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42471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7330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42047061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9408270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0608225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136195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430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58908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43509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5047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45602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078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0169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5928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35109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277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3130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69056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595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22641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34097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0550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46063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756449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59795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4101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34246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5917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9402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366258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18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07858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56645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790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2744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9821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2210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2145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02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9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489820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028585277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0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631971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456936694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0731222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335095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783313979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86030719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37018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992436986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31201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683893468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74561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99057478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633029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725600242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5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9610479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138020009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6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727866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792620431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7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24927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1077671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8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83096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09816646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ctr" defTabSz="9144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838232" name="Text 0"/>
          <p:cNvSpPr/>
          <p:nvPr/>
        </p:nvSpPr>
        <p:spPr bwMode="auto">
          <a:xfrm>
            <a:off x="793790" y="2281118"/>
            <a:ext cx="130428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Redshift &amp; Analytics Databases - Data warehousing, Redshift Spectrum, and analytics workloads.</a:t>
            </a:r>
            <a:endParaRPr lang="en-US" sz="4650"/>
          </a:p>
        </p:txBody>
      </p:sp>
      <p:sp>
        <p:nvSpPr>
          <p:cNvPr id="1498007861" name="Text 1"/>
          <p:cNvSpPr/>
          <p:nvPr/>
        </p:nvSpPr>
        <p:spPr bwMode="auto">
          <a:xfrm>
            <a:off x="793790" y="4967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A comprehensive guide for data engineers, analytics architects, and technical decision-makers.</a:t>
            </a:r>
            <a:endParaRPr lang="en-US" sz="1750"/>
          </a:p>
        </p:txBody>
      </p:sp>
      <p:sp>
        <p:nvSpPr>
          <p:cNvPr id="118513864" name="Text 2"/>
          <p:cNvSpPr/>
          <p:nvPr/>
        </p:nvSpPr>
        <p:spPr bwMode="auto">
          <a:xfrm>
            <a:off x="793790" y="5585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Unlock the full potential of your data with AWS Redshift, optimizing for performance and cost-efficiency.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727687" name="Text 0"/>
          <p:cNvSpPr/>
          <p:nvPr/>
        </p:nvSpPr>
        <p:spPr bwMode="auto">
          <a:xfrm>
            <a:off x="4338042" y="108823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DEMO</a:t>
            </a:r>
            <a:endParaRPr lang="en-US" sz="4650"/>
          </a:p>
        </p:txBody>
      </p:sp>
      <p:sp>
        <p:nvSpPr>
          <p:cNvPr id="1944252883" name="Text 1"/>
          <p:cNvSpPr/>
          <p:nvPr/>
        </p:nvSpPr>
        <p:spPr bwMode="auto">
          <a:xfrm>
            <a:off x="793790" y="22861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Witness Redshift's power in action with a live demonstration.</a:t>
            </a:r>
            <a:endParaRPr lang="en-US" sz="1750"/>
          </a:p>
        </p:txBody>
      </p:sp>
      <p:sp>
        <p:nvSpPr>
          <p:cNvPr id="987299982" name="Shape 2"/>
          <p:cNvSpPr/>
          <p:nvPr/>
        </p:nvSpPr>
        <p:spPr bwMode="auto">
          <a:xfrm>
            <a:off x="793790" y="2904173"/>
            <a:ext cx="6407943" cy="680441"/>
          </a:xfrm>
          <a:prstGeom prst="roundRect">
            <a:avLst>
              <a:gd name="adj" fmla="val 480029"/>
            </a:avLst>
          </a:prstGeom>
          <a:solidFill>
            <a:srgbClr val="F2EEEE"/>
          </a:solidFill>
          <a:ln/>
        </p:spPr>
      </p:sp>
      <p:sp>
        <p:nvSpPr>
          <p:cNvPr id="1328729328" name="Text 3"/>
          <p:cNvSpPr/>
          <p:nvPr/>
        </p:nvSpPr>
        <p:spPr bwMode="auto">
          <a:xfrm>
            <a:off x="3827621" y="3031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1</a:t>
            </a:r>
            <a:endParaRPr lang="en-US" sz="2650"/>
          </a:p>
        </p:txBody>
      </p:sp>
      <p:sp>
        <p:nvSpPr>
          <p:cNvPr id="1161660007" name="Text 4"/>
          <p:cNvSpPr/>
          <p:nvPr/>
        </p:nvSpPr>
        <p:spPr bwMode="auto">
          <a:xfrm>
            <a:off x="1020604" y="38114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Data Ingestion</a:t>
            </a:r>
            <a:endParaRPr lang="en-US" sz="2300"/>
          </a:p>
        </p:txBody>
      </p:sp>
      <p:sp>
        <p:nvSpPr>
          <p:cNvPr id="2090477938" name="Text 5"/>
          <p:cNvSpPr/>
          <p:nvPr/>
        </p:nvSpPr>
        <p:spPr bwMode="auto">
          <a:xfrm>
            <a:off x="1020604" y="4319587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See how data is efficiently loaded into Redshift.</a:t>
            </a:r>
            <a:endParaRPr lang="en-US" sz="1750"/>
          </a:p>
        </p:txBody>
      </p:sp>
      <p:sp>
        <p:nvSpPr>
          <p:cNvPr id="675261006" name="Shape 6"/>
          <p:cNvSpPr/>
          <p:nvPr/>
        </p:nvSpPr>
        <p:spPr bwMode="auto">
          <a:xfrm>
            <a:off x="7428548" y="2904173"/>
            <a:ext cx="6408062" cy="680441"/>
          </a:xfrm>
          <a:prstGeom prst="roundRect">
            <a:avLst>
              <a:gd name="adj" fmla="val 480029"/>
            </a:avLst>
          </a:prstGeom>
          <a:solidFill>
            <a:srgbClr val="F2EEEE"/>
          </a:solidFill>
          <a:ln/>
        </p:spPr>
      </p:sp>
      <p:sp>
        <p:nvSpPr>
          <p:cNvPr id="1876660039" name="Text 7"/>
          <p:cNvSpPr/>
          <p:nvPr/>
        </p:nvSpPr>
        <p:spPr bwMode="auto">
          <a:xfrm>
            <a:off x="10462498" y="3031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2</a:t>
            </a:r>
            <a:endParaRPr lang="en-US" sz="2650"/>
          </a:p>
        </p:txBody>
      </p:sp>
      <p:sp>
        <p:nvSpPr>
          <p:cNvPr id="45196577" name="Text 8"/>
          <p:cNvSpPr/>
          <p:nvPr/>
        </p:nvSpPr>
        <p:spPr bwMode="auto">
          <a:xfrm>
            <a:off x="7655362" y="38114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Query Performance</a:t>
            </a:r>
            <a:endParaRPr lang="en-US" sz="2300"/>
          </a:p>
        </p:txBody>
      </p:sp>
      <p:sp>
        <p:nvSpPr>
          <p:cNvPr id="1146700915" name="Text 9"/>
          <p:cNvSpPr/>
          <p:nvPr/>
        </p:nvSpPr>
        <p:spPr bwMode="auto">
          <a:xfrm>
            <a:off x="7655362" y="4319587"/>
            <a:ext cx="59544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Experience the speed of complex analytical queries.</a:t>
            </a:r>
            <a:endParaRPr lang="en-US" sz="1750"/>
          </a:p>
        </p:txBody>
      </p:sp>
      <p:sp>
        <p:nvSpPr>
          <p:cNvPr id="212686396" name="Shape 10"/>
          <p:cNvSpPr/>
          <p:nvPr/>
        </p:nvSpPr>
        <p:spPr bwMode="auto">
          <a:xfrm>
            <a:off x="793790" y="5136118"/>
            <a:ext cx="6407943" cy="680441"/>
          </a:xfrm>
          <a:prstGeom prst="roundRect">
            <a:avLst>
              <a:gd name="adj" fmla="val 480029"/>
            </a:avLst>
          </a:prstGeom>
          <a:solidFill>
            <a:srgbClr val="F2EEEE"/>
          </a:solidFill>
          <a:ln/>
        </p:spPr>
      </p:sp>
      <p:sp>
        <p:nvSpPr>
          <p:cNvPr id="2001467295" name="Text 11"/>
          <p:cNvSpPr/>
          <p:nvPr/>
        </p:nvSpPr>
        <p:spPr bwMode="auto">
          <a:xfrm>
            <a:off x="3827621" y="52636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3</a:t>
            </a:r>
            <a:endParaRPr lang="en-US" sz="2650"/>
          </a:p>
        </p:txBody>
      </p:sp>
      <p:sp>
        <p:nvSpPr>
          <p:cNvPr id="1199753489" name="Text 12"/>
          <p:cNvSpPr/>
          <p:nvPr/>
        </p:nvSpPr>
        <p:spPr bwMode="auto">
          <a:xfrm>
            <a:off x="1020604" y="60433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Spectrum Integration</a:t>
            </a:r>
            <a:endParaRPr lang="en-US" sz="2300"/>
          </a:p>
        </p:txBody>
      </p:sp>
      <p:sp>
        <p:nvSpPr>
          <p:cNvPr id="168169262" name="Text 13"/>
          <p:cNvSpPr/>
          <p:nvPr/>
        </p:nvSpPr>
        <p:spPr bwMode="auto">
          <a:xfrm>
            <a:off x="1020604" y="6551533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Observe seamless querying of S3 data lakes.</a:t>
            </a:r>
            <a:endParaRPr lang="en-US" sz="1750"/>
          </a:p>
        </p:txBody>
      </p:sp>
      <p:sp>
        <p:nvSpPr>
          <p:cNvPr id="1530301775" name="Shape 14"/>
          <p:cNvSpPr/>
          <p:nvPr/>
        </p:nvSpPr>
        <p:spPr bwMode="auto">
          <a:xfrm>
            <a:off x="7428548" y="5136118"/>
            <a:ext cx="6408062" cy="680441"/>
          </a:xfrm>
          <a:prstGeom prst="roundRect">
            <a:avLst>
              <a:gd name="adj" fmla="val 480029"/>
            </a:avLst>
          </a:prstGeom>
          <a:solidFill>
            <a:srgbClr val="F2EEEE"/>
          </a:solidFill>
          <a:ln/>
        </p:spPr>
      </p:sp>
      <p:sp>
        <p:nvSpPr>
          <p:cNvPr id="81737170" name="Text 15"/>
          <p:cNvSpPr/>
          <p:nvPr/>
        </p:nvSpPr>
        <p:spPr bwMode="auto">
          <a:xfrm>
            <a:off x="10462498" y="52636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4</a:t>
            </a:r>
            <a:endParaRPr lang="en-US" sz="2650"/>
          </a:p>
        </p:txBody>
      </p:sp>
      <p:sp>
        <p:nvSpPr>
          <p:cNvPr id="1879493918" name="Text 16"/>
          <p:cNvSpPr/>
          <p:nvPr/>
        </p:nvSpPr>
        <p:spPr bwMode="auto">
          <a:xfrm>
            <a:off x="7655362" y="60433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Visualization</a:t>
            </a:r>
            <a:endParaRPr lang="en-US" sz="2300"/>
          </a:p>
        </p:txBody>
      </p:sp>
      <p:sp>
        <p:nvSpPr>
          <p:cNvPr id="1404821104" name="Text 17"/>
          <p:cNvSpPr/>
          <p:nvPr/>
        </p:nvSpPr>
        <p:spPr bwMode="auto">
          <a:xfrm>
            <a:off x="7655362" y="6551533"/>
            <a:ext cx="59544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Explore how Redshift connects to BI tools for insights.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644820" name="Text 0"/>
          <p:cNvSpPr/>
          <p:nvPr/>
        </p:nvSpPr>
        <p:spPr bwMode="auto">
          <a:xfrm>
            <a:off x="3102173" y="2136338"/>
            <a:ext cx="8426053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049"/>
              </a:lnSpc>
              <a:buNone/>
              <a:defRPr/>
            </a:pPr>
            <a:r>
              <a:rPr lang="en-US" sz="645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Key Takeaways &amp; Q&amp;A</a:t>
            </a:r>
            <a:endParaRPr lang="en-US" sz="6450"/>
          </a:p>
        </p:txBody>
      </p:sp>
      <p:sp>
        <p:nvSpPr>
          <p:cNvPr id="330207106" name="Text 1"/>
          <p:cNvSpPr/>
          <p:nvPr/>
        </p:nvSpPr>
        <p:spPr bwMode="auto">
          <a:xfrm>
            <a:off x="793790" y="36170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Redshift is purpose-built for </a:t>
            </a: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OLAP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, leveraging columnar storage and MPP for speed.</a:t>
            </a:r>
            <a:endParaRPr lang="en-US" sz="1750"/>
          </a:p>
        </p:txBody>
      </p:sp>
      <p:sp>
        <p:nvSpPr>
          <p:cNvPr id="1688267157" name="Text 2"/>
          <p:cNvSpPr/>
          <p:nvPr/>
        </p:nvSpPr>
        <p:spPr bwMode="auto">
          <a:xfrm>
            <a:off x="793790" y="40591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Redshift Spectrum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seamlessly queries data in your S3 data lake, bridging hot and cold data.</a:t>
            </a:r>
            <a:endParaRPr lang="en-US" sz="1750"/>
          </a:p>
        </p:txBody>
      </p:sp>
      <p:sp>
        <p:nvSpPr>
          <p:cNvPr id="1860700502" name="Text 3"/>
          <p:cNvSpPr/>
          <p:nvPr/>
        </p:nvSpPr>
        <p:spPr bwMode="auto">
          <a:xfrm>
            <a:off x="793790" y="45013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It powers diverse analytics workloads from </a:t>
            </a: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BI to ML and real-time insights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.</a:t>
            </a:r>
            <a:endParaRPr lang="en-US" sz="1750"/>
          </a:p>
        </p:txBody>
      </p:sp>
      <p:sp>
        <p:nvSpPr>
          <p:cNvPr id="319759153" name="Text 4"/>
          <p:cNvSpPr/>
          <p:nvPr/>
        </p:nvSpPr>
        <p:spPr bwMode="auto">
          <a:xfrm>
            <a:off x="793790" y="49435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Optimize with </a:t>
            </a: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WLM, automation, cost management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, and </a:t>
            </a: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data lake integration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.</a:t>
            </a:r>
            <a:endParaRPr lang="en-US" sz="1750"/>
          </a:p>
        </p:txBody>
      </p:sp>
      <p:sp>
        <p:nvSpPr>
          <p:cNvPr id="1734553457" name="Text 5"/>
          <p:cNvSpPr/>
          <p:nvPr/>
        </p:nvSpPr>
        <p:spPr bwMode="auto">
          <a:xfrm>
            <a:off x="5505093" y="5646658"/>
            <a:ext cx="3620095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  <a:defRPr/>
            </a:pPr>
            <a:r>
              <a:rPr lang="en-US" sz="280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Thank you. Questions?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097576" name="Text 0"/>
          <p:cNvSpPr/>
          <p:nvPr/>
        </p:nvSpPr>
        <p:spPr bwMode="auto">
          <a:xfrm>
            <a:off x="5826681" y="13435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Chapter 1</a:t>
            </a:r>
            <a:endParaRPr lang="en-US" sz="2300"/>
          </a:p>
        </p:txBody>
      </p:sp>
      <p:sp>
        <p:nvSpPr>
          <p:cNvPr id="155832205" name="Text 1"/>
          <p:cNvSpPr/>
          <p:nvPr/>
        </p:nvSpPr>
        <p:spPr bwMode="auto">
          <a:xfrm>
            <a:off x="2415778" y="1942385"/>
            <a:ext cx="97988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The "Why" Behind Data Warehousing</a:t>
            </a:r>
            <a:endParaRPr lang="en-US" sz="4650"/>
          </a:p>
        </p:txBody>
      </p:sp>
      <p:sp>
        <p:nvSpPr>
          <p:cNvPr id="1510812676" name="Shape 2"/>
          <p:cNvSpPr/>
          <p:nvPr/>
        </p:nvSpPr>
        <p:spPr bwMode="auto">
          <a:xfrm>
            <a:off x="793790" y="3366968"/>
            <a:ext cx="4196358" cy="3519011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/>
        </p:spPr>
      </p:sp>
      <p:sp>
        <p:nvSpPr>
          <p:cNvPr id="101738225" name="Shape 3"/>
          <p:cNvSpPr/>
          <p:nvPr/>
        </p:nvSpPr>
        <p:spPr bwMode="auto">
          <a:xfrm>
            <a:off x="793790" y="333648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E04F00"/>
          </a:solidFill>
          <a:ln/>
        </p:spPr>
      </p:sp>
      <p:sp>
        <p:nvSpPr>
          <p:cNvPr id="380537841" name="Shape 4"/>
          <p:cNvSpPr/>
          <p:nvPr/>
        </p:nvSpPr>
        <p:spPr bwMode="auto">
          <a:xfrm>
            <a:off x="2551687" y="3026807"/>
            <a:ext cx="680441" cy="680441"/>
          </a:xfrm>
          <a:prstGeom prst="roundRect">
            <a:avLst>
              <a:gd name="adj" fmla="val 134383"/>
            </a:avLst>
          </a:prstGeom>
          <a:solidFill>
            <a:srgbClr val="E04F00"/>
          </a:solidFill>
          <a:ln/>
        </p:spPr>
      </p:sp>
      <p:sp>
        <p:nvSpPr>
          <p:cNvPr id="904938053" name="Text 5"/>
          <p:cNvSpPr/>
          <p:nvPr/>
        </p:nvSpPr>
        <p:spPr bwMode="auto">
          <a:xfrm>
            <a:off x="2755761" y="319694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  <a:defRPr/>
            </a:pPr>
            <a:r>
              <a:rPr lang="en-US" sz="2100">
                <a:solidFill>
                  <a:srgbClr val="FFFFFF"/>
                </a:solidFill>
                <a:latin typeface="PT Serif"/>
                <a:ea typeface="PT Serif"/>
                <a:cs typeface="PT Serif"/>
              </a:rPr>
              <a:t>1</a:t>
            </a:r>
            <a:endParaRPr lang="en-US" sz="2100"/>
          </a:p>
        </p:txBody>
      </p:sp>
      <p:sp>
        <p:nvSpPr>
          <p:cNvPr id="924210581" name="Text 6"/>
          <p:cNvSpPr/>
          <p:nvPr/>
        </p:nvSpPr>
        <p:spPr bwMode="auto">
          <a:xfrm>
            <a:off x="1051084" y="3933944"/>
            <a:ext cx="3681770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Traditional vs. Analytical Databases</a:t>
            </a:r>
            <a:endParaRPr lang="en-US" sz="2300"/>
          </a:p>
        </p:txBody>
      </p:sp>
      <p:sp>
        <p:nvSpPr>
          <p:cNvPr id="1960573605" name="Text 7"/>
          <p:cNvSpPr/>
          <p:nvPr/>
        </p:nvSpPr>
        <p:spPr bwMode="auto">
          <a:xfrm>
            <a:off x="1051084" y="4814173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Understand the fundamental differences between Online Transaction Processing (OLTP) and Online Analytical Processing (OLAP) workloads.</a:t>
            </a:r>
            <a:endParaRPr lang="en-US" sz="1750"/>
          </a:p>
        </p:txBody>
      </p:sp>
      <p:sp>
        <p:nvSpPr>
          <p:cNvPr id="482237935" name="Shape 8"/>
          <p:cNvSpPr/>
          <p:nvPr/>
        </p:nvSpPr>
        <p:spPr bwMode="auto">
          <a:xfrm>
            <a:off x="5216962" y="3366968"/>
            <a:ext cx="4196358" cy="3519011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/>
        </p:spPr>
      </p:sp>
      <p:sp>
        <p:nvSpPr>
          <p:cNvPr id="2053059440" name="Shape 9"/>
          <p:cNvSpPr/>
          <p:nvPr/>
        </p:nvSpPr>
        <p:spPr bwMode="auto">
          <a:xfrm>
            <a:off x="5216962" y="333648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E04F00"/>
          </a:solidFill>
          <a:ln/>
        </p:spPr>
      </p:sp>
      <p:sp>
        <p:nvSpPr>
          <p:cNvPr id="1580822228" name="Shape 10"/>
          <p:cNvSpPr/>
          <p:nvPr/>
        </p:nvSpPr>
        <p:spPr bwMode="auto">
          <a:xfrm>
            <a:off x="6974860" y="3026807"/>
            <a:ext cx="680441" cy="680441"/>
          </a:xfrm>
          <a:prstGeom prst="roundRect">
            <a:avLst>
              <a:gd name="adj" fmla="val 134383"/>
            </a:avLst>
          </a:prstGeom>
          <a:solidFill>
            <a:srgbClr val="E04F00"/>
          </a:solidFill>
          <a:ln/>
        </p:spPr>
      </p:sp>
      <p:sp>
        <p:nvSpPr>
          <p:cNvPr id="303287967" name="Text 11"/>
          <p:cNvSpPr/>
          <p:nvPr/>
        </p:nvSpPr>
        <p:spPr bwMode="auto">
          <a:xfrm>
            <a:off x="7178933" y="319694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  <a:defRPr/>
            </a:pPr>
            <a:r>
              <a:rPr lang="en-US" sz="2100">
                <a:solidFill>
                  <a:srgbClr val="FFFFFF"/>
                </a:solidFill>
                <a:latin typeface="PT Serif"/>
                <a:ea typeface="PT Serif"/>
                <a:cs typeface="PT Serif"/>
              </a:rPr>
              <a:t>2</a:t>
            </a:r>
            <a:endParaRPr lang="en-US" sz="2100"/>
          </a:p>
        </p:txBody>
      </p:sp>
      <p:sp>
        <p:nvSpPr>
          <p:cNvPr id="1252777368" name="Text 12"/>
          <p:cNvSpPr/>
          <p:nvPr/>
        </p:nvSpPr>
        <p:spPr bwMode="auto">
          <a:xfrm>
            <a:off x="5474256" y="3933944"/>
            <a:ext cx="31934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Why a Data Warehouse?</a:t>
            </a:r>
            <a:endParaRPr lang="en-US" sz="2300"/>
          </a:p>
        </p:txBody>
      </p:sp>
      <p:sp>
        <p:nvSpPr>
          <p:cNvPr id="940463686" name="Text 13"/>
          <p:cNvSpPr/>
          <p:nvPr/>
        </p:nvSpPr>
        <p:spPr bwMode="auto">
          <a:xfrm>
            <a:off x="5474256" y="444210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Explore the need for a dedicated data warehouse to handle complex queries and derive business insights from massive datasets.</a:t>
            </a:r>
            <a:endParaRPr lang="en-US" sz="1750"/>
          </a:p>
        </p:txBody>
      </p:sp>
      <p:sp>
        <p:nvSpPr>
          <p:cNvPr id="91891345" name="Shape 14"/>
          <p:cNvSpPr/>
          <p:nvPr/>
        </p:nvSpPr>
        <p:spPr bwMode="auto">
          <a:xfrm>
            <a:off x="9640133" y="3366968"/>
            <a:ext cx="4196358" cy="3519011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/>
        </p:spPr>
      </p:sp>
      <p:sp>
        <p:nvSpPr>
          <p:cNvPr id="585085197" name="Shape 15"/>
          <p:cNvSpPr/>
          <p:nvPr/>
        </p:nvSpPr>
        <p:spPr bwMode="auto">
          <a:xfrm>
            <a:off x="9640133" y="333648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E04F00"/>
          </a:solidFill>
          <a:ln/>
        </p:spPr>
      </p:sp>
      <p:sp>
        <p:nvSpPr>
          <p:cNvPr id="1709967178" name="Shape 16"/>
          <p:cNvSpPr/>
          <p:nvPr/>
        </p:nvSpPr>
        <p:spPr bwMode="auto">
          <a:xfrm>
            <a:off x="11398032" y="3026807"/>
            <a:ext cx="680441" cy="680441"/>
          </a:xfrm>
          <a:prstGeom prst="roundRect">
            <a:avLst>
              <a:gd name="adj" fmla="val 134383"/>
            </a:avLst>
          </a:prstGeom>
          <a:solidFill>
            <a:srgbClr val="E04F00"/>
          </a:solidFill>
          <a:ln/>
        </p:spPr>
      </p:sp>
      <p:sp>
        <p:nvSpPr>
          <p:cNvPr id="1434070163" name="Text 17"/>
          <p:cNvSpPr/>
          <p:nvPr/>
        </p:nvSpPr>
        <p:spPr bwMode="auto">
          <a:xfrm>
            <a:off x="11602105" y="319694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  <a:defRPr/>
            </a:pPr>
            <a:r>
              <a:rPr lang="en-US" sz="2100">
                <a:solidFill>
                  <a:srgbClr val="FFFFFF"/>
                </a:solidFill>
                <a:latin typeface="PT Serif"/>
                <a:ea typeface="PT Serif"/>
                <a:cs typeface="PT Serif"/>
              </a:rPr>
              <a:t>3</a:t>
            </a:r>
            <a:endParaRPr lang="en-US" sz="2100"/>
          </a:p>
        </p:txBody>
      </p:sp>
      <p:sp>
        <p:nvSpPr>
          <p:cNvPr id="1303629833" name="Text 18"/>
          <p:cNvSpPr/>
          <p:nvPr/>
        </p:nvSpPr>
        <p:spPr bwMode="auto">
          <a:xfrm>
            <a:off x="9897427" y="39339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Why AWS Redshift?</a:t>
            </a:r>
            <a:endParaRPr lang="en-US" sz="2300"/>
          </a:p>
        </p:txBody>
      </p:sp>
      <p:sp>
        <p:nvSpPr>
          <p:cNvPr id="350999037" name="Text 19"/>
          <p:cNvSpPr/>
          <p:nvPr/>
        </p:nvSpPr>
        <p:spPr bwMode="auto">
          <a:xfrm>
            <a:off x="9897427" y="444210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Discover how Redshift's unique architecture and features make it an ideal choice for high-performing analytics solutions.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0212850" name="Text 0"/>
          <p:cNvSpPr/>
          <p:nvPr/>
        </p:nvSpPr>
        <p:spPr bwMode="auto">
          <a:xfrm>
            <a:off x="1706999" y="1814870"/>
            <a:ext cx="1121628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Why a Data Warehouse and Why Redshift?</a:t>
            </a:r>
            <a:endParaRPr lang="en-US" sz="4650"/>
          </a:p>
        </p:txBody>
      </p:sp>
      <p:sp>
        <p:nvSpPr>
          <p:cNvPr id="104722357" name="Text 1"/>
          <p:cNvSpPr/>
          <p:nvPr/>
        </p:nvSpPr>
        <p:spPr bwMode="auto">
          <a:xfrm>
            <a:off x="793790" y="3103364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Traditional relational databases like Amazon RDS are optimized for transactional workloads (OLTP). They excel at quick, row-by-row operations like adding a new customer or updating an order.</a:t>
            </a:r>
            <a:endParaRPr lang="en-US" sz="1750"/>
          </a:p>
        </p:txBody>
      </p:sp>
      <p:sp>
        <p:nvSpPr>
          <p:cNvPr id="368753914" name="Text 2"/>
          <p:cNvSpPr/>
          <p:nvPr/>
        </p:nvSpPr>
        <p:spPr bwMode="auto">
          <a:xfrm>
            <a:off x="793790" y="475904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However, for analytical tasks—such as finding the total sales by region for the last quarter—these systems struggle with the sheer volume of data and the complexity of queries.</a:t>
            </a:r>
            <a:endParaRPr lang="en-US" sz="1750"/>
          </a:p>
        </p:txBody>
      </p:sp>
      <p:sp>
        <p:nvSpPr>
          <p:cNvPr id="1223084395" name="Text 3"/>
          <p:cNvSpPr/>
          <p:nvPr/>
        </p:nvSpPr>
        <p:spPr bwMode="auto">
          <a:xfrm>
            <a:off x="7599521" y="310336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This is where </a:t>
            </a: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Online Analytical Processing (OLAP)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comes in. OLAP systems are designed for running complex queries on massive datasets to gain deep business insights.</a:t>
            </a:r>
            <a:endParaRPr lang="en-US" sz="1750"/>
          </a:p>
        </p:txBody>
      </p:sp>
      <p:sp>
        <p:nvSpPr>
          <p:cNvPr id="1793318980" name="Text 4"/>
          <p:cNvSpPr/>
          <p:nvPr/>
        </p:nvSpPr>
        <p:spPr bwMode="auto">
          <a:xfrm>
            <a:off x="7599521" y="4396145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AWS Redshift is a fully managed, petabyte-scale cloud data warehouse. Its architecture is specifically engineered for OLAP, making it the premier choice for analytics workloads in the AWS ecosystem.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43981" name="Text 0"/>
          <p:cNvSpPr/>
          <p:nvPr/>
        </p:nvSpPr>
        <p:spPr bwMode="auto">
          <a:xfrm>
            <a:off x="5826681" y="142672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Chapter 2</a:t>
            </a:r>
            <a:endParaRPr lang="en-US" sz="2300"/>
          </a:p>
        </p:txBody>
      </p:sp>
      <p:sp>
        <p:nvSpPr>
          <p:cNvPr id="2100507703" name="Text 1"/>
          <p:cNvSpPr/>
          <p:nvPr/>
        </p:nvSpPr>
        <p:spPr bwMode="auto">
          <a:xfrm>
            <a:off x="1443633" y="2025610"/>
            <a:ext cx="1174313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The Core of Data Warehousing with Redshift</a:t>
            </a:r>
            <a:endParaRPr lang="en-US" sz="4650"/>
          </a:p>
        </p:txBody>
      </p:sp>
      <p:sp>
        <p:nvSpPr>
          <p:cNvPr id="1200973864" name="Shape 2"/>
          <p:cNvSpPr/>
          <p:nvPr/>
        </p:nvSpPr>
        <p:spPr bwMode="auto">
          <a:xfrm>
            <a:off x="793790" y="3110032"/>
            <a:ext cx="4196358" cy="3692723"/>
          </a:xfrm>
          <a:prstGeom prst="roundRect">
            <a:avLst>
              <a:gd name="adj" fmla="val 921"/>
            </a:avLst>
          </a:prstGeom>
          <a:solidFill>
            <a:srgbClr val="F2EEEE"/>
          </a:solidFill>
          <a:ln/>
        </p:spPr>
      </p:sp>
      <p:sp>
        <p:nvSpPr>
          <p:cNvPr id="1701363992" name="Shape 3"/>
          <p:cNvSpPr/>
          <p:nvPr/>
        </p:nvSpPr>
        <p:spPr bwMode="auto">
          <a:xfrm>
            <a:off x="1020604" y="3336846"/>
            <a:ext cx="680441" cy="680441"/>
          </a:xfrm>
          <a:prstGeom prst="roundRect">
            <a:avLst>
              <a:gd name="adj" fmla="val 13436980"/>
            </a:avLst>
          </a:prstGeom>
          <a:solidFill>
            <a:srgbClr val="E04F00"/>
          </a:solidFill>
          <a:ln/>
        </p:spPr>
      </p:sp>
      <p:pic>
        <p:nvPicPr>
          <p:cNvPr id="705970968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7770" y="3485674"/>
            <a:ext cx="306110" cy="382667"/>
          </a:xfrm>
          <a:prstGeom prst="rect">
            <a:avLst/>
          </a:prstGeom>
        </p:spPr>
      </p:pic>
      <p:sp>
        <p:nvSpPr>
          <p:cNvPr id="1931875761" name="Text 4"/>
          <p:cNvSpPr/>
          <p:nvPr/>
        </p:nvSpPr>
        <p:spPr bwMode="auto">
          <a:xfrm>
            <a:off x="1020604" y="42441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Columnar Storage</a:t>
            </a:r>
            <a:endParaRPr lang="en-US" sz="2300"/>
          </a:p>
        </p:txBody>
      </p:sp>
      <p:sp>
        <p:nvSpPr>
          <p:cNvPr id="1225525567" name="Text 5"/>
          <p:cNvSpPr/>
          <p:nvPr/>
        </p:nvSpPr>
        <p:spPr bwMode="auto">
          <a:xfrm>
            <a:off x="1020604" y="475226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Data is stored in columns, reducing I/O and boosting query performance for analytical workloads.</a:t>
            </a:r>
            <a:endParaRPr lang="en-US" sz="1750"/>
          </a:p>
        </p:txBody>
      </p:sp>
      <p:sp>
        <p:nvSpPr>
          <p:cNvPr id="1548247389" name="Shape 6"/>
          <p:cNvSpPr/>
          <p:nvPr/>
        </p:nvSpPr>
        <p:spPr bwMode="auto">
          <a:xfrm>
            <a:off x="5216962" y="3110032"/>
            <a:ext cx="4196358" cy="3692723"/>
          </a:xfrm>
          <a:prstGeom prst="roundRect">
            <a:avLst>
              <a:gd name="adj" fmla="val 921"/>
            </a:avLst>
          </a:prstGeom>
          <a:solidFill>
            <a:srgbClr val="F2EEEE"/>
          </a:solidFill>
          <a:ln/>
        </p:spPr>
      </p:sp>
      <p:sp>
        <p:nvSpPr>
          <p:cNvPr id="798700426" name="Shape 7"/>
          <p:cNvSpPr/>
          <p:nvPr/>
        </p:nvSpPr>
        <p:spPr bwMode="auto">
          <a:xfrm>
            <a:off x="5443776" y="3336846"/>
            <a:ext cx="680441" cy="680441"/>
          </a:xfrm>
          <a:prstGeom prst="roundRect">
            <a:avLst>
              <a:gd name="adj" fmla="val 13436980"/>
            </a:avLst>
          </a:prstGeom>
          <a:solidFill>
            <a:srgbClr val="E04F00"/>
          </a:solidFill>
          <a:ln/>
        </p:spPr>
      </p:sp>
      <p:pic>
        <p:nvPicPr>
          <p:cNvPr id="835265112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30942" y="3485674"/>
            <a:ext cx="306110" cy="382667"/>
          </a:xfrm>
          <a:prstGeom prst="rect">
            <a:avLst/>
          </a:prstGeom>
        </p:spPr>
      </p:pic>
      <p:sp>
        <p:nvSpPr>
          <p:cNvPr id="1124277102" name="Text 8"/>
          <p:cNvSpPr/>
          <p:nvPr/>
        </p:nvSpPr>
        <p:spPr bwMode="auto">
          <a:xfrm>
            <a:off x="5443776" y="4244102"/>
            <a:ext cx="3742730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Massively Parallel Processing (MPP)</a:t>
            </a:r>
            <a:endParaRPr lang="en-US" sz="2300"/>
          </a:p>
        </p:txBody>
      </p:sp>
      <p:sp>
        <p:nvSpPr>
          <p:cNvPr id="56124555" name="Text 9"/>
          <p:cNvSpPr/>
          <p:nvPr/>
        </p:nvSpPr>
        <p:spPr bwMode="auto">
          <a:xfrm>
            <a:off x="5443776" y="512433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Workloads are distributed across multiple nodes, processing data chunks in parallel for extreme speed.</a:t>
            </a:r>
            <a:endParaRPr lang="en-US" sz="1750"/>
          </a:p>
        </p:txBody>
      </p:sp>
      <p:sp>
        <p:nvSpPr>
          <p:cNvPr id="957410242" name="Shape 10"/>
          <p:cNvSpPr/>
          <p:nvPr/>
        </p:nvSpPr>
        <p:spPr bwMode="auto">
          <a:xfrm>
            <a:off x="9640133" y="3110032"/>
            <a:ext cx="4196358" cy="3692723"/>
          </a:xfrm>
          <a:prstGeom prst="roundRect">
            <a:avLst>
              <a:gd name="adj" fmla="val 921"/>
            </a:avLst>
          </a:prstGeom>
          <a:solidFill>
            <a:srgbClr val="F2EEEE"/>
          </a:solidFill>
          <a:ln/>
        </p:spPr>
      </p:sp>
      <p:sp>
        <p:nvSpPr>
          <p:cNvPr id="363057471" name="Shape 11"/>
          <p:cNvSpPr/>
          <p:nvPr/>
        </p:nvSpPr>
        <p:spPr bwMode="auto">
          <a:xfrm>
            <a:off x="9866948" y="3336846"/>
            <a:ext cx="680441" cy="680441"/>
          </a:xfrm>
          <a:prstGeom prst="roundRect">
            <a:avLst>
              <a:gd name="adj" fmla="val 13436980"/>
            </a:avLst>
          </a:prstGeom>
          <a:solidFill>
            <a:srgbClr val="E04F00"/>
          </a:solidFill>
          <a:ln/>
        </p:spPr>
      </p:sp>
      <p:pic>
        <p:nvPicPr>
          <p:cNvPr id="982984311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054114" y="3485674"/>
            <a:ext cx="306110" cy="382667"/>
          </a:xfrm>
          <a:prstGeom prst="rect">
            <a:avLst/>
          </a:prstGeom>
        </p:spPr>
      </p:pic>
      <p:sp>
        <p:nvSpPr>
          <p:cNvPr id="1502106860" name="Text 12"/>
          <p:cNvSpPr/>
          <p:nvPr/>
        </p:nvSpPr>
        <p:spPr bwMode="auto">
          <a:xfrm>
            <a:off x="9866948" y="4244102"/>
            <a:ext cx="3742730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Sort Keys &amp; Distribution Styles</a:t>
            </a:r>
            <a:endParaRPr lang="en-US" sz="2300"/>
          </a:p>
        </p:txBody>
      </p:sp>
      <p:sp>
        <p:nvSpPr>
          <p:cNvPr id="430786249" name="Text 13"/>
          <p:cNvSpPr/>
          <p:nvPr/>
        </p:nvSpPr>
        <p:spPr bwMode="auto">
          <a:xfrm>
            <a:off x="9866948" y="512433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Crucial for optimizing query performance and ensuring efficient data storage across the cluster.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19082" name="Text 0"/>
          <p:cNvSpPr/>
          <p:nvPr/>
        </p:nvSpPr>
        <p:spPr bwMode="auto">
          <a:xfrm>
            <a:off x="1088827" y="1996321"/>
            <a:ext cx="1245274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Redshift Spectrum: Bridging the Data Lake Gap</a:t>
            </a:r>
            <a:endParaRPr lang="en-US" sz="4650"/>
          </a:p>
        </p:txBody>
      </p:sp>
      <p:sp>
        <p:nvSpPr>
          <p:cNvPr id="1476089827" name="Text 1"/>
          <p:cNvSpPr/>
          <p:nvPr/>
        </p:nvSpPr>
        <p:spPr bwMode="auto">
          <a:xfrm>
            <a:off x="793790" y="328481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Traditionally, analyzing data meant loading it into your data warehouse. But today's enterprises often have petabytes of semi-structured data residing in Amazon S3 data lakes.</a:t>
            </a:r>
            <a:endParaRPr lang="en-US" sz="1750"/>
          </a:p>
        </p:txBody>
      </p:sp>
      <p:sp>
        <p:nvSpPr>
          <p:cNvPr id="1144101359" name="Text 2"/>
          <p:cNvSpPr/>
          <p:nvPr/>
        </p:nvSpPr>
        <p:spPr bwMode="auto">
          <a:xfrm>
            <a:off x="1133951" y="4628674"/>
            <a:ext cx="590454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"Redshift Spectrum allows you to directly query data stored in your Amazon S3 data lake without having to load it into your Redshift cluster first."</a:t>
            </a:r>
            <a:endParaRPr lang="en-US" sz="1750"/>
          </a:p>
        </p:txBody>
      </p:sp>
      <p:sp>
        <p:nvSpPr>
          <p:cNvPr id="1128621135" name="Shape 3"/>
          <p:cNvSpPr/>
          <p:nvPr/>
        </p:nvSpPr>
        <p:spPr bwMode="auto">
          <a:xfrm>
            <a:off x="793790" y="4628674"/>
            <a:ext cx="30480" cy="1088708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328691439" name="Text 4"/>
          <p:cNvSpPr/>
          <p:nvPr/>
        </p:nvSpPr>
        <p:spPr bwMode="auto">
          <a:xfrm>
            <a:off x="7599521" y="328481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This provides a flexible and cost-effective way to analyze vast amounts of infrequently accessed data or quickly explore new datasets without commitment.</a:t>
            </a:r>
            <a:endParaRPr lang="en-US" sz="1750"/>
          </a:p>
        </p:txBody>
      </p:sp>
      <p:sp>
        <p:nvSpPr>
          <p:cNvPr id="23149637" name="Text 5"/>
          <p:cNvSpPr/>
          <p:nvPr/>
        </p:nvSpPr>
        <p:spPr bwMode="auto">
          <a:xfrm>
            <a:off x="7599521" y="457759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Spectrum offloads compute-intensive queries to a managed fleet, returning only necessary data to Redshift. This creates a powerful hybrid architecture for balancing hot and cold data.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585952" name="Text 0"/>
          <p:cNvSpPr/>
          <p:nvPr/>
        </p:nvSpPr>
        <p:spPr bwMode="auto">
          <a:xfrm>
            <a:off x="5826681" y="67829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Chapter 3</a:t>
            </a:r>
            <a:endParaRPr lang="en-US" sz="2300"/>
          </a:p>
        </p:txBody>
      </p:sp>
      <p:sp>
        <p:nvSpPr>
          <p:cNvPr id="1003807984" name="Text 1"/>
          <p:cNvSpPr/>
          <p:nvPr/>
        </p:nvSpPr>
        <p:spPr bwMode="auto">
          <a:xfrm>
            <a:off x="3070027" y="1277183"/>
            <a:ext cx="849034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Real-World Analytics Workloads</a:t>
            </a:r>
            <a:endParaRPr lang="en-US" sz="4650"/>
          </a:p>
        </p:txBody>
      </p:sp>
      <p:pic>
        <p:nvPicPr>
          <p:cNvPr id="707223371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3790" y="2361605"/>
            <a:ext cx="6521410" cy="907256"/>
          </a:xfrm>
          <a:prstGeom prst="rect">
            <a:avLst/>
          </a:prstGeom>
        </p:spPr>
      </p:pic>
      <p:sp>
        <p:nvSpPr>
          <p:cNvPr id="672483719" name="Text 2"/>
          <p:cNvSpPr/>
          <p:nvPr/>
        </p:nvSpPr>
        <p:spPr bwMode="auto">
          <a:xfrm>
            <a:off x="1020604" y="3495675"/>
            <a:ext cx="508587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Business Intelligence (BI) &amp; Reporting</a:t>
            </a:r>
            <a:endParaRPr lang="en-US" sz="2300"/>
          </a:p>
        </p:txBody>
      </p:sp>
      <p:sp>
        <p:nvSpPr>
          <p:cNvPr id="1399845848" name="Text 3"/>
          <p:cNvSpPr/>
          <p:nvPr/>
        </p:nvSpPr>
        <p:spPr bwMode="auto">
          <a:xfrm>
            <a:off x="1020604" y="4003834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Power dashboards and reports with fast query results using tools like Tableau and Amazon QuickSight.</a:t>
            </a:r>
            <a:endParaRPr lang="en-US" sz="1750"/>
          </a:p>
        </p:txBody>
      </p:sp>
      <p:pic>
        <p:nvPicPr>
          <p:cNvPr id="1266451320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15200" y="2361605"/>
            <a:ext cx="6521410" cy="907256"/>
          </a:xfrm>
          <a:prstGeom prst="rect">
            <a:avLst/>
          </a:prstGeom>
        </p:spPr>
      </p:pic>
      <p:sp>
        <p:nvSpPr>
          <p:cNvPr id="1185679375" name="Text 4"/>
          <p:cNvSpPr/>
          <p:nvPr/>
        </p:nvSpPr>
        <p:spPr bwMode="auto">
          <a:xfrm>
            <a:off x="7542014" y="3495675"/>
            <a:ext cx="542353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Predictive Analytics &amp; Machine Learning</a:t>
            </a:r>
            <a:endParaRPr lang="en-US" sz="2300"/>
          </a:p>
        </p:txBody>
      </p:sp>
      <p:sp>
        <p:nvSpPr>
          <p:cNvPr id="159036404" name="Text 5"/>
          <p:cNvSpPr/>
          <p:nvPr/>
        </p:nvSpPr>
        <p:spPr bwMode="auto">
          <a:xfrm>
            <a:off x="7542014" y="4003834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Integrate with services like Amazon SageMaker to run powerful predictive models directly on warehouse data.</a:t>
            </a:r>
            <a:endParaRPr lang="en-US" sz="1750"/>
          </a:p>
        </p:txBody>
      </p:sp>
      <p:pic>
        <p:nvPicPr>
          <p:cNvPr id="1387927215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3790" y="4956453"/>
            <a:ext cx="6521410" cy="907256"/>
          </a:xfrm>
          <a:prstGeom prst="rect">
            <a:avLst/>
          </a:prstGeom>
        </p:spPr>
      </p:pic>
      <p:sp>
        <p:nvSpPr>
          <p:cNvPr id="737386293" name="Text 6"/>
          <p:cNvSpPr/>
          <p:nvPr/>
        </p:nvSpPr>
        <p:spPr bwMode="auto">
          <a:xfrm>
            <a:off x="1020604" y="6090523"/>
            <a:ext cx="364462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Log &amp; Clickstream Analysis</a:t>
            </a:r>
            <a:endParaRPr lang="en-US" sz="2300"/>
          </a:p>
        </p:txBody>
      </p:sp>
      <p:sp>
        <p:nvSpPr>
          <p:cNvPr id="1267534231" name="Text 7"/>
          <p:cNvSpPr/>
          <p:nvPr/>
        </p:nvSpPr>
        <p:spPr bwMode="auto">
          <a:xfrm>
            <a:off x="1020604" y="6598682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Analyze massive volumes of event data from websites and applications to understand user behavior and trends.</a:t>
            </a:r>
            <a:endParaRPr lang="en-US" sz="1750"/>
          </a:p>
        </p:txBody>
      </p:sp>
      <p:pic>
        <p:nvPicPr>
          <p:cNvPr id="1238481641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315200" y="4956453"/>
            <a:ext cx="6521410" cy="907256"/>
          </a:xfrm>
          <a:prstGeom prst="rect">
            <a:avLst/>
          </a:prstGeom>
        </p:spPr>
      </p:pic>
      <p:sp>
        <p:nvSpPr>
          <p:cNvPr id="1166915789" name="Text 8"/>
          <p:cNvSpPr/>
          <p:nvPr/>
        </p:nvSpPr>
        <p:spPr bwMode="auto">
          <a:xfrm>
            <a:off x="7542014" y="6090523"/>
            <a:ext cx="33149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  <a:defRPr/>
            </a:pPr>
            <a:r>
              <a:rPr lang="en-US" sz="23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Near Real-time Analytics</a:t>
            </a:r>
            <a:endParaRPr lang="en-US" sz="2300"/>
          </a:p>
        </p:txBody>
      </p:sp>
      <p:sp>
        <p:nvSpPr>
          <p:cNvPr id="2142052452" name="Text 9"/>
          <p:cNvSpPr/>
          <p:nvPr/>
        </p:nvSpPr>
        <p:spPr bwMode="auto">
          <a:xfrm>
            <a:off x="7542014" y="6598682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Ingest data from streaming services like Kinesis for immediate insights, even for rapidly changing datasets.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662974" name="Text 0"/>
          <p:cNvSpPr/>
          <p:nvPr/>
        </p:nvSpPr>
        <p:spPr bwMode="auto">
          <a:xfrm>
            <a:off x="3423285" y="611267"/>
            <a:ext cx="7783830" cy="729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  <a:defRPr/>
            </a:pPr>
            <a:r>
              <a:rPr lang="en-US" sz="45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Common Analytics Workloads</a:t>
            </a:r>
            <a:endParaRPr lang="en-US" sz="4550"/>
          </a:p>
        </p:txBody>
      </p:sp>
      <p:sp>
        <p:nvSpPr>
          <p:cNvPr id="2126763857" name="Text 1"/>
          <p:cNvSpPr/>
          <p:nvPr/>
        </p:nvSpPr>
        <p:spPr bwMode="auto">
          <a:xfrm>
            <a:off x="777954" y="1785223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Redshift serves as the analytical engine behind a diverse range of critical business functions:</a:t>
            </a:r>
            <a:endParaRPr lang="en-US" sz="1750"/>
          </a:p>
        </p:txBody>
      </p:sp>
      <p:sp>
        <p:nvSpPr>
          <p:cNvPr id="1062535297" name="Shape 2"/>
          <p:cNvSpPr/>
          <p:nvPr/>
        </p:nvSpPr>
        <p:spPr bwMode="auto">
          <a:xfrm>
            <a:off x="777954" y="2390894"/>
            <a:ext cx="13074491" cy="462569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7999"/>
              </a:srgbClr>
            </a:solidFill>
            <a:prstDash val="solid"/>
          </a:ln>
        </p:spPr>
      </p:sp>
      <p:sp>
        <p:nvSpPr>
          <p:cNvPr id="508559326" name="Shape 3"/>
          <p:cNvSpPr/>
          <p:nvPr/>
        </p:nvSpPr>
        <p:spPr bwMode="auto">
          <a:xfrm>
            <a:off x="785574" y="2398514"/>
            <a:ext cx="13059251" cy="637580"/>
          </a:xfrm>
          <a:prstGeom prst="rect">
            <a:avLst/>
          </a:prstGeom>
          <a:solidFill>
            <a:srgbClr val="FFFFFF">
              <a:alpha val="3999"/>
            </a:srgbClr>
          </a:solidFill>
          <a:ln/>
        </p:spPr>
      </p:sp>
      <p:sp>
        <p:nvSpPr>
          <p:cNvPr id="473495769" name="Text 4"/>
          <p:cNvSpPr/>
          <p:nvPr/>
        </p:nvSpPr>
        <p:spPr bwMode="auto">
          <a:xfrm>
            <a:off x="1007983" y="2539484"/>
            <a:ext cx="34693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Use Case</a:t>
            </a:r>
            <a:endParaRPr lang="en-US" sz="1750"/>
          </a:p>
        </p:txBody>
      </p:sp>
      <p:sp>
        <p:nvSpPr>
          <p:cNvPr id="1724569546" name="Text 5"/>
          <p:cNvSpPr/>
          <p:nvPr/>
        </p:nvSpPr>
        <p:spPr bwMode="auto">
          <a:xfrm>
            <a:off x="4929544" y="2539484"/>
            <a:ext cx="86929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Description</a:t>
            </a:r>
            <a:endParaRPr lang="en-US" sz="1750"/>
          </a:p>
        </p:txBody>
      </p:sp>
      <p:sp>
        <p:nvSpPr>
          <p:cNvPr id="602704584" name="Shape 6"/>
          <p:cNvSpPr/>
          <p:nvPr/>
        </p:nvSpPr>
        <p:spPr bwMode="auto">
          <a:xfrm>
            <a:off x="785574" y="3036094"/>
            <a:ext cx="13059251" cy="993218"/>
          </a:xfrm>
          <a:prstGeom prst="rect">
            <a:avLst/>
          </a:prstGeom>
          <a:solidFill>
            <a:srgbClr val="000000">
              <a:alpha val="3999"/>
            </a:srgbClr>
          </a:solidFill>
          <a:ln/>
        </p:spPr>
      </p:sp>
      <p:sp>
        <p:nvSpPr>
          <p:cNvPr id="1529229733" name="Text 7"/>
          <p:cNvSpPr/>
          <p:nvPr/>
        </p:nvSpPr>
        <p:spPr bwMode="auto">
          <a:xfrm>
            <a:off x="1007983" y="3177064"/>
            <a:ext cx="34693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BI &amp; Reporting</a:t>
            </a:r>
            <a:endParaRPr lang="en-US" sz="1750"/>
          </a:p>
        </p:txBody>
      </p:sp>
      <p:sp>
        <p:nvSpPr>
          <p:cNvPr id="1218381765" name="Text 8"/>
          <p:cNvSpPr/>
          <p:nvPr/>
        </p:nvSpPr>
        <p:spPr bwMode="auto">
          <a:xfrm>
            <a:off x="4929544" y="3177064"/>
            <a:ext cx="86929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Facilitates rapid generation of reports and dashboards for operational and strategic decision-making.</a:t>
            </a:r>
            <a:endParaRPr lang="en-US" sz="1750"/>
          </a:p>
        </p:txBody>
      </p:sp>
      <p:sp>
        <p:nvSpPr>
          <p:cNvPr id="1442520904" name="Shape 9"/>
          <p:cNvSpPr/>
          <p:nvPr/>
        </p:nvSpPr>
        <p:spPr bwMode="auto">
          <a:xfrm>
            <a:off x="785574" y="4029313"/>
            <a:ext cx="13059251" cy="993218"/>
          </a:xfrm>
          <a:prstGeom prst="rect">
            <a:avLst/>
          </a:prstGeom>
          <a:solidFill>
            <a:srgbClr val="FFFFFF">
              <a:alpha val="3999"/>
            </a:srgbClr>
          </a:solidFill>
          <a:ln/>
        </p:spPr>
      </p:sp>
      <p:sp>
        <p:nvSpPr>
          <p:cNvPr id="147407362" name="Text 10"/>
          <p:cNvSpPr/>
          <p:nvPr/>
        </p:nvSpPr>
        <p:spPr bwMode="auto">
          <a:xfrm>
            <a:off x="1007983" y="4170283"/>
            <a:ext cx="34693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Predictive Analytics</a:t>
            </a:r>
            <a:endParaRPr lang="en-US" sz="1750"/>
          </a:p>
        </p:txBody>
      </p:sp>
      <p:sp>
        <p:nvSpPr>
          <p:cNvPr id="1066716265" name="Text 11"/>
          <p:cNvSpPr/>
          <p:nvPr/>
        </p:nvSpPr>
        <p:spPr bwMode="auto">
          <a:xfrm>
            <a:off x="4929544" y="4170283"/>
            <a:ext cx="86929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Enables data scientists to build and deploy machine learning models directly on large datasets.</a:t>
            </a:r>
            <a:endParaRPr lang="en-US" sz="1750"/>
          </a:p>
        </p:txBody>
      </p:sp>
      <p:sp>
        <p:nvSpPr>
          <p:cNvPr id="428766762" name="Shape 12"/>
          <p:cNvSpPr/>
          <p:nvPr/>
        </p:nvSpPr>
        <p:spPr bwMode="auto">
          <a:xfrm>
            <a:off x="785574" y="5022533"/>
            <a:ext cx="13059251" cy="993218"/>
          </a:xfrm>
          <a:prstGeom prst="rect">
            <a:avLst/>
          </a:prstGeom>
          <a:solidFill>
            <a:srgbClr val="000000">
              <a:alpha val="3999"/>
            </a:srgbClr>
          </a:solidFill>
          <a:ln/>
        </p:spPr>
      </p:sp>
      <p:sp>
        <p:nvSpPr>
          <p:cNvPr id="1082258028" name="Text 13"/>
          <p:cNvSpPr/>
          <p:nvPr/>
        </p:nvSpPr>
        <p:spPr bwMode="auto">
          <a:xfrm>
            <a:off x="1007983" y="5163503"/>
            <a:ext cx="34693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Log Analysis</a:t>
            </a:r>
            <a:endParaRPr lang="en-US" sz="1750"/>
          </a:p>
        </p:txBody>
      </p:sp>
      <p:sp>
        <p:nvSpPr>
          <p:cNvPr id="302720837" name="Text 14"/>
          <p:cNvSpPr/>
          <p:nvPr/>
        </p:nvSpPr>
        <p:spPr bwMode="auto">
          <a:xfrm>
            <a:off x="4929544" y="5163503"/>
            <a:ext cx="86929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Processes vast event streams for insights into application performance, security, and user engagement.</a:t>
            </a:r>
            <a:endParaRPr lang="en-US" sz="1750"/>
          </a:p>
        </p:txBody>
      </p:sp>
      <p:sp>
        <p:nvSpPr>
          <p:cNvPr id="520908816" name="Shape 15"/>
          <p:cNvSpPr/>
          <p:nvPr/>
        </p:nvSpPr>
        <p:spPr bwMode="auto">
          <a:xfrm>
            <a:off x="785574" y="6015752"/>
            <a:ext cx="13059251" cy="993218"/>
          </a:xfrm>
          <a:prstGeom prst="rect">
            <a:avLst/>
          </a:prstGeom>
          <a:solidFill>
            <a:srgbClr val="FFFFFF">
              <a:alpha val="3999"/>
            </a:srgbClr>
          </a:solidFill>
          <a:ln/>
        </p:spPr>
      </p:sp>
      <p:sp>
        <p:nvSpPr>
          <p:cNvPr id="646067018" name="Text 16"/>
          <p:cNvSpPr/>
          <p:nvPr/>
        </p:nvSpPr>
        <p:spPr bwMode="auto">
          <a:xfrm>
            <a:off x="1007983" y="6156722"/>
            <a:ext cx="3469362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Operational Analytics</a:t>
            </a:r>
            <a:endParaRPr lang="en-US" sz="1750"/>
          </a:p>
        </p:txBody>
      </p:sp>
      <p:sp>
        <p:nvSpPr>
          <p:cNvPr id="1003305466" name="Text 17"/>
          <p:cNvSpPr/>
          <p:nvPr/>
        </p:nvSpPr>
        <p:spPr bwMode="auto">
          <a:xfrm>
            <a:off x="4929544" y="6156722"/>
            <a:ext cx="86929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Supports near real-time monitoring and analysis of business operations to identify anomalies or trends.</a:t>
            </a:r>
            <a:endParaRPr lang="en-US" sz="1750"/>
          </a:p>
        </p:txBody>
      </p:sp>
      <p:sp>
        <p:nvSpPr>
          <p:cNvPr id="572599491" name="Text 18"/>
          <p:cNvSpPr/>
          <p:nvPr/>
        </p:nvSpPr>
        <p:spPr bwMode="auto">
          <a:xfrm>
            <a:off x="777954" y="7266623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Each workload requires specific design considerations for optimal performance and efficiency within Redshift.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030938" name="Text 0"/>
          <p:cNvSpPr/>
          <p:nvPr/>
        </p:nvSpPr>
        <p:spPr bwMode="auto">
          <a:xfrm>
            <a:off x="6205418" y="465058"/>
            <a:ext cx="2219563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  <a:defRPr/>
            </a:pPr>
            <a:r>
              <a:rPr lang="en-US" sz="1700">
                <a:solidFill>
                  <a:srgbClr val="E04F00"/>
                </a:solidFill>
                <a:latin typeface="PT Serif"/>
                <a:ea typeface="PT Serif"/>
                <a:cs typeface="PT Serif"/>
              </a:rPr>
              <a:t>Chapter 4</a:t>
            </a:r>
            <a:endParaRPr lang="en-US" sz="1700"/>
          </a:p>
        </p:txBody>
      </p:sp>
      <p:sp>
        <p:nvSpPr>
          <p:cNvPr id="91264364" name="Text 1"/>
          <p:cNvSpPr/>
          <p:nvPr/>
        </p:nvSpPr>
        <p:spPr bwMode="auto">
          <a:xfrm>
            <a:off x="4809053" y="911543"/>
            <a:ext cx="5012174" cy="554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  <a:defRPr/>
            </a:pPr>
            <a:r>
              <a:rPr lang="en-US" sz="34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Best Practices for Success</a:t>
            </a:r>
            <a:endParaRPr lang="en-US" sz="3450"/>
          </a:p>
        </p:txBody>
      </p:sp>
      <p:sp>
        <p:nvSpPr>
          <p:cNvPr id="1278095571" name="Shape 2"/>
          <p:cNvSpPr/>
          <p:nvPr/>
        </p:nvSpPr>
        <p:spPr bwMode="auto">
          <a:xfrm>
            <a:off x="7303770" y="1719977"/>
            <a:ext cx="22860" cy="6046470"/>
          </a:xfrm>
          <a:prstGeom prst="roundRect">
            <a:avLst>
              <a:gd name="adj" fmla="val 110966"/>
            </a:avLst>
          </a:prstGeom>
          <a:solidFill>
            <a:srgbClr val="D8D4D4"/>
          </a:solidFill>
          <a:ln/>
        </p:spPr>
      </p:sp>
      <p:sp>
        <p:nvSpPr>
          <p:cNvPr id="1554627731" name="Shape 3"/>
          <p:cNvSpPr/>
          <p:nvPr/>
        </p:nvSpPr>
        <p:spPr bwMode="auto">
          <a:xfrm>
            <a:off x="569000" y="1719977"/>
            <a:ext cx="6723340" cy="1258014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234655267" name="Text 4"/>
          <p:cNvSpPr/>
          <p:nvPr/>
        </p:nvSpPr>
        <p:spPr bwMode="auto">
          <a:xfrm>
            <a:off x="4108966" y="1889046"/>
            <a:ext cx="3014305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  <a:defRPr/>
            </a:pPr>
            <a:r>
              <a:rPr lang="en-US" sz="17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Workload Management (WLM)</a:t>
            </a:r>
            <a:endParaRPr lang="en-US" sz="1700"/>
          </a:p>
        </p:txBody>
      </p:sp>
      <p:sp>
        <p:nvSpPr>
          <p:cNvPr id="84371394" name="Text 5"/>
          <p:cNvSpPr/>
          <p:nvPr/>
        </p:nvSpPr>
        <p:spPr bwMode="auto">
          <a:xfrm>
            <a:off x="738068" y="2267903"/>
            <a:ext cx="6385203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  <a:defRPr/>
            </a:pPr>
            <a:r>
              <a:rPr lang="en-US" sz="130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Prioritize critical queries and manage concurrent workloads using distinct queues for BI, ETL, and ad-hoc tasks.</a:t>
            </a:r>
            <a:endParaRPr lang="en-US" sz="1300"/>
          </a:p>
        </p:txBody>
      </p:sp>
      <p:sp>
        <p:nvSpPr>
          <p:cNvPr id="1790763391" name="Shape 6"/>
          <p:cNvSpPr/>
          <p:nvPr/>
        </p:nvSpPr>
        <p:spPr bwMode="auto">
          <a:xfrm>
            <a:off x="7338060" y="3316129"/>
            <a:ext cx="6723340" cy="1258014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408543592" name="Text 7"/>
          <p:cNvSpPr/>
          <p:nvPr/>
        </p:nvSpPr>
        <p:spPr bwMode="auto">
          <a:xfrm>
            <a:off x="7507129" y="3485198"/>
            <a:ext cx="2219563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  <a:defRPr/>
            </a:pPr>
            <a:r>
              <a:rPr lang="en-US" sz="17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Automate &amp; Tune</a:t>
            </a:r>
            <a:endParaRPr lang="en-US" sz="1700"/>
          </a:p>
        </p:txBody>
      </p:sp>
      <p:sp>
        <p:nvSpPr>
          <p:cNvPr id="2055083821" name="Text 8"/>
          <p:cNvSpPr/>
          <p:nvPr/>
        </p:nvSpPr>
        <p:spPr bwMode="auto">
          <a:xfrm>
            <a:off x="7507129" y="3864054"/>
            <a:ext cx="6385203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  <a:defRPr/>
            </a:pPr>
            <a:r>
              <a:rPr lang="en-US" sz="130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Leverage Automatic Workload Management and Table Optimization. Monitor performance with CloudWatch and Query Monitoring.</a:t>
            </a:r>
            <a:endParaRPr lang="en-US" sz="1300"/>
          </a:p>
        </p:txBody>
      </p:sp>
      <p:sp>
        <p:nvSpPr>
          <p:cNvPr id="1316502333" name="Shape 9"/>
          <p:cNvSpPr/>
          <p:nvPr/>
        </p:nvSpPr>
        <p:spPr bwMode="auto">
          <a:xfrm>
            <a:off x="569000" y="4912281"/>
            <a:ext cx="6723340" cy="1258014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609019266" name="Text 10"/>
          <p:cNvSpPr/>
          <p:nvPr/>
        </p:nvSpPr>
        <p:spPr bwMode="auto">
          <a:xfrm>
            <a:off x="4903708" y="5081349"/>
            <a:ext cx="2219563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  <a:defRPr/>
            </a:pPr>
            <a:r>
              <a:rPr lang="en-US" sz="17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Cost Management</a:t>
            </a:r>
            <a:endParaRPr lang="en-US" sz="1700"/>
          </a:p>
        </p:txBody>
      </p:sp>
      <p:sp>
        <p:nvSpPr>
          <p:cNvPr id="361113041" name="Text 11"/>
          <p:cNvSpPr/>
          <p:nvPr/>
        </p:nvSpPr>
        <p:spPr bwMode="auto">
          <a:xfrm>
            <a:off x="738068" y="5460206"/>
            <a:ext cx="6385203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  <a:defRPr/>
            </a:pPr>
            <a:r>
              <a:rPr lang="en-US" sz="130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Utilize Redshift Serverless for on-demand scaling, paying only for the compute capacity your workloads consume.</a:t>
            </a:r>
            <a:endParaRPr lang="en-US" sz="1300"/>
          </a:p>
        </p:txBody>
      </p:sp>
      <p:sp>
        <p:nvSpPr>
          <p:cNvPr id="214913241" name="Shape 12"/>
          <p:cNvSpPr/>
          <p:nvPr/>
        </p:nvSpPr>
        <p:spPr bwMode="auto">
          <a:xfrm>
            <a:off x="7338060" y="6508433"/>
            <a:ext cx="6723340" cy="1258014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1224426718" name="Text 13"/>
          <p:cNvSpPr/>
          <p:nvPr/>
        </p:nvSpPr>
        <p:spPr bwMode="auto">
          <a:xfrm>
            <a:off x="7507129" y="6677501"/>
            <a:ext cx="2219563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  <a:defRPr/>
            </a:pPr>
            <a:r>
              <a:rPr lang="en-US" sz="1700">
                <a:solidFill>
                  <a:srgbClr val="383838"/>
                </a:solidFill>
                <a:latin typeface="PT Serif"/>
                <a:ea typeface="PT Serif"/>
                <a:cs typeface="PT Serif"/>
              </a:rPr>
              <a:t>Data Lake Integration</a:t>
            </a:r>
            <a:endParaRPr lang="en-US" sz="1700"/>
          </a:p>
        </p:txBody>
      </p:sp>
      <p:sp>
        <p:nvSpPr>
          <p:cNvPr id="962393610" name="Text 14"/>
          <p:cNvSpPr/>
          <p:nvPr/>
        </p:nvSpPr>
        <p:spPr bwMode="auto">
          <a:xfrm>
            <a:off x="7507129" y="7056358"/>
            <a:ext cx="6385203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  <a:defRPr/>
            </a:pPr>
            <a:r>
              <a:rPr lang="en-US" sz="130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Combine Redshift and Redshift Spectrum to efficiently manage hot and cold data, balancing performance with cost.</a:t>
            </a:r>
            <a:endParaRPr 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584655" name="Text 0"/>
          <p:cNvSpPr/>
          <p:nvPr/>
        </p:nvSpPr>
        <p:spPr bwMode="auto">
          <a:xfrm>
            <a:off x="2394585" y="1233726"/>
            <a:ext cx="984111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4650">
                <a:solidFill>
                  <a:srgbClr val="020202"/>
                </a:solidFill>
                <a:latin typeface="PT Serif"/>
                <a:ea typeface="PT Serif"/>
                <a:cs typeface="PT Serif"/>
              </a:rPr>
              <a:t>Optimizing for Performance and Cost</a:t>
            </a:r>
            <a:endParaRPr lang="en-US" sz="4650"/>
          </a:p>
        </p:txBody>
      </p:sp>
      <p:sp>
        <p:nvSpPr>
          <p:cNvPr id="1397028508" name="Text 1"/>
          <p:cNvSpPr/>
          <p:nvPr/>
        </p:nvSpPr>
        <p:spPr bwMode="auto">
          <a:xfrm>
            <a:off x="793790" y="24316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Achieving peak performance and cost-efficiency in Redshift requires a proactive approach:</a:t>
            </a:r>
            <a:endParaRPr lang="en-US" sz="1750"/>
          </a:p>
        </p:txBody>
      </p:sp>
      <p:sp>
        <p:nvSpPr>
          <p:cNvPr id="467479888" name="Text 2"/>
          <p:cNvSpPr/>
          <p:nvPr/>
        </p:nvSpPr>
        <p:spPr bwMode="auto">
          <a:xfrm>
            <a:off x="793790" y="304966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Fine-tune Workload Management: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Allocate resources strategically to prevent resource contention and ensure critical queries run smoothly.</a:t>
            </a:r>
            <a:endParaRPr lang="en-US" sz="1750"/>
          </a:p>
        </p:txBody>
      </p:sp>
      <p:sp>
        <p:nvSpPr>
          <p:cNvPr id="2080533984" name="Text 3"/>
          <p:cNvSpPr/>
          <p:nvPr/>
        </p:nvSpPr>
        <p:spPr bwMode="auto">
          <a:xfrm>
            <a:off x="793790" y="38547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Embrace Automation: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Allow Redshift's built-in features to dynamically adjust and optimize your cluster, reducing manual overhead.</a:t>
            </a:r>
            <a:endParaRPr lang="en-US" sz="1750"/>
          </a:p>
        </p:txBody>
      </p:sp>
      <p:sp>
        <p:nvSpPr>
          <p:cNvPr id="1217582413" name="Text 4"/>
          <p:cNvSpPr/>
          <p:nvPr/>
        </p:nvSpPr>
        <p:spPr bwMode="auto">
          <a:xfrm>
            <a:off x="793790" y="46598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Monitor Relentlessly: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Use detailed metrics and logs to identify bottlenecks, inefficient queries, or underutilized resources.</a:t>
            </a:r>
            <a:endParaRPr lang="en-US" sz="1750"/>
          </a:p>
        </p:txBody>
      </p:sp>
      <p:sp>
        <p:nvSpPr>
          <p:cNvPr id="1650838084" name="Text 5"/>
          <p:cNvSpPr/>
          <p:nvPr/>
        </p:nvSpPr>
        <p:spPr bwMode="auto">
          <a:xfrm>
            <a:off x="793790" y="54649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Strategic Data Tiering: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Place frequently accessed, high-value data in Redshift and leverage Spectrum for vast, less critical datasets in S3.</a:t>
            </a:r>
            <a:endParaRPr lang="en-US" sz="1750"/>
          </a:p>
        </p:txBody>
      </p:sp>
      <p:sp>
        <p:nvSpPr>
          <p:cNvPr id="2001746123" name="Text 6"/>
          <p:cNvSpPr/>
          <p:nvPr/>
        </p:nvSpPr>
        <p:spPr bwMode="auto">
          <a:xfrm>
            <a:off x="793790" y="62700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b="1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Right-size Your Cluster:</a:t>
            </a:r>
            <a:r>
              <a:rPr lang="en-US" sz="1750">
                <a:solidFill>
                  <a:srgbClr val="383838"/>
                </a:solidFill>
                <a:latin typeface="DM Sans"/>
                <a:ea typeface="DM Sans"/>
                <a:cs typeface="DM Sans"/>
              </a:rPr>
              <a:t> Continuously evaluate your cluster size based on actual usage patterns, especially with Serverless options.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2</cp:revision>
  <dcterms:created xsi:type="dcterms:W3CDTF">2025-08-27T22:20:19Z</dcterms:created>
  <dcterms:modified xsi:type="dcterms:W3CDTF">2025-08-27T22:21:52Z</dcterms:modified>
</cp:coreProperties>
</file>