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  <p:sldMasterId id="2147483656" r:id="rId2"/>
    <p:sldMasterId id="2147483654" r:id="rId3"/>
  </p:sldMasterIdLst>
  <p:sldIdLst>
    <p:sldId id="318" r:id="rId4"/>
    <p:sldId id="271" r:id="rId5"/>
    <p:sldId id="284" r:id="rId6"/>
    <p:sldId id="274" r:id="rId7"/>
    <p:sldId id="323" r:id="rId8"/>
    <p:sldId id="327" r:id="rId9"/>
    <p:sldId id="324" r:id="rId10"/>
    <p:sldId id="328" r:id="rId11"/>
    <p:sldId id="321" r:id="rId12"/>
    <p:sldId id="325" r:id="rId13"/>
    <p:sldId id="326" r:id="rId14"/>
    <p:sldId id="330" r:id="rId15"/>
    <p:sldId id="329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9" r:id="rId24"/>
    <p:sldId id="338" r:id="rId25"/>
    <p:sldId id="342" r:id="rId26"/>
    <p:sldId id="343" r:id="rId27"/>
    <p:sldId id="344" r:id="rId28"/>
    <p:sldId id="340" r:id="rId29"/>
    <p:sldId id="341" r:id="rId30"/>
    <p:sldId id="345" r:id="rId31"/>
    <p:sldId id="316" r:id="rId32"/>
  </p:sldIdLst>
  <p:sldSz cx="12192000" cy="6858000"/>
  <p:notesSz cx="6858000" cy="9144000"/>
  <p:embeddedFontLst>
    <p:embeddedFont>
      <p:font typeface="Broadway" pitchFamily="82" charset="0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FC Home" panose="020B0500040200020003" pitchFamily="34" charset="-34"/>
      <p:regular r:id="rId33"/>
      <p:bold r:id="rId33"/>
      <p:italic r:id="rId33"/>
      <p:boldItalic r:id="rId33"/>
    </p:embeddedFont>
    <p:embeddedFont>
      <p:font typeface="FC Home Thin" panose="020B0500040200020003" pitchFamily="34" charset="-34"/>
      <p:regular r:id="rId33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0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2896" y="39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NUL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32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06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10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2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68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209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05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6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892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6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56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543314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52551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964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33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2468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2917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075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64337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286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77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7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84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809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542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2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52247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44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710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176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087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9143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1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288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912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43339" y="144391"/>
            <a:ext cx="11905323" cy="5160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298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4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1487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81236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208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41731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2807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046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7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1" r:id="rId16"/>
    <p:sldLayoutId id="2147483680" r:id="rId17"/>
    <p:sldLayoutId id="2147483682" r:id="rId18"/>
    <p:sldLayoutId id="2147483660" r:id="rId19"/>
    <p:sldLayoutId id="2147483659" r:id="rId20"/>
    <p:sldLayoutId id="21474837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  <p:sldLayoutId id="2147483684" r:id="rId3"/>
    <p:sldLayoutId id="2147483821" r:id="rId4"/>
    <p:sldLayoutId id="2147483822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9" r:id="rId24"/>
    <p:sldLayoutId id="214748382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3361780" y="1379356"/>
            <a:ext cx="766746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spc="6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ChatBot</a:t>
            </a:r>
            <a:r>
              <a:rPr lang="en-US" altLang="ko-KR" sz="2400" spc="6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for the Office of Academic Promotion and Registration : RMUTTO</a:t>
            </a:r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6A256712-DA33-403D-B8C2-77860E1CFEBE}"/>
              </a:ext>
            </a:extLst>
          </p:cNvPr>
          <p:cNvSpPr txBox="1"/>
          <p:nvPr/>
        </p:nvSpPr>
        <p:spPr>
          <a:xfrm>
            <a:off x="536428" y="6480893"/>
            <a:ext cx="11602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3361780" y="148521"/>
            <a:ext cx="630150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แชทบอ</a:t>
            </a:r>
            <a:r>
              <a:rPr lang="th-TH" altLang="ko-KR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ท</a:t>
            </a:r>
            <a:r>
              <a:rPr lang="th-TH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สำหรับงานวิชาการและงานทะเบียน</a:t>
            </a:r>
            <a:r>
              <a:rPr lang="en-US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th-TH" altLang="ko-KR" sz="2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0567FB4-797B-6946-A87D-33D71FF9CF35}"/>
              </a:ext>
            </a:extLst>
          </p:cNvPr>
          <p:cNvSpPr txBox="1"/>
          <p:nvPr/>
        </p:nvSpPr>
        <p:spPr>
          <a:xfrm>
            <a:off x="3361780" y="2548636"/>
            <a:ext cx="493555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ผู้จัดทำ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นายพฤกษ์ หอมนาน  รหัสนักศึกษา </a:t>
            </a:r>
            <a:r>
              <a:rPr lang="en-US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026130491026-6</a:t>
            </a:r>
            <a:endParaRPr lang="th-TH" altLang="ko-KR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DC8C9A2-80E6-3741-A2EB-D611878D8533}"/>
              </a:ext>
            </a:extLst>
          </p:cNvPr>
          <p:cNvSpPr txBox="1"/>
          <p:nvPr/>
        </p:nvSpPr>
        <p:spPr>
          <a:xfrm>
            <a:off x="3361780" y="3776643"/>
            <a:ext cx="253102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อาจารย์ที่ปรึกษา</a:t>
            </a:r>
          </a:p>
          <a:p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อาจารย์ ชุมพล โม</a:t>
            </a:r>
            <a:r>
              <a:rPr lang="th-TH" altLang="ko-KR" sz="20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ฆ</a:t>
            </a:r>
            <a:r>
              <a:rPr lang="th-TH" altLang="ko-KR" sz="2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รัตน์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419B3593-9821-9A46-8A8E-1E3FCABBF418}"/>
              </a:ext>
            </a:extLst>
          </p:cNvPr>
          <p:cNvSpPr txBox="1"/>
          <p:nvPr/>
        </p:nvSpPr>
        <p:spPr>
          <a:xfrm>
            <a:off x="3361780" y="4944102"/>
            <a:ext cx="630150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สาขาวิชาเทคโนโลยีสารสนเทศ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คณะบริหารธุรกิจและเทคโนโลยีสารสนเทศ</a:t>
            </a:r>
          </a:p>
          <a:p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มหาวิทยาลัยเทคโนโลยีราชมงคลตะวันออก วิทยาเขตจักรพง</a:t>
            </a:r>
            <a:r>
              <a:rPr lang="th-TH" altLang="ko-KR" sz="2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ษภู</a:t>
            </a:r>
            <a:r>
              <a:rPr lang="th-TH" altLang="ko-KR" sz="2000" dirty="0">
                <a:solidFill>
                  <a:schemeClr val="accent3">
                    <a:lumMod val="40000"/>
                    <a:lumOff val="60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วนารถ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EE27F6E-51B6-204E-BE65-7BF1C7F45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881"/>
            <a:ext cx="2976255" cy="2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Hardware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รูปภาพ 4" descr="รูปภาพประกอบด้วย อุปกรณ์อิเล็กทรอนิกส์, คอมพิวเตอร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BA2D720-F331-6341-BE3C-AA28F4CE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8" y="637258"/>
            <a:ext cx="3115733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7118574" y="4486256"/>
            <a:ext cx="4384806" cy="2221314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ทรัพยากรที่ใช้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: Software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25" name="รูปภาพ 24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45C7DF7-E30E-CC46-AA4E-E445B412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895" y="2757583"/>
            <a:ext cx="1627200" cy="1627200"/>
          </a:xfrm>
          <a:prstGeom prst="rect">
            <a:avLst/>
          </a:prstGeom>
        </p:spPr>
      </p:pic>
      <p:pic>
        <p:nvPicPr>
          <p:cNvPr id="27" name="รูปภาพ 26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2D02F57-864E-D842-9505-2BBCD1E05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06" y="221596"/>
            <a:ext cx="2146565" cy="2146565"/>
          </a:xfrm>
          <a:prstGeom prst="rect">
            <a:avLst/>
          </a:prstGeom>
        </p:spPr>
      </p:pic>
      <p:pic>
        <p:nvPicPr>
          <p:cNvPr id="36" name="รูปภาพ 35" descr="รูปภาพประกอบด้วย สัญลักษณ์, ห้อ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01DE6E0-73F3-9D42-B8D5-C4FCB7A71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13" y="35556"/>
            <a:ext cx="2528867" cy="2528867"/>
          </a:xfrm>
          <a:prstGeom prst="rect">
            <a:avLst/>
          </a:prstGeom>
        </p:spPr>
      </p:pic>
      <p:pic>
        <p:nvPicPr>
          <p:cNvPr id="38" name="รูปภาพ 37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9327C17-A6C4-8642-99FE-CC66F64D7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84" y="4759474"/>
            <a:ext cx="2808611" cy="16456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C13911-A487-AE49-B312-3C2984B8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284" y="2754759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6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351122"/>
            <a:ext cx="605893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กรอบแนวคิด ทฤษฎี และการทบทวนวรรณกรรม</a:t>
            </a:r>
            <a:endParaRPr lang="ko-KR" altLang="en-US" sz="36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516970"/>
            <a:ext cx="553166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Conceptual frameworks, Theory and Literature review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758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งานวิจัยที่เกี่ยวข้อง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417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Machine Learning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E79E02C-3065-094C-8AEC-26E3ED36D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35" y="1151817"/>
            <a:ext cx="3517900" cy="2743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9FF3AD-6A73-3D42-88E9-BF6E6ADB6E8E}"/>
              </a:ext>
            </a:extLst>
          </p:cNvPr>
          <p:cNvGrpSpPr/>
          <p:nvPr/>
        </p:nvGrpSpPr>
        <p:grpSpPr>
          <a:xfrm>
            <a:off x="6891225" y="4066539"/>
            <a:ext cx="2487819" cy="1260313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314BF-ECD5-1045-989E-ACDE75FB0E3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230807-7883-3942-B074-5EDB02A4F35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F1EE9C-D316-6447-B818-879FC26A3CD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CAE0CF-6455-BF41-8C9E-2643D7F994B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E24C97-3BE0-9C45-AAD7-07FC5F37C65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C9C7A8-8980-9F46-A462-6167ED6FBC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6C6E265-1FD0-714F-B21A-2392D905EDD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C67DBB7-07D2-D146-B15A-8D1BA632032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DBEC92-79E8-D748-A398-441E41BEF81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59B713B-51F4-1C45-BCC8-73622A0403D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52EF23-AD54-F34F-8369-B7D755BC843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2DEEC1-A5CA-2547-8CB8-28717BA0CC2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69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SQLite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ถ้วย, โต๊ะ, ในอาคาร, นั่ง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D52565F-2C88-CC4B-AAC9-C3CA35958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5" y="1560424"/>
            <a:ext cx="2313860" cy="23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Python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 descr="รูปภาพประกอบด้วย รูปวาด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39CBC8B9-DBF8-5C44-B960-A3DF6F769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26" y="1560424"/>
            <a:ext cx="2146565" cy="21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10" descr="An Introduction to Python's Flask Framework">
            <a:extLst>
              <a:ext uri="{FF2B5EF4-FFF2-40B4-BE49-F238E27FC236}">
                <a16:creationId xmlns:a16="http://schemas.microsoft.com/office/drawing/2014/main" id="{35539B77-5BDD-9C4D-AB67-795BBD57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20" y="1783398"/>
            <a:ext cx="3373119" cy="233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3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221596"/>
            <a:ext cx="422338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HTML,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CSS 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และ 	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JavaScript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2024A1D-4EE1-434B-90EA-A147CEF98619}"/>
              </a:ext>
            </a:extLst>
          </p:cNvPr>
          <p:cNvGrpSpPr/>
          <p:nvPr/>
        </p:nvGrpSpPr>
        <p:grpSpPr>
          <a:xfrm>
            <a:off x="7095714" y="2318343"/>
            <a:ext cx="4384806" cy="2221314"/>
            <a:chOff x="-548507" y="477868"/>
            <a:chExt cx="11570449" cy="6357177"/>
          </a:xfrm>
        </p:grpSpPr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C5DAC241-DB21-1649-9932-46182038D02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1DF36576-6B78-D348-B170-531D04BBEE7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a16="http://schemas.microsoft.com/office/drawing/2014/main" id="{6227EB40-0792-7843-AFC1-09CB385CF1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a16="http://schemas.microsoft.com/office/drawing/2014/main" id="{A323C492-B49A-074D-8F1E-EC36314B041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7D5AB6F-FA0D-DD4E-AAC7-5C3D070028D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76DA1EF1-DBB8-044B-8388-1C175389F28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7">
                <a:extLst>
                  <a:ext uri="{FF2B5EF4-FFF2-40B4-BE49-F238E27FC236}">
                    <a16:creationId xmlns:a16="http://schemas.microsoft.com/office/drawing/2014/main" id="{2BFCDB1E-9D7C-F042-98D8-6FEAE349A91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8">
                <a:extLst>
                  <a:ext uri="{FF2B5EF4-FFF2-40B4-BE49-F238E27FC236}">
                    <a16:creationId xmlns:a16="http://schemas.microsoft.com/office/drawing/2014/main" id="{2F3DBDE0-F9DA-1446-84B5-40DCFF9798C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3">
              <a:extLst>
                <a:ext uri="{FF2B5EF4-FFF2-40B4-BE49-F238E27FC236}">
                  <a16:creationId xmlns:a16="http://schemas.microsoft.com/office/drawing/2014/main" id="{EF66FF23-81DD-0F45-BD0F-FE098D1F47C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5">
                <a:extLst>
                  <a:ext uri="{FF2B5EF4-FFF2-40B4-BE49-F238E27FC236}">
                    <a16:creationId xmlns:a16="http://schemas.microsoft.com/office/drawing/2014/main" id="{66500B6B-4ACD-434F-BF45-DAD4DA82D98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6">
                <a:extLst>
                  <a:ext uri="{FF2B5EF4-FFF2-40B4-BE49-F238E27FC236}">
                    <a16:creationId xmlns:a16="http://schemas.microsoft.com/office/drawing/2014/main" id="{C57444BD-A4D6-3246-AA5C-B8345E75749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CFFBEA34-8626-6F4D-9F8E-41B0790F4148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รูปภาพ 16" descr="รูปภาพประกอบด้วย รูปวาด, โต๊ะ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4C195556-F95E-3945-9B22-79DBF8BC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24" y="2591561"/>
            <a:ext cx="2808611" cy="1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5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637094"/>
            <a:ext cx="42233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Bootstrap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7CD0E4-C828-8E48-B72A-7F0D6311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144" y="2615400"/>
            <a:ext cx="1627200" cy="16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08148"/>
            <a:ext cx="605893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60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sz="48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sz="48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491783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Background and importance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7969" y="214076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8" y="2710945"/>
            <a:ext cx="605893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การออกแบบและพัฒนาระบบ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569" y="3612098"/>
            <a:ext cx="5531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System design and Development</a:t>
            </a:r>
            <a:endParaRPr lang="ko-KR" altLang="en-US" sz="28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1756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9926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diagram and</a:t>
            </a: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Use case description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06C5DDB-C4EC-B645-8562-CD2A4A96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657" y="0"/>
            <a:ext cx="3492500" cy="274320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1363B67F-86B3-A34F-8D29-6C9708351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2730500"/>
            <a:ext cx="34925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12613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624A78A-5179-504E-A669-FCDA9C66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0" y="177800"/>
            <a:ext cx="5156200" cy="3251200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F8235AB-2A6F-9A4B-B614-C26924A7F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70" y="3619500"/>
            <a:ext cx="3263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-12270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755973A8-C50D-4642-A536-5BA9765D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23335"/>
            <a:ext cx="4305300" cy="2540000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84B065C8-C9FA-C446-BAA1-7FDE99F15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783956"/>
            <a:ext cx="4305300" cy="394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82B47CB8-A198-E143-907E-D72743ED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85" y="793750"/>
            <a:ext cx="4432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4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686745" y="43148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แผนภาพกิจกรรม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(Activity Diagram)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F9E07C4-3ABE-9D43-9236-3F09FD59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46" y="603250"/>
            <a:ext cx="44958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9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0"/>
            <a:ext cx="4223387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แผนภาพความสัมพันธ์ของเอนทิต</a:t>
            </a:r>
            <a:r>
              <a:rPr lang="th-TH" altLang="ko-KR" sz="5400" dirty="0" err="1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ี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(Entity Relationship Diagram)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A83A0A0-579A-3547-9606-EE83A185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11" y="948391"/>
            <a:ext cx="5383449" cy="49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758"/>
            <a:ext cx="422338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5168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0AA19AF-BA7C-AB43-AB6C-06E88DCB9923}"/>
              </a:ext>
            </a:extLst>
          </p:cNvPr>
          <p:cNvSpPr txBox="1"/>
          <p:nvPr/>
        </p:nvSpPr>
        <p:spPr>
          <a:xfrm>
            <a:off x="1703043" y="53895"/>
            <a:ext cx="4223387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พจนานุกรมข้อมูล 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(Data Dictionary)</a:t>
            </a:r>
            <a:endParaRPr lang="th-TH" altLang="ko-KR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ต่อ</a:t>
            </a:r>
            <a:r>
              <a:rPr lang="en-US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aphicFrame>
        <p:nvGraphicFramePr>
          <p:cNvPr id="4" name="ตาราง 3">
            <a:extLst>
              <a:ext uri="{FF2B5EF4-FFF2-40B4-BE49-F238E27FC236}">
                <a16:creationId xmlns:a16="http://schemas.microsoft.com/office/drawing/2014/main" id="{879E398D-A66D-5041-8539-4A74DDC2A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60016"/>
              </p:ext>
            </p:extLst>
          </p:nvPr>
        </p:nvGraphicFramePr>
        <p:xfrm>
          <a:off x="6538277" y="1751574"/>
          <a:ext cx="5379085" cy="1240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3970517164"/>
                    </a:ext>
                  </a:extLst>
                </a:gridCol>
                <a:gridCol w="855572">
                  <a:extLst>
                    <a:ext uri="{9D8B030D-6E8A-4147-A177-3AD203B41FA5}">
                      <a16:colId xmlns:a16="http://schemas.microsoft.com/office/drawing/2014/main" val="1864180525"/>
                    </a:ext>
                  </a:extLst>
                </a:gridCol>
                <a:gridCol w="597626">
                  <a:extLst>
                    <a:ext uri="{9D8B030D-6E8A-4147-A177-3AD203B41FA5}">
                      <a16:colId xmlns:a16="http://schemas.microsoft.com/office/drawing/2014/main" val="3432618791"/>
                    </a:ext>
                  </a:extLst>
                </a:gridCol>
                <a:gridCol w="1074102">
                  <a:extLst>
                    <a:ext uri="{9D8B030D-6E8A-4147-A177-3AD203B41FA5}">
                      <a16:colId xmlns:a16="http://schemas.microsoft.com/office/drawing/2014/main" val="2992787849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3491194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Key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97054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77844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Varchar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ชื่อชุดคำตอบกลับของแชทบอ</a:t>
                      </a:r>
                      <a:r>
                        <a:rPr lang="th-TH" sz="1600" dirty="0" err="1">
                          <a:effectLst/>
                        </a:rPr>
                        <a:t>ท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241535"/>
                  </a:ext>
                </a:extLst>
              </a:tr>
            </a:tbl>
          </a:graphicData>
        </a:graphic>
      </p:graphicFrame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E00BBBB4-D051-4C48-813A-FBEBD39F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05265"/>
              </p:ext>
            </p:extLst>
          </p:nvPr>
        </p:nvGraphicFramePr>
        <p:xfrm>
          <a:off x="6528434" y="4021971"/>
          <a:ext cx="5398770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420">
                  <a:extLst>
                    <a:ext uri="{9D8B030D-6E8A-4147-A177-3AD203B41FA5}">
                      <a16:colId xmlns:a16="http://schemas.microsoft.com/office/drawing/2014/main" val="502552261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462411620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1003071227"/>
                    </a:ext>
                  </a:extLst>
                </a:gridCol>
                <a:gridCol w="1311910">
                  <a:extLst>
                    <a:ext uri="{9D8B030D-6E8A-4147-A177-3AD203B41FA5}">
                      <a16:colId xmlns:a16="http://schemas.microsoft.com/office/drawing/2014/main" val="1146277477"/>
                    </a:ext>
                  </a:extLst>
                </a:gridCol>
                <a:gridCol w="1407160">
                  <a:extLst>
                    <a:ext uri="{9D8B030D-6E8A-4147-A177-3AD203B41FA5}">
                      <a16:colId xmlns:a16="http://schemas.microsoft.com/office/drawing/2014/main" val="892478399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Field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Type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Key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Relation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31335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Tag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>
                          <a:effectLst/>
                        </a:rPr>
                        <a:t>รหัสชุดคำตอบกลับของแชทบอท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483909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Statement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th-TH" sz="1600" dirty="0">
                          <a:effectLst/>
                        </a:rPr>
                        <a:t>รหัสข้อความ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66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3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57898" y="50023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024" y="668168"/>
            <a:ext cx="11573197" cy="72424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th-TH" altLang="ko-KR" sz="6600" b="1" dirty="0">
                <a:latin typeface="FC Home" panose="020B0500040200020003" pitchFamily="34" charset="-34"/>
                <a:cs typeface="FC Home" panose="020B0500040200020003" pitchFamily="34" charset="-34"/>
              </a:rPr>
              <a:t>ที่</a:t>
            </a:r>
            <a:r>
              <a:rPr lang="th-TH" altLang="ko-KR" b="1" dirty="0">
                <a:latin typeface="FC Home" panose="020B0500040200020003" pitchFamily="34" charset="-34"/>
                <a:cs typeface="FC Home" panose="020B0500040200020003" pitchFamily="34" charset="-34"/>
              </a:rPr>
              <a:t>มาและความสำคัญ</a:t>
            </a:r>
            <a:endParaRPr lang="ko-KR" altLang="en-US" b="1" dirty="0">
              <a:latin typeface="FC Home" panose="020B0500040200020003" pitchFamily="34" charset="-34"/>
              <a:cs typeface="FC Home" panose="020B0500040200020003" pitchFamily="34" charset="-34"/>
            </a:endParaRPr>
          </a:p>
          <a:p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2622076" y="1469776"/>
            <a:ext cx="2197364" cy="4806844"/>
            <a:chOff x="2557931" y="1823747"/>
            <a:chExt cx="1983254" cy="421575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078238" y="1823747"/>
              <a:ext cx="1113612" cy="103863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281863" y="5347630"/>
              <a:ext cx="909987" cy="51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สื่อสารผิดพลาด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624332" y="3629593"/>
              <a:ext cx="784576" cy="728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ea typeface="Arial Unicode MS" panose="020B0604020202020204" pitchFamily="34" charset="-128"/>
                  <a:cs typeface="FC Home Thin" panose="020B0500040200020003" pitchFamily="34" charset="-34"/>
                </a:rPr>
                <a:t>กรอกเอกสารผิด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1560143"/>
            <a:ext cx="2990639" cy="4938309"/>
            <a:chOff x="6871568" y="1807130"/>
            <a:chExt cx="2615753" cy="448239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8040534" y="3106958"/>
              <a:ext cx="1446787" cy="1417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157950" y="1900616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สอบถามข้อมูลได้ง่ายขึ้น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8113698" y="3573241"/>
              <a:ext cx="1294633" cy="53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มีเอกสารที่ต้องใช้งานครบถ้วน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76360"/>
              <a:ext cx="1212073" cy="1113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321993" y="5400215"/>
              <a:ext cx="864095" cy="75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altLang="ko-KR" sz="1600" dirty="0">
                  <a:solidFill>
                    <a:schemeClr val="bg1"/>
                  </a:solidFill>
                  <a:latin typeface="FC Home Thin" panose="020B0500040200020003" pitchFamily="34" charset="-34"/>
                  <a:cs typeface="FC Home Thin" panose="020B0500040200020003" pitchFamily="34" charset="-34"/>
                </a:rPr>
                <a:t>สามารถขอเอกสารได้ทุกเวลา</a:t>
              </a:r>
              <a:endParaRPr lang="ko-KR" altLang="en-US" sz="1600" dirty="0">
                <a:solidFill>
                  <a:schemeClr val="bg1"/>
                </a:solidFill>
                <a:latin typeface="FC Home Thin" panose="020B0500040200020003" pitchFamily="34" charset="-34"/>
                <a:cs typeface="FC Home Thin" panose="020B0500040200020003" pitchFamily="34" charset="-34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สี่เหลี่ยมผืนผ้า 2"/>
          <p:cNvSpPr/>
          <p:nvPr/>
        </p:nvSpPr>
        <p:spPr>
          <a:xfrm>
            <a:off x="3418024" y="1523599"/>
            <a:ext cx="7850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altLang="ko-KR" sz="1600" dirty="0">
                <a:solidFill>
                  <a:schemeClr val="bg1"/>
                </a:solidFill>
                <a:latin typeface="FC Home Thin" panose="020B0500040200020003" pitchFamily="34" charset="-34"/>
                <a:ea typeface="Arial Unicode MS" panose="020B0604020202020204" pitchFamily="34" charset="-128"/>
                <a:cs typeface="FC Home Thin" panose="020B0500040200020003" pitchFamily="34" charset="-34"/>
              </a:rPr>
              <a:t>ติดต่อฝ่ายทะเบียนไม่ได้</a:t>
            </a:r>
            <a:endParaRPr lang="ko-KR" altLang="en-US" sz="1600" dirty="0">
              <a:solidFill>
                <a:schemeClr val="bg1"/>
              </a:solidFill>
              <a:latin typeface="FC Home Thin" panose="020B0500040200020003" pitchFamily="34" charset="-34"/>
              <a:ea typeface="Arial Unicode MS" panose="020B0604020202020204" pitchFamily="34" charset="-128"/>
              <a:cs typeface="FC Home Thin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07075" y="-9396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25774" y="980116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เพื่อพัฒนาระบบงานทะเบียนให้สามารถตอบคำถามารถต่างๆของนักศึกษาได้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006791" y="8107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25774" y="2595919"/>
            <a:ext cx="4661840" cy="138499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sz="2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เพื่อสนับสนุนงานด้านงานทะเบียน ภายในมหาวิทยาลัยเทคโนโลยีราชมงคลตะวันออก </a:t>
            </a:r>
            <a:endParaRPr lang="ko-KR" altLang="en-US" sz="27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06791" y="2426584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40607" y="310893"/>
            <a:ext cx="4223387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วั</a:t>
            </a:r>
            <a:r>
              <a:rPr lang="th-TH" altLang="ko-KR" sz="48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ตถุประสงค์</a:t>
            </a:r>
          </a:p>
          <a:p>
            <a:pPr algn="ctr"/>
            <a:r>
              <a:rPr lang="th-TH" altLang="ko-KR" sz="4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ของโครงงา</a:t>
            </a:r>
            <a:r>
              <a:rPr lang="th-TH" altLang="ko-KR" sz="54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10046217" y="4859035"/>
            <a:ext cx="1853157" cy="1899281"/>
            <a:chOff x="3690367" y="1823747"/>
            <a:chExt cx="5020109" cy="4182400"/>
          </a:xfrm>
        </p:grpSpPr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ser Avatar Boy Cute, Blue, Boy, Cartoonภาพ PNG และ PSD สำหรับ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55003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ไอคอนคอมพิวเตอร์อุปกรณ์ - ico,png,icns,ไอคอนฟรีดาวน์โหลด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1" y="3581782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89" y="3589338"/>
            <a:ext cx="922339" cy="922339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3148758" y="4696206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Web Client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10" name="ลูกศรเชื่อมต่อแบบตรง 9"/>
          <p:cNvCxnSpPr/>
          <p:nvPr/>
        </p:nvCxnSpPr>
        <p:spPr>
          <a:xfrm flipH="1">
            <a:off x="2260600" y="392150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/>
          <p:cNvCxnSpPr/>
          <p:nvPr/>
        </p:nvCxnSpPr>
        <p:spPr>
          <a:xfrm>
            <a:off x="2260600" y="4156456"/>
            <a:ext cx="888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กล่องข้อความ 14"/>
          <p:cNvSpPr txBox="1"/>
          <p:nvPr/>
        </p:nvSpPr>
        <p:spPr>
          <a:xfrm>
            <a:off x="1359895" y="46962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User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pic>
        <p:nvPicPr>
          <p:cNvPr id="3082" name="Picture 10" descr="An Introduction to Python's Flask Framewor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1" y="3589338"/>
            <a:ext cx="1346200" cy="9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กล่องข้อความ 19"/>
          <p:cNvSpPr txBox="1"/>
          <p:nvPr/>
        </p:nvSpPr>
        <p:spPr>
          <a:xfrm>
            <a:off x="6115840" y="4696206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Flask Framework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21" name="กล่องข้อความ 20"/>
          <p:cNvSpPr txBox="1"/>
          <p:nvPr/>
        </p:nvSpPr>
        <p:spPr>
          <a:xfrm>
            <a:off x="9136557" y="469620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Database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2" name="ลูกศรเชื่อมต่อแบบตรง 21"/>
          <p:cNvCxnSpPr/>
          <p:nvPr/>
        </p:nvCxnSpPr>
        <p:spPr>
          <a:xfrm flipH="1">
            <a:off x="4255343" y="393420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4255343" y="4194556"/>
            <a:ext cx="18604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084" name="Picture 12" descr="สร้าง ChatBot ด้วย Chatterbot : ตอนที่ 1 เริ่มต้นกับ ChatBot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551" y="1112862"/>
            <a:ext cx="2385047" cy="6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กล่องข้อความ 27"/>
          <p:cNvSpPr txBox="1"/>
          <p:nvPr/>
        </p:nvSpPr>
        <p:spPr>
          <a:xfrm>
            <a:off x="6176731" y="1780962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ChatterBot</a:t>
            </a:r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 Library</a:t>
            </a:r>
            <a:endParaRPr lang="th-TH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cxnSp>
        <p:nvCxnSpPr>
          <p:cNvPr id="29" name="ลูกศรเชื่อมต่อแบบตรง 28"/>
          <p:cNvCxnSpPr/>
          <p:nvPr/>
        </p:nvCxnSpPr>
        <p:spPr>
          <a:xfrm flipV="1">
            <a:off x="6764607" y="2205620"/>
            <a:ext cx="0" cy="119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ลูกศรเชื่อมต่อแบบตรง 31"/>
          <p:cNvCxnSpPr/>
          <p:nvPr/>
        </p:nvCxnSpPr>
        <p:spPr>
          <a:xfrm>
            <a:off x="7077074" y="2229584"/>
            <a:ext cx="1" cy="1181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ลูกศรเชื่อมต่อแบบตรง 41"/>
          <p:cNvCxnSpPr/>
          <p:nvPr/>
        </p:nvCxnSpPr>
        <p:spPr>
          <a:xfrm flipH="1" flipV="1">
            <a:off x="8487759" y="2057400"/>
            <a:ext cx="932194" cy="1437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ลูกศรเชื่อมต่อแบบตรง 46"/>
          <p:cNvCxnSpPr/>
          <p:nvPr/>
        </p:nvCxnSpPr>
        <p:spPr>
          <a:xfrm>
            <a:off x="8189314" y="2150294"/>
            <a:ext cx="955048" cy="1439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กล่องข้อความ 52"/>
          <p:cNvSpPr txBox="1"/>
          <p:nvPr/>
        </p:nvSpPr>
        <p:spPr>
          <a:xfrm>
            <a:off x="792140" y="589642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C Home" panose="020B0500040200020003" pitchFamily="34" charset="-34"/>
                <a:cs typeface="FC Home" panose="020B0500040200020003" pitchFamily="34" charset="-34"/>
              </a:rPr>
              <a:t>System Overview</a:t>
            </a:r>
          </a:p>
        </p:txBody>
      </p:sp>
      <p:pic>
        <p:nvPicPr>
          <p:cNvPr id="51" name="รูปภาพ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542" y="992324"/>
            <a:ext cx="853849" cy="853849"/>
          </a:xfrm>
          <a:prstGeom prst="rect">
            <a:avLst/>
          </a:prstGeom>
        </p:spPr>
      </p:pic>
      <p:cxnSp>
        <p:nvCxnSpPr>
          <p:cNvPr id="62" name="ลูกศรเชื่อมต่อแบบตรง 61"/>
          <p:cNvCxnSpPr/>
          <p:nvPr/>
        </p:nvCxnSpPr>
        <p:spPr>
          <a:xfrm flipH="1" flipV="1">
            <a:off x="8487759" y="1430491"/>
            <a:ext cx="1323899" cy="4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กล่องข้อความ 64"/>
          <p:cNvSpPr txBox="1"/>
          <p:nvPr/>
        </p:nvSpPr>
        <p:spPr>
          <a:xfrm>
            <a:off x="9867565" y="2000909"/>
            <a:ext cx="13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C Home" panose="020B0500040200020003" pitchFamily="34" charset="-34"/>
                <a:cs typeface="FC Home" panose="020B0500040200020003" pitchFamily="34" charset="-34"/>
              </a:rPr>
              <a:t>File </a:t>
            </a:r>
            <a:r>
              <a:rPr lang="en-US" dirty="0" err="1">
                <a:latin typeface="FC Home" panose="020B0500040200020003" pitchFamily="34" charset="-34"/>
                <a:cs typeface="FC Home" panose="020B0500040200020003" pitchFamily="34" charset="-34"/>
              </a:rPr>
              <a:t>Train.yml</a:t>
            </a:r>
            <a:endParaRPr lang="en-US" dirty="0"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32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97627" y="22259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5995743" y="74178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63169" y="3829265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539485" y="216064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28796" y="196828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ส่วนของผู้ใช้งาน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967659" y="3921442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ส่วนผู้ดูแลระบบ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106752" y="790675"/>
            <a:ext cx="2872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สอบถามข้อมูลงานทะเบียน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4611832" y="1143246"/>
            <a:ext cx="6096000" cy="1067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การขอหนังสือรับรองทางการศึกษา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การเพิ่ม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การขอลงพักการศึกษา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59" name="สี่เหลี่ยมผืนผ้า 58"/>
          <p:cNvSpPr/>
          <p:nvPr/>
        </p:nvSpPr>
        <p:spPr>
          <a:xfrm>
            <a:off x="7106752" y="2313202"/>
            <a:ext cx="4573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สามารถดาวน์โหลดเอกสารของงานทะเบียน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0" name="สี่เหลี่ยมผืนผ้า 59"/>
          <p:cNvSpPr/>
          <p:nvPr/>
        </p:nvSpPr>
        <p:spPr>
          <a:xfrm>
            <a:off x="5507343" y="2709756"/>
            <a:ext cx="6096000" cy="10587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ใบคำร้องขอเพิ่มวิชา (ซ่อม, ซ้ำ, แทน, เพิ่ม)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1350645" algn="l"/>
              </a:tabLs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ใบคำร้องของถอนรายวิชา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-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ใบคำร้องขอลงทะเบียนต่ำกว่าที่กำหนด</a:t>
            </a:r>
            <a:endParaRPr lang="th-TH" sz="20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1" name="สี่เหลี่ยมผืนผ้า 60"/>
          <p:cNvSpPr/>
          <p:nvPr/>
        </p:nvSpPr>
        <p:spPr>
          <a:xfrm>
            <a:off x="7237878" y="4450374"/>
            <a:ext cx="5162952" cy="172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login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เพื่อเข้าสู่หน้าการจัดการข้อมูล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สามารถจัดการข้อมูลเอกสารของงานทะเบียนที่จะนำเข้าในฐานข้อมูล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สามารถตรวจสอบความเคลื่อนไหวของการสนทนาโดยตรวจสอบจาก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Logs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4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1" y="942295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894430" y="244400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42645" y="5560426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9732" y="4905458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7020922" y="4559349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0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327081" y="9841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5988921" y="162777"/>
            <a:ext cx="981106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927521" y="292066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ส่วนแช</a:t>
            </a:r>
            <a:r>
              <a:rPr lang="th-TH" sz="32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32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endParaRPr lang="th-TH" sz="32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292459" y="926927"/>
            <a:ext cx="6096000" cy="867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พัฒนาตั้งต้นจาก </a:t>
            </a:r>
            <a:r>
              <a:rPr lang="en-US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library </a:t>
            </a:r>
            <a:r>
              <a:rPr lang="en-US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Chatterbot</a:t>
            </a:r>
            <a:endParaRPr lang="en-US" sz="24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		การจัดเตรียมข้อมูลสำหรับแช</a:t>
            </a:r>
            <a:r>
              <a:rPr lang="th-TH" sz="24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endParaRPr lang="en-US" sz="24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988921" y="1732165"/>
            <a:ext cx="6152279" cy="3043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1)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จัดเตรียมข้อมูลจากคู่มือนักศึกษาด้านงานวิชาการและงานทะเบียนเพื่อให้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ใช้ในการตอบคำถาม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2)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ดำเนินการเรียนรู้จากข้อมูลที่เตรียมมาเพื่อให้แช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ตอบคำถามได้ถูกต้อง โดยนำข้อมูลและเอกสารงานทะเบียนมาสร้างเป็นไฟล์เอกสาร </a:t>
            </a:r>
            <a:r>
              <a:rPr lang="en-US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yml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และนำเข้าสู่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โดยการ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</a:t>
            </a:r>
            <a:endParaRPr lang="en-US" sz="2000" dirty="0">
              <a:solidFill>
                <a:schemeClr val="bg1"/>
              </a:solidFill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  <a:p>
            <a:pPr marL="914400" indent="457200">
              <a:lnSpc>
                <a:spcPct val="107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3)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นำผลลัพธ์ของข้อมูลที่ได้ทำการ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Training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จาก </a:t>
            </a:r>
            <a:r>
              <a:rPr lang="en-US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Database 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เข้าสู่การพัฒนา แช</a:t>
            </a:r>
            <a:r>
              <a:rPr lang="th-TH" sz="2000" dirty="0" err="1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ทบอท</a:t>
            </a:r>
            <a:r>
              <a:rPr lang="th-TH" sz="2000" dirty="0">
                <a:solidFill>
                  <a:schemeClr val="bg1"/>
                </a:solidFill>
                <a:latin typeface="FC Home" panose="020B0500040200020003" pitchFamily="34" charset="-34"/>
                <a:ea typeface="TH SarabunPSK"/>
                <a:cs typeface="FC Home" panose="020B0500040200020003" pitchFamily="34" charset="-34"/>
              </a:rPr>
              <a:t>เพื่อนำมาตอบคำถามของผู้ใช้งาน</a:t>
            </a:r>
            <a:endParaRPr lang="en-US" sz="2000" dirty="0">
              <a:solidFill>
                <a:schemeClr val="bg1"/>
              </a:solidFill>
              <a:effectLst/>
              <a:latin typeface="FC Home" panose="020B0500040200020003" pitchFamily="34" charset="-34"/>
              <a:ea typeface="Calibri" panose="020F0502020204030204" pitchFamily="34" charset="0"/>
              <a:cs typeface="FC Home" panose="020B0500040200020003" pitchFamily="34" charset="-34"/>
            </a:endParaRPr>
          </a:p>
        </p:txBody>
      </p:sp>
      <p:sp>
        <p:nvSpPr>
          <p:cNvPr id="7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4" y="1478011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925893" y="1061953"/>
            <a:ext cx="236769" cy="2335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D1403C0C-DBD8-1046-99F1-81B07202A6B4}"/>
              </a:ext>
            </a:extLst>
          </p:cNvPr>
          <p:cNvSpPr txBox="1"/>
          <p:nvPr/>
        </p:nvSpPr>
        <p:spPr>
          <a:xfrm>
            <a:off x="1539485" y="115648"/>
            <a:ext cx="4223387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ขอบเขตของโครงงาน</a:t>
            </a:r>
          </a:p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(ต่อ)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0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5329187" y="3024482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ตัวแทนข้อความ 1"/>
          <p:cNvSpPr>
            <a:spLocks noGrp="1"/>
          </p:cNvSpPr>
          <p:nvPr>
            <p:ph type="body" sz="quarter" idx="10"/>
          </p:nvPr>
        </p:nvSpPr>
        <p:spPr>
          <a:xfrm>
            <a:off x="473496" y="666666"/>
            <a:ext cx="11573197" cy="724247"/>
          </a:xfrm>
        </p:spPr>
        <p:txBody>
          <a:bodyPr/>
          <a:lstStyle/>
          <a:p>
            <a:r>
              <a:rPr lang="th-TH" sz="8000" dirty="0">
                <a:latin typeface="FC Home" panose="020B0500040200020003" pitchFamily="34" charset="-34"/>
                <a:cs typeface="FC Home" panose="020B0500040200020003" pitchFamily="34" charset="-34"/>
              </a:rPr>
              <a:t>วิ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ธี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ก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า</a:t>
            </a:r>
            <a:r>
              <a:rPr lang="th-TH" sz="4800" dirty="0">
                <a:latin typeface="FC Home" panose="020B0500040200020003" pitchFamily="34" charset="-34"/>
                <a:cs typeface="FC Home" panose="020B0500040200020003" pitchFamily="34" charset="-34"/>
              </a:rPr>
              <a:t>ร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ดำเนิ</a:t>
            </a:r>
            <a:r>
              <a:rPr lang="th-TH" sz="66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  <a:r>
              <a:rPr lang="th-TH" dirty="0">
                <a:latin typeface="FC Home" panose="020B0500040200020003" pitchFamily="34" charset="-34"/>
                <a:cs typeface="FC Home" panose="020B0500040200020003" pitchFamily="34" charset="-34"/>
              </a:rPr>
              <a:t>งา</a:t>
            </a:r>
            <a:r>
              <a:rPr lang="th-TH" sz="7200" dirty="0">
                <a:latin typeface="FC Home" panose="020B0500040200020003" pitchFamily="34" charset="-34"/>
                <a:cs typeface="FC Home" panose="020B0500040200020003" pitchFamily="34" charset="-34"/>
              </a:rPr>
              <a:t>น</a:t>
            </a:r>
          </a:p>
        </p:txBody>
      </p:sp>
      <p:grpSp>
        <p:nvGrpSpPr>
          <p:cNvPr id="40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892387" y="2000121"/>
            <a:ext cx="2572290" cy="707886"/>
            <a:chOff x="1011716" y="1239386"/>
            <a:chExt cx="2208821" cy="707886"/>
          </a:xfrm>
        </p:grpSpPr>
        <p:sp>
          <p:nvSpPr>
            <p:cNvPr id="41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011716" y="1239386"/>
              <a:ext cx="2208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ศึกษา วิเคราะห์และออกแบบโครงสร้างเว็บ</a:t>
              </a:r>
              <a:r>
                <a:rPr lang="th-TH" sz="2000" dirty="0" err="1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แอปพลิเค</a:t>
              </a:r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ชัน</a:t>
              </a:r>
              <a:endParaRPr lang="ko-KR" altLang="en-US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42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ight Triangle 10">
            <a:extLst>
              <a:ext uri="{FF2B5EF4-FFF2-40B4-BE49-F238E27FC236}">
                <a16:creationId xmlns:a16="http://schemas.microsoft.com/office/drawing/2014/main" id="{4159BB5E-A78C-4113-9B5A-D5116BFF2E8F}"/>
              </a:ext>
            </a:extLst>
          </p:cNvPr>
          <p:cNvSpPr/>
          <p:nvPr/>
        </p:nvSpPr>
        <p:spPr>
          <a:xfrm rot="13436248">
            <a:off x="9774407" y="2583587"/>
            <a:ext cx="1417324" cy="1364036"/>
          </a:xfrm>
          <a:custGeom>
            <a:avLst/>
            <a:gdLst/>
            <a:ahLst/>
            <a:cxnLst/>
            <a:rect l="l" t="t" r="r" b="b"/>
            <a:pathLst>
              <a:path w="1416297" h="1353657">
                <a:moveTo>
                  <a:pt x="1416297" y="338657"/>
                </a:moveTo>
                <a:lnTo>
                  <a:pt x="342330" y="1353657"/>
                </a:lnTo>
                <a:lnTo>
                  <a:pt x="340597" y="1352019"/>
                </a:lnTo>
                <a:lnTo>
                  <a:pt x="1" y="1352019"/>
                </a:lnTo>
                <a:lnTo>
                  <a:pt x="0" y="1030124"/>
                </a:lnTo>
                <a:lnTo>
                  <a:pt x="2" y="1030125"/>
                </a:lnTo>
                <a:lnTo>
                  <a:pt x="10899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Rectangle 63">
            <a:extLst>
              <a:ext uri="{FF2B5EF4-FFF2-40B4-BE49-F238E27FC236}">
                <a16:creationId xmlns:a16="http://schemas.microsoft.com/office/drawing/2014/main" id="{6ABB919A-0A61-45AD-90BB-9C38B83844DE}"/>
              </a:ext>
            </a:extLst>
          </p:cNvPr>
          <p:cNvSpPr/>
          <p:nvPr/>
        </p:nvSpPr>
        <p:spPr>
          <a:xfrm>
            <a:off x="6793629" y="3026454"/>
            <a:ext cx="1460348" cy="470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8263696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1959100" y="31282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66">
            <a:extLst>
              <a:ext uri="{FF2B5EF4-FFF2-40B4-BE49-F238E27FC236}">
                <a16:creationId xmlns:a16="http://schemas.microsoft.com/office/drawing/2014/main" id="{13E1BE36-1AE4-4EDA-8A43-B80699E94800}"/>
              </a:ext>
            </a:extLst>
          </p:cNvPr>
          <p:cNvSpPr txBox="1"/>
          <p:nvPr/>
        </p:nvSpPr>
        <p:spPr>
          <a:xfrm>
            <a:off x="3686231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5447956" y="30879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68">
            <a:extLst>
              <a:ext uri="{FF2B5EF4-FFF2-40B4-BE49-F238E27FC236}">
                <a16:creationId xmlns:a16="http://schemas.microsoft.com/office/drawing/2014/main" id="{487B7808-FD4F-40D8-9A92-A6EA5D2EBF64}"/>
              </a:ext>
            </a:extLst>
          </p:cNvPr>
          <p:cNvSpPr txBox="1"/>
          <p:nvPr/>
        </p:nvSpPr>
        <p:spPr>
          <a:xfrm>
            <a:off x="6938635" y="3116018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69">
            <a:extLst>
              <a:ext uri="{FF2B5EF4-FFF2-40B4-BE49-F238E27FC236}">
                <a16:creationId xmlns:a16="http://schemas.microsoft.com/office/drawing/2014/main" id="{6770C5F3-ACEA-4153-BEB5-2DC037D10E03}"/>
              </a:ext>
            </a:extLst>
          </p:cNvPr>
          <p:cNvSpPr txBox="1"/>
          <p:nvPr/>
        </p:nvSpPr>
        <p:spPr>
          <a:xfrm>
            <a:off x="8435067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id="{EEB322B7-CA7D-44BD-8873-95DC32A81AB4}"/>
              </a:ext>
            </a:extLst>
          </p:cNvPr>
          <p:cNvSpPr txBox="1"/>
          <p:nvPr/>
        </p:nvSpPr>
        <p:spPr>
          <a:xfrm>
            <a:off x="9938205" y="3077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Isosceles Triangle 71">
            <a:extLst>
              <a:ext uri="{FF2B5EF4-FFF2-40B4-BE49-F238E27FC236}">
                <a16:creationId xmlns:a16="http://schemas.microsoft.com/office/drawing/2014/main" id="{13CB475A-3318-46B8-8071-BC6C45C6B38F}"/>
              </a:ext>
            </a:extLst>
          </p:cNvPr>
          <p:cNvSpPr/>
          <p:nvPr/>
        </p:nvSpPr>
        <p:spPr>
          <a:xfrm>
            <a:off x="3065350" y="2789917"/>
            <a:ext cx="180000" cy="2160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accent6"/>
              </a:solidFill>
            </a:endParaRPr>
          </a:p>
        </p:txBody>
      </p:sp>
      <p:sp>
        <p:nvSpPr>
          <p:cNvPr id="56" name="Isosceles Triangle 72">
            <a:extLst>
              <a:ext uri="{FF2B5EF4-FFF2-40B4-BE49-F238E27FC236}">
                <a16:creationId xmlns:a16="http://schemas.microsoft.com/office/drawing/2014/main" id="{3B98A398-D5F0-48ED-B381-5741B8FE328B}"/>
              </a:ext>
            </a:extLst>
          </p:cNvPr>
          <p:cNvSpPr/>
          <p:nvPr/>
        </p:nvSpPr>
        <p:spPr>
          <a:xfrm>
            <a:off x="6030898" y="2778116"/>
            <a:ext cx="180000" cy="2160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7" name="Isosceles Triangle 73">
            <a:extLst>
              <a:ext uri="{FF2B5EF4-FFF2-40B4-BE49-F238E27FC236}">
                <a16:creationId xmlns:a16="http://schemas.microsoft.com/office/drawing/2014/main" id="{CC1C4E75-1493-431C-AD3F-2F5E227FD8F0}"/>
              </a:ext>
            </a:extLst>
          </p:cNvPr>
          <p:cNvSpPr/>
          <p:nvPr/>
        </p:nvSpPr>
        <p:spPr>
          <a:xfrm>
            <a:off x="8959040" y="2795401"/>
            <a:ext cx="180000" cy="216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8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4539197" y="35201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Isosceles Triangle 75">
            <a:extLst>
              <a:ext uri="{FF2B5EF4-FFF2-40B4-BE49-F238E27FC236}">
                <a16:creationId xmlns:a16="http://schemas.microsoft.com/office/drawing/2014/main" id="{545B327E-0AF0-4599-92D9-2826FD1A64FE}"/>
              </a:ext>
            </a:extLst>
          </p:cNvPr>
          <p:cNvSpPr/>
          <p:nvPr/>
        </p:nvSpPr>
        <p:spPr>
          <a:xfrm rot="10800000">
            <a:off x="7504763" y="3503571"/>
            <a:ext cx="180000" cy="2160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0" name="Isosceles Triangle 76">
            <a:extLst>
              <a:ext uri="{FF2B5EF4-FFF2-40B4-BE49-F238E27FC236}">
                <a16:creationId xmlns:a16="http://schemas.microsoft.com/office/drawing/2014/main" id="{FF632457-BFA9-4335-881A-1AB0F53195FB}"/>
              </a:ext>
            </a:extLst>
          </p:cNvPr>
          <p:cNvSpPr/>
          <p:nvPr/>
        </p:nvSpPr>
        <p:spPr>
          <a:xfrm rot="10800000">
            <a:off x="10452249" y="3504758"/>
            <a:ext cx="180000" cy="21600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1" name="Group 78">
            <a:extLst>
              <a:ext uri="{FF2B5EF4-FFF2-40B4-BE49-F238E27FC236}">
                <a16:creationId xmlns:a16="http://schemas.microsoft.com/office/drawing/2014/main" id="{11A1A367-463E-4F0A-B68E-7D595D6D8E42}"/>
              </a:ext>
            </a:extLst>
          </p:cNvPr>
          <p:cNvGrpSpPr/>
          <p:nvPr/>
        </p:nvGrpSpPr>
        <p:grpSpPr>
          <a:xfrm>
            <a:off x="4954800" y="1825747"/>
            <a:ext cx="2499893" cy="829368"/>
            <a:chOff x="931433" y="1475597"/>
            <a:chExt cx="2499893" cy="829368"/>
          </a:xfrm>
        </p:grpSpPr>
        <p:sp>
          <p:nvSpPr>
            <p:cNvPr id="62" name="TextBox 79">
              <a:extLst>
                <a:ext uri="{FF2B5EF4-FFF2-40B4-BE49-F238E27FC236}">
                  <a16:creationId xmlns:a16="http://schemas.microsoft.com/office/drawing/2014/main" id="{913696AB-3E2F-41EF-A4D9-FBF038544D83}"/>
                </a:ext>
              </a:extLst>
            </p:cNvPr>
            <p:cNvSpPr txBox="1"/>
            <p:nvPr/>
          </p:nvSpPr>
          <p:spPr>
            <a:xfrm>
              <a:off x="931433" y="1597079"/>
              <a:ext cx="24998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 ออกแบบส่วนติดต่อผู้ใช้งาน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3" name="TextBox 80">
              <a:extLst>
                <a:ext uri="{FF2B5EF4-FFF2-40B4-BE49-F238E27FC236}">
                  <a16:creationId xmlns:a16="http://schemas.microsoft.com/office/drawing/2014/main" id="{8625B750-34BE-41D3-93AF-BCA2E48BC4A7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83">
            <a:extLst>
              <a:ext uri="{FF2B5EF4-FFF2-40B4-BE49-F238E27FC236}">
                <a16:creationId xmlns:a16="http://schemas.microsoft.com/office/drawing/2014/main" id="{1D3FA756-5613-41B0-AA38-DE134BC1B842}"/>
              </a:ext>
            </a:extLst>
          </p:cNvPr>
          <p:cNvSpPr txBox="1"/>
          <p:nvPr/>
        </p:nvSpPr>
        <p:spPr>
          <a:xfrm>
            <a:off x="8436937" y="2307121"/>
            <a:ext cx="18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พัฒนาเว็บไซต์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67" name="Group 86">
            <a:extLst>
              <a:ext uri="{FF2B5EF4-FFF2-40B4-BE49-F238E27FC236}">
                <a16:creationId xmlns:a16="http://schemas.microsoft.com/office/drawing/2014/main" id="{31FEA6AA-0751-4CBF-B52C-1D61C5FB2509}"/>
              </a:ext>
            </a:extLst>
          </p:cNvPr>
          <p:cNvGrpSpPr/>
          <p:nvPr/>
        </p:nvGrpSpPr>
        <p:grpSpPr>
          <a:xfrm>
            <a:off x="3345149" y="3802142"/>
            <a:ext cx="2388096" cy="1044817"/>
            <a:chOff x="1079627" y="707779"/>
            <a:chExt cx="2388096" cy="1044817"/>
          </a:xfrm>
        </p:grpSpPr>
        <p:sp>
          <p:nvSpPr>
            <p:cNvPr id="68" name="TextBox 87">
              <a:extLst>
                <a:ext uri="{FF2B5EF4-FFF2-40B4-BE49-F238E27FC236}">
                  <a16:creationId xmlns:a16="http://schemas.microsoft.com/office/drawing/2014/main" id="{85871F69-04FB-4C17-A763-E5E9DF0FE4CC}"/>
                </a:ext>
              </a:extLst>
            </p:cNvPr>
            <p:cNvSpPr txBox="1"/>
            <p:nvPr/>
          </p:nvSpPr>
          <p:spPr>
            <a:xfrm>
              <a:off x="1079627" y="707779"/>
              <a:ext cx="2388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วิเคราะห์ออกแบบระบบ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69" name="TextBox 88">
              <a:extLst>
                <a:ext uri="{FF2B5EF4-FFF2-40B4-BE49-F238E27FC236}">
                  <a16:creationId xmlns:a16="http://schemas.microsoft.com/office/drawing/2014/main" id="{794BEC30-6E54-49AD-ADAB-90466BA58952}"/>
                </a:ext>
              </a:extLst>
            </p:cNvPr>
            <p:cNvSpPr txBox="1"/>
            <p:nvPr/>
          </p:nvSpPr>
          <p:spPr>
            <a:xfrm>
              <a:off x="1331640" y="1475597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91">
            <a:extLst>
              <a:ext uri="{FF2B5EF4-FFF2-40B4-BE49-F238E27FC236}">
                <a16:creationId xmlns:a16="http://schemas.microsoft.com/office/drawing/2014/main" id="{E7F85627-00CD-4460-8083-8B28310BD69A}"/>
              </a:ext>
            </a:extLst>
          </p:cNvPr>
          <p:cNvSpPr txBox="1"/>
          <p:nvPr/>
        </p:nvSpPr>
        <p:spPr>
          <a:xfrm>
            <a:off x="5924184" y="3817569"/>
            <a:ext cx="29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ศึกษา วิเคราะห์อัลกอริทึม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4" name="TextBox 95">
            <a:extLst>
              <a:ext uri="{FF2B5EF4-FFF2-40B4-BE49-F238E27FC236}">
                <a16:creationId xmlns:a16="http://schemas.microsoft.com/office/drawing/2014/main" id="{269FDB80-6030-4501-82B2-2E214F8F104C}"/>
              </a:ext>
            </a:extLst>
          </p:cNvPr>
          <p:cNvSpPr txBox="1"/>
          <p:nvPr/>
        </p:nvSpPr>
        <p:spPr>
          <a:xfrm>
            <a:off x="9421861" y="3854982"/>
            <a:ext cx="2770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ทดสอบ ตรวจสอบข้อผิดพลาด แก้ไขส่วนที่ผิดพลาดให้สามารถดำเนินผมตามเป้าหมายในการพัฒนา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F530973C-2E9F-49AE-B46E-C5B1139E205E}"/>
              </a:ext>
            </a:extLst>
          </p:cNvPr>
          <p:cNvSpPr/>
          <p:nvPr/>
        </p:nvSpPr>
        <p:spPr>
          <a:xfrm rot="2700000">
            <a:off x="5645418" y="4026584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ectangle 9">
            <a:extLst>
              <a:ext uri="{FF2B5EF4-FFF2-40B4-BE49-F238E27FC236}">
                <a16:creationId xmlns:a16="http://schemas.microsoft.com/office/drawing/2014/main" id="{A241B07F-6C24-4AB0-947B-86EBCB8D3E63}"/>
              </a:ext>
            </a:extLst>
          </p:cNvPr>
          <p:cNvSpPr/>
          <p:nvPr/>
        </p:nvSpPr>
        <p:spPr>
          <a:xfrm rot="2331450">
            <a:off x="2543084" y="5874327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5">
            <a:extLst>
              <a:ext uri="{FF2B5EF4-FFF2-40B4-BE49-F238E27FC236}">
                <a16:creationId xmlns:a16="http://schemas.microsoft.com/office/drawing/2014/main" id="{75150AF0-7ED2-428B-982E-9DCAE824BDB0}"/>
              </a:ext>
            </a:extLst>
          </p:cNvPr>
          <p:cNvSpPr/>
          <p:nvPr/>
        </p:nvSpPr>
        <p:spPr>
          <a:xfrm flipH="1">
            <a:off x="7227013" y="1883466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TextBox 65">
            <a:extLst>
              <a:ext uri="{FF2B5EF4-FFF2-40B4-BE49-F238E27FC236}">
                <a16:creationId xmlns:a16="http://schemas.microsoft.com/office/drawing/2014/main" id="{B3938F2D-07A2-4C90-9211-1E2FDBEB7621}"/>
              </a:ext>
            </a:extLst>
          </p:cNvPr>
          <p:cNvSpPr txBox="1"/>
          <p:nvPr/>
        </p:nvSpPr>
        <p:spPr>
          <a:xfrm>
            <a:off x="231900" y="3585440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Isosceles Triangle 74">
            <a:extLst>
              <a:ext uri="{FF2B5EF4-FFF2-40B4-BE49-F238E27FC236}">
                <a16:creationId xmlns:a16="http://schemas.microsoft.com/office/drawing/2014/main" id="{1A5B92C0-C9D4-4D69-9E80-0D6BFB2FFE8A}"/>
              </a:ext>
            </a:extLst>
          </p:cNvPr>
          <p:cNvSpPr/>
          <p:nvPr/>
        </p:nvSpPr>
        <p:spPr>
          <a:xfrm rot="10800000">
            <a:off x="1595362" y="3507432"/>
            <a:ext cx="180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2381329" y="3019954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3864578" y="302421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Rectangle 64">
            <a:extLst>
              <a:ext uri="{FF2B5EF4-FFF2-40B4-BE49-F238E27FC236}">
                <a16:creationId xmlns:a16="http://schemas.microsoft.com/office/drawing/2014/main" id="{41A3AA89-9F6F-499A-B5E2-56B22A978194}"/>
              </a:ext>
            </a:extLst>
          </p:cNvPr>
          <p:cNvSpPr/>
          <p:nvPr/>
        </p:nvSpPr>
        <p:spPr>
          <a:xfrm>
            <a:off x="909108" y="3024101"/>
            <a:ext cx="1452329" cy="4706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3958436" y="3087465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2527063" y="3077439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67">
            <a:extLst>
              <a:ext uri="{FF2B5EF4-FFF2-40B4-BE49-F238E27FC236}">
                <a16:creationId xmlns:a16="http://schemas.microsoft.com/office/drawing/2014/main" id="{D1555AEC-7171-4A7B-9A52-68A082D9842B}"/>
              </a:ext>
            </a:extLst>
          </p:cNvPr>
          <p:cNvSpPr txBox="1"/>
          <p:nvPr/>
        </p:nvSpPr>
        <p:spPr>
          <a:xfrm>
            <a:off x="1015177" y="3037182"/>
            <a:ext cx="11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3" name="Group 56">
            <a:extLst>
              <a:ext uri="{FF2B5EF4-FFF2-40B4-BE49-F238E27FC236}">
                <a16:creationId xmlns:a16="http://schemas.microsoft.com/office/drawing/2014/main" id="{F4FE6214-FF6D-45AB-B5A6-A4AAAF04123D}"/>
              </a:ext>
            </a:extLst>
          </p:cNvPr>
          <p:cNvGrpSpPr/>
          <p:nvPr/>
        </p:nvGrpSpPr>
        <p:grpSpPr>
          <a:xfrm>
            <a:off x="131833" y="3794360"/>
            <a:ext cx="3692805" cy="2178551"/>
            <a:chOff x="1331624" y="1113536"/>
            <a:chExt cx="2274159" cy="2178551"/>
          </a:xfrm>
        </p:grpSpPr>
        <p:sp>
          <p:nvSpPr>
            <p:cNvPr id="94" name="TextBox 57">
              <a:extLst>
                <a:ext uri="{FF2B5EF4-FFF2-40B4-BE49-F238E27FC236}">
                  <a16:creationId xmlns:a16="http://schemas.microsoft.com/office/drawing/2014/main" id="{88134E8C-4303-4D21-9C92-A0DE4760FB14}"/>
                </a:ext>
              </a:extLst>
            </p:cNvPr>
            <p:cNvSpPr txBox="1"/>
            <p:nvPr/>
          </p:nvSpPr>
          <p:spPr>
            <a:xfrm>
              <a:off x="1340096" y="1113536"/>
              <a:ext cx="2265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solidFill>
                    <a:schemeClr val="accent3">
                      <a:lumMod val="75000"/>
                    </a:schemeClr>
                  </a:solidFill>
                  <a:latin typeface="FC Home" panose="020B0500040200020003" pitchFamily="34" charset="-34"/>
                  <a:cs typeface="FC Home" panose="020B0500040200020003" pitchFamily="34" charset="-34"/>
                </a:rPr>
                <a:t>ค้นคว้า และศึกษาทฤษฎีที่เกี่ยวข้อง</a:t>
              </a:r>
              <a:endParaRPr lang="ko-KR" altLang="en-US" sz="2000" b="1" dirty="0">
                <a:solidFill>
                  <a:schemeClr val="accent3">
                    <a:lumMod val="75000"/>
                  </a:schemeClr>
                </a:solidFill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  <p:sp>
          <p:nvSpPr>
            <p:cNvPr id="95" name="TextBox 58">
              <a:extLst>
                <a:ext uri="{FF2B5EF4-FFF2-40B4-BE49-F238E27FC236}">
                  <a16:creationId xmlns:a16="http://schemas.microsoft.com/office/drawing/2014/main" id="{374099A2-4E82-4F94-8863-2DC4E68DE5A4}"/>
                </a:ext>
              </a:extLst>
            </p:cNvPr>
            <p:cNvSpPr txBox="1"/>
            <p:nvPr/>
          </p:nvSpPr>
          <p:spPr>
            <a:xfrm>
              <a:off x="1331624" y="1537761"/>
              <a:ext cx="195990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ทำการศึกษาค้นคว้าข้อมูล และทฤษฎีที่เกี่ยวข้องเกี่ยวกับการเช่ารถยนต์ในบริษัทต่าง ๆ และหลักการทำ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Web Application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ที่ทำงานผ่าน </a:t>
              </a:r>
              <a:r>
                <a:rPr lang="en-US" dirty="0">
                  <a:latin typeface="FC Home" panose="020B0500040200020003" pitchFamily="34" charset="-34"/>
                  <a:cs typeface="FC Home" panose="020B0500040200020003" pitchFamily="34" charset="-34"/>
                </a:rPr>
                <a:t>Browser</a:t>
              </a:r>
              <a:r>
                <a:rPr lang="en-US" b="1" dirty="0">
                  <a:latin typeface="FC Home" panose="020B0500040200020003" pitchFamily="34" charset="-34"/>
                  <a:cs typeface="FC Home" panose="020B0500040200020003" pitchFamily="34" charset="-34"/>
                </a:rPr>
                <a:t> </a:t>
              </a:r>
              <a:r>
                <a:rPr lang="th-TH" dirty="0">
                  <a:latin typeface="FC Home" panose="020B0500040200020003" pitchFamily="34" charset="-34"/>
                  <a:cs typeface="FC Home" panose="020B0500040200020003" pitchFamily="34" charset="-34"/>
                </a:rPr>
                <a:t>รวมถึงทฤษฎีอื่น ๆ ที่สามารถนำมาประยุกต์ใช้ในโครงงานนี้</a:t>
              </a:r>
              <a:endParaRPr lang="en-US" dirty="0">
                <a:latin typeface="FC Home" panose="020B0500040200020003" pitchFamily="34" charset="-34"/>
                <a:cs typeface="FC Home" panose="020B0500040200020003" pitchFamily="34" charset="-34"/>
              </a:endParaRPr>
            </a:p>
          </p:txBody>
        </p:sp>
      </p:grpSp>
      <p:sp>
        <p:nvSpPr>
          <p:cNvPr id="96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330817" y="1923271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8700038" y="3649643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1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7429973">
            <a:off x="9866428" y="204098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2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 rot="1259472">
            <a:off x="10288172" y="534573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483817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206943" y="72384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12376" y="204575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1698034" y="333672"/>
            <a:ext cx="422338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6000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ประโยชน์ที่คาดว่าจะได้รับ</a:t>
            </a:r>
            <a:endParaRPr lang="ko-KR" altLang="en-US" sz="5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151504" y="800157"/>
            <a:ext cx="4272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สามารถลดขั้นตอนการติดต่อ ในการขอเอกสารและสอบถามข้อมูลกับงานทะเบียน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243488" y="3378033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FC Home" panose="020B0500040200020003" pitchFamily="34" charset="-34"/>
                <a:cs typeface="FC Home" panose="020B0500040200020003" pitchFamily="34" charset="-34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151504" y="2272664"/>
            <a:ext cx="44435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สามารถอำนวยความสะดวกให้แก่ผู้ใช้งาน ในการสอบถามข้อมูลและขอเอกสาร 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7188049" y="3380227"/>
            <a:ext cx="4169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FC Home" panose="020B0500040200020003" pitchFamily="34" charset="-34"/>
                <a:ea typeface="Calibri" panose="020F0502020204030204" pitchFamily="34" charset="0"/>
                <a:cs typeface="FC Home" panose="020B0500040200020003" pitchFamily="34" charset="-34"/>
              </a:rPr>
              <a:t>สามารถใช้เป็นทางเลือกในการสอบถามข้อมูลต่างๆของงานทะเบียนได้</a:t>
            </a:r>
            <a:endParaRPr lang="th-TH" sz="2400" dirty="0">
              <a:solidFill>
                <a:schemeClr val="bg1"/>
              </a:solidFill>
              <a:latin typeface="FC Home" panose="020B0500040200020003" pitchFamily="34" charset="-34"/>
              <a:cs typeface="FC Home" panose="020B0500040200020003" pitchFamily="34" charset="-34"/>
            </a:endParaRPr>
          </a:p>
        </p:txBody>
      </p:sp>
      <p:grpSp>
        <p:nvGrpSpPr>
          <p:cNvPr id="12" name="Group 6">
            <a:extLst>
              <a:ext uri="{FF2B5EF4-FFF2-40B4-BE49-F238E27FC236}">
                <a16:creationId xmlns:a16="http://schemas.microsoft.com/office/drawing/2014/main" id="{948BBC2E-AE62-4BB3-A0A0-5F63929C92BB}"/>
              </a:ext>
            </a:extLst>
          </p:cNvPr>
          <p:cNvGrpSpPr/>
          <p:nvPr/>
        </p:nvGrpSpPr>
        <p:grpSpPr>
          <a:xfrm>
            <a:off x="9448799" y="5346699"/>
            <a:ext cx="2487819" cy="1260313"/>
            <a:chOff x="-548507" y="477868"/>
            <a:chExt cx="11570449" cy="6357177"/>
          </a:xfrm>
        </p:grpSpPr>
        <p:sp>
          <p:nvSpPr>
            <p:cNvPr id="13" name="Freeform: Shape 7">
              <a:extLst>
                <a:ext uri="{FF2B5EF4-FFF2-40B4-BE49-F238E27FC236}">
                  <a16:creationId xmlns:a16="http://schemas.microsoft.com/office/drawing/2014/main" id="{7A6E8481-3AB3-45E1-A440-2F23D60DD66D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EB6CD753-04FC-4319-AC94-B137B972FDB6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549C632-E165-48AD-A891-D4216ABE3A9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388B5DF6-5D53-4E85-8014-6DD8CC6942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BE5156B0-8852-46BD-BF54-6974C42CA0C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7DBB1B38-0AA0-47B1-9498-26BF915FE3B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" name="Rectangle: Rounded Corners 17">
                <a:extLst>
                  <a:ext uri="{FF2B5EF4-FFF2-40B4-BE49-F238E27FC236}">
                    <a16:creationId xmlns:a16="http://schemas.microsoft.com/office/drawing/2014/main" id="{16F7A6C2-0059-4489-A041-02FB43C2F76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18">
                <a:extLst>
                  <a:ext uri="{FF2B5EF4-FFF2-40B4-BE49-F238E27FC236}">
                    <a16:creationId xmlns:a16="http://schemas.microsoft.com/office/drawing/2014/main" id="{5E4C542C-738B-4BC7-AEB7-7D6C8E3A1D0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3">
              <a:extLst>
                <a:ext uri="{FF2B5EF4-FFF2-40B4-BE49-F238E27FC236}">
                  <a16:creationId xmlns:a16="http://schemas.microsoft.com/office/drawing/2014/main" id="{B811A6E9-24E0-41F3-BA3E-146D0EF77E9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2FCEC7B3-2F1D-44D4-95D8-991C7E06817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16">
                <a:extLst>
                  <a:ext uri="{FF2B5EF4-FFF2-40B4-BE49-F238E27FC236}">
                    <a16:creationId xmlns:a16="http://schemas.microsoft.com/office/drawing/2014/main" id="{797907ED-2F00-4520-954F-F37E2B3BFE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7C0CD6EB-EB77-401E-9F24-16A2F06F754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7" name="TextBox 5">
            <a:extLst>
              <a:ext uri="{FF2B5EF4-FFF2-40B4-BE49-F238E27FC236}">
                <a16:creationId xmlns:a16="http://schemas.microsoft.com/office/drawing/2014/main" id="{1148EEF9-F556-4BE1-BDBA-BAD45579F9D5}"/>
              </a:ext>
            </a:extLst>
          </p:cNvPr>
          <p:cNvSpPr txBox="1"/>
          <p:nvPr/>
        </p:nvSpPr>
        <p:spPr>
          <a:xfrm>
            <a:off x="9948901" y="5903172"/>
            <a:ext cx="1570236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Broadway" panose="04040905080B02020502" pitchFamily="82" charset="0"/>
                <a:cs typeface="Arial" pitchFamily="34" charset="0"/>
              </a:rPr>
              <a:t>RMUTTO</a:t>
            </a:r>
          </a:p>
        </p:txBody>
      </p:sp>
    </p:spTree>
    <p:extLst>
      <p:ext uri="{BB962C8B-B14F-4D97-AF65-F5344CB8AC3E}">
        <p14:creationId xmlns:p14="http://schemas.microsoft.com/office/powerpoint/2010/main" val="21745814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687</Words>
  <Application>Microsoft Macintosh PowerPoint</Application>
  <PresentationFormat>แบบจอกว้าง</PresentationFormat>
  <Paragraphs>143</Paragraphs>
  <Slides>29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29</vt:i4>
      </vt:variant>
    </vt:vector>
  </HeadingPairs>
  <TitlesOfParts>
    <vt:vector size="37" baseType="lpstr">
      <vt:lpstr>FC Home</vt:lpstr>
      <vt:lpstr>Calibri</vt:lpstr>
      <vt:lpstr>Arial</vt:lpstr>
      <vt:lpstr>FC Home Thin</vt:lpstr>
      <vt:lpstr>Broadway</vt:lpstr>
      <vt:lpstr>Cover and End Slide Master</vt:lpstr>
      <vt:lpstr>Contents Slide Master</vt:lpstr>
      <vt:lpstr>Section Break Slide Master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พฤกษ์ หอมนาน</cp:lastModifiedBy>
  <cp:revision>188</cp:revision>
  <dcterms:created xsi:type="dcterms:W3CDTF">2019-01-14T06:35:35Z</dcterms:created>
  <dcterms:modified xsi:type="dcterms:W3CDTF">2020-11-03T12:43:28Z</dcterms:modified>
</cp:coreProperties>
</file>