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1" autoAdjust="0"/>
    <p:restoredTop sz="94660"/>
  </p:normalViewPr>
  <p:slideViewPr>
    <p:cSldViewPr>
      <p:cViewPr>
        <p:scale>
          <a:sx n="75" d="100"/>
          <a:sy n="75" d="100"/>
        </p:scale>
        <p:origin x="57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709" y="1943328"/>
            <a:ext cx="5440045" cy="9702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 marR="5715" algn="ctr">
              <a:lnSpc>
                <a:spcPts val="1580"/>
              </a:lnSpc>
              <a:spcBef>
                <a:spcPts val="305"/>
              </a:spcBef>
            </a:pPr>
            <a:r>
              <a:rPr sz="1450" dirty="0">
                <a:latin typeface="Calibri Light"/>
                <a:cs typeface="Calibri Light"/>
              </a:rPr>
              <a:t>ĐỀ</a:t>
            </a:r>
            <a:r>
              <a:rPr sz="1450" spc="114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TÀI:</a:t>
            </a:r>
            <a:r>
              <a:rPr sz="1450" spc="125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ỨNG</a:t>
            </a:r>
            <a:r>
              <a:rPr sz="1450" spc="110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DỤNG</a:t>
            </a:r>
            <a:r>
              <a:rPr sz="1450" spc="110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CÔNG</a:t>
            </a:r>
            <a:r>
              <a:rPr sz="1450" spc="110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NGHỆ</a:t>
            </a:r>
            <a:r>
              <a:rPr sz="1450" spc="120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NHẬN</a:t>
            </a:r>
            <a:r>
              <a:rPr sz="1450" spc="110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DẠNG</a:t>
            </a:r>
            <a:r>
              <a:rPr sz="1450" spc="110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KHUÔN</a:t>
            </a:r>
            <a:r>
              <a:rPr sz="1450" spc="114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MẶT</a:t>
            </a:r>
            <a:r>
              <a:rPr sz="1450" spc="114" dirty="0">
                <a:latin typeface="Calibri Light"/>
                <a:cs typeface="Calibri Light"/>
              </a:rPr>
              <a:t> </a:t>
            </a:r>
            <a:br>
              <a:rPr lang="vi-VN" sz="1450" spc="114" dirty="0">
                <a:latin typeface="Calibri Light"/>
                <a:cs typeface="Calibri Light"/>
              </a:rPr>
            </a:br>
            <a:r>
              <a:rPr sz="1450" dirty="0">
                <a:latin typeface="Calibri Light"/>
                <a:cs typeface="Calibri Light"/>
              </a:rPr>
              <a:t>TRONG</a:t>
            </a:r>
            <a:r>
              <a:rPr sz="1450" spc="110" dirty="0">
                <a:latin typeface="Calibri Light"/>
                <a:cs typeface="Calibri Light"/>
              </a:rPr>
              <a:t> </a:t>
            </a:r>
            <a:r>
              <a:rPr sz="1450" spc="-25" dirty="0">
                <a:latin typeface="Calibri Light"/>
                <a:cs typeface="Calibri Light"/>
              </a:rPr>
              <a:t>HỆ </a:t>
            </a:r>
            <a:r>
              <a:rPr sz="1450" dirty="0">
                <a:latin typeface="Calibri Light"/>
                <a:cs typeface="Calibri Light"/>
              </a:rPr>
              <a:t>THỐNG</a:t>
            </a:r>
            <a:r>
              <a:rPr sz="1450" spc="135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ĐIỂM</a:t>
            </a:r>
            <a:r>
              <a:rPr sz="1450" spc="130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DANH</a:t>
            </a:r>
            <a:r>
              <a:rPr sz="1450" spc="135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SINH</a:t>
            </a:r>
            <a:r>
              <a:rPr sz="1450" spc="140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VIÊN</a:t>
            </a:r>
            <a:r>
              <a:rPr sz="1450" spc="135" dirty="0">
                <a:latin typeface="Calibri Light"/>
                <a:cs typeface="Calibri Light"/>
              </a:rPr>
              <a:t> </a:t>
            </a:r>
            <a:r>
              <a:rPr sz="1450" dirty="0">
                <a:latin typeface="Calibri Light"/>
                <a:cs typeface="Calibri Light"/>
              </a:rPr>
              <a:t>TỰ</a:t>
            </a:r>
            <a:r>
              <a:rPr sz="1450" spc="140" dirty="0">
                <a:latin typeface="Calibri Light"/>
                <a:cs typeface="Calibri Light"/>
              </a:rPr>
              <a:t> </a:t>
            </a:r>
            <a:r>
              <a:rPr sz="1450" spc="-20" dirty="0">
                <a:latin typeface="Calibri Light"/>
                <a:cs typeface="Calibri Light"/>
              </a:rPr>
              <a:t>ĐỘNG</a:t>
            </a:r>
            <a:endParaRPr sz="1450" dirty="0">
              <a:latin typeface="Calibri Light"/>
              <a:cs typeface="Calibri Light"/>
            </a:endParaRPr>
          </a:p>
          <a:p>
            <a:pPr marL="3810" algn="ctr">
              <a:lnSpc>
                <a:spcPts val="1040"/>
              </a:lnSpc>
            </a:pPr>
            <a:r>
              <a:rPr sz="900" b="1" spc="-10" dirty="0">
                <a:latin typeface="Calibri"/>
                <a:cs typeface="Calibri"/>
              </a:rPr>
              <a:t>GVHD:</a:t>
            </a:r>
            <a:r>
              <a:rPr sz="900" b="1" spc="-30" dirty="0">
                <a:latin typeface="Calibri"/>
                <a:cs typeface="Calibri"/>
              </a:rPr>
              <a:t> </a:t>
            </a:r>
            <a:r>
              <a:rPr sz="900" b="1" dirty="0">
                <a:latin typeface="Arial"/>
                <a:cs typeface="Arial"/>
              </a:rPr>
              <a:t>ThS.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Lê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Trung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Hiếu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&amp;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Nguyễn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Văn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Nhân</a:t>
            </a:r>
            <a:endParaRPr sz="900" dirty="0">
              <a:latin typeface="Arial"/>
              <a:cs typeface="Arial"/>
            </a:endParaRPr>
          </a:p>
          <a:p>
            <a:pPr marL="854075" marR="755650" indent="-23495">
              <a:lnSpc>
                <a:spcPct val="155000"/>
              </a:lnSpc>
              <a:spcBef>
                <a:spcPts val="55"/>
              </a:spcBef>
            </a:pPr>
            <a:r>
              <a:rPr sz="800" b="1" dirty="0">
                <a:latin typeface="Calibri"/>
                <a:cs typeface="Calibri"/>
              </a:rPr>
              <a:t>Nhóm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7_CNTT1605: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Nguyễn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Thị</a:t>
            </a:r>
            <a:r>
              <a:rPr sz="800" b="1" spc="-1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Mai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Hương,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Chu</a:t>
            </a:r>
            <a:r>
              <a:rPr sz="800" b="1" spc="-10" dirty="0">
                <a:latin typeface="Calibri"/>
                <a:cs typeface="Calibri"/>
              </a:rPr>
              <a:t> Văn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spc="-10" dirty="0">
                <a:latin typeface="Calibri"/>
                <a:cs typeface="Calibri"/>
              </a:rPr>
              <a:t>Huy,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Nguyễn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Đức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Kiên,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Hồ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Đức</a:t>
            </a:r>
            <a:r>
              <a:rPr sz="800" b="1" spc="-15" dirty="0">
                <a:latin typeface="Calibri"/>
                <a:cs typeface="Calibri"/>
              </a:rPr>
              <a:t> </a:t>
            </a:r>
            <a:r>
              <a:rPr sz="800" b="1" spc="-20" dirty="0">
                <a:latin typeface="Calibri"/>
                <a:cs typeface="Calibri"/>
              </a:rPr>
              <a:t>Mạnh</a:t>
            </a:r>
            <a:r>
              <a:rPr sz="800" b="1" spc="500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Github:</a:t>
            </a:r>
            <a:r>
              <a:rPr sz="800" b="1" spc="25" dirty="0">
                <a:latin typeface="Calibri"/>
                <a:cs typeface="Calibri"/>
              </a:rPr>
              <a:t> </a:t>
            </a:r>
            <a:r>
              <a:rPr lang="vi-VN" sz="800" spc="-10" dirty="0">
                <a:latin typeface="Calibri"/>
                <a:cs typeface="Calibri"/>
              </a:rPr>
              <a:t>https://github.com/DuccHuyyy/Diem_Danh_Sinh_Vien_Bang_Guong_Mat_FaceNet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469" y="3268814"/>
            <a:ext cx="2021839" cy="1609090"/>
          </a:xfrm>
          <a:custGeom>
            <a:avLst/>
            <a:gdLst/>
            <a:ahLst/>
            <a:cxnLst/>
            <a:rect l="l" t="t" r="r" b="b"/>
            <a:pathLst>
              <a:path w="2021839" h="1609089">
                <a:moveTo>
                  <a:pt x="0" y="0"/>
                </a:moveTo>
                <a:lnTo>
                  <a:pt x="2021243" y="0"/>
                </a:lnTo>
                <a:lnTo>
                  <a:pt x="2021243" y="1608827"/>
                </a:lnTo>
                <a:lnTo>
                  <a:pt x="0" y="1608827"/>
                </a:lnTo>
                <a:lnTo>
                  <a:pt x="0" y="0"/>
                </a:lnTo>
                <a:close/>
              </a:path>
            </a:pathLst>
          </a:custGeom>
          <a:ln w="12730">
            <a:solidFill>
              <a:srgbClr val="233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0834" y="3285005"/>
            <a:ext cx="2009139" cy="155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21590" indent="101600" algn="just">
              <a:lnSpc>
                <a:spcPct val="14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Khác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với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phương </a:t>
            </a:r>
            <a:r>
              <a:rPr sz="600" spc="-10" dirty="0">
                <a:latin typeface="Arial"/>
                <a:cs typeface="Arial"/>
              </a:rPr>
              <a:t>pháp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điểm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danh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truyền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thống, </a:t>
            </a:r>
            <a:r>
              <a:rPr sz="600" dirty="0">
                <a:latin typeface="Arial"/>
                <a:cs typeface="Arial"/>
              </a:rPr>
              <a:t>vốn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tốn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nhiều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thời</a:t>
            </a:r>
            <a:r>
              <a:rPr sz="600" spc="-10" dirty="0">
                <a:latin typeface="Arial"/>
                <a:cs typeface="Arial"/>
              </a:rPr>
              <a:t> gian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và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dễ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xảy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ra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gian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lận,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sai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sót,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phương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pháp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điểm </a:t>
            </a:r>
            <a:r>
              <a:rPr sz="600" spc="-35" dirty="0">
                <a:latin typeface="Arial"/>
                <a:cs typeface="Arial"/>
              </a:rPr>
              <a:t>danh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tự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động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mang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lại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nhiều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lợi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ích</a:t>
            </a:r>
            <a:r>
              <a:rPr sz="600" spc="-20" dirty="0">
                <a:latin typeface="Arial"/>
                <a:cs typeface="Arial"/>
              </a:rPr>
              <a:t> như:</a:t>
            </a:r>
            <a:endParaRPr sz="600">
              <a:latin typeface="Arial"/>
              <a:cs typeface="Arial"/>
            </a:endParaRPr>
          </a:p>
          <a:p>
            <a:pPr marL="106045" indent="-74295" algn="just">
              <a:lnSpc>
                <a:spcPct val="100000"/>
              </a:lnSpc>
              <a:spcBef>
                <a:spcPts val="260"/>
              </a:spcBef>
              <a:buChar char="•"/>
              <a:tabLst>
                <a:tab pos="106045" algn="l"/>
              </a:tabLst>
            </a:pPr>
            <a:r>
              <a:rPr sz="600" spc="-30" dirty="0">
                <a:latin typeface="Arial"/>
                <a:cs typeface="Arial"/>
              </a:rPr>
              <a:t>Giảm</a:t>
            </a:r>
            <a:r>
              <a:rPr sz="600" spc="-25" dirty="0">
                <a:latin typeface="Arial"/>
                <a:cs typeface="Arial"/>
              </a:rPr>
              <a:t> thiểu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gian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lận.</a:t>
            </a:r>
            <a:endParaRPr sz="600">
              <a:latin typeface="Arial"/>
              <a:cs typeface="Arial"/>
            </a:endParaRPr>
          </a:p>
          <a:p>
            <a:pPr marL="106045" indent="-74295" algn="just">
              <a:lnSpc>
                <a:spcPct val="100000"/>
              </a:lnSpc>
              <a:spcBef>
                <a:spcPts val="290"/>
              </a:spcBef>
              <a:buChar char="•"/>
              <a:tabLst>
                <a:tab pos="106045" algn="l"/>
              </a:tabLst>
            </a:pPr>
            <a:r>
              <a:rPr sz="600" spc="-35" dirty="0">
                <a:latin typeface="Arial"/>
                <a:cs typeface="Arial"/>
              </a:rPr>
              <a:t>Tăng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độ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chính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xác.</a:t>
            </a:r>
            <a:endParaRPr sz="600">
              <a:latin typeface="Arial"/>
              <a:cs typeface="Arial"/>
            </a:endParaRPr>
          </a:p>
          <a:p>
            <a:pPr marL="106045" marR="349885" indent="-74295">
              <a:lnSpc>
                <a:spcPct val="140000"/>
              </a:lnSpc>
              <a:buChar char="•"/>
              <a:tabLst>
                <a:tab pos="133985" algn="l"/>
              </a:tabLst>
            </a:pPr>
            <a:r>
              <a:rPr sz="600" spc="-30" dirty="0">
                <a:latin typeface="Arial"/>
                <a:cs typeface="Arial"/>
              </a:rPr>
              <a:t>Tiết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kiệm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thời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gian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và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nâng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cao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hiệu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quả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quản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lý.</a:t>
            </a:r>
            <a:r>
              <a:rPr sz="600" spc="500" dirty="0">
                <a:latin typeface="Arial"/>
                <a:cs typeface="Arial"/>
              </a:rPr>
              <a:t> 	</a:t>
            </a:r>
            <a:r>
              <a:rPr sz="600" spc="-35" dirty="0">
                <a:latin typeface="Arial"/>
                <a:cs typeface="Arial"/>
              </a:rPr>
              <a:t>Phương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pháp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triển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khai:</a:t>
            </a:r>
            <a:endParaRPr sz="600">
              <a:latin typeface="Arial"/>
              <a:cs typeface="Arial"/>
            </a:endParaRPr>
          </a:p>
          <a:p>
            <a:pPr marL="106045" indent="-7429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06045" algn="l"/>
              </a:tabLst>
            </a:pPr>
            <a:r>
              <a:rPr sz="600" b="1" spc="-35" dirty="0">
                <a:latin typeface="Arial"/>
                <a:cs typeface="Arial"/>
              </a:rPr>
              <a:t>MTCNN</a:t>
            </a:r>
            <a:r>
              <a:rPr sz="600" spc="-35" dirty="0">
                <a:latin typeface="Arial"/>
                <a:cs typeface="Arial"/>
              </a:rPr>
              <a:t>: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Phát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hiện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khuôn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mặt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từ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camera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IP/webcam.</a:t>
            </a:r>
            <a:endParaRPr sz="600">
              <a:latin typeface="Arial"/>
              <a:cs typeface="Arial"/>
            </a:endParaRPr>
          </a:p>
          <a:p>
            <a:pPr marL="106045" marR="24130" indent="-74295">
              <a:lnSpc>
                <a:spcPct val="140000"/>
              </a:lnSpc>
              <a:buFont typeface="Arial"/>
              <a:buChar char="•"/>
              <a:tabLst>
                <a:tab pos="108585" algn="l"/>
              </a:tabLst>
            </a:pPr>
            <a:r>
              <a:rPr sz="600" b="1" spc="-25" dirty="0">
                <a:latin typeface="Arial"/>
                <a:cs typeface="Arial"/>
              </a:rPr>
              <a:t>FaceNet</a:t>
            </a:r>
            <a:r>
              <a:rPr sz="600" spc="-25" dirty="0">
                <a:latin typeface="Arial"/>
                <a:cs typeface="Arial"/>
              </a:rPr>
              <a:t>: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Trích</a:t>
            </a:r>
            <a:r>
              <a:rPr sz="600" spc="-10" dirty="0">
                <a:latin typeface="Arial"/>
                <a:cs typeface="Arial"/>
              </a:rPr>
              <a:t> xuất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đặc</a:t>
            </a:r>
            <a:r>
              <a:rPr sz="600" spc="-10" dirty="0">
                <a:latin typeface="Arial"/>
                <a:cs typeface="Arial"/>
              </a:rPr>
              <a:t> trưng </a:t>
            </a:r>
            <a:r>
              <a:rPr sz="600" spc="-20" dirty="0">
                <a:latin typeface="Arial"/>
                <a:cs typeface="Arial"/>
              </a:rPr>
              <a:t>khuôn</a:t>
            </a:r>
            <a:r>
              <a:rPr sz="600" spc="-10" dirty="0">
                <a:latin typeface="Arial"/>
                <a:cs typeface="Arial"/>
              </a:rPr>
              <a:t> mặt,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tạo</a:t>
            </a:r>
            <a:r>
              <a:rPr sz="600" spc="-10" dirty="0">
                <a:latin typeface="Arial"/>
                <a:cs typeface="Arial"/>
              </a:rPr>
              <a:t> embedding</a:t>
            </a:r>
            <a:r>
              <a:rPr sz="600" spc="500" dirty="0">
                <a:latin typeface="Arial"/>
                <a:cs typeface="Arial"/>
              </a:rPr>
              <a:t> 	</a:t>
            </a:r>
            <a:r>
              <a:rPr sz="600" spc="-30" dirty="0">
                <a:latin typeface="Arial"/>
                <a:cs typeface="Arial"/>
              </a:rPr>
              <a:t>chính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xác.</a:t>
            </a:r>
            <a:endParaRPr sz="600">
              <a:latin typeface="Arial"/>
              <a:cs typeface="Arial"/>
            </a:endParaRPr>
          </a:p>
          <a:p>
            <a:pPr marL="106045" marR="21590" indent="-74295">
              <a:lnSpc>
                <a:spcPts val="1010"/>
              </a:lnSpc>
              <a:spcBef>
                <a:spcPts val="55"/>
              </a:spcBef>
              <a:buFont typeface="Arial"/>
              <a:buChar char="•"/>
              <a:tabLst>
                <a:tab pos="108585" algn="l"/>
              </a:tabLst>
            </a:pPr>
            <a:r>
              <a:rPr sz="600" b="1" dirty="0">
                <a:latin typeface="Arial"/>
                <a:cs typeface="Arial"/>
              </a:rPr>
              <a:t>Nhận</a:t>
            </a:r>
            <a:r>
              <a:rPr sz="600" b="1" spc="30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diện</a:t>
            </a:r>
            <a:r>
              <a:rPr sz="600" dirty="0">
                <a:latin typeface="Arial"/>
                <a:cs typeface="Arial"/>
              </a:rPr>
              <a:t>:</a:t>
            </a:r>
            <a:r>
              <a:rPr sz="600" spc="3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So</a:t>
            </a:r>
            <a:r>
              <a:rPr sz="600" spc="3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sánh</a:t>
            </a:r>
            <a:r>
              <a:rPr sz="600" spc="3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khoảng</a:t>
            </a:r>
            <a:r>
              <a:rPr sz="600" spc="29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cách</a:t>
            </a:r>
            <a:r>
              <a:rPr sz="600" spc="30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cosine</a:t>
            </a:r>
            <a:r>
              <a:rPr sz="600" b="1" spc="30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giữa</a:t>
            </a:r>
            <a:r>
              <a:rPr sz="600" spc="500" dirty="0">
                <a:latin typeface="Arial"/>
                <a:cs typeface="Arial"/>
              </a:rPr>
              <a:t> 	</a:t>
            </a:r>
            <a:r>
              <a:rPr sz="600" spc="-35" dirty="0">
                <a:latin typeface="Arial"/>
                <a:cs typeface="Arial"/>
              </a:rPr>
              <a:t>embeddings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thay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vì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dùng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SVM.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227" y="2972714"/>
            <a:ext cx="2020570" cy="267335"/>
          </a:xfrm>
          <a:custGeom>
            <a:avLst/>
            <a:gdLst/>
            <a:ahLst/>
            <a:cxnLst/>
            <a:rect l="l" t="t" r="r" b="b"/>
            <a:pathLst>
              <a:path w="2020570" h="267335">
                <a:moveTo>
                  <a:pt x="0" y="0"/>
                </a:moveTo>
                <a:lnTo>
                  <a:pt x="2020484" y="0"/>
                </a:lnTo>
                <a:lnTo>
                  <a:pt x="2020484" y="266950"/>
                </a:lnTo>
                <a:lnTo>
                  <a:pt x="0" y="266950"/>
                </a:lnTo>
                <a:lnTo>
                  <a:pt x="0" y="0"/>
                </a:lnTo>
                <a:close/>
              </a:path>
            </a:pathLst>
          </a:custGeom>
          <a:ln w="12734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227" y="2972714"/>
            <a:ext cx="2020570" cy="267335"/>
          </a:xfrm>
          <a:prstGeom prst="rect">
            <a:avLst/>
          </a:prstGeom>
          <a:solidFill>
            <a:srgbClr val="233F99"/>
          </a:solidFill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Giới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thiệu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4469" y="5202034"/>
            <a:ext cx="2013585" cy="4403090"/>
          </a:xfrm>
          <a:custGeom>
            <a:avLst/>
            <a:gdLst/>
            <a:ahLst/>
            <a:cxnLst/>
            <a:rect l="l" t="t" r="r" b="b"/>
            <a:pathLst>
              <a:path w="2013585" h="4403090">
                <a:moveTo>
                  <a:pt x="0" y="0"/>
                </a:moveTo>
                <a:lnTo>
                  <a:pt x="2013525" y="0"/>
                </a:lnTo>
                <a:lnTo>
                  <a:pt x="2013525" y="4402465"/>
                </a:lnTo>
                <a:lnTo>
                  <a:pt x="0" y="4402465"/>
                </a:lnTo>
                <a:lnTo>
                  <a:pt x="0" y="0"/>
                </a:lnTo>
                <a:close/>
              </a:path>
            </a:pathLst>
          </a:custGeom>
          <a:ln w="12726">
            <a:solidFill>
              <a:srgbClr val="233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0832" y="5220485"/>
            <a:ext cx="2000885" cy="2823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20955" indent="101600">
              <a:lnSpc>
                <a:spcPct val="140000"/>
              </a:lnSpc>
              <a:spcBef>
                <a:spcPts val="100"/>
              </a:spcBef>
            </a:pPr>
            <a:r>
              <a:rPr sz="600" b="1" dirty="0">
                <a:latin typeface="Arial"/>
                <a:cs typeface="Arial"/>
              </a:rPr>
              <a:t>Hệ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thống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điểm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danh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sinh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viên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gồm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các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thành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phần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chính:</a:t>
            </a:r>
            <a:endParaRPr sz="600">
              <a:latin typeface="Arial"/>
              <a:cs typeface="Arial"/>
            </a:endParaRPr>
          </a:p>
          <a:p>
            <a:pPr marL="106045" marR="21590" indent="-74295">
              <a:lnSpc>
                <a:spcPts val="1010"/>
              </a:lnSpc>
              <a:spcBef>
                <a:spcPts val="55"/>
              </a:spcBef>
              <a:buFont typeface="Arial"/>
              <a:buChar char="•"/>
              <a:tabLst>
                <a:tab pos="108585" algn="l"/>
              </a:tabLst>
            </a:pPr>
            <a:r>
              <a:rPr sz="600" b="1" dirty="0">
                <a:latin typeface="Arial"/>
                <a:cs typeface="Arial"/>
              </a:rPr>
              <a:t>Thu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thập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&amp;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tiền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xử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lý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dữ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liệu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hình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ảnh</a:t>
            </a:r>
            <a:r>
              <a:rPr sz="600" spc="-10" dirty="0">
                <a:latin typeface="Arial"/>
                <a:cs typeface="Arial"/>
              </a:rPr>
              <a:t>: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Camera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chụp</a:t>
            </a:r>
            <a:r>
              <a:rPr sz="600" spc="500" dirty="0">
                <a:latin typeface="Arial"/>
                <a:cs typeface="Arial"/>
              </a:rPr>
              <a:t> 	</a:t>
            </a:r>
            <a:r>
              <a:rPr sz="600" spc="-30" dirty="0">
                <a:latin typeface="Arial"/>
                <a:cs typeface="Arial"/>
              </a:rPr>
              <a:t>ảnh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sinh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viên,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xử lý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trước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khi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nhận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diện.</a:t>
            </a:r>
            <a:endParaRPr sz="600">
              <a:latin typeface="Arial"/>
              <a:cs typeface="Arial"/>
            </a:endParaRPr>
          </a:p>
          <a:p>
            <a:pPr marL="106045" indent="-7429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06045" algn="l"/>
              </a:tabLst>
            </a:pPr>
            <a:r>
              <a:rPr sz="600" b="1" spc="-30" dirty="0">
                <a:latin typeface="Arial"/>
                <a:cs typeface="Arial"/>
              </a:rPr>
              <a:t>Nhận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diện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30" dirty="0">
                <a:latin typeface="Arial"/>
                <a:cs typeface="Arial"/>
              </a:rPr>
              <a:t>khuôn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mặt</a:t>
            </a:r>
            <a:r>
              <a:rPr sz="600" spc="-25" dirty="0">
                <a:latin typeface="Arial"/>
                <a:cs typeface="Arial"/>
              </a:rPr>
              <a:t>: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Dùng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DeepFace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để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so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sánh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khuôn</a:t>
            </a:r>
            <a:endParaRPr sz="6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  <a:spcBef>
                <a:spcPts val="285"/>
              </a:spcBef>
            </a:pPr>
            <a:r>
              <a:rPr sz="600" spc="-25" dirty="0">
                <a:latin typeface="Arial"/>
                <a:cs typeface="Arial"/>
              </a:rPr>
              <a:t>mặt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với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dữ liệu đã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lưu.</a:t>
            </a:r>
            <a:endParaRPr sz="600">
              <a:latin typeface="Arial"/>
              <a:cs typeface="Arial"/>
            </a:endParaRPr>
          </a:p>
          <a:p>
            <a:pPr marL="106045" marR="21590" indent="-74295">
              <a:lnSpc>
                <a:spcPts val="1010"/>
              </a:lnSpc>
              <a:spcBef>
                <a:spcPts val="55"/>
              </a:spcBef>
              <a:buFont typeface="Arial"/>
              <a:buChar char="•"/>
              <a:tabLst>
                <a:tab pos="108585" algn="l"/>
              </a:tabLst>
            </a:pPr>
            <a:r>
              <a:rPr sz="600" b="1" spc="-20" dirty="0">
                <a:latin typeface="Arial"/>
                <a:cs typeface="Arial"/>
              </a:rPr>
              <a:t>Lưu trữ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&amp;</a:t>
            </a:r>
            <a:r>
              <a:rPr sz="600" b="1" spc="-20" dirty="0">
                <a:latin typeface="Arial"/>
                <a:cs typeface="Arial"/>
              </a:rPr>
              <a:t> quản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lý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dữ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liệu</a:t>
            </a:r>
            <a:r>
              <a:rPr sz="600" spc="-10" dirty="0">
                <a:latin typeface="Arial"/>
                <a:cs typeface="Arial"/>
              </a:rPr>
              <a:t>: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SQL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Server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lưu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thông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tin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sinh</a:t>
            </a:r>
            <a:r>
              <a:rPr sz="600" spc="500" dirty="0">
                <a:latin typeface="Arial"/>
                <a:cs typeface="Arial"/>
              </a:rPr>
              <a:t> 	</a:t>
            </a:r>
            <a:r>
              <a:rPr sz="600" spc="-25" dirty="0">
                <a:latin typeface="Arial"/>
                <a:cs typeface="Arial"/>
              </a:rPr>
              <a:t>viên,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trạng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thái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điểm </a:t>
            </a:r>
            <a:r>
              <a:rPr sz="600" spc="-20" dirty="0">
                <a:latin typeface="Arial"/>
                <a:cs typeface="Arial"/>
              </a:rPr>
              <a:t>danh.</a:t>
            </a:r>
            <a:endParaRPr sz="600">
              <a:latin typeface="Arial"/>
              <a:cs typeface="Arial"/>
            </a:endParaRPr>
          </a:p>
          <a:p>
            <a:pPr marL="106045" marR="24765" indent="-74295">
              <a:lnSpc>
                <a:spcPts val="980"/>
              </a:lnSpc>
              <a:spcBef>
                <a:spcPts val="20"/>
              </a:spcBef>
              <a:buFont typeface="Arial"/>
              <a:buChar char="•"/>
              <a:tabLst>
                <a:tab pos="108585" algn="l"/>
              </a:tabLst>
            </a:pPr>
            <a:r>
              <a:rPr sz="600" b="1" spc="-10" dirty="0">
                <a:latin typeface="Arial"/>
                <a:cs typeface="Arial"/>
              </a:rPr>
              <a:t>Cảnh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báo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&amp;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thông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báo</a:t>
            </a:r>
            <a:r>
              <a:rPr sz="600" dirty="0">
                <a:latin typeface="Arial"/>
                <a:cs typeface="Arial"/>
              </a:rPr>
              <a:t>: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Gửi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thông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báo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khi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điểm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danh</a:t>
            </a:r>
            <a:r>
              <a:rPr sz="600" spc="500" dirty="0">
                <a:latin typeface="Arial"/>
                <a:cs typeface="Arial"/>
              </a:rPr>
              <a:t> 	</a:t>
            </a:r>
            <a:r>
              <a:rPr sz="600" spc="-30" dirty="0">
                <a:latin typeface="Arial"/>
                <a:cs typeface="Arial"/>
              </a:rPr>
              <a:t>thành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công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hoặc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lỗi.</a:t>
            </a:r>
            <a:endParaRPr sz="6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219"/>
              </a:spcBef>
            </a:pPr>
            <a:r>
              <a:rPr sz="600" b="1" spc="-30" dirty="0">
                <a:latin typeface="Arial"/>
                <a:cs typeface="Arial"/>
              </a:rPr>
              <a:t>Quy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trình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điểm </a:t>
            </a:r>
            <a:r>
              <a:rPr sz="600" b="1" spc="-10" dirty="0">
                <a:latin typeface="Arial"/>
                <a:cs typeface="Arial"/>
              </a:rPr>
              <a:t>danh:</a:t>
            </a:r>
            <a:endParaRPr sz="600">
              <a:latin typeface="Arial"/>
              <a:cs typeface="Arial"/>
            </a:endParaRPr>
          </a:p>
          <a:p>
            <a:pPr marL="106045" marR="22860" indent="-74295">
              <a:lnSpc>
                <a:spcPct val="136700"/>
              </a:lnSpc>
              <a:spcBef>
                <a:spcPts val="20"/>
              </a:spcBef>
              <a:buFont typeface="Arial"/>
              <a:buChar char="•"/>
              <a:tabLst>
                <a:tab pos="108585" algn="l"/>
              </a:tabLst>
            </a:pPr>
            <a:r>
              <a:rPr sz="600" b="1" spc="-25" dirty="0">
                <a:latin typeface="Arial"/>
                <a:cs typeface="Arial"/>
              </a:rPr>
              <a:t>Thu thập</a:t>
            </a:r>
            <a:r>
              <a:rPr sz="600" b="1" spc="-20" dirty="0">
                <a:latin typeface="Arial"/>
                <a:cs typeface="Arial"/>
              </a:rPr>
              <a:t> dữ liệu</a:t>
            </a:r>
            <a:r>
              <a:rPr sz="600" spc="-20" dirty="0">
                <a:latin typeface="Arial"/>
                <a:cs typeface="Arial"/>
              </a:rPr>
              <a:t>: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Lưu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thông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tin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cá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nhân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&amp;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ảnh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khuôn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mặt,</a:t>
            </a:r>
            <a:r>
              <a:rPr sz="600" spc="500" dirty="0">
                <a:latin typeface="Arial"/>
                <a:cs typeface="Arial"/>
              </a:rPr>
              <a:t> 	</a:t>
            </a:r>
            <a:r>
              <a:rPr sz="600" spc="-20" dirty="0">
                <a:latin typeface="Arial"/>
                <a:cs typeface="Arial"/>
              </a:rPr>
              <a:t>API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truy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xuất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danh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sách</a:t>
            </a:r>
            <a:r>
              <a:rPr sz="600" spc="-20" dirty="0">
                <a:latin typeface="Arial"/>
                <a:cs typeface="Arial"/>
              </a:rPr>
              <a:t> lớp.</a:t>
            </a:r>
            <a:endParaRPr sz="600">
              <a:latin typeface="Arial"/>
              <a:cs typeface="Arial"/>
            </a:endParaRPr>
          </a:p>
          <a:p>
            <a:pPr marL="106045" marR="21590" indent="-74295">
              <a:lnSpc>
                <a:spcPct val="140000"/>
              </a:lnSpc>
              <a:buFont typeface="Arial"/>
              <a:buChar char="•"/>
              <a:tabLst>
                <a:tab pos="108585" algn="l"/>
              </a:tabLst>
            </a:pPr>
            <a:r>
              <a:rPr sz="600" b="1" spc="-10" dirty="0">
                <a:latin typeface="Arial"/>
                <a:cs typeface="Arial"/>
              </a:rPr>
              <a:t>Phát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hiện </a:t>
            </a:r>
            <a:r>
              <a:rPr sz="600" b="1" dirty="0">
                <a:latin typeface="Arial"/>
                <a:cs typeface="Arial"/>
              </a:rPr>
              <a:t>&amp;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nhận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diện</a:t>
            </a:r>
            <a:r>
              <a:rPr sz="600" spc="-10" dirty="0">
                <a:latin typeface="Arial"/>
                <a:cs typeface="Arial"/>
              </a:rPr>
              <a:t>: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Camera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ghi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nhận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hình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ảnh,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xác</a:t>
            </a:r>
            <a:r>
              <a:rPr sz="600" spc="500" dirty="0">
                <a:latin typeface="Arial"/>
                <a:cs typeface="Arial"/>
              </a:rPr>
              <a:t> 	</a:t>
            </a:r>
            <a:r>
              <a:rPr sz="600" spc="-30" dirty="0">
                <a:latin typeface="Arial"/>
                <a:cs typeface="Arial"/>
              </a:rPr>
              <a:t>định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khuôn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mặt,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đối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chiếu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dữ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liệu.</a:t>
            </a:r>
            <a:endParaRPr sz="600">
              <a:latin typeface="Arial"/>
              <a:cs typeface="Arial"/>
            </a:endParaRPr>
          </a:p>
          <a:p>
            <a:pPr marL="106045" marR="23495" indent="-74295">
              <a:lnSpc>
                <a:spcPct val="136700"/>
              </a:lnSpc>
              <a:spcBef>
                <a:spcPts val="25"/>
              </a:spcBef>
              <a:buFont typeface="Arial"/>
              <a:buChar char="•"/>
              <a:tabLst>
                <a:tab pos="108585" algn="l"/>
              </a:tabLst>
            </a:pPr>
            <a:r>
              <a:rPr sz="600" b="1" spc="-20" dirty="0">
                <a:latin typeface="Arial"/>
                <a:cs typeface="Arial"/>
              </a:rPr>
              <a:t>Ghi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nhận</a:t>
            </a:r>
            <a:r>
              <a:rPr sz="600" b="1" spc="-1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điểm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danh</a:t>
            </a:r>
            <a:r>
              <a:rPr sz="600" spc="-25" dirty="0">
                <a:latin typeface="Arial"/>
                <a:cs typeface="Arial"/>
              </a:rPr>
              <a:t>: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Lưu</a:t>
            </a:r>
            <a:r>
              <a:rPr sz="600" spc="-10" dirty="0">
                <a:latin typeface="Arial"/>
                <a:cs typeface="Arial"/>
              </a:rPr>
              <a:t> ID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sinh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viên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&amp;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thời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gian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vào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cơ</a:t>
            </a:r>
            <a:r>
              <a:rPr sz="600" spc="500" dirty="0">
                <a:latin typeface="Arial"/>
                <a:cs typeface="Arial"/>
              </a:rPr>
              <a:t> 	</a:t>
            </a:r>
            <a:r>
              <a:rPr sz="600" spc="-20" dirty="0">
                <a:latin typeface="Arial"/>
                <a:cs typeface="Arial"/>
              </a:rPr>
              <a:t>sở</a:t>
            </a:r>
            <a:r>
              <a:rPr sz="600" spc="-25" dirty="0">
                <a:latin typeface="Arial"/>
                <a:cs typeface="Arial"/>
              </a:rPr>
              <a:t> dữ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liệu,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gửi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thông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báo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xác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nhận.</a:t>
            </a:r>
            <a:endParaRPr sz="600">
              <a:latin typeface="Arial"/>
              <a:cs typeface="Arial"/>
            </a:endParaRPr>
          </a:p>
          <a:p>
            <a:pPr marL="106045" marR="21590" indent="-74295">
              <a:lnSpc>
                <a:spcPct val="140000"/>
              </a:lnSpc>
              <a:buFont typeface="Arial"/>
              <a:buChar char="•"/>
              <a:tabLst>
                <a:tab pos="108585" algn="l"/>
              </a:tabLst>
            </a:pPr>
            <a:r>
              <a:rPr sz="600" b="1" spc="-35" dirty="0">
                <a:latin typeface="Arial"/>
                <a:cs typeface="Arial"/>
              </a:rPr>
              <a:t>Truy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xuất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&amp;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hiển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thị</a:t>
            </a:r>
            <a:r>
              <a:rPr sz="600" spc="-10" dirty="0">
                <a:latin typeface="Arial"/>
                <a:cs typeface="Arial"/>
              </a:rPr>
              <a:t>:</a:t>
            </a:r>
            <a:r>
              <a:rPr sz="60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API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xem </a:t>
            </a:r>
            <a:r>
              <a:rPr sz="600" spc="-25" dirty="0">
                <a:latin typeface="Arial"/>
                <a:cs typeface="Arial"/>
              </a:rPr>
              <a:t>lịch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sử </a:t>
            </a:r>
            <a:r>
              <a:rPr sz="600" spc="-30" dirty="0">
                <a:latin typeface="Arial"/>
                <a:cs typeface="Arial"/>
              </a:rPr>
              <a:t>điểm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danh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theo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sinh</a:t>
            </a:r>
            <a:r>
              <a:rPr sz="600" spc="500" dirty="0">
                <a:latin typeface="Arial"/>
                <a:cs typeface="Arial"/>
              </a:rPr>
              <a:t> 	</a:t>
            </a:r>
            <a:r>
              <a:rPr sz="600" spc="-25" dirty="0">
                <a:latin typeface="Arial"/>
                <a:cs typeface="Arial"/>
              </a:rPr>
              <a:t>viên,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lớp </a:t>
            </a:r>
            <a:r>
              <a:rPr sz="600" spc="-20" dirty="0">
                <a:latin typeface="Arial"/>
                <a:cs typeface="Arial"/>
              </a:rPr>
              <a:t>học.</a:t>
            </a:r>
            <a:endParaRPr sz="600">
              <a:latin typeface="Arial"/>
              <a:cs typeface="Arial"/>
            </a:endParaRPr>
          </a:p>
          <a:p>
            <a:pPr marL="31750" marR="127000" indent="101600">
              <a:lnSpc>
                <a:spcPts val="1010"/>
              </a:lnSpc>
              <a:spcBef>
                <a:spcPts val="55"/>
              </a:spcBef>
            </a:pPr>
            <a:r>
              <a:rPr sz="600" b="1" spc="-20" dirty="0">
                <a:latin typeface="Arial"/>
                <a:cs typeface="Arial"/>
              </a:rPr>
              <a:t>So </a:t>
            </a:r>
            <a:r>
              <a:rPr sz="600" b="1" spc="-30" dirty="0">
                <a:latin typeface="Arial"/>
                <a:cs typeface="Arial"/>
              </a:rPr>
              <a:t>sánh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hiệu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suất</a:t>
            </a:r>
            <a:r>
              <a:rPr sz="600" b="1" dirty="0">
                <a:latin typeface="Arial"/>
                <a:cs typeface="Arial"/>
              </a:rPr>
              <a:t> </a:t>
            </a:r>
            <a:r>
              <a:rPr sz="600" b="1" spc="-30" dirty="0">
                <a:latin typeface="Arial"/>
                <a:cs typeface="Arial"/>
              </a:rPr>
              <a:t>mô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hình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và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30" dirty="0">
                <a:latin typeface="Arial"/>
                <a:cs typeface="Arial"/>
              </a:rPr>
              <a:t>đánh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giá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độ chính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30" dirty="0">
                <a:latin typeface="Arial"/>
                <a:cs typeface="Arial"/>
              </a:rPr>
              <a:t>xác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của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các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mô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hình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nhận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diện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trong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nhiều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điều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kiện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khác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nhau: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1067" y="7194181"/>
            <a:ext cx="1960245" cy="231775"/>
          </a:xfrm>
          <a:prstGeom prst="rect">
            <a:avLst/>
          </a:prstGeom>
          <a:solidFill>
            <a:srgbClr val="233F99"/>
          </a:solidFill>
          <a:ln w="12734">
            <a:solidFill>
              <a:srgbClr val="2F528F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sz="1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quả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1795" y="2967556"/>
            <a:ext cx="4095750" cy="276225"/>
          </a:xfrm>
          <a:prstGeom prst="rect">
            <a:avLst/>
          </a:prstGeom>
          <a:solidFill>
            <a:srgbClr val="233F99"/>
          </a:solidFill>
          <a:ln w="3175">
            <a:solidFill>
              <a:srgbClr val="233F9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Mô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hình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FaceNet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11691" y="3280816"/>
            <a:ext cx="4086225" cy="3663315"/>
            <a:chOff x="2811691" y="3280816"/>
            <a:chExt cx="4086225" cy="3663315"/>
          </a:xfrm>
        </p:grpSpPr>
        <p:sp>
          <p:nvSpPr>
            <p:cNvPr id="12" name="object 12"/>
            <p:cNvSpPr/>
            <p:nvPr/>
          </p:nvSpPr>
          <p:spPr>
            <a:xfrm>
              <a:off x="2819831" y="5210136"/>
              <a:ext cx="2020570" cy="1727200"/>
            </a:xfrm>
            <a:custGeom>
              <a:avLst/>
              <a:gdLst/>
              <a:ahLst/>
              <a:cxnLst/>
              <a:rect l="l" t="t" r="r" b="b"/>
              <a:pathLst>
                <a:path w="2020570" h="1727200">
                  <a:moveTo>
                    <a:pt x="0" y="0"/>
                  </a:moveTo>
                  <a:lnTo>
                    <a:pt x="2020484" y="0"/>
                  </a:lnTo>
                  <a:lnTo>
                    <a:pt x="2020484" y="1726923"/>
                  </a:lnTo>
                  <a:lnTo>
                    <a:pt x="0" y="1726923"/>
                  </a:lnTo>
                  <a:lnTo>
                    <a:pt x="0" y="0"/>
                  </a:lnTo>
                  <a:close/>
                </a:path>
              </a:pathLst>
            </a:custGeom>
            <a:ln w="12730">
              <a:solidFill>
                <a:srgbClr val="233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9831" y="3287483"/>
              <a:ext cx="4070985" cy="1590040"/>
            </a:xfrm>
            <a:custGeom>
              <a:avLst/>
              <a:gdLst/>
              <a:ahLst/>
              <a:cxnLst/>
              <a:rect l="l" t="t" r="r" b="b"/>
              <a:pathLst>
                <a:path w="4070984" h="1590039">
                  <a:moveTo>
                    <a:pt x="0" y="0"/>
                  </a:moveTo>
                  <a:lnTo>
                    <a:pt x="4070854" y="0"/>
                  </a:lnTo>
                  <a:lnTo>
                    <a:pt x="4070854" y="1589646"/>
                  </a:lnTo>
                  <a:lnTo>
                    <a:pt x="0" y="1589646"/>
                  </a:lnTo>
                  <a:lnTo>
                    <a:pt x="0" y="0"/>
                  </a:lnTo>
                  <a:close/>
                </a:path>
              </a:pathLst>
            </a:custGeom>
            <a:ln w="12733">
              <a:solidFill>
                <a:srgbClr val="233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8562" y="3542652"/>
              <a:ext cx="3885489" cy="111916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18358" y="4925199"/>
              <a:ext cx="2020570" cy="252729"/>
            </a:xfrm>
            <a:custGeom>
              <a:avLst/>
              <a:gdLst/>
              <a:ahLst/>
              <a:cxnLst/>
              <a:rect l="l" t="t" r="r" b="b"/>
              <a:pathLst>
                <a:path w="2020570" h="252729">
                  <a:moveTo>
                    <a:pt x="0" y="0"/>
                  </a:moveTo>
                  <a:lnTo>
                    <a:pt x="2020484" y="0"/>
                  </a:lnTo>
                  <a:lnTo>
                    <a:pt x="2020484" y="252360"/>
                  </a:lnTo>
                  <a:lnTo>
                    <a:pt x="0" y="252360"/>
                  </a:lnTo>
                  <a:lnTo>
                    <a:pt x="0" y="0"/>
                  </a:lnTo>
                  <a:close/>
                </a:path>
              </a:pathLst>
            </a:custGeom>
            <a:ln w="12734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93900" y="4932248"/>
            <a:ext cx="2020570" cy="240665"/>
          </a:xfrm>
          <a:custGeom>
            <a:avLst/>
            <a:gdLst/>
            <a:ahLst/>
            <a:cxnLst/>
            <a:rect l="l" t="t" r="r" b="b"/>
            <a:pathLst>
              <a:path w="2020570" h="240664">
                <a:moveTo>
                  <a:pt x="0" y="0"/>
                </a:moveTo>
                <a:lnTo>
                  <a:pt x="2020484" y="0"/>
                </a:lnTo>
                <a:lnTo>
                  <a:pt x="2020484" y="240621"/>
                </a:lnTo>
                <a:lnTo>
                  <a:pt x="0" y="240621"/>
                </a:lnTo>
                <a:lnTo>
                  <a:pt x="0" y="0"/>
                </a:lnTo>
                <a:close/>
              </a:path>
            </a:pathLst>
          </a:custGeom>
          <a:ln w="12734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3900" y="4932248"/>
            <a:ext cx="2020570" cy="240665"/>
          </a:xfrm>
          <a:prstGeom prst="rect">
            <a:avLst/>
          </a:prstGeom>
          <a:solidFill>
            <a:srgbClr val="233F99"/>
          </a:solidFill>
        </p:spPr>
        <p:txBody>
          <a:bodyPr vert="horz" wrap="square" lIns="0" tIns="2032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6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pháp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đề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26308" y="7531573"/>
            <a:ext cx="1761489" cy="169545"/>
            <a:chOff x="5026308" y="7531573"/>
            <a:chExt cx="1761489" cy="16954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7015" y="7532281"/>
              <a:ext cx="1759483" cy="1678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27015" y="7532281"/>
              <a:ext cx="1759585" cy="168275"/>
            </a:xfrm>
            <a:custGeom>
              <a:avLst/>
              <a:gdLst/>
              <a:ahLst/>
              <a:cxnLst/>
              <a:rect l="l" t="t" r="r" b="b"/>
              <a:pathLst>
                <a:path w="1759584" h="168275">
                  <a:moveTo>
                    <a:pt x="0" y="27974"/>
                  </a:moveTo>
                  <a:lnTo>
                    <a:pt x="2196" y="17085"/>
                  </a:lnTo>
                  <a:lnTo>
                    <a:pt x="8187" y="8193"/>
                  </a:lnTo>
                  <a:lnTo>
                    <a:pt x="17073" y="2198"/>
                  </a:lnTo>
                  <a:lnTo>
                    <a:pt x="27954" y="0"/>
                  </a:lnTo>
                  <a:lnTo>
                    <a:pt x="1731525" y="0"/>
                  </a:lnTo>
                  <a:lnTo>
                    <a:pt x="1742407" y="2198"/>
                  </a:lnTo>
                  <a:lnTo>
                    <a:pt x="1751293" y="8193"/>
                  </a:lnTo>
                  <a:lnTo>
                    <a:pt x="1757284" y="17085"/>
                  </a:lnTo>
                  <a:lnTo>
                    <a:pt x="1759481" y="27974"/>
                  </a:lnTo>
                  <a:lnTo>
                    <a:pt x="1759481" y="139872"/>
                  </a:lnTo>
                  <a:lnTo>
                    <a:pt x="1757284" y="150761"/>
                  </a:lnTo>
                  <a:lnTo>
                    <a:pt x="1751293" y="159653"/>
                  </a:lnTo>
                  <a:lnTo>
                    <a:pt x="1742407" y="165648"/>
                  </a:lnTo>
                  <a:lnTo>
                    <a:pt x="1731525" y="167846"/>
                  </a:lnTo>
                  <a:lnTo>
                    <a:pt x="27954" y="167846"/>
                  </a:lnTo>
                  <a:lnTo>
                    <a:pt x="17073" y="165648"/>
                  </a:lnTo>
                  <a:lnTo>
                    <a:pt x="8187" y="159653"/>
                  </a:lnTo>
                  <a:lnTo>
                    <a:pt x="2196" y="150761"/>
                  </a:lnTo>
                  <a:lnTo>
                    <a:pt x="0" y="139872"/>
                  </a:lnTo>
                  <a:lnTo>
                    <a:pt x="0" y="27974"/>
                  </a:lnTo>
                  <a:close/>
                </a:path>
              </a:pathLst>
            </a:custGeom>
            <a:ln w="31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374650"/>
            <a:ext cx="6413498" cy="152847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36164" y="423329"/>
            <a:ext cx="1762760" cy="3581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76835">
              <a:lnSpc>
                <a:spcPts val="1300"/>
              </a:lnSpc>
              <a:spcBef>
                <a:spcPts val="160"/>
              </a:spcBef>
            </a:pPr>
            <a:r>
              <a:rPr sz="1100" b="1" spc="-35" dirty="0">
                <a:solidFill>
                  <a:srgbClr val="FFFFFF"/>
                </a:solidFill>
                <a:latin typeface="Calibri"/>
                <a:cs typeface="Calibri"/>
              </a:rPr>
              <a:t>TRƯỜNG</a:t>
            </a:r>
            <a:r>
              <a:rPr sz="11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ĐẠI HỌC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ĐẠI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NAM KHOA</a:t>
            </a:r>
            <a:r>
              <a:rPr sz="11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CÔNG</a:t>
            </a:r>
            <a:r>
              <a:rPr sz="11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NGHỆ</a:t>
            </a:r>
            <a:r>
              <a:rPr sz="11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THÔNG</a:t>
            </a:r>
            <a:r>
              <a:rPr sz="11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22824" y="8146401"/>
            <a:ext cx="1759585" cy="609600"/>
          </a:xfrm>
          <a:custGeom>
            <a:avLst/>
            <a:gdLst/>
            <a:ahLst/>
            <a:cxnLst/>
            <a:rect l="l" t="t" r="r" b="b"/>
            <a:pathLst>
              <a:path w="1759584" h="609600">
                <a:moveTo>
                  <a:pt x="0" y="76218"/>
                </a:moveTo>
                <a:lnTo>
                  <a:pt x="5985" y="46550"/>
                </a:lnTo>
                <a:lnTo>
                  <a:pt x="22307" y="22323"/>
                </a:lnTo>
                <a:lnTo>
                  <a:pt x="46517" y="5989"/>
                </a:lnTo>
                <a:lnTo>
                  <a:pt x="76163" y="0"/>
                </a:lnTo>
                <a:lnTo>
                  <a:pt x="1683317" y="0"/>
                </a:lnTo>
                <a:lnTo>
                  <a:pt x="1712963" y="5989"/>
                </a:lnTo>
                <a:lnTo>
                  <a:pt x="1737172" y="22323"/>
                </a:lnTo>
                <a:lnTo>
                  <a:pt x="1753495" y="46550"/>
                </a:lnTo>
                <a:lnTo>
                  <a:pt x="1759481" y="76218"/>
                </a:lnTo>
                <a:lnTo>
                  <a:pt x="1759481" y="533083"/>
                </a:lnTo>
                <a:lnTo>
                  <a:pt x="1753495" y="562751"/>
                </a:lnTo>
                <a:lnTo>
                  <a:pt x="1737172" y="586978"/>
                </a:lnTo>
                <a:lnTo>
                  <a:pt x="1712963" y="603312"/>
                </a:lnTo>
                <a:lnTo>
                  <a:pt x="1683317" y="609302"/>
                </a:lnTo>
                <a:lnTo>
                  <a:pt x="76163" y="609302"/>
                </a:lnTo>
                <a:lnTo>
                  <a:pt x="46517" y="603312"/>
                </a:lnTo>
                <a:lnTo>
                  <a:pt x="22307" y="586978"/>
                </a:lnTo>
                <a:lnTo>
                  <a:pt x="5985" y="562751"/>
                </a:lnTo>
                <a:lnTo>
                  <a:pt x="0" y="533083"/>
                </a:lnTo>
                <a:lnTo>
                  <a:pt x="0" y="76218"/>
                </a:lnTo>
                <a:close/>
              </a:path>
            </a:pathLst>
          </a:custGeom>
          <a:ln w="3175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39245" y="7465377"/>
            <a:ext cx="1937385" cy="2122170"/>
          </a:xfrm>
          <a:prstGeom prst="rect">
            <a:avLst/>
          </a:prstGeom>
          <a:ln w="12729">
            <a:solidFill>
              <a:srgbClr val="233F99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endParaRPr sz="600">
              <a:latin typeface="Times New Roman"/>
              <a:cs typeface="Times New Roman"/>
            </a:endParaRPr>
          </a:p>
          <a:p>
            <a:pPr marL="220345">
              <a:lnSpc>
                <a:spcPct val="100000"/>
              </a:lnSpc>
            </a:pPr>
            <a:r>
              <a:rPr sz="600" spc="-30" dirty="0">
                <a:latin typeface="Arial"/>
                <a:cs typeface="Arial"/>
              </a:rPr>
              <a:t>Hiệu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suất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điểm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danh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trên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tập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dữ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liệu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khuôn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mặt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600">
              <a:latin typeface="Arial"/>
              <a:cs typeface="Arial"/>
            </a:endParaRPr>
          </a:p>
          <a:p>
            <a:pPr marL="125730" marR="128905" indent="101600" algn="just">
              <a:lnSpc>
                <a:spcPct val="158000"/>
              </a:lnSpc>
            </a:pPr>
            <a:r>
              <a:rPr sz="500" b="1" dirty="0">
                <a:latin typeface="Arial"/>
                <a:cs typeface="Arial"/>
              </a:rPr>
              <a:t>FaceNet</a:t>
            </a:r>
            <a:r>
              <a:rPr sz="500" b="1" spc="13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(MTCNN)</a:t>
            </a:r>
            <a:r>
              <a:rPr sz="500" b="1" spc="14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đạt</a:t>
            </a:r>
            <a:r>
              <a:rPr sz="500" spc="13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độ</a:t>
            </a:r>
            <a:r>
              <a:rPr sz="500" b="1" spc="15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chính</a:t>
            </a:r>
            <a:r>
              <a:rPr sz="500" b="1" spc="15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xác</a:t>
            </a:r>
            <a:r>
              <a:rPr sz="500" b="1" spc="15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91%</a:t>
            </a:r>
            <a:r>
              <a:rPr sz="500" b="1" spc="16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trên</a:t>
            </a:r>
            <a:r>
              <a:rPr sz="500" spc="15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91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ảnh</a:t>
            </a:r>
            <a:r>
              <a:rPr sz="500" spc="13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(8</a:t>
            </a:r>
            <a:r>
              <a:rPr sz="500" spc="14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lỗi</a:t>
            </a:r>
            <a:r>
              <a:rPr sz="500" spc="1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nhận</a:t>
            </a:r>
            <a:r>
              <a:rPr sz="500" spc="13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diện),</a:t>
            </a:r>
            <a:r>
              <a:rPr sz="500" spc="1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với</a:t>
            </a:r>
            <a:r>
              <a:rPr sz="500" spc="12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thời</a:t>
            </a:r>
            <a:r>
              <a:rPr sz="500" b="1" spc="12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gian</a:t>
            </a:r>
            <a:r>
              <a:rPr sz="500" b="1" spc="13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xử</a:t>
            </a:r>
            <a:r>
              <a:rPr sz="500" b="1" spc="14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lý</a:t>
            </a:r>
            <a:r>
              <a:rPr sz="500" b="1" spc="14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0.43</a:t>
            </a:r>
            <a:r>
              <a:rPr sz="500" b="1" spc="135" dirty="0">
                <a:latin typeface="Arial"/>
                <a:cs typeface="Arial"/>
              </a:rPr>
              <a:t> </a:t>
            </a:r>
            <a:r>
              <a:rPr sz="500" b="1" spc="-10" dirty="0">
                <a:latin typeface="Arial"/>
                <a:cs typeface="Arial"/>
              </a:rPr>
              <a:t>giây</a:t>
            </a:r>
            <a:r>
              <a:rPr sz="500" spc="-10" dirty="0">
                <a:latin typeface="Arial"/>
                <a:cs typeface="Arial"/>
              </a:rPr>
              <a:t>.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Mô</a:t>
            </a:r>
            <a:r>
              <a:rPr sz="500" spc="204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hình</a:t>
            </a:r>
            <a:r>
              <a:rPr sz="500" spc="21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128</a:t>
            </a:r>
            <a:r>
              <a:rPr sz="500" b="1" spc="204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chiều</a:t>
            </a:r>
            <a:r>
              <a:rPr sz="500" b="1" spc="2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giúp</a:t>
            </a:r>
            <a:r>
              <a:rPr sz="500" spc="2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giảm</a:t>
            </a:r>
            <a:r>
              <a:rPr sz="500" spc="2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ảnh</a:t>
            </a:r>
            <a:r>
              <a:rPr sz="500" spc="204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hưởng</a:t>
            </a:r>
            <a:r>
              <a:rPr sz="500" spc="2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của</a:t>
            </a:r>
            <a:r>
              <a:rPr sz="500" spc="210" dirty="0">
                <a:latin typeface="Arial"/>
                <a:cs typeface="Arial"/>
              </a:rPr>
              <a:t> </a:t>
            </a:r>
            <a:r>
              <a:rPr sz="500" b="1" spc="-25" dirty="0">
                <a:latin typeface="Arial"/>
                <a:cs typeface="Arial"/>
              </a:rPr>
              <a:t>ánh</a:t>
            </a:r>
            <a:endParaRPr sz="500">
              <a:latin typeface="Arial"/>
              <a:cs typeface="Arial"/>
            </a:endParaRPr>
          </a:p>
          <a:p>
            <a:pPr marL="125730" marR="128905" algn="just">
              <a:lnSpc>
                <a:spcPct val="164000"/>
              </a:lnSpc>
              <a:spcBef>
                <a:spcPts val="25"/>
              </a:spcBef>
            </a:pPr>
            <a:r>
              <a:rPr sz="500" b="1" dirty="0">
                <a:latin typeface="Arial"/>
                <a:cs typeface="Arial"/>
              </a:rPr>
              <a:t>sáng</a:t>
            </a:r>
            <a:r>
              <a:rPr sz="500" b="1" spc="10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và</a:t>
            </a:r>
            <a:r>
              <a:rPr sz="500" spc="10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góc</a:t>
            </a:r>
            <a:r>
              <a:rPr sz="500" b="1" spc="11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nhìn</a:t>
            </a:r>
            <a:r>
              <a:rPr sz="500" dirty="0">
                <a:latin typeface="Arial"/>
                <a:cs typeface="Arial"/>
              </a:rPr>
              <a:t>,</a:t>
            </a:r>
            <a:r>
              <a:rPr sz="500" spc="9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đảm</a:t>
            </a:r>
            <a:r>
              <a:rPr sz="500" spc="114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bảo</a:t>
            </a:r>
            <a:r>
              <a:rPr sz="500" spc="10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độ</a:t>
            </a:r>
            <a:r>
              <a:rPr sz="500" b="1" spc="10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chính</a:t>
            </a:r>
            <a:r>
              <a:rPr sz="500" b="1" spc="11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xác</a:t>
            </a:r>
            <a:r>
              <a:rPr sz="500" b="1" spc="10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và</a:t>
            </a:r>
            <a:r>
              <a:rPr sz="500" spc="11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tính</a:t>
            </a:r>
            <a:r>
              <a:rPr sz="500" b="1" spc="105" dirty="0">
                <a:latin typeface="Arial"/>
                <a:cs typeface="Arial"/>
              </a:rPr>
              <a:t> </a:t>
            </a:r>
            <a:r>
              <a:rPr sz="500" b="1" spc="-25" dirty="0">
                <a:latin typeface="Arial"/>
                <a:cs typeface="Arial"/>
              </a:rPr>
              <a:t>ổn</a:t>
            </a:r>
            <a:r>
              <a:rPr sz="500" b="1" spc="500" dirty="0">
                <a:latin typeface="Arial"/>
                <a:cs typeface="Arial"/>
              </a:rPr>
              <a:t> </a:t>
            </a:r>
            <a:r>
              <a:rPr sz="500" b="1" spc="-10" dirty="0">
                <a:latin typeface="Arial"/>
                <a:cs typeface="Arial"/>
              </a:rPr>
              <a:t>định</a:t>
            </a:r>
            <a:r>
              <a:rPr sz="500" spc="-10" dirty="0">
                <a:latin typeface="Arial"/>
                <a:cs typeface="Arial"/>
              </a:rPr>
              <a:t>.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8358" y="4925199"/>
            <a:ext cx="2020570" cy="252729"/>
          </a:xfrm>
          <a:prstGeom prst="rect">
            <a:avLst/>
          </a:prstGeom>
          <a:solidFill>
            <a:srgbClr val="233F99"/>
          </a:solidFill>
        </p:spPr>
        <p:txBody>
          <a:bodyPr vert="horz" wrap="square" lIns="0" tIns="24130" rIns="0" bIns="0" rtlCol="0">
            <a:spAutoFit/>
          </a:bodyPr>
          <a:lstStyle/>
          <a:p>
            <a:pPr marL="556260">
              <a:lnSpc>
                <a:spcPct val="100000"/>
              </a:lnSpc>
              <a:spcBef>
                <a:spcPts val="190"/>
              </a:spcBef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Bảng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kiến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trúc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42827" y="4925720"/>
            <a:ext cx="1930400" cy="247015"/>
          </a:xfrm>
          <a:custGeom>
            <a:avLst/>
            <a:gdLst/>
            <a:ahLst/>
            <a:cxnLst/>
            <a:rect l="l" t="t" r="r" b="b"/>
            <a:pathLst>
              <a:path w="1930400" h="247014">
                <a:moveTo>
                  <a:pt x="0" y="0"/>
                </a:moveTo>
                <a:lnTo>
                  <a:pt x="1929960" y="0"/>
                </a:lnTo>
                <a:lnTo>
                  <a:pt x="1929960" y="246874"/>
                </a:lnTo>
                <a:lnTo>
                  <a:pt x="0" y="246874"/>
                </a:lnTo>
                <a:lnTo>
                  <a:pt x="0" y="0"/>
                </a:lnTo>
                <a:close/>
              </a:path>
            </a:pathLst>
          </a:custGeom>
          <a:ln w="12734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42827" y="4925720"/>
            <a:ext cx="1930400" cy="247015"/>
          </a:xfrm>
          <a:prstGeom prst="rect">
            <a:avLst/>
          </a:prstGeom>
          <a:solidFill>
            <a:srgbClr val="233F99"/>
          </a:solidFill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12666" y="5195366"/>
            <a:ext cx="3963670" cy="1955800"/>
            <a:chOff x="2912666" y="5195366"/>
            <a:chExt cx="3963670" cy="1955800"/>
          </a:xfrm>
        </p:grpSpPr>
        <p:sp>
          <p:nvSpPr>
            <p:cNvPr id="29" name="object 29"/>
            <p:cNvSpPr/>
            <p:nvPr/>
          </p:nvSpPr>
          <p:spPr>
            <a:xfrm>
              <a:off x="4939245" y="5202034"/>
              <a:ext cx="1930400" cy="1942464"/>
            </a:xfrm>
            <a:custGeom>
              <a:avLst/>
              <a:gdLst/>
              <a:ahLst/>
              <a:cxnLst/>
              <a:rect l="l" t="t" r="r" b="b"/>
              <a:pathLst>
                <a:path w="1930400" h="1942465">
                  <a:moveTo>
                    <a:pt x="0" y="0"/>
                  </a:moveTo>
                  <a:lnTo>
                    <a:pt x="1929960" y="0"/>
                  </a:lnTo>
                  <a:lnTo>
                    <a:pt x="1929960" y="1942199"/>
                  </a:lnTo>
                  <a:lnTo>
                    <a:pt x="0" y="1942199"/>
                  </a:lnTo>
                  <a:lnTo>
                    <a:pt x="0" y="0"/>
                  </a:lnTo>
                  <a:close/>
                </a:path>
              </a:pathLst>
            </a:custGeom>
            <a:ln w="12729">
              <a:solidFill>
                <a:srgbClr val="233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2666" y="5325008"/>
              <a:ext cx="1876096" cy="143374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0727" y="5226494"/>
              <a:ext cx="1121409" cy="9136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720727" y="5226494"/>
              <a:ext cx="1121410" cy="913765"/>
            </a:xfrm>
            <a:custGeom>
              <a:avLst/>
              <a:gdLst/>
              <a:ahLst/>
              <a:cxnLst/>
              <a:rect l="l" t="t" r="r" b="b"/>
              <a:pathLst>
                <a:path w="1121409" h="913764">
                  <a:moveTo>
                    <a:pt x="0" y="152276"/>
                  </a:moveTo>
                  <a:lnTo>
                    <a:pt x="7757" y="104145"/>
                  </a:lnTo>
                  <a:lnTo>
                    <a:pt x="29359" y="62344"/>
                  </a:lnTo>
                  <a:lnTo>
                    <a:pt x="62299" y="29380"/>
                  </a:lnTo>
                  <a:lnTo>
                    <a:pt x="104070" y="7763"/>
                  </a:lnTo>
                  <a:lnTo>
                    <a:pt x="152167" y="0"/>
                  </a:lnTo>
                  <a:lnTo>
                    <a:pt x="969246" y="0"/>
                  </a:lnTo>
                  <a:lnTo>
                    <a:pt x="1017343" y="7763"/>
                  </a:lnTo>
                  <a:lnTo>
                    <a:pt x="1059114" y="29380"/>
                  </a:lnTo>
                  <a:lnTo>
                    <a:pt x="1092054" y="62344"/>
                  </a:lnTo>
                  <a:lnTo>
                    <a:pt x="1113656" y="104145"/>
                  </a:lnTo>
                  <a:lnTo>
                    <a:pt x="1121414" y="152276"/>
                  </a:lnTo>
                  <a:lnTo>
                    <a:pt x="1121414" y="761365"/>
                  </a:lnTo>
                  <a:lnTo>
                    <a:pt x="1113656" y="809496"/>
                  </a:lnTo>
                  <a:lnTo>
                    <a:pt x="1092054" y="851298"/>
                  </a:lnTo>
                  <a:lnTo>
                    <a:pt x="1059114" y="884261"/>
                  </a:lnTo>
                  <a:lnTo>
                    <a:pt x="1017343" y="905879"/>
                  </a:lnTo>
                  <a:lnTo>
                    <a:pt x="969246" y="913642"/>
                  </a:lnTo>
                  <a:lnTo>
                    <a:pt x="152167" y="913642"/>
                  </a:lnTo>
                  <a:lnTo>
                    <a:pt x="104070" y="905879"/>
                  </a:lnTo>
                  <a:lnTo>
                    <a:pt x="62299" y="884261"/>
                  </a:lnTo>
                  <a:lnTo>
                    <a:pt x="29359" y="851298"/>
                  </a:lnTo>
                  <a:lnTo>
                    <a:pt x="7757" y="809496"/>
                  </a:lnTo>
                  <a:lnTo>
                    <a:pt x="0" y="761365"/>
                  </a:lnTo>
                  <a:lnTo>
                    <a:pt x="0" y="152276"/>
                  </a:lnTo>
                  <a:close/>
                </a:path>
              </a:pathLst>
            </a:custGeom>
            <a:ln w="317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803104" y="7256574"/>
            <a:ext cx="2044064" cy="2354580"/>
            <a:chOff x="2803104" y="7256574"/>
            <a:chExt cx="2044064" cy="2354580"/>
          </a:xfrm>
        </p:grpSpPr>
        <p:sp>
          <p:nvSpPr>
            <p:cNvPr id="34" name="object 34"/>
            <p:cNvSpPr/>
            <p:nvPr/>
          </p:nvSpPr>
          <p:spPr>
            <a:xfrm>
              <a:off x="2809468" y="7262939"/>
              <a:ext cx="2031364" cy="2341880"/>
            </a:xfrm>
            <a:custGeom>
              <a:avLst/>
              <a:gdLst/>
              <a:ahLst/>
              <a:cxnLst/>
              <a:rect l="l" t="t" r="r" b="b"/>
              <a:pathLst>
                <a:path w="2031364" h="2341879">
                  <a:moveTo>
                    <a:pt x="0" y="0"/>
                  </a:moveTo>
                  <a:lnTo>
                    <a:pt x="2030853" y="0"/>
                  </a:lnTo>
                  <a:lnTo>
                    <a:pt x="2030853" y="2341555"/>
                  </a:lnTo>
                  <a:lnTo>
                    <a:pt x="0" y="2341555"/>
                  </a:lnTo>
                  <a:lnTo>
                    <a:pt x="0" y="0"/>
                  </a:lnTo>
                  <a:close/>
                </a:path>
              </a:pathLst>
            </a:custGeom>
            <a:ln w="12729">
              <a:solidFill>
                <a:srgbClr val="233F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7176" y="7628211"/>
              <a:ext cx="908781" cy="16424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853256" y="7262939"/>
              <a:ext cx="993775" cy="2341880"/>
            </a:xfrm>
            <a:custGeom>
              <a:avLst/>
              <a:gdLst/>
              <a:ahLst/>
              <a:cxnLst/>
              <a:rect l="l" t="t" r="r" b="b"/>
              <a:pathLst>
                <a:path w="993775" h="2341879">
                  <a:moveTo>
                    <a:pt x="993228" y="0"/>
                  </a:moveTo>
                  <a:lnTo>
                    <a:pt x="0" y="0"/>
                  </a:lnTo>
                  <a:lnTo>
                    <a:pt x="0" y="2341556"/>
                  </a:lnTo>
                  <a:lnTo>
                    <a:pt x="993228" y="2341556"/>
                  </a:lnTo>
                  <a:lnTo>
                    <a:pt x="993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684469" y="9782819"/>
            <a:ext cx="6206490" cy="425450"/>
          </a:xfrm>
          <a:custGeom>
            <a:avLst/>
            <a:gdLst/>
            <a:ahLst/>
            <a:cxnLst/>
            <a:rect l="l" t="t" r="r" b="b"/>
            <a:pathLst>
              <a:path w="6206490" h="425450">
                <a:moveTo>
                  <a:pt x="0" y="0"/>
                </a:moveTo>
                <a:lnTo>
                  <a:pt x="6206212" y="0"/>
                </a:lnTo>
                <a:lnTo>
                  <a:pt x="6206212" y="425290"/>
                </a:lnTo>
                <a:lnTo>
                  <a:pt x="0" y="425290"/>
                </a:lnTo>
                <a:lnTo>
                  <a:pt x="0" y="0"/>
                </a:lnTo>
                <a:close/>
              </a:path>
            </a:pathLst>
          </a:custGeom>
          <a:ln w="12734">
            <a:solidFill>
              <a:srgbClr val="233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0836" y="9804676"/>
            <a:ext cx="6193790" cy="4064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385"/>
              </a:spcBef>
            </a:pPr>
            <a:r>
              <a:rPr sz="600" spc="-35" dirty="0">
                <a:solidFill>
                  <a:srgbClr val="081B3A"/>
                </a:solidFill>
                <a:latin typeface="Arial"/>
                <a:cs typeface="Arial"/>
              </a:rPr>
              <a:t>Hoàn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thiện</a:t>
            </a:r>
            <a:r>
              <a:rPr sz="600" spc="-1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081B3A"/>
                </a:solidFill>
                <a:latin typeface="Arial"/>
                <a:cs typeface="Arial"/>
              </a:rPr>
              <a:t>phần</a:t>
            </a:r>
            <a:r>
              <a:rPr sz="600" spc="-1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081B3A"/>
                </a:solidFill>
                <a:latin typeface="Arial"/>
                <a:cs typeface="Arial"/>
              </a:rPr>
              <a:t>mềm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điểm </a:t>
            </a:r>
            <a:r>
              <a:rPr sz="600" spc="-35" dirty="0">
                <a:solidFill>
                  <a:srgbClr val="081B3A"/>
                </a:solidFill>
                <a:latin typeface="Arial"/>
                <a:cs typeface="Arial"/>
              </a:rPr>
              <a:t>danh</a:t>
            </a:r>
            <a:r>
              <a:rPr sz="600" spc="-1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81B3A"/>
                </a:solidFill>
                <a:latin typeface="Arial"/>
                <a:cs typeface="Arial"/>
              </a:rPr>
              <a:t>tự</a:t>
            </a:r>
            <a:r>
              <a:rPr sz="600" spc="-1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động,</a:t>
            </a:r>
            <a:r>
              <a:rPr sz="60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độ</a:t>
            </a:r>
            <a:r>
              <a:rPr sz="600" spc="-1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chính</a:t>
            </a:r>
            <a:r>
              <a:rPr sz="600" spc="-1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xác</a:t>
            </a:r>
            <a:r>
              <a:rPr sz="600" spc="-1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cao,</a:t>
            </a:r>
            <a:r>
              <a:rPr sz="600" spc="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tiết</a:t>
            </a:r>
            <a:r>
              <a:rPr sz="60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kiệm 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thời</a:t>
            </a:r>
            <a:r>
              <a:rPr sz="600" spc="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gian,</a:t>
            </a:r>
            <a:r>
              <a:rPr sz="60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giảm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gian</a:t>
            </a:r>
            <a:r>
              <a:rPr sz="600" spc="-1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lận,</a:t>
            </a:r>
            <a:endParaRPr sz="600">
              <a:latin typeface="Arial"/>
              <a:cs typeface="Arial"/>
            </a:endParaRPr>
          </a:p>
          <a:p>
            <a:pPr marL="133985">
              <a:lnSpc>
                <a:spcPct val="100000"/>
              </a:lnSpc>
              <a:spcBef>
                <a:spcPts val="290"/>
              </a:spcBef>
            </a:pPr>
            <a:r>
              <a:rPr sz="600" b="1" spc="-35" dirty="0">
                <a:solidFill>
                  <a:srgbClr val="081B3A"/>
                </a:solidFill>
                <a:latin typeface="Arial"/>
                <a:cs typeface="Arial"/>
              </a:rPr>
              <a:t>Hướng</a:t>
            </a:r>
            <a:r>
              <a:rPr sz="600" b="1" spc="-25" dirty="0">
                <a:solidFill>
                  <a:srgbClr val="081B3A"/>
                </a:solidFill>
                <a:latin typeface="Arial"/>
                <a:cs typeface="Arial"/>
              </a:rPr>
              <a:t> phát</a:t>
            </a:r>
            <a:r>
              <a:rPr sz="600" b="1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081B3A"/>
                </a:solidFill>
                <a:latin typeface="Arial"/>
                <a:cs typeface="Arial"/>
              </a:rPr>
              <a:t>triển:</a:t>
            </a:r>
            <a:r>
              <a:rPr sz="600" b="1" spc="-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81B3A"/>
                </a:solidFill>
                <a:latin typeface="Arial"/>
                <a:cs typeface="Arial"/>
              </a:rPr>
              <a:t>-</a:t>
            </a:r>
            <a:r>
              <a:rPr sz="600" spc="-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Cải</a:t>
            </a:r>
            <a:r>
              <a:rPr sz="60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thiện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thuật</a:t>
            </a:r>
            <a:r>
              <a:rPr sz="600" spc="-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toán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cho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ánh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sáng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yếu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và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góc</a:t>
            </a:r>
            <a:r>
              <a:rPr sz="600" spc="-1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mặt</a:t>
            </a:r>
            <a:r>
              <a:rPr sz="60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khó.</a:t>
            </a:r>
            <a:endParaRPr sz="600">
              <a:latin typeface="Arial"/>
              <a:cs typeface="Arial"/>
            </a:endParaRPr>
          </a:p>
          <a:p>
            <a:pPr marL="764540">
              <a:lnSpc>
                <a:spcPct val="100000"/>
              </a:lnSpc>
              <a:spcBef>
                <a:spcPts val="265"/>
              </a:spcBef>
            </a:pPr>
            <a:r>
              <a:rPr sz="600" dirty="0">
                <a:solidFill>
                  <a:srgbClr val="081B3A"/>
                </a:solidFill>
                <a:latin typeface="Arial"/>
                <a:cs typeface="Arial"/>
              </a:rPr>
              <a:t>-</a:t>
            </a:r>
            <a:r>
              <a:rPr sz="600" spc="-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Mở</a:t>
            </a:r>
            <a:r>
              <a:rPr sz="600" spc="-1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rộng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081B3A"/>
                </a:solidFill>
                <a:latin typeface="Arial"/>
                <a:cs typeface="Arial"/>
              </a:rPr>
              <a:t>nhận</a:t>
            </a:r>
            <a:r>
              <a:rPr sz="600" spc="-15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diện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081B3A"/>
                </a:solidFill>
                <a:latin typeface="Arial"/>
                <a:cs typeface="Arial"/>
              </a:rPr>
              <a:t>nhiều</a:t>
            </a:r>
            <a:r>
              <a:rPr sz="600" spc="-2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081B3A"/>
                </a:solidFill>
                <a:latin typeface="Arial"/>
                <a:cs typeface="Arial"/>
              </a:rPr>
              <a:t>đối</a:t>
            </a:r>
            <a:r>
              <a:rPr sz="600" dirty="0">
                <a:solidFill>
                  <a:srgbClr val="081B3A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081B3A"/>
                </a:solidFill>
                <a:latin typeface="Arial"/>
                <a:cs typeface="Arial"/>
              </a:rPr>
              <a:t>tượng.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16860" y="6983069"/>
            <a:ext cx="2016125" cy="234315"/>
          </a:xfrm>
          <a:prstGeom prst="rect">
            <a:avLst/>
          </a:prstGeom>
          <a:solidFill>
            <a:srgbClr val="233F99"/>
          </a:solidFill>
          <a:ln w="12734">
            <a:solidFill>
              <a:srgbClr val="2F528F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4469" y="9654443"/>
            <a:ext cx="6206490" cy="173990"/>
          </a:xfrm>
          <a:prstGeom prst="rect">
            <a:avLst/>
          </a:prstGeom>
          <a:solidFill>
            <a:srgbClr val="233F99"/>
          </a:solidFill>
          <a:ln w="12734">
            <a:solidFill>
              <a:srgbClr val="2F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0" algn="ctr">
              <a:lnSpc>
                <a:spcPts val="1355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Kết</a:t>
            </a:r>
            <a:r>
              <a:rPr sz="1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luận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93900" y="8096827"/>
            <a:ext cx="1991360" cy="1367155"/>
            <a:chOff x="693900" y="8096827"/>
            <a:chExt cx="1991360" cy="1367155"/>
          </a:xfrm>
        </p:grpSpPr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900" y="8096827"/>
              <a:ext cx="1990971" cy="61745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900" y="8833430"/>
              <a:ext cx="1987243" cy="630174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4981689" y="8814540"/>
            <a:ext cx="1860550" cy="678180"/>
            <a:chOff x="4981689" y="8814540"/>
            <a:chExt cx="1860550" cy="678180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1689" y="8826388"/>
              <a:ext cx="909002" cy="6544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33135" y="8814540"/>
              <a:ext cx="909002" cy="678136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3456" y="7772479"/>
            <a:ext cx="1726159" cy="291577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5785649" y="5278331"/>
            <a:ext cx="1005205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4620" indent="101600">
              <a:lnSpc>
                <a:spcPct val="100000"/>
              </a:lnSpc>
              <a:spcBef>
                <a:spcPts val="100"/>
              </a:spcBef>
            </a:pPr>
            <a:r>
              <a:rPr sz="600" b="1" spc="-25" dirty="0">
                <a:latin typeface="Arial"/>
                <a:cs typeface="Arial"/>
              </a:rPr>
              <a:t>Tập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15" dirty="0">
                <a:latin typeface="Arial"/>
                <a:cs typeface="Arial"/>
              </a:rPr>
              <a:t>dữ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liệu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spc="-30" dirty="0">
                <a:latin typeface="Arial"/>
                <a:cs typeface="Arial"/>
              </a:rPr>
              <a:t>khuôn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mặt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sinh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viên:</a:t>
            </a:r>
            <a:endParaRPr sz="600">
              <a:latin typeface="Arial"/>
              <a:cs typeface="Arial"/>
            </a:endParaRPr>
          </a:p>
          <a:p>
            <a:pPr marR="5080" indent="23495">
              <a:lnSpc>
                <a:spcPts val="600"/>
              </a:lnSpc>
              <a:spcBef>
                <a:spcPts val="95"/>
              </a:spcBef>
              <a:buSzPct val="41666"/>
              <a:buChar char="•"/>
              <a:tabLst>
                <a:tab pos="23495" algn="l"/>
              </a:tabLst>
            </a:pPr>
            <a:r>
              <a:rPr sz="600" dirty="0">
                <a:latin typeface="Arial"/>
                <a:cs typeface="Arial"/>
              </a:rPr>
              <a:t>Dữ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liệu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lưu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dưới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dạng đường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dẫn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ảnh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trong</a:t>
            </a:r>
            <a:r>
              <a:rPr sz="600" spc="-20" dirty="0">
                <a:latin typeface="Arial"/>
                <a:cs typeface="Arial"/>
              </a:rPr>
              <a:t> cơ sở </a:t>
            </a:r>
            <a:r>
              <a:rPr sz="600" spc="-25" dirty="0">
                <a:latin typeface="Arial"/>
                <a:cs typeface="Arial"/>
              </a:rPr>
              <a:t>dữ</a:t>
            </a:r>
            <a:r>
              <a:rPr sz="600" spc="-20" dirty="0">
                <a:latin typeface="Arial"/>
                <a:cs typeface="Arial"/>
              </a:rPr>
              <a:t> liệu.</a:t>
            </a:r>
            <a:endParaRPr sz="600">
              <a:latin typeface="Arial"/>
              <a:cs typeface="Arial"/>
            </a:endParaRPr>
          </a:p>
          <a:p>
            <a:pPr marR="5080" indent="23495">
              <a:lnSpc>
                <a:spcPts val="700"/>
              </a:lnSpc>
              <a:spcBef>
                <a:spcPts val="15"/>
              </a:spcBef>
              <a:buSzPct val="41666"/>
              <a:buChar char="•"/>
              <a:tabLst>
                <a:tab pos="23495" algn="l"/>
              </a:tabLst>
            </a:pPr>
            <a:r>
              <a:rPr sz="600" spc="-10" dirty="0">
                <a:latin typeface="Arial"/>
                <a:cs typeface="Arial"/>
              </a:rPr>
              <a:t>Được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sử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dụng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để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nhận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diện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và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điểm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danh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sinh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viên.</a:t>
            </a:r>
            <a:endParaRPr sz="600">
              <a:latin typeface="Arial"/>
              <a:cs typeface="Arial"/>
            </a:endParaRPr>
          </a:p>
          <a:p>
            <a:pPr marL="23495" indent="-23495">
              <a:lnSpc>
                <a:spcPts val="565"/>
              </a:lnSpc>
              <a:buSzPct val="41666"/>
              <a:buChar char="•"/>
              <a:tabLst>
                <a:tab pos="23495" algn="l"/>
              </a:tabLst>
            </a:pPr>
            <a:r>
              <a:rPr sz="600" dirty="0">
                <a:latin typeface="Arial"/>
                <a:cs typeface="Arial"/>
              </a:rPr>
              <a:t>Mỗi</a:t>
            </a:r>
            <a:r>
              <a:rPr sz="600" spc="6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lớp</a:t>
            </a:r>
            <a:r>
              <a:rPr sz="600" spc="6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và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mỗi</a:t>
            </a:r>
            <a:r>
              <a:rPr sz="600" spc="6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học</a:t>
            </a:r>
            <a:r>
              <a:rPr sz="600" spc="6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sinh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có</a:t>
            </a:r>
            <a:endParaRPr sz="600">
              <a:latin typeface="Arial"/>
              <a:cs typeface="Arial"/>
            </a:endParaRPr>
          </a:p>
          <a:p>
            <a:pPr marR="5080">
              <a:lnSpc>
                <a:spcPts val="720"/>
              </a:lnSpc>
              <a:spcBef>
                <a:spcPts val="15"/>
              </a:spcBef>
            </a:pPr>
            <a:r>
              <a:rPr sz="600" spc="-10" dirty="0">
                <a:latin typeface="Arial"/>
                <a:cs typeface="Arial"/>
              </a:rPr>
              <a:t>một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thư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mục </a:t>
            </a:r>
            <a:r>
              <a:rPr sz="600" spc="-20" dirty="0">
                <a:latin typeface="Arial"/>
                <a:cs typeface="Arial"/>
              </a:rPr>
              <a:t>riêng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để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dễ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dàng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quản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lý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và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kiểm</a:t>
            </a:r>
            <a:r>
              <a:rPr sz="600" spc="-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tra.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932182" y="6159753"/>
            <a:ext cx="779145" cy="946150"/>
            <a:chOff x="5932182" y="6159753"/>
            <a:chExt cx="779145" cy="946150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35980" y="6159753"/>
              <a:ext cx="758951" cy="75895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33135" y="6937070"/>
              <a:ext cx="776858" cy="16743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933135" y="6937070"/>
              <a:ext cx="777240" cy="167640"/>
            </a:xfrm>
            <a:custGeom>
              <a:avLst/>
              <a:gdLst/>
              <a:ahLst/>
              <a:cxnLst/>
              <a:rect l="l" t="t" r="r" b="b"/>
              <a:pathLst>
                <a:path w="777240" h="167640">
                  <a:moveTo>
                    <a:pt x="0" y="27907"/>
                  </a:moveTo>
                  <a:lnTo>
                    <a:pt x="2191" y="17044"/>
                  </a:lnTo>
                  <a:lnTo>
                    <a:pt x="8168" y="8173"/>
                  </a:lnTo>
                  <a:lnTo>
                    <a:pt x="17032" y="2193"/>
                  </a:lnTo>
                  <a:lnTo>
                    <a:pt x="27887" y="0"/>
                  </a:lnTo>
                  <a:lnTo>
                    <a:pt x="748968" y="0"/>
                  </a:lnTo>
                  <a:lnTo>
                    <a:pt x="759823" y="2193"/>
                  </a:lnTo>
                  <a:lnTo>
                    <a:pt x="768687" y="8173"/>
                  </a:lnTo>
                  <a:lnTo>
                    <a:pt x="774663" y="17044"/>
                  </a:lnTo>
                  <a:lnTo>
                    <a:pt x="776854" y="27907"/>
                  </a:lnTo>
                  <a:lnTo>
                    <a:pt x="776854" y="139532"/>
                  </a:lnTo>
                  <a:lnTo>
                    <a:pt x="774663" y="150395"/>
                  </a:lnTo>
                  <a:lnTo>
                    <a:pt x="768687" y="159266"/>
                  </a:lnTo>
                  <a:lnTo>
                    <a:pt x="759823" y="165247"/>
                  </a:lnTo>
                  <a:lnTo>
                    <a:pt x="748968" y="167440"/>
                  </a:lnTo>
                  <a:lnTo>
                    <a:pt x="27887" y="167440"/>
                  </a:lnTo>
                  <a:lnTo>
                    <a:pt x="17032" y="165247"/>
                  </a:lnTo>
                  <a:lnTo>
                    <a:pt x="8168" y="159266"/>
                  </a:lnTo>
                  <a:lnTo>
                    <a:pt x="2191" y="150395"/>
                  </a:lnTo>
                  <a:lnTo>
                    <a:pt x="0" y="139532"/>
                  </a:lnTo>
                  <a:lnTo>
                    <a:pt x="0" y="27907"/>
                  </a:lnTo>
                  <a:close/>
                </a:path>
              </a:pathLst>
            </a:custGeom>
            <a:ln w="317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134925" y="6973536"/>
            <a:ext cx="38608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Arial"/>
                <a:cs typeface="Arial"/>
              </a:rPr>
              <a:t>Ảnh</a:t>
            </a:r>
            <a:r>
              <a:rPr sz="500" spc="-20" dirty="0">
                <a:latin typeface="Arial"/>
                <a:cs typeface="Arial"/>
              </a:rPr>
              <a:t> </a:t>
            </a:r>
            <a:r>
              <a:rPr sz="500" dirty="0">
                <a:latin typeface="Calibri"/>
                <a:cs typeface="Calibri"/>
              </a:rPr>
              <a:t>sinh</a:t>
            </a:r>
            <a:r>
              <a:rPr sz="500" spc="15" dirty="0">
                <a:latin typeface="Calibri"/>
                <a:cs typeface="Calibri"/>
              </a:rPr>
              <a:t> </a:t>
            </a:r>
            <a:r>
              <a:rPr sz="500" spc="-20" dirty="0">
                <a:latin typeface="Arial"/>
                <a:cs typeface="Arial"/>
              </a:rPr>
              <a:t>viên</a:t>
            </a:r>
            <a:endParaRPr sz="5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53256" y="7262939"/>
            <a:ext cx="993775" cy="2341880"/>
          </a:xfrm>
          <a:prstGeom prst="rect">
            <a:avLst/>
          </a:prstGeom>
          <a:ln w="12726">
            <a:solidFill>
              <a:srgbClr val="233F99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550"/>
              </a:spcBef>
            </a:pPr>
            <a:r>
              <a:rPr sz="600" b="1" spc="-30" dirty="0">
                <a:latin typeface="Arial"/>
                <a:cs typeface="Arial"/>
              </a:rPr>
              <a:t>Cấu</a:t>
            </a:r>
            <a:r>
              <a:rPr sz="600" b="1" spc="-25" dirty="0">
                <a:latin typeface="Arial"/>
                <a:cs typeface="Arial"/>
              </a:rPr>
              <a:t> trúc cơ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sở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spc="-15" dirty="0">
                <a:latin typeface="Arial"/>
                <a:cs typeface="Arial"/>
              </a:rPr>
              <a:t>dữ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liệu:</a:t>
            </a:r>
            <a:endParaRPr sz="600">
              <a:latin typeface="Arial"/>
              <a:cs typeface="Arial"/>
            </a:endParaRPr>
          </a:p>
          <a:p>
            <a:pPr marL="38100" marR="27940" indent="-11430">
              <a:lnSpc>
                <a:spcPts val="1010"/>
              </a:lnSpc>
              <a:spcBef>
                <a:spcPts val="60"/>
              </a:spcBef>
              <a:buSzPct val="83333"/>
              <a:buFont typeface="Arial"/>
              <a:buChar char="•"/>
              <a:tabLst>
                <a:tab pos="61594" algn="l"/>
              </a:tabLst>
            </a:pPr>
            <a:r>
              <a:rPr sz="600" b="1" spc="-20" dirty="0">
                <a:latin typeface="Arial"/>
                <a:cs typeface="Arial"/>
              </a:rPr>
              <a:t>	Users:</a:t>
            </a:r>
            <a:r>
              <a:rPr sz="600" b="1" spc="8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Lưu</a:t>
            </a:r>
            <a:r>
              <a:rPr sz="600" spc="7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thông</a:t>
            </a:r>
            <a:r>
              <a:rPr sz="600" spc="7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tin</a:t>
            </a:r>
            <a:r>
              <a:rPr sz="600" spc="7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sinh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viên.</a:t>
            </a:r>
            <a:endParaRPr sz="600">
              <a:latin typeface="Arial"/>
              <a:cs typeface="Arial"/>
            </a:endParaRPr>
          </a:p>
          <a:p>
            <a:pPr marL="61594" indent="-34925">
              <a:lnSpc>
                <a:spcPct val="100000"/>
              </a:lnSpc>
              <a:spcBef>
                <a:spcPts val="200"/>
              </a:spcBef>
              <a:buSzPct val="83333"/>
              <a:buFont typeface="Arial"/>
              <a:buChar char="•"/>
              <a:tabLst>
                <a:tab pos="61594" algn="l"/>
              </a:tabLst>
            </a:pPr>
            <a:r>
              <a:rPr sz="600" b="1" spc="-25" dirty="0">
                <a:latin typeface="Arial"/>
                <a:cs typeface="Arial"/>
              </a:rPr>
              <a:t>Attendance: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Ghi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nhận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thời</a:t>
            </a:r>
            <a:endParaRPr sz="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600" spc="-30" dirty="0">
                <a:latin typeface="Arial"/>
                <a:cs typeface="Arial"/>
              </a:rPr>
              <a:t>gian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điểm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danh.</a:t>
            </a:r>
            <a:endParaRPr sz="600">
              <a:latin typeface="Arial"/>
              <a:cs typeface="Arial"/>
            </a:endParaRPr>
          </a:p>
          <a:p>
            <a:pPr marL="38100" marR="29845" indent="-11430" algn="r">
              <a:lnSpc>
                <a:spcPts val="1010"/>
              </a:lnSpc>
              <a:spcBef>
                <a:spcPts val="55"/>
              </a:spcBef>
              <a:buSzPct val="83333"/>
              <a:buFont typeface="Arial"/>
              <a:buChar char="•"/>
              <a:tabLst>
                <a:tab pos="61594" algn="l"/>
              </a:tabLst>
            </a:pPr>
            <a:r>
              <a:rPr sz="600" b="1" spc="-30" dirty="0">
                <a:latin typeface="Arial"/>
                <a:cs typeface="Arial"/>
              </a:rPr>
              <a:t>	Faces: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Quản</a:t>
            </a:r>
            <a:r>
              <a:rPr sz="600" spc="-10" dirty="0">
                <a:latin typeface="Arial"/>
                <a:cs typeface="Arial"/>
              </a:rPr>
              <a:t> lý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dữ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liệu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hình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ảnh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để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nhận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diện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khuôn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mặt.</a:t>
            </a:r>
            <a:endParaRPr sz="600">
              <a:latin typeface="Arial"/>
              <a:cs typeface="Arial"/>
            </a:endParaRPr>
          </a:p>
          <a:p>
            <a:pPr marL="38100" marR="31115" indent="101600" algn="just">
              <a:lnSpc>
                <a:spcPts val="980"/>
              </a:lnSpc>
              <a:spcBef>
                <a:spcPts val="20"/>
              </a:spcBef>
            </a:pPr>
            <a:r>
              <a:rPr sz="600" b="1" dirty="0">
                <a:latin typeface="Arial"/>
                <a:cs typeface="Arial"/>
              </a:rPr>
              <a:t>Mối</a:t>
            </a:r>
            <a:r>
              <a:rPr sz="600" b="1" spc="7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quan</a:t>
            </a:r>
            <a:r>
              <a:rPr sz="600" b="1" spc="6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hệ</a:t>
            </a:r>
            <a:r>
              <a:rPr sz="600" b="1" spc="7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giữa</a:t>
            </a:r>
            <a:r>
              <a:rPr sz="600" b="1" spc="65" dirty="0">
                <a:latin typeface="Arial"/>
                <a:cs typeface="Arial"/>
              </a:rPr>
              <a:t> </a:t>
            </a:r>
            <a:r>
              <a:rPr sz="600" b="1" spc="-25" dirty="0">
                <a:latin typeface="Arial"/>
                <a:cs typeface="Arial"/>
              </a:rPr>
              <a:t>các</a:t>
            </a:r>
            <a:r>
              <a:rPr sz="600" b="1" spc="500" dirty="0">
                <a:latin typeface="Arial"/>
                <a:cs typeface="Arial"/>
              </a:rPr>
              <a:t> </a:t>
            </a:r>
            <a:r>
              <a:rPr sz="600" b="1" spc="-10" dirty="0">
                <a:latin typeface="Arial"/>
                <a:cs typeface="Arial"/>
              </a:rPr>
              <a:t>bảng:</a:t>
            </a:r>
            <a:endParaRPr sz="600">
              <a:latin typeface="Arial"/>
              <a:cs typeface="Arial"/>
            </a:endParaRPr>
          </a:p>
          <a:p>
            <a:pPr marL="61594" indent="-34925" algn="just">
              <a:lnSpc>
                <a:spcPct val="100000"/>
              </a:lnSpc>
              <a:spcBef>
                <a:spcPts val="215"/>
              </a:spcBef>
              <a:buSzPct val="83333"/>
              <a:buFont typeface="Arial"/>
              <a:buChar char="•"/>
              <a:tabLst>
                <a:tab pos="61594" algn="l"/>
              </a:tabLst>
            </a:pPr>
            <a:r>
              <a:rPr sz="600" b="1" dirty="0">
                <a:latin typeface="Arial"/>
                <a:cs typeface="Arial"/>
              </a:rPr>
              <a:t>Users</a:t>
            </a:r>
            <a:r>
              <a:rPr sz="600" b="1" spc="409" dirty="0">
                <a:latin typeface="Arial"/>
                <a:cs typeface="Arial"/>
              </a:rPr>
              <a:t>  </a:t>
            </a:r>
            <a:r>
              <a:rPr sz="600" b="1" dirty="0">
                <a:latin typeface="Arial"/>
                <a:cs typeface="Arial"/>
              </a:rPr>
              <a:t>(1)</a:t>
            </a:r>
            <a:r>
              <a:rPr sz="600" b="1" spc="415" dirty="0">
                <a:latin typeface="Arial"/>
                <a:cs typeface="Arial"/>
              </a:rPr>
              <a:t>  </a:t>
            </a:r>
            <a:r>
              <a:rPr sz="600" b="1" dirty="0">
                <a:latin typeface="Arial"/>
                <a:cs typeface="Arial"/>
              </a:rPr>
              <a:t>-</a:t>
            </a:r>
            <a:r>
              <a:rPr sz="600" b="1" spc="420" dirty="0">
                <a:latin typeface="Arial"/>
                <a:cs typeface="Arial"/>
              </a:rPr>
              <a:t>  </a:t>
            </a:r>
            <a:r>
              <a:rPr sz="600" b="1" spc="-25" dirty="0">
                <a:latin typeface="Arial"/>
                <a:cs typeface="Arial"/>
              </a:rPr>
              <a:t>(N)</a:t>
            </a:r>
            <a:endParaRPr sz="600">
              <a:latin typeface="Arial"/>
              <a:cs typeface="Arial"/>
            </a:endParaRPr>
          </a:p>
          <a:p>
            <a:pPr marL="38100" marR="27940" algn="just">
              <a:lnSpc>
                <a:spcPct val="136700"/>
              </a:lnSpc>
              <a:spcBef>
                <a:spcPts val="25"/>
              </a:spcBef>
            </a:pPr>
            <a:r>
              <a:rPr sz="600" b="1" spc="-10" dirty="0">
                <a:latin typeface="Arial"/>
                <a:cs typeface="Arial"/>
              </a:rPr>
              <a:t>Attendance:</a:t>
            </a:r>
            <a:r>
              <a:rPr sz="600" b="1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Một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sinh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viên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có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thể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điểm</a:t>
            </a:r>
            <a:r>
              <a:rPr sz="600" spc="-2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danh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nhiều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lần.</a:t>
            </a:r>
            <a:endParaRPr sz="600">
              <a:latin typeface="Arial"/>
              <a:cs typeface="Arial"/>
            </a:endParaRPr>
          </a:p>
          <a:p>
            <a:pPr marL="38100" marR="29845" indent="-11430" algn="just">
              <a:lnSpc>
                <a:spcPct val="138300"/>
              </a:lnSpc>
              <a:spcBef>
                <a:spcPts val="15"/>
              </a:spcBef>
              <a:buSzPct val="83333"/>
              <a:buFont typeface="Arial"/>
              <a:buChar char="•"/>
              <a:tabLst>
                <a:tab pos="61594" algn="l"/>
              </a:tabLst>
            </a:pPr>
            <a:r>
              <a:rPr sz="600" b="1" spc="-20" dirty="0">
                <a:latin typeface="Arial"/>
                <a:cs typeface="Arial"/>
              </a:rPr>
              <a:t>	Users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(1)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-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(N)</a:t>
            </a:r>
            <a:r>
              <a:rPr sz="600" b="1" spc="5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Faces: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Một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sinh</a:t>
            </a:r>
            <a:r>
              <a:rPr sz="600" spc="114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viên</a:t>
            </a:r>
            <a:r>
              <a:rPr sz="600" spc="1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có</a:t>
            </a:r>
            <a:r>
              <a:rPr sz="600" spc="1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thể</a:t>
            </a:r>
            <a:r>
              <a:rPr sz="600" spc="1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có</a:t>
            </a:r>
            <a:r>
              <a:rPr sz="600" spc="114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nhiều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hình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ảnh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khuôn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mặt.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99652" y="5269698"/>
            <a:ext cx="679547" cy="137394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31907C9-933B-445A-928B-1058AED279BE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4"/>
          <a:stretch/>
        </p:blipFill>
        <p:spPr>
          <a:xfrm>
            <a:off x="577850" y="1922606"/>
            <a:ext cx="944788" cy="102098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0A0F305-621B-4445-AE5B-A28AF0CAC5DB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4"/>
          <a:stretch/>
        </p:blipFill>
        <p:spPr>
          <a:xfrm>
            <a:off x="6064250" y="1917700"/>
            <a:ext cx="944788" cy="10209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299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posteraiotn77</dc:title>
  <dc:creator>Huong</dc:creator>
  <cp:lastModifiedBy>DuccHuyy</cp:lastModifiedBy>
  <cp:revision>2</cp:revision>
  <dcterms:created xsi:type="dcterms:W3CDTF">2025-03-19T14:10:52Z</dcterms:created>
  <dcterms:modified xsi:type="dcterms:W3CDTF">2025-03-19T14:08:35Z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PowerPoint</vt:lpwstr>
  </property>
  <property fmtid="{D5CDD505-2E9C-101B-9397-08002B2CF9AE}" pid="4" name="LastSaved">
    <vt:filetime>2025-03-19T00:00:00Z</vt:filetime>
  </property>
  <property fmtid="{D5CDD505-2E9C-101B-9397-08002B2CF9AE}" pid="5" name="Producer">
    <vt:lpwstr>3-Heights(TM) PDF Security Shell 4.8.25.2 (http://www.pdf-tools.com)</vt:lpwstr>
  </property>
</Properties>
</file>