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Oswald Bold" charset="1" panose="00000800000000000000"/>
      <p:regular r:id="rId49"/>
    </p:embeddedFont>
    <p:embeddedFont>
      <p:font typeface="Montserrat Classic Bold" charset="1" panose="00000800000000000000"/>
      <p:regular r:id="rId50"/>
    </p:embeddedFont>
    <p:embeddedFont>
      <p:font typeface="DM Sans" charset="1" panose="00000000000000000000"/>
      <p:regular r:id="rId51"/>
    </p:embeddedFont>
    <p:embeddedFont>
      <p:font typeface="DM Sans Bold" charset="1" panose="00000000000000000000"/>
      <p:regular r:id="rId52"/>
    </p:embeddedFont>
    <p:embeddedFont>
      <p:font typeface="Oswald" charset="1" panose="00000500000000000000"/>
      <p:regular r:id="rId53"/>
    </p:embeddedFont>
    <p:embeddedFont>
      <p:font typeface="Montserrat Light" charset="1" panose="00000400000000000000"/>
      <p:regular r:id="rId54"/>
    </p:embeddedFont>
    <p:embeddedFont>
      <p:font typeface="DM Sans Italics" charset="1" panose="00000000000000000000"/>
      <p:regular r:id="rId55"/>
    </p:embeddedFont>
    <p:embeddedFont>
      <p:font typeface="Open Sauce" charset="1" panose="00000500000000000000"/>
      <p:regular r:id="rId56"/>
    </p:embeddedFont>
    <p:embeddedFont>
      <p:font typeface="Open Sauce Bold" charset="1" panose="00000800000000000000"/>
      <p:regular r:id="rId57"/>
    </p:embeddedFont>
    <p:embeddedFont>
      <p:font typeface="DejaVu Serif Bold" charset="1" panose="02060803050605020204"/>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3.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4.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22.png" Type="http://schemas.openxmlformats.org/officeDocument/2006/relationships/image"/><Relationship Id="rId7" Target="../media/image21.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84325" y="2552299"/>
            <a:ext cx="12119349" cy="6740065"/>
            <a:chOff x="0" y="0"/>
            <a:chExt cx="2340443" cy="1301616"/>
          </a:xfrm>
        </p:grpSpPr>
        <p:sp>
          <p:nvSpPr>
            <p:cNvPr name="Freeform 6" id="6"/>
            <p:cNvSpPr/>
            <p:nvPr/>
          </p:nvSpPr>
          <p:spPr>
            <a:xfrm flipH="false" flipV="false" rot="0">
              <a:off x="0" y="0"/>
              <a:ext cx="2340443" cy="1301616"/>
            </a:xfrm>
            <a:custGeom>
              <a:avLst/>
              <a:gdLst/>
              <a:ahLst/>
              <a:cxnLst/>
              <a:rect r="r" b="b" t="t" l="l"/>
              <a:pathLst>
                <a:path h="1301616" w="2340443">
                  <a:moveTo>
                    <a:pt x="0" y="0"/>
                  </a:moveTo>
                  <a:lnTo>
                    <a:pt x="2340443" y="0"/>
                  </a:lnTo>
                  <a:lnTo>
                    <a:pt x="2340443" y="1301616"/>
                  </a:lnTo>
                  <a:lnTo>
                    <a:pt x="0" y="1301616"/>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340443" cy="1320666"/>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3080072"/>
            <a:ext cx="9815307" cy="5551169"/>
          </a:xfrm>
          <a:prstGeom prst="rect">
            <a:avLst/>
          </a:prstGeom>
        </p:spPr>
        <p:txBody>
          <a:bodyPr anchor="t" rtlCol="false" tIns="0" lIns="0" bIns="0" rIns="0">
            <a:spAutoFit/>
          </a:bodyPr>
          <a:lstStyle/>
          <a:p>
            <a:pPr algn="ctr">
              <a:lnSpc>
                <a:spcPts val="11040"/>
              </a:lnSpc>
            </a:pPr>
            <a:r>
              <a:rPr lang="en-US" b="true" sz="8000" spc="784">
                <a:solidFill>
                  <a:srgbClr val="231F20"/>
                </a:solidFill>
                <a:latin typeface="Oswald Bold"/>
                <a:ea typeface="Oswald Bold"/>
                <a:cs typeface="Oswald Bold"/>
                <a:sym typeface="Oswald Bold"/>
              </a:rPr>
              <a:t>THE</a:t>
            </a:r>
            <a:r>
              <a:rPr lang="en-US" b="true" sz="8000" spc="784">
                <a:solidFill>
                  <a:srgbClr val="231F20"/>
                </a:solidFill>
                <a:latin typeface="Oswald Bold"/>
                <a:ea typeface="Oswald Bold"/>
                <a:cs typeface="Oswald Bold"/>
                <a:sym typeface="Oswald Bold"/>
              </a:rPr>
              <a:t> CampusExpense Manager application</a:t>
            </a:r>
          </a:p>
        </p:txBody>
      </p:sp>
      <p:sp>
        <p:nvSpPr>
          <p:cNvPr name="TextBox 10" id="10"/>
          <p:cNvSpPr txBox="true"/>
          <p:nvPr/>
        </p:nvSpPr>
        <p:spPr>
          <a:xfrm rot="0">
            <a:off x="15393660" y="1538248"/>
            <a:ext cx="1865640" cy="284181"/>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GROUP 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28273" y="308152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4770276" y="5977086"/>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610558" y="6650009"/>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2164644" y="6400175"/>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812922" y="7795595"/>
            <a:ext cx="3204526" cy="62481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Local database for offline data storage</a:t>
            </a:r>
          </a:p>
        </p:txBody>
      </p:sp>
      <p:sp>
        <p:nvSpPr>
          <p:cNvPr name="TextBox 10" id="10"/>
          <p:cNvSpPr txBox="true"/>
          <p:nvPr/>
        </p:nvSpPr>
        <p:spPr>
          <a:xfrm rot="0">
            <a:off x="1374552" y="3789255"/>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1" id="11"/>
          <p:cNvSpPr txBox="true"/>
          <p:nvPr/>
        </p:nvSpPr>
        <p:spPr>
          <a:xfrm rot="0">
            <a:off x="681658" y="7101146"/>
            <a:ext cx="3467055"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SQLITE</a:t>
            </a:r>
          </a:p>
        </p:txBody>
      </p:sp>
      <p:sp>
        <p:nvSpPr>
          <p:cNvPr name="Freeform 12" id="12"/>
          <p:cNvSpPr/>
          <p:nvPr/>
        </p:nvSpPr>
        <p:spPr>
          <a:xfrm flipH="false" flipV="false" rot="0">
            <a:off x="4887605" y="3080248"/>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5650836" y="6400175"/>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4887605" y="378868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7" id="17"/>
          <p:cNvSpPr/>
          <p:nvPr/>
        </p:nvSpPr>
        <p:spPr>
          <a:xfrm flipH="false" flipV="false" rot="0">
            <a:off x="9502501" y="3080248"/>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265732" y="6400175"/>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449279" y="378868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22" id="22"/>
          <p:cNvSpPr/>
          <p:nvPr/>
        </p:nvSpPr>
        <p:spPr>
          <a:xfrm flipH="false" flipV="false" rot="0">
            <a:off x="13211442" y="308152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3974673" y="6401451"/>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3276269" y="3789961"/>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27" id="27"/>
          <p:cNvSpPr txBox="true"/>
          <p:nvPr/>
        </p:nvSpPr>
        <p:spPr>
          <a:xfrm rot="0">
            <a:off x="4044308" y="7051936"/>
            <a:ext cx="3815119"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ANDROID STUDIO</a:t>
            </a:r>
          </a:p>
        </p:txBody>
      </p:sp>
      <p:sp>
        <p:nvSpPr>
          <p:cNvPr name="TextBox 28" id="28"/>
          <p:cNvSpPr txBox="true"/>
          <p:nvPr/>
        </p:nvSpPr>
        <p:spPr>
          <a:xfrm rot="0">
            <a:off x="8294131" y="7051936"/>
            <a:ext cx="4631572"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JAVA FOR ANDROID</a:t>
            </a:r>
          </a:p>
        </p:txBody>
      </p:sp>
      <p:sp>
        <p:nvSpPr>
          <p:cNvPr name="TextBox 29" id="29"/>
          <p:cNvSpPr txBox="true"/>
          <p:nvPr/>
        </p:nvSpPr>
        <p:spPr>
          <a:xfrm rot="0">
            <a:off x="12870298" y="7101146"/>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FIGMA</a:t>
            </a:r>
          </a:p>
        </p:txBody>
      </p:sp>
      <p:sp>
        <p:nvSpPr>
          <p:cNvPr name="Freeform 30" id="30"/>
          <p:cNvSpPr/>
          <p:nvPr/>
        </p:nvSpPr>
        <p:spPr>
          <a:xfrm flipH="false" flipV="false" rot="-10799999">
            <a:off x="-2845445" y="-5986117"/>
            <a:ext cx="6912006" cy="9650270"/>
          </a:xfrm>
          <a:custGeom>
            <a:avLst/>
            <a:gdLst/>
            <a:ahLst/>
            <a:cxnLst/>
            <a:rect r="r" b="b" t="t" l="l"/>
            <a:pathLst>
              <a:path h="9650270" w="6912006">
                <a:moveTo>
                  <a:pt x="0" y="0"/>
                </a:moveTo>
                <a:lnTo>
                  <a:pt x="6912006" y="0"/>
                </a:lnTo>
                <a:lnTo>
                  <a:pt x="6912006" y="9650270"/>
                </a:lnTo>
                <a:lnTo>
                  <a:pt x="0" y="9650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1" id="31"/>
          <p:cNvSpPr txBox="true"/>
          <p:nvPr/>
        </p:nvSpPr>
        <p:spPr>
          <a:xfrm rot="0">
            <a:off x="610558" y="509796"/>
            <a:ext cx="17677442" cy="1162928"/>
          </a:xfrm>
          <a:prstGeom prst="rect">
            <a:avLst/>
          </a:prstGeom>
        </p:spPr>
        <p:txBody>
          <a:bodyPr anchor="t" rtlCol="false" tIns="0" lIns="0" bIns="0" rIns="0">
            <a:spAutoFit/>
          </a:bodyPr>
          <a:lstStyle/>
          <a:p>
            <a:pPr algn="l" marL="0" indent="0" lvl="0">
              <a:lnSpc>
                <a:spcPts val="8868"/>
              </a:lnSpc>
            </a:pPr>
            <a:r>
              <a:rPr lang="en-US" b="true" sz="8445" spc="827">
                <a:solidFill>
                  <a:srgbClr val="231F20"/>
                </a:solidFill>
                <a:latin typeface="Oswald Bold"/>
                <a:ea typeface="Oswald Bold"/>
                <a:cs typeface="Oswald Bold"/>
                <a:sym typeface="Oswald Bold"/>
              </a:rPr>
              <a:t>TOOLS AND TECHNOLOGIES USED</a:t>
            </a:r>
          </a:p>
        </p:txBody>
      </p:sp>
      <p:sp>
        <p:nvSpPr>
          <p:cNvPr name="TextBox 32" id="32"/>
          <p:cNvSpPr txBox="true"/>
          <p:nvPr/>
        </p:nvSpPr>
        <p:spPr>
          <a:xfrm rot="0">
            <a:off x="4349605" y="7795595"/>
            <a:ext cx="3204526" cy="94402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Integrated development environment for Android app development</a:t>
            </a:r>
          </a:p>
        </p:txBody>
      </p:sp>
      <p:sp>
        <p:nvSpPr>
          <p:cNvPr name="TextBox 33" id="33"/>
          <p:cNvSpPr txBox="true"/>
          <p:nvPr/>
        </p:nvSpPr>
        <p:spPr>
          <a:xfrm rot="0">
            <a:off x="8661803" y="7795595"/>
            <a:ext cx="3708941"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JAVA is a programming language which is used in Android App Development. The primary goals of JAVA is to be simple, object-oriented, robust, secure and high level.</a:t>
            </a:r>
          </a:p>
        </p:txBody>
      </p:sp>
      <p:sp>
        <p:nvSpPr>
          <p:cNvPr name="TextBox 34" id="34"/>
          <p:cNvSpPr txBox="true"/>
          <p:nvPr/>
        </p:nvSpPr>
        <p:spPr>
          <a:xfrm rot="0">
            <a:off x="12622952" y="7795595"/>
            <a:ext cx="3204526" cy="126322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 A powerful design tool for creating user interfaces and prototyping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89537" y="801402"/>
            <a:ext cx="16148245"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DEVELOPMENT METHODOLOGY</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986824" y="4403171"/>
            <a:ext cx="13353670" cy="3764042"/>
          </a:xfrm>
          <a:prstGeom prst="rect">
            <a:avLst/>
          </a:prstGeom>
        </p:spPr>
        <p:txBody>
          <a:bodyPr anchor="t" rtlCol="false" tIns="0" lIns="0" bIns="0" rIns="0">
            <a:spAutoFit/>
          </a:bodyPr>
          <a:lstStyle/>
          <a:p>
            <a:pPr algn="l">
              <a:lnSpc>
                <a:spcPts val="2774"/>
              </a:lnSpc>
            </a:pPr>
            <a:r>
              <a:rPr lang="en-US" sz="2010" spc="197">
                <a:solidFill>
                  <a:srgbClr val="231F20"/>
                </a:solidFill>
                <a:latin typeface="DM Sans"/>
                <a:ea typeface="DM Sans"/>
                <a:cs typeface="DM Sans"/>
                <a:sym typeface="DM Sans"/>
              </a:rPr>
              <a:t>Agile Development has been chosen as the primary methodology for this project. This iterative approach aligns well with the dynamic nature of software development and the evolving requirements of our target audience.</a:t>
            </a:r>
          </a:p>
          <a:p>
            <a:pPr algn="l">
              <a:lnSpc>
                <a:spcPts val="2774"/>
              </a:lnSpc>
            </a:pPr>
            <a:r>
              <a:rPr lang="en-US" sz="2010" spc="197">
                <a:solidFill>
                  <a:srgbClr val="231F20"/>
                </a:solidFill>
                <a:latin typeface="DM Sans"/>
                <a:ea typeface="DM Sans"/>
                <a:cs typeface="DM Sans"/>
                <a:sym typeface="DM Sans"/>
              </a:rPr>
              <a:t>Key Benefits of Agile Development:</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Flexibility</a:t>
            </a:r>
            <a:r>
              <a:rPr lang="en-US" sz="2010" spc="197">
                <a:solidFill>
                  <a:srgbClr val="231F20"/>
                </a:solidFill>
                <a:latin typeface="DM Sans"/>
                <a:ea typeface="DM Sans"/>
                <a:cs typeface="DM Sans"/>
                <a:sym typeface="DM Sans"/>
              </a:rPr>
              <a:t>: Agile allows for adaptability to changing requirements and unforeseen challenges.</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Rapid Iteration:</a:t>
            </a:r>
            <a:r>
              <a:rPr lang="en-US" sz="2010" spc="197">
                <a:solidFill>
                  <a:srgbClr val="231F20"/>
                </a:solidFill>
                <a:latin typeface="DM Sans"/>
                <a:ea typeface="DM Sans"/>
                <a:cs typeface="DM Sans"/>
                <a:sym typeface="DM Sans"/>
              </a:rPr>
              <a:t> Frequent iterations enable quick delivery of features and early feedback.</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Collaboration:</a:t>
            </a:r>
            <a:r>
              <a:rPr lang="en-US" sz="2010" spc="197">
                <a:solidFill>
                  <a:srgbClr val="231F20"/>
                </a:solidFill>
                <a:latin typeface="DM Sans"/>
                <a:ea typeface="DM Sans"/>
                <a:cs typeface="DM Sans"/>
                <a:sym typeface="DM Sans"/>
              </a:rPr>
              <a:t> Strong collaboration between the development team and stakeholders.</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Continuous Improvement: </a:t>
            </a:r>
            <a:r>
              <a:rPr lang="en-US" sz="2010" spc="197">
                <a:solidFill>
                  <a:srgbClr val="231F20"/>
                </a:solidFill>
                <a:latin typeface="DM Sans"/>
                <a:ea typeface="DM Sans"/>
                <a:cs typeface="DM Sans"/>
                <a:sym typeface="DM Sans"/>
              </a:rPr>
              <a:t>Continuous learning and improvement throughout the development process.</a:t>
            </a:r>
          </a:p>
          <a:p>
            <a:pPr algn="l">
              <a:lnSpc>
                <a:spcPts val="277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94768" y="801402"/>
            <a:ext cx="17698463"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INITIAL DESIGN AND PROTOTYPING</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986824" y="4060271"/>
            <a:ext cx="13353670" cy="4449842"/>
          </a:xfrm>
          <a:prstGeom prst="rect">
            <a:avLst/>
          </a:prstGeom>
        </p:spPr>
        <p:txBody>
          <a:bodyPr anchor="t" rtlCol="false" tIns="0" lIns="0" bIns="0" rIns="0">
            <a:spAutoFit/>
          </a:bodyPr>
          <a:lstStyle/>
          <a:p>
            <a:pPr algn="l">
              <a:lnSpc>
                <a:spcPts val="2774"/>
              </a:lnSpc>
            </a:pPr>
            <a:r>
              <a:rPr lang="en-US" sz="2010" spc="197">
                <a:solidFill>
                  <a:srgbClr val="231F20"/>
                </a:solidFill>
                <a:latin typeface="DM Sans"/>
                <a:ea typeface="DM Sans"/>
                <a:cs typeface="DM Sans"/>
                <a:sym typeface="DM Sans"/>
              </a:rPr>
              <a:t>User Research: Conducted interviews and surveys to understand user needs and pain points.</a:t>
            </a:r>
          </a:p>
          <a:p>
            <a:pPr algn="l">
              <a:lnSpc>
                <a:spcPts val="2774"/>
              </a:lnSpc>
            </a:pPr>
            <a:r>
              <a:rPr lang="en-US" sz="2010" spc="197">
                <a:solidFill>
                  <a:srgbClr val="231F20"/>
                </a:solidFill>
                <a:latin typeface="DM Sans"/>
                <a:ea typeface="DM Sans"/>
                <a:cs typeface="DM Sans"/>
                <a:sym typeface="DM Sans"/>
              </a:rPr>
              <a:t>Wireframing: Created low-fidelity wireframes to visualize the app's basic structure and layout.</a:t>
            </a:r>
          </a:p>
          <a:p>
            <a:pPr algn="l">
              <a:lnSpc>
                <a:spcPts val="2774"/>
              </a:lnSpc>
            </a:pPr>
            <a:r>
              <a:rPr lang="en-US" sz="2010" spc="197">
                <a:solidFill>
                  <a:srgbClr val="231F20"/>
                </a:solidFill>
                <a:latin typeface="DM Sans"/>
                <a:ea typeface="DM Sans"/>
                <a:cs typeface="DM Sans"/>
                <a:sym typeface="DM Sans"/>
              </a:rPr>
              <a:t>Prototyping: Developed high-fidelity prototypes using Figma to simulate the app's user interface and interaction.</a:t>
            </a:r>
          </a:p>
          <a:p>
            <a:pPr algn="l">
              <a:lnSpc>
                <a:spcPts val="2774"/>
              </a:lnSpc>
            </a:pP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User Feedback:</a:t>
            </a:r>
          </a:p>
          <a:p>
            <a:pPr algn="l" marL="868099" indent="-289366" lvl="2">
              <a:lnSpc>
                <a:spcPts val="2774"/>
              </a:lnSpc>
              <a:buFont typeface="Arial"/>
              <a:buChar char="⚬"/>
            </a:pPr>
            <a:r>
              <a:rPr lang="en-US" sz="2010" spc="197">
                <a:solidFill>
                  <a:srgbClr val="231F20"/>
                </a:solidFill>
                <a:latin typeface="DM Sans"/>
                <a:ea typeface="DM Sans"/>
                <a:cs typeface="DM Sans"/>
                <a:sym typeface="DM Sans"/>
              </a:rPr>
              <a:t>Conducted usability testing with a small group of students to gather feedback on the prototype.</a:t>
            </a:r>
          </a:p>
          <a:p>
            <a:pPr algn="l" marL="868099" indent="-289366" lvl="2">
              <a:lnSpc>
                <a:spcPts val="2774"/>
              </a:lnSpc>
              <a:buFont typeface="Arial"/>
              <a:buChar char="⚬"/>
            </a:pPr>
            <a:r>
              <a:rPr lang="en-US" sz="2010" spc="197">
                <a:solidFill>
                  <a:srgbClr val="231F20"/>
                </a:solidFill>
                <a:latin typeface="DM Sans"/>
                <a:ea typeface="DM Sans"/>
                <a:cs typeface="DM Sans"/>
                <a:sym typeface="DM Sans"/>
              </a:rPr>
              <a:t>Key feedback points: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Simplify the expense categorization process.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Improve the clarity of budget visualizations.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Enhance the overall app's visual appeal.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981273" y="9464398"/>
            <a:ext cx="4876482" cy="516424"/>
          </a:xfrm>
          <a:custGeom>
            <a:avLst/>
            <a:gdLst/>
            <a:ahLst/>
            <a:cxnLst/>
            <a:rect r="r" b="b" t="t" l="l"/>
            <a:pathLst>
              <a:path h="516424" w="4876482">
                <a:moveTo>
                  <a:pt x="0" y="0"/>
                </a:moveTo>
                <a:lnTo>
                  <a:pt x="4876482" y="0"/>
                </a:lnTo>
                <a:lnTo>
                  <a:pt x="4876482"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1028700" y="4850502"/>
            <a:ext cx="3131958" cy="5436498"/>
            <a:chOff x="0" y="0"/>
            <a:chExt cx="3446780" cy="5982970"/>
          </a:xfrm>
        </p:grpSpPr>
        <p:sp>
          <p:nvSpPr>
            <p:cNvPr name="Freeform 7" id="7"/>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1851" t="0" r="-1851" b="0"/>
              </a:stretch>
            </a:blipFill>
          </p:spPr>
        </p:sp>
        <p:sp>
          <p:nvSpPr>
            <p:cNvPr name="Freeform 8" id="8"/>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9" id="9"/>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Freeform 10" id="10"/>
          <p:cNvSpPr/>
          <p:nvPr/>
        </p:nvSpPr>
        <p:spPr>
          <a:xfrm flipH="false" flipV="false" rot="0">
            <a:off x="4790825" y="4854638"/>
            <a:ext cx="3216740" cy="5463677"/>
          </a:xfrm>
          <a:custGeom>
            <a:avLst/>
            <a:gdLst/>
            <a:ahLst/>
            <a:cxnLst/>
            <a:rect r="r" b="b" t="t" l="l"/>
            <a:pathLst>
              <a:path h="5463677" w="3216740">
                <a:moveTo>
                  <a:pt x="0" y="0"/>
                </a:moveTo>
                <a:lnTo>
                  <a:pt x="3216740" y="0"/>
                </a:lnTo>
                <a:lnTo>
                  <a:pt x="3216740" y="5463677"/>
                </a:lnTo>
                <a:lnTo>
                  <a:pt x="0" y="5463677"/>
                </a:lnTo>
                <a:lnTo>
                  <a:pt x="0" y="0"/>
                </a:lnTo>
                <a:close/>
              </a:path>
            </a:pathLst>
          </a:custGeom>
          <a:blipFill>
            <a:blip r:embed="rId7"/>
            <a:stretch>
              <a:fillRect l="0" t="0" r="0" b="0"/>
            </a:stretch>
          </a:blipFill>
        </p:spPr>
      </p:sp>
      <p:sp>
        <p:nvSpPr>
          <p:cNvPr name="TextBox 11" id="11"/>
          <p:cNvSpPr txBox="true"/>
          <p:nvPr/>
        </p:nvSpPr>
        <p:spPr>
          <a:xfrm rot="0">
            <a:off x="365308" y="443562"/>
            <a:ext cx="18168268"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USER INTERFACE (UI) DESIGN</a:t>
            </a:r>
          </a:p>
        </p:txBody>
      </p:sp>
      <p:sp>
        <p:nvSpPr>
          <p:cNvPr name="TextBox 12" id="12"/>
          <p:cNvSpPr txBox="true"/>
          <p:nvPr/>
        </p:nvSpPr>
        <p:spPr>
          <a:xfrm rot="0">
            <a:off x="365308" y="1953596"/>
            <a:ext cx="16230600" cy="23860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Desig</a:t>
            </a:r>
            <a:r>
              <a:rPr lang="en-US" sz="2290" spc="224">
                <a:solidFill>
                  <a:srgbClr val="231F20"/>
                </a:solidFill>
                <a:latin typeface="DM Sans"/>
                <a:ea typeface="DM Sans"/>
                <a:cs typeface="DM Sans"/>
                <a:sym typeface="DM Sans"/>
              </a:rPr>
              <a:t>n P</a:t>
            </a:r>
            <a:r>
              <a:rPr lang="en-US" sz="2290" spc="224">
                <a:solidFill>
                  <a:srgbClr val="231F20"/>
                </a:solidFill>
                <a:latin typeface="DM Sans"/>
                <a:ea typeface="DM Sans"/>
                <a:cs typeface="DM Sans"/>
                <a:sym typeface="DM Sans"/>
              </a:rPr>
              <a:t>rinciples: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implicity: A cl</a:t>
            </a:r>
            <a:r>
              <a:rPr lang="en-US" sz="2290" spc="224">
                <a:solidFill>
                  <a:srgbClr val="231F20"/>
                </a:solidFill>
                <a:latin typeface="DM Sans"/>
                <a:ea typeface="DM Sans"/>
                <a:cs typeface="DM Sans"/>
                <a:sym typeface="DM Sans"/>
              </a:rPr>
              <a:t>ean </a:t>
            </a:r>
            <a:r>
              <a:rPr lang="en-US" sz="2290" spc="224">
                <a:solidFill>
                  <a:srgbClr val="231F20"/>
                </a:solidFill>
                <a:latin typeface="DM Sans"/>
                <a:ea typeface="DM Sans"/>
                <a:cs typeface="DM Sans"/>
                <a:sym typeface="DM Sans"/>
              </a:rPr>
              <a:t>and min</a:t>
            </a:r>
            <a:r>
              <a:rPr lang="en-US" sz="2290" spc="224">
                <a:solidFill>
                  <a:srgbClr val="231F20"/>
                </a:solidFill>
                <a:latin typeface="DM Sans"/>
                <a:ea typeface="DM Sans"/>
                <a:cs typeface="DM Sans"/>
                <a:sym typeface="DM Sans"/>
              </a:rPr>
              <a:t>imalist design to reduce cognitive load</a:t>
            </a:r>
            <a:r>
              <a:rPr lang="en-US" sz="2290" spc="224">
                <a:solidFill>
                  <a:srgbClr val="231F20"/>
                </a:solidFill>
                <a:latin typeface="DM Sans"/>
                <a:ea typeface="DM Sans"/>
                <a:cs typeface="DM Sans"/>
                <a:sym typeface="DM Sans"/>
              </a:rPr>
              <a:t>.</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Intu</a:t>
            </a:r>
            <a:r>
              <a:rPr lang="en-US" sz="2290" spc="224">
                <a:solidFill>
                  <a:srgbClr val="231F20"/>
                </a:solidFill>
                <a:latin typeface="DM Sans"/>
                <a:ea typeface="DM Sans"/>
                <a:cs typeface="DM Sans"/>
                <a:sym typeface="DM Sans"/>
              </a:rPr>
              <a:t>it</a:t>
            </a:r>
            <a:r>
              <a:rPr lang="en-US" sz="2290" spc="224">
                <a:solidFill>
                  <a:srgbClr val="231F20"/>
                </a:solidFill>
                <a:latin typeface="DM Sans"/>
                <a:ea typeface="DM Sans"/>
                <a:cs typeface="DM Sans"/>
                <a:sym typeface="DM Sans"/>
              </a:rPr>
              <a:t>iveness: Self-explanatory inte</a:t>
            </a:r>
            <a:r>
              <a:rPr lang="en-US" sz="2290" spc="224">
                <a:solidFill>
                  <a:srgbClr val="231F20"/>
                </a:solidFill>
                <a:latin typeface="DM Sans"/>
                <a:ea typeface="DM Sans"/>
                <a:cs typeface="DM Sans"/>
                <a:sym typeface="DM Sans"/>
              </a:rPr>
              <a:t>rf</a:t>
            </a:r>
            <a:r>
              <a:rPr lang="en-US" sz="2290" spc="224">
                <a:solidFill>
                  <a:srgbClr val="231F20"/>
                </a:solidFill>
                <a:latin typeface="DM Sans"/>
                <a:ea typeface="DM Sans"/>
                <a:cs typeface="DM Sans"/>
                <a:sym typeface="DM Sans"/>
              </a:rPr>
              <a:t>ace element</a:t>
            </a:r>
            <a:r>
              <a:rPr lang="en-US" sz="2290" spc="224">
                <a:solidFill>
                  <a:srgbClr val="231F20"/>
                </a:solidFill>
                <a:latin typeface="DM Sans"/>
                <a:ea typeface="DM Sans"/>
                <a:cs typeface="DM Sans"/>
                <a:sym typeface="DM Sans"/>
              </a:rPr>
              <a:t>s and a log</a:t>
            </a:r>
            <a:r>
              <a:rPr lang="en-US" sz="2290" spc="224">
                <a:solidFill>
                  <a:srgbClr val="231F20"/>
                </a:solidFill>
                <a:latin typeface="DM Sans"/>
                <a:ea typeface="DM Sans"/>
                <a:cs typeface="DM Sans"/>
                <a:sym typeface="DM Sans"/>
              </a:rPr>
              <a:t>ical flow.</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Cons</a:t>
            </a:r>
            <a:r>
              <a:rPr lang="en-US" sz="2290" spc="224">
                <a:solidFill>
                  <a:srgbClr val="231F20"/>
                </a:solidFill>
                <a:latin typeface="DM Sans"/>
                <a:ea typeface="DM Sans"/>
                <a:cs typeface="DM Sans"/>
                <a:sym typeface="DM Sans"/>
              </a:rPr>
              <a:t>istency: Consistent use of</a:t>
            </a:r>
            <a:r>
              <a:rPr lang="en-US" sz="2290" spc="224">
                <a:solidFill>
                  <a:srgbClr val="231F20"/>
                </a:solidFill>
                <a:latin typeface="DM Sans"/>
                <a:ea typeface="DM Sans"/>
                <a:cs typeface="DM Sans"/>
                <a:sym typeface="DM Sans"/>
              </a:rPr>
              <a:t> typography, colo</a:t>
            </a:r>
            <a:r>
              <a:rPr lang="en-US" sz="2290" spc="224">
                <a:solidFill>
                  <a:srgbClr val="231F20"/>
                </a:solidFill>
                <a:latin typeface="DM Sans"/>
                <a:ea typeface="DM Sans"/>
                <a:cs typeface="DM Sans"/>
                <a:sym typeface="DM Sans"/>
              </a:rPr>
              <a:t>r palette, and iconography.</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Access</a:t>
            </a:r>
            <a:r>
              <a:rPr lang="en-US" sz="2290" spc="224">
                <a:solidFill>
                  <a:srgbClr val="231F20"/>
                </a:solidFill>
                <a:latin typeface="DM Sans"/>
                <a:ea typeface="DM Sans"/>
                <a:cs typeface="DM Sans"/>
                <a:sym typeface="DM Sans"/>
              </a:rPr>
              <a:t>ibility: Adherence to accessibil</a:t>
            </a:r>
            <a:r>
              <a:rPr lang="en-US" sz="2290" spc="224">
                <a:solidFill>
                  <a:srgbClr val="231F20"/>
                </a:solidFill>
                <a:latin typeface="DM Sans"/>
                <a:ea typeface="DM Sans"/>
                <a:cs typeface="DM Sans"/>
                <a:sym typeface="DM Sans"/>
              </a:rPr>
              <a:t>ity gu</a:t>
            </a:r>
            <a:r>
              <a:rPr lang="en-US" sz="2290" spc="224">
                <a:solidFill>
                  <a:srgbClr val="231F20"/>
                </a:solidFill>
                <a:latin typeface="DM Sans"/>
                <a:ea typeface="DM Sans"/>
                <a:cs typeface="DM Sans"/>
                <a:sym typeface="DM Sans"/>
              </a:rPr>
              <a:t>id</a:t>
            </a:r>
            <a:r>
              <a:rPr lang="en-US" sz="2290" spc="224">
                <a:solidFill>
                  <a:srgbClr val="231F20"/>
                </a:solidFill>
                <a:latin typeface="DM Sans"/>
                <a:ea typeface="DM Sans"/>
                <a:cs typeface="DM Sans"/>
                <a:sym typeface="DM Sans"/>
              </a:rPr>
              <a:t>eli</a:t>
            </a:r>
            <a:r>
              <a:rPr lang="en-US" sz="2290" spc="224">
                <a:solidFill>
                  <a:srgbClr val="231F20"/>
                </a:solidFill>
                <a:latin typeface="DM Sans"/>
                <a:ea typeface="DM Sans"/>
                <a:cs typeface="DM Sans"/>
                <a:sym typeface="DM Sans"/>
              </a:rPr>
              <a:t>nes</a:t>
            </a:r>
            <a:r>
              <a:rPr lang="en-US" sz="2290" spc="224">
                <a:solidFill>
                  <a:srgbClr val="231F20"/>
                </a:solidFill>
                <a:latin typeface="DM Sans"/>
                <a:ea typeface="DM Sans"/>
                <a:cs typeface="DM Sans"/>
                <a:sym typeface="DM Sans"/>
              </a:rPr>
              <a:t> to ensure inclusivity.</a:t>
            </a:r>
          </a:p>
          <a:p>
            <a:pPr algn="l">
              <a:lnSpc>
                <a:spcPts val="3160"/>
              </a:lnSpc>
            </a:pPr>
          </a:p>
        </p:txBody>
      </p:sp>
      <p:sp>
        <p:nvSpPr>
          <p:cNvPr name="TextBox 13" id="13"/>
          <p:cNvSpPr txBox="true"/>
          <p:nvPr/>
        </p:nvSpPr>
        <p:spPr>
          <a:xfrm rot="0">
            <a:off x="365308" y="4383124"/>
            <a:ext cx="16230600"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 (UI) Design</a:t>
            </a:r>
          </a:p>
        </p:txBody>
      </p:sp>
      <p:sp>
        <p:nvSpPr>
          <p:cNvPr name="TextBox 14" id="14"/>
          <p:cNvSpPr txBox="true"/>
          <p:nvPr/>
        </p:nvSpPr>
        <p:spPr>
          <a:xfrm rot="0">
            <a:off x="8636215" y="5956631"/>
            <a:ext cx="9486244" cy="31861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Desig</a:t>
            </a:r>
            <a:r>
              <a:rPr lang="en-US" sz="2290" spc="224">
                <a:solidFill>
                  <a:srgbClr val="231F20"/>
                </a:solidFill>
                <a:latin typeface="DM Sans"/>
                <a:ea typeface="DM Sans"/>
                <a:cs typeface="DM Sans"/>
                <a:sym typeface="DM Sans"/>
              </a:rPr>
              <a:t>n Rat</a:t>
            </a:r>
            <a:r>
              <a:rPr lang="en-US" sz="2290" spc="224">
                <a:solidFill>
                  <a:srgbClr val="231F20"/>
                </a:solidFill>
                <a:latin typeface="DM Sans"/>
                <a:ea typeface="DM Sans"/>
                <a:cs typeface="DM Sans"/>
                <a:sym typeface="DM Sans"/>
              </a:rPr>
              <a:t>ionale: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Min</a:t>
            </a:r>
            <a:r>
              <a:rPr lang="en-US" sz="2290" spc="224">
                <a:solidFill>
                  <a:srgbClr val="231F20"/>
                </a:solidFill>
                <a:latin typeface="DM Sans"/>
                <a:ea typeface="DM Sans"/>
                <a:cs typeface="DM Sans"/>
                <a:sym typeface="DM Sans"/>
              </a:rPr>
              <a:t>imalistic Design: A cl</a:t>
            </a:r>
            <a:r>
              <a:rPr lang="en-US" sz="2290" spc="224">
                <a:solidFill>
                  <a:srgbClr val="231F20"/>
                </a:solidFill>
                <a:latin typeface="DM Sans"/>
                <a:ea typeface="DM Sans"/>
                <a:cs typeface="DM Sans"/>
                <a:sym typeface="DM Sans"/>
              </a:rPr>
              <a:t>ean </a:t>
            </a:r>
            <a:r>
              <a:rPr lang="en-US" sz="2290" spc="224">
                <a:solidFill>
                  <a:srgbClr val="231F20"/>
                </a:solidFill>
                <a:latin typeface="DM Sans"/>
                <a:ea typeface="DM Sans"/>
                <a:cs typeface="DM Sans"/>
                <a:sym typeface="DM Sans"/>
              </a:rPr>
              <a:t>and unc</a:t>
            </a:r>
            <a:r>
              <a:rPr lang="en-US" sz="2290" spc="224">
                <a:solidFill>
                  <a:srgbClr val="231F20"/>
                </a:solidFill>
                <a:latin typeface="DM Sans"/>
                <a:ea typeface="DM Sans"/>
                <a:cs typeface="DM Sans"/>
                <a:sym typeface="DM Sans"/>
              </a:rPr>
              <a:t>luttered interface reduces cognitive load a</a:t>
            </a:r>
            <a:r>
              <a:rPr lang="en-US" sz="2290" spc="224">
                <a:solidFill>
                  <a:srgbClr val="231F20"/>
                </a:solidFill>
                <a:latin typeface="DM Sans"/>
                <a:ea typeface="DM Sans"/>
                <a:cs typeface="DM Sans"/>
                <a:sym typeface="DM Sans"/>
              </a:rPr>
              <a:t>nd </a:t>
            </a:r>
            <a:r>
              <a:rPr lang="en-US" sz="2290" spc="224">
                <a:solidFill>
                  <a:srgbClr val="231F20"/>
                </a:solidFill>
                <a:latin typeface="DM Sans"/>
                <a:ea typeface="DM Sans"/>
                <a:cs typeface="DM Sans"/>
                <a:sym typeface="DM Sans"/>
              </a:rPr>
              <a:t>improves user experience.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Cle</a:t>
            </a:r>
            <a:r>
              <a:rPr lang="en-US" sz="2290" spc="224">
                <a:solidFill>
                  <a:srgbClr val="231F20"/>
                </a:solidFill>
                <a:latin typeface="DM Sans"/>
                <a:ea typeface="DM Sans"/>
                <a:cs typeface="DM Sans"/>
                <a:sym typeface="DM Sans"/>
              </a:rPr>
              <a:t>ar Call-to-A</a:t>
            </a:r>
            <a:r>
              <a:rPr lang="en-US" sz="2290" spc="224">
                <a:solidFill>
                  <a:srgbClr val="231F20"/>
                </a:solidFill>
                <a:latin typeface="DM Sans"/>
                <a:ea typeface="DM Sans"/>
                <a:cs typeface="DM Sans"/>
                <a:sym typeface="DM Sans"/>
              </a:rPr>
              <a:t>ction Butt</a:t>
            </a:r>
            <a:r>
              <a:rPr lang="en-US" sz="2290" spc="224">
                <a:solidFill>
                  <a:srgbClr val="231F20"/>
                </a:solidFill>
                <a:latin typeface="DM Sans"/>
                <a:ea typeface="DM Sans"/>
                <a:cs typeface="DM Sans"/>
                <a:sym typeface="DM Sans"/>
              </a:rPr>
              <a:t>ons: Prom</a:t>
            </a:r>
            <a:r>
              <a:rPr lang="en-US" sz="2290" spc="224">
                <a:solidFill>
                  <a:srgbClr val="231F20"/>
                </a:solidFill>
                <a:latin typeface="DM Sans"/>
                <a:ea typeface="DM Sans"/>
                <a:cs typeface="DM Sans"/>
                <a:sym typeface="DM Sans"/>
              </a:rPr>
              <a:t>inent buttons encourage user in</a:t>
            </a:r>
            <a:r>
              <a:rPr lang="en-US" sz="2290" spc="224">
                <a:solidFill>
                  <a:srgbClr val="231F20"/>
                </a:solidFill>
                <a:latin typeface="DM Sans"/>
                <a:ea typeface="DM Sans"/>
                <a:cs typeface="DM Sans"/>
                <a:sym typeface="DM Sans"/>
              </a:rPr>
              <a:t>teraction.</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Erro</a:t>
            </a:r>
            <a:r>
              <a:rPr lang="en-US" sz="2290" spc="224">
                <a:solidFill>
                  <a:srgbClr val="231F20"/>
                </a:solidFill>
                <a:latin typeface="DM Sans"/>
                <a:ea typeface="DM Sans"/>
                <a:cs typeface="DM Sans"/>
                <a:sym typeface="DM Sans"/>
              </a:rPr>
              <a:t>r Handling: Informative error messages</a:t>
            </a:r>
            <a:r>
              <a:rPr lang="en-US" sz="2290" spc="224">
                <a:solidFill>
                  <a:srgbClr val="231F20"/>
                </a:solidFill>
                <a:latin typeface="DM Sans"/>
                <a:ea typeface="DM Sans"/>
                <a:cs typeface="DM Sans"/>
                <a:sym typeface="DM Sans"/>
              </a:rPr>
              <a:t> gu</a:t>
            </a:r>
            <a:r>
              <a:rPr lang="en-US" sz="2290" spc="224">
                <a:solidFill>
                  <a:srgbClr val="231F20"/>
                </a:solidFill>
                <a:latin typeface="DM Sans"/>
                <a:ea typeface="DM Sans"/>
                <a:cs typeface="DM Sans"/>
                <a:sym typeface="DM Sans"/>
              </a:rPr>
              <a:t>id</a:t>
            </a:r>
            <a:r>
              <a:rPr lang="en-US" sz="2290" spc="224">
                <a:solidFill>
                  <a:srgbClr val="231F20"/>
                </a:solidFill>
                <a:latin typeface="DM Sans"/>
                <a:ea typeface="DM Sans"/>
                <a:cs typeface="DM Sans"/>
                <a:sym typeface="DM Sans"/>
              </a:rPr>
              <a:t>e us</a:t>
            </a:r>
            <a:r>
              <a:rPr lang="en-US" sz="2290" spc="224">
                <a:solidFill>
                  <a:srgbClr val="231F20"/>
                </a:solidFill>
                <a:latin typeface="DM Sans"/>
                <a:ea typeface="DM Sans"/>
                <a:cs typeface="DM Sans"/>
                <a:sym typeface="DM Sans"/>
              </a:rPr>
              <a:t>ers</a:t>
            </a:r>
            <a:r>
              <a:rPr lang="en-US" sz="2290" spc="224">
                <a:solidFill>
                  <a:srgbClr val="231F20"/>
                </a:solidFill>
                <a:latin typeface="DM Sans"/>
                <a:ea typeface="DM Sans"/>
                <a:cs typeface="DM Sans"/>
                <a:sym typeface="DM Sans"/>
              </a:rPr>
              <a:t> to correct input mistakes.</a:t>
            </a:r>
          </a:p>
          <a:p>
            <a:pPr algn="l">
              <a:lnSpc>
                <a:spcPts val="316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1538888" y="2834644"/>
            <a:ext cx="3131958" cy="5436498"/>
            <a:chOff x="0" y="0"/>
            <a:chExt cx="3446780" cy="5982970"/>
          </a:xfrm>
        </p:grpSpPr>
        <p:sp>
          <p:nvSpPr>
            <p:cNvPr name="Freeform 7" id="7"/>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1083" t="0" r="-1083" b="0"/>
              </a:stretch>
            </a:blipFill>
          </p:spPr>
        </p:sp>
        <p:sp>
          <p:nvSpPr>
            <p:cNvPr name="Freeform 8" id="8"/>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9" id="9"/>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0" id="10"/>
          <p:cNvGrpSpPr>
            <a:grpSpLocks noChangeAspect="true"/>
          </p:cNvGrpSpPr>
          <p:nvPr/>
        </p:nvGrpSpPr>
        <p:grpSpPr>
          <a:xfrm rot="0">
            <a:off x="9413968" y="2834644"/>
            <a:ext cx="3131958" cy="5436498"/>
            <a:chOff x="0" y="0"/>
            <a:chExt cx="3446780" cy="5982970"/>
          </a:xfrm>
        </p:grpSpPr>
        <p:sp>
          <p:nvSpPr>
            <p:cNvPr name="Freeform 11" id="11"/>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1303" t="0" r="-1303" b="0"/>
              </a:stretch>
            </a:blipFill>
          </p:spPr>
        </p:sp>
        <p:sp>
          <p:nvSpPr>
            <p:cNvPr name="Freeform 12" id="12"/>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3" id="13"/>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4" id="14"/>
          <p:cNvSpPr txBox="true"/>
          <p:nvPr/>
        </p:nvSpPr>
        <p:spPr>
          <a:xfrm rot="0">
            <a:off x="365308" y="443562"/>
            <a:ext cx="18168268"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USER INTERFACE (UI) DESIGN</a:t>
            </a:r>
          </a:p>
        </p:txBody>
      </p:sp>
      <p:sp>
        <p:nvSpPr>
          <p:cNvPr name="TextBox 15" id="15"/>
          <p:cNvSpPr txBox="true"/>
          <p:nvPr/>
        </p:nvSpPr>
        <p:spPr>
          <a:xfrm rot="0">
            <a:off x="4670846" y="4548351"/>
            <a:ext cx="4743122" cy="2386039"/>
          </a:xfrm>
          <a:prstGeom prst="rect">
            <a:avLst/>
          </a:prstGeom>
        </p:spPr>
        <p:txBody>
          <a:bodyPr anchor="t" rtlCol="false" tIns="0" lIns="0" bIns="0" rIns="0">
            <a:spAutoFit/>
          </a:bodyPr>
          <a:lstStyle/>
          <a:p>
            <a:pPr algn="l" marL="494517" indent="-247259" lvl="1">
              <a:lnSpc>
                <a:spcPts val="3160"/>
              </a:lnSpc>
              <a:buFont typeface="Arial"/>
              <a:buChar char="•"/>
            </a:pPr>
            <a:r>
              <a:rPr lang="en-US" sz="2290" spc="224">
                <a:solidFill>
                  <a:srgbClr val="231F20"/>
                </a:solidFill>
                <a:latin typeface="DM Sans"/>
                <a:ea typeface="DM Sans"/>
                <a:cs typeface="DM Sans"/>
                <a:sym typeface="DM Sans"/>
              </a:rPr>
              <a:t>Clear displ</a:t>
            </a:r>
            <a:r>
              <a:rPr lang="en-US" sz="2290" spc="224">
                <a:solidFill>
                  <a:srgbClr val="231F20"/>
                </a:solidFill>
                <a:latin typeface="DM Sans"/>
                <a:ea typeface="DM Sans"/>
                <a:cs typeface="DM Sans"/>
                <a:sym typeface="DM Sans"/>
              </a:rPr>
              <a:t>ay of</a:t>
            </a:r>
            <a:r>
              <a:rPr lang="en-US" sz="2290" spc="224">
                <a:solidFill>
                  <a:srgbClr val="231F20"/>
                </a:solidFill>
                <a:latin typeface="DM Sans"/>
                <a:ea typeface="DM Sans"/>
                <a:cs typeface="DM Sans"/>
                <a:sym typeface="DM Sans"/>
              </a:rPr>
              <a:t> c</a:t>
            </a:r>
            <a:r>
              <a:rPr lang="en-US" sz="2290" spc="224">
                <a:solidFill>
                  <a:srgbClr val="231F20"/>
                </a:solidFill>
                <a:latin typeface="DM Sans"/>
                <a:ea typeface="DM Sans"/>
                <a:cs typeface="DM Sans"/>
                <a:sym typeface="DM Sans"/>
              </a:rPr>
              <a:t>urrent budget a</a:t>
            </a:r>
            <a:r>
              <a:rPr lang="en-US" sz="2290" spc="224">
                <a:solidFill>
                  <a:srgbClr val="231F20"/>
                </a:solidFill>
                <a:latin typeface="DM Sans"/>
                <a:ea typeface="DM Sans"/>
                <a:cs typeface="DM Sans"/>
                <a:sym typeface="DM Sans"/>
              </a:rPr>
              <a:t>nd </a:t>
            </a:r>
            <a:r>
              <a:rPr lang="en-US" sz="2290" spc="224">
                <a:solidFill>
                  <a:srgbClr val="231F20"/>
                </a:solidFill>
                <a:latin typeface="DM Sans"/>
                <a:ea typeface="DM Sans"/>
                <a:cs typeface="DM Sans"/>
                <a:sym typeface="DM Sans"/>
              </a:rPr>
              <a:t>spending.</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Quick</a:t>
            </a:r>
            <a:r>
              <a:rPr lang="en-US" sz="2290" spc="224">
                <a:solidFill>
                  <a:srgbClr val="231F20"/>
                </a:solidFill>
                <a:latin typeface="DM Sans"/>
                <a:ea typeface="DM Sans"/>
                <a:cs typeface="DM Sans"/>
                <a:sym typeface="DM Sans"/>
              </a:rPr>
              <a:t> ac</a:t>
            </a:r>
            <a:r>
              <a:rPr lang="en-US" sz="2290" spc="224">
                <a:solidFill>
                  <a:srgbClr val="231F20"/>
                </a:solidFill>
                <a:latin typeface="DM Sans"/>
                <a:ea typeface="DM Sans"/>
                <a:cs typeface="DM Sans"/>
                <a:sym typeface="DM Sans"/>
              </a:rPr>
              <a:t>cess to expense </a:t>
            </a:r>
            <a:r>
              <a:rPr lang="en-US" sz="2290" spc="224">
                <a:solidFill>
                  <a:srgbClr val="231F20"/>
                </a:solidFill>
                <a:latin typeface="DM Sans"/>
                <a:ea typeface="DM Sans"/>
                <a:cs typeface="DM Sans"/>
                <a:sym typeface="DM Sans"/>
              </a:rPr>
              <a:t>tracking,</a:t>
            </a:r>
            <a:r>
              <a:rPr lang="en-US" sz="2290" spc="224">
                <a:solidFill>
                  <a:srgbClr val="231F20"/>
                </a:solidFill>
                <a:latin typeface="DM Sans"/>
                <a:ea typeface="DM Sans"/>
                <a:cs typeface="DM Sans"/>
                <a:sym typeface="DM Sans"/>
              </a:rPr>
              <a:t> budgeting,</a:t>
            </a:r>
            <a:r>
              <a:rPr lang="en-US" sz="2290" spc="224">
                <a:solidFill>
                  <a:srgbClr val="231F20"/>
                </a:solidFill>
                <a:latin typeface="DM Sans"/>
                <a:ea typeface="DM Sans"/>
                <a:cs typeface="DM Sans"/>
                <a:sym typeface="DM Sans"/>
              </a:rPr>
              <a:t> an</a:t>
            </a:r>
            <a:r>
              <a:rPr lang="en-US" sz="2290" spc="224">
                <a:solidFill>
                  <a:srgbClr val="231F20"/>
                </a:solidFill>
                <a:latin typeface="DM Sans"/>
                <a:ea typeface="DM Sans"/>
                <a:cs typeface="DM Sans"/>
                <a:sym typeface="DM Sans"/>
              </a:rPr>
              <a:t>d</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rep</a:t>
            </a:r>
            <a:r>
              <a:rPr lang="en-US" sz="2290" spc="224">
                <a:solidFill>
                  <a:srgbClr val="231F20"/>
                </a:solidFill>
                <a:latin typeface="DM Sans"/>
                <a:ea typeface="DM Sans"/>
                <a:cs typeface="DM Sans"/>
                <a:sym typeface="DM Sans"/>
              </a:rPr>
              <a:t>orting features.</a:t>
            </a:r>
          </a:p>
          <a:p>
            <a:pPr algn="l">
              <a:lnSpc>
                <a:spcPts val="3160"/>
              </a:lnSpc>
            </a:pPr>
          </a:p>
        </p:txBody>
      </p:sp>
      <p:sp>
        <p:nvSpPr>
          <p:cNvPr name="TextBox 16" id="16"/>
          <p:cNvSpPr txBox="true"/>
          <p:nvPr/>
        </p:nvSpPr>
        <p:spPr>
          <a:xfrm rot="0">
            <a:off x="2704438" y="2275010"/>
            <a:ext cx="1190274"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Home</a:t>
            </a:r>
          </a:p>
        </p:txBody>
      </p:sp>
      <p:sp>
        <p:nvSpPr>
          <p:cNvPr name="TextBox 17" id="17"/>
          <p:cNvSpPr txBox="true"/>
          <p:nvPr/>
        </p:nvSpPr>
        <p:spPr>
          <a:xfrm rot="0">
            <a:off x="9449443" y="2275010"/>
            <a:ext cx="3388375"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Tracking expenses</a:t>
            </a:r>
          </a:p>
        </p:txBody>
      </p:sp>
      <p:sp>
        <p:nvSpPr>
          <p:cNvPr name="TextBox 18" id="18"/>
          <p:cNvSpPr txBox="true"/>
          <p:nvPr/>
        </p:nvSpPr>
        <p:spPr>
          <a:xfrm rot="0">
            <a:off x="12634380" y="4540849"/>
            <a:ext cx="4743122" cy="1985989"/>
          </a:xfrm>
          <a:prstGeom prst="rect">
            <a:avLst/>
          </a:prstGeom>
        </p:spPr>
        <p:txBody>
          <a:bodyPr anchor="t" rtlCol="false" tIns="0" lIns="0" bIns="0" rIns="0">
            <a:spAutoFit/>
          </a:bodyPr>
          <a:lstStyle/>
          <a:p>
            <a:pPr algn="l" marL="494517" indent="-247259" lvl="1">
              <a:lnSpc>
                <a:spcPts val="3160"/>
              </a:lnSpc>
              <a:buFont typeface="Arial"/>
              <a:buChar char="•"/>
            </a:pPr>
            <a:r>
              <a:rPr lang="en-US" sz="2290" spc="224">
                <a:solidFill>
                  <a:srgbClr val="231F20"/>
                </a:solidFill>
                <a:latin typeface="DM Sans"/>
                <a:ea typeface="DM Sans"/>
                <a:cs typeface="DM Sans"/>
                <a:sym typeface="DM Sans"/>
              </a:rPr>
              <a:t>Simple form for inputting expenses.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Categorization options for easy organization.</a:t>
            </a:r>
          </a:p>
          <a:p>
            <a:pPr algn="l">
              <a:lnSpc>
                <a:spcPts val="316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035833" y="-9103570"/>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6563515" y="641940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954565" y="2756471"/>
            <a:ext cx="5008479" cy="6357758"/>
            <a:chOff x="0" y="0"/>
            <a:chExt cx="1837017" cy="2331907"/>
          </a:xfrm>
        </p:grpSpPr>
        <p:sp>
          <p:nvSpPr>
            <p:cNvPr name="Freeform 6" id="6"/>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7" id="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561354" y="1428903"/>
            <a:ext cx="3675561" cy="1085236"/>
            <a:chOff x="0" y="0"/>
            <a:chExt cx="1348128" cy="398044"/>
          </a:xfrm>
        </p:grpSpPr>
        <p:sp>
          <p:nvSpPr>
            <p:cNvPr name="Freeform 9" id="9"/>
            <p:cNvSpPr/>
            <p:nvPr/>
          </p:nvSpPr>
          <p:spPr>
            <a:xfrm flipH="false" flipV="false" rot="0">
              <a:off x="0" y="0"/>
              <a:ext cx="1348128" cy="398044"/>
            </a:xfrm>
            <a:custGeom>
              <a:avLst/>
              <a:gdLst/>
              <a:ahLst/>
              <a:cxnLst/>
              <a:rect r="r" b="b" t="t" l="l"/>
              <a:pathLst>
                <a:path h="398044" w="1348128">
                  <a:moveTo>
                    <a:pt x="65296" y="0"/>
                  </a:moveTo>
                  <a:lnTo>
                    <a:pt x="1282832" y="0"/>
                  </a:lnTo>
                  <a:cubicBezTo>
                    <a:pt x="1318894" y="0"/>
                    <a:pt x="1348128" y="29234"/>
                    <a:pt x="1348128" y="65296"/>
                  </a:cubicBezTo>
                  <a:lnTo>
                    <a:pt x="1348128" y="332748"/>
                  </a:lnTo>
                  <a:cubicBezTo>
                    <a:pt x="1348128" y="368810"/>
                    <a:pt x="1318894" y="398044"/>
                    <a:pt x="1282832" y="398044"/>
                  </a:cubicBezTo>
                  <a:lnTo>
                    <a:pt x="65296" y="398044"/>
                  </a:lnTo>
                  <a:cubicBezTo>
                    <a:pt x="29234" y="398044"/>
                    <a:pt x="0" y="368810"/>
                    <a:pt x="0" y="332748"/>
                  </a:cubicBezTo>
                  <a:lnTo>
                    <a:pt x="0" y="65296"/>
                  </a:lnTo>
                  <a:cubicBezTo>
                    <a:pt x="0" y="29234"/>
                    <a:pt x="29234" y="0"/>
                    <a:pt x="65296" y="0"/>
                  </a:cubicBezTo>
                  <a:close/>
                </a:path>
              </a:pathLst>
            </a:custGeom>
            <a:solidFill>
              <a:srgbClr val="FFFFFF">
                <a:alpha val="98824"/>
              </a:srgbClr>
            </a:solidFill>
          </p:spPr>
        </p:sp>
        <p:sp>
          <p:nvSpPr>
            <p:cNvPr name="TextBox 10" id="10"/>
            <p:cNvSpPr txBox="true"/>
            <p:nvPr/>
          </p:nvSpPr>
          <p:spPr>
            <a:xfrm>
              <a:off x="0" y="-19050"/>
              <a:ext cx="1348128" cy="417094"/>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1885381">
            <a:off x="14236745" y="6535011"/>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11840" y="92447"/>
            <a:ext cx="11876281" cy="1128154"/>
          </a:xfrm>
          <a:prstGeom prst="rect">
            <a:avLst/>
          </a:prstGeom>
        </p:spPr>
        <p:txBody>
          <a:bodyPr anchor="t" rtlCol="false" tIns="0" lIns="0" bIns="0" rIns="0">
            <a:spAutoFit/>
          </a:bodyPr>
          <a:lstStyle/>
          <a:p>
            <a:pPr algn="ctr" marL="0" indent="0" lvl="0">
              <a:lnSpc>
                <a:spcPts val="9213"/>
              </a:lnSpc>
              <a:spcBef>
                <a:spcPct val="0"/>
              </a:spcBef>
            </a:pPr>
            <a:r>
              <a:rPr lang="en-US" b="true" sz="6676" spc="654">
                <a:solidFill>
                  <a:srgbClr val="231F20"/>
                </a:solidFill>
                <a:latin typeface="Oswald Bold"/>
                <a:ea typeface="Oswald Bold"/>
                <a:cs typeface="Oswald Bold"/>
                <a:sym typeface="Oswald Bold"/>
              </a:rPr>
              <a:t> BACKEND ARCHITECTURE</a:t>
            </a:r>
          </a:p>
        </p:txBody>
      </p:sp>
      <p:sp>
        <p:nvSpPr>
          <p:cNvPr name="TextBox 13" id="13"/>
          <p:cNvSpPr txBox="true"/>
          <p:nvPr/>
        </p:nvSpPr>
        <p:spPr>
          <a:xfrm rot="0">
            <a:off x="655312" y="1481719"/>
            <a:ext cx="3487645"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OVERVIEW OF BACKEND CHOICES</a:t>
            </a:r>
          </a:p>
        </p:txBody>
      </p:sp>
      <p:sp>
        <p:nvSpPr>
          <p:cNvPr name="TextBox 14" id="14"/>
          <p:cNvSpPr txBox="true"/>
          <p:nvPr/>
        </p:nvSpPr>
        <p:spPr>
          <a:xfrm rot="0">
            <a:off x="1291531" y="2859361"/>
            <a:ext cx="4559619" cy="6075777"/>
          </a:xfrm>
          <a:prstGeom prst="rect">
            <a:avLst/>
          </a:prstGeom>
        </p:spPr>
        <p:txBody>
          <a:bodyPr anchor="t" rtlCol="false" tIns="0" lIns="0" bIns="0" rIns="0">
            <a:spAutoFit/>
          </a:bodyPr>
          <a:lstStyle/>
          <a:p>
            <a:pPr algn="ctr">
              <a:lnSpc>
                <a:spcPts val="2668"/>
              </a:lnSpc>
            </a:pPr>
            <a:r>
              <a:rPr lang="en-US" sz="1906">
                <a:solidFill>
                  <a:srgbClr val="100F0D"/>
                </a:solidFill>
                <a:latin typeface="Montserrat Light"/>
                <a:ea typeface="Montserrat Light"/>
                <a:cs typeface="Montserrat Light"/>
                <a:sym typeface="Montserrat Light"/>
              </a:rPr>
              <a:t>The application uses SQLite as the primary data storage solution on mobile devices. SQLite is a standalone, serverless, high-performance SQL database engine, renowned for its simplicity and ease of integration. Designed to be embedded in applications, SQLite eliminates the need for separate database server processes and complex configurations.</a:t>
            </a:r>
          </a:p>
          <a:p>
            <a:pPr algn="ctr">
              <a:lnSpc>
                <a:spcPts val="2668"/>
              </a:lnSpc>
            </a:pPr>
          </a:p>
          <a:p>
            <a:pPr algn="ctr">
              <a:lnSpc>
                <a:spcPts val="2668"/>
              </a:lnSpc>
            </a:pPr>
            <a:r>
              <a:rPr lang="en-US" sz="1906">
                <a:solidFill>
                  <a:srgbClr val="100F0D"/>
                </a:solidFill>
                <a:latin typeface="Montserrat Light"/>
                <a:ea typeface="Montserrat Light"/>
                <a:cs typeface="Montserrat Light"/>
                <a:sym typeface="Montserrat Light"/>
              </a:rPr>
              <a:t>Choosing SQLite helps minimize reliance on external services, especially when the application needs to store and process data directly on the user's device</a:t>
            </a:r>
          </a:p>
          <a:p>
            <a:pPr algn="ctr">
              <a:lnSpc>
                <a:spcPts val="2668"/>
              </a:lnSpc>
            </a:pPr>
          </a:p>
        </p:txBody>
      </p:sp>
      <p:sp>
        <p:nvSpPr>
          <p:cNvPr name="Freeform 15" id="15"/>
          <p:cNvSpPr/>
          <p:nvPr/>
        </p:nvSpPr>
        <p:spPr>
          <a:xfrm flipH="true" flipV="false" rot="-8970905">
            <a:off x="3897964" y="2376364"/>
            <a:ext cx="975394" cy="275549"/>
          </a:xfrm>
          <a:custGeom>
            <a:avLst/>
            <a:gdLst/>
            <a:ahLst/>
            <a:cxnLst/>
            <a:rect r="r" b="b" t="t" l="l"/>
            <a:pathLst>
              <a:path h="275549" w="975394">
                <a:moveTo>
                  <a:pt x="975394" y="0"/>
                </a:moveTo>
                <a:lnTo>
                  <a:pt x="0" y="0"/>
                </a:lnTo>
                <a:lnTo>
                  <a:pt x="0" y="275549"/>
                </a:lnTo>
                <a:lnTo>
                  <a:pt x="975394" y="275549"/>
                </a:lnTo>
                <a:lnTo>
                  <a:pt x="9753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6558315" y="1330554"/>
            <a:ext cx="4339570" cy="1281934"/>
            <a:chOff x="0" y="0"/>
            <a:chExt cx="1591674" cy="470190"/>
          </a:xfrm>
        </p:grpSpPr>
        <p:sp>
          <p:nvSpPr>
            <p:cNvPr name="Freeform 17" id="17"/>
            <p:cNvSpPr/>
            <p:nvPr/>
          </p:nvSpPr>
          <p:spPr>
            <a:xfrm flipH="false" flipV="false" rot="0">
              <a:off x="0" y="0"/>
              <a:ext cx="1591674" cy="470190"/>
            </a:xfrm>
            <a:custGeom>
              <a:avLst/>
              <a:gdLst/>
              <a:ahLst/>
              <a:cxnLst/>
              <a:rect r="r" b="b" t="t" l="l"/>
              <a:pathLst>
                <a:path h="470190" w="1591674">
                  <a:moveTo>
                    <a:pt x="55305" y="0"/>
                  </a:moveTo>
                  <a:lnTo>
                    <a:pt x="1536369" y="0"/>
                  </a:lnTo>
                  <a:cubicBezTo>
                    <a:pt x="1566913" y="0"/>
                    <a:pt x="1591674" y="24761"/>
                    <a:pt x="1591674" y="55305"/>
                  </a:cubicBezTo>
                  <a:lnTo>
                    <a:pt x="1591674" y="414885"/>
                  </a:lnTo>
                  <a:cubicBezTo>
                    <a:pt x="1591674" y="445429"/>
                    <a:pt x="1566913" y="470190"/>
                    <a:pt x="1536369" y="470190"/>
                  </a:cubicBezTo>
                  <a:lnTo>
                    <a:pt x="55305" y="470190"/>
                  </a:lnTo>
                  <a:cubicBezTo>
                    <a:pt x="24761" y="470190"/>
                    <a:pt x="0" y="445429"/>
                    <a:pt x="0" y="414885"/>
                  </a:cubicBezTo>
                  <a:lnTo>
                    <a:pt x="0" y="55305"/>
                  </a:lnTo>
                  <a:cubicBezTo>
                    <a:pt x="0" y="24761"/>
                    <a:pt x="24761" y="0"/>
                    <a:pt x="55305" y="0"/>
                  </a:cubicBezTo>
                  <a:close/>
                </a:path>
              </a:pathLst>
            </a:custGeom>
            <a:solidFill>
              <a:srgbClr val="FFFFFF">
                <a:alpha val="98824"/>
              </a:srgbClr>
            </a:solidFill>
          </p:spPr>
        </p:sp>
        <p:sp>
          <p:nvSpPr>
            <p:cNvPr name="TextBox 18" id="18"/>
            <p:cNvSpPr txBox="true"/>
            <p:nvPr/>
          </p:nvSpPr>
          <p:spPr>
            <a:xfrm>
              <a:off x="0" y="-19050"/>
              <a:ext cx="1591674" cy="489240"/>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6639319" y="1481719"/>
            <a:ext cx="4277375"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SQLITE FOR USER DATA STORAGE</a:t>
            </a:r>
          </a:p>
        </p:txBody>
      </p:sp>
      <p:grpSp>
        <p:nvGrpSpPr>
          <p:cNvPr name="Group 20" id="20"/>
          <p:cNvGrpSpPr/>
          <p:nvPr/>
        </p:nvGrpSpPr>
        <p:grpSpPr>
          <a:xfrm rot="0">
            <a:off x="6558315" y="2904265"/>
            <a:ext cx="5008479" cy="6190914"/>
            <a:chOff x="0" y="0"/>
            <a:chExt cx="1837017" cy="2270712"/>
          </a:xfrm>
        </p:grpSpPr>
        <p:sp>
          <p:nvSpPr>
            <p:cNvPr name="Freeform 21" id="21"/>
            <p:cNvSpPr/>
            <p:nvPr/>
          </p:nvSpPr>
          <p:spPr>
            <a:xfrm flipH="false" flipV="false" rot="0">
              <a:off x="0" y="0"/>
              <a:ext cx="1837017" cy="2270712"/>
            </a:xfrm>
            <a:custGeom>
              <a:avLst/>
              <a:gdLst/>
              <a:ahLst/>
              <a:cxnLst/>
              <a:rect r="r" b="b" t="t" l="l"/>
              <a:pathLst>
                <a:path h="2270712" w="1837017">
                  <a:moveTo>
                    <a:pt x="47919" y="0"/>
                  </a:moveTo>
                  <a:lnTo>
                    <a:pt x="1789098" y="0"/>
                  </a:lnTo>
                  <a:cubicBezTo>
                    <a:pt x="1815563" y="0"/>
                    <a:pt x="1837017" y="21454"/>
                    <a:pt x="1837017" y="47919"/>
                  </a:cubicBezTo>
                  <a:lnTo>
                    <a:pt x="1837017" y="2222794"/>
                  </a:lnTo>
                  <a:cubicBezTo>
                    <a:pt x="1837017" y="2235502"/>
                    <a:pt x="1831968" y="2247691"/>
                    <a:pt x="1822982" y="2256677"/>
                  </a:cubicBezTo>
                  <a:cubicBezTo>
                    <a:pt x="1813995" y="2265664"/>
                    <a:pt x="1801807" y="2270712"/>
                    <a:pt x="1789098" y="2270712"/>
                  </a:cubicBezTo>
                  <a:lnTo>
                    <a:pt x="47919" y="2270712"/>
                  </a:lnTo>
                  <a:cubicBezTo>
                    <a:pt x="35210" y="2270712"/>
                    <a:pt x="23022" y="2265664"/>
                    <a:pt x="14035" y="2256677"/>
                  </a:cubicBezTo>
                  <a:cubicBezTo>
                    <a:pt x="5049" y="2247691"/>
                    <a:pt x="0" y="2235502"/>
                    <a:pt x="0" y="2222794"/>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2" id="22"/>
            <p:cNvSpPr txBox="true"/>
            <p:nvPr/>
          </p:nvSpPr>
          <p:spPr>
            <a:xfrm>
              <a:off x="0" y="-19050"/>
              <a:ext cx="1837017" cy="2289762"/>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6694384" y="2985661"/>
            <a:ext cx="4784049" cy="5653916"/>
          </a:xfrm>
          <a:prstGeom prst="rect">
            <a:avLst/>
          </a:prstGeom>
        </p:spPr>
        <p:txBody>
          <a:bodyPr anchor="t" rtlCol="false" tIns="0" lIns="0" bIns="0" rIns="0">
            <a:spAutoFit/>
          </a:bodyPr>
          <a:lstStyle/>
          <a:p>
            <a:pPr algn="ctr">
              <a:lnSpc>
                <a:spcPts val="2799"/>
              </a:lnSpc>
            </a:pPr>
            <a:r>
              <a:rPr lang="en-US" sz="1999">
                <a:solidFill>
                  <a:srgbClr val="100F0D"/>
                </a:solidFill>
                <a:latin typeface="Montserrat Light"/>
                <a:ea typeface="Montserrat Light"/>
                <a:cs typeface="Montserrat Light"/>
                <a:sym typeface="Montserrat Light"/>
              </a:rPr>
              <a:t>Local data storage: Spending data and related information such as spending categories, budgets, and reports will be stored directly on the mobile device in an SQLite database.</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SQLite can store data in interconnected tables, supporting complex SQL queries to effectively manage user spending data.</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Simple data management: SQLite is lightweight and easy to use, does not require a separate database server, which simplifies deployment and maintenance.</a:t>
            </a:r>
          </a:p>
        </p:txBody>
      </p:sp>
      <p:sp>
        <p:nvSpPr>
          <p:cNvPr name="Freeform 24" id="24"/>
          <p:cNvSpPr/>
          <p:nvPr/>
        </p:nvSpPr>
        <p:spPr>
          <a:xfrm flipH="true" flipV="false" rot="-8970905">
            <a:off x="9591780" y="2707487"/>
            <a:ext cx="825818" cy="233294"/>
          </a:xfrm>
          <a:custGeom>
            <a:avLst/>
            <a:gdLst/>
            <a:ahLst/>
            <a:cxnLst/>
            <a:rect r="r" b="b" t="t" l="l"/>
            <a:pathLst>
              <a:path h="233294" w="825818">
                <a:moveTo>
                  <a:pt x="825818" y="0"/>
                </a:moveTo>
                <a:lnTo>
                  <a:pt x="0" y="0"/>
                </a:lnTo>
                <a:lnTo>
                  <a:pt x="0" y="233294"/>
                </a:lnTo>
                <a:lnTo>
                  <a:pt x="825818" y="233294"/>
                </a:lnTo>
                <a:lnTo>
                  <a:pt x="825818"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5" id="25"/>
          <p:cNvGrpSpPr/>
          <p:nvPr/>
        </p:nvGrpSpPr>
        <p:grpSpPr>
          <a:xfrm rot="0">
            <a:off x="11674104" y="1330554"/>
            <a:ext cx="4339570" cy="1281934"/>
            <a:chOff x="0" y="0"/>
            <a:chExt cx="1591674" cy="470190"/>
          </a:xfrm>
        </p:grpSpPr>
        <p:sp>
          <p:nvSpPr>
            <p:cNvPr name="Freeform 26" id="26"/>
            <p:cNvSpPr/>
            <p:nvPr/>
          </p:nvSpPr>
          <p:spPr>
            <a:xfrm flipH="false" flipV="false" rot="0">
              <a:off x="0" y="0"/>
              <a:ext cx="1591674" cy="470190"/>
            </a:xfrm>
            <a:custGeom>
              <a:avLst/>
              <a:gdLst/>
              <a:ahLst/>
              <a:cxnLst/>
              <a:rect r="r" b="b" t="t" l="l"/>
              <a:pathLst>
                <a:path h="470190" w="1591674">
                  <a:moveTo>
                    <a:pt x="55305" y="0"/>
                  </a:moveTo>
                  <a:lnTo>
                    <a:pt x="1536369" y="0"/>
                  </a:lnTo>
                  <a:cubicBezTo>
                    <a:pt x="1566913" y="0"/>
                    <a:pt x="1591674" y="24761"/>
                    <a:pt x="1591674" y="55305"/>
                  </a:cubicBezTo>
                  <a:lnTo>
                    <a:pt x="1591674" y="414885"/>
                  </a:lnTo>
                  <a:cubicBezTo>
                    <a:pt x="1591674" y="445429"/>
                    <a:pt x="1566913" y="470190"/>
                    <a:pt x="1536369" y="470190"/>
                  </a:cubicBezTo>
                  <a:lnTo>
                    <a:pt x="55305" y="470190"/>
                  </a:lnTo>
                  <a:cubicBezTo>
                    <a:pt x="24761" y="470190"/>
                    <a:pt x="0" y="445429"/>
                    <a:pt x="0" y="414885"/>
                  </a:cubicBezTo>
                  <a:lnTo>
                    <a:pt x="0" y="55305"/>
                  </a:lnTo>
                  <a:cubicBezTo>
                    <a:pt x="0" y="24761"/>
                    <a:pt x="24761" y="0"/>
                    <a:pt x="55305" y="0"/>
                  </a:cubicBezTo>
                  <a:close/>
                </a:path>
              </a:pathLst>
            </a:custGeom>
            <a:solidFill>
              <a:srgbClr val="FFFFFF">
                <a:alpha val="98824"/>
              </a:srgbClr>
            </a:solidFill>
          </p:spPr>
        </p:sp>
        <p:sp>
          <p:nvSpPr>
            <p:cNvPr name="TextBox 27" id="27"/>
            <p:cNvSpPr txBox="true"/>
            <p:nvPr/>
          </p:nvSpPr>
          <p:spPr>
            <a:xfrm>
              <a:off x="0" y="-19050"/>
              <a:ext cx="1591674" cy="489240"/>
            </a:xfrm>
            <a:prstGeom prst="rect">
              <a:avLst/>
            </a:prstGeom>
          </p:spPr>
          <p:txBody>
            <a:bodyPr anchor="ctr" rtlCol="false" tIns="50800" lIns="50800" bIns="50800" rIns="50800"/>
            <a:lstStyle/>
            <a:p>
              <a:pPr algn="ctr">
                <a:lnSpc>
                  <a:spcPts val="2859"/>
                </a:lnSpc>
              </a:pPr>
            </a:p>
          </p:txBody>
        </p:sp>
      </p:grpSp>
      <p:sp>
        <p:nvSpPr>
          <p:cNvPr name="TextBox 28" id="28"/>
          <p:cNvSpPr txBox="true"/>
          <p:nvPr/>
        </p:nvSpPr>
        <p:spPr>
          <a:xfrm rot="0">
            <a:off x="11996295" y="1481719"/>
            <a:ext cx="3422681" cy="972914"/>
          </a:xfrm>
          <a:prstGeom prst="rect">
            <a:avLst/>
          </a:prstGeom>
        </p:spPr>
        <p:txBody>
          <a:bodyPr anchor="t" rtlCol="false" tIns="0" lIns="0" bIns="0" rIns="0">
            <a:spAutoFit/>
          </a:bodyPr>
          <a:lstStyle/>
          <a:p>
            <a:pPr algn="ctr" marL="0" indent="0" lvl="0">
              <a:lnSpc>
                <a:spcPts val="3942"/>
              </a:lnSpc>
              <a:spcBef>
                <a:spcPct val="0"/>
              </a:spcBef>
            </a:pPr>
            <a:r>
              <a:rPr lang="en-US" sz="2856" spc="279">
                <a:solidFill>
                  <a:srgbClr val="231F20"/>
                </a:solidFill>
                <a:latin typeface="Oswald"/>
                <a:ea typeface="Oswald"/>
                <a:cs typeface="Oswald"/>
                <a:sym typeface="Oswald"/>
              </a:rPr>
              <a:t>SCALABILITY SUPPORT</a:t>
            </a:r>
          </a:p>
        </p:txBody>
      </p:sp>
      <p:grpSp>
        <p:nvGrpSpPr>
          <p:cNvPr name="Group 29" id="29"/>
          <p:cNvGrpSpPr/>
          <p:nvPr/>
        </p:nvGrpSpPr>
        <p:grpSpPr>
          <a:xfrm rot="0">
            <a:off x="12209773" y="2904265"/>
            <a:ext cx="5008479" cy="6412594"/>
            <a:chOff x="0" y="0"/>
            <a:chExt cx="1837017" cy="2352020"/>
          </a:xfrm>
        </p:grpSpPr>
        <p:sp>
          <p:nvSpPr>
            <p:cNvPr name="Freeform 30" id="30"/>
            <p:cNvSpPr/>
            <p:nvPr/>
          </p:nvSpPr>
          <p:spPr>
            <a:xfrm flipH="false" flipV="false" rot="0">
              <a:off x="0" y="0"/>
              <a:ext cx="1837017" cy="2352020"/>
            </a:xfrm>
            <a:custGeom>
              <a:avLst/>
              <a:gdLst/>
              <a:ahLst/>
              <a:cxnLst/>
              <a:rect r="r" b="b" t="t" l="l"/>
              <a:pathLst>
                <a:path h="2352020" w="1837017">
                  <a:moveTo>
                    <a:pt x="47919" y="0"/>
                  </a:moveTo>
                  <a:lnTo>
                    <a:pt x="1789098" y="0"/>
                  </a:lnTo>
                  <a:cubicBezTo>
                    <a:pt x="1815563" y="0"/>
                    <a:pt x="1837017" y="21454"/>
                    <a:pt x="1837017" y="47919"/>
                  </a:cubicBezTo>
                  <a:lnTo>
                    <a:pt x="1837017" y="2304102"/>
                  </a:lnTo>
                  <a:cubicBezTo>
                    <a:pt x="1837017" y="2316811"/>
                    <a:pt x="1831968" y="2328999"/>
                    <a:pt x="1822982" y="2337985"/>
                  </a:cubicBezTo>
                  <a:cubicBezTo>
                    <a:pt x="1813995" y="2346972"/>
                    <a:pt x="1801807" y="2352020"/>
                    <a:pt x="1789098" y="2352020"/>
                  </a:cubicBezTo>
                  <a:lnTo>
                    <a:pt x="47919" y="2352020"/>
                  </a:lnTo>
                  <a:cubicBezTo>
                    <a:pt x="35210" y="2352020"/>
                    <a:pt x="23022" y="2346972"/>
                    <a:pt x="14035" y="2337985"/>
                  </a:cubicBezTo>
                  <a:cubicBezTo>
                    <a:pt x="5049" y="2328999"/>
                    <a:pt x="0" y="2316811"/>
                    <a:pt x="0" y="2304102"/>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31" id="31"/>
            <p:cNvSpPr txBox="true"/>
            <p:nvPr/>
          </p:nvSpPr>
          <p:spPr>
            <a:xfrm>
              <a:off x="0" y="-19050"/>
              <a:ext cx="1837017" cy="2371070"/>
            </a:xfrm>
            <a:prstGeom prst="rect">
              <a:avLst/>
            </a:prstGeom>
          </p:spPr>
          <p:txBody>
            <a:bodyPr anchor="ctr" rtlCol="false" tIns="50800" lIns="50800" bIns="50800" rIns="50800"/>
            <a:lstStyle/>
            <a:p>
              <a:pPr algn="ctr">
                <a:lnSpc>
                  <a:spcPts val="2859"/>
                </a:lnSpc>
              </a:pPr>
            </a:p>
          </p:txBody>
        </p:sp>
      </p:grpSp>
      <p:sp>
        <p:nvSpPr>
          <p:cNvPr name="TextBox 32" id="32"/>
          <p:cNvSpPr txBox="true"/>
          <p:nvPr/>
        </p:nvSpPr>
        <p:spPr>
          <a:xfrm rot="0">
            <a:off x="12300219" y="3086504"/>
            <a:ext cx="4784049" cy="6008674"/>
          </a:xfrm>
          <a:prstGeom prst="rect">
            <a:avLst/>
          </a:prstGeom>
        </p:spPr>
        <p:txBody>
          <a:bodyPr anchor="t" rtlCol="false" tIns="0" lIns="0" bIns="0" rIns="0">
            <a:spAutoFit/>
          </a:bodyPr>
          <a:lstStyle/>
          <a:p>
            <a:pPr algn="ctr">
              <a:lnSpc>
                <a:spcPts val="2799"/>
              </a:lnSpc>
            </a:pPr>
            <a:r>
              <a:rPr lang="en-US" sz="1999">
                <a:solidFill>
                  <a:srgbClr val="100F0D"/>
                </a:solidFill>
                <a:latin typeface="Montserrat Light"/>
                <a:ea typeface="Montserrat Light"/>
                <a:cs typeface="Montserrat Light"/>
                <a:sym typeface="Montserrat Light"/>
              </a:rPr>
              <a:t>SQLite supports local data storage on mobile devices, helping applications operate smoothly even without an internet connection.</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Expenditure data and related information will be stored in an SQLite database, and querying and updating data can be done quickly and effectively.</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With the ability to process a moderate amount of data on the device, SQLite is very suitable for applications that need to store user information without requiring large-scale scalability or online synchronization.</a:t>
            </a:r>
          </a:p>
        </p:txBody>
      </p:sp>
      <p:sp>
        <p:nvSpPr>
          <p:cNvPr name="Freeform 33" id="33"/>
          <p:cNvSpPr/>
          <p:nvPr/>
        </p:nvSpPr>
        <p:spPr>
          <a:xfrm flipH="true" flipV="false" rot="-8970905">
            <a:off x="14547925" y="2453239"/>
            <a:ext cx="868845" cy="245449"/>
          </a:xfrm>
          <a:custGeom>
            <a:avLst/>
            <a:gdLst/>
            <a:ahLst/>
            <a:cxnLst/>
            <a:rect r="r" b="b" t="t" l="l"/>
            <a:pathLst>
              <a:path h="245449" w="868845">
                <a:moveTo>
                  <a:pt x="868845" y="0"/>
                </a:moveTo>
                <a:lnTo>
                  <a:pt x="0" y="0"/>
                </a:lnTo>
                <a:lnTo>
                  <a:pt x="0" y="245448"/>
                </a:lnTo>
                <a:lnTo>
                  <a:pt x="868845" y="245448"/>
                </a:lnTo>
                <a:lnTo>
                  <a:pt x="86884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98759" y="887405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916104" y="7702472"/>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554946" y="8273327"/>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25399" y="9548228"/>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110236" y="10061899"/>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1169134" y="2968109"/>
            <a:ext cx="5008479" cy="6357758"/>
            <a:chOff x="0" y="0"/>
            <a:chExt cx="1837017" cy="2331907"/>
          </a:xfrm>
        </p:grpSpPr>
        <p:sp>
          <p:nvSpPr>
            <p:cNvPr name="Freeform 10" id="10"/>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11" id="11"/>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365218" y="1547069"/>
            <a:ext cx="4812396" cy="1151098"/>
            <a:chOff x="0" y="0"/>
            <a:chExt cx="1267462" cy="303170"/>
          </a:xfrm>
        </p:grpSpPr>
        <p:sp>
          <p:nvSpPr>
            <p:cNvPr name="Freeform 13" id="13"/>
            <p:cNvSpPr/>
            <p:nvPr/>
          </p:nvSpPr>
          <p:spPr>
            <a:xfrm flipH="false" flipV="false" rot="0">
              <a:off x="0" y="0"/>
              <a:ext cx="1267462" cy="303170"/>
            </a:xfrm>
            <a:custGeom>
              <a:avLst/>
              <a:gdLst/>
              <a:ahLst/>
              <a:cxnLst/>
              <a:rect r="r" b="b" t="t" l="l"/>
              <a:pathLst>
                <a:path h="303170" w="1267462">
                  <a:moveTo>
                    <a:pt x="0" y="0"/>
                  </a:moveTo>
                  <a:lnTo>
                    <a:pt x="1267462" y="0"/>
                  </a:lnTo>
                  <a:lnTo>
                    <a:pt x="1267462" y="303170"/>
                  </a:lnTo>
                  <a:lnTo>
                    <a:pt x="0" y="303170"/>
                  </a:lnTo>
                  <a:close/>
                </a:path>
              </a:pathLst>
            </a:custGeom>
            <a:solidFill>
              <a:srgbClr val="1A1A1A"/>
            </a:solidFill>
          </p:spPr>
        </p:sp>
        <p:sp>
          <p:nvSpPr>
            <p:cNvPr name="TextBox 14" id="14"/>
            <p:cNvSpPr txBox="true"/>
            <p:nvPr/>
          </p:nvSpPr>
          <p:spPr>
            <a:xfrm>
              <a:off x="0" y="-57150"/>
              <a:ext cx="1267462" cy="36032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User Registration and Authentication</a:t>
              </a:r>
            </a:p>
          </p:txBody>
        </p:sp>
      </p:grpSp>
      <p:sp>
        <p:nvSpPr>
          <p:cNvPr name="TextBox 15" id="15"/>
          <p:cNvSpPr txBox="true"/>
          <p:nvPr/>
        </p:nvSpPr>
        <p:spPr>
          <a:xfrm rot="0">
            <a:off x="1028700" y="67732"/>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1196416" y="3000210"/>
            <a:ext cx="4844834" cy="58602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 requirements: User can create account using login and password name.</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Fulfilling User Needs: The application provides an interface for authorized users to register and log in to personal accounts. The authentication process must be safe and secure, with users only able to access their spending data.</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p:nvPr/>
        </p:nvGrpSpPr>
        <p:grpSpPr>
          <a:xfrm rot="0">
            <a:off x="6857801" y="2968109"/>
            <a:ext cx="5008479" cy="6357758"/>
            <a:chOff x="0" y="0"/>
            <a:chExt cx="1837017" cy="2331907"/>
          </a:xfrm>
        </p:grpSpPr>
        <p:sp>
          <p:nvSpPr>
            <p:cNvPr name="Freeform 19" id="19"/>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0" id="20"/>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1" id="21"/>
          <p:cNvGrpSpPr/>
          <p:nvPr/>
        </p:nvGrpSpPr>
        <p:grpSpPr>
          <a:xfrm rot="0">
            <a:off x="7179816" y="1555739"/>
            <a:ext cx="4364449" cy="829390"/>
            <a:chOff x="0" y="0"/>
            <a:chExt cx="1149485" cy="218440"/>
          </a:xfrm>
        </p:grpSpPr>
        <p:sp>
          <p:nvSpPr>
            <p:cNvPr name="Freeform 22" id="22"/>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23" id="23"/>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Tracking</a:t>
              </a:r>
            </a:p>
          </p:txBody>
        </p:sp>
      </p:grpSp>
      <p:sp>
        <p:nvSpPr>
          <p:cNvPr name="TextBox 24" id="24"/>
          <p:cNvSpPr txBox="true"/>
          <p:nvPr/>
        </p:nvSpPr>
        <p:spPr>
          <a:xfrm rot="0">
            <a:off x="6939623" y="3091566"/>
            <a:ext cx="4844834" cy="50220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Functionality requirements: Users can add, edit, and categorize expenses (e.g., rent, food, transportation).</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Meet user needs: Each expense must include information such as description, date, amount, and type of expense. Users must be able to easily edit information if needed.</a:t>
            </a:r>
          </a:p>
        </p:txBody>
      </p:sp>
      <p:grpSp>
        <p:nvGrpSpPr>
          <p:cNvPr name="Group 25" id="25"/>
          <p:cNvGrpSpPr/>
          <p:nvPr/>
        </p:nvGrpSpPr>
        <p:grpSpPr>
          <a:xfrm rot="0">
            <a:off x="12542555" y="3047835"/>
            <a:ext cx="5008479" cy="6357758"/>
            <a:chOff x="0" y="0"/>
            <a:chExt cx="1837017" cy="2331907"/>
          </a:xfrm>
        </p:grpSpPr>
        <p:sp>
          <p:nvSpPr>
            <p:cNvPr name="Freeform 26" id="26"/>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7" id="2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8" id="28"/>
          <p:cNvGrpSpPr/>
          <p:nvPr/>
        </p:nvGrpSpPr>
        <p:grpSpPr>
          <a:xfrm rot="0">
            <a:off x="12868482" y="1547069"/>
            <a:ext cx="4364449" cy="829390"/>
            <a:chOff x="0" y="0"/>
            <a:chExt cx="1149485" cy="218440"/>
          </a:xfrm>
        </p:grpSpPr>
        <p:sp>
          <p:nvSpPr>
            <p:cNvPr name="Freeform 29" id="29"/>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30" id="30"/>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Budget Setting</a:t>
              </a:r>
            </a:p>
          </p:txBody>
        </p:sp>
      </p:grpSp>
      <p:sp>
        <p:nvSpPr>
          <p:cNvPr name="TextBox 31" id="31"/>
          <p:cNvSpPr txBox="true"/>
          <p:nvPr/>
        </p:nvSpPr>
        <p:spPr>
          <a:xfrm rot="0">
            <a:off x="12624377" y="3171291"/>
            <a:ext cx="4844834" cy="58602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 Requirement: Users can set up monthly budgets for different spending categories (e.g., food, shopping, bank payment, service bills, education).</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Fulfilling User Needs: The application allows users to adjust the budget amount for each spending category and updates when there are changes.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59304" y="9312684"/>
            <a:ext cx="7463506" cy="7463506"/>
          </a:xfrm>
          <a:custGeom>
            <a:avLst/>
            <a:gdLst/>
            <a:ahLst/>
            <a:cxnLst/>
            <a:rect r="r" b="b" t="t" l="l"/>
            <a:pathLst>
              <a:path h="7463506" w="7463506">
                <a:moveTo>
                  <a:pt x="0" y="0"/>
                </a:moveTo>
                <a:lnTo>
                  <a:pt x="7463506" y="0"/>
                </a:lnTo>
                <a:lnTo>
                  <a:pt x="7463506" y="7463505"/>
                </a:lnTo>
                <a:lnTo>
                  <a:pt x="0" y="74635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642787" y="7679763"/>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8281629" y="8250618"/>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352082" y="9525519"/>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836919" y="10039190"/>
            <a:ext cx="1268693" cy="1211025"/>
          </a:xfrm>
          <a:custGeom>
            <a:avLst/>
            <a:gdLst/>
            <a:ahLst/>
            <a:cxnLst/>
            <a:rect r="r" b="b" t="t" l="l"/>
            <a:pathLst>
              <a:path h="1211025" w="1268693">
                <a:moveTo>
                  <a:pt x="0" y="0"/>
                </a:moveTo>
                <a:lnTo>
                  <a:pt x="1268693" y="0"/>
                </a:lnTo>
                <a:lnTo>
                  <a:pt x="1268693" y="1211026"/>
                </a:lnTo>
                <a:lnTo>
                  <a:pt x="0" y="12110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1466029" y="2588614"/>
            <a:ext cx="4623769" cy="6357758"/>
            <a:chOff x="0" y="0"/>
            <a:chExt cx="1695913" cy="2331907"/>
          </a:xfrm>
        </p:grpSpPr>
        <p:sp>
          <p:nvSpPr>
            <p:cNvPr name="Freeform 10" id="10"/>
            <p:cNvSpPr/>
            <p:nvPr/>
          </p:nvSpPr>
          <p:spPr>
            <a:xfrm flipH="false" flipV="false" rot="0">
              <a:off x="0" y="0"/>
              <a:ext cx="1695913" cy="2331907"/>
            </a:xfrm>
            <a:custGeom>
              <a:avLst/>
              <a:gdLst/>
              <a:ahLst/>
              <a:cxnLst/>
              <a:rect r="r" b="b" t="t" l="l"/>
              <a:pathLst>
                <a:path h="2331907" w="1695913">
                  <a:moveTo>
                    <a:pt x="51906" y="0"/>
                  </a:moveTo>
                  <a:lnTo>
                    <a:pt x="1644007" y="0"/>
                  </a:lnTo>
                  <a:cubicBezTo>
                    <a:pt x="1657773" y="0"/>
                    <a:pt x="1670976" y="5469"/>
                    <a:pt x="1680710" y="15203"/>
                  </a:cubicBezTo>
                  <a:cubicBezTo>
                    <a:pt x="1690444" y="24937"/>
                    <a:pt x="1695913" y="38139"/>
                    <a:pt x="1695913" y="51906"/>
                  </a:cubicBezTo>
                  <a:lnTo>
                    <a:pt x="1695913" y="2280002"/>
                  </a:lnTo>
                  <a:cubicBezTo>
                    <a:pt x="1695913" y="2308669"/>
                    <a:pt x="1672674" y="2331907"/>
                    <a:pt x="1644007" y="2331907"/>
                  </a:cubicBezTo>
                  <a:lnTo>
                    <a:pt x="51906" y="2331907"/>
                  </a:lnTo>
                  <a:cubicBezTo>
                    <a:pt x="38139" y="2331907"/>
                    <a:pt x="24937" y="2326439"/>
                    <a:pt x="15203" y="2316705"/>
                  </a:cubicBezTo>
                  <a:cubicBezTo>
                    <a:pt x="5469" y="2306970"/>
                    <a:pt x="0" y="2293768"/>
                    <a:pt x="0" y="2280002"/>
                  </a:cubicBezTo>
                  <a:lnTo>
                    <a:pt x="0" y="51906"/>
                  </a:lnTo>
                  <a:cubicBezTo>
                    <a:pt x="0" y="38139"/>
                    <a:pt x="5469" y="24937"/>
                    <a:pt x="15203" y="15203"/>
                  </a:cubicBezTo>
                  <a:cubicBezTo>
                    <a:pt x="24937" y="5469"/>
                    <a:pt x="38139" y="0"/>
                    <a:pt x="51906" y="0"/>
                  </a:cubicBezTo>
                  <a:close/>
                </a:path>
              </a:pathLst>
            </a:custGeom>
            <a:solidFill>
              <a:srgbClr val="FFFFFF">
                <a:alpha val="98824"/>
              </a:srgbClr>
            </a:solidFill>
          </p:spPr>
        </p:sp>
        <p:sp>
          <p:nvSpPr>
            <p:cNvPr name="TextBox 11" id="11"/>
            <p:cNvSpPr txBox="true"/>
            <p:nvPr/>
          </p:nvSpPr>
          <p:spPr>
            <a:xfrm>
              <a:off x="0" y="-19050"/>
              <a:ext cx="1695913"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595689" y="1600826"/>
            <a:ext cx="4364449" cy="829390"/>
            <a:chOff x="0" y="0"/>
            <a:chExt cx="1149485" cy="218440"/>
          </a:xfrm>
        </p:grpSpPr>
        <p:sp>
          <p:nvSpPr>
            <p:cNvPr name="Freeform 13" id="13"/>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14" id="14"/>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Overview</a:t>
              </a:r>
            </a:p>
          </p:txBody>
        </p:sp>
      </p:grpSp>
      <p:sp>
        <p:nvSpPr>
          <p:cNvPr name="TextBox 15" id="15"/>
          <p:cNvSpPr txBox="true"/>
          <p:nvPr/>
        </p:nvSpPr>
        <p:spPr>
          <a:xfrm rot="0">
            <a:off x="362230" y="43519"/>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1595689" y="2773117"/>
            <a:ext cx="4256497" cy="5522555"/>
          </a:xfrm>
          <a:prstGeom prst="rect">
            <a:avLst/>
          </a:prstGeom>
        </p:spPr>
        <p:txBody>
          <a:bodyPr anchor="t" rtlCol="false" tIns="0" lIns="0" bIns="0" rIns="0">
            <a:spAutoFit/>
          </a:bodyPr>
          <a:lstStyle/>
          <a:p>
            <a:pPr algn="ctr">
              <a:lnSpc>
                <a:spcPts val="2907"/>
              </a:lnSpc>
            </a:pPr>
            <a:r>
              <a:rPr lang="en-US" sz="2106" spc="206">
                <a:solidFill>
                  <a:srgbClr val="231F20"/>
                </a:solidFill>
                <a:latin typeface="DM Sans"/>
                <a:ea typeface="DM Sans"/>
                <a:cs typeface="DM Sans"/>
                <a:sym typeface="DM Sans"/>
              </a:rPr>
              <a:t>Functional Requirement: The app provides a monthly spending summary, including total spending, remaining budget, and spending allocation by category.</a:t>
            </a:r>
          </a:p>
          <a:p>
            <a:pPr algn="ctr">
              <a:lnSpc>
                <a:spcPts val="2907"/>
              </a:lnSpc>
            </a:pPr>
          </a:p>
          <a:p>
            <a:pPr algn="ctr" marL="0" indent="0" lvl="0">
              <a:lnSpc>
                <a:spcPts val="2907"/>
              </a:lnSpc>
              <a:spcBef>
                <a:spcPct val="0"/>
              </a:spcBef>
            </a:pPr>
            <a:r>
              <a:rPr lang="en-US" sz="2106" spc="206">
                <a:solidFill>
                  <a:srgbClr val="231F20"/>
                </a:solidFill>
                <a:latin typeface="DM Sans"/>
                <a:ea typeface="DM Sans"/>
                <a:cs typeface="DM Sans"/>
                <a:sym typeface="DM Sans"/>
              </a:rPr>
              <a:t>Fulfilling User Needs: Users can view total spending, compare it with the set budget, and check spending details by each category. Can also show spending trends over time</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p:nvPr/>
        </p:nvGrpSpPr>
        <p:grpSpPr>
          <a:xfrm rot="0">
            <a:off x="7058427" y="2757049"/>
            <a:ext cx="4785816" cy="5809166"/>
            <a:chOff x="0" y="0"/>
            <a:chExt cx="1812736" cy="2200353"/>
          </a:xfrm>
        </p:grpSpPr>
        <p:sp>
          <p:nvSpPr>
            <p:cNvPr name="Freeform 19" id="19"/>
            <p:cNvSpPr/>
            <p:nvPr/>
          </p:nvSpPr>
          <p:spPr>
            <a:xfrm flipH="false" flipV="false" rot="0">
              <a:off x="0" y="0"/>
              <a:ext cx="1812736" cy="2200353"/>
            </a:xfrm>
            <a:custGeom>
              <a:avLst/>
              <a:gdLst/>
              <a:ahLst/>
              <a:cxnLst/>
              <a:rect r="r" b="b" t="t" l="l"/>
              <a:pathLst>
                <a:path h="2200353" w="1812736">
                  <a:moveTo>
                    <a:pt x="50148" y="0"/>
                  </a:moveTo>
                  <a:lnTo>
                    <a:pt x="1762588" y="0"/>
                  </a:lnTo>
                  <a:cubicBezTo>
                    <a:pt x="1775889" y="0"/>
                    <a:pt x="1788644" y="5283"/>
                    <a:pt x="1798048" y="14688"/>
                  </a:cubicBezTo>
                  <a:cubicBezTo>
                    <a:pt x="1807453" y="24093"/>
                    <a:pt x="1812736" y="36848"/>
                    <a:pt x="1812736" y="50148"/>
                  </a:cubicBezTo>
                  <a:lnTo>
                    <a:pt x="1812736" y="2150205"/>
                  </a:lnTo>
                  <a:cubicBezTo>
                    <a:pt x="1812736" y="2177901"/>
                    <a:pt x="1790284" y="2200353"/>
                    <a:pt x="1762588" y="2200353"/>
                  </a:cubicBezTo>
                  <a:lnTo>
                    <a:pt x="50148" y="2200353"/>
                  </a:lnTo>
                  <a:cubicBezTo>
                    <a:pt x="36848" y="2200353"/>
                    <a:pt x="24093" y="2195070"/>
                    <a:pt x="14688" y="2185665"/>
                  </a:cubicBezTo>
                  <a:cubicBezTo>
                    <a:pt x="5283" y="2176261"/>
                    <a:pt x="0" y="2163505"/>
                    <a:pt x="0" y="2150205"/>
                  </a:cubicBezTo>
                  <a:lnTo>
                    <a:pt x="0" y="50148"/>
                  </a:lnTo>
                  <a:cubicBezTo>
                    <a:pt x="0" y="36848"/>
                    <a:pt x="5283" y="24093"/>
                    <a:pt x="14688" y="14688"/>
                  </a:cubicBezTo>
                  <a:cubicBezTo>
                    <a:pt x="24093" y="5283"/>
                    <a:pt x="36848" y="0"/>
                    <a:pt x="50148" y="0"/>
                  </a:cubicBezTo>
                  <a:close/>
                </a:path>
              </a:pathLst>
            </a:custGeom>
            <a:solidFill>
              <a:srgbClr val="FFFFFF">
                <a:alpha val="98824"/>
              </a:srgbClr>
            </a:solidFill>
          </p:spPr>
        </p:sp>
        <p:sp>
          <p:nvSpPr>
            <p:cNvPr name="TextBox 20" id="20"/>
            <p:cNvSpPr txBox="true"/>
            <p:nvPr/>
          </p:nvSpPr>
          <p:spPr>
            <a:xfrm>
              <a:off x="0" y="-19050"/>
              <a:ext cx="1812736" cy="2219403"/>
            </a:xfrm>
            <a:prstGeom prst="rect">
              <a:avLst/>
            </a:prstGeom>
          </p:spPr>
          <p:txBody>
            <a:bodyPr anchor="ctr" rtlCol="false" tIns="50800" lIns="50800" bIns="50800" rIns="50800"/>
            <a:lstStyle/>
            <a:p>
              <a:pPr algn="ctr">
                <a:lnSpc>
                  <a:spcPts val="2859"/>
                </a:lnSpc>
              </a:pPr>
            </a:p>
          </p:txBody>
        </p:sp>
      </p:grpSp>
      <p:grpSp>
        <p:nvGrpSpPr>
          <p:cNvPr name="Group 21" id="21"/>
          <p:cNvGrpSpPr/>
          <p:nvPr/>
        </p:nvGrpSpPr>
        <p:grpSpPr>
          <a:xfrm rot="0">
            <a:off x="7348592" y="1600826"/>
            <a:ext cx="4205487" cy="829390"/>
            <a:chOff x="0" y="0"/>
            <a:chExt cx="1107618" cy="218440"/>
          </a:xfrm>
        </p:grpSpPr>
        <p:sp>
          <p:nvSpPr>
            <p:cNvPr name="Freeform 22" id="22"/>
            <p:cNvSpPr/>
            <p:nvPr/>
          </p:nvSpPr>
          <p:spPr>
            <a:xfrm flipH="false" flipV="false" rot="0">
              <a:off x="0" y="0"/>
              <a:ext cx="1107618" cy="218440"/>
            </a:xfrm>
            <a:custGeom>
              <a:avLst/>
              <a:gdLst/>
              <a:ahLst/>
              <a:cxnLst/>
              <a:rect r="r" b="b" t="t" l="l"/>
              <a:pathLst>
                <a:path h="218440" w="1107618">
                  <a:moveTo>
                    <a:pt x="0" y="0"/>
                  </a:moveTo>
                  <a:lnTo>
                    <a:pt x="1107618" y="0"/>
                  </a:lnTo>
                  <a:lnTo>
                    <a:pt x="1107618" y="218440"/>
                  </a:lnTo>
                  <a:lnTo>
                    <a:pt x="0" y="218440"/>
                  </a:lnTo>
                  <a:close/>
                </a:path>
              </a:pathLst>
            </a:custGeom>
            <a:solidFill>
              <a:srgbClr val="1A1A1A"/>
            </a:solidFill>
          </p:spPr>
        </p:sp>
        <p:sp>
          <p:nvSpPr>
            <p:cNvPr name="TextBox 23" id="23"/>
            <p:cNvSpPr txBox="true"/>
            <p:nvPr/>
          </p:nvSpPr>
          <p:spPr>
            <a:xfrm>
              <a:off x="0" y="-57150"/>
              <a:ext cx="1107618"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Recurring Expenses</a:t>
              </a:r>
            </a:p>
          </p:txBody>
        </p:sp>
      </p:grpSp>
      <p:sp>
        <p:nvSpPr>
          <p:cNvPr name="TextBox 24" id="24"/>
          <p:cNvSpPr txBox="true"/>
          <p:nvPr/>
        </p:nvSpPr>
        <p:spPr>
          <a:xfrm rot="0">
            <a:off x="7058427" y="2975668"/>
            <a:ext cx="4785816" cy="5260832"/>
          </a:xfrm>
          <a:prstGeom prst="rect">
            <a:avLst/>
          </a:prstGeom>
        </p:spPr>
        <p:txBody>
          <a:bodyPr anchor="t" rtlCol="false" tIns="0" lIns="0" bIns="0" rIns="0">
            <a:spAutoFit/>
          </a:bodyPr>
          <a:lstStyle/>
          <a:p>
            <a:pPr algn="ctr">
              <a:lnSpc>
                <a:spcPts val="3204"/>
              </a:lnSpc>
            </a:pPr>
            <a:r>
              <a:rPr lang="en-US" sz="2322" spc="227">
                <a:solidFill>
                  <a:srgbClr val="231F20"/>
                </a:solidFill>
                <a:latin typeface="DM Sans"/>
                <a:ea typeface="DM Sans"/>
                <a:cs typeface="DM Sans"/>
                <a:sym typeface="DM Sans"/>
              </a:rPr>
              <a:t>Functional Requirement: Users can add recurring expenses (for example, monthly rent) with start and end dates.</a:t>
            </a:r>
          </a:p>
          <a:p>
            <a:pPr algn="ctr">
              <a:lnSpc>
                <a:spcPts val="3204"/>
              </a:lnSpc>
            </a:pPr>
          </a:p>
          <a:p>
            <a:pPr algn="ctr" marL="0" indent="0" lvl="0">
              <a:lnSpc>
                <a:spcPts val="3204"/>
              </a:lnSpc>
              <a:spcBef>
                <a:spcPct val="0"/>
              </a:spcBef>
            </a:pPr>
            <a:r>
              <a:rPr lang="en-US" sz="2322" spc="227">
                <a:solidFill>
                  <a:srgbClr val="231F20"/>
                </a:solidFill>
                <a:latin typeface="DM Sans"/>
                <a:ea typeface="DM Sans"/>
                <a:cs typeface="DM Sans"/>
                <a:sym typeface="DM Sans"/>
              </a:rPr>
              <a:t>Fulfilling User Needs: Recurring expenses are automatically added to the user's budget every month, making expense management stable and easy.</a:t>
            </a:r>
          </a:p>
        </p:txBody>
      </p:sp>
      <p:grpSp>
        <p:nvGrpSpPr>
          <p:cNvPr name="Group 25" id="25"/>
          <p:cNvGrpSpPr/>
          <p:nvPr/>
        </p:nvGrpSpPr>
        <p:grpSpPr>
          <a:xfrm rot="0">
            <a:off x="12603708" y="2731889"/>
            <a:ext cx="4655592" cy="5909803"/>
            <a:chOff x="0" y="0"/>
            <a:chExt cx="1837017" cy="2331907"/>
          </a:xfrm>
        </p:grpSpPr>
        <p:sp>
          <p:nvSpPr>
            <p:cNvPr name="Freeform 26" id="26"/>
            <p:cNvSpPr/>
            <p:nvPr/>
          </p:nvSpPr>
          <p:spPr>
            <a:xfrm flipH="false" flipV="false" rot="0">
              <a:off x="0" y="0"/>
              <a:ext cx="1837017" cy="2331907"/>
            </a:xfrm>
            <a:custGeom>
              <a:avLst/>
              <a:gdLst/>
              <a:ahLst/>
              <a:cxnLst/>
              <a:rect r="r" b="b" t="t" l="l"/>
              <a:pathLst>
                <a:path h="2331907" w="1837017">
                  <a:moveTo>
                    <a:pt x="51551" y="0"/>
                  </a:moveTo>
                  <a:lnTo>
                    <a:pt x="1785466" y="0"/>
                  </a:lnTo>
                  <a:cubicBezTo>
                    <a:pt x="1813937" y="0"/>
                    <a:pt x="1837017" y="23080"/>
                    <a:pt x="1837017" y="51551"/>
                  </a:cubicBezTo>
                  <a:lnTo>
                    <a:pt x="1837017" y="2280357"/>
                  </a:lnTo>
                  <a:cubicBezTo>
                    <a:pt x="1837017" y="2294029"/>
                    <a:pt x="1831586" y="2307141"/>
                    <a:pt x="1821918" y="2316809"/>
                  </a:cubicBezTo>
                  <a:cubicBezTo>
                    <a:pt x="1812250" y="2326476"/>
                    <a:pt x="1799138" y="2331907"/>
                    <a:pt x="1785466" y="2331907"/>
                  </a:cubicBezTo>
                  <a:lnTo>
                    <a:pt x="51551" y="2331907"/>
                  </a:lnTo>
                  <a:cubicBezTo>
                    <a:pt x="37879" y="2331907"/>
                    <a:pt x="24767" y="2326476"/>
                    <a:pt x="15099" y="2316809"/>
                  </a:cubicBezTo>
                  <a:cubicBezTo>
                    <a:pt x="5431" y="2307141"/>
                    <a:pt x="0" y="2294029"/>
                    <a:pt x="0" y="2280357"/>
                  </a:cubicBezTo>
                  <a:lnTo>
                    <a:pt x="0" y="51551"/>
                  </a:lnTo>
                  <a:cubicBezTo>
                    <a:pt x="0" y="23080"/>
                    <a:pt x="23080" y="0"/>
                    <a:pt x="51551" y="0"/>
                  </a:cubicBezTo>
                  <a:close/>
                </a:path>
              </a:pathLst>
            </a:custGeom>
            <a:solidFill>
              <a:srgbClr val="FFFFFF">
                <a:alpha val="98824"/>
              </a:srgbClr>
            </a:solidFill>
          </p:spPr>
        </p:sp>
        <p:sp>
          <p:nvSpPr>
            <p:cNvPr name="TextBox 27" id="2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8" id="28"/>
          <p:cNvGrpSpPr/>
          <p:nvPr/>
        </p:nvGrpSpPr>
        <p:grpSpPr>
          <a:xfrm rot="0">
            <a:off x="13043043" y="1600826"/>
            <a:ext cx="3776922" cy="829390"/>
            <a:chOff x="0" y="0"/>
            <a:chExt cx="994745" cy="218440"/>
          </a:xfrm>
        </p:grpSpPr>
        <p:sp>
          <p:nvSpPr>
            <p:cNvPr name="Freeform 29" id="29"/>
            <p:cNvSpPr/>
            <p:nvPr/>
          </p:nvSpPr>
          <p:spPr>
            <a:xfrm flipH="false" flipV="false" rot="0">
              <a:off x="0" y="0"/>
              <a:ext cx="994745" cy="218440"/>
            </a:xfrm>
            <a:custGeom>
              <a:avLst/>
              <a:gdLst/>
              <a:ahLst/>
              <a:cxnLst/>
              <a:rect r="r" b="b" t="t" l="l"/>
              <a:pathLst>
                <a:path h="218440" w="994745">
                  <a:moveTo>
                    <a:pt x="0" y="0"/>
                  </a:moveTo>
                  <a:lnTo>
                    <a:pt x="994745" y="0"/>
                  </a:lnTo>
                  <a:lnTo>
                    <a:pt x="994745" y="218440"/>
                  </a:lnTo>
                  <a:lnTo>
                    <a:pt x="0" y="218440"/>
                  </a:lnTo>
                  <a:close/>
                </a:path>
              </a:pathLst>
            </a:custGeom>
            <a:solidFill>
              <a:srgbClr val="1A1A1A"/>
            </a:solidFill>
          </p:spPr>
        </p:sp>
        <p:sp>
          <p:nvSpPr>
            <p:cNvPr name="TextBox 30" id="30"/>
            <p:cNvSpPr txBox="true"/>
            <p:nvPr/>
          </p:nvSpPr>
          <p:spPr>
            <a:xfrm>
              <a:off x="0" y="-57150"/>
              <a:ext cx="99474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Reports</a:t>
              </a:r>
            </a:p>
          </p:txBody>
        </p:sp>
      </p:grpSp>
      <p:sp>
        <p:nvSpPr>
          <p:cNvPr name="TextBox 31" id="31"/>
          <p:cNvSpPr txBox="true"/>
          <p:nvPr/>
        </p:nvSpPr>
        <p:spPr>
          <a:xfrm rot="0">
            <a:off x="12753004" y="2975668"/>
            <a:ext cx="4356999" cy="5301364"/>
          </a:xfrm>
          <a:prstGeom prst="rect">
            <a:avLst/>
          </a:prstGeom>
        </p:spPr>
        <p:txBody>
          <a:bodyPr anchor="t" rtlCol="false" tIns="0" lIns="0" bIns="0" rIns="0">
            <a:spAutoFit/>
          </a:bodyPr>
          <a:lstStyle/>
          <a:p>
            <a:pPr algn="ctr">
              <a:lnSpc>
                <a:spcPts val="3229"/>
              </a:lnSpc>
            </a:pPr>
            <a:r>
              <a:rPr lang="en-US" sz="2340" spc="229">
                <a:solidFill>
                  <a:srgbClr val="231F20"/>
                </a:solidFill>
                <a:latin typeface="DM Sans"/>
                <a:ea typeface="DM Sans"/>
                <a:cs typeface="DM Sans"/>
                <a:sym typeface="DM Sans"/>
              </a:rPr>
              <a:t>Functional Requirement: Users can create detailed spending reports for specific time periods (e.g. monthly, yearly).</a:t>
            </a:r>
          </a:p>
          <a:p>
            <a:pPr algn="ctr">
              <a:lnSpc>
                <a:spcPts val="3229"/>
              </a:lnSpc>
            </a:pPr>
          </a:p>
          <a:p>
            <a:pPr algn="ctr" marL="0" indent="0" lvl="0">
              <a:lnSpc>
                <a:spcPts val="3229"/>
              </a:lnSpc>
              <a:spcBef>
                <a:spcPct val="0"/>
              </a:spcBef>
            </a:pPr>
            <a:r>
              <a:rPr lang="en-US" sz="2340" spc="229">
                <a:solidFill>
                  <a:srgbClr val="231F20"/>
                </a:solidFill>
                <a:latin typeface="DM Sans"/>
                <a:ea typeface="DM Sans"/>
                <a:cs typeface="DM Sans"/>
                <a:sym typeface="DM Sans"/>
              </a:rPr>
              <a:t>Fulfilling User Needs: The spending report will include spending allocation by categories, helping users easily evaluate their personal financial situation.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98759" y="887405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916104" y="7702472"/>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554946" y="8273327"/>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25399" y="9548228"/>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110236" y="10061899"/>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3986772" y="2678796"/>
            <a:ext cx="11097632" cy="6120801"/>
            <a:chOff x="0" y="0"/>
            <a:chExt cx="4227984" cy="2331907"/>
          </a:xfrm>
        </p:grpSpPr>
        <p:sp>
          <p:nvSpPr>
            <p:cNvPr name="Freeform 10" id="10"/>
            <p:cNvSpPr/>
            <p:nvPr/>
          </p:nvSpPr>
          <p:spPr>
            <a:xfrm flipH="false" flipV="false" rot="0">
              <a:off x="0" y="0"/>
              <a:ext cx="4227984" cy="2331907"/>
            </a:xfrm>
            <a:custGeom>
              <a:avLst/>
              <a:gdLst/>
              <a:ahLst/>
              <a:cxnLst/>
              <a:rect r="r" b="b" t="t" l="l"/>
              <a:pathLst>
                <a:path h="2331907" w="4227984">
                  <a:moveTo>
                    <a:pt x="21626" y="0"/>
                  </a:moveTo>
                  <a:lnTo>
                    <a:pt x="4206358" y="0"/>
                  </a:lnTo>
                  <a:cubicBezTo>
                    <a:pt x="4218302" y="0"/>
                    <a:pt x="4227984" y="9682"/>
                    <a:pt x="4227984" y="21626"/>
                  </a:cubicBezTo>
                  <a:lnTo>
                    <a:pt x="4227984" y="2310281"/>
                  </a:lnTo>
                  <a:cubicBezTo>
                    <a:pt x="4227984" y="2322225"/>
                    <a:pt x="4218302" y="2331907"/>
                    <a:pt x="4206358" y="2331907"/>
                  </a:cubicBezTo>
                  <a:lnTo>
                    <a:pt x="21626" y="2331907"/>
                  </a:lnTo>
                  <a:cubicBezTo>
                    <a:pt x="15891" y="2331907"/>
                    <a:pt x="10390" y="2329629"/>
                    <a:pt x="6334" y="2325573"/>
                  </a:cubicBezTo>
                  <a:cubicBezTo>
                    <a:pt x="2278" y="2321518"/>
                    <a:pt x="0" y="2316017"/>
                    <a:pt x="0" y="2310281"/>
                  </a:cubicBezTo>
                  <a:lnTo>
                    <a:pt x="0" y="21626"/>
                  </a:lnTo>
                  <a:cubicBezTo>
                    <a:pt x="0" y="9682"/>
                    <a:pt x="9682" y="0"/>
                    <a:pt x="21626" y="0"/>
                  </a:cubicBezTo>
                  <a:close/>
                </a:path>
              </a:pathLst>
            </a:custGeom>
            <a:solidFill>
              <a:srgbClr val="FFFFFF">
                <a:alpha val="98824"/>
              </a:srgbClr>
            </a:solidFill>
          </p:spPr>
        </p:sp>
        <p:sp>
          <p:nvSpPr>
            <p:cNvPr name="TextBox 11" id="11"/>
            <p:cNvSpPr txBox="true"/>
            <p:nvPr/>
          </p:nvSpPr>
          <p:spPr>
            <a:xfrm>
              <a:off x="0" y="-19050"/>
              <a:ext cx="4227984"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4297973" y="1727824"/>
            <a:ext cx="10475230" cy="798478"/>
            <a:chOff x="0" y="0"/>
            <a:chExt cx="2865715" cy="218440"/>
          </a:xfrm>
        </p:grpSpPr>
        <p:sp>
          <p:nvSpPr>
            <p:cNvPr name="Freeform 13" id="13"/>
            <p:cNvSpPr/>
            <p:nvPr/>
          </p:nvSpPr>
          <p:spPr>
            <a:xfrm flipH="false" flipV="false" rot="0">
              <a:off x="0" y="0"/>
              <a:ext cx="2865715" cy="218440"/>
            </a:xfrm>
            <a:custGeom>
              <a:avLst/>
              <a:gdLst/>
              <a:ahLst/>
              <a:cxnLst/>
              <a:rect r="r" b="b" t="t" l="l"/>
              <a:pathLst>
                <a:path h="218440" w="2865715">
                  <a:moveTo>
                    <a:pt x="0" y="0"/>
                  </a:moveTo>
                  <a:lnTo>
                    <a:pt x="2865715" y="0"/>
                  </a:lnTo>
                  <a:lnTo>
                    <a:pt x="2865715" y="218440"/>
                  </a:lnTo>
                  <a:lnTo>
                    <a:pt x="0" y="218440"/>
                  </a:lnTo>
                  <a:close/>
                </a:path>
              </a:pathLst>
            </a:custGeom>
            <a:solidFill>
              <a:srgbClr val="1A1A1A"/>
            </a:solidFill>
          </p:spPr>
        </p:sp>
        <p:sp>
          <p:nvSpPr>
            <p:cNvPr name="TextBox 14" id="14"/>
            <p:cNvSpPr txBox="true"/>
            <p:nvPr/>
          </p:nvSpPr>
          <p:spPr>
            <a:xfrm>
              <a:off x="0" y="-57150"/>
              <a:ext cx="286571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Notifications</a:t>
              </a:r>
            </a:p>
          </p:txBody>
        </p:sp>
      </p:grpSp>
      <p:sp>
        <p:nvSpPr>
          <p:cNvPr name="TextBox 15" id="15"/>
          <p:cNvSpPr txBox="true"/>
          <p:nvPr/>
        </p:nvSpPr>
        <p:spPr>
          <a:xfrm rot="0">
            <a:off x="1028700" y="67732"/>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4142373" y="2842261"/>
            <a:ext cx="10786431" cy="2896936"/>
          </a:xfrm>
          <a:prstGeom prst="rect">
            <a:avLst/>
          </a:prstGeom>
        </p:spPr>
        <p:txBody>
          <a:bodyPr anchor="t" rtlCol="false" tIns="0" lIns="0" bIns="0" rIns="0">
            <a:spAutoFit/>
          </a:bodyPr>
          <a:lstStyle/>
          <a:p>
            <a:pPr algn="ctr">
              <a:lnSpc>
                <a:spcPts val="2955"/>
              </a:lnSpc>
            </a:pPr>
            <a:r>
              <a:rPr lang="en-US" sz="2141" spc="209">
                <a:solidFill>
                  <a:srgbClr val="231F20"/>
                </a:solidFill>
                <a:latin typeface="DM Sans"/>
                <a:ea typeface="DM Sans"/>
                <a:cs typeface="DM Sans"/>
                <a:sym typeface="DM Sans"/>
              </a:rPr>
              <a:t>Functional Requirement: The application will send reminders or notifications when the user nears or exceeds the budget limit of each category.</a:t>
            </a:r>
          </a:p>
          <a:p>
            <a:pPr algn="ctr">
              <a:lnSpc>
                <a:spcPts val="2955"/>
              </a:lnSpc>
            </a:pPr>
          </a:p>
          <a:p>
            <a:pPr algn="ctr" marL="0" indent="0" lvl="0">
              <a:lnSpc>
                <a:spcPts val="3783"/>
              </a:lnSpc>
              <a:spcBef>
                <a:spcPct val="0"/>
              </a:spcBef>
            </a:pPr>
            <a:r>
              <a:rPr lang="en-US" sz="2741" spc="268">
                <a:solidFill>
                  <a:srgbClr val="231F20"/>
                </a:solidFill>
                <a:latin typeface="DM Sans"/>
                <a:ea typeface="DM Sans"/>
                <a:cs typeface="DM Sans"/>
                <a:sym typeface="DM Sans"/>
              </a:rPr>
              <a:t>Fulfilling User Needs: The notification feature helps users control spending more effectively, avoiding spending beyond the established budget.</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48160" r="0" b="-29617"/>
            </a:stretch>
          </a:blipFill>
        </p:spPr>
      </p:sp>
      <p:sp>
        <p:nvSpPr>
          <p:cNvPr name="Freeform 3" id="3"/>
          <p:cNvSpPr/>
          <p:nvPr/>
        </p:nvSpPr>
        <p:spPr>
          <a:xfrm flipH="false" flipV="false" rot="887923">
            <a:off x="14134390" y="-9627528"/>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1675" y="-95608"/>
            <a:ext cx="9105795" cy="1103508"/>
          </a:xfrm>
          <a:prstGeom prst="rect">
            <a:avLst/>
          </a:prstGeom>
        </p:spPr>
        <p:txBody>
          <a:bodyPr anchor="t" rtlCol="false" tIns="0" lIns="0" bIns="0" rIns="0">
            <a:spAutoFit/>
          </a:bodyPr>
          <a:lstStyle/>
          <a:p>
            <a:pPr algn="ctr" marL="0" indent="0" lvl="0">
              <a:lnSpc>
                <a:spcPts val="8903"/>
              </a:lnSpc>
              <a:spcBef>
                <a:spcPct val="0"/>
              </a:spcBef>
            </a:pPr>
            <a:r>
              <a:rPr lang="en-US" b="true" sz="6451" spc="632">
                <a:solidFill>
                  <a:srgbClr val="231F20"/>
                </a:solidFill>
                <a:latin typeface="Oswald Bold"/>
                <a:ea typeface="Oswald Bold"/>
                <a:cs typeface="Oswald Bold"/>
                <a:sym typeface="Oswald Bold"/>
              </a:rPr>
              <a:t>ADDITIONAL FEATURES</a:t>
            </a:r>
          </a:p>
        </p:txBody>
      </p:sp>
      <p:sp>
        <p:nvSpPr>
          <p:cNvPr name="Freeform 5" id="5"/>
          <p:cNvSpPr/>
          <p:nvPr/>
        </p:nvSpPr>
        <p:spPr>
          <a:xfrm flipH="false" flipV="false" rot="887923">
            <a:off x="-8502547" y="550061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5863633" y="2433831"/>
            <a:ext cx="3411119" cy="1052872"/>
            <a:chOff x="0" y="0"/>
            <a:chExt cx="1251135" cy="386174"/>
          </a:xfrm>
        </p:grpSpPr>
        <p:sp>
          <p:nvSpPr>
            <p:cNvPr name="Freeform 7" id="7"/>
            <p:cNvSpPr/>
            <p:nvPr/>
          </p:nvSpPr>
          <p:spPr>
            <a:xfrm flipH="false" flipV="false" rot="0">
              <a:off x="0" y="0"/>
              <a:ext cx="1251135" cy="386174"/>
            </a:xfrm>
            <a:custGeom>
              <a:avLst/>
              <a:gdLst/>
              <a:ahLst/>
              <a:cxnLst/>
              <a:rect r="r" b="b" t="t" l="l"/>
              <a:pathLst>
                <a:path h="386174" w="1251135">
                  <a:moveTo>
                    <a:pt x="70358" y="0"/>
                  </a:moveTo>
                  <a:lnTo>
                    <a:pt x="1180777" y="0"/>
                  </a:lnTo>
                  <a:cubicBezTo>
                    <a:pt x="1199437" y="0"/>
                    <a:pt x="1217333" y="7413"/>
                    <a:pt x="1230528" y="20607"/>
                  </a:cubicBezTo>
                  <a:cubicBezTo>
                    <a:pt x="1243722" y="33802"/>
                    <a:pt x="1251135" y="51698"/>
                    <a:pt x="1251135" y="70358"/>
                  </a:cubicBezTo>
                  <a:lnTo>
                    <a:pt x="1251135" y="315816"/>
                  </a:lnTo>
                  <a:cubicBezTo>
                    <a:pt x="1251135" y="334476"/>
                    <a:pt x="1243722" y="352372"/>
                    <a:pt x="1230528" y="365566"/>
                  </a:cubicBezTo>
                  <a:cubicBezTo>
                    <a:pt x="1217333" y="378761"/>
                    <a:pt x="1199437" y="386174"/>
                    <a:pt x="1180777" y="386174"/>
                  </a:cubicBezTo>
                  <a:lnTo>
                    <a:pt x="70358" y="386174"/>
                  </a:lnTo>
                  <a:cubicBezTo>
                    <a:pt x="51698" y="386174"/>
                    <a:pt x="33802" y="378761"/>
                    <a:pt x="20607" y="365566"/>
                  </a:cubicBezTo>
                  <a:cubicBezTo>
                    <a:pt x="7413" y="352372"/>
                    <a:pt x="0" y="334476"/>
                    <a:pt x="0" y="315816"/>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8" id="8"/>
            <p:cNvSpPr txBox="true"/>
            <p:nvPr/>
          </p:nvSpPr>
          <p:spPr>
            <a:xfrm>
              <a:off x="0" y="-19050"/>
              <a:ext cx="1251135" cy="405224"/>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5863633" y="2548480"/>
            <a:ext cx="3587997" cy="785474"/>
          </a:xfrm>
          <a:prstGeom prst="rect">
            <a:avLst/>
          </a:prstGeom>
        </p:spPr>
        <p:txBody>
          <a:bodyPr anchor="t" rtlCol="false" tIns="0" lIns="0" bIns="0" rIns="0">
            <a:spAutoFit/>
          </a:bodyPr>
          <a:lstStyle/>
          <a:p>
            <a:pPr algn="ctr" marL="0" indent="0" lvl="0">
              <a:lnSpc>
                <a:spcPts val="3158"/>
              </a:lnSpc>
              <a:spcBef>
                <a:spcPct val="0"/>
              </a:spcBef>
            </a:pPr>
            <a:r>
              <a:rPr lang="en-US" sz="2288" spc="224">
                <a:solidFill>
                  <a:srgbClr val="231F20"/>
                </a:solidFill>
                <a:latin typeface="Oswald"/>
                <a:ea typeface="Oswald"/>
                <a:cs typeface="Oswald"/>
                <a:sym typeface="Oswald"/>
              </a:rPr>
              <a:t>NOTIFICATIONS FOR HIGH SPENDING </a:t>
            </a:r>
          </a:p>
        </p:txBody>
      </p:sp>
      <p:grpSp>
        <p:nvGrpSpPr>
          <p:cNvPr name="Group 10" id="10"/>
          <p:cNvGrpSpPr/>
          <p:nvPr/>
        </p:nvGrpSpPr>
        <p:grpSpPr>
          <a:xfrm rot="0">
            <a:off x="5483914" y="3752603"/>
            <a:ext cx="4443004" cy="5978592"/>
            <a:chOff x="0" y="0"/>
            <a:chExt cx="1687485" cy="2270712"/>
          </a:xfrm>
        </p:grpSpPr>
        <p:sp>
          <p:nvSpPr>
            <p:cNvPr name="Freeform 11" id="11"/>
            <p:cNvSpPr/>
            <p:nvPr/>
          </p:nvSpPr>
          <p:spPr>
            <a:xfrm flipH="false" flipV="false" rot="0">
              <a:off x="0" y="0"/>
              <a:ext cx="1687485" cy="2270712"/>
            </a:xfrm>
            <a:custGeom>
              <a:avLst/>
              <a:gdLst/>
              <a:ahLst/>
              <a:cxnLst/>
              <a:rect r="r" b="b" t="t" l="l"/>
              <a:pathLst>
                <a:path h="2270712" w="1687485">
                  <a:moveTo>
                    <a:pt x="54017" y="0"/>
                  </a:moveTo>
                  <a:lnTo>
                    <a:pt x="1633467" y="0"/>
                  </a:lnTo>
                  <a:cubicBezTo>
                    <a:pt x="1663300" y="0"/>
                    <a:pt x="1687485" y="24184"/>
                    <a:pt x="1687485" y="54017"/>
                  </a:cubicBezTo>
                  <a:lnTo>
                    <a:pt x="1687485" y="2216695"/>
                  </a:lnTo>
                  <a:cubicBezTo>
                    <a:pt x="1687485" y="2246528"/>
                    <a:pt x="1663300" y="2270712"/>
                    <a:pt x="1633467" y="2270712"/>
                  </a:cubicBezTo>
                  <a:lnTo>
                    <a:pt x="54017" y="2270712"/>
                  </a:lnTo>
                  <a:cubicBezTo>
                    <a:pt x="24184" y="2270712"/>
                    <a:pt x="0" y="2246528"/>
                    <a:pt x="0" y="2216695"/>
                  </a:cubicBezTo>
                  <a:lnTo>
                    <a:pt x="0" y="54017"/>
                  </a:lnTo>
                  <a:cubicBezTo>
                    <a:pt x="0" y="24184"/>
                    <a:pt x="24184" y="0"/>
                    <a:pt x="54017" y="0"/>
                  </a:cubicBezTo>
                  <a:close/>
                </a:path>
              </a:pathLst>
            </a:custGeom>
            <a:solidFill>
              <a:srgbClr val="FFFFFF">
                <a:alpha val="98824"/>
              </a:srgbClr>
            </a:solidFill>
          </p:spPr>
        </p:sp>
        <p:sp>
          <p:nvSpPr>
            <p:cNvPr name="TextBox 12" id="12"/>
            <p:cNvSpPr txBox="true"/>
            <p:nvPr/>
          </p:nvSpPr>
          <p:spPr>
            <a:xfrm>
              <a:off x="0" y="-19050"/>
              <a:ext cx="1687485" cy="2289762"/>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5660792" y="4001353"/>
            <a:ext cx="3993678" cy="5435149"/>
          </a:xfrm>
          <a:prstGeom prst="rect">
            <a:avLst/>
          </a:prstGeom>
        </p:spPr>
        <p:txBody>
          <a:bodyPr anchor="t" rtlCol="false" tIns="0" lIns="0" bIns="0" rIns="0">
            <a:spAutoFit/>
          </a:bodyPr>
          <a:lstStyle/>
          <a:p>
            <a:pPr algn="ctr">
              <a:lnSpc>
                <a:spcPts val="3301"/>
              </a:lnSpc>
            </a:pPr>
            <a:r>
              <a:rPr lang="en-US" sz="2358">
                <a:solidFill>
                  <a:srgbClr val="100F0D"/>
                </a:solidFill>
                <a:latin typeface="Montserrat Light"/>
                <a:ea typeface="Montserrat Light"/>
                <a:cs typeface="Montserrat Light"/>
                <a:sym typeface="Montserrat Light"/>
              </a:rPr>
              <a:t>Description: The app sends notifications when users near or exceed budget limits in important spending categories.</a:t>
            </a:r>
          </a:p>
          <a:p>
            <a:pPr algn="ctr">
              <a:lnSpc>
                <a:spcPts val="3301"/>
              </a:lnSpc>
            </a:pPr>
          </a:p>
          <a:p>
            <a:pPr algn="ctr">
              <a:lnSpc>
                <a:spcPts val="3301"/>
              </a:lnSpc>
            </a:pPr>
            <a:r>
              <a:rPr lang="en-US" sz="2358">
                <a:solidFill>
                  <a:srgbClr val="100F0D"/>
                </a:solidFill>
                <a:latin typeface="Montserrat Light"/>
                <a:ea typeface="Montserrat Light"/>
                <a:cs typeface="Montserrat Light"/>
                <a:sym typeface="Montserrat Light"/>
              </a:rPr>
              <a:t>Benefits: Helps users identify and adjust spending promptly, thereby avoiding exceeding the budget and maintaining a stable financial situation.</a:t>
            </a:r>
          </a:p>
        </p:txBody>
      </p:sp>
      <p:sp>
        <p:nvSpPr>
          <p:cNvPr name="TextBox 14" id="14"/>
          <p:cNvSpPr txBox="true"/>
          <p:nvPr/>
        </p:nvSpPr>
        <p:spPr>
          <a:xfrm rot="0">
            <a:off x="2982765" y="133331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EXPLANATION OF EXTRA FEATURES</a:t>
            </a:r>
          </a:p>
        </p:txBody>
      </p:sp>
      <p:grpSp>
        <p:nvGrpSpPr>
          <p:cNvPr name="Group 15" id="15"/>
          <p:cNvGrpSpPr/>
          <p:nvPr/>
        </p:nvGrpSpPr>
        <p:grpSpPr>
          <a:xfrm rot="0">
            <a:off x="466130" y="2433831"/>
            <a:ext cx="4339570" cy="937360"/>
            <a:chOff x="0" y="0"/>
            <a:chExt cx="1591674" cy="343806"/>
          </a:xfrm>
        </p:grpSpPr>
        <p:sp>
          <p:nvSpPr>
            <p:cNvPr name="Freeform 16" id="16"/>
            <p:cNvSpPr/>
            <p:nvPr/>
          </p:nvSpPr>
          <p:spPr>
            <a:xfrm flipH="false" flipV="false" rot="0">
              <a:off x="0" y="0"/>
              <a:ext cx="1591674" cy="343806"/>
            </a:xfrm>
            <a:custGeom>
              <a:avLst/>
              <a:gdLst/>
              <a:ahLst/>
              <a:cxnLst/>
              <a:rect r="r" b="b" t="t" l="l"/>
              <a:pathLst>
                <a:path h="343806" w="1591674">
                  <a:moveTo>
                    <a:pt x="55305" y="0"/>
                  </a:moveTo>
                  <a:lnTo>
                    <a:pt x="1536369" y="0"/>
                  </a:lnTo>
                  <a:cubicBezTo>
                    <a:pt x="1566913" y="0"/>
                    <a:pt x="1591674" y="24761"/>
                    <a:pt x="1591674" y="55305"/>
                  </a:cubicBezTo>
                  <a:lnTo>
                    <a:pt x="1591674" y="288501"/>
                  </a:lnTo>
                  <a:cubicBezTo>
                    <a:pt x="1591674" y="319045"/>
                    <a:pt x="1566913" y="343806"/>
                    <a:pt x="1536369" y="343806"/>
                  </a:cubicBezTo>
                  <a:lnTo>
                    <a:pt x="55305" y="343806"/>
                  </a:lnTo>
                  <a:cubicBezTo>
                    <a:pt x="24761" y="343806"/>
                    <a:pt x="0" y="319045"/>
                    <a:pt x="0" y="288501"/>
                  </a:cubicBezTo>
                  <a:lnTo>
                    <a:pt x="0" y="55305"/>
                  </a:lnTo>
                  <a:cubicBezTo>
                    <a:pt x="0" y="24761"/>
                    <a:pt x="24761" y="0"/>
                    <a:pt x="55305" y="0"/>
                  </a:cubicBezTo>
                  <a:close/>
                </a:path>
              </a:pathLst>
            </a:custGeom>
            <a:solidFill>
              <a:srgbClr val="FFFFFF">
                <a:alpha val="98824"/>
              </a:srgbClr>
            </a:solidFill>
          </p:spPr>
        </p:sp>
        <p:sp>
          <p:nvSpPr>
            <p:cNvPr name="TextBox 17" id="17"/>
            <p:cNvSpPr txBox="true"/>
            <p:nvPr/>
          </p:nvSpPr>
          <p:spPr>
            <a:xfrm>
              <a:off x="0" y="-19050"/>
              <a:ext cx="1591674" cy="362856"/>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528325" y="2559986"/>
            <a:ext cx="4277375" cy="46192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MANUAL CATEGORIZATION </a:t>
            </a:r>
          </a:p>
        </p:txBody>
      </p:sp>
      <p:grpSp>
        <p:nvGrpSpPr>
          <p:cNvPr name="Group 19" id="19"/>
          <p:cNvGrpSpPr/>
          <p:nvPr/>
        </p:nvGrpSpPr>
        <p:grpSpPr>
          <a:xfrm rot="0">
            <a:off x="0" y="3646442"/>
            <a:ext cx="5008479" cy="6190914"/>
            <a:chOff x="0" y="0"/>
            <a:chExt cx="1837017" cy="2270712"/>
          </a:xfrm>
        </p:grpSpPr>
        <p:sp>
          <p:nvSpPr>
            <p:cNvPr name="Freeform 20" id="20"/>
            <p:cNvSpPr/>
            <p:nvPr/>
          </p:nvSpPr>
          <p:spPr>
            <a:xfrm flipH="false" flipV="false" rot="0">
              <a:off x="0" y="0"/>
              <a:ext cx="1837017" cy="2270712"/>
            </a:xfrm>
            <a:custGeom>
              <a:avLst/>
              <a:gdLst/>
              <a:ahLst/>
              <a:cxnLst/>
              <a:rect r="r" b="b" t="t" l="l"/>
              <a:pathLst>
                <a:path h="2270712" w="1837017">
                  <a:moveTo>
                    <a:pt x="47919" y="0"/>
                  </a:moveTo>
                  <a:lnTo>
                    <a:pt x="1789098" y="0"/>
                  </a:lnTo>
                  <a:cubicBezTo>
                    <a:pt x="1815563" y="0"/>
                    <a:pt x="1837017" y="21454"/>
                    <a:pt x="1837017" y="47919"/>
                  </a:cubicBezTo>
                  <a:lnTo>
                    <a:pt x="1837017" y="2222794"/>
                  </a:lnTo>
                  <a:cubicBezTo>
                    <a:pt x="1837017" y="2235502"/>
                    <a:pt x="1831968" y="2247691"/>
                    <a:pt x="1822982" y="2256677"/>
                  </a:cubicBezTo>
                  <a:cubicBezTo>
                    <a:pt x="1813995" y="2265664"/>
                    <a:pt x="1801807" y="2270712"/>
                    <a:pt x="1789098" y="2270712"/>
                  </a:cubicBezTo>
                  <a:lnTo>
                    <a:pt x="47919" y="2270712"/>
                  </a:lnTo>
                  <a:cubicBezTo>
                    <a:pt x="35210" y="2270712"/>
                    <a:pt x="23022" y="2265664"/>
                    <a:pt x="14035" y="2256677"/>
                  </a:cubicBezTo>
                  <a:cubicBezTo>
                    <a:pt x="5049" y="2247691"/>
                    <a:pt x="0" y="2235502"/>
                    <a:pt x="0" y="2222794"/>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1" id="21"/>
            <p:cNvSpPr txBox="true"/>
            <p:nvPr/>
          </p:nvSpPr>
          <p:spPr>
            <a:xfrm>
              <a:off x="0" y="-19050"/>
              <a:ext cx="1837017" cy="2289762"/>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224430" y="3813957"/>
            <a:ext cx="4485700" cy="5556881"/>
          </a:xfrm>
          <a:prstGeom prst="rect">
            <a:avLst/>
          </a:prstGeom>
        </p:spPr>
        <p:txBody>
          <a:bodyPr anchor="t" rtlCol="false" tIns="0" lIns="0" bIns="0" rIns="0">
            <a:spAutoFit/>
          </a:bodyPr>
          <a:lstStyle/>
          <a:p>
            <a:pPr algn="ctr">
              <a:lnSpc>
                <a:spcPts val="3465"/>
              </a:lnSpc>
            </a:pPr>
            <a:r>
              <a:rPr lang="en-US" sz="2475">
                <a:solidFill>
                  <a:srgbClr val="100F0D"/>
                </a:solidFill>
                <a:latin typeface="Montserrat Light"/>
                <a:ea typeface="Montserrat Light"/>
                <a:cs typeface="Montserrat Light"/>
                <a:sym typeface="Montserrat Light"/>
              </a:rPr>
              <a:t>Description: Users can create and categorize expenses into the categories they want, helping them customize spending tracking according to their personal needs.</a:t>
            </a:r>
          </a:p>
          <a:p>
            <a:pPr algn="ctr">
              <a:lnSpc>
                <a:spcPts val="2485"/>
              </a:lnSpc>
            </a:pPr>
          </a:p>
          <a:p>
            <a:pPr algn="ctr">
              <a:lnSpc>
                <a:spcPts val="3465"/>
              </a:lnSpc>
            </a:pPr>
            <a:r>
              <a:rPr lang="en-US" sz="2475">
                <a:solidFill>
                  <a:srgbClr val="100F0D"/>
                </a:solidFill>
                <a:latin typeface="Montserrat Light"/>
                <a:ea typeface="Montserrat Light"/>
                <a:cs typeface="Montserrat Light"/>
                <a:sym typeface="Montserrat Light"/>
              </a:rPr>
              <a:t>Benefits: This feature helps users more closely control and classify spending easily, thereby making reasonable financial decisions.</a:t>
            </a:r>
          </a:p>
        </p:txBody>
      </p:sp>
      <p:sp>
        <p:nvSpPr>
          <p:cNvPr name="TextBox 23" id="23"/>
          <p:cNvSpPr txBox="true"/>
          <p:nvPr/>
        </p:nvSpPr>
        <p:spPr>
          <a:xfrm rot="0">
            <a:off x="10698443" y="2321650"/>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PRIORITIZATION BASED ON USER FEEDBACK</a:t>
            </a:r>
          </a:p>
        </p:txBody>
      </p:sp>
      <p:grpSp>
        <p:nvGrpSpPr>
          <p:cNvPr name="Group 24" id="24"/>
          <p:cNvGrpSpPr/>
          <p:nvPr/>
        </p:nvGrpSpPr>
        <p:grpSpPr>
          <a:xfrm rot="0">
            <a:off x="10698443" y="3626914"/>
            <a:ext cx="5828243" cy="5978592"/>
            <a:chOff x="0" y="0"/>
            <a:chExt cx="2213609" cy="2270712"/>
          </a:xfrm>
        </p:grpSpPr>
        <p:sp>
          <p:nvSpPr>
            <p:cNvPr name="Freeform 25" id="25"/>
            <p:cNvSpPr/>
            <p:nvPr/>
          </p:nvSpPr>
          <p:spPr>
            <a:xfrm flipH="false" flipV="false" rot="0">
              <a:off x="0" y="0"/>
              <a:ext cx="2213609" cy="2270712"/>
            </a:xfrm>
            <a:custGeom>
              <a:avLst/>
              <a:gdLst/>
              <a:ahLst/>
              <a:cxnLst/>
              <a:rect r="r" b="b" t="t" l="l"/>
              <a:pathLst>
                <a:path h="2270712" w="2213609">
                  <a:moveTo>
                    <a:pt x="41179" y="0"/>
                  </a:moveTo>
                  <a:lnTo>
                    <a:pt x="2172430" y="0"/>
                  </a:lnTo>
                  <a:cubicBezTo>
                    <a:pt x="2195172" y="0"/>
                    <a:pt x="2213609" y="18436"/>
                    <a:pt x="2213609" y="41179"/>
                  </a:cubicBezTo>
                  <a:lnTo>
                    <a:pt x="2213609" y="2229533"/>
                  </a:lnTo>
                  <a:cubicBezTo>
                    <a:pt x="2213609" y="2252276"/>
                    <a:pt x="2195172" y="2270712"/>
                    <a:pt x="2172430" y="2270712"/>
                  </a:cubicBezTo>
                  <a:lnTo>
                    <a:pt x="41179" y="2270712"/>
                  </a:lnTo>
                  <a:cubicBezTo>
                    <a:pt x="18436" y="2270712"/>
                    <a:pt x="0" y="2252276"/>
                    <a:pt x="0" y="2229533"/>
                  </a:cubicBezTo>
                  <a:lnTo>
                    <a:pt x="0" y="41179"/>
                  </a:lnTo>
                  <a:cubicBezTo>
                    <a:pt x="0" y="18436"/>
                    <a:pt x="18436" y="0"/>
                    <a:pt x="41179" y="0"/>
                  </a:cubicBezTo>
                  <a:close/>
                </a:path>
              </a:pathLst>
            </a:custGeom>
            <a:solidFill>
              <a:srgbClr val="FFFFFF">
                <a:alpha val="98824"/>
              </a:srgbClr>
            </a:solidFill>
          </p:spPr>
        </p:sp>
        <p:sp>
          <p:nvSpPr>
            <p:cNvPr name="TextBox 26" id="26"/>
            <p:cNvSpPr txBox="true"/>
            <p:nvPr/>
          </p:nvSpPr>
          <p:spPr>
            <a:xfrm>
              <a:off x="0" y="-19050"/>
              <a:ext cx="2213609" cy="2289762"/>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10966098" y="3842948"/>
            <a:ext cx="4946753" cy="5685111"/>
          </a:xfrm>
          <a:prstGeom prst="rect">
            <a:avLst/>
          </a:prstGeom>
        </p:spPr>
        <p:txBody>
          <a:bodyPr anchor="t" rtlCol="false" tIns="0" lIns="0" bIns="0" rIns="0">
            <a:spAutoFit/>
          </a:bodyPr>
          <a:lstStyle/>
          <a:p>
            <a:pPr algn="ctr">
              <a:lnSpc>
                <a:spcPts val="2810"/>
              </a:lnSpc>
            </a:pPr>
            <a:r>
              <a:rPr lang="en-US" sz="2007">
                <a:solidFill>
                  <a:srgbClr val="100F0D"/>
                </a:solidFill>
                <a:latin typeface="Montserrat Light"/>
                <a:ea typeface="Montserrat Light"/>
                <a:cs typeface="Montserrat Light"/>
                <a:sym typeface="Montserrat Light"/>
              </a:rPr>
              <a:t>These additional features were prioritized for development based on direct feedback from users during testing.</a:t>
            </a:r>
          </a:p>
          <a:p>
            <a:pPr algn="ctr">
              <a:lnSpc>
                <a:spcPts val="2810"/>
              </a:lnSpc>
            </a:pPr>
          </a:p>
          <a:p>
            <a:pPr algn="ctr">
              <a:lnSpc>
                <a:spcPts val="2810"/>
              </a:lnSpc>
            </a:pPr>
            <a:r>
              <a:rPr lang="en-US" sz="2007">
                <a:solidFill>
                  <a:srgbClr val="100F0D"/>
                </a:solidFill>
                <a:latin typeface="Montserrat Light"/>
                <a:ea typeface="Montserrat Light"/>
                <a:cs typeface="Montserrat Light"/>
                <a:sym typeface="Montserrat Light"/>
              </a:rPr>
              <a:t>Manual Categorization and Notifications for High Spending are two special features most requested by users because they help them control spending and adjust budgets proactively.</a:t>
            </a:r>
          </a:p>
          <a:p>
            <a:pPr algn="ctr">
              <a:lnSpc>
                <a:spcPts val="2810"/>
              </a:lnSpc>
            </a:pPr>
          </a:p>
          <a:p>
            <a:pPr algn="ctr">
              <a:lnSpc>
                <a:spcPts val="2810"/>
              </a:lnSpc>
            </a:pPr>
            <a:r>
              <a:rPr lang="en-US" sz="2007">
                <a:solidFill>
                  <a:srgbClr val="100F0D"/>
                </a:solidFill>
                <a:latin typeface="Montserrat Light"/>
                <a:ea typeface="Montserrat Light"/>
                <a:cs typeface="Montserrat Light"/>
                <a:sym typeface="Montserrat Light"/>
              </a:rPr>
              <a:t>These features not only meet current needs but also assist users in optimizing their budget and managing long-term personal finances.</a:t>
            </a:r>
          </a:p>
        </p:txBody>
      </p:sp>
      <p:sp>
        <p:nvSpPr>
          <p:cNvPr name="Freeform 28" id="28"/>
          <p:cNvSpPr/>
          <p:nvPr/>
        </p:nvSpPr>
        <p:spPr>
          <a:xfrm flipH="true" flipV="false" rot="-8970905">
            <a:off x="14091547" y="3370056"/>
            <a:ext cx="825818" cy="233294"/>
          </a:xfrm>
          <a:custGeom>
            <a:avLst/>
            <a:gdLst/>
            <a:ahLst/>
            <a:cxnLst/>
            <a:rect r="r" b="b" t="t" l="l"/>
            <a:pathLst>
              <a:path h="233294" w="825818">
                <a:moveTo>
                  <a:pt x="825818" y="0"/>
                </a:moveTo>
                <a:lnTo>
                  <a:pt x="0" y="0"/>
                </a:lnTo>
                <a:lnTo>
                  <a:pt x="0" y="233293"/>
                </a:lnTo>
                <a:lnTo>
                  <a:pt x="825818" y="233293"/>
                </a:lnTo>
                <a:lnTo>
                  <a:pt x="82581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807412" y="5744675"/>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80992" y="3696506"/>
            <a:ext cx="1400485" cy="3809604"/>
            <a:chOff x="0" y="0"/>
            <a:chExt cx="368852" cy="1003353"/>
          </a:xfrm>
        </p:grpSpPr>
        <p:sp>
          <p:nvSpPr>
            <p:cNvPr name="Freeform 4" id="4"/>
            <p:cNvSpPr/>
            <p:nvPr/>
          </p:nvSpPr>
          <p:spPr>
            <a:xfrm flipH="false" flipV="false" rot="0">
              <a:off x="0" y="0"/>
              <a:ext cx="368852" cy="1003353"/>
            </a:xfrm>
            <a:custGeom>
              <a:avLst/>
              <a:gdLst/>
              <a:ahLst/>
              <a:cxnLst/>
              <a:rect r="r" b="b" t="t" l="l"/>
              <a:pathLst>
                <a:path h="1003353" w="368852">
                  <a:moveTo>
                    <a:pt x="0" y="0"/>
                  </a:moveTo>
                  <a:lnTo>
                    <a:pt x="368852" y="0"/>
                  </a:lnTo>
                  <a:lnTo>
                    <a:pt x="368852" y="1003353"/>
                  </a:lnTo>
                  <a:lnTo>
                    <a:pt x="0" y="1003353"/>
                  </a:lnTo>
                  <a:close/>
                </a:path>
              </a:pathLst>
            </a:custGeom>
            <a:solidFill>
              <a:srgbClr val="CCCCCC"/>
            </a:solidFill>
          </p:spPr>
        </p:sp>
        <p:sp>
          <p:nvSpPr>
            <p:cNvPr name="TextBox 5" id="5"/>
            <p:cNvSpPr txBox="true"/>
            <p:nvPr/>
          </p:nvSpPr>
          <p:spPr>
            <a:xfrm>
              <a:off x="0" y="-19050"/>
              <a:ext cx="368852" cy="102240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MEMBERS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193025" y="401999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12626" y="48591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193025" y="56973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193025" y="65355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6664597" y="4127086"/>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NGUYEN MINH HIEU </a:t>
            </a:r>
          </a:p>
        </p:txBody>
      </p:sp>
      <p:sp>
        <p:nvSpPr>
          <p:cNvPr name="TextBox 13" id="13"/>
          <p:cNvSpPr txBox="true"/>
          <p:nvPr/>
        </p:nvSpPr>
        <p:spPr>
          <a:xfrm rot="0">
            <a:off x="6664597" y="496473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NGUYEN TIEN MANH</a:t>
            </a:r>
          </a:p>
        </p:txBody>
      </p:sp>
      <p:sp>
        <p:nvSpPr>
          <p:cNvPr name="TextBox 14" id="14"/>
          <p:cNvSpPr txBox="true"/>
          <p:nvPr/>
        </p:nvSpPr>
        <p:spPr>
          <a:xfrm rot="0">
            <a:off x="6664597" y="5802383"/>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BUI HOANG LONG</a:t>
            </a:r>
          </a:p>
        </p:txBody>
      </p:sp>
      <p:sp>
        <p:nvSpPr>
          <p:cNvPr name="TextBox 15" id="15"/>
          <p:cNvSpPr txBox="true"/>
          <p:nvPr/>
        </p:nvSpPr>
        <p:spPr>
          <a:xfrm rot="0">
            <a:off x="6664597" y="664058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PHAM XUAN BACH</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6790634" y="872638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4188862" y="-3717816"/>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62633" y="-133350"/>
            <a:ext cx="10260150" cy="2613348"/>
          </a:xfrm>
          <a:prstGeom prst="rect">
            <a:avLst/>
          </a:prstGeom>
        </p:spPr>
        <p:txBody>
          <a:bodyPr anchor="t" rtlCol="false" tIns="0" lIns="0" bIns="0" rIns="0">
            <a:spAutoFit/>
          </a:bodyPr>
          <a:lstStyle/>
          <a:p>
            <a:pPr algn="l" marL="0" indent="0" lvl="0">
              <a:lnSpc>
                <a:spcPts val="10480"/>
              </a:lnSpc>
              <a:spcBef>
                <a:spcPct val="0"/>
              </a:spcBef>
            </a:pPr>
            <a:r>
              <a:rPr lang="en-US" b="true" sz="7594" spc="744">
                <a:solidFill>
                  <a:srgbClr val="231F20"/>
                </a:solidFill>
                <a:latin typeface="Oswald Bold"/>
                <a:ea typeface="Oswald Bold"/>
                <a:cs typeface="Oswald Bold"/>
                <a:sym typeface="Oswald Bold"/>
              </a:rPr>
              <a:t>DATA MANAGEMENT AND SECURITY</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3382922" y="3585633"/>
            <a:ext cx="3411119" cy="893910"/>
            <a:chOff x="0" y="0"/>
            <a:chExt cx="1251135" cy="327870"/>
          </a:xfrm>
        </p:grpSpPr>
        <p:sp>
          <p:nvSpPr>
            <p:cNvPr name="Freeform 12" id="12"/>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13" id="13"/>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2773316" y="3782331"/>
            <a:ext cx="3587997" cy="452888"/>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MANAGEMENT</a:t>
            </a:r>
          </a:p>
        </p:txBody>
      </p:sp>
      <p:grpSp>
        <p:nvGrpSpPr>
          <p:cNvPr name="Group 15" id="15"/>
          <p:cNvGrpSpPr/>
          <p:nvPr/>
        </p:nvGrpSpPr>
        <p:grpSpPr>
          <a:xfrm rot="0">
            <a:off x="1028700" y="4372161"/>
            <a:ext cx="7054521" cy="5635482"/>
            <a:chOff x="0" y="0"/>
            <a:chExt cx="2679358" cy="2140397"/>
          </a:xfrm>
        </p:grpSpPr>
        <p:sp>
          <p:nvSpPr>
            <p:cNvPr name="Freeform 16" id="16"/>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17" id="17"/>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1253363" y="4562089"/>
            <a:ext cx="6627903" cy="54455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User Data Management: User data, including personal information and expenses, is efficiently stored and managed in an SQLite database, ensuring quick processing and availability on mobile devices.</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Synchronization: Firebase provides data synchronization across devices, ensuring users can access and update their information anytime and anywhere without losing data.</a:t>
            </a:r>
          </a:p>
          <a:p>
            <a:pPr algn="ctr">
              <a:lnSpc>
                <a:spcPts val="3301"/>
              </a:lnSpc>
            </a:pPr>
          </a:p>
        </p:txBody>
      </p:sp>
      <p:sp>
        <p:nvSpPr>
          <p:cNvPr name="TextBox 19" id="19"/>
          <p:cNvSpPr txBox="true"/>
          <p:nvPr/>
        </p:nvSpPr>
        <p:spPr>
          <a:xfrm rot="0">
            <a:off x="174623" y="235220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DESCRIPTION OF HOW DATA IS MANAGED AND SECURED</a:t>
            </a:r>
          </a:p>
        </p:txBody>
      </p:sp>
      <p:grpSp>
        <p:nvGrpSpPr>
          <p:cNvPr name="Group 20" id="20"/>
          <p:cNvGrpSpPr/>
          <p:nvPr/>
        </p:nvGrpSpPr>
        <p:grpSpPr>
          <a:xfrm rot="0">
            <a:off x="10589530" y="3593226"/>
            <a:ext cx="3411119" cy="893910"/>
            <a:chOff x="0" y="0"/>
            <a:chExt cx="1251135" cy="327870"/>
          </a:xfrm>
        </p:grpSpPr>
        <p:sp>
          <p:nvSpPr>
            <p:cNvPr name="Freeform 21" id="21"/>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22" id="22"/>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0637315" y="3789924"/>
            <a:ext cx="3587997" cy="452888"/>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SECURITY</a:t>
            </a:r>
          </a:p>
        </p:txBody>
      </p:sp>
      <p:grpSp>
        <p:nvGrpSpPr>
          <p:cNvPr name="Group 24" id="24"/>
          <p:cNvGrpSpPr/>
          <p:nvPr/>
        </p:nvGrpSpPr>
        <p:grpSpPr>
          <a:xfrm rot="0">
            <a:off x="9856636" y="4184706"/>
            <a:ext cx="7054521" cy="5635482"/>
            <a:chOff x="0" y="0"/>
            <a:chExt cx="2679358" cy="2140397"/>
          </a:xfrm>
        </p:grpSpPr>
        <p:sp>
          <p:nvSpPr>
            <p:cNvPr name="Freeform 25" id="25"/>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26" id="26"/>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9856636" y="4648100"/>
            <a:ext cx="6627903" cy="50264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Authentication and Security with Firebase: Firebase Authentication is used to securely authenticate users. Each user can only access their own data after successfully logging in.</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Encryption: Sensitive data, such as passwords and payment information, is encrypted to ensure that even if data is accessed improperly, personal information remains protected</a:t>
            </a:r>
          </a:p>
          <a:p>
            <a:pPr algn="ctr">
              <a:lnSpc>
                <a:spcPts val="3301"/>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6790634" y="872638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4188862" y="-3717816"/>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91469" y="-151286"/>
            <a:ext cx="10260150" cy="2613348"/>
          </a:xfrm>
          <a:prstGeom prst="rect">
            <a:avLst/>
          </a:prstGeom>
        </p:spPr>
        <p:txBody>
          <a:bodyPr anchor="t" rtlCol="false" tIns="0" lIns="0" bIns="0" rIns="0">
            <a:spAutoFit/>
          </a:bodyPr>
          <a:lstStyle/>
          <a:p>
            <a:pPr algn="l" marL="0" indent="0" lvl="0">
              <a:lnSpc>
                <a:spcPts val="10480"/>
              </a:lnSpc>
              <a:spcBef>
                <a:spcPct val="0"/>
              </a:spcBef>
            </a:pPr>
            <a:r>
              <a:rPr lang="en-US" b="true" sz="7594" spc="744">
                <a:solidFill>
                  <a:srgbClr val="231F20"/>
                </a:solidFill>
                <a:latin typeface="Oswald Bold"/>
                <a:ea typeface="Oswald Bold"/>
                <a:cs typeface="Oswald Bold"/>
                <a:sym typeface="Oswald Bold"/>
              </a:rPr>
              <a:t>DATA MANAGEMENT AND SECURITY</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3954708" y="3290796"/>
            <a:ext cx="3411119" cy="893910"/>
            <a:chOff x="0" y="0"/>
            <a:chExt cx="1251135" cy="327870"/>
          </a:xfrm>
        </p:grpSpPr>
        <p:sp>
          <p:nvSpPr>
            <p:cNvPr name="Freeform 12" id="12"/>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13" id="13"/>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2761962" y="3548969"/>
            <a:ext cx="3587997" cy="919613"/>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FIREBASE SECURITY FEATURES</a:t>
            </a:r>
          </a:p>
        </p:txBody>
      </p:sp>
      <p:grpSp>
        <p:nvGrpSpPr>
          <p:cNvPr name="Group 15" id="15"/>
          <p:cNvGrpSpPr/>
          <p:nvPr/>
        </p:nvGrpSpPr>
        <p:grpSpPr>
          <a:xfrm rot="0">
            <a:off x="1028700" y="4529661"/>
            <a:ext cx="7054521" cy="5635482"/>
            <a:chOff x="0" y="0"/>
            <a:chExt cx="2679358" cy="2140397"/>
          </a:xfrm>
        </p:grpSpPr>
        <p:sp>
          <p:nvSpPr>
            <p:cNvPr name="Freeform 16" id="16"/>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17" id="17"/>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1242009" y="4699600"/>
            <a:ext cx="6627903" cy="41882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Role-based Access Control: Firebase uses security rules based on roles, granting users access only to the resources they are authorized to view.</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Protection During Transmission: Firebase ensures that data is encrypted during transmission, safeguarding user information from network attacks.</a:t>
            </a:r>
          </a:p>
          <a:p>
            <a:pPr algn="ctr">
              <a:lnSpc>
                <a:spcPts val="3301"/>
              </a:lnSpc>
            </a:pPr>
          </a:p>
        </p:txBody>
      </p:sp>
      <p:sp>
        <p:nvSpPr>
          <p:cNvPr name="TextBox 19" id="19"/>
          <p:cNvSpPr txBox="true"/>
          <p:nvPr/>
        </p:nvSpPr>
        <p:spPr>
          <a:xfrm rot="0">
            <a:off x="174623" y="235220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DESCRIPTION OF HOW DATA IS MANAGED AND SECURED</a:t>
            </a:r>
          </a:p>
        </p:txBody>
      </p:sp>
      <p:grpSp>
        <p:nvGrpSpPr>
          <p:cNvPr name="Group 20" id="20"/>
          <p:cNvGrpSpPr/>
          <p:nvPr/>
        </p:nvGrpSpPr>
        <p:grpSpPr>
          <a:xfrm rot="0">
            <a:off x="11566005" y="3138678"/>
            <a:ext cx="3411119" cy="893910"/>
            <a:chOff x="0" y="0"/>
            <a:chExt cx="1251135" cy="327870"/>
          </a:xfrm>
        </p:grpSpPr>
        <p:sp>
          <p:nvSpPr>
            <p:cNvPr name="Freeform 21" id="21"/>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22" id="22"/>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1264257" y="3548969"/>
            <a:ext cx="3587997" cy="919613"/>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PRIVACY AND COMPLIANCE</a:t>
            </a:r>
          </a:p>
        </p:txBody>
      </p:sp>
      <p:grpSp>
        <p:nvGrpSpPr>
          <p:cNvPr name="Group 24" id="24"/>
          <p:cNvGrpSpPr/>
          <p:nvPr/>
        </p:nvGrpSpPr>
        <p:grpSpPr>
          <a:xfrm rot="0">
            <a:off x="9744304" y="4756750"/>
            <a:ext cx="7054521" cy="5635482"/>
            <a:chOff x="0" y="0"/>
            <a:chExt cx="2679358" cy="2140397"/>
          </a:xfrm>
        </p:grpSpPr>
        <p:sp>
          <p:nvSpPr>
            <p:cNvPr name="Freeform 25" id="25"/>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26" id="26"/>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9744304" y="4699600"/>
            <a:ext cx="6627903" cy="41882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Regulatory Compliance: The app complies with data protection regulations like GDPR and other security standards to ensure user privacy.</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User Rights for Data Access and Management: Users have the right to request access, modify, or delete their personal data at any time.</a:t>
            </a:r>
          </a:p>
          <a:p>
            <a:pPr algn="ctr">
              <a:lnSpc>
                <a:spcPts val="3301"/>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91688" y="3491179"/>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Summary of User Testing</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5421594" y="3817290"/>
            <a:ext cx="12190961" cy="5714835"/>
            <a:chOff x="0" y="0"/>
            <a:chExt cx="2354273" cy="1103628"/>
          </a:xfrm>
        </p:grpSpPr>
        <p:sp>
          <p:nvSpPr>
            <p:cNvPr name="Freeform 13" id="13"/>
            <p:cNvSpPr/>
            <p:nvPr/>
          </p:nvSpPr>
          <p:spPr>
            <a:xfrm flipH="false" flipV="false" rot="0">
              <a:off x="0" y="0"/>
              <a:ext cx="2354273" cy="1103628"/>
            </a:xfrm>
            <a:custGeom>
              <a:avLst/>
              <a:gdLst/>
              <a:ahLst/>
              <a:cxnLst/>
              <a:rect r="r" b="b" t="t" l="l"/>
              <a:pathLst>
                <a:path h="1103628" w="2354273">
                  <a:moveTo>
                    <a:pt x="0" y="0"/>
                  </a:moveTo>
                  <a:lnTo>
                    <a:pt x="2354273" y="0"/>
                  </a:lnTo>
                  <a:lnTo>
                    <a:pt x="2354273" y="1103628"/>
                  </a:lnTo>
                  <a:lnTo>
                    <a:pt x="0" y="1103628"/>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354273" cy="1122678"/>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5770459" y="4028628"/>
            <a:ext cx="11493230" cy="4617312"/>
          </a:xfrm>
          <a:prstGeom prst="rect">
            <a:avLst/>
          </a:prstGeom>
        </p:spPr>
        <p:txBody>
          <a:bodyPr anchor="t" rtlCol="false" tIns="0" lIns="0" bIns="0" rIns="0">
            <a:spAutoFit/>
          </a:bodyPr>
          <a:lstStyle/>
          <a:p>
            <a:pPr algn="l">
              <a:lnSpc>
                <a:spcPts val="3359"/>
              </a:lnSpc>
            </a:pPr>
            <a:r>
              <a:rPr lang="en-US" sz="2434" spc="238" b="true">
                <a:solidFill>
                  <a:srgbClr val="231F20"/>
                </a:solidFill>
                <a:latin typeface="DM Sans Bold"/>
                <a:ea typeface="DM Sans Bold"/>
                <a:cs typeface="DM Sans Bold"/>
                <a:sym typeface="DM Sans Bold"/>
              </a:rPr>
              <a:t>The app was tested by a diverse group of university students, ranging from first-year to fourth-year, to ensure varied perspectives and use cases. A total of 40 students participated in the testing phase. They explored the app's key features, including user registration, expense tracking, budget setting, and notifications, to evaluate its usability and functionality.</a:t>
            </a:r>
          </a:p>
          <a:p>
            <a:pPr algn="l">
              <a:lnSpc>
                <a:spcPts val="3359"/>
              </a:lnSpc>
            </a:pPr>
          </a:p>
          <a:p>
            <a:pPr algn="l">
              <a:lnSpc>
                <a:spcPts val="3359"/>
              </a:lnSpc>
            </a:pPr>
            <a:r>
              <a:rPr lang="en-US" b="true" sz="2434" spc="238">
                <a:solidFill>
                  <a:srgbClr val="231F20"/>
                </a:solidFill>
                <a:latin typeface="DM Sans Bold"/>
                <a:ea typeface="DM Sans Bold"/>
                <a:cs typeface="DM Sans Bold"/>
                <a:sym typeface="DM Sans Bold"/>
              </a:rPr>
              <a:t>Students were assigned specific scenarios, such as registering an account, adding expenses, generating reports, and responding to budget notifications. These scenarios allowed for comprehensive testing of the app’s functional requirements.</a:t>
            </a:r>
          </a:p>
        </p:txBody>
      </p:sp>
      <p:sp>
        <p:nvSpPr>
          <p:cNvPr name="Freeform 16" id="16"/>
          <p:cNvSpPr/>
          <p:nvPr/>
        </p:nvSpPr>
        <p:spPr>
          <a:xfrm flipH="false" flipV="false" rot="0">
            <a:off x="691688" y="6499209"/>
            <a:ext cx="4473739" cy="2443073"/>
          </a:xfrm>
          <a:custGeom>
            <a:avLst/>
            <a:gdLst/>
            <a:ahLst/>
            <a:cxnLst/>
            <a:rect r="r" b="b" t="t" l="l"/>
            <a:pathLst>
              <a:path h="2443073" w="4473739">
                <a:moveTo>
                  <a:pt x="0" y="0"/>
                </a:moveTo>
                <a:lnTo>
                  <a:pt x="4473740" y="0"/>
                </a:lnTo>
                <a:lnTo>
                  <a:pt x="4473740" y="2443073"/>
                </a:lnTo>
                <a:lnTo>
                  <a:pt x="0" y="2443073"/>
                </a:lnTo>
                <a:lnTo>
                  <a:pt x="0" y="0"/>
                </a:lnTo>
                <a:close/>
              </a:path>
            </a:pathLst>
          </a:custGeom>
          <a:blipFill>
            <a:blip r:embed="rId5"/>
            <a:stretch>
              <a:fillRect l="0" t="-11039" r="0" b="-11039"/>
            </a:stretch>
          </a:blipFill>
        </p:spPr>
      </p:sp>
      <p:grpSp>
        <p:nvGrpSpPr>
          <p:cNvPr name="Group 17" id="17"/>
          <p:cNvGrpSpPr/>
          <p:nvPr/>
        </p:nvGrpSpPr>
        <p:grpSpPr>
          <a:xfrm rot="0">
            <a:off x="691688" y="5719586"/>
            <a:ext cx="4473739" cy="636748"/>
            <a:chOff x="0" y="0"/>
            <a:chExt cx="1178269" cy="167703"/>
          </a:xfrm>
        </p:grpSpPr>
        <p:sp>
          <p:nvSpPr>
            <p:cNvPr name="Freeform 18" id="18"/>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9" id="19"/>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Vision</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27088" y="3587941"/>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Feedback Overview</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4591129" y="3442596"/>
            <a:ext cx="13439947" cy="6486936"/>
            <a:chOff x="0" y="0"/>
            <a:chExt cx="2595472" cy="1252733"/>
          </a:xfrm>
        </p:grpSpPr>
        <p:sp>
          <p:nvSpPr>
            <p:cNvPr name="Freeform 13" id="13"/>
            <p:cNvSpPr/>
            <p:nvPr/>
          </p:nvSpPr>
          <p:spPr>
            <a:xfrm flipH="false" flipV="false" rot="0">
              <a:off x="0" y="0"/>
              <a:ext cx="2595472" cy="1252733"/>
            </a:xfrm>
            <a:custGeom>
              <a:avLst/>
              <a:gdLst/>
              <a:ahLst/>
              <a:cxnLst/>
              <a:rect r="r" b="b" t="t" l="l"/>
              <a:pathLst>
                <a:path h="1252733" w="2595472">
                  <a:moveTo>
                    <a:pt x="0" y="0"/>
                  </a:moveTo>
                  <a:lnTo>
                    <a:pt x="2595472" y="0"/>
                  </a:lnTo>
                  <a:lnTo>
                    <a:pt x="2595472" y="1252733"/>
                  </a:lnTo>
                  <a:lnTo>
                    <a:pt x="0" y="1252733"/>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595472" cy="1271783"/>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863474" y="3549841"/>
            <a:ext cx="12895259" cy="6379691"/>
          </a:xfrm>
          <a:prstGeom prst="rect">
            <a:avLst/>
          </a:prstGeom>
        </p:spPr>
        <p:txBody>
          <a:bodyPr anchor="t" rtlCol="false" tIns="0" lIns="0" bIns="0" rIns="0">
            <a:spAutoFit/>
          </a:bodyPr>
          <a:lstStyle/>
          <a:p>
            <a:pPr algn="l">
              <a:lnSpc>
                <a:spcPts val="2845"/>
              </a:lnSpc>
            </a:pPr>
            <a:r>
              <a:rPr lang="en-US" sz="2061" spc="202" b="true">
                <a:solidFill>
                  <a:srgbClr val="231F20"/>
                </a:solidFill>
                <a:latin typeface="DM Sans Bold"/>
                <a:ea typeface="DM Sans Bold"/>
                <a:cs typeface="DM Sans Bold"/>
                <a:sym typeface="DM Sans Bold"/>
              </a:rPr>
              <a:t>Positive Feedback:</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Expense Tracking: Most students appreciated the straightforward process of logging expenses. The ability to edit and categorize expenses made the feature highly practical for everyday use.</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Budget Setting: The budget feature was praised for helping students better manage their spending habits. They particularly liked the flexibility to adjust budget amounts as needed.</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Expense Overview: The summary dashboard received positive remarks for its clear presentation of spending trends and category breakdowns, which made it easier to track finances.</a:t>
            </a:r>
          </a:p>
          <a:p>
            <a:pPr algn="l">
              <a:lnSpc>
                <a:spcPts val="2845"/>
              </a:lnSpc>
            </a:pPr>
            <a:r>
              <a:rPr lang="en-US" sz="2061" spc="202" b="true">
                <a:solidFill>
                  <a:srgbClr val="231F20"/>
                </a:solidFill>
                <a:latin typeface="DM Sans Bold"/>
                <a:ea typeface="DM Sans Bold"/>
                <a:cs typeface="DM Sans Bold"/>
                <a:sym typeface="DM Sans Bold"/>
              </a:rPr>
              <a:t>Negative Feedback:</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Recurring Expenses: Several students found the recurring expense setup confusing, especially when selecting start and end dates.</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Notifications: While notifications were helpful, some students found them too frequent, which became annoying over time.</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Navigation: First-year students struggled with navigating between features. They noted that the interface could be more beginner-friendly.</a:t>
            </a:r>
          </a:p>
          <a:p>
            <a:pPr algn="l">
              <a:lnSpc>
                <a:spcPts val="2845"/>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27088" y="3587941"/>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Usability Changes Based on Feedback</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4636547" y="3442596"/>
            <a:ext cx="13394529" cy="6179046"/>
            <a:chOff x="0" y="0"/>
            <a:chExt cx="2586701" cy="1193274"/>
          </a:xfrm>
        </p:grpSpPr>
        <p:sp>
          <p:nvSpPr>
            <p:cNvPr name="Freeform 13" id="13"/>
            <p:cNvSpPr/>
            <p:nvPr/>
          </p:nvSpPr>
          <p:spPr>
            <a:xfrm flipH="false" flipV="false" rot="0">
              <a:off x="0" y="0"/>
              <a:ext cx="2586701" cy="1193274"/>
            </a:xfrm>
            <a:custGeom>
              <a:avLst/>
              <a:gdLst/>
              <a:ahLst/>
              <a:cxnLst/>
              <a:rect r="r" b="b" t="t" l="l"/>
              <a:pathLst>
                <a:path h="1193274" w="2586701">
                  <a:moveTo>
                    <a:pt x="0" y="0"/>
                  </a:moveTo>
                  <a:lnTo>
                    <a:pt x="2586701" y="0"/>
                  </a:lnTo>
                  <a:lnTo>
                    <a:pt x="2586701" y="1193274"/>
                  </a:lnTo>
                  <a:lnTo>
                    <a:pt x="0" y="1193274"/>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586701" cy="1212324"/>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863474" y="3731512"/>
            <a:ext cx="12895259" cy="4959974"/>
          </a:xfrm>
          <a:prstGeom prst="rect">
            <a:avLst/>
          </a:prstGeom>
        </p:spPr>
        <p:txBody>
          <a:bodyPr anchor="t" rtlCol="false" tIns="0" lIns="0" bIns="0" rIns="0">
            <a:spAutoFit/>
          </a:bodyPr>
          <a:lstStyle/>
          <a:p>
            <a:pPr algn="l">
              <a:lnSpc>
                <a:spcPts val="2845"/>
              </a:lnSpc>
            </a:pPr>
          </a:p>
          <a:p>
            <a:pPr algn="l">
              <a:lnSpc>
                <a:spcPts val="2845"/>
              </a:lnSpc>
            </a:pPr>
            <a:r>
              <a:rPr lang="en-US" sz="2061" spc="202" b="true">
                <a:solidFill>
                  <a:srgbClr val="231F20"/>
                </a:solidFill>
                <a:latin typeface="DM Sans Bold"/>
                <a:ea typeface="DM Sans Bold"/>
                <a:cs typeface="DM Sans Bold"/>
                <a:sym typeface="DM Sans Bold"/>
              </a:rPr>
              <a:t>To addr</a:t>
            </a:r>
            <a:r>
              <a:rPr lang="en-US" sz="2061" spc="202" b="true">
                <a:solidFill>
                  <a:srgbClr val="231F20"/>
                </a:solidFill>
                <a:latin typeface="DM Sans Bold"/>
                <a:ea typeface="DM Sans Bold"/>
                <a:cs typeface="DM Sans Bold"/>
                <a:sym typeface="DM Sans Bold"/>
              </a:rPr>
              <a:t>ess the issues raised during testing, several improvements were made:</a:t>
            </a:r>
          </a:p>
          <a:p>
            <a:pPr algn="l" marL="445154" indent="-222577" lvl="1">
              <a:lnSpc>
                <a:spcPts val="2845"/>
              </a:lnSpc>
              <a:buAutoNum type="arabicPeriod" startAt="1"/>
            </a:pPr>
            <a:r>
              <a:rPr lang="en-US" b="true" sz="2061" spc="202">
                <a:solidFill>
                  <a:srgbClr val="231F20"/>
                </a:solidFill>
                <a:latin typeface="DM Sans Bold"/>
                <a:ea typeface="DM Sans Bold"/>
                <a:cs typeface="DM Sans Bold"/>
                <a:sym typeface="DM Sans Bold"/>
              </a:rPr>
              <a:t>Recurring Expenses: The recurring expense form was simplified by introducing preset durations (e.g., monthly, yearly), reducing the need for manual date selection.</a:t>
            </a:r>
          </a:p>
          <a:p>
            <a:pPr algn="l" marL="445154" indent="-222577" lvl="1">
              <a:lnSpc>
                <a:spcPts val="2845"/>
              </a:lnSpc>
              <a:buAutoNum type="arabicPeriod" startAt="1"/>
            </a:pPr>
            <a:r>
              <a:rPr lang="en-US" b="true" sz="2061" spc="202">
                <a:solidFill>
                  <a:srgbClr val="231F20"/>
                </a:solidFill>
                <a:latin typeface="DM Sans Bold"/>
                <a:ea typeface="DM Sans Bold"/>
                <a:cs typeface="DM Sans Bold"/>
                <a:sym typeface="DM Sans Bold"/>
              </a:rPr>
              <a:t>Notification Frequency: A customizable notification setting was added, allowing users to control how often they receive alerts about budget thresholds.</a:t>
            </a:r>
          </a:p>
          <a:p>
            <a:pPr algn="l" marL="445154" indent="-222577" lvl="1">
              <a:lnSpc>
                <a:spcPts val="2845"/>
              </a:lnSpc>
              <a:buAutoNum type="arabicPeriod" startAt="1"/>
            </a:pPr>
            <a:r>
              <a:rPr lang="en-US" b="true" sz="2061" spc="202">
                <a:solidFill>
                  <a:srgbClr val="231F20"/>
                </a:solidFill>
                <a:latin typeface="DM Sans Bold"/>
                <a:ea typeface="DM Sans Bold"/>
                <a:cs typeface="DM Sans Bold"/>
                <a:sym typeface="DM Sans Bold"/>
              </a:rPr>
              <a:t>Improved Navigation: Onboarding tutorials were introduced to guide first-time users through the app’s key features. Additionally, clearer icons and labels were added to improve overall navigation.</a:t>
            </a:r>
          </a:p>
          <a:p>
            <a:pPr algn="l" marL="445154" indent="-222577" lvl="1">
              <a:lnSpc>
                <a:spcPts val="2845"/>
              </a:lnSpc>
              <a:buAutoNum type="arabicPeriod" startAt="1"/>
            </a:pPr>
            <a:r>
              <a:rPr lang="en-US" b="true" sz="2061" spc="202">
                <a:solidFill>
                  <a:srgbClr val="231F20"/>
                </a:solidFill>
                <a:latin typeface="DM Sans Bold"/>
                <a:ea typeface="DM Sans Bold"/>
                <a:cs typeface="DM Sans Bold"/>
                <a:sym typeface="DM Sans Bold"/>
              </a:rPr>
              <a:t>User Interface Enhancements: Key action buttons, such as "Add Expense" and "Set Budget," were repositioned for easier access. The interface was also decluttered by minimizing redundant options and prioritizing essential features.</a:t>
            </a:r>
          </a:p>
          <a:p>
            <a:pPr algn="l">
              <a:lnSpc>
                <a:spcPts val="2845"/>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895350"/>
            <a:ext cx="9537014" cy="1349909"/>
          </a:xfrm>
          <a:prstGeom prst="rect">
            <a:avLst/>
          </a:prstGeom>
        </p:spPr>
        <p:txBody>
          <a:bodyPr anchor="t" rtlCol="false" tIns="0" lIns="0" bIns="0" rIns="0">
            <a:spAutoFit/>
          </a:bodyPr>
          <a:lstStyle/>
          <a:p>
            <a:pPr algn="l" marL="0" indent="0" lvl="0">
              <a:lnSpc>
                <a:spcPts val="11084"/>
              </a:lnSpc>
              <a:spcBef>
                <a:spcPct val="0"/>
              </a:spcBef>
            </a:pPr>
            <a:r>
              <a:rPr lang="en-US" sz="8032" spc="787">
                <a:solidFill>
                  <a:srgbClr val="231F20"/>
                </a:solidFill>
                <a:latin typeface="Oswald"/>
                <a:ea typeface="Oswald"/>
                <a:cs typeface="Oswald"/>
                <a:sym typeface="Oswald"/>
              </a:rPr>
              <a:t>CHALLENGES FACED</a:t>
            </a:r>
          </a:p>
        </p:txBody>
      </p:sp>
      <p:sp>
        <p:nvSpPr>
          <p:cNvPr name="TextBox 5" id="5"/>
          <p:cNvSpPr txBox="true"/>
          <p:nvPr/>
        </p:nvSpPr>
        <p:spPr>
          <a:xfrm rot="0">
            <a:off x="1870276" y="2545927"/>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TECHNICAL DIFFICULTIES</a:t>
            </a:r>
          </a:p>
        </p:txBody>
      </p:sp>
      <p:sp>
        <p:nvSpPr>
          <p:cNvPr name="TextBox 6" id="6"/>
          <p:cNvSpPr txBox="true"/>
          <p:nvPr/>
        </p:nvSpPr>
        <p:spPr>
          <a:xfrm rot="0">
            <a:off x="1870276" y="3405341"/>
            <a:ext cx="6110580" cy="2192503"/>
          </a:xfrm>
          <a:prstGeom prst="rect">
            <a:avLst/>
          </a:prstGeom>
        </p:spPr>
        <p:txBody>
          <a:bodyPr anchor="t" rtlCol="false" tIns="0" lIns="0" bIns="0" rIns="0">
            <a:spAutoFit/>
          </a:bodyPr>
          <a:lstStyle/>
          <a:p>
            <a:pPr algn="ctr">
              <a:lnSpc>
                <a:spcPts val="2167"/>
              </a:lnSpc>
              <a:spcBef>
                <a:spcPct val="0"/>
              </a:spcBef>
            </a:pPr>
            <a:r>
              <a:rPr lang="en-US" sz="1667">
                <a:solidFill>
                  <a:srgbClr val="231F20"/>
                </a:solidFill>
                <a:latin typeface="Open Sauce"/>
                <a:ea typeface="Open Sauce"/>
                <a:cs typeface="Open Sauce"/>
                <a:sym typeface="Open Sauce"/>
              </a:rPr>
              <a:t>Challenge:                                                                                   </a:t>
            </a:r>
          </a:p>
          <a:p>
            <a:pPr algn="ctr">
              <a:lnSpc>
                <a:spcPts val="2167"/>
              </a:lnSpc>
              <a:spcBef>
                <a:spcPct val="0"/>
              </a:spcBef>
            </a:pPr>
            <a:r>
              <a:rPr lang="en-US" sz="1667">
                <a:solidFill>
                  <a:srgbClr val="231F20"/>
                </a:solidFill>
                <a:latin typeface="Open Sauce"/>
                <a:ea typeface="Open Sauce"/>
                <a:cs typeface="Open Sauce"/>
                <a:sym typeface="Open Sauce"/>
              </a:rPr>
              <a:t> system with these existing applications                                  </a:t>
            </a:r>
          </a:p>
          <a:p>
            <a:pPr algn="ctr">
              <a:lnSpc>
                <a:spcPts val="2167"/>
              </a:lnSpc>
              <a:spcBef>
                <a:spcPct val="0"/>
              </a:spcBef>
            </a:pPr>
            <a:r>
              <a:rPr lang="en-US" sz="1667">
                <a:solidFill>
                  <a:srgbClr val="231F20"/>
                </a:solidFill>
                <a:latin typeface="Open Sauce"/>
                <a:ea typeface="Open Sauce"/>
                <a:cs typeface="Open Sauce"/>
                <a:sym typeface="Open Sauce"/>
              </a:rPr>
              <a:t>can be complex and may lead to data compatibility issues. </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Solution:                                                                                       </a:t>
            </a:r>
          </a:p>
          <a:p>
            <a:pPr algn="ctr">
              <a:lnSpc>
                <a:spcPts val="2167"/>
              </a:lnSpc>
              <a:spcBef>
                <a:spcPct val="0"/>
              </a:spcBef>
            </a:pPr>
            <a:r>
              <a:rPr lang="en-US" sz="1667">
                <a:solidFill>
                  <a:srgbClr val="231F20"/>
                </a:solidFill>
                <a:latin typeface="Open Sauce"/>
                <a:ea typeface="Open Sauce"/>
                <a:cs typeface="Open Sauce"/>
                <a:sym typeface="Open Sauce"/>
              </a:rPr>
              <a:t>including data mapping and transformation processes.         </a:t>
            </a:r>
          </a:p>
          <a:p>
            <a:pPr algn="ctr">
              <a:lnSpc>
                <a:spcPts val="2167"/>
              </a:lnSpc>
              <a:spcBef>
                <a:spcPct val="0"/>
              </a:spcBef>
            </a:pPr>
            <a:r>
              <a:rPr lang="en-US" sz="1667">
                <a:solidFill>
                  <a:srgbClr val="231F20"/>
                </a:solidFill>
                <a:latin typeface="Open Sauce"/>
                <a:ea typeface="Open Sauce"/>
                <a:cs typeface="Open Sauce"/>
                <a:sym typeface="Open Sauce"/>
              </a:rPr>
              <a:t>Using middleware solutions helped facilitate                          </a:t>
            </a:r>
          </a:p>
          <a:p>
            <a:pPr algn="ctr">
              <a:lnSpc>
                <a:spcPts val="2167"/>
              </a:lnSpc>
              <a:spcBef>
                <a:spcPct val="0"/>
              </a:spcBef>
            </a:pPr>
            <a:r>
              <a:rPr lang="en-US" sz="1667">
                <a:solidFill>
                  <a:srgbClr val="231F20"/>
                </a:solidFill>
                <a:latin typeface="Open Sauce"/>
                <a:ea typeface="Open Sauce"/>
                <a:cs typeface="Open Sauce"/>
                <a:sym typeface="Open Sauce"/>
              </a:rPr>
              <a:t>smoother integration.                                                                 </a:t>
            </a:r>
          </a:p>
        </p:txBody>
      </p:sp>
      <p:sp>
        <p:nvSpPr>
          <p:cNvPr name="TextBox 7" id="7"/>
          <p:cNvSpPr txBox="true"/>
          <p:nvPr/>
        </p:nvSpPr>
        <p:spPr>
          <a:xfrm rot="0">
            <a:off x="8821264" y="3397440"/>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TIME CONSTRAINTS</a:t>
            </a:r>
          </a:p>
        </p:txBody>
      </p:sp>
      <p:sp>
        <p:nvSpPr>
          <p:cNvPr name="TextBox 8" id="8"/>
          <p:cNvSpPr txBox="true"/>
          <p:nvPr/>
        </p:nvSpPr>
        <p:spPr>
          <a:xfrm rot="0">
            <a:off x="7980856" y="4078510"/>
            <a:ext cx="8584109" cy="1519334"/>
          </a:xfrm>
          <a:prstGeom prst="rect">
            <a:avLst/>
          </a:prstGeom>
        </p:spPr>
        <p:txBody>
          <a:bodyPr anchor="t" rtlCol="false" tIns="0" lIns="0" bIns="0" rIns="0">
            <a:spAutoFit/>
          </a:bodyPr>
          <a:lstStyle/>
          <a:p>
            <a:pPr algn="ctr">
              <a:lnSpc>
                <a:spcPts val="2427"/>
              </a:lnSpc>
              <a:spcBef>
                <a:spcPct val="0"/>
              </a:spcBef>
            </a:pPr>
            <a:r>
              <a:rPr lang="en-US" sz="1867">
                <a:solidFill>
                  <a:srgbClr val="231F20"/>
                </a:solidFill>
                <a:latin typeface="Open Sauce"/>
                <a:ea typeface="Open Sauce"/>
                <a:cs typeface="Open Sauce"/>
                <a:sym typeface="Open Sauce"/>
              </a:rPr>
              <a:t>             </a:t>
            </a:r>
            <a:r>
              <a:rPr lang="en-US" sz="1867">
                <a:solidFill>
                  <a:srgbClr val="231F20"/>
                </a:solidFill>
                <a:latin typeface="Open Sauce"/>
                <a:ea typeface="Open Sauce"/>
                <a:cs typeface="Open Sauce"/>
                <a:sym typeface="Open Sauce"/>
              </a:rPr>
              <a:t>Challenge:                                                                                                  </a:t>
            </a:r>
          </a:p>
          <a:p>
            <a:pPr algn="ctr">
              <a:lnSpc>
                <a:spcPts val="2427"/>
              </a:lnSpc>
              <a:spcBef>
                <a:spcPct val="0"/>
              </a:spcBef>
            </a:pPr>
            <a:r>
              <a:rPr lang="en-US" sz="1867">
                <a:solidFill>
                  <a:srgbClr val="231F20"/>
                </a:solidFill>
                <a:latin typeface="Open Sauce"/>
                <a:ea typeface="Open Sauce"/>
                <a:cs typeface="Open Sauce"/>
                <a:sym typeface="Open Sauce"/>
              </a:rPr>
              <a:t> Increasing the risk of bugs and user dissatisfaction.                </a:t>
            </a:r>
          </a:p>
          <a:p>
            <a:pPr algn="ctr">
              <a:lnSpc>
                <a:spcPts val="2427"/>
              </a:lnSpc>
              <a:spcBef>
                <a:spcPct val="0"/>
              </a:spcBef>
            </a:pPr>
            <a:r>
              <a:rPr lang="en-US" sz="1867">
                <a:solidFill>
                  <a:srgbClr val="231F20"/>
                </a:solidFill>
                <a:latin typeface="Open Sauce"/>
                <a:ea typeface="Open Sauce"/>
                <a:cs typeface="Open Sauce"/>
                <a:sym typeface="Open Sauce"/>
              </a:rPr>
              <a:t>             </a:t>
            </a:r>
          </a:p>
          <a:p>
            <a:pPr algn="ctr">
              <a:lnSpc>
                <a:spcPts val="2427"/>
              </a:lnSpc>
              <a:spcBef>
                <a:spcPct val="0"/>
              </a:spcBef>
            </a:pPr>
            <a:r>
              <a:rPr lang="en-US" sz="1867">
                <a:solidFill>
                  <a:srgbClr val="231F20"/>
                </a:solidFill>
                <a:latin typeface="Open Sauce"/>
                <a:ea typeface="Open Sauce"/>
                <a:cs typeface="Open Sauce"/>
                <a:sym typeface="Open Sauce"/>
              </a:rPr>
              <a:t>Solution:                                                                                        </a:t>
            </a:r>
          </a:p>
          <a:p>
            <a:pPr algn="ctr">
              <a:lnSpc>
                <a:spcPts val="2427"/>
              </a:lnSpc>
              <a:spcBef>
                <a:spcPct val="0"/>
              </a:spcBef>
            </a:pPr>
            <a:r>
              <a:rPr lang="en-US" sz="1867">
                <a:solidFill>
                  <a:srgbClr val="231F20"/>
                </a:solidFill>
                <a:latin typeface="Open Sauce"/>
                <a:ea typeface="Open Sauce"/>
                <a:cs typeface="Open Sauce"/>
                <a:sym typeface="Open Sauce"/>
              </a:rPr>
              <a:t>Breaking the project into s maller, manageable sprints.         </a:t>
            </a:r>
          </a:p>
        </p:txBody>
      </p:sp>
      <p:sp>
        <p:nvSpPr>
          <p:cNvPr name="TextBox 9" id="9"/>
          <p:cNvSpPr txBox="true"/>
          <p:nvPr/>
        </p:nvSpPr>
        <p:spPr>
          <a:xfrm rot="0">
            <a:off x="4305401" y="6780998"/>
            <a:ext cx="11815167" cy="288671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ea typeface="Open Sauce"/>
                <a:cs typeface="Open Sauce"/>
                <a:sym typeface="Open Sauce"/>
              </a:rPr>
              <a:t>Challenge:                      </a:t>
            </a:r>
          </a:p>
          <a:p>
            <a:pPr algn="ctr">
              <a:lnSpc>
                <a:spcPts val="2859"/>
              </a:lnSpc>
              <a:spcBef>
                <a:spcPct val="0"/>
              </a:spcBef>
            </a:pPr>
            <a:r>
              <a:rPr lang="en-US" sz="2199">
                <a:solidFill>
                  <a:srgbClr val="231F20"/>
                </a:solidFill>
                <a:latin typeface="Open Sauce"/>
                <a:ea typeface="Open Sauce"/>
                <a:cs typeface="Open Sauce"/>
                <a:sym typeface="Open Sauce"/>
              </a:rPr>
              <a:t>                                   Limited budgets can restrict the resources </a:t>
            </a:r>
          </a:p>
          <a:p>
            <a:pPr algn="ctr">
              <a:lnSpc>
                <a:spcPts val="2859"/>
              </a:lnSpc>
              <a:spcBef>
                <a:spcPct val="0"/>
              </a:spcBef>
            </a:pPr>
            <a:r>
              <a:rPr lang="en-US" sz="2199">
                <a:solidFill>
                  <a:srgbClr val="231F20"/>
                </a:solidFill>
                <a:latin typeface="Open Sauce"/>
                <a:ea typeface="Open Sauce"/>
                <a:cs typeface="Open Sauce"/>
                <a:sym typeface="Open Sauce"/>
              </a:rPr>
              <a:t>                                                       available for development, testing, and implementation.</a:t>
            </a:r>
          </a:p>
          <a:p>
            <a:pPr algn="ctr">
              <a:lnSpc>
                <a:spcPts val="2859"/>
              </a:lnSpc>
              <a:spcBef>
                <a:spcPct val="0"/>
              </a:spcBef>
            </a:pPr>
          </a:p>
          <a:p>
            <a:pPr algn="ctr">
              <a:lnSpc>
                <a:spcPts val="2859"/>
              </a:lnSpc>
              <a:spcBef>
                <a:spcPct val="0"/>
              </a:spcBef>
            </a:pPr>
            <a:r>
              <a:rPr lang="en-US" sz="2199">
                <a:solidFill>
                  <a:srgbClr val="231F20"/>
                </a:solidFill>
                <a:latin typeface="Open Sauce"/>
                <a:ea typeface="Open Sauce"/>
                <a:cs typeface="Open Sauce"/>
                <a:sym typeface="Open Sauce"/>
              </a:rPr>
              <a:t>Solution:                          </a:t>
            </a:r>
          </a:p>
          <a:p>
            <a:pPr algn="ctr">
              <a:lnSpc>
                <a:spcPts val="2859"/>
              </a:lnSpc>
              <a:spcBef>
                <a:spcPct val="0"/>
              </a:spcBef>
            </a:pPr>
            <a:r>
              <a:rPr lang="en-US" sz="2199">
                <a:solidFill>
                  <a:srgbClr val="231F20"/>
                </a:solidFill>
                <a:latin typeface="Open Sauce"/>
                <a:ea typeface="Open Sauce"/>
                <a:cs typeface="Open Sauce"/>
                <a:sym typeface="Open Sauce"/>
              </a:rPr>
              <a:t>                                            They sought feedback to identify which features </a:t>
            </a:r>
          </a:p>
          <a:p>
            <a:pPr algn="ctr">
              <a:lnSpc>
                <a:spcPts val="2859"/>
              </a:lnSpc>
              <a:spcBef>
                <a:spcPct val="0"/>
              </a:spcBef>
            </a:pPr>
            <a:r>
              <a:rPr lang="en-US" sz="2199">
                <a:solidFill>
                  <a:srgbClr val="231F20"/>
                </a:solidFill>
                <a:latin typeface="Open Sauce"/>
                <a:ea typeface="Open Sauce"/>
                <a:cs typeface="Open Sauce"/>
                <a:sym typeface="Open Sauce"/>
              </a:rPr>
              <a:t>                        Provided the most value, allowing for </a:t>
            </a:r>
          </a:p>
          <a:p>
            <a:pPr algn="ctr">
              <a:lnSpc>
                <a:spcPts val="2859"/>
              </a:lnSpc>
              <a:spcBef>
                <a:spcPct val="0"/>
              </a:spcBef>
            </a:pPr>
            <a:r>
              <a:rPr lang="en-US" sz="2199">
                <a:solidFill>
                  <a:srgbClr val="231F20"/>
                </a:solidFill>
                <a:latin typeface="Open Sauce"/>
                <a:ea typeface="Open Sauce"/>
                <a:cs typeface="Open Sauce"/>
                <a:sym typeface="Open Sauce"/>
              </a:rPr>
              <a:t>            Better allocation of resources.</a:t>
            </a:r>
          </a:p>
        </p:txBody>
      </p:sp>
      <p:sp>
        <p:nvSpPr>
          <p:cNvPr name="TextBox 10" id="10"/>
          <p:cNvSpPr txBox="true"/>
          <p:nvPr/>
        </p:nvSpPr>
        <p:spPr>
          <a:xfrm rot="0">
            <a:off x="8636167" y="6098427"/>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BUDGET CONSTRAINTS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FUNCTIONAL TESTING</a:t>
            </a:r>
          </a:p>
        </p:txBody>
      </p:sp>
      <p:sp>
        <p:nvSpPr>
          <p:cNvPr name="TextBox 6" id="6"/>
          <p:cNvSpPr txBox="true"/>
          <p:nvPr/>
        </p:nvSpPr>
        <p:spPr>
          <a:xfrm rot="0">
            <a:off x="-763558" y="3261063"/>
            <a:ext cx="12523583" cy="2466831"/>
          </a:xfrm>
          <a:prstGeom prst="rect">
            <a:avLst/>
          </a:prstGeom>
        </p:spPr>
        <p:txBody>
          <a:bodyPr anchor="t" rtlCol="false" tIns="0" lIns="0" bIns="0" rIns="0">
            <a:spAutoFit/>
          </a:bodyPr>
          <a:lstStyle/>
          <a:p>
            <a:pPr algn="ctr">
              <a:lnSpc>
                <a:spcPts val="2167"/>
              </a:lnSpc>
            </a:pPr>
            <a:r>
              <a:rPr lang="en-US" sz="1667">
                <a:solidFill>
                  <a:srgbClr val="231F20"/>
                </a:solidFill>
                <a:latin typeface="Open Sauce"/>
                <a:ea typeface="Open Sauce"/>
                <a:cs typeface="Open Sauce"/>
                <a:sym typeface="Open Sauce"/>
              </a:rPr>
              <a:t>Objective: To verify that each feature of the application </a:t>
            </a:r>
          </a:p>
          <a:p>
            <a:pPr algn="ctr">
              <a:lnSpc>
                <a:spcPts val="2167"/>
              </a:lnSpc>
              <a:spcBef>
                <a:spcPct val="0"/>
              </a:spcBef>
            </a:pPr>
            <a:r>
              <a:rPr lang="en-US" sz="1667">
                <a:solidFill>
                  <a:srgbClr val="231F20"/>
                </a:solidFill>
                <a:latin typeface="Open Sauce"/>
                <a:ea typeface="Open Sauce"/>
                <a:cs typeface="Open Sauce"/>
                <a:sym typeface="Open Sauce"/>
              </a:rPr>
              <a:t>functions according to the specified requirements.</a:t>
            </a:r>
            <a:r>
              <a:rPr lang="en-US" sz="1667">
                <a:solidFill>
                  <a:srgbClr val="231F20"/>
                </a:solidFill>
                <a:latin typeface="Open Sauce"/>
                <a:ea typeface="Open Sauce"/>
                <a:cs typeface="Open Sauce"/>
                <a:sym typeface="Open Sauce"/>
              </a:rPr>
              <a:t>        </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Approach:                                                                            </a:t>
            </a:r>
          </a:p>
          <a:p>
            <a:pPr algn="ctr">
              <a:lnSpc>
                <a:spcPts val="2167"/>
              </a:lnSpc>
              <a:spcBef>
                <a:spcPct val="0"/>
              </a:spcBef>
            </a:pPr>
            <a:r>
              <a:rPr lang="en-US" sz="1667">
                <a:solidFill>
                  <a:srgbClr val="231F20"/>
                </a:solidFill>
                <a:latin typeface="Open Sauce"/>
                <a:ea typeface="Open Sauce"/>
                <a:cs typeface="Open Sauce"/>
                <a:sym typeface="Open Sauce"/>
              </a:rPr>
              <a:t> This phase is usually conducted by developers.              </a:t>
            </a:r>
          </a:p>
          <a:p>
            <a:pPr algn="ctr">
              <a:lnSpc>
                <a:spcPts val="2167"/>
              </a:lnSpc>
              <a:spcBef>
                <a:spcPct val="0"/>
              </a:spcBef>
            </a:pPr>
            <a:r>
              <a:rPr lang="en-US" sz="1667">
                <a:solidFill>
                  <a:srgbClr val="231F20"/>
                </a:solidFill>
                <a:latin typeface="Open Sauce"/>
                <a:ea typeface="Open Sauce"/>
                <a:cs typeface="Open Sauce"/>
                <a:sym typeface="Open Sauce"/>
              </a:rPr>
              <a:t>                                               This helps identify issues arising from the combination of different modules.           </a:t>
            </a:r>
          </a:p>
          <a:p>
            <a:pPr algn="ctr">
              <a:lnSpc>
                <a:spcPts val="2167"/>
              </a:lnSpc>
              <a:spcBef>
                <a:spcPct val="0"/>
              </a:spcBef>
            </a:pPr>
            <a:r>
              <a:rPr lang="en-US" sz="1667">
                <a:solidFill>
                  <a:srgbClr val="231F20"/>
                </a:solidFill>
                <a:latin typeface="Open Sauce"/>
                <a:ea typeface="Open Sauce"/>
                <a:cs typeface="Open Sauce"/>
                <a:sym typeface="Open Sauce"/>
              </a:rPr>
              <a:t>                                                        This includes testing all functionalities in a staging environment that mimics production.</a:t>
            </a:r>
          </a:p>
          <a:p>
            <a:pPr algn="ctr">
              <a:lnSpc>
                <a:spcPts val="2167"/>
              </a:lnSpc>
              <a:spcBef>
                <a:spcPct val="0"/>
              </a:spcBef>
            </a:pPr>
            <a:r>
              <a:rPr lang="en-US" sz="1667">
                <a:solidFill>
                  <a:srgbClr val="231F20"/>
                </a:solidFill>
                <a:latin typeface="Open Sauce"/>
                <a:ea typeface="Open Sauce"/>
                <a:cs typeface="Open Sauce"/>
                <a:sym typeface="Open Sauce"/>
              </a:rPr>
              <a:t>                               The changes do not introduce new bugs or affect existing functionalities.</a:t>
            </a:r>
          </a:p>
          <a:p>
            <a:pPr algn="ctr">
              <a:lnSpc>
                <a:spcPts val="2167"/>
              </a:lnSpc>
              <a:spcBef>
                <a:spcPct val="0"/>
              </a:spcBef>
            </a:pPr>
          </a:p>
        </p:txBody>
      </p:sp>
      <p:sp>
        <p:nvSpPr>
          <p:cNvPr name="TextBox 7" id="7"/>
          <p:cNvSpPr txBox="true"/>
          <p:nvPr/>
        </p:nvSpPr>
        <p:spPr>
          <a:xfrm rot="0">
            <a:off x="3842928" y="6439041"/>
            <a:ext cx="12523583" cy="2192503"/>
          </a:xfrm>
          <a:prstGeom prst="rect">
            <a:avLst/>
          </a:prstGeom>
        </p:spPr>
        <p:txBody>
          <a:bodyPr anchor="t" rtlCol="false" tIns="0" lIns="0" bIns="0" rIns="0">
            <a:spAutoFit/>
          </a:bodyPr>
          <a:lstStyle/>
          <a:p>
            <a:pPr algn="ctr">
              <a:lnSpc>
                <a:spcPts val="2167"/>
              </a:lnSpc>
            </a:pPr>
          </a:p>
          <a:p>
            <a:pPr algn="ctr">
              <a:lnSpc>
                <a:spcPts val="2167"/>
              </a:lnSpc>
            </a:pPr>
            <a:r>
              <a:rPr lang="en-US" sz="1667">
                <a:solidFill>
                  <a:srgbClr val="231F20"/>
                </a:solidFill>
                <a:latin typeface="Open Sauce"/>
                <a:ea typeface="Open Sauce"/>
                <a:cs typeface="Open Sauce"/>
                <a:sym typeface="Open Sauce"/>
              </a:rPr>
              <a:t>                                                                   Objective: To evaluate the application's user interface and overall user experience.</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      Approach:                                                                </a:t>
            </a:r>
          </a:p>
          <a:p>
            <a:pPr algn="ctr">
              <a:lnSpc>
                <a:spcPts val="2167"/>
              </a:lnSpc>
              <a:spcBef>
                <a:spcPct val="0"/>
              </a:spcBef>
            </a:pPr>
            <a:r>
              <a:rPr lang="en-US" sz="1667">
                <a:solidFill>
                  <a:srgbClr val="231F20"/>
                </a:solidFill>
                <a:latin typeface="Open Sauce"/>
                <a:ea typeface="Open Sauce"/>
                <a:cs typeface="Open Sauce"/>
                <a:sym typeface="Open Sauce"/>
              </a:rPr>
              <a:t>                                                   Feedback is collected on ease of use, navigation, and overall satisfaction.</a:t>
            </a:r>
          </a:p>
          <a:p>
            <a:pPr algn="ctr">
              <a:lnSpc>
                <a:spcPts val="2167"/>
              </a:lnSpc>
              <a:spcBef>
                <a:spcPct val="0"/>
              </a:spcBef>
            </a:pPr>
            <a:r>
              <a:rPr lang="en-US" sz="1667">
                <a:solidFill>
                  <a:srgbClr val="231F20"/>
                </a:solidFill>
                <a:latin typeface="Open Sauce"/>
                <a:ea typeface="Open Sauce"/>
                <a:cs typeface="Open Sauce"/>
                <a:sym typeface="Open Sauce"/>
              </a:rPr>
              <a:t> Identify potential usability issues.                     </a:t>
            </a:r>
          </a:p>
          <a:p>
            <a:pPr algn="ctr">
              <a:lnSpc>
                <a:spcPts val="2167"/>
              </a:lnSpc>
              <a:spcBef>
                <a:spcPct val="0"/>
              </a:spcBef>
            </a:pPr>
            <a:r>
              <a:rPr lang="en-US" sz="1667">
                <a:solidFill>
                  <a:srgbClr val="231F20"/>
                </a:solidFill>
                <a:latin typeface="Open Sauce"/>
                <a:ea typeface="Open Sauce"/>
                <a:cs typeface="Open Sauce"/>
                <a:sym typeface="Open Sauce"/>
              </a:rPr>
              <a:t>                                            which performs better in terms of user satisfaction and effectiveness.</a:t>
            </a:r>
          </a:p>
          <a:p>
            <a:pPr algn="ctr">
              <a:lnSpc>
                <a:spcPts val="2167"/>
              </a:lnSpc>
              <a:spcBef>
                <a:spcPct val="0"/>
              </a:spcBef>
            </a:pPr>
          </a:p>
        </p:txBody>
      </p:sp>
      <p:sp>
        <p:nvSpPr>
          <p:cNvPr name="TextBox 8" id="8"/>
          <p:cNvSpPr txBox="true"/>
          <p:nvPr/>
        </p:nvSpPr>
        <p:spPr>
          <a:xfrm rot="0">
            <a:off x="7873773" y="5670744"/>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USABILITY TESTING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1771517" y="-3224024"/>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6879827" cy="10540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KEY RESULTS THAT ENSURED APP RELIABILITY AND STABILITY.</a:t>
            </a:r>
          </a:p>
        </p:txBody>
      </p:sp>
      <p:sp>
        <p:nvSpPr>
          <p:cNvPr name="TextBox 6" id="6"/>
          <p:cNvSpPr txBox="true"/>
          <p:nvPr/>
        </p:nvSpPr>
        <p:spPr>
          <a:xfrm rot="0">
            <a:off x="2638432" y="4041724"/>
            <a:ext cx="8000702" cy="1438910"/>
          </a:xfrm>
          <a:prstGeom prst="rect">
            <a:avLst/>
          </a:prstGeom>
        </p:spPr>
        <p:txBody>
          <a:bodyPr anchor="t" rtlCol="false" tIns="0" lIns="0" bIns="0" rIns="0">
            <a:spAutoFit/>
          </a:bodyPr>
          <a:lstStyle/>
          <a:p>
            <a:pPr algn="ctr">
              <a:lnSpc>
                <a:spcPts val="2859"/>
              </a:lnSpc>
            </a:pPr>
            <a:r>
              <a:rPr lang="en-US" sz="2199">
                <a:solidFill>
                  <a:srgbClr val="040506"/>
                </a:solidFill>
                <a:latin typeface="Open Sauce"/>
                <a:ea typeface="Open Sauce"/>
                <a:cs typeface="Open Sauce"/>
                <a:sym typeface="Open Sauce"/>
              </a:rPr>
              <a:t>Improved Functionality                                                               </a:t>
            </a:r>
          </a:p>
          <a:p>
            <a:pPr algn="ctr">
              <a:lnSpc>
                <a:spcPts val="2859"/>
              </a:lnSpc>
            </a:pPr>
            <a:r>
              <a:rPr lang="en-US" sz="2199">
                <a:solidFill>
                  <a:srgbClr val="040506"/>
                </a:solidFill>
                <a:latin typeface="Open Sauce"/>
                <a:ea typeface="Open Sauce"/>
                <a:cs typeface="Open Sauce"/>
                <a:sym typeface="Open Sauce"/>
              </a:rPr>
              <a:t> This ensured that all features operated seamlessly,            </a:t>
            </a:r>
          </a:p>
          <a:p>
            <a:pPr algn="ctr">
              <a:lnSpc>
                <a:spcPts val="2859"/>
              </a:lnSpc>
            </a:pPr>
            <a:r>
              <a:rPr lang="en-US" sz="2199">
                <a:solidFill>
                  <a:srgbClr val="040506"/>
                </a:solidFill>
                <a:latin typeface="Open Sauce"/>
                <a:ea typeface="Open Sauce"/>
                <a:cs typeface="Open Sauce"/>
                <a:sym typeface="Open Sauce"/>
              </a:rPr>
              <a:t>significantly enhancing the application's reliability. </a:t>
            </a:r>
            <a:r>
              <a:rPr lang="en-US" sz="2199">
                <a:solidFill>
                  <a:srgbClr val="231F20"/>
                </a:solidFill>
                <a:latin typeface="Open Sauce"/>
                <a:ea typeface="Open Sauce"/>
                <a:cs typeface="Open Sauce"/>
                <a:sym typeface="Open Sauce"/>
              </a:rPr>
              <a:t>             </a:t>
            </a:r>
          </a:p>
          <a:p>
            <a:pPr algn="ctr">
              <a:lnSpc>
                <a:spcPts val="2859"/>
              </a:lnSpc>
            </a:pPr>
          </a:p>
        </p:txBody>
      </p:sp>
      <p:sp>
        <p:nvSpPr>
          <p:cNvPr name="TextBox 7" id="7"/>
          <p:cNvSpPr txBox="true"/>
          <p:nvPr/>
        </p:nvSpPr>
        <p:spPr>
          <a:xfrm rot="0">
            <a:off x="6087814" y="5977565"/>
            <a:ext cx="11171486" cy="2162810"/>
          </a:xfrm>
          <a:prstGeom prst="rect">
            <a:avLst/>
          </a:prstGeom>
        </p:spPr>
        <p:txBody>
          <a:bodyPr anchor="t" rtlCol="false" tIns="0" lIns="0" bIns="0" rIns="0">
            <a:spAutoFit/>
          </a:bodyPr>
          <a:lstStyle/>
          <a:p>
            <a:pPr algn="ctr">
              <a:lnSpc>
                <a:spcPts val="2859"/>
              </a:lnSpc>
              <a:spcBef>
                <a:spcPct val="0"/>
              </a:spcBef>
            </a:pPr>
            <a:r>
              <a:rPr lang="en-US" b="true" sz="2199">
                <a:solidFill>
                  <a:srgbClr val="000000"/>
                </a:solidFill>
                <a:latin typeface="Open Sauce Bold"/>
                <a:ea typeface="Open Sauce Bold"/>
                <a:cs typeface="Open Sauce Bold"/>
                <a:sym typeface="Open Sauce Bold"/>
              </a:rPr>
              <a:t>Enhanced User Experience</a:t>
            </a:r>
          </a:p>
          <a:p>
            <a:pPr algn="ctr">
              <a:lnSpc>
                <a:spcPts val="2859"/>
              </a:lnSpc>
              <a:spcBef>
                <a:spcPct val="0"/>
              </a:spcBef>
            </a:pPr>
          </a:p>
          <a:p>
            <a:pPr algn="ctr">
              <a:lnSpc>
                <a:spcPts val="2859"/>
              </a:lnSpc>
              <a:spcBef>
                <a:spcPct val="0"/>
              </a:spcBef>
            </a:pPr>
            <a:r>
              <a:rPr lang="en-US" sz="2199">
                <a:solidFill>
                  <a:srgbClr val="000000"/>
                </a:solidFill>
                <a:latin typeface="Open Sauce"/>
                <a:ea typeface="Open Sauce"/>
                <a:cs typeface="Open Sauce"/>
                <a:sym typeface="Open Sauce"/>
              </a:rPr>
              <a:t>Usability testing revealed that users found certain navigation paths confusing. </a:t>
            </a:r>
          </a:p>
          <a:p>
            <a:pPr algn="ctr">
              <a:lnSpc>
                <a:spcPts val="2859"/>
              </a:lnSpc>
              <a:spcBef>
                <a:spcPct val="0"/>
              </a:spcBef>
            </a:pPr>
            <a:r>
              <a:rPr lang="en-US" sz="2199">
                <a:solidFill>
                  <a:srgbClr val="000000"/>
                </a:solidFill>
                <a:latin typeface="Open Sauce"/>
                <a:ea typeface="Open Sauce"/>
                <a:cs typeface="Open Sauce"/>
                <a:sym typeface="Open Sauce"/>
              </a:rPr>
              <a:t>Based on this feedback, the team made significant                                              </a:t>
            </a:r>
          </a:p>
          <a:p>
            <a:pPr algn="ctr">
              <a:lnSpc>
                <a:spcPts val="2859"/>
              </a:lnSpc>
              <a:spcBef>
                <a:spcPct val="0"/>
              </a:spcBef>
            </a:pPr>
            <a:r>
              <a:rPr lang="en-US" sz="2199">
                <a:solidFill>
                  <a:srgbClr val="000000"/>
                </a:solidFill>
                <a:latin typeface="Open Sauce"/>
                <a:ea typeface="Open Sauce"/>
                <a:cs typeface="Open Sauce"/>
                <a:sym typeface="Open Sauce"/>
              </a:rPr>
              <a:t>adjustments to the user interface, resulting in a more intuitive experience.       </a:t>
            </a:r>
          </a:p>
          <a:p>
            <a:pPr algn="ctr">
              <a:lnSpc>
                <a:spcPts val="2859"/>
              </a:lnSpc>
              <a:spcBef>
                <a:spcPct val="0"/>
              </a:spcBef>
            </a:pPr>
            <a:r>
              <a:rPr lang="en-US" sz="2199">
                <a:solidFill>
                  <a:srgbClr val="000000"/>
                </a:solidFill>
                <a:latin typeface="Open Sauce"/>
                <a:ea typeface="Open Sauce"/>
                <a:cs typeface="Open Sauce"/>
                <a:sym typeface="Open Sauce"/>
              </a:rPr>
              <a:t>   Post-implementation surveys showed a 30% increase in user satisfaction scores.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1771517" y="-3224024"/>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6879827" cy="10540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KEY RESULTS THAT ENSURED APP RELIABILITY AND STABILITY.</a:t>
            </a:r>
          </a:p>
        </p:txBody>
      </p:sp>
      <p:sp>
        <p:nvSpPr>
          <p:cNvPr name="TextBox 6" id="6"/>
          <p:cNvSpPr txBox="true"/>
          <p:nvPr/>
        </p:nvSpPr>
        <p:spPr>
          <a:xfrm rot="0">
            <a:off x="1855670" y="4041724"/>
            <a:ext cx="9566225" cy="2524760"/>
          </a:xfrm>
          <a:prstGeom prst="rect">
            <a:avLst/>
          </a:prstGeom>
        </p:spPr>
        <p:txBody>
          <a:bodyPr anchor="t" rtlCol="false" tIns="0" lIns="0" bIns="0" rIns="0">
            <a:spAutoFit/>
          </a:bodyPr>
          <a:lstStyle/>
          <a:p>
            <a:pPr algn="ctr">
              <a:lnSpc>
                <a:spcPts val="2859"/>
              </a:lnSpc>
            </a:pPr>
            <a:r>
              <a:rPr lang="en-US" sz="2199" b="true">
                <a:solidFill>
                  <a:srgbClr val="040506"/>
                </a:solidFill>
                <a:latin typeface="Open Sauce Bold"/>
                <a:ea typeface="Open Sauce Bold"/>
                <a:cs typeface="Open Sauce Bold"/>
                <a:sym typeface="Open Sauce Bold"/>
              </a:rPr>
              <a:t>                    Higher Stability   </a:t>
            </a:r>
            <a:r>
              <a:rPr lang="en-US" sz="2199">
                <a:solidFill>
                  <a:srgbClr val="040506"/>
                </a:solidFill>
                <a:latin typeface="Open Sauce"/>
                <a:ea typeface="Open Sauce"/>
                <a:cs typeface="Open Sauce"/>
                <a:sym typeface="Open Sauce"/>
              </a:rPr>
              <a:t>                                                                         </a:t>
            </a:r>
          </a:p>
          <a:p>
            <a:pPr algn="ctr">
              <a:lnSpc>
                <a:spcPts val="2859"/>
              </a:lnSpc>
            </a:pPr>
            <a:r>
              <a:rPr lang="en-US" sz="2199">
                <a:solidFill>
                  <a:srgbClr val="040506"/>
                </a:solidFill>
                <a:latin typeface="Open Sauce"/>
                <a:ea typeface="Open Sauce"/>
                <a:cs typeface="Open Sauce"/>
                <a:sym typeface="Open Sauce"/>
              </a:rPr>
              <a:t>Regression testing helped identify vulnerabilities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t</a:t>
            </a:r>
            <a:r>
              <a:rPr lang="en-US" sz="2199">
                <a:solidFill>
                  <a:srgbClr val="040506"/>
                </a:solidFill>
                <a:latin typeface="Open Sauce"/>
                <a:ea typeface="Open Sauce"/>
                <a:cs typeface="Open Sauce"/>
                <a:sym typeface="Open Sauce"/>
              </a:rPr>
              <a:t>hat emerged during the addition of new features.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These issues were addressed before deployment,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leading to a more stable application with fewer  </a:t>
            </a:r>
          </a:p>
          <a:p>
            <a:pPr algn="ctr">
              <a:lnSpc>
                <a:spcPts val="2859"/>
              </a:lnSpc>
            </a:pPr>
            <a:r>
              <a:rPr lang="en-US" sz="2199">
                <a:solidFill>
                  <a:srgbClr val="040506"/>
                </a:solidFill>
                <a:latin typeface="Open Sauce"/>
                <a:ea typeface="Open Sauce"/>
                <a:cs typeface="Open Sauce"/>
                <a:sym typeface="Open Sauce"/>
              </a:rPr>
              <a:t>post-launch defects.</a:t>
            </a:r>
          </a:p>
          <a:p>
            <a:pPr algn="ctr">
              <a:lnSpc>
                <a:spcPts val="2859"/>
              </a:lnSpc>
            </a:pPr>
          </a:p>
        </p:txBody>
      </p:sp>
      <p:sp>
        <p:nvSpPr>
          <p:cNvPr name="TextBox 7" id="7"/>
          <p:cNvSpPr txBox="true"/>
          <p:nvPr/>
        </p:nvSpPr>
        <p:spPr>
          <a:xfrm rot="0">
            <a:off x="6150103" y="6741122"/>
            <a:ext cx="11171486" cy="1800860"/>
          </a:xfrm>
          <a:prstGeom prst="rect">
            <a:avLst/>
          </a:prstGeom>
        </p:spPr>
        <p:txBody>
          <a:bodyPr anchor="t" rtlCol="false" tIns="0" lIns="0" bIns="0" rIns="0">
            <a:spAutoFit/>
          </a:bodyPr>
          <a:lstStyle/>
          <a:p>
            <a:pPr algn="ctr">
              <a:lnSpc>
                <a:spcPts val="2859"/>
              </a:lnSpc>
              <a:spcBef>
                <a:spcPct val="0"/>
              </a:spcBef>
            </a:pPr>
            <a:r>
              <a:rPr lang="en-US" b="true" sz="2199">
                <a:solidFill>
                  <a:srgbClr val="000000"/>
                </a:solidFill>
                <a:latin typeface="Open Sauce Bold"/>
                <a:ea typeface="Open Sauce Bold"/>
                <a:cs typeface="Open Sauce Bold"/>
                <a:sym typeface="Open Sauce Bold"/>
              </a:rPr>
              <a:t>Enhanced User Experience                                                                                          </a:t>
            </a:r>
          </a:p>
          <a:p>
            <a:pPr algn="ctr">
              <a:lnSpc>
                <a:spcPts val="2859"/>
              </a:lnSpc>
              <a:spcBef>
                <a:spcPct val="0"/>
              </a:spcBef>
            </a:pPr>
            <a:r>
              <a:rPr lang="en-US" sz="2199">
                <a:solidFill>
                  <a:srgbClr val="000000"/>
                </a:solidFill>
                <a:latin typeface="Open Sauce"/>
                <a:ea typeface="Open Sauce"/>
                <a:cs typeface="Open Sauce"/>
                <a:sym typeface="Open Sauce"/>
              </a:rPr>
              <a:t>Usability testing revealed that users found certain navigation paths confusing. </a:t>
            </a:r>
          </a:p>
          <a:p>
            <a:pPr algn="ctr">
              <a:lnSpc>
                <a:spcPts val="2859"/>
              </a:lnSpc>
              <a:spcBef>
                <a:spcPct val="0"/>
              </a:spcBef>
            </a:pPr>
            <a:r>
              <a:rPr lang="en-US" sz="2199">
                <a:solidFill>
                  <a:srgbClr val="000000"/>
                </a:solidFill>
                <a:latin typeface="Open Sauce"/>
                <a:ea typeface="Open Sauce"/>
                <a:cs typeface="Open Sauce"/>
                <a:sym typeface="Open Sauce"/>
              </a:rPr>
              <a:t>Based on this feedback, the team made significant                                              </a:t>
            </a:r>
          </a:p>
          <a:p>
            <a:pPr algn="ctr">
              <a:lnSpc>
                <a:spcPts val="2859"/>
              </a:lnSpc>
              <a:spcBef>
                <a:spcPct val="0"/>
              </a:spcBef>
            </a:pPr>
            <a:r>
              <a:rPr lang="en-US" sz="2199">
                <a:solidFill>
                  <a:srgbClr val="000000"/>
                </a:solidFill>
                <a:latin typeface="Open Sauce"/>
                <a:ea typeface="Open Sauce"/>
                <a:cs typeface="Open Sauce"/>
                <a:sym typeface="Open Sauce"/>
              </a:rPr>
              <a:t>adjustments to the user interface, resulting in a more intuitive experience.       </a:t>
            </a:r>
          </a:p>
          <a:p>
            <a:pPr algn="ctr">
              <a:lnSpc>
                <a:spcPts val="2859"/>
              </a:lnSpc>
              <a:spcBef>
                <a:spcPct val="0"/>
              </a:spcBef>
            </a:pPr>
            <a:r>
              <a:rPr lang="en-US" sz="2199">
                <a:solidFill>
                  <a:srgbClr val="000000"/>
                </a:solidFill>
                <a:latin typeface="Open Sauce"/>
                <a:ea typeface="Open Sauce"/>
                <a:cs typeface="Open Sauce"/>
                <a:sym typeface="Open Sauce"/>
              </a:rPr>
              <a:t>   Post-implementation surveys showed a 30% increase in user satisfaction scores.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4610546" y="774741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41439"/>
            <a:ext cx="9537014" cy="1191791"/>
          </a:xfrm>
          <a:prstGeom prst="rect">
            <a:avLst/>
          </a:prstGeom>
        </p:spPr>
        <p:txBody>
          <a:bodyPr anchor="t" rtlCol="false" tIns="0" lIns="0" bIns="0" rIns="0">
            <a:spAutoFit/>
          </a:bodyPr>
          <a:lstStyle/>
          <a:p>
            <a:pPr algn="l" marL="0" indent="0" lvl="0">
              <a:lnSpc>
                <a:spcPts val="9704"/>
              </a:lnSpc>
              <a:spcBef>
                <a:spcPct val="0"/>
              </a:spcBef>
            </a:pPr>
            <a:r>
              <a:rPr lang="en-US" sz="7032" spc="689">
                <a:solidFill>
                  <a:srgbClr val="231F20"/>
                </a:solidFill>
                <a:latin typeface="Oswald"/>
                <a:ea typeface="Oswald"/>
                <a:cs typeface="Oswald"/>
                <a:sym typeface="Oswald"/>
              </a:rPr>
              <a:t>RISK MANAGEMENT</a:t>
            </a:r>
          </a:p>
        </p:txBody>
      </p:sp>
      <p:sp>
        <p:nvSpPr>
          <p:cNvPr name="TextBox 5" id="5"/>
          <p:cNvSpPr txBox="true"/>
          <p:nvPr/>
        </p:nvSpPr>
        <p:spPr>
          <a:xfrm rot="0">
            <a:off x="2378069" y="1997598"/>
            <a:ext cx="12788184" cy="6704046"/>
          </a:xfrm>
          <a:prstGeom prst="rect">
            <a:avLst/>
          </a:prstGeom>
        </p:spPr>
        <p:txBody>
          <a:bodyPr anchor="t" rtlCol="false" tIns="0" lIns="0" bIns="0" rIns="0">
            <a:spAutoFit/>
          </a:bodyPr>
          <a:lstStyle/>
          <a:p>
            <a:pPr algn="l">
              <a:lnSpc>
                <a:spcPts val="3543"/>
              </a:lnSpc>
            </a:pPr>
            <a:r>
              <a:rPr lang="en-US" sz="2567" spc="251">
                <a:solidFill>
                  <a:srgbClr val="231F20"/>
                </a:solidFill>
                <a:latin typeface="Oswald"/>
                <a:ea typeface="Oswald"/>
                <a:cs typeface="Oswald"/>
                <a:sym typeface="Oswald"/>
              </a:rPr>
              <a:t>IDENTIFIED RISKS</a:t>
            </a:r>
          </a:p>
          <a:p>
            <a:pPr algn="l" marL="554425" indent="-277212" lvl="1">
              <a:lnSpc>
                <a:spcPts val="3543"/>
              </a:lnSpc>
              <a:buAutoNum type="arabicPeriod" startAt="1"/>
            </a:pPr>
            <a:r>
              <a:rPr lang="en-US" sz="2567" spc="251">
                <a:solidFill>
                  <a:srgbClr val="231F20"/>
                </a:solidFill>
                <a:latin typeface="Oswald"/>
                <a:ea typeface="Oswald"/>
                <a:cs typeface="Oswald"/>
                <a:sym typeface="Oswald"/>
              </a:rPr>
              <a:t>LIMITED MOBILE EXPERIENCE</a:t>
            </a:r>
          </a:p>
          <a:p>
            <a:pPr algn="l" marL="1108849" indent="-369616" lvl="2">
              <a:lnSpc>
                <a:spcPts val="3543"/>
              </a:lnSpc>
              <a:buFont typeface="Arial"/>
              <a:buChar char="⚬"/>
            </a:pPr>
            <a:r>
              <a:rPr lang="en-US" sz="2567" spc="251">
                <a:solidFill>
                  <a:srgbClr val="231F20"/>
                </a:solidFill>
                <a:latin typeface="Oswald"/>
                <a:ea typeface="Oswald"/>
                <a:cs typeface="Oswald"/>
                <a:sym typeface="Oswald"/>
              </a:rPr>
              <a:t>DESCRIPTION: RISK OF SUBOPTIMAL PERFORMANCE ON MOBILE DEVICES, LEADING TO USER DISSATISFACTION.</a:t>
            </a:r>
          </a:p>
          <a:p>
            <a:pPr algn="l" marL="1108849" indent="-369616" lvl="2">
              <a:lnSpc>
                <a:spcPts val="3543"/>
              </a:lnSpc>
              <a:buFont typeface="Arial"/>
              <a:buChar char="⚬"/>
            </a:pPr>
            <a:r>
              <a:rPr lang="en-US" sz="2567" spc="251">
                <a:solidFill>
                  <a:srgbClr val="231F20"/>
                </a:solidFill>
                <a:latin typeface="Oswald"/>
                <a:ea typeface="Oswald"/>
                <a:cs typeface="Oswald"/>
                <a:sym typeface="Oswald"/>
              </a:rPr>
              <a:t>IMPACT: COULD REDUCE ADOPTION RATES AND EFFICIENCY FOR MOBILE USERS.</a:t>
            </a:r>
          </a:p>
          <a:p>
            <a:pPr algn="l">
              <a:lnSpc>
                <a:spcPts val="3543"/>
              </a:lnSpc>
            </a:pPr>
          </a:p>
          <a:p>
            <a:pPr algn="l">
              <a:lnSpc>
                <a:spcPts val="3543"/>
              </a:lnSpc>
            </a:pPr>
          </a:p>
          <a:p>
            <a:pPr algn="l">
              <a:lnSpc>
                <a:spcPts val="3543"/>
              </a:lnSpc>
            </a:pPr>
          </a:p>
          <a:p>
            <a:pPr algn="l">
              <a:lnSpc>
                <a:spcPts val="3543"/>
              </a:lnSpc>
            </a:pPr>
            <a:r>
              <a:rPr lang="en-US" sz="2567" spc="251">
                <a:solidFill>
                  <a:srgbClr val="231F20"/>
                </a:solidFill>
                <a:latin typeface="Oswald"/>
                <a:ea typeface="Oswald"/>
                <a:cs typeface="Oswald"/>
                <a:sym typeface="Oswald"/>
              </a:rPr>
              <a:t>    2. SCOPE CREEP</a:t>
            </a:r>
          </a:p>
          <a:p>
            <a:pPr algn="l">
              <a:lnSpc>
                <a:spcPts val="3543"/>
              </a:lnSpc>
            </a:pPr>
          </a:p>
          <a:p>
            <a:pPr algn="l" marL="1108849" indent="-369616" lvl="2">
              <a:lnSpc>
                <a:spcPts val="3543"/>
              </a:lnSpc>
              <a:buFont typeface="Arial"/>
              <a:buChar char="⚬"/>
            </a:pPr>
            <a:r>
              <a:rPr lang="en-US" sz="2567" spc="251">
                <a:solidFill>
                  <a:srgbClr val="231F20"/>
                </a:solidFill>
                <a:latin typeface="Oswald"/>
                <a:ea typeface="Oswald"/>
                <a:cs typeface="Oswald"/>
                <a:sym typeface="Oswald"/>
              </a:rPr>
              <a:t>DESCRIPTION: UNCONTROLLED EXPANSION OF PROJECT SCOPE DUE TO NEW FEATURE REQUESTS.</a:t>
            </a:r>
          </a:p>
          <a:p>
            <a:pPr algn="l" marL="1108849" indent="-369616" lvl="2">
              <a:lnSpc>
                <a:spcPts val="3543"/>
              </a:lnSpc>
              <a:spcBef>
                <a:spcPct val="0"/>
              </a:spcBef>
              <a:buFont typeface="Arial"/>
              <a:buChar char="⚬"/>
            </a:pPr>
            <a:r>
              <a:rPr lang="en-US" sz="2567" spc="251">
                <a:solidFill>
                  <a:srgbClr val="231F20"/>
                </a:solidFill>
                <a:latin typeface="Oswald"/>
                <a:ea typeface="Oswald"/>
                <a:cs typeface="Oswald"/>
                <a:sym typeface="Oswald"/>
              </a:rPr>
              <a:t>IMPACT: MAY CAUSE DELAYS AND INCREASED COSTS, COMPROMISING PROJECT OBJECTIVES.</a:t>
            </a:r>
          </a:p>
          <a:p>
            <a:pPr algn="l" marL="0" indent="0" lvl="0">
              <a:lnSpc>
                <a:spcPts val="354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166024"/>
            <a:ext cx="13669077"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PROJECT OVERVIEW</a:t>
            </a: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2292870"/>
            <a:ext cx="12297496" cy="2650125"/>
          </a:xfrm>
          <a:prstGeom prst="rect">
            <a:avLst/>
          </a:prstGeom>
        </p:spPr>
        <p:txBody>
          <a:bodyPr anchor="t" rtlCol="false" tIns="0" lIns="0" bIns="0" rIns="0">
            <a:spAutoFit/>
          </a:bodyPr>
          <a:lstStyle/>
          <a:p>
            <a:pPr algn="l" marL="0" indent="0" lvl="0">
              <a:lnSpc>
                <a:spcPts val="3078"/>
              </a:lnSpc>
              <a:spcBef>
                <a:spcPct val="0"/>
              </a:spcBef>
            </a:pPr>
            <a:r>
              <a:rPr lang="en-US" sz="2230" spc="218">
                <a:solidFill>
                  <a:srgbClr val="231F20"/>
                </a:solidFill>
                <a:latin typeface="DM Sans"/>
                <a:ea typeface="DM Sans"/>
                <a:cs typeface="DM Sans"/>
                <a:sym typeface="DM Sans"/>
              </a:rPr>
              <a:t>BudgetWise Solutions is a small development team with limited experience in mobile app development. They have taken on a project to create a mobile application called "CampusExpense Manager," tailored for university students. The goal is to develop an easy-to-use app that helps students manage their expenses effectively while staying within their budgets. The CampusExpense Manager aims to simplify expense tracking for students, whether they are living on or off-campus.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41439"/>
            <a:ext cx="9537014" cy="1191791"/>
          </a:xfrm>
          <a:prstGeom prst="rect">
            <a:avLst/>
          </a:prstGeom>
        </p:spPr>
        <p:txBody>
          <a:bodyPr anchor="t" rtlCol="false" tIns="0" lIns="0" bIns="0" rIns="0">
            <a:spAutoFit/>
          </a:bodyPr>
          <a:lstStyle/>
          <a:p>
            <a:pPr algn="l" marL="0" indent="0" lvl="0">
              <a:lnSpc>
                <a:spcPts val="9704"/>
              </a:lnSpc>
              <a:spcBef>
                <a:spcPct val="0"/>
              </a:spcBef>
            </a:pPr>
            <a:r>
              <a:rPr lang="en-US" sz="7032" spc="689">
                <a:solidFill>
                  <a:srgbClr val="231F20"/>
                </a:solidFill>
                <a:latin typeface="Oswald"/>
                <a:ea typeface="Oswald"/>
                <a:cs typeface="Oswald"/>
                <a:sym typeface="Oswald"/>
              </a:rPr>
              <a:t>RISK MANAGEMENT</a:t>
            </a:r>
          </a:p>
        </p:txBody>
      </p:sp>
      <p:sp>
        <p:nvSpPr>
          <p:cNvPr name="TextBox 5" id="5"/>
          <p:cNvSpPr txBox="true"/>
          <p:nvPr/>
        </p:nvSpPr>
        <p:spPr>
          <a:xfrm rot="0">
            <a:off x="1870276" y="1727152"/>
            <a:ext cx="15002501" cy="8187279"/>
          </a:xfrm>
          <a:prstGeom prst="rect">
            <a:avLst/>
          </a:prstGeom>
        </p:spPr>
        <p:txBody>
          <a:bodyPr anchor="t" rtlCol="false" tIns="0" lIns="0" bIns="0" rIns="0">
            <a:spAutoFit/>
          </a:bodyPr>
          <a:lstStyle/>
          <a:p>
            <a:pPr algn="l">
              <a:lnSpc>
                <a:spcPts val="3129"/>
              </a:lnSpc>
            </a:pPr>
            <a:r>
              <a:rPr lang="en-US" sz="2267" spc="222">
                <a:solidFill>
                  <a:srgbClr val="231F20"/>
                </a:solidFill>
                <a:latin typeface="Oswald"/>
                <a:ea typeface="Oswald"/>
                <a:cs typeface="Oswald"/>
                <a:sym typeface="Oswald"/>
              </a:rPr>
              <a:t>MITIGATION STRATEGIES</a:t>
            </a:r>
          </a:p>
          <a:p>
            <a:pPr algn="l" marL="489656" indent="-244828" lvl="1">
              <a:lnSpc>
                <a:spcPts val="3129"/>
              </a:lnSpc>
              <a:buAutoNum type="arabicPeriod" startAt="1"/>
            </a:pPr>
            <a:r>
              <a:rPr lang="en-US" sz="2267" spc="222">
                <a:solidFill>
                  <a:srgbClr val="231F20"/>
                </a:solidFill>
                <a:latin typeface="Oswald"/>
                <a:ea typeface="Oswald"/>
                <a:cs typeface="Oswald"/>
                <a:sym typeface="Oswald"/>
              </a:rPr>
              <a:t>LIMITED MOBILE EXPERIENCE</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USER-CENTERED </a:t>
            </a:r>
            <a:r>
              <a:rPr lang="en-US" sz="2267" spc="222">
                <a:solidFill>
                  <a:srgbClr val="231F20"/>
                </a:solidFill>
                <a:latin typeface="Oswald"/>
                <a:ea typeface="Oswald"/>
                <a:cs typeface="Oswald"/>
                <a:sym typeface="Oswald"/>
              </a:rPr>
              <a:t>DESIGN: INVOLVED USERS IN THE DESIGN AND TESTING PHASES TO ENHANCE MOBILE USABILITY.</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RESPONSIVE DESIGN: DEVELOPED THE APP TO ADAPT TO VARIOUS SCREEN SIZES, ENSURING FUNCTIONALITY ACROSS DEVICES.</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PROTOTY</a:t>
            </a:r>
            <a:r>
              <a:rPr lang="en-US" sz="2267" spc="222">
                <a:solidFill>
                  <a:srgbClr val="231F20"/>
                </a:solidFill>
                <a:latin typeface="Oswald"/>
                <a:ea typeface="Oswald"/>
                <a:cs typeface="Oswald"/>
                <a:sym typeface="Oswald"/>
              </a:rPr>
              <a:t>PING AND TESTING: CREATED MOBILE PROTOTYPES AND CONDUCTED USABILITY TESTS TO IDENTIFY AND RESOLVE ISSUES EARLY.</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PERFORMANCE OPTIMIZATION: FOCUSED ON REDUCING LOAD TIMES AND OPTIMIZING RESOURCE USE FOR MOBILE ACCESS.</a:t>
            </a:r>
          </a:p>
          <a:p>
            <a:pPr algn="l">
              <a:lnSpc>
                <a:spcPts val="3129"/>
              </a:lnSpc>
            </a:pPr>
          </a:p>
          <a:p>
            <a:pPr algn="l" marL="489656" indent="-244828" lvl="1">
              <a:lnSpc>
                <a:spcPts val="3129"/>
              </a:lnSpc>
              <a:buAutoNum type="arabicPeriod" startAt="1"/>
            </a:pPr>
            <a:r>
              <a:rPr lang="en-US" sz="2267" spc="222">
                <a:solidFill>
                  <a:srgbClr val="231F20"/>
                </a:solidFill>
                <a:latin typeface="Oswald"/>
                <a:ea typeface="Oswald"/>
                <a:cs typeface="Oswald"/>
                <a:sym typeface="Oswald"/>
              </a:rPr>
              <a:t>SCOPE CREEP</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CLEAR REQUIREMENTS DEFINITION: ESTABLISHED DETAILED PROJECT REQUIREMENTS TO GUIDE DEVELOPMENT.</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CHANGE CONTROL PROCESS: IMPLEMENTED A FORMAL PROCESS FOR DOCUMENTING AND APPROVING CHANGES TO THE PROJECT SCOPE.</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REGULAR STAKEHOLDER MEETINGS: CONDUCTED FREQUENT CHECK-INS TO ALIGN WITH STAKEHOLDERS AND MANAGE EXPECTATIONS.</a:t>
            </a:r>
          </a:p>
          <a:p>
            <a:pPr algn="l" marL="979313" indent="-326438" lvl="2">
              <a:lnSpc>
                <a:spcPts val="3129"/>
              </a:lnSpc>
              <a:spcBef>
                <a:spcPct val="0"/>
              </a:spcBef>
              <a:buFont typeface="Arial"/>
              <a:buChar char="⚬"/>
            </a:pPr>
            <a:r>
              <a:rPr lang="en-US" sz="2267" spc="222">
                <a:solidFill>
                  <a:srgbClr val="231F20"/>
                </a:solidFill>
                <a:latin typeface="Oswald"/>
                <a:ea typeface="Oswald"/>
                <a:cs typeface="Oswald"/>
                <a:sym typeface="Oswald"/>
              </a:rPr>
              <a:t>FEATURE PRIORITIZATION: FOCUSED ON DELIVERING THE MOST CRITICAL FUNCTIONALITIES FIRST TO KEEP THE PROJECT ON TRACK.</a:t>
            </a:r>
          </a:p>
          <a:p>
            <a:pPr algn="l" marL="0" indent="0" lvl="0">
              <a:lnSpc>
                <a:spcPts val="3129"/>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1870276" y="2185286"/>
            <a:ext cx="15002501" cy="5982432"/>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TOOLS USED</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PROJECT MANAGEM</a:t>
            </a:r>
            <a:r>
              <a:rPr lang="en-US" sz="2467" spc="241">
                <a:solidFill>
                  <a:srgbClr val="231F20"/>
                </a:solidFill>
                <a:latin typeface="Oswald"/>
                <a:ea typeface="Oswald"/>
                <a:cs typeface="Oswald"/>
                <a:sym typeface="Oswald"/>
              </a:rPr>
              <a:t>ENT SOFTWARE</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TRELLO/J</a:t>
            </a:r>
            <a:r>
              <a:rPr lang="en-US" sz="2467" spc="241">
                <a:solidFill>
                  <a:srgbClr val="231F20"/>
                </a:solidFill>
                <a:latin typeface="Oswald"/>
                <a:ea typeface="Oswald"/>
                <a:cs typeface="Oswald"/>
                <a:sym typeface="Oswald"/>
              </a:rPr>
              <a:t>IRA: USED FOR TASK MANAGEMENT, WHERE TASKS ARE ORGANIZED INTO BOARDS OR SPRINTS. TEAM MEMBERS CAN ASSIGN, PRIORITIZE, AND TRACK TASK PROGRESS IN REAL TIME.</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ASANA: EMPLOYED</a:t>
            </a:r>
            <a:r>
              <a:rPr lang="en-US" sz="2467" spc="241">
                <a:solidFill>
                  <a:srgbClr val="231F20"/>
                </a:solidFill>
                <a:latin typeface="Oswald"/>
                <a:ea typeface="Oswald"/>
                <a:cs typeface="Oswald"/>
                <a:sym typeface="Oswald"/>
              </a:rPr>
              <a:t> FOR TRACKING PROJECT MILESTONES AND DEADLINES, ALLOWING FOR EASY VISIBILITY INTO ONGOING TASKS AND RESPONSIBILITIES.</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C</a:t>
            </a:r>
            <a:r>
              <a:rPr lang="en-US" sz="2467" spc="241">
                <a:solidFill>
                  <a:srgbClr val="231F20"/>
                </a:solidFill>
                <a:latin typeface="Oswald"/>
                <a:ea typeface="Oswald"/>
                <a:cs typeface="Oswald"/>
                <a:sym typeface="Oswald"/>
              </a:rPr>
              <a:t>OMMUNICATION TOOLS</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SLACK: UTILIZED FOR REAL-TIME COMMUNICATION, ENABLING QUICK DISCUSSIONS, FILE SHARING, AND INTEGRATION WITH OTHER TOOLS FOR NOTIFICATIONS AND UPDATES.</a:t>
            </a:r>
          </a:p>
          <a:p>
            <a:pPr algn="l" marL="1065671" indent="-355224" lvl="2">
              <a:lnSpc>
                <a:spcPts val="3405"/>
              </a:lnSpc>
              <a:spcBef>
                <a:spcPct val="0"/>
              </a:spcBef>
              <a:buFont typeface="Arial"/>
              <a:buChar char="⚬"/>
            </a:pPr>
            <a:r>
              <a:rPr lang="en-US" sz="2467" spc="241">
                <a:solidFill>
                  <a:srgbClr val="231F20"/>
                </a:solidFill>
                <a:latin typeface="Oswald"/>
                <a:ea typeface="Oswald"/>
                <a:cs typeface="Oswald"/>
                <a:sym typeface="Oswald"/>
              </a:rPr>
              <a:t>MIC</a:t>
            </a:r>
            <a:r>
              <a:rPr lang="en-US" sz="2467" spc="241">
                <a:solidFill>
                  <a:srgbClr val="231F20"/>
                </a:solidFill>
                <a:latin typeface="Oswald"/>
                <a:ea typeface="Oswald"/>
                <a:cs typeface="Oswald"/>
                <a:sym typeface="Oswald"/>
              </a:rPr>
              <a:t>ROSOFT TEAMS: USED FOR VIDEO CONFERENCING AND TEAM MEETINGS, FACILITATING COLLABORATION ACROSS DIFFERENT LOCATIONS.</a:t>
            </a:r>
          </a:p>
          <a:p>
            <a:pPr algn="l" marL="0" indent="0" lvl="0">
              <a:lnSpc>
                <a:spcPts val="3405"/>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45229"/>
            <a:ext cx="15002501" cy="4410807"/>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VERSION CONTROL SYSTEM</a:t>
            </a:r>
          </a:p>
          <a:p>
            <a:pPr algn="l">
              <a:lnSpc>
                <a:spcPts val="3405"/>
              </a:lnSpc>
            </a:pPr>
            <a:r>
              <a:rPr lang="en-US" sz="2467" spc="241">
                <a:solidFill>
                  <a:srgbClr val="231F20"/>
                </a:solidFill>
                <a:latin typeface="Oswald"/>
                <a:ea typeface="Oswald"/>
                <a:cs typeface="Oswald"/>
                <a:sym typeface="Oswald"/>
              </a:rPr>
              <a:t>Git/GitHub: Implemented for source code management, allowing team members to collaborate on code, track changes, and manage different versions effectively.</a:t>
            </a:r>
          </a:p>
          <a:p>
            <a:pPr algn="l">
              <a:lnSpc>
                <a:spcPts val="3405"/>
              </a:lnSpc>
            </a:pPr>
          </a:p>
          <a:p>
            <a:pPr algn="l">
              <a:lnSpc>
                <a:spcPts val="3405"/>
              </a:lnSpc>
            </a:pPr>
          </a:p>
          <a:p>
            <a:pPr algn="l">
              <a:lnSpc>
                <a:spcPts val="3405"/>
              </a:lnSpc>
            </a:pPr>
            <a:r>
              <a:rPr lang="en-US" sz="2467" spc="241">
                <a:solidFill>
                  <a:srgbClr val="231F20"/>
                </a:solidFill>
                <a:latin typeface="Oswald"/>
                <a:ea typeface="Oswald"/>
                <a:cs typeface="Oswald"/>
                <a:sym typeface="Oswald"/>
              </a:rPr>
              <a:t>Documentation Tools</a:t>
            </a:r>
          </a:p>
          <a:p>
            <a:pPr algn="l" marL="1195207" indent="-398402" lvl="2">
              <a:lnSpc>
                <a:spcPts val="3819"/>
              </a:lnSpc>
              <a:spcBef>
                <a:spcPct val="0"/>
              </a:spcBef>
              <a:buFont typeface="Arial"/>
              <a:buChar char="⚬"/>
            </a:pPr>
            <a:r>
              <a:rPr lang="en-US" sz="2767" spc="271">
                <a:solidFill>
                  <a:srgbClr val="231F20"/>
                </a:solidFill>
                <a:latin typeface="Oswald"/>
                <a:ea typeface="Oswald"/>
                <a:cs typeface="Oswald"/>
                <a:sym typeface="Oswald"/>
              </a:rPr>
              <a:t>Confluence/Google Docs: Used for creating and sharing project documentation, meeting notes, and design specifications, ensuring that all team members have access to up-to-date information.</a:t>
            </a:r>
          </a:p>
          <a:p>
            <a:pPr algn="l" marL="0" indent="0" lvl="0">
              <a:lnSpc>
                <a:spcPts val="3405"/>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45229"/>
            <a:ext cx="15002501" cy="5858607"/>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STRATEG</a:t>
            </a:r>
            <a:r>
              <a:rPr lang="en-US" sz="2467" spc="241">
                <a:solidFill>
                  <a:srgbClr val="231F20"/>
                </a:solidFill>
                <a:latin typeface="Oswald"/>
                <a:ea typeface="Oswald"/>
                <a:cs typeface="Oswald"/>
                <a:sym typeface="Oswald"/>
              </a:rPr>
              <a:t>ies for Effective Collaboration</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Agile Methodology</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The team adopted Agile practices, breaking the project into smaller sprints. This allowed for iterative development, </a:t>
            </a:r>
            <a:r>
              <a:rPr lang="en-US" sz="2467" spc="241">
                <a:solidFill>
                  <a:srgbClr val="231F20"/>
                </a:solidFill>
                <a:latin typeface="Oswald"/>
                <a:ea typeface="Oswald"/>
                <a:cs typeface="Oswald"/>
                <a:sym typeface="Oswald"/>
              </a:rPr>
              <a:t>frequent reassessment of progress, and adaptation to changes based on feedback.</a:t>
            </a:r>
          </a:p>
          <a:p>
            <a:pPr algn="l">
              <a:lnSpc>
                <a:spcPts val="3405"/>
              </a:lnSpc>
            </a:pPr>
          </a:p>
          <a:p>
            <a:pPr algn="l">
              <a:lnSpc>
                <a:spcPts val="3405"/>
              </a:lnSpc>
            </a:pPr>
            <a:r>
              <a:rPr lang="en-US" sz="2467" spc="241">
                <a:solidFill>
                  <a:srgbClr val="231F20"/>
                </a:solidFill>
                <a:latin typeface="Oswald"/>
                <a:ea typeface="Oswald"/>
                <a:cs typeface="Oswald"/>
                <a:sym typeface="Oswald"/>
              </a:rPr>
              <a:t>   2. </a:t>
            </a:r>
            <a:r>
              <a:rPr lang="en-US" sz="2467" spc="241">
                <a:solidFill>
                  <a:srgbClr val="231F20"/>
                </a:solidFill>
                <a:latin typeface="Oswald"/>
                <a:ea typeface="Oswald"/>
                <a:cs typeface="Oswald"/>
                <a:sym typeface="Oswald"/>
              </a:rPr>
              <a:t>Regular Stand-Up Meetings</a:t>
            </a:r>
          </a:p>
          <a:p>
            <a:pPr algn="l" marL="1281565" indent="-427188" lvl="2">
              <a:lnSpc>
                <a:spcPts val="4095"/>
              </a:lnSpc>
              <a:buFont typeface="Arial"/>
              <a:buChar char="⚬"/>
            </a:pPr>
            <a:r>
              <a:rPr lang="en-US" sz="2967" spc="290">
                <a:solidFill>
                  <a:srgbClr val="231F20"/>
                </a:solidFill>
                <a:latin typeface="Oswald"/>
                <a:ea typeface="Oswald"/>
                <a:cs typeface="Oswald"/>
                <a:sym typeface="Oswald"/>
              </a:rPr>
              <a:t>Daily stand-up meetings were held to discuss progress, address any roadblocks, and align on priorities. This quick check-in helped maintain focus and accountability.</a:t>
            </a:r>
          </a:p>
          <a:p>
            <a:pPr algn="l">
              <a:lnSpc>
                <a:spcPts val="3819"/>
              </a:lnSpc>
              <a:spcBef>
                <a:spcPct val="0"/>
              </a:spcBef>
            </a:pPr>
          </a:p>
          <a:p>
            <a:pPr algn="l" marL="0" indent="0" lvl="0">
              <a:lnSpc>
                <a:spcPts val="3405"/>
              </a:lnSpc>
              <a:spcBef>
                <a:spcPct val="0"/>
              </a:spcBef>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35704"/>
            <a:ext cx="15002501" cy="5673060"/>
          </a:xfrm>
          <a:prstGeom prst="rect">
            <a:avLst/>
          </a:prstGeom>
        </p:spPr>
        <p:txBody>
          <a:bodyPr anchor="t" rtlCol="false" tIns="0" lIns="0" bIns="0" rIns="0">
            <a:spAutoFit/>
          </a:bodyPr>
          <a:lstStyle/>
          <a:p>
            <a:pPr algn="l">
              <a:lnSpc>
                <a:spcPts val="3681"/>
              </a:lnSpc>
            </a:pPr>
            <a:r>
              <a:rPr lang="en-US" sz="2667" spc="261">
                <a:solidFill>
                  <a:srgbClr val="231F20"/>
                </a:solidFill>
                <a:latin typeface="Oswald"/>
                <a:ea typeface="Oswald"/>
                <a:cs typeface="Oswald"/>
                <a:sym typeface="Oswald"/>
              </a:rPr>
              <a:t>STRATEG</a:t>
            </a:r>
            <a:r>
              <a:rPr lang="en-US" sz="2667" spc="261">
                <a:solidFill>
                  <a:srgbClr val="231F20"/>
                </a:solidFill>
                <a:latin typeface="Oswald"/>
                <a:ea typeface="Oswald"/>
                <a:cs typeface="Oswald"/>
                <a:sym typeface="Oswald"/>
              </a:rPr>
              <a:t>ies for Effective Collaboration</a:t>
            </a:r>
          </a:p>
          <a:p>
            <a:pPr algn="l">
              <a:lnSpc>
                <a:spcPts val="3681"/>
              </a:lnSpc>
            </a:pPr>
          </a:p>
          <a:p>
            <a:pPr algn="l">
              <a:lnSpc>
                <a:spcPts val="3681"/>
              </a:lnSpc>
            </a:pPr>
            <a:r>
              <a:rPr lang="en-US" sz="2667" spc="261">
                <a:solidFill>
                  <a:srgbClr val="231F20"/>
                </a:solidFill>
                <a:latin typeface="Oswald"/>
                <a:ea typeface="Oswald"/>
                <a:cs typeface="Oswald"/>
                <a:sym typeface="Oswald"/>
              </a:rPr>
              <a:t>3. CLEAR ROLE DEFINITIONS</a:t>
            </a:r>
          </a:p>
          <a:p>
            <a:pPr algn="l">
              <a:lnSpc>
                <a:spcPts val="3681"/>
              </a:lnSpc>
            </a:pPr>
            <a:r>
              <a:rPr lang="en-US" sz="2667" spc="261">
                <a:solidFill>
                  <a:srgbClr val="231F20"/>
                </a:solidFill>
                <a:latin typeface="Oswald"/>
                <a:ea typeface="Oswald"/>
                <a:cs typeface="Oswald"/>
                <a:sym typeface="Oswald"/>
              </a:rPr>
              <a:t>   </a:t>
            </a:r>
            <a:r>
              <a:rPr lang="en-US" sz="2667" spc="261">
                <a:solidFill>
                  <a:srgbClr val="231F20"/>
                </a:solidFill>
                <a:latin typeface="Oswald"/>
                <a:ea typeface="Oswald"/>
                <a:cs typeface="Oswald"/>
                <a:sym typeface="Oswald"/>
              </a:rPr>
              <a:t>EACH TEAM MEMBER’S ROLE AND RESPONSIBILITIES WERE CLEARLY DEFINED FROM THE OUTSET,                     REDUCING CONFUSION AND ENSURING ACCOUNTABILITY FOR SPECIFIC TASKS.   </a:t>
            </a:r>
          </a:p>
          <a:p>
            <a:pPr algn="l">
              <a:lnSpc>
                <a:spcPts val="3681"/>
              </a:lnSpc>
            </a:pPr>
          </a:p>
          <a:p>
            <a:pPr algn="l">
              <a:lnSpc>
                <a:spcPts val="3681"/>
              </a:lnSpc>
            </a:pPr>
            <a:r>
              <a:rPr lang="en-US" sz="2667" spc="261">
                <a:solidFill>
                  <a:srgbClr val="231F20"/>
                </a:solidFill>
                <a:latin typeface="Oswald"/>
                <a:ea typeface="Oswald"/>
                <a:cs typeface="Oswald"/>
                <a:sym typeface="Oswald"/>
              </a:rPr>
              <a:t>4. COLLABORATIVE TOOLS INTEGRATION</a:t>
            </a:r>
          </a:p>
          <a:p>
            <a:pPr algn="l">
              <a:lnSpc>
                <a:spcPts val="3681"/>
              </a:lnSpc>
            </a:pPr>
            <a:r>
              <a:rPr lang="en-US" sz="2667" spc="261">
                <a:solidFill>
                  <a:srgbClr val="231F20"/>
                </a:solidFill>
                <a:latin typeface="Oswald"/>
                <a:ea typeface="Oswald"/>
                <a:cs typeface="Oswald"/>
                <a:sym typeface="Oswald"/>
              </a:rPr>
              <a:t>   </a:t>
            </a:r>
            <a:r>
              <a:rPr lang="en-US" sz="2667" spc="261">
                <a:solidFill>
                  <a:srgbClr val="231F20"/>
                </a:solidFill>
                <a:latin typeface="Oswald"/>
                <a:ea typeface="Oswald"/>
                <a:cs typeface="Oswald"/>
                <a:sym typeface="Oswald"/>
              </a:rPr>
              <a:t>INTEGRATION OF TOOLS (E.G., LINKING TRELLO WITH SLACK) ENABLED SEAMLESS UPDATES AND              NOTIFICATIONS, KEEPING EVERYONE INFORMED ABOUT TASK STATUSES </a:t>
            </a:r>
          </a:p>
          <a:p>
            <a:pPr algn="l">
              <a:lnSpc>
                <a:spcPts val="3681"/>
              </a:lnSpc>
            </a:pPr>
            <a:r>
              <a:rPr lang="en-US" sz="2667" spc="261">
                <a:solidFill>
                  <a:srgbClr val="231F20"/>
                </a:solidFill>
                <a:latin typeface="Oswald"/>
                <a:ea typeface="Oswald"/>
                <a:cs typeface="Oswald"/>
                <a:sym typeface="Oswald"/>
              </a:rPr>
              <a:t>WITHOUT EXCESSIVE MANUAL CHECKING.</a:t>
            </a:r>
          </a:p>
          <a:p>
            <a:pPr algn="l">
              <a:lnSpc>
                <a:spcPts val="4371"/>
              </a:lnSpc>
              <a:spcBef>
                <a:spcPct val="0"/>
              </a:spcBef>
            </a:pPr>
          </a:p>
          <a:p>
            <a:pPr algn="l" marL="0" indent="0" lvl="0">
              <a:lnSpc>
                <a:spcPts val="3681"/>
              </a:lnSpc>
              <a:spcBef>
                <a:spcPct val="0"/>
              </a:spcBef>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433097" y="777286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75719"/>
            <a:ext cx="15280406"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MANAPERFORMANCE EVALUATION CRITERIAGEMENT AND COLLABORATION</a:t>
            </a:r>
          </a:p>
        </p:txBody>
      </p:sp>
      <p:sp>
        <p:nvSpPr>
          <p:cNvPr name="TextBox 5" id="5"/>
          <p:cNvSpPr txBox="true"/>
          <p:nvPr/>
        </p:nvSpPr>
        <p:spPr>
          <a:xfrm rot="0">
            <a:off x="1306605" y="2099995"/>
            <a:ext cx="15002501" cy="7696932"/>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ALIGNMENT WITH USER REQU</a:t>
            </a:r>
            <a:r>
              <a:rPr lang="en-US" sz="2467" spc="241">
                <a:solidFill>
                  <a:srgbClr val="231F20"/>
                </a:solidFill>
                <a:latin typeface="Oswald"/>
                <a:ea typeface="Oswald"/>
                <a:cs typeface="Oswald"/>
                <a:sym typeface="Oswald"/>
              </a:rPr>
              <a:t>irements</a:t>
            </a:r>
          </a:p>
          <a:p>
            <a:pPr algn="l">
              <a:lnSpc>
                <a:spcPts val="3405"/>
              </a:lnSpc>
            </a:pPr>
          </a:p>
          <a:p>
            <a:pPr algn="l">
              <a:lnSpc>
                <a:spcPts val="3405"/>
              </a:lnSpc>
            </a:pPr>
            <a:r>
              <a:rPr lang="en-US" sz="2467" spc="241">
                <a:solidFill>
                  <a:srgbClr val="231F20"/>
                </a:solidFill>
                <a:latin typeface="Oswald"/>
                <a:ea typeface="Oswald"/>
                <a:cs typeface="Oswald"/>
                <a:sym typeface="Oswald"/>
              </a:rPr>
              <a:t>Requirement Coverage:</a:t>
            </a:r>
            <a:r>
              <a:rPr lang="en-US" sz="2467" spc="241">
                <a:solidFill>
                  <a:srgbClr val="231F20"/>
                </a:solidFill>
                <a:latin typeface="Oswald"/>
                <a:ea typeface="Oswald"/>
                <a:cs typeface="Oswald"/>
                <a:sym typeface="Oswald"/>
              </a:rPr>
              <a:t> MEASURED BY THE PERCENTAGE OF USER REQUIREMENTS</a:t>
            </a:r>
            <a:r>
              <a:rPr lang="en-US" sz="2467" spc="241">
                <a:solidFill>
                  <a:srgbClr val="231F20"/>
                </a:solidFill>
                <a:latin typeface="Oswald"/>
                <a:ea typeface="Oswald"/>
                <a:cs typeface="Oswald"/>
                <a:sym typeface="Oswald"/>
              </a:rPr>
              <a:t> THAT WERE SU</a:t>
            </a:r>
            <a:r>
              <a:rPr lang="en-US" sz="2467" spc="241">
                <a:solidFill>
                  <a:srgbClr val="231F20"/>
                </a:solidFill>
                <a:latin typeface="Oswald"/>
                <a:ea typeface="Oswald"/>
                <a:cs typeface="Oswald"/>
                <a:sym typeface="Oswald"/>
              </a:rPr>
              <a:t>CCESSFULLY IMPLEMENTED. THIS INCLUDES BOTH FUNCTIONAL AND NON-FUNCTIONAL</a:t>
            </a:r>
          </a:p>
          <a:p>
            <a:pPr algn="l">
              <a:lnSpc>
                <a:spcPts val="3405"/>
              </a:lnSpc>
            </a:pPr>
          </a:p>
          <a:p>
            <a:pPr algn="l">
              <a:lnSpc>
                <a:spcPts val="3405"/>
              </a:lnSpc>
            </a:pPr>
            <a:r>
              <a:rPr lang="en-US" sz="2467" spc="241">
                <a:solidFill>
                  <a:srgbClr val="231F20"/>
                </a:solidFill>
                <a:latin typeface="Oswald"/>
                <a:ea typeface="Oswald"/>
                <a:cs typeface="Oswald"/>
                <a:sym typeface="Oswald"/>
              </a:rPr>
              <a:t> REQUIREMENTS.</a:t>
            </a:r>
          </a:p>
          <a:p>
            <a:pPr algn="l">
              <a:lnSpc>
                <a:spcPts val="3405"/>
              </a:lnSpc>
            </a:pPr>
            <a:r>
              <a:rPr lang="en-US" sz="2467" spc="241">
                <a:solidFill>
                  <a:srgbClr val="231F20"/>
                </a:solidFill>
                <a:latin typeface="Oswald"/>
                <a:ea typeface="Oswald"/>
                <a:cs typeface="Oswald"/>
                <a:sym typeface="Oswald"/>
              </a:rPr>
              <a:t>VALIDATION TESTING: CONDUCTED TO VERIFY THAT THE APPLICATION MEETS SPECIFIED REQUIREMENTS THROUGH USER ACCEPTANCE TESTING (UAT) AND FEEDBACK SESSIONS.</a:t>
            </a:r>
          </a:p>
          <a:p>
            <a:pPr algn="l">
              <a:lnSpc>
                <a:spcPts val="3405"/>
              </a:lnSpc>
            </a:pPr>
          </a:p>
          <a:p>
            <a:pPr algn="l">
              <a:lnSpc>
                <a:spcPts val="3405"/>
              </a:lnSpc>
            </a:pPr>
            <a:r>
              <a:rPr lang="en-US" sz="2467" spc="241">
                <a:solidFill>
                  <a:srgbClr val="231F20"/>
                </a:solidFill>
                <a:latin typeface="Oswald"/>
                <a:ea typeface="Oswald"/>
                <a:cs typeface="Oswald"/>
                <a:sym typeface="Oswald"/>
              </a:rPr>
              <a:t>FUNCTIONALITY</a:t>
            </a:r>
          </a:p>
          <a:p>
            <a:pPr algn="l">
              <a:lnSpc>
                <a:spcPts val="3405"/>
              </a:lnSpc>
            </a:pPr>
          </a:p>
          <a:p>
            <a:pPr algn="l">
              <a:lnSpc>
                <a:spcPts val="3405"/>
              </a:lnSpc>
            </a:pPr>
            <a:r>
              <a:rPr lang="en-US" sz="2467" spc="241">
                <a:solidFill>
                  <a:srgbClr val="231F20"/>
                </a:solidFill>
                <a:latin typeface="Oswald"/>
                <a:ea typeface="Oswald"/>
                <a:cs typeface="Oswald"/>
                <a:sym typeface="Oswald"/>
              </a:rPr>
              <a:t>FEATURE COMPLETENESS: EVALUATED BASED ON THE NUMBER</a:t>
            </a:r>
            <a:r>
              <a:rPr lang="en-US" sz="2467" spc="241">
                <a:solidFill>
                  <a:srgbClr val="231F20"/>
                </a:solidFill>
                <a:latin typeface="Oswald"/>
                <a:ea typeface="Oswald"/>
                <a:cs typeface="Oswald"/>
                <a:sym typeface="Oswald"/>
              </a:rPr>
              <a:t> OF IMPLEME</a:t>
            </a:r>
            <a:r>
              <a:rPr lang="en-US" sz="2467" spc="241">
                <a:solidFill>
                  <a:srgbClr val="231F20"/>
                </a:solidFill>
                <a:latin typeface="Oswald"/>
                <a:ea typeface="Oswald"/>
                <a:cs typeface="Oswald"/>
                <a:sym typeface="Oswald"/>
              </a:rPr>
              <a:t>NTED FEATURES COMPARED TO THE INITIAL PROJECT SCOPE. THIS INCLUDES CORE FUNCTIONALITIES LIKE EXPENSE SUBMISSION, APPROVAL WORKFLOWS, AND REPORTING CAPABILITIES.</a:t>
            </a:r>
          </a:p>
          <a:p>
            <a:pPr algn="l">
              <a:lnSpc>
                <a:spcPts val="3405"/>
              </a:lnSpc>
            </a:pPr>
          </a:p>
          <a:p>
            <a:pPr algn="l">
              <a:lnSpc>
                <a:spcPts val="3405"/>
              </a:lnSpc>
              <a:spcBef>
                <a:spcPct val="0"/>
              </a:spcBef>
            </a:pPr>
            <a:r>
              <a:rPr lang="en-US" sz="2467" spc="241">
                <a:solidFill>
                  <a:srgbClr val="231F20"/>
                </a:solidFill>
                <a:latin typeface="Oswald"/>
                <a:ea typeface="Oswald"/>
                <a:cs typeface="Oswald"/>
                <a:sym typeface="Oswald"/>
              </a:rPr>
              <a:t>ERROR RATE: MONITORED BY TRACKING THE NUMBER OF BUGS REPORTED DURING TESTING PHASES AND POST-LAUNCH. A LOWER ERROR RATE INDICATES HIGHER FUNCTIONALITY RELIABILITY.</a:t>
            </a:r>
          </a:p>
          <a:p>
            <a:pPr algn="l" marL="0" indent="0" lvl="0">
              <a:lnSpc>
                <a:spcPts val="3405"/>
              </a:lnSpc>
              <a:spcBef>
                <a:spcPct val="0"/>
              </a:spcBef>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827849" y="-3624266"/>
            <a:ext cx="6709932" cy="6885191"/>
          </a:xfrm>
          <a:custGeom>
            <a:avLst/>
            <a:gdLst/>
            <a:ahLst/>
            <a:cxnLst/>
            <a:rect r="r" b="b" t="t" l="l"/>
            <a:pathLst>
              <a:path h="6885191" w="6709932">
                <a:moveTo>
                  <a:pt x="0" y="0"/>
                </a:moveTo>
                <a:lnTo>
                  <a:pt x="6709932" y="0"/>
                </a:lnTo>
                <a:lnTo>
                  <a:pt x="6709932" y="6885191"/>
                </a:lnTo>
                <a:lnTo>
                  <a:pt x="0" y="68851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657600" y="3260925"/>
            <a:ext cx="10972800" cy="5737207"/>
          </a:xfrm>
          <a:custGeom>
            <a:avLst/>
            <a:gdLst/>
            <a:ahLst/>
            <a:cxnLst/>
            <a:rect r="r" b="b" t="t" l="l"/>
            <a:pathLst>
              <a:path h="5737207" w="10972800">
                <a:moveTo>
                  <a:pt x="0" y="0"/>
                </a:moveTo>
                <a:lnTo>
                  <a:pt x="10972800" y="0"/>
                </a:lnTo>
                <a:lnTo>
                  <a:pt x="10972800" y="5737207"/>
                </a:lnTo>
                <a:lnTo>
                  <a:pt x="0" y="5737207"/>
                </a:lnTo>
                <a:lnTo>
                  <a:pt x="0" y="0"/>
                </a:lnTo>
                <a:close/>
              </a:path>
            </a:pathLst>
          </a:custGeom>
          <a:blipFill>
            <a:blip r:embed="rId4"/>
            <a:stretch>
              <a:fillRect l="0" t="0" r="0" b="0"/>
            </a:stretch>
          </a:blipFill>
        </p:spPr>
      </p:sp>
      <p:sp>
        <p:nvSpPr>
          <p:cNvPr name="TextBox 8" id="8"/>
          <p:cNvSpPr txBox="true"/>
          <p:nvPr/>
        </p:nvSpPr>
        <p:spPr>
          <a:xfrm rot="0">
            <a:off x="1724979" y="942975"/>
            <a:ext cx="16125536" cy="847022"/>
          </a:xfrm>
          <a:prstGeom prst="rect">
            <a:avLst/>
          </a:prstGeom>
        </p:spPr>
        <p:txBody>
          <a:bodyPr anchor="t" rtlCol="false" tIns="0" lIns="0" bIns="0" rIns="0">
            <a:spAutoFit/>
          </a:bodyPr>
          <a:lstStyle/>
          <a:p>
            <a:pPr algn="just">
              <a:lnSpc>
                <a:spcPts val="6942"/>
              </a:lnSpc>
            </a:pPr>
            <a:r>
              <a:rPr lang="en-US" b="true" sz="5030" spc="493">
                <a:solidFill>
                  <a:srgbClr val="FFFFFF"/>
                </a:solidFill>
                <a:latin typeface="Oswald Bold"/>
                <a:ea typeface="Oswald Bold"/>
                <a:cs typeface="Oswald Bold"/>
                <a:sym typeface="Oswald Bold"/>
              </a:rPr>
              <a:t>SUMMARY OF USER REQUIREMENTS FULFILLMENT</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389644" y="7133945"/>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4891" y="744615"/>
            <a:ext cx="12824460"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User Registration &amp; Authentication</a:t>
            </a:r>
          </a:p>
        </p:txBody>
      </p:sp>
      <p:sp>
        <p:nvSpPr>
          <p:cNvPr name="TextBox 8" id="8"/>
          <p:cNvSpPr txBox="true"/>
          <p:nvPr/>
        </p:nvSpPr>
        <p:spPr>
          <a:xfrm rot="0">
            <a:off x="444891" y="2869247"/>
            <a:ext cx="16357748" cy="414655"/>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Deployment Feature: Create an account and securely log in to access users' personal expense data</a:t>
            </a:r>
          </a:p>
        </p:txBody>
      </p:sp>
      <p:sp>
        <p:nvSpPr>
          <p:cNvPr name="Freeform 9" id="9"/>
          <p:cNvSpPr/>
          <p:nvPr/>
        </p:nvSpPr>
        <p:spPr>
          <a:xfrm flipH="false" flipV="false" rot="0">
            <a:off x="4180431" y="3545443"/>
            <a:ext cx="3185184" cy="5436498"/>
          </a:xfrm>
          <a:custGeom>
            <a:avLst/>
            <a:gdLst/>
            <a:ahLst/>
            <a:cxnLst/>
            <a:rect r="r" b="b" t="t" l="l"/>
            <a:pathLst>
              <a:path h="5436498" w="3185184">
                <a:moveTo>
                  <a:pt x="0" y="0"/>
                </a:moveTo>
                <a:lnTo>
                  <a:pt x="3185184" y="0"/>
                </a:lnTo>
                <a:lnTo>
                  <a:pt x="3185184" y="5436498"/>
                </a:lnTo>
                <a:lnTo>
                  <a:pt x="0" y="5436498"/>
                </a:lnTo>
                <a:lnTo>
                  <a:pt x="0" y="0"/>
                </a:lnTo>
                <a:close/>
              </a:path>
            </a:pathLst>
          </a:custGeom>
          <a:blipFill>
            <a:blip r:embed="rId6"/>
            <a:stretch>
              <a:fillRect l="-244" t="0" r="-244" b="0"/>
            </a:stretch>
          </a:blipFill>
        </p:spPr>
      </p:sp>
      <p:sp>
        <p:nvSpPr>
          <p:cNvPr name="TextBox 10" id="10"/>
          <p:cNvSpPr txBox="true"/>
          <p:nvPr/>
        </p:nvSpPr>
        <p:spPr>
          <a:xfrm rot="0">
            <a:off x="8391531" y="4144206"/>
            <a:ext cx="8867769" cy="1299443"/>
          </a:xfrm>
          <a:prstGeom prst="rect">
            <a:avLst/>
          </a:prstGeom>
        </p:spPr>
        <p:txBody>
          <a:bodyPr anchor="t" rtlCol="false" tIns="0" lIns="0" bIns="0" rIns="0">
            <a:spAutoFit/>
          </a:bodyPr>
          <a:lstStyle/>
          <a:p>
            <a:pPr algn="l">
              <a:lnSpc>
                <a:spcPts val="3486"/>
              </a:lnSpc>
              <a:spcBef>
                <a:spcPct val="0"/>
              </a:spcBef>
            </a:pPr>
            <a:r>
              <a:rPr lang="en-US" sz="2681">
                <a:solidFill>
                  <a:srgbClr val="000000"/>
                </a:solidFill>
                <a:latin typeface="Open Sauce"/>
                <a:ea typeface="Open Sauce"/>
                <a:cs typeface="Open Sauce"/>
                <a:sym typeface="Open Sauce"/>
              </a:rPr>
              <a:t>Users enter information fields </a:t>
            </a:r>
          </a:p>
          <a:p>
            <a:pPr algn="l">
              <a:lnSpc>
                <a:spcPts val="3486"/>
              </a:lnSpc>
              <a:spcBef>
                <a:spcPct val="0"/>
              </a:spcBef>
            </a:pPr>
            <a:r>
              <a:rPr lang="en-US" sz="2681">
                <a:solidFill>
                  <a:srgbClr val="000000"/>
                </a:solidFill>
                <a:latin typeface="Open Sauce"/>
                <a:ea typeface="Open Sauce"/>
                <a:cs typeface="Open Sauce"/>
                <a:sym typeface="Open Sauce"/>
              </a:rPr>
              <a:t>such as email, password, firstname,</a:t>
            </a:r>
          </a:p>
          <a:p>
            <a:pPr algn="l">
              <a:lnSpc>
                <a:spcPts val="3486"/>
              </a:lnSpc>
              <a:spcBef>
                <a:spcPct val="0"/>
              </a:spcBef>
            </a:pPr>
            <a:r>
              <a:rPr lang="en-US" sz="2681">
                <a:solidFill>
                  <a:srgbClr val="000000"/>
                </a:solidFill>
                <a:latin typeface="Open Sauce"/>
                <a:ea typeface="Open Sauce"/>
                <a:cs typeface="Open Sauce"/>
                <a:sym typeface="Open Sauce"/>
              </a:rPr>
              <a:t>lastname to register an account.</a:t>
            </a:r>
          </a:p>
        </p:txBody>
      </p:sp>
      <p:grpSp>
        <p:nvGrpSpPr>
          <p:cNvPr name="Group 11" id="11"/>
          <p:cNvGrpSpPr>
            <a:grpSpLocks noChangeAspect="true"/>
          </p:cNvGrpSpPr>
          <p:nvPr/>
        </p:nvGrpSpPr>
        <p:grpSpPr>
          <a:xfrm rot="0">
            <a:off x="802542" y="3545443"/>
            <a:ext cx="3131958" cy="5436498"/>
            <a:chOff x="0" y="0"/>
            <a:chExt cx="3446780" cy="5982970"/>
          </a:xfrm>
        </p:grpSpPr>
        <p:sp>
          <p:nvSpPr>
            <p:cNvPr name="Freeform 12" id="12"/>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solidFill>
              <a:srgbClr val="000000">
                <a:alpha val="0"/>
              </a:srgbClr>
            </a:solidFill>
            <a:ln w="12700">
              <a:solidFill>
                <a:srgbClr val="000000"/>
              </a:solidFill>
            </a:ln>
          </p:spPr>
        </p:sp>
        <p:sp>
          <p:nvSpPr>
            <p:cNvPr name="Freeform 13" id="13"/>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4" id="14"/>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5" id="15"/>
          <p:cNvSpPr txBox="true"/>
          <p:nvPr/>
        </p:nvSpPr>
        <p:spPr>
          <a:xfrm rot="0">
            <a:off x="8391531" y="5857632"/>
            <a:ext cx="6975039" cy="843280"/>
          </a:xfrm>
          <a:prstGeom prst="rect">
            <a:avLst/>
          </a:prstGeom>
        </p:spPr>
        <p:txBody>
          <a:bodyPr anchor="t" rtlCol="false" tIns="0" lIns="0" bIns="0" rIns="0">
            <a:spAutoFit/>
          </a:bodyPr>
          <a:lstStyle/>
          <a:p>
            <a:pPr algn="just">
              <a:lnSpc>
                <a:spcPts val="3379"/>
              </a:lnSpc>
              <a:spcBef>
                <a:spcPct val="0"/>
              </a:spcBef>
            </a:pPr>
            <a:r>
              <a:rPr lang="en-US" sz="2599">
                <a:solidFill>
                  <a:srgbClr val="000000"/>
                </a:solidFill>
                <a:latin typeface="Open Sauce"/>
                <a:ea typeface="Open Sauce"/>
                <a:cs typeface="Open Sauce"/>
                <a:sym typeface="Open Sauce"/>
              </a:rPr>
              <a:t>Users log in with their registered</a:t>
            </a:r>
          </a:p>
          <a:p>
            <a:pPr algn="just">
              <a:lnSpc>
                <a:spcPts val="3379"/>
              </a:lnSpc>
              <a:spcBef>
                <a:spcPct val="0"/>
              </a:spcBef>
            </a:pPr>
            <a:r>
              <a:rPr lang="en-US" sz="2599">
                <a:solidFill>
                  <a:srgbClr val="000000"/>
                </a:solidFill>
                <a:latin typeface="Open Sauce"/>
                <a:ea typeface="Open Sauce"/>
                <a:cs typeface="Open Sauce"/>
                <a:sym typeface="Open Sauce"/>
              </a:rPr>
              <a:t> email and password to log into the system.</a:t>
            </a:r>
          </a:p>
        </p:txBody>
      </p:sp>
      <p:grpSp>
        <p:nvGrpSpPr>
          <p:cNvPr name="Group 16" id="16"/>
          <p:cNvGrpSpPr>
            <a:grpSpLocks noChangeAspect="true"/>
          </p:cNvGrpSpPr>
          <p:nvPr/>
        </p:nvGrpSpPr>
        <p:grpSpPr>
          <a:xfrm rot="0">
            <a:off x="802542" y="3545443"/>
            <a:ext cx="3131958" cy="5436498"/>
            <a:chOff x="0" y="0"/>
            <a:chExt cx="3446780" cy="5982970"/>
          </a:xfrm>
        </p:grpSpPr>
        <p:sp>
          <p:nvSpPr>
            <p:cNvPr name="Freeform 17" id="17"/>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1851" t="0" r="-1851" b="0"/>
              </a:stretch>
            </a:blipFill>
          </p:spPr>
        </p:sp>
        <p:sp>
          <p:nvSpPr>
            <p:cNvPr name="Freeform 18" id="18"/>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9" id="19"/>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389644" y="7133945"/>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05746" y="744615"/>
            <a:ext cx="6941866"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Expense Tracking</a:t>
            </a:r>
          </a:p>
        </p:txBody>
      </p:sp>
      <p:sp>
        <p:nvSpPr>
          <p:cNvPr name="TextBox 8" id="8"/>
          <p:cNvSpPr txBox="true"/>
          <p:nvPr/>
        </p:nvSpPr>
        <p:spPr>
          <a:xfrm rot="0">
            <a:off x="444891" y="2869247"/>
            <a:ext cx="16357748" cy="414655"/>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Deployment Feature: Set and adjust monthly budgets for categories (e.g., food, entertainment).</a:t>
            </a:r>
          </a:p>
        </p:txBody>
      </p:sp>
      <p:grpSp>
        <p:nvGrpSpPr>
          <p:cNvPr name="Group 9" id="9"/>
          <p:cNvGrpSpPr>
            <a:grpSpLocks noChangeAspect="true"/>
          </p:cNvGrpSpPr>
          <p:nvPr/>
        </p:nvGrpSpPr>
        <p:grpSpPr>
          <a:xfrm rot="0">
            <a:off x="905746" y="3703003"/>
            <a:ext cx="3131958" cy="5436498"/>
            <a:chOff x="0" y="0"/>
            <a:chExt cx="3446780" cy="5982970"/>
          </a:xfrm>
        </p:grpSpPr>
        <p:sp>
          <p:nvSpPr>
            <p:cNvPr name="Freeform 10" id="10"/>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1193" t="0" r="-1193" b="0"/>
              </a:stretch>
            </a:blipFill>
          </p:spPr>
        </p:sp>
        <p:sp>
          <p:nvSpPr>
            <p:cNvPr name="Freeform 11" id="11"/>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2" id="12"/>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3" id="13"/>
          <p:cNvGrpSpPr>
            <a:grpSpLocks noChangeAspect="true"/>
          </p:cNvGrpSpPr>
          <p:nvPr/>
        </p:nvGrpSpPr>
        <p:grpSpPr>
          <a:xfrm rot="0">
            <a:off x="4197989" y="3703003"/>
            <a:ext cx="3131958" cy="5436498"/>
            <a:chOff x="0" y="0"/>
            <a:chExt cx="3446780" cy="5982970"/>
          </a:xfrm>
        </p:grpSpPr>
        <p:sp>
          <p:nvSpPr>
            <p:cNvPr name="Freeform 14" id="14"/>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1741" t="0" r="-1741" b="0"/>
              </a:stretch>
            </a:blipFill>
          </p:spPr>
        </p:sp>
        <p:sp>
          <p:nvSpPr>
            <p:cNvPr name="Freeform 15" id="15"/>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6" id="16"/>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7" id="17"/>
          <p:cNvSpPr txBox="true"/>
          <p:nvPr/>
        </p:nvSpPr>
        <p:spPr>
          <a:xfrm rot="0">
            <a:off x="7819715" y="3952398"/>
            <a:ext cx="9439585" cy="1271905"/>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Users enter item quantity, description, data, type, email to add and adjust monthly budgets for categories (e.g. food, entertainment).</a:t>
            </a:r>
          </a:p>
        </p:txBody>
      </p:sp>
      <p:sp>
        <p:nvSpPr>
          <p:cNvPr name="TextBox 18" id="18"/>
          <p:cNvSpPr txBox="true"/>
          <p:nvPr/>
        </p:nvSpPr>
        <p:spPr>
          <a:xfrm rot="0">
            <a:off x="7819715" y="5891053"/>
            <a:ext cx="6159282" cy="843280"/>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The spending items added by the user will be displayed on the home screen.</a:t>
            </a:r>
          </a:p>
        </p:txBody>
      </p:sp>
      <p:grpSp>
        <p:nvGrpSpPr>
          <p:cNvPr name="Group 19" id="19"/>
          <p:cNvGrpSpPr>
            <a:grpSpLocks noChangeAspect="true"/>
          </p:cNvGrpSpPr>
          <p:nvPr/>
        </p:nvGrpSpPr>
        <p:grpSpPr>
          <a:xfrm rot="0">
            <a:off x="4197989" y="3703003"/>
            <a:ext cx="3131958" cy="5436498"/>
            <a:chOff x="0" y="0"/>
            <a:chExt cx="3446780" cy="5982970"/>
          </a:xfrm>
        </p:grpSpPr>
        <p:sp>
          <p:nvSpPr>
            <p:cNvPr name="Freeform 20" id="20"/>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8"/>
              <a:stretch>
                <a:fillRect l="-1083" t="0" r="-1083" b="0"/>
              </a:stretch>
            </a:blipFill>
          </p:spPr>
        </p:sp>
        <p:sp>
          <p:nvSpPr>
            <p:cNvPr name="Freeform 21" id="21"/>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22" id="22"/>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23" id="23"/>
          <p:cNvGrpSpPr>
            <a:grpSpLocks noChangeAspect="true"/>
          </p:cNvGrpSpPr>
          <p:nvPr/>
        </p:nvGrpSpPr>
        <p:grpSpPr>
          <a:xfrm rot="0">
            <a:off x="905746" y="3703003"/>
            <a:ext cx="3131958" cy="5436498"/>
            <a:chOff x="0" y="0"/>
            <a:chExt cx="3446780" cy="5982970"/>
          </a:xfrm>
        </p:grpSpPr>
        <p:sp>
          <p:nvSpPr>
            <p:cNvPr name="Freeform 24" id="24"/>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9"/>
              <a:stretch>
                <a:fillRect l="-1303" t="0" r="-1303" b="0"/>
              </a:stretch>
            </a:blipFill>
          </p:spPr>
        </p:sp>
        <p:sp>
          <p:nvSpPr>
            <p:cNvPr name="Freeform 25" id="25"/>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26" id="26"/>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011827" y="7457634"/>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05746" y="744615"/>
            <a:ext cx="6941866"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Lessons Learned</a:t>
            </a:r>
          </a:p>
        </p:txBody>
      </p:sp>
      <p:sp>
        <p:nvSpPr>
          <p:cNvPr name="TextBox 8" id="8"/>
          <p:cNvSpPr txBox="true"/>
          <p:nvPr/>
        </p:nvSpPr>
        <p:spPr>
          <a:xfrm rot="0">
            <a:off x="645819" y="3067050"/>
            <a:ext cx="14403586" cy="1271905"/>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1. Skills Acquired</a:t>
            </a:r>
          </a:p>
          <a:p>
            <a:pPr algn="l">
              <a:lnSpc>
                <a:spcPts val="3379"/>
              </a:lnSpc>
              <a:spcBef>
                <a:spcPct val="0"/>
              </a:spcBef>
            </a:pPr>
            <a:r>
              <a:rPr lang="en-US" sz="2599">
                <a:solidFill>
                  <a:srgbClr val="000000"/>
                </a:solidFill>
                <a:latin typeface="Open Sauce"/>
                <a:ea typeface="Open Sauce"/>
                <a:cs typeface="Open Sauce"/>
                <a:sym typeface="Open Sauce"/>
              </a:rPr>
              <a:t>Technical Skills: Improved proficiency in mobile development frameworks and tools.</a:t>
            </a:r>
          </a:p>
          <a:p>
            <a:pPr algn="l">
              <a:lnSpc>
                <a:spcPts val="3379"/>
              </a:lnSpc>
              <a:spcBef>
                <a:spcPct val="0"/>
              </a:spcBef>
            </a:pPr>
            <a:r>
              <a:rPr lang="en-US" sz="2599">
                <a:solidFill>
                  <a:srgbClr val="000000"/>
                </a:solidFill>
                <a:latin typeface="Open Sauce"/>
                <a:ea typeface="Open Sauce"/>
                <a:cs typeface="Open Sauce"/>
                <a:sym typeface="Open Sauce"/>
              </a:rPr>
              <a:t>Design Skills: Gained experience in creating user-centered designs that prioritize usability.</a:t>
            </a:r>
          </a:p>
        </p:txBody>
      </p:sp>
      <p:sp>
        <p:nvSpPr>
          <p:cNvPr name="TextBox 9" id="9"/>
          <p:cNvSpPr txBox="true"/>
          <p:nvPr/>
        </p:nvSpPr>
        <p:spPr>
          <a:xfrm rot="0">
            <a:off x="645819" y="4513980"/>
            <a:ext cx="17264782" cy="3415030"/>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2. Insights into Mobile Development</a:t>
            </a:r>
          </a:p>
          <a:p>
            <a:pPr algn="l">
              <a:lnSpc>
                <a:spcPts val="3379"/>
              </a:lnSpc>
              <a:spcBef>
                <a:spcPct val="0"/>
              </a:spcBef>
            </a:pPr>
            <a:r>
              <a:rPr lang="en-US" sz="2599">
                <a:solidFill>
                  <a:srgbClr val="000000"/>
                </a:solidFill>
                <a:latin typeface="Open Sauce"/>
                <a:ea typeface="Open Sauce"/>
                <a:cs typeface="Open Sauce"/>
                <a:sym typeface="Open Sauce"/>
              </a:rPr>
              <a:t>User Feedback: The importance of incorporating user feedback into the development process to refine features.</a:t>
            </a:r>
          </a:p>
          <a:p>
            <a:pPr algn="l">
              <a:lnSpc>
                <a:spcPts val="3379"/>
              </a:lnSpc>
              <a:spcBef>
                <a:spcPct val="0"/>
              </a:spcBef>
            </a:pPr>
            <a:r>
              <a:rPr lang="en-US" sz="2599">
                <a:solidFill>
                  <a:srgbClr val="000000"/>
                </a:solidFill>
                <a:latin typeface="Open Sauce"/>
                <a:ea typeface="Open Sauce"/>
                <a:cs typeface="Open Sauce"/>
                <a:sym typeface="Open Sauce"/>
              </a:rPr>
              <a:t>Testing: Understanding the necessity of thorough testing to ensure app stability and performance.</a:t>
            </a:r>
          </a:p>
          <a:p>
            <a:pPr algn="l">
              <a:lnSpc>
                <a:spcPts val="3379"/>
              </a:lnSpc>
              <a:spcBef>
                <a:spcPct val="0"/>
              </a:spcBef>
            </a:pPr>
            <a:r>
              <a:rPr lang="en-US" sz="2599">
                <a:solidFill>
                  <a:srgbClr val="000000"/>
                </a:solidFill>
                <a:latin typeface="Open Sauce"/>
                <a:ea typeface="Open Sauce"/>
                <a:cs typeface="Open Sauce"/>
                <a:sym typeface="Open Sauce"/>
              </a:rPr>
              <a:t>3. Understanding User-Centered Design</a:t>
            </a:r>
          </a:p>
          <a:p>
            <a:pPr algn="l">
              <a:lnSpc>
                <a:spcPts val="3379"/>
              </a:lnSpc>
              <a:spcBef>
                <a:spcPct val="0"/>
              </a:spcBef>
            </a:pPr>
            <a:r>
              <a:rPr lang="en-US" sz="2599">
                <a:solidFill>
                  <a:srgbClr val="000000"/>
                </a:solidFill>
                <a:latin typeface="Open Sauce"/>
                <a:ea typeface="Open Sauce"/>
                <a:cs typeface="Open Sauce"/>
                <a:sym typeface="Open Sauce"/>
              </a:rPr>
              <a:t>Empathy in Design: Recognizing the value of designing with the user’s perspective in mind.</a:t>
            </a:r>
          </a:p>
          <a:p>
            <a:pPr algn="l">
              <a:lnSpc>
                <a:spcPts val="3379"/>
              </a:lnSpc>
              <a:spcBef>
                <a:spcPct val="0"/>
              </a:spcBef>
            </a:pPr>
            <a:r>
              <a:rPr lang="en-US" sz="2599">
                <a:solidFill>
                  <a:srgbClr val="000000"/>
                </a:solidFill>
                <a:latin typeface="Open Sauce"/>
                <a:ea typeface="Open Sauce"/>
                <a:cs typeface="Open Sauce"/>
                <a:sym typeface="Open Sauce"/>
              </a:rPr>
              <a:t>Iterative Process: Learning that design is an iterative process, where continuous improvement is essential based on user interaction and feedback.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2334028"/>
            <a:ext cx="5444379" cy="647719"/>
            <a:chOff x="0" y="0"/>
            <a:chExt cx="1433911" cy="170593"/>
          </a:xfrm>
        </p:grpSpPr>
        <p:sp>
          <p:nvSpPr>
            <p:cNvPr name="Freeform 6" id="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7" id="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Simplify Expense Tracking</a:t>
              </a:r>
            </a:p>
          </p:txBody>
        </p:sp>
      </p:grpSp>
      <p:sp>
        <p:nvSpPr>
          <p:cNvPr name="TextBox 8" id="8"/>
          <p:cNvSpPr txBox="true"/>
          <p:nvPr/>
        </p:nvSpPr>
        <p:spPr>
          <a:xfrm rot="0">
            <a:off x="0" y="357620"/>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OBJECTIVES OF THE APP</a:t>
            </a:r>
          </a:p>
        </p:txBody>
      </p:sp>
      <p:sp>
        <p:nvSpPr>
          <p:cNvPr name="TextBox 9" id="9"/>
          <p:cNvSpPr txBox="true"/>
          <p:nvPr/>
        </p:nvSpPr>
        <p:spPr>
          <a:xfrm rot="0">
            <a:off x="1028700" y="3332742"/>
            <a:ext cx="5444379" cy="13637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Easy input of expenses with categories and descriptions</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Quick search and filter functionality</a:t>
            </a:r>
          </a:p>
        </p:txBody>
      </p:sp>
      <p:sp>
        <p:nvSpPr>
          <p:cNvPr name="Freeform 10" id="10"/>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1814921" y="2334028"/>
            <a:ext cx="5444379" cy="647719"/>
            <a:chOff x="0" y="0"/>
            <a:chExt cx="1433911" cy="170593"/>
          </a:xfrm>
        </p:grpSpPr>
        <p:sp>
          <p:nvSpPr>
            <p:cNvPr name="Freeform 13" id="13"/>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4" id="14"/>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Effective Budgeting</a:t>
              </a:r>
            </a:p>
          </p:txBody>
        </p:sp>
      </p:grpSp>
      <p:grpSp>
        <p:nvGrpSpPr>
          <p:cNvPr name="Group 15" id="15"/>
          <p:cNvGrpSpPr/>
          <p:nvPr/>
        </p:nvGrpSpPr>
        <p:grpSpPr>
          <a:xfrm rot="0">
            <a:off x="1028700" y="6114279"/>
            <a:ext cx="5444379" cy="647719"/>
            <a:chOff x="0" y="0"/>
            <a:chExt cx="1433911" cy="170593"/>
          </a:xfrm>
        </p:grpSpPr>
        <p:sp>
          <p:nvSpPr>
            <p:cNvPr name="Freeform 16" id="1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7" id="1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Gain Financial Insights</a:t>
              </a:r>
            </a:p>
          </p:txBody>
        </p:sp>
      </p:grpSp>
      <p:grpSp>
        <p:nvGrpSpPr>
          <p:cNvPr name="Group 18" id="18"/>
          <p:cNvGrpSpPr/>
          <p:nvPr/>
        </p:nvGrpSpPr>
        <p:grpSpPr>
          <a:xfrm rot="0">
            <a:off x="11814921" y="6114279"/>
            <a:ext cx="5444379" cy="647719"/>
            <a:chOff x="0" y="0"/>
            <a:chExt cx="1433911" cy="170593"/>
          </a:xfrm>
        </p:grpSpPr>
        <p:sp>
          <p:nvSpPr>
            <p:cNvPr name="Freeform 19" id="19"/>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0" id="20"/>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Enhance User Experience</a:t>
              </a:r>
            </a:p>
          </p:txBody>
        </p:sp>
      </p:grpSp>
      <p:sp>
        <p:nvSpPr>
          <p:cNvPr name="TextBox 21" id="21"/>
          <p:cNvSpPr txBox="true"/>
          <p:nvPr/>
        </p:nvSpPr>
        <p:spPr>
          <a:xfrm rot="0">
            <a:off x="11815091" y="3332742"/>
            <a:ext cx="5444379" cy="1706642"/>
          </a:xfrm>
          <a:prstGeom prst="rect">
            <a:avLst/>
          </a:prstGeom>
        </p:spPr>
        <p:txBody>
          <a:bodyPr anchor="t" rtlCol="false" tIns="0" lIns="0" bIns="0" rIns="0">
            <a:spAutoFit/>
          </a:bodyPr>
          <a:lstStyle/>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Set monthly and category-specific budgets</a:t>
            </a:r>
          </a:p>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Receive real-time notifications on budget usage</a:t>
            </a:r>
          </a:p>
          <a:p>
            <a:pPr algn="just" marL="0" indent="0" lvl="0">
              <a:lnSpc>
                <a:spcPts val="2774"/>
              </a:lnSpc>
              <a:spcBef>
                <a:spcPct val="0"/>
              </a:spcBef>
            </a:pPr>
          </a:p>
        </p:txBody>
      </p:sp>
      <p:sp>
        <p:nvSpPr>
          <p:cNvPr name="TextBox 22" id="22"/>
          <p:cNvSpPr txBox="true"/>
          <p:nvPr/>
        </p:nvSpPr>
        <p:spPr>
          <a:xfrm rot="0">
            <a:off x="1028700" y="7114423"/>
            <a:ext cx="544437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Visualize spending trends and patterns</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Generate detailed expense reports</a:t>
            </a:r>
          </a:p>
        </p:txBody>
      </p:sp>
      <p:sp>
        <p:nvSpPr>
          <p:cNvPr name="TextBox 23" id="23"/>
          <p:cNvSpPr txBox="true"/>
          <p:nvPr/>
        </p:nvSpPr>
        <p:spPr>
          <a:xfrm rot="0">
            <a:off x="11815262" y="7114423"/>
            <a:ext cx="544420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Intuitive and user-friendly interface</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Reliable performance, even offline</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3255994"/>
            <a:ext cx="10160198" cy="3052357"/>
          </a:xfrm>
          <a:prstGeom prst="rect">
            <a:avLst/>
          </a:prstGeom>
        </p:spPr>
        <p:txBody>
          <a:bodyPr anchor="t" rtlCol="false" tIns="0" lIns="0" bIns="0" rIns="0">
            <a:spAutoFit/>
          </a:bodyPr>
          <a:lstStyle/>
          <a:p>
            <a:pPr algn="l">
              <a:lnSpc>
                <a:spcPts val="3454"/>
              </a:lnSpc>
              <a:spcBef>
                <a:spcPct val="0"/>
              </a:spcBef>
            </a:pPr>
            <a:r>
              <a:rPr lang="en-US" b="true" sz="2656">
                <a:solidFill>
                  <a:srgbClr val="000000"/>
                </a:solidFill>
                <a:latin typeface="Open Sauce Bold"/>
                <a:ea typeface="Open Sauce Bold"/>
                <a:cs typeface="Open Sauce Bold"/>
                <a:sym typeface="Open Sauce Bold"/>
              </a:rPr>
              <a:t>1. Feedback Review</a:t>
            </a:r>
          </a:p>
          <a:p>
            <a:pPr algn="l">
              <a:lnSpc>
                <a:spcPts val="3454"/>
              </a:lnSpc>
              <a:spcBef>
                <a:spcPct val="0"/>
              </a:spcBef>
            </a:pPr>
            <a:r>
              <a:rPr lang="en-US" b="true" sz="2656">
                <a:solidFill>
                  <a:srgbClr val="000000"/>
                </a:solidFill>
                <a:latin typeface="Open Sauce Bold"/>
                <a:ea typeface="Open Sauce Bold"/>
                <a:cs typeface="Open Sauce Bold"/>
                <a:sym typeface="Open Sauce Bold"/>
              </a:rPr>
              <a:t>Positive Feedback:</a:t>
            </a:r>
          </a:p>
          <a:p>
            <a:pPr algn="l">
              <a:lnSpc>
                <a:spcPts val="3454"/>
              </a:lnSpc>
              <a:spcBef>
                <a:spcPct val="0"/>
              </a:spcBef>
            </a:pPr>
            <a:r>
              <a:rPr lang="en-US" sz="2656">
                <a:solidFill>
                  <a:srgbClr val="000000"/>
                </a:solidFill>
                <a:latin typeface="Open Sauce"/>
                <a:ea typeface="Open Sauce"/>
                <a:cs typeface="Open Sauce"/>
                <a:sym typeface="Open Sauce"/>
              </a:rPr>
              <a:t>Users appreciated the intuitive design and ease of navigation.</a:t>
            </a:r>
          </a:p>
          <a:p>
            <a:pPr algn="l">
              <a:lnSpc>
                <a:spcPts val="3454"/>
              </a:lnSpc>
              <a:spcBef>
                <a:spcPct val="0"/>
              </a:spcBef>
            </a:pPr>
            <a:r>
              <a:rPr lang="en-US" sz="2656">
                <a:solidFill>
                  <a:srgbClr val="000000"/>
                </a:solidFill>
                <a:latin typeface="Open Sauce"/>
                <a:ea typeface="Open Sauce"/>
                <a:cs typeface="Open Sauce"/>
                <a:sym typeface="Open Sauce"/>
              </a:rPr>
              <a:t>The budgeting feature was highlighted as particularly useful.</a:t>
            </a:r>
          </a:p>
          <a:p>
            <a:pPr algn="l">
              <a:lnSpc>
                <a:spcPts val="3454"/>
              </a:lnSpc>
              <a:spcBef>
                <a:spcPct val="0"/>
              </a:spcBef>
            </a:pPr>
            <a:r>
              <a:rPr lang="en-US" b="true" sz="2656">
                <a:solidFill>
                  <a:srgbClr val="000000"/>
                </a:solidFill>
                <a:latin typeface="Open Sauce Bold"/>
                <a:ea typeface="Open Sauce Bold"/>
                <a:cs typeface="Open Sauce Bold"/>
                <a:sym typeface="Open Sauce Bold"/>
              </a:rPr>
              <a:t>Constructive Criticism:</a:t>
            </a:r>
          </a:p>
          <a:p>
            <a:pPr algn="l">
              <a:lnSpc>
                <a:spcPts val="3454"/>
              </a:lnSpc>
              <a:spcBef>
                <a:spcPct val="0"/>
              </a:spcBef>
            </a:pPr>
            <a:r>
              <a:rPr lang="en-US" sz="2656">
                <a:solidFill>
                  <a:srgbClr val="000000"/>
                </a:solidFill>
                <a:latin typeface="Open Sauce"/>
                <a:ea typeface="Open Sauce"/>
                <a:cs typeface="Open Sauce"/>
                <a:sym typeface="Open Sauce"/>
              </a:rPr>
              <a:t>Some users had trouble syncing data across multiple devices.</a:t>
            </a:r>
          </a:p>
          <a:p>
            <a:pPr algn="l">
              <a:lnSpc>
                <a:spcPts val="3454"/>
              </a:lnSpc>
              <a:spcBef>
                <a:spcPct val="0"/>
              </a:spcBef>
            </a:pPr>
            <a:r>
              <a:rPr lang="en-US" sz="2656">
                <a:solidFill>
                  <a:srgbClr val="000000"/>
                </a:solidFill>
                <a:latin typeface="Open Sauce"/>
                <a:ea typeface="Open Sauce"/>
                <a:cs typeface="Open Sauce"/>
                <a:sym typeface="Open Sauce"/>
              </a:rPr>
              <a:t>Requested more detailed analytics and reporting options.</a:t>
            </a:r>
          </a:p>
        </p:txBody>
      </p:sp>
      <p:sp>
        <p:nvSpPr>
          <p:cNvPr name="TextBox 8" id="8"/>
          <p:cNvSpPr txBox="true"/>
          <p:nvPr/>
        </p:nvSpPr>
        <p:spPr>
          <a:xfrm rot="0">
            <a:off x="1028700" y="6918697"/>
            <a:ext cx="14029967" cy="2557780"/>
          </a:xfrm>
          <a:prstGeom prst="rect">
            <a:avLst/>
          </a:prstGeom>
        </p:spPr>
        <p:txBody>
          <a:bodyPr anchor="t" rtlCol="false" tIns="0" lIns="0" bIns="0" rIns="0">
            <a:spAutoFit/>
          </a:bodyPr>
          <a:lstStyle/>
          <a:p>
            <a:pPr algn="l">
              <a:lnSpc>
                <a:spcPts val="3379"/>
              </a:lnSpc>
              <a:spcBef>
                <a:spcPct val="0"/>
              </a:spcBef>
            </a:pPr>
            <a:r>
              <a:rPr lang="en-US" b="true" sz="2599">
                <a:solidFill>
                  <a:srgbClr val="000000"/>
                </a:solidFill>
                <a:latin typeface="Open Sauce Bold"/>
                <a:ea typeface="Open Sauce Bold"/>
                <a:cs typeface="Open Sauce Bold"/>
                <a:sym typeface="Open Sauce Bold"/>
              </a:rPr>
              <a:t>2. Actions Taken Based on Feedback</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Data Sync Improvements:</a:t>
            </a:r>
          </a:p>
          <a:p>
            <a:pPr algn="l">
              <a:lnSpc>
                <a:spcPts val="3379"/>
              </a:lnSpc>
              <a:spcBef>
                <a:spcPct val="0"/>
              </a:spcBef>
            </a:pPr>
            <a:r>
              <a:rPr lang="en-US" sz="2599">
                <a:solidFill>
                  <a:srgbClr val="000000"/>
                </a:solidFill>
                <a:latin typeface="Open Sauce"/>
                <a:ea typeface="Open Sauce"/>
                <a:cs typeface="Open Sauce"/>
                <a:sym typeface="Open Sauce"/>
              </a:rPr>
              <a:t>Implemented improvements to ensure seamless data syncing across all devices.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Advanced Reporting Features:</a:t>
            </a:r>
          </a:p>
          <a:p>
            <a:pPr algn="l">
              <a:lnSpc>
                <a:spcPts val="3379"/>
              </a:lnSpc>
              <a:spcBef>
                <a:spcPct val="0"/>
              </a:spcBef>
            </a:pPr>
            <a:r>
              <a:rPr lang="en-US" sz="2599">
                <a:solidFill>
                  <a:srgbClr val="000000"/>
                </a:solidFill>
                <a:latin typeface="Open Sauce"/>
                <a:ea typeface="Open Sauce"/>
                <a:cs typeface="Open Sauce"/>
                <a:sym typeface="Open Sauce"/>
              </a:rPr>
              <a:t>Introduced new analytics options to provide users with deeper insights into their spending habits.</a:t>
            </a:r>
          </a:p>
        </p:txBody>
      </p:sp>
      <p:sp>
        <p:nvSpPr>
          <p:cNvPr name="TextBox 9" id="9"/>
          <p:cNvSpPr txBox="true"/>
          <p:nvPr/>
        </p:nvSpPr>
        <p:spPr>
          <a:xfrm rot="0">
            <a:off x="-341672"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 Feedback Analysis and Future Improvements</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41672"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 Feedback Analysis and Future Improvements</a:t>
            </a:r>
          </a:p>
        </p:txBody>
      </p:sp>
      <p:sp>
        <p:nvSpPr>
          <p:cNvPr name="TextBox 8" id="8"/>
          <p:cNvSpPr txBox="true"/>
          <p:nvPr/>
        </p:nvSpPr>
        <p:spPr>
          <a:xfrm rot="0">
            <a:off x="1028700" y="3532339"/>
            <a:ext cx="13404170" cy="3843655"/>
          </a:xfrm>
          <a:prstGeom prst="rect">
            <a:avLst/>
          </a:prstGeom>
        </p:spPr>
        <p:txBody>
          <a:bodyPr anchor="t" rtlCol="false" tIns="0" lIns="0" bIns="0" rIns="0">
            <a:spAutoFit/>
          </a:bodyPr>
          <a:lstStyle/>
          <a:p>
            <a:pPr algn="l">
              <a:lnSpc>
                <a:spcPts val="3379"/>
              </a:lnSpc>
              <a:spcBef>
                <a:spcPct val="0"/>
              </a:spcBef>
            </a:pPr>
            <a:r>
              <a:rPr lang="en-US" b="true" sz="2599">
                <a:solidFill>
                  <a:srgbClr val="000000"/>
                </a:solidFill>
                <a:latin typeface="Open Sauce Bold"/>
                <a:ea typeface="Open Sauce Bold"/>
                <a:cs typeface="Open Sauce Bold"/>
                <a:sym typeface="Open Sauce Bold"/>
              </a:rPr>
              <a:t>3. Suggested Improvements for Future Updates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User Education:</a:t>
            </a:r>
          </a:p>
          <a:p>
            <a:pPr algn="l">
              <a:lnSpc>
                <a:spcPts val="3379"/>
              </a:lnSpc>
              <a:spcBef>
                <a:spcPct val="0"/>
              </a:spcBef>
            </a:pPr>
            <a:r>
              <a:rPr lang="en-US" sz="2599">
                <a:solidFill>
                  <a:srgbClr val="000000"/>
                </a:solidFill>
                <a:latin typeface="Open Sauce"/>
                <a:ea typeface="Open Sauce"/>
                <a:cs typeface="Open Sauce"/>
                <a:sym typeface="Open Sauce"/>
              </a:rPr>
              <a:t>Develop instructional videos or tutorials to help users maximize the app's features.</a:t>
            </a:r>
          </a:p>
          <a:p>
            <a:pPr algn="l">
              <a:lnSpc>
                <a:spcPts val="3379"/>
              </a:lnSpc>
              <a:spcBef>
                <a:spcPct val="0"/>
              </a:spcBef>
            </a:pPr>
            <a:r>
              <a:rPr lang="en-US" sz="2599">
                <a:solidFill>
                  <a:srgbClr val="000000"/>
                </a:solidFill>
                <a:latin typeface="Open Sauce"/>
                <a:ea typeface="Open Sauce"/>
                <a:cs typeface="Open Sauce"/>
                <a:sym typeface="Open Sauce"/>
              </a:rPr>
              <a:t>Customization Options:</a:t>
            </a:r>
          </a:p>
          <a:p>
            <a:pPr algn="l">
              <a:lnSpc>
                <a:spcPts val="3379"/>
              </a:lnSpc>
              <a:spcBef>
                <a:spcPct val="0"/>
              </a:spcBef>
            </a:pPr>
            <a:r>
              <a:rPr lang="en-US" sz="2599">
                <a:solidFill>
                  <a:srgbClr val="000000"/>
                </a:solidFill>
                <a:latin typeface="Open Sauce"/>
                <a:ea typeface="Open Sauce"/>
                <a:cs typeface="Open Sauce"/>
                <a:sym typeface="Open Sauce"/>
              </a:rPr>
              <a:t>Allow users to customize their dashboards to display information that best suits their needs.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Gather regular feedback:</a:t>
            </a:r>
          </a:p>
          <a:p>
            <a:pPr algn="l">
              <a:lnSpc>
                <a:spcPts val="3379"/>
              </a:lnSpc>
              <a:spcBef>
                <a:spcPct val="0"/>
              </a:spcBef>
            </a:pPr>
            <a:r>
              <a:rPr lang="en-US" sz="2599">
                <a:solidFill>
                  <a:srgbClr val="000000"/>
                </a:solidFill>
                <a:latin typeface="Open Sauce"/>
                <a:ea typeface="Open Sauce"/>
                <a:cs typeface="Open Sauce"/>
                <a:sym typeface="Open Sauce"/>
              </a:rPr>
              <a:t>Set up a system for ongoing user feedback to continually improve the app based on user needs.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50466" y="2892613"/>
            <a:ext cx="14295831" cy="3937635"/>
          </a:xfrm>
          <a:prstGeom prst="rect">
            <a:avLst/>
          </a:prstGeom>
        </p:spPr>
        <p:txBody>
          <a:bodyPr anchor="t" rtlCol="false" tIns="0" lIns="0" bIns="0" rIns="0">
            <a:spAutoFit/>
          </a:bodyPr>
          <a:lstStyle/>
          <a:p>
            <a:pPr algn="just">
              <a:lnSpc>
                <a:spcPts val="3509"/>
              </a:lnSpc>
              <a:spcBef>
                <a:spcPct val="0"/>
              </a:spcBef>
            </a:pPr>
          </a:p>
          <a:p>
            <a:pPr algn="just">
              <a:lnSpc>
                <a:spcPts val="3509"/>
              </a:lnSpc>
              <a:spcBef>
                <a:spcPct val="0"/>
              </a:spcBef>
            </a:pPr>
            <a:r>
              <a:rPr lang="en-US" sz="2699">
                <a:solidFill>
                  <a:srgbClr val="000000"/>
                </a:solidFill>
                <a:latin typeface="Open Sauce"/>
                <a:ea typeface="Open Sauce"/>
                <a:cs typeface="Open Sauce"/>
                <a:sym typeface="Open Sauce"/>
              </a:rPr>
              <a:t>In conclusion, our project successfully launched an app that meets all initial user requirements, featuring well-received elements like expense tracking, budgeting, and reporting that enhance user experience.</a:t>
            </a:r>
          </a:p>
          <a:p>
            <a:pPr algn="just">
              <a:lnSpc>
                <a:spcPts val="3509"/>
              </a:lnSpc>
              <a:spcBef>
                <a:spcPct val="0"/>
              </a:spcBef>
            </a:pPr>
            <a:r>
              <a:rPr lang="en-US" sz="2699">
                <a:solidFill>
                  <a:srgbClr val="000000"/>
                </a:solidFill>
                <a:latin typeface="Open Sauce"/>
                <a:ea typeface="Open Sauce"/>
                <a:cs typeface="Open Sauce"/>
                <a:sym typeface="Open Sauce"/>
              </a:rPr>
              <a:t>Our team's exceptional collaboration, commitment, and resilience allowed us to overcome challenges and adapt to feedback, ensuring a high-quality product.</a:t>
            </a:r>
          </a:p>
          <a:p>
            <a:pPr algn="just">
              <a:lnSpc>
                <a:spcPts val="3509"/>
              </a:lnSpc>
              <a:spcBef>
                <a:spcPct val="0"/>
              </a:spcBef>
            </a:pPr>
            <a:r>
              <a:rPr lang="en-US" sz="2699">
                <a:solidFill>
                  <a:srgbClr val="000000"/>
                </a:solidFill>
                <a:latin typeface="Open Sauce"/>
                <a:ea typeface="Open Sauce"/>
                <a:cs typeface="Open Sauce"/>
                <a:sym typeface="Open Sauce"/>
              </a:rPr>
              <a:t>We are grateful for the opportunity to present this project and extend our thanks to all stakeholders, mentors, and users for their valuable insights and support throughout this journey.</a:t>
            </a:r>
          </a:p>
        </p:txBody>
      </p:sp>
      <p:sp>
        <p:nvSpPr>
          <p:cNvPr name="TextBox 8" id="8"/>
          <p:cNvSpPr txBox="true"/>
          <p:nvPr/>
        </p:nvSpPr>
        <p:spPr>
          <a:xfrm rot="0">
            <a:off x="-6204046"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Conclusion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CCCCCC"/>
        </a:solidFill>
      </p:bgPr>
    </p:bg>
    <p:spTree>
      <p:nvGrpSpPr>
        <p:cNvPr id="1" name=""/>
        <p:cNvGrpSpPr/>
        <p:nvPr/>
      </p:nvGrpSpPr>
      <p:grpSpPr>
        <a:xfrm>
          <a:off x="0" y="0"/>
          <a:ext cx="0" cy="0"/>
          <a:chOff x="0" y="0"/>
          <a:chExt cx="0" cy="0"/>
        </a:xfrm>
      </p:grpSpPr>
      <p:sp>
        <p:nvSpPr>
          <p:cNvPr name="Freeform 2" id="2"/>
          <p:cNvSpPr/>
          <p:nvPr/>
        </p:nvSpPr>
        <p:spPr>
          <a:xfrm flipH="false" flipV="false" rot="-401025">
            <a:off x="-2029334" y="7823415"/>
            <a:ext cx="21347203" cy="9159891"/>
          </a:xfrm>
          <a:custGeom>
            <a:avLst/>
            <a:gdLst/>
            <a:ahLst/>
            <a:cxnLst/>
            <a:rect r="r" b="b" t="t" l="l"/>
            <a:pathLst>
              <a:path h="9159891" w="21347203">
                <a:moveTo>
                  <a:pt x="0" y="0"/>
                </a:moveTo>
                <a:lnTo>
                  <a:pt x="21347203" y="0"/>
                </a:lnTo>
                <a:lnTo>
                  <a:pt x="21347203" y="9159891"/>
                </a:lnTo>
                <a:lnTo>
                  <a:pt x="0" y="9159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98649" y="-427328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556343" y="4274503"/>
            <a:ext cx="917531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Thank for watching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801402"/>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REQUIREMENTS</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1028700" y="3830359"/>
            <a:ext cx="5444379" cy="647719"/>
            <a:chOff x="0" y="0"/>
            <a:chExt cx="1433911" cy="170593"/>
          </a:xfrm>
        </p:grpSpPr>
        <p:sp>
          <p:nvSpPr>
            <p:cNvPr name="Freeform 12" id="12"/>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3" id="13"/>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Tracking</a:t>
              </a:r>
            </a:p>
          </p:txBody>
        </p:sp>
      </p:grpSp>
      <p:sp>
        <p:nvSpPr>
          <p:cNvPr name="TextBox 14" id="14"/>
          <p:cNvSpPr txBox="true"/>
          <p:nvPr/>
        </p:nvSpPr>
        <p:spPr>
          <a:xfrm rot="0">
            <a:off x="1136374" y="4903941"/>
            <a:ext cx="5444379" cy="20495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Ability to record daily expenses</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Categorization of expenses (e.g., food, rent, transportation)</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Search and filter functionality to analyze spending patterns</a:t>
            </a:r>
          </a:p>
          <a:p>
            <a:pPr algn="l">
              <a:lnSpc>
                <a:spcPts val="2774"/>
              </a:lnSpc>
            </a:pPr>
          </a:p>
        </p:txBody>
      </p:sp>
      <p:grpSp>
        <p:nvGrpSpPr>
          <p:cNvPr name="Group 15" id="15"/>
          <p:cNvGrpSpPr/>
          <p:nvPr/>
        </p:nvGrpSpPr>
        <p:grpSpPr>
          <a:xfrm rot="0">
            <a:off x="11814921" y="3830359"/>
            <a:ext cx="5444379" cy="647719"/>
            <a:chOff x="0" y="0"/>
            <a:chExt cx="1433911" cy="170593"/>
          </a:xfrm>
        </p:grpSpPr>
        <p:sp>
          <p:nvSpPr>
            <p:cNvPr name="Freeform 16" id="1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7" id="1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Budgeting</a:t>
              </a:r>
            </a:p>
          </p:txBody>
        </p:sp>
      </p:grpSp>
      <p:grpSp>
        <p:nvGrpSpPr>
          <p:cNvPr name="Group 18" id="18"/>
          <p:cNvGrpSpPr/>
          <p:nvPr/>
        </p:nvGrpSpPr>
        <p:grpSpPr>
          <a:xfrm rot="0">
            <a:off x="1028700" y="7344008"/>
            <a:ext cx="5444379" cy="647719"/>
            <a:chOff x="0" y="0"/>
            <a:chExt cx="1433911" cy="170593"/>
          </a:xfrm>
        </p:grpSpPr>
        <p:sp>
          <p:nvSpPr>
            <p:cNvPr name="Freeform 19" id="19"/>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0" id="20"/>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Intuitive User Interface</a:t>
              </a:r>
            </a:p>
          </p:txBody>
        </p:sp>
      </p:grpSp>
      <p:grpSp>
        <p:nvGrpSpPr>
          <p:cNvPr name="Group 21" id="21"/>
          <p:cNvGrpSpPr/>
          <p:nvPr/>
        </p:nvGrpSpPr>
        <p:grpSpPr>
          <a:xfrm rot="0">
            <a:off x="11874831" y="7344008"/>
            <a:ext cx="5444379" cy="647719"/>
            <a:chOff x="0" y="0"/>
            <a:chExt cx="1433911" cy="170593"/>
          </a:xfrm>
        </p:grpSpPr>
        <p:sp>
          <p:nvSpPr>
            <p:cNvPr name="Freeform 22" id="22"/>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3" id="23"/>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Summary Reports</a:t>
              </a:r>
            </a:p>
          </p:txBody>
        </p:sp>
      </p:grpSp>
      <p:sp>
        <p:nvSpPr>
          <p:cNvPr name="TextBox 24" id="24"/>
          <p:cNvSpPr txBox="true"/>
          <p:nvPr/>
        </p:nvSpPr>
        <p:spPr>
          <a:xfrm rot="0">
            <a:off x="11874831" y="4903941"/>
            <a:ext cx="5444379" cy="1363742"/>
          </a:xfrm>
          <a:prstGeom prst="rect">
            <a:avLst/>
          </a:prstGeom>
        </p:spPr>
        <p:txBody>
          <a:bodyPr anchor="t" rtlCol="false" tIns="0" lIns="0" bIns="0" rIns="0">
            <a:spAutoFit/>
          </a:bodyPr>
          <a:lstStyle/>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Set monthly and category-specific budgets</a:t>
            </a:r>
          </a:p>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Receive timely budget alerts</a:t>
            </a:r>
          </a:p>
          <a:p>
            <a:pPr algn="just" marL="0" indent="0" lvl="0">
              <a:lnSpc>
                <a:spcPts val="2774"/>
              </a:lnSpc>
              <a:spcBef>
                <a:spcPct val="0"/>
              </a:spcBef>
            </a:pPr>
          </a:p>
        </p:txBody>
      </p:sp>
      <p:sp>
        <p:nvSpPr>
          <p:cNvPr name="TextBox 25" id="25"/>
          <p:cNvSpPr txBox="true"/>
          <p:nvPr/>
        </p:nvSpPr>
        <p:spPr>
          <a:xfrm rot="0">
            <a:off x="1028700" y="8420353"/>
            <a:ext cx="544437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Easy-to-navigate design</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Clear and concise information display</a:t>
            </a:r>
          </a:p>
        </p:txBody>
      </p:sp>
      <p:sp>
        <p:nvSpPr>
          <p:cNvPr name="TextBox 26" id="26"/>
          <p:cNvSpPr txBox="true"/>
          <p:nvPr/>
        </p:nvSpPr>
        <p:spPr>
          <a:xfrm rot="0">
            <a:off x="11875001" y="8420353"/>
            <a:ext cx="544420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Generate detailed expense reports</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Visualize spending trends and patterns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5776330"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SYSTEMS INVESTIGATION AND RESEARCH</a:t>
            </a:r>
          </a:p>
        </p:txBody>
      </p:sp>
      <p:sp>
        <p:nvSpPr>
          <p:cNvPr name="TextBox 7" id="7"/>
          <p:cNvSpPr txBox="true"/>
          <p:nvPr/>
        </p:nvSpPr>
        <p:spPr>
          <a:xfrm rot="0">
            <a:off x="610558" y="3709102"/>
            <a:ext cx="16230600" cy="35861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Research Phase:</a:t>
            </a:r>
          </a:p>
          <a:p>
            <a:pPr algn="l">
              <a:lnSpc>
                <a:spcPts val="3160"/>
              </a:lnSpc>
            </a:pPr>
            <a:r>
              <a:rPr lang="en-US" sz="2290" spc="224">
                <a:solidFill>
                  <a:srgbClr val="231F20"/>
                </a:solidFill>
                <a:latin typeface="DM Sans"/>
                <a:ea typeface="DM Sans"/>
                <a:cs typeface="DM Sans"/>
                <a:sym typeface="DM Sans"/>
              </a:rPr>
              <a:t>To gain a comprehensive understanding of students' financial needs and preferences, we conducted a thorough research phase, including:</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User Surveys and Interviews: </a:t>
            </a:r>
            <a:r>
              <a:rPr lang="en-US" sz="2290" spc="224">
                <a:solidFill>
                  <a:srgbClr val="231F20"/>
                </a:solidFill>
                <a:latin typeface="DM Sans"/>
                <a:ea typeface="DM Sans"/>
                <a:cs typeface="DM Sans"/>
                <a:sym typeface="DM Sans"/>
              </a:rPr>
              <a:t>We directly engaged with university students to gather insights into their spending habits, budgeting challenges, and desired features in a financial management app.</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Competitive Analysis:</a:t>
            </a:r>
            <a:r>
              <a:rPr lang="en-US" sz="2290" spc="224">
                <a:solidFill>
                  <a:srgbClr val="231F20"/>
                </a:solidFill>
                <a:latin typeface="DM Sans"/>
                <a:ea typeface="DM Sans"/>
                <a:cs typeface="DM Sans"/>
                <a:sym typeface="DM Sans"/>
              </a:rPr>
              <a:t> We analyzed popular personal finance apps, such as Mint, PocketGuard, and YNAB, to identify their strengths, weaknesses, and unique selling points.</a:t>
            </a:r>
          </a:p>
          <a:p>
            <a:pPr algn="l">
              <a:lnSpc>
                <a:spcPts val="31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5776330"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SYSTEMS INVESTIGATION AND RESEARCH</a:t>
            </a:r>
          </a:p>
        </p:txBody>
      </p:sp>
      <p:sp>
        <p:nvSpPr>
          <p:cNvPr name="TextBox 7" id="7"/>
          <p:cNvSpPr txBox="true"/>
          <p:nvPr/>
        </p:nvSpPr>
        <p:spPr>
          <a:xfrm rot="0">
            <a:off x="610558" y="3692330"/>
            <a:ext cx="16230600" cy="47863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Key Insights from Research:</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S</a:t>
            </a:r>
            <a:r>
              <a:rPr lang="en-US" b="true" sz="2290" spc="224">
                <a:solidFill>
                  <a:srgbClr val="231F20"/>
                </a:solidFill>
                <a:latin typeface="DM Sans Bold"/>
                <a:ea typeface="DM Sans Bold"/>
                <a:cs typeface="DM Sans Bold"/>
                <a:sym typeface="DM Sans Bold"/>
              </a:rPr>
              <a:t>implicity and User-Friendliness: </a:t>
            </a:r>
            <a:r>
              <a:rPr lang="en-US" sz="2290" spc="224">
                <a:solidFill>
                  <a:srgbClr val="231F20"/>
                </a:solidFill>
                <a:latin typeface="DM Sans"/>
                <a:ea typeface="DM Sans"/>
                <a:cs typeface="DM Sans"/>
                <a:sym typeface="DM Sans"/>
              </a:rPr>
              <a:t>Students desire a straightforward and easy-to-use interface.</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Real-time Tracking:</a:t>
            </a:r>
            <a:r>
              <a:rPr lang="en-US" sz="2290" spc="224">
                <a:solidFill>
                  <a:srgbClr val="231F20"/>
                </a:solidFill>
                <a:latin typeface="DM Sans"/>
                <a:ea typeface="DM Sans"/>
                <a:cs typeface="DM Sans"/>
                <a:sym typeface="DM Sans"/>
              </a:rPr>
              <a:t> The ability to track expenses in real-time, either manually or through automated imports.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Flexible Budgeting:</a:t>
            </a:r>
            <a:r>
              <a:rPr lang="en-US" sz="2290" spc="224">
                <a:solidFill>
                  <a:srgbClr val="231F20"/>
                </a:solidFill>
                <a:latin typeface="DM Sans"/>
                <a:ea typeface="DM Sans"/>
                <a:cs typeface="DM Sans"/>
                <a:sym typeface="DM Sans"/>
              </a:rPr>
              <a:t> Customizable budgets that adapt to changing financial situations.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Offline Functionality:</a:t>
            </a:r>
            <a:r>
              <a:rPr lang="en-US" sz="2290" spc="224">
                <a:solidFill>
                  <a:srgbClr val="231F20"/>
                </a:solidFill>
                <a:latin typeface="DM Sans"/>
                <a:ea typeface="DM Sans"/>
                <a:cs typeface="DM Sans"/>
                <a:sym typeface="DM Sans"/>
              </a:rPr>
              <a:t> The app should function without an internet connection, especially for students studying abroad or in areas with limited connectivity.</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Security and Privacy:</a:t>
            </a:r>
            <a:r>
              <a:rPr lang="en-US" sz="2290" spc="224">
                <a:solidFill>
                  <a:srgbClr val="231F20"/>
                </a:solidFill>
                <a:latin typeface="DM Sans"/>
                <a:ea typeface="DM Sans"/>
                <a:cs typeface="DM Sans"/>
                <a:sym typeface="DM Sans"/>
              </a:rPr>
              <a:t> Strong security measures to protect sensitive financial information.</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Community Features: </a:t>
            </a:r>
            <a:r>
              <a:rPr lang="en-US" sz="2290" spc="224">
                <a:solidFill>
                  <a:srgbClr val="231F20"/>
                </a:solidFill>
                <a:latin typeface="DM Sans"/>
                <a:ea typeface="DM Sans"/>
                <a:cs typeface="DM Sans"/>
                <a:sym typeface="DM Sans"/>
              </a:rPr>
              <a:t>Opportunities for peer-to-peer support, financial advice, and challenges.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Gamification:</a:t>
            </a:r>
            <a:r>
              <a:rPr lang="en-US" sz="2290" spc="224">
                <a:solidFill>
                  <a:srgbClr val="231F20"/>
                </a:solidFill>
                <a:latin typeface="DM Sans"/>
                <a:ea typeface="DM Sans"/>
                <a:cs typeface="DM Sans"/>
                <a:sym typeface="DM Sans"/>
              </a:rPr>
              <a:t> Incorporating gamification elements to motivate users and make financial management fun.</a:t>
            </a:r>
          </a:p>
          <a:p>
            <a:pPr algn="l">
              <a:lnSpc>
                <a:spcPts val="316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7156615"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PROJECT SCOPE AND CONSTRAINTS</a:t>
            </a:r>
          </a:p>
        </p:txBody>
      </p:sp>
      <p:sp>
        <p:nvSpPr>
          <p:cNvPr name="TextBox 7" id="7"/>
          <p:cNvSpPr txBox="true"/>
          <p:nvPr/>
        </p:nvSpPr>
        <p:spPr>
          <a:xfrm rot="0">
            <a:off x="610558" y="3271811"/>
            <a:ext cx="16230600" cy="59864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Project Scope</a:t>
            </a:r>
          </a:p>
          <a:p>
            <a:pPr algn="l">
              <a:lnSpc>
                <a:spcPts val="3160"/>
              </a:lnSpc>
            </a:pPr>
            <a:r>
              <a:rPr lang="en-US" sz="2290" spc="224">
                <a:solidFill>
                  <a:srgbClr val="231F20"/>
                </a:solidFill>
                <a:latin typeface="DM Sans"/>
                <a:ea typeface="DM Sans"/>
                <a:cs typeface="DM Sans"/>
                <a:sym typeface="DM Sans"/>
              </a:rPr>
              <a:t>The Ca</a:t>
            </a:r>
            <a:r>
              <a:rPr lang="en-US" sz="2290" spc="224">
                <a:solidFill>
                  <a:srgbClr val="231F20"/>
                </a:solidFill>
                <a:latin typeface="DM Sans"/>
                <a:ea typeface="DM Sans"/>
                <a:cs typeface="DM Sans"/>
                <a:sym typeface="DM Sans"/>
              </a:rPr>
              <a:t>mp</a:t>
            </a:r>
            <a:r>
              <a:rPr lang="en-US" sz="2290" spc="224">
                <a:solidFill>
                  <a:srgbClr val="231F20"/>
                </a:solidFill>
                <a:latin typeface="DM Sans"/>
                <a:ea typeface="DM Sans"/>
                <a:cs typeface="DM Sans"/>
                <a:sym typeface="DM Sans"/>
              </a:rPr>
              <a:t>u</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Exp</a:t>
            </a:r>
            <a:r>
              <a:rPr lang="en-US" sz="2290" spc="224">
                <a:solidFill>
                  <a:srgbClr val="231F20"/>
                </a:solidFill>
                <a:latin typeface="DM Sans"/>
                <a:ea typeface="DM Sans"/>
                <a:cs typeface="DM Sans"/>
                <a:sym typeface="DM Sans"/>
              </a:rPr>
              <a:t>en</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 </a:t>
            </a:r>
            <a:r>
              <a:rPr lang="en-US" sz="2290" spc="224">
                <a:solidFill>
                  <a:srgbClr val="231F20"/>
                </a:solidFill>
                <a:latin typeface="DM Sans"/>
                <a:ea typeface="DM Sans"/>
                <a:cs typeface="DM Sans"/>
                <a:sym typeface="DM Sans"/>
              </a:rPr>
              <a:t>Manager app will provide the following core function</a:t>
            </a:r>
            <a:r>
              <a:rPr lang="en-US" sz="2290" spc="224">
                <a:solidFill>
                  <a:srgbClr val="231F20"/>
                </a:solidFill>
                <a:latin typeface="DM Sans"/>
                <a:ea typeface="DM Sans"/>
                <a:cs typeface="DM Sans"/>
                <a:sym typeface="DM Sans"/>
              </a:rPr>
              <a:t>al</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ti</a:t>
            </a:r>
            <a:r>
              <a:rPr lang="en-US" sz="2290" spc="224">
                <a:solidFill>
                  <a:srgbClr val="231F20"/>
                </a:solidFill>
                <a:latin typeface="DM Sans"/>
                <a:ea typeface="DM Sans"/>
                <a:cs typeface="DM Sans"/>
                <a:sym typeface="DM Sans"/>
              </a:rPr>
              <a:t>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Expens</a:t>
            </a:r>
            <a:r>
              <a:rPr lang="en-US" sz="2290" spc="224">
                <a:solidFill>
                  <a:srgbClr val="231F20"/>
                </a:solidFill>
                <a:latin typeface="DM Sans"/>
                <a:ea typeface="DM Sans"/>
                <a:cs typeface="DM Sans"/>
                <a:sym typeface="DM Sans"/>
              </a:rPr>
              <a:t>e Tracking: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Manual input of expenses with categories and descriptions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Automatic categorizat</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on</a:t>
            </a:r>
            <a:r>
              <a:rPr lang="en-US" sz="2290" spc="224">
                <a:solidFill>
                  <a:srgbClr val="231F20"/>
                </a:solidFill>
                <a:latin typeface="DM Sans"/>
                <a:ea typeface="DM Sans"/>
                <a:cs typeface="DM Sans"/>
                <a:sym typeface="DM Sans"/>
              </a:rPr>
              <a:t> u</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ing</a:t>
            </a:r>
            <a:r>
              <a:rPr lang="en-US" sz="2290" spc="224">
                <a:solidFill>
                  <a:srgbClr val="231F20"/>
                </a:solidFill>
                <a:latin typeface="DM Sans"/>
                <a:ea typeface="DM Sans"/>
                <a:cs typeface="DM Sans"/>
                <a:sym typeface="DM Sans"/>
              </a:rPr>
              <a:t> machine learning (future enhancement)</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Budgeting: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t</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m</a:t>
            </a:r>
            <a:r>
              <a:rPr lang="en-US" sz="2290" spc="224">
                <a:solidFill>
                  <a:srgbClr val="231F20"/>
                </a:solidFill>
                <a:latin typeface="DM Sans"/>
                <a:ea typeface="DM Sans"/>
                <a:cs typeface="DM Sans"/>
                <a:sym typeface="DM Sans"/>
              </a:rPr>
              <a:t>ont</a:t>
            </a:r>
            <a:r>
              <a:rPr lang="en-US" sz="2290" spc="224">
                <a:solidFill>
                  <a:srgbClr val="231F20"/>
                </a:solidFill>
                <a:latin typeface="DM Sans"/>
                <a:ea typeface="DM Sans"/>
                <a:cs typeface="DM Sans"/>
                <a:sym typeface="DM Sans"/>
              </a:rPr>
              <a:t>hly and category-specific budgets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Receive real-time budget al</a:t>
            </a:r>
            <a:r>
              <a:rPr lang="en-US" sz="2290" spc="224">
                <a:solidFill>
                  <a:srgbClr val="231F20"/>
                </a:solidFill>
                <a:latin typeface="DM Sans"/>
                <a:ea typeface="DM Sans"/>
                <a:cs typeface="DM Sans"/>
                <a:sym typeface="DM Sans"/>
              </a:rPr>
              <a:t>ert</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 and </a:t>
            </a:r>
            <a:r>
              <a:rPr lang="en-US" sz="2290" spc="224">
                <a:solidFill>
                  <a:srgbClr val="231F20"/>
                </a:solidFill>
                <a:latin typeface="DM Sans"/>
                <a:ea typeface="DM Sans"/>
                <a:cs typeface="DM Sans"/>
                <a:sym typeface="DM Sans"/>
              </a:rPr>
              <a:t>notifications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Reporting: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Ge</a:t>
            </a:r>
            <a:r>
              <a:rPr lang="en-US" sz="2290" spc="224">
                <a:solidFill>
                  <a:srgbClr val="231F20"/>
                </a:solidFill>
                <a:latin typeface="DM Sans"/>
                <a:ea typeface="DM Sans"/>
                <a:cs typeface="DM Sans"/>
                <a:sym typeface="DM Sans"/>
              </a:rPr>
              <a:t>ne</a:t>
            </a:r>
            <a:r>
              <a:rPr lang="en-US" sz="2290" spc="224">
                <a:solidFill>
                  <a:srgbClr val="231F20"/>
                </a:solidFill>
                <a:latin typeface="DM Sans"/>
                <a:ea typeface="DM Sans"/>
                <a:cs typeface="DM Sans"/>
                <a:sym typeface="DM Sans"/>
              </a:rPr>
              <a:t>r</a:t>
            </a:r>
            <a:r>
              <a:rPr lang="en-US" sz="2290" spc="224">
                <a:solidFill>
                  <a:srgbClr val="231F20"/>
                </a:solidFill>
                <a:latin typeface="DM Sans"/>
                <a:ea typeface="DM Sans"/>
                <a:cs typeface="DM Sans"/>
                <a:sym typeface="DM Sans"/>
              </a:rPr>
              <a:t>ate </a:t>
            </a:r>
            <a:r>
              <a:rPr lang="en-US" sz="2290" spc="224">
                <a:solidFill>
                  <a:srgbClr val="231F20"/>
                </a:solidFill>
                <a:latin typeface="DM Sans"/>
                <a:ea typeface="DM Sans"/>
                <a:cs typeface="DM Sans"/>
                <a:sym typeface="DM Sans"/>
              </a:rPr>
              <a:t>detailed expense reports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Visualize spending trends and patterns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User-Fr</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n</a:t>
            </a:r>
            <a:r>
              <a:rPr lang="en-US" sz="2290" spc="224">
                <a:solidFill>
                  <a:srgbClr val="231F20"/>
                </a:solidFill>
                <a:latin typeface="DM Sans"/>
                <a:ea typeface="DM Sans"/>
                <a:cs typeface="DM Sans"/>
                <a:sym typeface="DM Sans"/>
              </a:rPr>
              <a:t>dly Interface:</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Intuitive design with clear navigation</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Personalized dashboard</a:t>
            </a:r>
          </a:p>
          <a:p>
            <a:pPr algn="l">
              <a:lnSpc>
                <a:spcPts val="316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7156615"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PROJECT SCOPE AND CONSTRAINTS</a:t>
            </a:r>
          </a:p>
        </p:txBody>
      </p:sp>
      <p:sp>
        <p:nvSpPr>
          <p:cNvPr name="TextBox 7" id="7"/>
          <p:cNvSpPr txBox="true"/>
          <p:nvPr/>
        </p:nvSpPr>
        <p:spPr>
          <a:xfrm rot="0">
            <a:off x="610558" y="3271811"/>
            <a:ext cx="16230600" cy="43862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Project Co</a:t>
            </a:r>
            <a:r>
              <a:rPr lang="en-US" sz="2290" spc="224">
                <a:solidFill>
                  <a:srgbClr val="231F20"/>
                </a:solidFill>
                <a:latin typeface="DM Sans"/>
                <a:ea typeface="DM Sans"/>
                <a:cs typeface="DM Sans"/>
                <a:sym typeface="DM Sans"/>
              </a:rPr>
              <a:t>n</a:t>
            </a:r>
            <a:r>
              <a:rPr lang="en-US" sz="2290" spc="224">
                <a:solidFill>
                  <a:srgbClr val="231F20"/>
                </a:solidFill>
                <a:latin typeface="DM Sans"/>
                <a:ea typeface="DM Sans"/>
                <a:cs typeface="DM Sans"/>
                <a:sym typeface="DM Sans"/>
              </a:rPr>
              <a:t>straints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Limited Development Resources: The develo</a:t>
            </a:r>
            <a:r>
              <a:rPr lang="en-US" sz="2290" spc="224">
                <a:solidFill>
                  <a:srgbClr val="231F20"/>
                </a:solidFill>
                <a:latin typeface="DM Sans"/>
                <a:ea typeface="DM Sans"/>
                <a:cs typeface="DM Sans"/>
                <a:sym typeface="DM Sans"/>
              </a:rPr>
              <a:t>pment t</a:t>
            </a:r>
            <a:r>
              <a:rPr lang="en-US" sz="2290" spc="224">
                <a:solidFill>
                  <a:srgbClr val="231F20"/>
                </a:solidFill>
                <a:latin typeface="DM Sans"/>
                <a:ea typeface="DM Sans"/>
                <a:cs typeface="DM Sans"/>
                <a:sym typeface="DM Sans"/>
              </a:rPr>
              <a:t>eam has </a:t>
            </a:r>
            <a:r>
              <a:rPr lang="en-US" sz="2290" spc="224">
                <a:solidFill>
                  <a:srgbClr val="231F20"/>
                </a:solidFill>
                <a:latin typeface="DM Sans"/>
                <a:ea typeface="DM Sans"/>
                <a:cs typeface="DM Sans"/>
                <a:sym typeface="DM Sans"/>
              </a:rPr>
              <a:t>limited experience in mobile app development and a small team</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ize.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Tight</a:t>
            </a:r>
            <a:r>
              <a:rPr lang="en-US" sz="2290" spc="224">
                <a:solidFill>
                  <a:srgbClr val="231F20"/>
                </a:solidFill>
                <a:latin typeface="DM Sans"/>
                <a:ea typeface="DM Sans"/>
                <a:cs typeface="DM Sans"/>
                <a:sym typeface="DM Sans"/>
              </a:rPr>
              <a:t> Timeline: The project has a strict 12-week timeline.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Budget</a:t>
            </a:r>
            <a:r>
              <a:rPr lang="en-US" sz="2290" spc="224">
                <a:solidFill>
                  <a:srgbClr val="231F20"/>
                </a:solidFill>
                <a:latin typeface="DM Sans"/>
                <a:ea typeface="DM Sans"/>
                <a:cs typeface="DM Sans"/>
                <a:sym typeface="DM Sans"/>
              </a:rPr>
              <a:t> Constr</a:t>
            </a:r>
            <a:r>
              <a:rPr lang="en-US" sz="2290" spc="224">
                <a:solidFill>
                  <a:srgbClr val="231F20"/>
                </a:solidFill>
                <a:latin typeface="DM Sans"/>
                <a:ea typeface="DM Sans"/>
                <a:cs typeface="DM Sans"/>
                <a:sym typeface="DM Sans"/>
              </a:rPr>
              <a:t>aints: Limited budget for development, t</a:t>
            </a:r>
            <a:r>
              <a:rPr lang="en-US" sz="2290" spc="224">
                <a:solidFill>
                  <a:srgbClr val="231F20"/>
                </a:solidFill>
                <a:latin typeface="DM Sans"/>
                <a:ea typeface="DM Sans"/>
                <a:cs typeface="DM Sans"/>
                <a:sym typeface="DM Sans"/>
              </a:rPr>
              <a:t>esting, and marke</a:t>
            </a:r>
            <a:r>
              <a:rPr lang="en-US" sz="2290" spc="224">
                <a:solidFill>
                  <a:srgbClr val="231F20"/>
                </a:solidFill>
                <a:latin typeface="DM Sans"/>
                <a:ea typeface="DM Sans"/>
                <a:cs typeface="DM Sans"/>
                <a:sym typeface="DM Sans"/>
              </a:rPr>
              <a:t>ting.</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Offline Functionality: The app must function offli</a:t>
            </a:r>
            <a:r>
              <a:rPr lang="en-US" sz="2290" spc="224">
                <a:solidFill>
                  <a:srgbClr val="231F20"/>
                </a:solidFill>
                <a:latin typeface="DM Sans"/>
                <a:ea typeface="DM Sans"/>
                <a:cs typeface="DM Sans"/>
                <a:sym typeface="DM Sans"/>
              </a:rPr>
              <a:t>ne to accommodate us</a:t>
            </a:r>
            <a:r>
              <a:rPr lang="en-US" sz="2290" spc="224">
                <a:solidFill>
                  <a:srgbClr val="231F20"/>
                </a:solidFill>
                <a:latin typeface="DM Sans"/>
                <a:ea typeface="DM Sans"/>
                <a:cs typeface="DM Sans"/>
                <a:sym typeface="DM Sans"/>
              </a:rPr>
              <a:t>ers in areas with limited connectivity.</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Platform Compatibility: The app must be compatible with both iOS and Android platforms.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Data Security: Robust </a:t>
            </a:r>
            <a:r>
              <a:rPr lang="en-US" sz="2290" spc="224">
                <a:solidFill>
                  <a:srgbClr val="231F20"/>
                </a:solidFill>
                <a:latin typeface="DM Sans"/>
                <a:ea typeface="DM Sans"/>
                <a:cs typeface="DM Sans"/>
                <a:sym typeface="DM Sans"/>
              </a:rPr>
              <a:t>security measures must be </a:t>
            </a:r>
            <a:r>
              <a:rPr lang="en-US" sz="2290" spc="224">
                <a:solidFill>
                  <a:srgbClr val="231F20"/>
                </a:solidFill>
                <a:latin typeface="DM Sans"/>
                <a:ea typeface="DM Sans"/>
                <a:cs typeface="DM Sans"/>
                <a:sym typeface="DM Sans"/>
              </a:rPr>
              <a:t>implem</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nte</a:t>
            </a:r>
            <a:r>
              <a:rPr lang="en-US" sz="2290" spc="224">
                <a:solidFill>
                  <a:srgbClr val="231F20"/>
                </a:solidFill>
                <a:latin typeface="DM Sans"/>
                <a:ea typeface="DM Sans"/>
                <a:cs typeface="DM Sans"/>
                <a:sym typeface="DM Sans"/>
              </a:rPr>
              <a:t>d to protect user data.</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Performance Optimization: The app must perform efficiently, even on low-end devices.</a:t>
            </a:r>
          </a:p>
          <a:p>
            <a:pPr algn="l">
              <a:lnSpc>
                <a:spcPts val="31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DAGYH3gjHX4</dc:identifier>
  <dcterms:modified xsi:type="dcterms:W3CDTF">2011-08-01T06:04:30Z</dcterms:modified>
  <cp:revision>1</cp:revision>
  <dc:title>ASM2 AD</dc:title>
</cp:coreProperties>
</file>