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Economica"/>
      <p:regular r:id="rId20"/>
      <p:bold r:id="rId21"/>
      <p:italic r:id="rId22"/>
      <p:boldItalic r:id="rId23"/>
    </p:embeddedFont>
    <p:embeddedFont>
      <p:font typeface="Roboto"/>
      <p:regular r:id="rId24"/>
      <p:bold r:id="rId25"/>
      <p:italic r:id="rId26"/>
      <p:boldItalic r:id="rId27"/>
    </p:embeddedFont>
    <p:embeddedFont>
      <p:font typeface="Teko Medium"/>
      <p:regular r:id="rId28"/>
      <p:bold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regular.fntdata"/><Relationship Id="rId22" Type="http://schemas.openxmlformats.org/officeDocument/2006/relationships/font" Target="fonts/Economica-italic.fntdata"/><Relationship Id="rId21" Type="http://schemas.openxmlformats.org/officeDocument/2006/relationships/font" Target="fonts/Economica-bold.fntdata"/><Relationship Id="rId24" Type="http://schemas.openxmlformats.org/officeDocument/2006/relationships/font" Target="fonts/Roboto-regular.fntdata"/><Relationship Id="rId23" Type="http://schemas.openxmlformats.org/officeDocument/2006/relationships/font" Target="fonts/Economic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TekoMedium-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Teko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4149f89ba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4149f89b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4149f89b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4149f89b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4cd594d7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4cd594d7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44cd594d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44cd594d7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4cd594d7b_5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44cd594d7b_5_6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4149f89b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4149f89b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4149f89b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24149f89b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4149f89b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4149f89b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4149f89b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4149f89b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4149f89b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4149f89b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4149f89b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24149f89b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4149f89b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4149f89b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4149f89b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24149f89b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5.png"/><Relationship Id="rId6"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880800" y="1066050"/>
            <a:ext cx="75639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Project Khóa TC-DA20</a:t>
            </a:r>
            <a:endParaRPr/>
          </a:p>
        </p:txBody>
      </p:sp>
      <p:sp>
        <p:nvSpPr>
          <p:cNvPr id="63" name="Google Shape;63;p13"/>
          <p:cNvSpPr txBox="1"/>
          <p:nvPr>
            <p:ph idx="1" type="subTitle"/>
          </p:nvPr>
        </p:nvSpPr>
        <p:spPr>
          <a:xfrm>
            <a:off x="2851625" y="2844050"/>
            <a:ext cx="3449100" cy="12255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GB"/>
              <a:t>Nhóm 1: Minh Trần</a:t>
            </a:r>
            <a:endParaRPr/>
          </a:p>
          <a:p>
            <a:pPr indent="0" lvl="0" marL="0" rtl="0" algn="ctr">
              <a:spcBef>
                <a:spcPts val="0"/>
              </a:spcBef>
              <a:spcAft>
                <a:spcPts val="0"/>
              </a:spcAft>
              <a:buNone/>
            </a:pPr>
            <a:r>
              <a:rPr lang="en-GB"/>
              <a:t>Mạnh Nguyễn</a:t>
            </a:r>
            <a:endParaRPr/>
          </a:p>
          <a:p>
            <a:pPr indent="0" lvl="0" marL="0" rtl="0" algn="ctr">
              <a:spcBef>
                <a:spcPts val="0"/>
              </a:spcBef>
              <a:spcAft>
                <a:spcPts val="0"/>
              </a:spcAft>
              <a:buNone/>
            </a:pPr>
            <a:r>
              <a:rPr lang="en-GB"/>
              <a:t>Mentor: Hiếu Lê</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2"/>
          <p:cNvPicPr preferRelativeResize="0"/>
          <p:nvPr/>
        </p:nvPicPr>
        <p:blipFill>
          <a:blip r:embed="rId3">
            <a:alphaModFix/>
          </a:blip>
          <a:stretch>
            <a:fillRect/>
          </a:stretch>
        </p:blipFill>
        <p:spPr>
          <a:xfrm>
            <a:off x="76775" y="953050"/>
            <a:ext cx="5127225" cy="3939725"/>
          </a:xfrm>
          <a:prstGeom prst="rect">
            <a:avLst/>
          </a:prstGeom>
          <a:noFill/>
          <a:ln>
            <a:noFill/>
          </a:ln>
        </p:spPr>
      </p:pic>
      <p:pic>
        <p:nvPicPr>
          <p:cNvPr id="159" name="Google Shape;159;p22"/>
          <p:cNvPicPr preferRelativeResize="0"/>
          <p:nvPr/>
        </p:nvPicPr>
        <p:blipFill>
          <a:blip r:embed="rId4">
            <a:alphaModFix/>
          </a:blip>
          <a:stretch>
            <a:fillRect/>
          </a:stretch>
        </p:blipFill>
        <p:spPr>
          <a:xfrm>
            <a:off x="5386650" y="953050"/>
            <a:ext cx="3635199" cy="3939725"/>
          </a:xfrm>
          <a:prstGeom prst="rect">
            <a:avLst/>
          </a:prstGeom>
          <a:noFill/>
          <a:ln>
            <a:noFill/>
          </a:ln>
        </p:spPr>
      </p:pic>
      <p:sp>
        <p:nvSpPr>
          <p:cNvPr id="160" name="Google Shape;160;p22"/>
          <p:cNvSpPr/>
          <p:nvPr/>
        </p:nvSpPr>
        <p:spPr>
          <a:xfrm>
            <a:off x="22200" y="0"/>
            <a:ext cx="9099600" cy="5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chemeClr val="lt1"/>
                </a:solidFill>
              </a:rPr>
              <a:t>III . Phân tích bài toán công ty thời trang</a:t>
            </a:r>
            <a:r>
              <a:rPr lang="en-GB"/>
              <a:t>  </a:t>
            </a:r>
            <a:endParaRPr/>
          </a:p>
        </p:txBody>
      </p:sp>
      <p:sp>
        <p:nvSpPr>
          <p:cNvPr id="161" name="Google Shape;161;p22"/>
          <p:cNvSpPr txBox="1"/>
          <p:nvPr/>
        </p:nvSpPr>
        <p:spPr>
          <a:xfrm>
            <a:off x="76775" y="568025"/>
            <a:ext cx="4356900" cy="354000"/>
          </a:xfrm>
          <a:prstGeom prst="rect">
            <a:avLst/>
          </a:prstGeom>
          <a:noFill/>
          <a:ln>
            <a:noFill/>
          </a:ln>
        </p:spPr>
        <p:txBody>
          <a:bodyPr anchorCtr="0" anchor="t" bIns="91425" lIns="91425" spcFirstLastPara="1" rIns="91425" wrap="square" tIns="91425">
            <a:spAutoFit/>
          </a:bodyPr>
          <a:lstStyle/>
          <a:p>
            <a:pPr indent="0" lvl="0" marL="457200" rtl="0" algn="l">
              <a:lnSpc>
                <a:spcPct val="106666"/>
              </a:lnSpc>
              <a:spcBef>
                <a:spcPts val="0"/>
              </a:spcBef>
              <a:spcAft>
                <a:spcPts val="800"/>
              </a:spcAft>
              <a:buNone/>
            </a:pPr>
            <a:r>
              <a:rPr b="1" lang="en-GB" sz="1100">
                <a:solidFill>
                  <a:schemeClr val="dk1"/>
                </a:solidFill>
                <a:latin typeface="Open Sans"/>
                <a:ea typeface="Open Sans"/>
                <a:cs typeface="Open Sans"/>
                <a:sym typeface="Open Sans"/>
              </a:rPr>
              <a:t>3.  Có những nhóm khách hàng nào ?</a:t>
            </a:r>
            <a:r>
              <a:rPr lang="en-GB" sz="1100">
                <a:solidFill>
                  <a:schemeClr val="dk1"/>
                </a:solidFill>
                <a:latin typeface="Calibri"/>
                <a:ea typeface="Calibri"/>
                <a:cs typeface="Calibri"/>
                <a:sym typeface="Calibri"/>
              </a:rPr>
              <a:t> </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3"/>
          <p:cNvPicPr preferRelativeResize="0"/>
          <p:nvPr/>
        </p:nvPicPr>
        <p:blipFill>
          <a:blip r:embed="rId3">
            <a:alphaModFix/>
          </a:blip>
          <a:stretch>
            <a:fillRect/>
          </a:stretch>
        </p:blipFill>
        <p:spPr>
          <a:xfrm>
            <a:off x="347925" y="748825"/>
            <a:ext cx="4224076" cy="2049850"/>
          </a:xfrm>
          <a:prstGeom prst="rect">
            <a:avLst/>
          </a:prstGeom>
          <a:noFill/>
          <a:ln>
            <a:noFill/>
          </a:ln>
        </p:spPr>
      </p:pic>
      <p:pic>
        <p:nvPicPr>
          <p:cNvPr id="167" name="Google Shape;167;p23"/>
          <p:cNvPicPr preferRelativeResize="0"/>
          <p:nvPr/>
        </p:nvPicPr>
        <p:blipFill>
          <a:blip r:embed="rId4">
            <a:alphaModFix/>
          </a:blip>
          <a:stretch>
            <a:fillRect/>
          </a:stretch>
        </p:blipFill>
        <p:spPr>
          <a:xfrm>
            <a:off x="347925" y="2798675"/>
            <a:ext cx="4224075" cy="2185974"/>
          </a:xfrm>
          <a:prstGeom prst="rect">
            <a:avLst/>
          </a:prstGeom>
          <a:noFill/>
          <a:ln>
            <a:noFill/>
          </a:ln>
        </p:spPr>
      </p:pic>
      <p:sp>
        <p:nvSpPr>
          <p:cNvPr id="168" name="Google Shape;168;p23"/>
          <p:cNvSpPr/>
          <p:nvPr/>
        </p:nvSpPr>
        <p:spPr>
          <a:xfrm>
            <a:off x="4886325" y="1656500"/>
            <a:ext cx="3812400" cy="250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txBox="1"/>
          <p:nvPr/>
        </p:nvSpPr>
        <p:spPr>
          <a:xfrm>
            <a:off x="4996125" y="1846400"/>
            <a:ext cx="3592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Open Sans"/>
                <a:ea typeface="Open Sans"/>
                <a:cs typeface="Open Sans"/>
                <a:sym typeface="Open Sans"/>
              </a:rPr>
              <a:t>Dựa vào biểu đồ đầu tiên (Elbow Curve) này ta thấy rằng kết quả phân cụm tốt nhất là 2 và 4 do điểm “elbow” trên đường cong thường là điểm mà sự giảm đáng kể của distortion dừng lại. Nhưng nhìn ở biểu đồ thứ 2 (Silhouette analysis) ta tìm được (best_k) là 2 là số lượng cụm được đánh giá là tốt nhất dựa trên Silhouette score.</a:t>
            </a:r>
            <a:endParaRPr>
              <a:solidFill>
                <a:schemeClr val="lt1"/>
              </a:solidFill>
              <a:latin typeface="Open Sans"/>
              <a:ea typeface="Open Sans"/>
              <a:cs typeface="Open Sans"/>
              <a:sym typeface="Open Sans"/>
            </a:endParaRPr>
          </a:p>
        </p:txBody>
      </p:sp>
      <p:sp>
        <p:nvSpPr>
          <p:cNvPr id="170" name="Google Shape;170;p23"/>
          <p:cNvSpPr/>
          <p:nvPr/>
        </p:nvSpPr>
        <p:spPr>
          <a:xfrm>
            <a:off x="22200" y="0"/>
            <a:ext cx="9099600" cy="5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chemeClr val="lt1"/>
                </a:solidFill>
              </a:rPr>
              <a:t>III . Phân tích bài toán công ty thời trang</a:t>
            </a:r>
            <a:r>
              <a:rPr lang="en-GB"/>
              <a:t>  </a:t>
            </a:r>
            <a:endParaRPr/>
          </a:p>
        </p:txBody>
      </p:sp>
      <p:sp>
        <p:nvSpPr>
          <p:cNvPr id="171" name="Google Shape;171;p23"/>
          <p:cNvSpPr/>
          <p:nvPr/>
        </p:nvSpPr>
        <p:spPr>
          <a:xfrm rot="2326450">
            <a:off x="1554240" y="1317764"/>
            <a:ext cx="234730" cy="43165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rot="2326450">
            <a:off x="2227340" y="1682314"/>
            <a:ext cx="234730" cy="43165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3" name="Google Shape;173;p23"/>
          <p:cNvCxnSpPr/>
          <p:nvPr/>
        </p:nvCxnSpPr>
        <p:spPr>
          <a:xfrm>
            <a:off x="1028700" y="3055850"/>
            <a:ext cx="416100" cy="1081800"/>
          </a:xfrm>
          <a:prstGeom prst="straightConnector1">
            <a:avLst/>
          </a:prstGeom>
          <a:noFill/>
          <a:ln cap="flat" cmpd="sng" w="9525">
            <a:solidFill>
              <a:srgbClr val="FF0000"/>
            </a:solidFill>
            <a:prstDash val="solid"/>
            <a:round/>
            <a:headEnd len="med" w="med" type="none"/>
            <a:tailEnd len="med" w="med" type="none"/>
          </a:ln>
        </p:spPr>
      </p:cxnSp>
      <p:cxnSp>
        <p:nvCxnSpPr>
          <p:cNvPr id="174" name="Google Shape;174;p23"/>
          <p:cNvCxnSpPr/>
          <p:nvPr/>
        </p:nvCxnSpPr>
        <p:spPr>
          <a:xfrm>
            <a:off x="1036275" y="990875"/>
            <a:ext cx="355500" cy="892500"/>
          </a:xfrm>
          <a:prstGeom prst="straightConnector1">
            <a:avLst/>
          </a:prstGeom>
          <a:noFill/>
          <a:ln cap="flat" cmpd="sng" w="9525">
            <a:solidFill>
              <a:srgbClr val="FF0000"/>
            </a:solidFill>
            <a:prstDash val="solid"/>
            <a:round/>
            <a:headEnd len="med" w="med" type="none"/>
            <a:tailEnd len="med" w="med" type="none"/>
          </a:ln>
        </p:spPr>
      </p:cxnSp>
      <p:cxnSp>
        <p:nvCxnSpPr>
          <p:cNvPr id="175" name="Google Shape;175;p23"/>
          <p:cNvCxnSpPr/>
          <p:nvPr/>
        </p:nvCxnSpPr>
        <p:spPr>
          <a:xfrm>
            <a:off x="1406900" y="1891000"/>
            <a:ext cx="748800" cy="401700"/>
          </a:xfrm>
          <a:prstGeom prst="straightConnector1">
            <a:avLst/>
          </a:prstGeom>
          <a:noFill/>
          <a:ln cap="flat" cmpd="sng" w="9525">
            <a:solidFill>
              <a:srgbClr val="FF0000"/>
            </a:solidFill>
            <a:prstDash val="solid"/>
            <a:round/>
            <a:headEnd len="med" w="med" type="none"/>
            <a:tailEnd len="med" w="med" type="none"/>
          </a:ln>
        </p:spPr>
      </p:cxnSp>
      <p:sp>
        <p:nvSpPr>
          <p:cNvPr id="176" name="Google Shape;176;p23"/>
          <p:cNvSpPr/>
          <p:nvPr/>
        </p:nvSpPr>
        <p:spPr>
          <a:xfrm rot="3079725">
            <a:off x="1290397" y="3150880"/>
            <a:ext cx="234776" cy="431789"/>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4"/>
          <p:cNvPicPr preferRelativeResize="0"/>
          <p:nvPr/>
        </p:nvPicPr>
        <p:blipFill>
          <a:blip r:embed="rId3">
            <a:alphaModFix/>
          </a:blip>
          <a:stretch>
            <a:fillRect/>
          </a:stretch>
        </p:blipFill>
        <p:spPr>
          <a:xfrm>
            <a:off x="69200" y="682238"/>
            <a:ext cx="4264974" cy="4211662"/>
          </a:xfrm>
          <a:prstGeom prst="rect">
            <a:avLst/>
          </a:prstGeom>
          <a:noFill/>
          <a:ln>
            <a:noFill/>
          </a:ln>
        </p:spPr>
      </p:pic>
      <p:pic>
        <p:nvPicPr>
          <p:cNvPr id="182" name="Google Shape;182;p24"/>
          <p:cNvPicPr preferRelativeResize="0"/>
          <p:nvPr/>
        </p:nvPicPr>
        <p:blipFill>
          <a:blip r:embed="rId4">
            <a:alphaModFix/>
          </a:blip>
          <a:stretch>
            <a:fillRect/>
          </a:stretch>
        </p:blipFill>
        <p:spPr>
          <a:xfrm>
            <a:off x="4636725" y="682250"/>
            <a:ext cx="4213401" cy="4211650"/>
          </a:xfrm>
          <a:prstGeom prst="rect">
            <a:avLst/>
          </a:prstGeom>
          <a:noFill/>
          <a:ln>
            <a:noFill/>
          </a:ln>
        </p:spPr>
      </p:pic>
      <p:sp>
        <p:nvSpPr>
          <p:cNvPr id="183" name="Google Shape;183;p24"/>
          <p:cNvSpPr/>
          <p:nvPr/>
        </p:nvSpPr>
        <p:spPr>
          <a:xfrm>
            <a:off x="22200" y="0"/>
            <a:ext cx="9099600" cy="5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chemeClr val="lt1"/>
                </a:solidFill>
              </a:rPr>
              <a:t>III . Phân tích bài toán công ty thời trang</a:t>
            </a:r>
            <a:r>
              <a:rPr lang="en-GB"/>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5"/>
          <p:cNvPicPr preferRelativeResize="0"/>
          <p:nvPr/>
        </p:nvPicPr>
        <p:blipFill>
          <a:blip r:embed="rId3">
            <a:alphaModFix/>
          </a:blip>
          <a:stretch>
            <a:fillRect/>
          </a:stretch>
        </p:blipFill>
        <p:spPr>
          <a:xfrm>
            <a:off x="152400" y="892550"/>
            <a:ext cx="4696101" cy="4098550"/>
          </a:xfrm>
          <a:prstGeom prst="rect">
            <a:avLst/>
          </a:prstGeom>
          <a:noFill/>
          <a:ln>
            <a:noFill/>
          </a:ln>
        </p:spPr>
      </p:pic>
      <p:pic>
        <p:nvPicPr>
          <p:cNvPr id="189" name="Google Shape;189;p25"/>
          <p:cNvPicPr preferRelativeResize="0"/>
          <p:nvPr/>
        </p:nvPicPr>
        <p:blipFill>
          <a:blip r:embed="rId4">
            <a:alphaModFix/>
          </a:blip>
          <a:stretch>
            <a:fillRect/>
          </a:stretch>
        </p:blipFill>
        <p:spPr>
          <a:xfrm>
            <a:off x="5143500" y="892550"/>
            <a:ext cx="3863226" cy="3833950"/>
          </a:xfrm>
          <a:prstGeom prst="rect">
            <a:avLst/>
          </a:prstGeom>
          <a:noFill/>
          <a:ln>
            <a:noFill/>
          </a:ln>
        </p:spPr>
      </p:pic>
      <p:sp>
        <p:nvSpPr>
          <p:cNvPr id="190" name="Google Shape;190;p25"/>
          <p:cNvSpPr/>
          <p:nvPr/>
        </p:nvSpPr>
        <p:spPr>
          <a:xfrm>
            <a:off x="22200" y="0"/>
            <a:ext cx="9099600" cy="5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chemeClr val="lt1"/>
                </a:solidFill>
              </a:rPr>
              <a:t>III . Phân tích bài toán công ty thời trang</a:t>
            </a:r>
            <a:r>
              <a:rPr lang="en-GB"/>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6"/>
          <p:cNvPicPr preferRelativeResize="0"/>
          <p:nvPr/>
        </p:nvPicPr>
        <p:blipFill rotWithShape="1">
          <a:blip r:embed="rId3">
            <a:alphaModFix/>
          </a:blip>
          <a:srcRect b="7819" l="0" r="0" t="7827"/>
          <a:stretch/>
        </p:blipFill>
        <p:spPr>
          <a:xfrm>
            <a:off x="0" y="0"/>
            <a:ext cx="9144000" cy="5143499"/>
          </a:xfrm>
          <a:prstGeom prst="rect">
            <a:avLst/>
          </a:prstGeom>
          <a:noFill/>
          <a:ln>
            <a:noFill/>
          </a:ln>
        </p:spPr>
      </p:pic>
      <p:sp>
        <p:nvSpPr>
          <p:cNvPr id="196" name="Google Shape;196;p26"/>
          <p:cNvSpPr txBox="1"/>
          <p:nvPr/>
        </p:nvSpPr>
        <p:spPr>
          <a:xfrm>
            <a:off x="2634000" y="1483175"/>
            <a:ext cx="3876000" cy="2031900"/>
          </a:xfrm>
          <a:prstGeom prst="rect">
            <a:avLst/>
          </a:prstGeom>
          <a:noFill/>
          <a:ln>
            <a:noFill/>
          </a:ln>
          <a:effectLst>
            <a:outerShdw blurRad="828675" rotWithShape="0" algn="bl" dir="1020000" dist="19050">
              <a:srgbClr val="6CE5E8">
                <a:alpha val="94000"/>
              </a:srgbClr>
            </a:outerShdw>
          </a:effectLst>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GB" sz="6000" u="none" cap="none" strike="noStrike">
                <a:solidFill>
                  <a:schemeClr val="lt1"/>
                </a:solidFill>
                <a:latin typeface="Teko Medium"/>
                <a:ea typeface="Teko Medium"/>
                <a:cs typeface="Teko Medium"/>
                <a:sym typeface="Teko Medium"/>
              </a:rPr>
              <a:t>THANK YOU</a:t>
            </a:r>
            <a:endParaRPr b="0" i="0" sz="6000" u="none" cap="none" strike="noStrike">
              <a:solidFill>
                <a:schemeClr val="lt1"/>
              </a:solidFill>
              <a:latin typeface="Teko Medium"/>
              <a:ea typeface="Teko Medium"/>
              <a:cs typeface="Teko Medium"/>
              <a:sym typeface="Teko Medium"/>
            </a:endParaRPr>
          </a:p>
          <a:p>
            <a:pPr indent="0" lvl="0" marL="0" marR="0" rtl="0" algn="ctr">
              <a:lnSpc>
                <a:spcPct val="120000"/>
              </a:lnSpc>
              <a:spcBef>
                <a:spcPts val="0"/>
              </a:spcBef>
              <a:spcAft>
                <a:spcPts val="0"/>
              </a:spcAft>
              <a:buNone/>
            </a:pPr>
            <a:r>
              <a:rPr lang="en-GB" sz="6000">
                <a:solidFill>
                  <a:schemeClr val="lt1"/>
                </a:solidFill>
                <a:latin typeface="Teko Medium"/>
                <a:ea typeface="Teko Medium"/>
                <a:cs typeface="Teko Medium"/>
                <a:sym typeface="Teko Medium"/>
              </a:rPr>
              <a:t>FOR WATCHING!</a:t>
            </a:r>
            <a:endParaRPr sz="6000">
              <a:solidFill>
                <a:schemeClr val="lt1"/>
              </a:solidFill>
              <a:latin typeface="Teko Medium"/>
              <a:ea typeface="Teko Medium"/>
              <a:cs typeface="Teko Medium"/>
              <a:sym typeface="Teko Medium"/>
            </a:endParaRPr>
          </a:p>
        </p:txBody>
      </p:sp>
      <p:sp>
        <p:nvSpPr>
          <p:cNvPr id="197" name="Google Shape;197;p26"/>
          <p:cNvSpPr txBox="1"/>
          <p:nvPr/>
        </p:nvSpPr>
        <p:spPr>
          <a:xfrm>
            <a:off x="3055084" y="2787221"/>
            <a:ext cx="3440400" cy="1077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t/>
            </a:r>
            <a:endParaRPr sz="700"/>
          </a:p>
        </p:txBody>
      </p:sp>
      <p:cxnSp>
        <p:nvCxnSpPr>
          <p:cNvPr id="198" name="Google Shape;198;p26"/>
          <p:cNvCxnSpPr/>
          <p:nvPr/>
        </p:nvCxnSpPr>
        <p:spPr>
          <a:xfrm rot="-5412593">
            <a:off x="2667249" y="-679831"/>
            <a:ext cx="3767125" cy="0"/>
          </a:xfrm>
          <a:prstGeom prst="straightConnector1">
            <a:avLst/>
          </a:prstGeom>
          <a:noFill/>
          <a:ln cap="flat" cmpd="sng" w="57150">
            <a:solidFill>
              <a:srgbClr val="41B8D5"/>
            </a:solidFill>
            <a:prstDash val="solid"/>
            <a:round/>
            <a:headEnd len="sm" w="sm" type="none"/>
            <a:tailEnd len="sm" w="sm" type="none"/>
          </a:ln>
        </p:spPr>
      </p:cxnSp>
      <p:cxnSp>
        <p:nvCxnSpPr>
          <p:cNvPr id="199" name="Google Shape;199;p26"/>
          <p:cNvCxnSpPr/>
          <p:nvPr/>
        </p:nvCxnSpPr>
        <p:spPr>
          <a:xfrm flipH="1" rot="10800000">
            <a:off x="4557711" y="3845140"/>
            <a:ext cx="7200" cy="3205800"/>
          </a:xfrm>
          <a:prstGeom prst="straightConnector1">
            <a:avLst/>
          </a:prstGeom>
          <a:noFill/>
          <a:ln cap="flat" cmpd="sng" w="57150">
            <a:solidFill>
              <a:srgbClr val="41B8D5"/>
            </a:solidFill>
            <a:prstDash val="solid"/>
            <a:round/>
            <a:headEnd len="sm" w="sm" type="none"/>
            <a:tailEnd len="sm" w="sm" type="none"/>
          </a:ln>
        </p:spPr>
      </p:cxnSp>
      <p:cxnSp>
        <p:nvCxnSpPr>
          <p:cNvPr id="200" name="Google Shape;200;p26"/>
          <p:cNvCxnSpPr/>
          <p:nvPr/>
        </p:nvCxnSpPr>
        <p:spPr>
          <a:xfrm>
            <a:off x="-1369231" y="2340698"/>
            <a:ext cx="3767100" cy="0"/>
          </a:xfrm>
          <a:prstGeom prst="straightConnector1">
            <a:avLst/>
          </a:prstGeom>
          <a:noFill/>
          <a:ln cap="flat" cmpd="sng" w="57150">
            <a:solidFill>
              <a:srgbClr val="41B8D5"/>
            </a:solidFill>
            <a:prstDash val="solid"/>
            <a:round/>
            <a:headEnd len="sm" w="sm" type="none"/>
            <a:tailEnd len="sm" w="sm" type="none"/>
          </a:ln>
        </p:spPr>
      </p:cxnSp>
      <p:cxnSp>
        <p:nvCxnSpPr>
          <p:cNvPr id="201" name="Google Shape;201;p26"/>
          <p:cNvCxnSpPr/>
          <p:nvPr/>
        </p:nvCxnSpPr>
        <p:spPr>
          <a:xfrm>
            <a:off x="6746069" y="2312123"/>
            <a:ext cx="3767100" cy="0"/>
          </a:xfrm>
          <a:prstGeom prst="straightConnector1">
            <a:avLst/>
          </a:prstGeom>
          <a:noFill/>
          <a:ln cap="flat" cmpd="sng" w="57150">
            <a:solidFill>
              <a:srgbClr val="41B8D5"/>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p:nvPr/>
        </p:nvSpPr>
        <p:spPr>
          <a:xfrm>
            <a:off x="302550" y="1785100"/>
            <a:ext cx="2269200" cy="1013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rPr>
              <a:t>Bài toán công ty thời trang</a:t>
            </a:r>
            <a:endParaRPr>
              <a:solidFill>
                <a:schemeClr val="lt1"/>
              </a:solidFill>
            </a:endParaRPr>
          </a:p>
        </p:txBody>
      </p:sp>
      <p:cxnSp>
        <p:nvCxnSpPr>
          <p:cNvPr id="69" name="Google Shape;69;p14"/>
          <p:cNvCxnSpPr>
            <a:stCxn id="68" idx="3"/>
          </p:cNvCxnSpPr>
          <p:nvPr/>
        </p:nvCxnSpPr>
        <p:spPr>
          <a:xfrm>
            <a:off x="2571750" y="2291950"/>
            <a:ext cx="673200" cy="0"/>
          </a:xfrm>
          <a:prstGeom prst="straightConnector1">
            <a:avLst/>
          </a:prstGeom>
          <a:noFill/>
          <a:ln cap="flat" cmpd="sng" w="9525">
            <a:solidFill>
              <a:schemeClr val="dk2"/>
            </a:solidFill>
            <a:prstDash val="solid"/>
            <a:round/>
            <a:headEnd len="med" w="med" type="none"/>
            <a:tailEnd len="med" w="med" type="none"/>
          </a:ln>
        </p:spPr>
      </p:cxnSp>
      <p:cxnSp>
        <p:nvCxnSpPr>
          <p:cNvPr id="70" name="Google Shape;70;p14"/>
          <p:cNvCxnSpPr/>
          <p:nvPr/>
        </p:nvCxnSpPr>
        <p:spPr>
          <a:xfrm flipH="1">
            <a:off x="3229875" y="937925"/>
            <a:ext cx="7500" cy="2768400"/>
          </a:xfrm>
          <a:prstGeom prst="straightConnector1">
            <a:avLst/>
          </a:prstGeom>
          <a:noFill/>
          <a:ln cap="flat" cmpd="sng" w="9525">
            <a:solidFill>
              <a:schemeClr val="dk2"/>
            </a:solidFill>
            <a:prstDash val="solid"/>
            <a:round/>
            <a:headEnd len="med" w="med" type="none"/>
            <a:tailEnd len="med" w="med" type="none"/>
          </a:ln>
        </p:spPr>
      </p:cxnSp>
      <p:cxnSp>
        <p:nvCxnSpPr>
          <p:cNvPr id="71" name="Google Shape;71;p14"/>
          <p:cNvCxnSpPr/>
          <p:nvPr/>
        </p:nvCxnSpPr>
        <p:spPr>
          <a:xfrm>
            <a:off x="3252500" y="945500"/>
            <a:ext cx="832200" cy="0"/>
          </a:xfrm>
          <a:prstGeom prst="straightConnector1">
            <a:avLst/>
          </a:prstGeom>
          <a:noFill/>
          <a:ln cap="flat" cmpd="sng" w="9525">
            <a:solidFill>
              <a:schemeClr val="dk2"/>
            </a:solidFill>
            <a:prstDash val="solid"/>
            <a:round/>
            <a:headEnd len="med" w="med" type="none"/>
            <a:tailEnd len="med" w="med" type="none"/>
          </a:ln>
        </p:spPr>
      </p:cxnSp>
      <p:cxnSp>
        <p:nvCxnSpPr>
          <p:cNvPr id="72" name="Google Shape;72;p14"/>
          <p:cNvCxnSpPr/>
          <p:nvPr/>
        </p:nvCxnSpPr>
        <p:spPr>
          <a:xfrm>
            <a:off x="3229875" y="2285050"/>
            <a:ext cx="926400" cy="6900"/>
          </a:xfrm>
          <a:prstGeom prst="straightConnector1">
            <a:avLst/>
          </a:prstGeom>
          <a:noFill/>
          <a:ln cap="flat" cmpd="sng" w="9525">
            <a:solidFill>
              <a:schemeClr val="dk2"/>
            </a:solidFill>
            <a:prstDash val="solid"/>
            <a:round/>
            <a:headEnd len="med" w="med" type="none"/>
            <a:tailEnd len="med" w="med" type="none"/>
          </a:ln>
        </p:spPr>
      </p:cxnSp>
      <p:cxnSp>
        <p:nvCxnSpPr>
          <p:cNvPr id="73" name="Google Shape;73;p14"/>
          <p:cNvCxnSpPr/>
          <p:nvPr/>
        </p:nvCxnSpPr>
        <p:spPr>
          <a:xfrm flipH="1" rot="10800000">
            <a:off x="3229875" y="3691325"/>
            <a:ext cx="771600" cy="15000"/>
          </a:xfrm>
          <a:prstGeom prst="straightConnector1">
            <a:avLst/>
          </a:prstGeom>
          <a:noFill/>
          <a:ln cap="flat" cmpd="sng" w="9525">
            <a:solidFill>
              <a:schemeClr val="dk2"/>
            </a:solidFill>
            <a:prstDash val="solid"/>
            <a:round/>
            <a:headEnd len="med" w="med" type="none"/>
            <a:tailEnd len="med" w="med" type="none"/>
          </a:ln>
        </p:spPr>
      </p:cxnSp>
      <p:sp>
        <p:nvSpPr>
          <p:cNvPr id="74" name="Google Shape;74;p14"/>
          <p:cNvSpPr/>
          <p:nvPr/>
        </p:nvSpPr>
        <p:spPr>
          <a:xfrm>
            <a:off x="4084550" y="559725"/>
            <a:ext cx="2677800" cy="70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AutoNum type="romanUcPeriod"/>
            </a:pPr>
            <a:r>
              <a:rPr lang="en-GB">
                <a:solidFill>
                  <a:schemeClr val="lt1"/>
                </a:solidFill>
              </a:rPr>
              <a:t>Tổng quan bài toán</a:t>
            </a:r>
            <a:endParaRPr>
              <a:solidFill>
                <a:schemeClr val="lt1"/>
              </a:solidFill>
            </a:endParaRPr>
          </a:p>
        </p:txBody>
      </p:sp>
      <p:sp>
        <p:nvSpPr>
          <p:cNvPr id="75" name="Google Shape;75;p14"/>
          <p:cNvSpPr/>
          <p:nvPr/>
        </p:nvSpPr>
        <p:spPr>
          <a:xfrm>
            <a:off x="4156275" y="1895888"/>
            <a:ext cx="2677800" cy="70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rPr>
              <a:t>II. 	Xác định bài toán</a:t>
            </a:r>
            <a:endParaRPr>
              <a:solidFill>
                <a:schemeClr val="lt1"/>
              </a:solidFill>
            </a:endParaRPr>
          </a:p>
        </p:txBody>
      </p:sp>
      <p:sp>
        <p:nvSpPr>
          <p:cNvPr id="76" name="Google Shape;76;p14"/>
          <p:cNvSpPr/>
          <p:nvPr/>
        </p:nvSpPr>
        <p:spPr>
          <a:xfrm>
            <a:off x="4016625" y="3232050"/>
            <a:ext cx="2677800" cy="70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rPr>
              <a:t>III. 	Phân tích bài toán</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p:nvPr/>
        </p:nvSpPr>
        <p:spPr>
          <a:xfrm>
            <a:off x="7575" y="7575"/>
            <a:ext cx="9099600" cy="5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chemeClr val="lt1"/>
                </a:solidFill>
              </a:rPr>
              <a:t>I . Tổng quan bài toán công ty thời trang</a:t>
            </a:r>
            <a:r>
              <a:rPr lang="en-GB"/>
              <a:t>  </a:t>
            </a:r>
            <a:endParaRPr/>
          </a:p>
        </p:txBody>
      </p:sp>
      <p:sp>
        <p:nvSpPr>
          <p:cNvPr id="82" name="Google Shape;82;p15"/>
          <p:cNvSpPr txBox="1"/>
          <p:nvPr/>
        </p:nvSpPr>
        <p:spPr>
          <a:xfrm>
            <a:off x="140025" y="1474950"/>
            <a:ext cx="8834700" cy="1984500"/>
          </a:xfrm>
          <a:prstGeom prst="rect">
            <a:avLst/>
          </a:prstGeom>
          <a:noFill/>
          <a:ln>
            <a:noFill/>
          </a:ln>
        </p:spPr>
        <p:txBody>
          <a:bodyPr anchorCtr="0" anchor="t" bIns="91425" lIns="91425" spcFirstLastPara="1" rIns="91425" wrap="square" tIns="91425">
            <a:spAutoFit/>
          </a:bodyPr>
          <a:lstStyle/>
          <a:p>
            <a:pPr indent="0" lvl="0" marL="0" rtl="0" algn="l">
              <a:lnSpc>
                <a:spcPct val="106666"/>
              </a:lnSpc>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Công ty A bán thời trang, và họ có cửa hàng tại những thủ đô của các nước Anh (London), Pháp (Paris) ,Ý (Milan) , Đức (Berlin). Khách hàng có thể mua hàng trực tiếp ở cửa hàng hoặc mua trực tuyến. </a:t>
            </a:r>
            <a:endParaRPr>
              <a:solidFill>
                <a:schemeClr val="dk1"/>
              </a:solidFill>
              <a:latin typeface="Calibri"/>
              <a:ea typeface="Calibri"/>
              <a:cs typeface="Calibri"/>
              <a:sym typeface="Calibri"/>
            </a:endParaRPr>
          </a:p>
          <a:p>
            <a:pPr indent="0" lvl="0" marL="0" rtl="0" algn="l">
              <a:lnSpc>
                <a:spcPct val="106666"/>
              </a:lnSpc>
              <a:spcBef>
                <a:spcPts val="800"/>
              </a:spcBef>
              <a:spcAft>
                <a:spcPts val="0"/>
              </a:spcAft>
              <a:buClr>
                <a:schemeClr val="dk1"/>
              </a:buClr>
              <a:buSzPts val="1100"/>
              <a:buFont typeface="Arial"/>
              <a:buNone/>
            </a:pPr>
            <a:r>
              <a:rPr lang="en-GB">
                <a:solidFill>
                  <a:schemeClr val="dk1"/>
                </a:solidFill>
                <a:latin typeface="Calibri"/>
                <a:ea typeface="Calibri"/>
                <a:cs typeface="Calibri"/>
                <a:sym typeface="Calibri"/>
              </a:rPr>
              <a:t>Công ty cũng đồng thời duy trì trang web bán hàng online với thông tin và hình ảnh về sản phẩm. Có nhiều trường hợp, lượng truy cập tăng lên khi có nhiều sản phẩm mới được đưa lên. </a:t>
            </a:r>
            <a:endParaRPr>
              <a:solidFill>
                <a:schemeClr val="dk1"/>
              </a:solidFill>
              <a:latin typeface="Calibri"/>
              <a:ea typeface="Calibri"/>
              <a:cs typeface="Calibri"/>
              <a:sym typeface="Calibri"/>
            </a:endParaRPr>
          </a:p>
          <a:p>
            <a:pPr indent="-317500" lvl="0" marL="457200" rtl="0" algn="l">
              <a:lnSpc>
                <a:spcPct val="106666"/>
              </a:lnSpc>
              <a:spcBef>
                <a:spcPts val="800"/>
              </a:spcBef>
              <a:spcAft>
                <a:spcPts val="0"/>
              </a:spcAft>
              <a:buClr>
                <a:schemeClr val="dk1"/>
              </a:buClr>
              <a:buSzPts val="1400"/>
              <a:buFont typeface="Calibri"/>
              <a:buAutoNum type="arabicPeriod"/>
            </a:pPr>
            <a:r>
              <a:rPr lang="en-GB">
                <a:solidFill>
                  <a:schemeClr val="dk1"/>
                </a:solidFill>
                <a:latin typeface="Calibri"/>
                <a:ea typeface="Calibri"/>
                <a:cs typeface="Calibri"/>
                <a:sym typeface="Calibri"/>
              </a:rPr>
              <a:t>Website traffic có ảnh hưởng đến doanh thu không ? </a:t>
            </a:r>
            <a:endParaRPr>
              <a:solidFill>
                <a:schemeClr val="dk1"/>
              </a:solidFill>
              <a:latin typeface="Calibri"/>
              <a:ea typeface="Calibri"/>
              <a:cs typeface="Calibri"/>
              <a:sym typeface="Calibri"/>
            </a:endParaRPr>
          </a:p>
          <a:p>
            <a:pPr indent="-317500" lvl="0" marL="457200" rtl="0" algn="l">
              <a:lnSpc>
                <a:spcPct val="106666"/>
              </a:lnSpc>
              <a:spcBef>
                <a:spcPts val="0"/>
              </a:spcBef>
              <a:spcAft>
                <a:spcPts val="0"/>
              </a:spcAft>
              <a:buClr>
                <a:schemeClr val="dk1"/>
              </a:buClr>
              <a:buSzPts val="1400"/>
              <a:buFont typeface="Calibri"/>
              <a:buAutoNum type="arabicPeriod"/>
            </a:pPr>
            <a:r>
              <a:rPr lang="en-GB">
                <a:solidFill>
                  <a:schemeClr val="dk1"/>
                </a:solidFill>
                <a:latin typeface="Calibri"/>
                <a:ea typeface="Calibri"/>
                <a:cs typeface="Calibri"/>
                <a:sym typeface="Calibri"/>
              </a:rPr>
              <a:t>Hãng sản phẩm nào mang lại pageviews và doanh thu ?</a:t>
            </a:r>
            <a:endParaRPr>
              <a:solidFill>
                <a:schemeClr val="dk1"/>
              </a:solidFill>
              <a:latin typeface="Calibri"/>
              <a:ea typeface="Calibri"/>
              <a:cs typeface="Calibri"/>
              <a:sym typeface="Calibri"/>
            </a:endParaRPr>
          </a:p>
          <a:p>
            <a:pPr indent="-317500" lvl="0" marL="457200" rtl="0" algn="l">
              <a:lnSpc>
                <a:spcPct val="106666"/>
              </a:lnSpc>
              <a:spcBef>
                <a:spcPts val="0"/>
              </a:spcBef>
              <a:spcAft>
                <a:spcPts val="800"/>
              </a:spcAft>
              <a:buClr>
                <a:schemeClr val="dk1"/>
              </a:buClr>
              <a:buSzPts val="1400"/>
              <a:buFont typeface="Calibri"/>
              <a:buAutoNum type="arabicPeriod"/>
            </a:pPr>
            <a:r>
              <a:rPr lang="en-GB">
                <a:solidFill>
                  <a:schemeClr val="dk1"/>
                </a:solidFill>
                <a:latin typeface="Calibri"/>
                <a:ea typeface="Calibri"/>
                <a:cs typeface="Calibri"/>
                <a:sym typeface="Calibri"/>
              </a:rPr>
              <a:t>Có những nhóm khách hàng nào?  </a:t>
            </a:r>
            <a:endParaRPr sz="17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6"/>
          <p:cNvPicPr preferRelativeResize="0"/>
          <p:nvPr/>
        </p:nvPicPr>
        <p:blipFill>
          <a:blip r:embed="rId3">
            <a:alphaModFix/>
          </a:blip>
          <a:stretch>
            <a:fillRect/>
          </a:stretch>
        </p:blipFill>
        <p:spPr>
          <a:xfrm>
            <a:off x="117100" y="908850"/>
            <a:ext cx="7439025" cy="571500"/>
          </a:xfrm>
          <a:prstGeom prst="rect">
            <a:avLst/>
          </a:prstGeom>
          <a:noFill/>
          <a:ln>
            <a:noFill/>
          </a:ln>
        </p:spPr>
      </p:pic>
      <p:pic>
        <p:nvPicPr>
          <p:cNvPr id="88" name="Google Shape;88;p16"/>
          <p:cNvPicPr preferRelativeResize="0"/>
          <p:nvPr/>
        </p:nvPicPr>
        <p:blipFill>
          <a:blip r:embed="rId4">
            <a:alphaModFix/>
          </a:blip>
          <a:stretch>
            <a:fillRect/>
          </a:stretch>
        </p:blipFill>
        <p:spPr>
          <a:xfrm>
            <a:off x="117100" y="2082213"/>
            <a:ext cx="5038725" cy="447675"/>
          </a:xfrm>
          <a:prstGeom prst="rect">
            <a:avLst/>
          </a:prstGeom>
          <a:noFill/>
          <a:ln>
            <a:noFill/>
          </a:ln>
        </p:spPr>
      </p:pic>
      <p:pic>
        <p:nvPicPr>
          <p:cNvPr id="89" name="Google Shape;89;p16"/>
          <p:cNvPicPr preferRelativeResize="0"/>
          <p:nvPr/>
        </p:nvPicPr>
        <p:blipFill>
          <a:blip r:embed="rId5">
            <a:alphaModFix/>
          </a:blip>
          <a:stretch>
            <a:fillRect/>
          </a:stretch>
        </p:blipFill>
        <p:spPr>
          <a:xfrm>
            <a:off x="117100" y="3057250"/>
            <a:ext cx="5372100" cy="628650"/>
          </a:xfrm>
          <a:prstGeom prst="rect">
            <a:avLst/>
          </a:prstGeom>
          <a:noFill/>
          <a:ln>
            <a:noFill/>
          </a:ln>
        </p:spPr>
      </p:pic>
      <p:pic>
        <p:nvPicPr>
          <p:cNvPr id="90" name="Google Shape;90;p16"/>
          <p:cNvPicPr preferRelativeResize="0"/>
          <p:nvPr/>
        </p:nvPicPr>
        <p:blipFill>
          <a:blip r:embed="rId6">
            <a:alphaModFix/>
          </a:blip>
          <a:stretch>
            <a:fillRect/>
          </a:stretch>
        </p:blipFill>
        <p:spPr>
          <a:xfrm>
            <a:off x="117088" y="4280750"/>
            <a:ext cx="7524750" cy="609600"/>
          </a:xfrm>
          <a:prstGeom prst="rect">
            <a:avLst/>
          </a:prstGeom>
          <a:noFill/>
          <a:ln>
            <a:noFill/>
          </a:ln>
        </p:spPr>
      </p:pic>
      <p:sp>
        <p:nvSpPr>
          <p:cNvPr id="91" name="Google Shape;91;p16"/>
          <p:cNvSpPr txBox="1"/>
          <p:nvPr/>
        </p:nvSpPr>
        <p:spPr>
          <a:xfrm>
            <a:off x="117100" y="484075"/>
            <a:ext cx="250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Open Sans"/>
                <a:ea typeface="Open Sans"/>
                <a:cs typeface="Open Sans"/>
                <a:sym typeface="Open Sans"/>
              </a:rPr>
              <a:t>Bảng customer info</a:t>
            </a:r>
            <a:endParaRPr b="1">
              <a:latin typeface="Open Sans"/>
              <a:ea typeface="Open Sans"/>
              <a:cs typeface="Open Sans"/>
              <a:sym typeface="Open Sans"/>
            </a:endParaRPr>
          </a:p>
        </p:txBody>
      </p:sp>
      <p:sp>
        <p:nvSpPr>
          <p:cNvPr id="92" name="Google Shape;92;p16"/>
          <p:cNvSpPr txBox="1"/>
          <p:nvPr/>
        </p:nvSpPr>
        <p:spPr>
          <a:xfrm>
            <a:off x="117100" y="1504925"/>
            <a:ext cx="18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Open Sans"/>
                <a:ea typeface="Open Sans"/>
                <a:cs typeface="Open Sans"/>
                <a:sym typeface="Open Sans"/>
              </a:rPr>
              <a:t>Bảng item</a:t>
            </a:r>
            <a:endParaRPr b="1">
              <a:latin typeface="Open Sans"/>
              <a:ea typeface="Open Sans"/>
              <a:cs typeface="Open Sans"/>
              <a:sym typeface="Open Sans"/>
            </a:endParaRPr>
          </a:p>
        </p:txBody>
      </p:sp>
      <p:sp>
        <p:nvSpPr>
          <p:cNvPr id="93" name="Google Shape;93;p16"/>
          <p:cNvSpPr txBox="1"/>
          <p:nvPr/>
        </p:nvSpPr>
        <p:spPr>
          <a:xfrm>
            <a:off x="79275" y="2593463"/>
            <a:ext cx="18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Open Sans"/>
                <a:ea typeface="Open Sans"/>
                <a:cs typeface="Open Sans"/>
                <a:sym typeface="Open Sans"/>
              </a:rPr>
              <a:t>Bảng Customer</a:t>
            </a:r>
            <a:endParaRPr b="1">
              <a:latin typeface="Open Sans"/>
              <a:ea typeface="Open Sans"/>
              <a:cs typeface="Open Sans"/>
              <a:sym typeface="Open Sans"/>
            </a:endParaRPr>
          </a:p>
        </p:txBody>
      </p:sp>
      <p:sp>
        <p:nvSpPr>
          <p:cNvPr id="94" name="Google Shape;94;p16"/>
          <p:cNvSpPr txBox="1"/>
          <p:nvPr/>
        </p:nvSpPr>
        <p:spPr>
          <a:xfrm>
            <a:off x="117100" y="3764300"/>
            <a:ext cx="18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Open Sans"/>
                <a:ea typeface="Open Sans"/>
                <a:cs typeface="Open Sans"/>
                <a:sym typeface="Open Sans"/>
              </a:rPr>
              <a:t>Bảng Web traffic</a:t>
            </a:r>
            <a:endParaRPr b="1">
              <a:latin typeface="Open Sans"/>
              <a:ea typeface="Open Sans"/>
              <a:cs typeface="Open Sans"/>
              <a:sym typeface="Open Sans"/>
            </a:endParaRPr>
          </a:p>
        </p:txBody>
      </p:sp>
      <p:sp>
        <p:nvSpPr>
          <p:cNvPr id="95" name="Google Shape;95;p16"/>
          <p:cNvSpPr/>
          <p:nvPr/>
        </p:nvSpPr>
        <p:spPr>
          <a:xfrm>
            <a:off x="22200" y="0"/>
            <a:ext cx="9099600" cy="5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chemeClr val="lt1"/>
                </a:solidFill>
              </a:rPr>
              <a:t>I . Tổng quan bài toán công ty thời trang</a:t>
            </a:r>
            <a:r>
              <a:rPr lang="en-GB"/>
              <a:t>  </a:t>
            </a:r>
            <a:endParaRPr/>
          </a:p>
        </p:txBody>
      </p:sp>
      <p:sp>
        <p:nvSpPr>
          <p:cNvPr id="96" name="Google Shape;96;p16"/>
          <p:cNvSpPr/>
          <p:nvPr/>
        </p:nvSpPr>
        <p:spPr>
          <a:xfrm>
            <a:off x="540225" y="1494400"/>
            <a:ext cx="217200" cy="122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247600" y="2560975"/>
            <a:ext cx="217200" cy="122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4115350" y="2593475"/>
            <a:ext cx="217200" cy="122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323025" y="3682025"/>
            <a:ext cx="217200" cy="122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1139475" y="3682025"/>
            <a:ext cx="217200" cy="122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3051225" y="2593475"/>
            <a:ext cx="217200" cy="122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4983675" y="4890350"/>
            <a:ext cx="217200" cy="122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a:off x="4194300" y="4890350"/>
            <a:ext cx="217200" cy="122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1759425" y="2713600"/>
            <a:ext cx="217200" cy="122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6620650" y="4890350"/>
            <a:ext cx="217200" cy="122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3206450" y="3682025"/>
            <a:ext cx="217200" cy="122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p:nvPr/>
        </p:nvSpPr>
        <p:spPr>
          <a:xfrm>
            <a:off x="7575" y="7575"/>
            <a:ext cx="9099600" cy="5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chemeClr val="lt1"/>
                </a:solidFill>
              </a:rPr>
              <a:t>II . Xác định bài toán công ty thời trang</a:t>
            </a:r>
            <a:r>
              <a:rPr lang="en-GB"/>
              <a:t>  </a:t>
            </a:r>
            <a:endParaRPr/>
          </a:p>
        </p:txBody>
      </p:sp>
      <p:sp>
        <p:nvSpPr>
          <p:cNvPr id="112" name="Google Shape;112;p17"/>
          <p:cNvSpPr txBox="1"/>
          <p:nvPr/>
        </p:nvSpPr>
        <p:spPr>
          <a:xfrm>
            <a:off x="279875" y="779100"/>
            <a:ext cx="8827200" cy="1046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GB">
                <a:solidFill>
                  <a:schemeClr val="dk1"/>
                </a:solidFill>
                <a:latin typeface="Open Sans"/>
                <a:ea typeface="Open Sans"/>
                <a:cs typeface="Open Sans"/>
                <a:sym typeface="Open Sans"/>
              </a:rPr>
              <a:t>Dành cho: </a:t>
            </a:r>
            <a:r>
              <a:rPr lang="en-GB">
                <a:solidFill>
                  <a:schemeClr val="dk1"/>
                </a:solidFill>
                <a:latin typeface="Open Sans"/>
                <a:ea typeface="Open Sans"/>
                <a:cs typeface="Open Sans"/>
                <a:sym typeface="Open Sans"/>
              </a:rPr>
              <a:t>Giám đốc kinh doanh, Quản lý bán hàng, Giám đốc Marketing.</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b="1" lang="en-GB">
                <a:solidFill>
                  <a:schemeClr val="dk1"/>
                </a:solidFill>
                <a:latin typeface="Open Sans"/>
                <a:ea typeface="Open Sans"/>
                <a:cs typeface="Open Sans"/>
                <a:sym typeface="Open Sans"/>
              </a:rPr>
              <a:t>Ứng dụng:</a:t>
            </a:r>
            <a:r>
              <a:rPr lang="en-GB">
                <a:solidFill>
                  <a:schemeClr val="dk1"/>
                </a:solidFill>
                <a:highlight>
                  <a:srgbClr val="FFFFFF"/>
                </a:highlight>
                <a:latin typeface="Open Sans"/>
                <a:ea typeface="Open Sans"/>
                <a:cs typeface="Open Sans"/>
                <a:sym typeface="Open Sans"/>
              </a:rPr>
              <a:t> Đánh giá hoạt động kinh doanh của doanh nghiệp thời trang, hỗ trợ ra quyết định, hoạch định chiến lược kinh doanh</a:t>
            </a:r>
            <a:endParaRPr sz="1500">
              <a:latin typeface="Open Sans"/>
              <a:ea typeface="Open Sans"/>
              <a:cs typeface="Open Sans"/>
              <a:sym typeface="Open Sans"/>
            </a:endParaRPr>
          </a:p>
        </p:txBody>
      </p:sp>
      <p:sp>
        <p:nvSpPr>
          <p:cNvPr id="113" name="Google Shape;113;p17"/>
          <p:cNvSpPr txBox="1"/>
          <p:nvPr/>
        </p:nvSpPr>
        <p:spPr>
          <a:xfrm>
            <a:off x="279875" y="1989325"/>
            <a:ext cx="8600100" cy="255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Open Sans"/>
                <a:ea typeface="Open Sans"/>
                <a:cs typeface="Open Sans"/>
                <a:sym typeface="Open Sans"/>
              </a:rPr>
              <a:t>Phương pháp giải quyết bài toán:</a:t>
            </a:r>
            <a:endParaRPr b="1">
              <a:latin typeface="Open Sans"/>
              <a:ea typeface="Open Sans"/>
              <a:cs typeface="Open Sans"/>
              <a:sym typeface="Open Sans"/>
            </a:endParaRPr>
          </a:p>
          <a:p>
            <a:pPr indent="0" lvl="0" marL="0" rtl="0" algn="l">
              <a:spcBef>
                <a:spcPts val="0"/>
              </a:spcBef>
              <a:spcAft>
                <a:spcPts val="0"/>
              </a:spcAft>
              <a:buNone/>
            </a:pPr>
            <a:r>
              <a:rPr lang="en-GB">
                <a:latin typeface="Open Sans"/>
                <a:ea typeface="Open Sans"/>
                <a:cs typeface="Open Sans"/>
                <a:sym typeface="Open Sans"/>
              </a:rPr>
              <a:t>Câu a: Website traffic có ảnh hưởng đến doanh thu không ?</a:t>
            </a:r>
            <a:endParaRPr>
              <a:latin typeface="Open Sans"/>
              <a:ea typeface="Open Sans"/>
              <a:cs typeface="Open Sans"/>
              <a:sym typeface="Open Sans"/>
            </a:endParaRPr>
          </a:p>
          <a:p>
            <a:pPr indent="0" lvl="0" marL="0" rtl="0" algn="l">
              <a:spcBef>
                <a:spcPts val="0"/>
              </a:spcBef>
              <a:spcAft>
                <a:spcPts val="0"/>
              </a:spcAft>
              <a:buNone/>
            </a:pPr>
            <a:r>
              <a:rPr lang="en-GB">
                <a:latin typeface="Open Sans"/>
                <a:ea typeface="Open Sans"/>
                <a:cs typeface="Open Sans"/>
                <a:sym typeface="Open Sans"/>
              </a:rPr>
              <a:t>Visualize 2 metric pageview và sell price để biết được trending của 2 chỉ số này theo ngày và tuần.</a:t>
            </a:r>
            <a:endParaRPr>
              <a:latin typeface="Open Sans"/>
              <a:ea typeface="Open Sans"/>
              <a:cs typeface="Open Sans"/>
              <a:sym typeface="Open Sans"/>
            </a:endParaRPr>
          </a:p>
          <a:p>
            <a:pPr indent="0" lvl="0" marL="0" rtl="0" algn="l">
              <a:spcBef>
                <a:spcPts val="0"/>
              </a:spcBef>
              <a:spcAft>
                <a:spcPts val="0"/>
              </a:spcAft>
              <a:buNone/>
            </a:pPr>
            <a:r>
              <a:rPr lang="en-GB">
                <a:latin typeface="Open Sans"/>
                <a:ea typeface="Open Sans"/>
                <a:cs typeface="Open Sans"/>
                <a:sym typeface="Open Sans"/>
              </a:rPr>
              <a:t>Tính hệ số tương quan giữa pageview và sell price</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GB">
                <a:latin typeface="Open Sans"/>
                <a:ea typeface="Open Sans"/>
                <a:cs typeface="Open Sans"/>
                <a:sym typeface="Open Sans"/>
              </a:rPr>
              <a:t>Câu b : Sản phẩm nào mang lại pageviews và doanh thu ?</a:t>
            </a:r>
            <a:endParaRPr>
              <a:latin typeface="Open Sans"/>
              <a:ea typeface="Open Sans"/>
              <a:cs typeface="Open Sans"/>
              <a:sym typeface="Open Sans"/>
            </a:endParaRPr>
          </a:p>
          <a:p>
            <a:pPr indent="0" lvl="0" marL="0" rtl="0" algn="l">
              <a:spcBef>
                <a:spcPts val="0"/>
              </a:spcBef>
              <a:spcAft>
                <a:spcPts val="0"/>
              </a:spcAft>
              <a:buNone/>
            </a:pPr>
            <a:r>
              <a:rPr lang="en-GB">
                <a:latin typeface="Open Sans"/>
                <a:ea typeface="Open Sans"/>
                <a:cs typeface="Open Sans"/>
                <a:sym typeface="Open Sans"/>
              </a:rPr>
              <a:t>Top 10 sản phẩm mang lại pageview và doanh thu.</a:t>
            </a:r>
            <a:endParaRPr>
              <a:latin typeface="Open Sans"/>
              <a:ea typeface="Open Sans"/>
              <a:cs typeface="Open Sans"/>
              <a:sym typeface="Open Sans"/>
            </a:endParaRPr>
          </a:p>
          <a:p>
            <a:pPr indent="0" lvl="0" marL="0" rtl="0" algn="l">
              <a:lnSpc>
                <a:spcPct val="106666"/>
              </a:lnSpc>
              <a:spcBef>
                <a:spcPts val="0"/>
              </a:spcBef>
              <a:spcAft>
                <a:spcPts val="0"/>
              </a:spcAft>
              <a:buNone/>
            </a:pPr>
            <a:r>
              <a:t/>
            </a:r>
            <a:endParaRPr>
              <a:latin typeface="Open Sans"/>
              <a:ea typeface="Open Sans"/>
              <a:cs typeface="Open Sans"/>
              <a:sym typeface="Open Sans"/>
            </a:endParaRPr>
          </a:p>
          <a:p>
            <a:pPr indent="0" lvl="0" marL="0" rtl="0" algn="l">
              <a:lnSpc>
                <a:spcPct val="106666"/>
              </a:lnSpc>
              <a:spcBef>
                <a:spcPts val="0"/>
              </a:spcBef>
              <a:spcAft>
                <a:spcPts val="0"/>
              </a:spcAft>
              <a:buNone/>
            </a:pPr>
            <a:r>
              <a:rPr b="1" lang="en-GB">
                <a:latin typeface="Open Sans"/>
                <a:ea typeface="Open Sans"/>
                <a:cs typeface="Open Sans"/>
                <a:sym typeface="Open Sans"/>
              </a:rPr>
              <a:t>Câu c: Có những nhóm khách hàng nào ?</a:t>
            </a:r>
            <a:endParaRPr b="1">
              <a:latin typeface="Open Sans"/>
              <a:ea typeface="Open Sans"/>
              <a:cs typeface="Open Sans"/>
              <a:sym typeface="Open Sans"/>
            </a:endParaRPr>
          </a:p>
          <a:p>
            <a:pPr indent="0" lvl="0" marL="0" rtl="0" algn="l">
              <a:lnSpc>
                <a:spcPct val="106666"/>
              </a:lnSpc>
              <a:spcBef>
                <a:spcPts val="0"/>
              </a:spcBef>
              <a:spcAft>
                <a:spcPts val="0"/>
              </a:spcAft>
              <a:buNone/>
            </a:pPr>
            <a:r>
              <a:rPr b="1" lang="en-GB">
                <a:latin typeface="Open Sans"/>
                <a:ea typeface="Open Sans"/>
                <a:cs typeface="Open Sans"/>
                <a:sym typeface="Open Sans"/>
              </a:rPr>
              <a:t>Phân chia phân khúc RFM, sử dụng model K-means xem kết quả có trùng với RFM hay không? </a:t>
            </a:r>
            <a:endParaRPr b="1">
              <a:latin typeface="Open Sans"/>
              <a:ea typeface="Open Sans"/>
              <a:cs typeface="Open Sans"/>
              <a:sym typeface="Open Sans"/>
            </a:endParaRPr>
          </a:p>
          <a:p>
            <a:pPr indent="0" lvl="0" marL="0" rtl="0" algn="l">
              <a:lnSpc>
                <a:spcPct val="106666"/>
              </a:lnSpc>
              <a:spcBef>
                <a:spcPts val="0"/>
              </a:spcBef>
              <a:spcAft>
                <a:spcPts val="0"/>
              </a:spcAft>
              <a:buNone/>
            </a:pPr>
            <a:r>
              <a:rPr lang="en-GB" sz="1100">
                <a:solidFill>
                  <a:schemeClr val="dk1"/>
                </a:solidFill>
                <a:latin typeface="Calibri"/>
                <a:ea typeface="Calibri"/>
                <a:cs typeface="Calibri"/>
                <a:sym typeface="Calibri"/>
              </a:rPr>
              <a:t>	</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p:nvPr/>
        </p:nvSpPr>
        <p:spPr>
          <a:xfrm>
            <a:off x="22200" y="0"/>
            <a:ext cx="9099600" cy="5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chemeClr val="lt1"/>
                </a:solidFill>
              </a:rPr>
              <a:t>III . Phân tích bài toán công ty thời trang</a:t>
            </a:r>
            <a:r>
              <a:rPr lang="en-GB"/>
              <a:t>  </a:t>
            </a:r>
            <a:endParaRPr/>
          </a:p>
        </p:txBody>
      </p:sp>
      <p:sp>
        <p:nvSpPr>
          <p:cNvPr id="119" name="Google Shape;119;p18"/>
          <p:cNvSpPr txBox="1"/>
          <p:nvPr/>
        </p:nvSpPr>
        <p:spPr>
          <a:xfrm>
            <a:off x="83200" y="627800"/>
            <a:ext cx="5899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Open Sans"/>
              <a:buAutoNum type="arabicPeriod"/>
            </a:pPr>
            <a:r>
              <a:rPr b="1" lang="en-GB">
                <a:solidFill>
                  <a:schemeClr val="dk1"/>
                </a:solidFill>
                <a:latin typeface="Open Sans"/>
                <a:ea typeface="Open Sans"/>
                <a:cs typeface="Open Sans"/>
                <a:sym typeface="Open Sans"/>
              </a:rPr>
              <a:t>Website traffic có ảnh hưởng đến doanh thu không ?</a:t>
            </a:r>
            <a:endParaRPr b="1">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120" name="Google Shape;120;p18"/>
          <p:cNvPicPr preferRelativeResize="0"/>
          <p:nvPr/>
        </p:nvPicPr>
        <p:blipFill>
          <a:blip r:embed="rId3">
            <a:alphaModFix/>
          </a:blip>
          <a:stretch>
            <a:fillRect/>
          </a:stretch>
        </p:blipFill>
        <p:spPr>
          <a:xfrm>
            <a:off x="83200" y="951225"/>
            <a:ext cx="8839199" cy="1998725"/>
          </a:xfrm>
          <a:prstGeom prst="rect">
            <a:avLst/>
          </a:prstGeom>
          <a:noFill/>
          <a:ln>
            <a:noFill/>
          </a:ln>
        </p:spPr>
      </p:pic>
      <p:pic>
        <p:nvPicPr>
          <p:cNvPr id="121" name="Google Shape;121;p18"/>
          <p:cNvPicPr preferRelativeResize="0"/>
          <p:nvPr/>
        </p:nvPicPr>
        <p:blipFill>
          <a:blip r:embed="rId4">
            <a:alphaModFix/>
          </a:blip>
          <a:stretch>
            <a:fillRect/>
          </a:stretch>
        </p:blipFill>
        <p:spPr>
          <a:xfrm>
            <a:off x="152400" y="3040725"/>
            <a:ext cx="8769999" cy="1950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p:nvPr/>
        </p:nvSpPr>
        <p:spPr>
          <a:xfrm>
            <a:off x="7575" y="7575"/>
            <a:ext cx="9099600" cy="5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chemeClr val="lt1"/>
                </a:solidFill>
              </a:rPr>
              <a:t>III . Phân tích bài toán công ty thời trang</a:t>
            </a:r>
            <a:r>
              <a:rPr lang="en-GB"/>
              <a:t>  </a:t>
            </a:r>
            <a:endParaRPr/>
          </a:p>
        </p:txBody>
      </p:sp>
      <p:sp>
        <p:nvSpPr>
          <p:cNvPr id="127" name="Google Shape;127;p19"/>
          <p:cNvSpPr txBox="1"/>
          <p:nvPr/>
        </p:nvSpPr>
        <p:spPr>
          <a:xfrm>
            <a:off x="83200" y="627800"/>
            <a:ext cx="589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Open Sans"/>
                <a:ea typeface="Open Sans"/>
                <a:cs typeface="Open Sans"/>
                <a:sym typeface="Open Sans"/>
              </a:rPr>
              <a:t>1.</a:t>
            </a:r>
            <a:r>
              <a:rPr b="1" lang="en-GB">
                <a:latin typeface="Open Sans"/>
                <a:ea typeface="Open Sans"/>
                <a:cs typeface="Open Sans"/>
                <a:sym typeface="Open Sans"/>
              </a:rPr>
              <a:t> </a:t>
            </a:r>
            <a:r>
              <a:rPr b="1" lang="en-GB">
                <a:solidFill>
                  <a:schemeClr val="dk1"/>
                </a:solidFill>
                <a:latin typeface="Open Sans"/>
                <a:ea typeface="Open Sans"/>
                <a:cs typeface="Open Sans"/>
                <a:sym typeface="Open Sans"/>
              </a:rPr>
              <a:t>Website traffic có ảnh hưởng đến doanh thu không ?</a:t>
            </a:r>
            <a:endParaRPr b="1">
              <a:latin typeface="Open Sans"/>
              <a:ea typeface="Open Sans"/>
              <a:cs typeface="Open Sans"/>
              <a:sym typeface="Open Sans"/>
            </a:endParaRPr>
          </a:p>
          <a:p>
            <a:pPr indent="0" lvl="0" marL="0" rtl="0" algn="l">
              <a:spcBef>
                <a:spcPts val="0"/>
              </a:spcBef>
              <a:spcAft>
                <a:spcPts val="0"/>
              </a:spcAft>
              <a:buNone/>
            </a:pPr>
            <a:r>
              <a:t/>
            </a:r>
            <a:endParaRPr b="1">
              <a:latin typeface="Open Sans"/>
              <a:ea typeface="Open Sans"/>
              <a:cs typeface="Open Sans"/>
              <a:sym typeface="Open Sans"/>
            </a:endParaRPr>
          </a:p>
        </p:txBody>
      </p:sp>
      <p:pic>
        <p:nvPicPr>
          <p:cNvPr id="128" name="Google Shape;128;p19"/>
          <p:cNvPicPr preferRelativeResize="0"/>
          <p:nvPr/>
        </p:nvPicPr>
        <p:blipFill>
          <a:blip r:embed="rId3">
            <a:alphaModFix/>
          </a:blip>
          <a:stretch>
            <a:fillRect/>
          </a:stretch>
        </p:blipFill>
        <p:spPr>
          <a:xfrm>
            <a:off x="7575" y="1040275"/>
            <a:ext cx="9099601" cy="2023125"/>
          </a:xfrm>
          <a:prstGeom prst="rect">
            <a:avLst/>
          </a:prstGeom>
          <a:noFill/>
          <a:ln>
            <a:noFill/>
          </a:ln>
        </p:spPr>
      </p:pic>
      <p:pic>
        <p:nvPicPr>
          <p:cNvPr id="129" name="Google Shape;129;p19"/>
          <p:cNvPicPr preferRelativeResize="0"/>
          <p:nvPr/>
        </p:nvPicPr>
        <p:blipFill>
          <a:blip r:embed="rId4">
            <a:alphaModFix/>
          </a:blip>
          <a:stretch>
            <a:fillRect/>
          </a:stretch>
        </p:blipFill>
        <p:spPr>
          <a:xfrm>
            <a:off x="60025" y="3063400"/>
            <a:ext cx="9023975" cy="1867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0"/>
          <p:cNvPicPr preferRelativeResize="0"/>
          <p:nvPr/>
        </p:nvPicPr>
        <p:blipFill>
          <a:blip r:embed="rId3">
            <a:alphaModFix/>
          </a:blip>
          <a:stretch>
            <a:fillRect/>
          </a:stretch>
        </p:blipFill>
        <p:spPr>
          <a:xfrm>
            <a:off x="137275" y="1092250"/>
            <a:ext cx="4333025" cy="1209675"/>
          </a:xfrm>
          <a:prstGeom prst="rect">
            <a:avLst/>
          </a:prstGeom>
          <a:noFill/>
          <a:ln>
            <a:noFill/>
          </a:ln>
        </p:spPr>
      </p:pic>
      <p:pic>
        <p:nvPicPr>
          <p:cNvPr id="135" name="Google Shape;135;p20"/>
          <p:cNvPicPr preferRelativeResize="0"/>
          <p:nvPr/>
        </p:nvPicPr>
        <p:blipFill>
          <a:blip r:embed="rId4">
            <a:alphaModFix/>
          </a:blip>
          <a:stretch>
            <a:fillRect/>
          </a:stretch>
        </p:blipFill>
        <p:spPr>
          <a:xfrm>
            <a:off x="5370425" y="1092250"/>
            <a:ext cx="3360100" cy="1200150"/>
          </a:xfrm>
          <a:prstGeom prst="rect">
            <a:avLst/>
          </a:prstGeom>
          <a:noFill/>
          <a:ln>
            <a:noFill/>
          </a:ln>
        </p:spPr>
      </p:pic>
      <p:sp>
        <p:nvSpPr>
          <p:cNvPr id="136" name="Google Shape;136;p20"/>
          <p:cNvSpPr/>
          <p:nvPr/>
        </p:nvSpPr>
        <p:spPr>
          <a:xfrm>
            <a:off x="22200" y="0"/>
            <a:ext cx="9099600" cy="5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chemeClr val="lt1"/>
                </a:solidFill>
              </a:rPr>
              <a:t>III . Phân tích bài toán công ty thời trang</a:t>
            </a:r>
            <a:r>
              <a:rPr lang="en-GB"/>
              <a:t>  </a:t>
            </a:r>
            <a:endParaRPr/>
          </a:p>
        </p:txBody>
      </p:sp>
      <p:sp>
        <p:nvSpPr>
          <p:cNvPr id="137" name="Google Shape;137;p20"/>
          <p:cNvSpPr txBox="1"/>
          <p:nvPr/>
        </p:nvSpPr>
        <p:spPr>
          <a:xfrm>
            <a:off x="83200" y="627800"/>
            <a:ext cx="5899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AutoNum type="arabicPeriod"/>
            </a:pPr>
            <a:r>
              <a:rPr b="1" lang="en-GB">
                <a:latin typeface="Open Sans"/>
                <a:ea typeface="Open Sans"/>
                <a:cs typeface="Open Sans"/>
                <a:sym typeface="Open Sans"/>
              </a:rPr>
              <a:t> </a:t>
            </a:r>
            <a:r>
              <a:rPr b="1" lang="en-GB">
                <a:solidFill>
                  <a:schemeClr val="dk1"/>
                </a:solidFill>
                <a:latin typeface="Open Sans"/>
                <a:ea typeface="Open Sans"/>
                <a:cs typeface="Open Sans"/>
                <a:sym typeface="Open Sans"/>
              </a:rPr>
              <a:t>Website traffic có ảnh hưởng đến doanh thu không ?</a:t>
            </a:r>
            <a:endParaRPr b="1">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38" name="Google Shape;138;p20"/>
          <p:cNvSpPr txBox="1"/>
          <p:nvPr/>
        </p:nvSpPr>
        <p:spPr>
          <a:xfrm>
            <a:off x="361800" y="2674263"/>
            <a:ext cx="8420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Khi visual 2 giá trị (pageview và sell price) ta thấy trending theo một chu kỳ.</a:t>
            </a:r>
            <a:endParaRPr>
              <a:latin typeface="Open Sans"/>
              <a:ea typeface="Open Sans"/>
              <a:cs typeface="Open Sans"/>
              <a:sym typeface="Open Sans"/>
            </a:endParaRPr>
          </a:p>
          <a:p>
            <a:pPr indent="0" lvl="0" marL="0" rtl="0" algn="l">
              <a:spcBef>
                <a:spcPts val="0"/>
              </a:spcBef>
              <a:spcAft>
                <a:spcPts val="0"/>
              </a:spcAft>
              <a:buNone/>
            </a:pPr>
            <a:r>
              <a:rPr lang="en-GB">
                <a:latin typeface="Open Sans"/>
                <a:ea typeface="Open Sans"/>
                <a:cs typeface="Open Sans"/>
                <a:sym typeface="Open Sans"/>
              </a:rPr>
              <a:t>Tuy nhiên, để chắc chắn hơn, em sẽ tính hệ số tương quan giữa pageviews và sell price và kết quả bằng 0.824757</a:t>
            </a:r>
            <a:endParaRPr>
              <a:latin typeface="Open Sans"/>
              <a:ea typeface="Open Sans"/>
              <a:cs typeface="Open Sans"/>
              <a:sym typeface="Open Sans"/>
            </a:endParaRPr>
          </a:p>
        </p:txBody>
      </p:sp>
      <p:sp>
        <p:nvSpPr>
          <p:cNvPr id="139" name="Google Shape;139;p20"/>
          <p:cNvSpPr/>
          <p:nvPr/>
        </p:nvSpPr>
        <p:spPr>
          <a:xfrm>
            <a:off x="7227300" y="2223850"/>
            <a:ext cx="385800" cy="3177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p:nvPr/>
        </p:nvSpPr>
        <p:spPr>
          <a:xfrm>
            <a:off x="6557975" y="1943950"/>
            <a:ext cx="431100" cy="2799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p:nvPr/>
        </p:nvSpPr>
        <p:spPr>
          <a:xfrm>
            <a:off x="7253850" y="1573300"/>
            <a:ext cx="332700" cy="3177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p:nvPr/>
        </p:nvSpPr>
        <p:spPr>
          <a:xfrm>
            <a:off x="7995125" y="1974200"/>
            <a:ext cx="431100" cy="3177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p:nvPr/>
        </p:nvSpPr>
        <p:spPr>
          <a:xfrm>
            <a:off x="393325" y="3638275"/>
            <a:ext cx="597600" cy="408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txBox="1"/>
          <p:nvPr/>
        </p:nvSpPr>
        <p:spPr>
          <a:xfrm>
            <a:off x="1164850" y="3653400"/>
            <a:ext cx="450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Open Sans"/>
                <a:ea typeface="Open Sans"/>
                <a:cs typeface="Open Sans"/>
                <a:sym typeface="Open Sans"/>
              </a:rPr>
              <a:t>Website traffic có ảnh hưởng đến doanh thu</a:t>
            </a:r>
            <a:endParaRPr b="1">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p:nvPr/>
        </p:nvSpPr>
        <p:spPr>
          <a:xfrm>
            <a:off x="22200" y="0"/>
            <a:ext cx="9099600" cy="5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chemeClr val="lt1"/>
                </a:solidFill>
              </a:rPr>
              <a:t>III . Phân tích bài toán công ty thời trang</a:t>
            </a:r>
            <a:r>
              <a:rPr lang="en-GB"/>
              <a:t>  </a:t>
            </a:r>
            <a:endParaRPr/>
          </a:p>
        </p:txBody>
      </p:sp>
      <p:pic>
        <p:nvPicPr>
          <p:cNvPr id="150" name="Google Shape;150;p21"/>
          <p:cNvPicPr preferRelativeResize="0"/>
          <p:nvPr/>
        </p:nvPicPr>
        <p:blipFill>
          <a:blip r:embed="rId3">
            <a:alphaModFix/>
          </a:blip>
          <a:stretch>
            <a:fillRect/>
          </a:stretch>
        </p:blipFill>
        <p:spPr>
          <a:xfrm>
            <a:off x="99450" y="983325"/>
            <a:ext cx="4181775" cy="2700325"/>
          </a:xfrm>
          <a:prstGeom prst="rect">
            <a:avLst/>
          </a:prstGeom>
          <a:noFill/>
          <a:ln>
            <a:noFill/>
          </a:ln>
        </p:spPr>
      </p:pic>
      <p:pic>
        <p:nvPicPr>
          <p:cNvPr id="151" name="Google Shape;151;p21"/>
          <p:cNvPicPr preferRelativeResize="0"/>
          <p:nvPr/>
        </p:nvPicPr>
        <p:blipFill>
          <a:blip r:embed="rId4">
            <a:alphaModFix/>
          </a:blip>
          <a:stretch>
            <a:fillRect/>
          </a:stretch>
        </p:blipFill>
        <p:spPr>
          <a:xfrm>
            <a:off x="4766025" y="983325"/>
            <a:ext cx="4181774" cy="2700325"/>
          </a:xfrm>
          <a:prstGeom prst="rect">
            <a:avLst/>
          </a:prstGeom>
          <a:noFill/>
          <a:ln>
            <a:noFill/>
          </a:ln>
        </p:spPr>
      </p:pic>
      <p:sp>
        <p:nvSpPr>
          <p:cNvPr id="152" name="Google Shape;152;p21"/>
          <p:cNvSpPr txBox="1"/>
          <p:nvPr/>
        </p:nvSpPr>
        <p:spPr>
          <a:xfrm>
            <a:off x="196200" y="3903025"/>
            <a:ext cx="8751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highlight>
                  <a:schemeClr val="lt1"/>
                </a:highlight>
                <a:latin typeface="Roboto"/>
                <a:ea typeface="Roboto"/>
                <a:cs typeface="Roboto"/>
                <a:sym typeface="Roboto"/>
              </a:rPr>
              <a:t>Từ 2 bảng trên ta thấy dc top 10 hãng sản phẩm pageview và top 10 doanh thu.</a:t>
            </a:r>
            <a:endParaRPr>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rPr lang="en-GB">
                <a:solidFill>
                  <a:schemeClr val="dk1"/>
                </a:solidFill>
                <a:highlight>
                  <a:schemeClr val="lt1"/>
                </a:highlight>
                <a:latin typeface="Roboto"/>
                <a:ea typeface="Roboto"/>
                <a:cs typeface="Roboto"/>
                <a:sym typeface="Roboto"/>
              </a:rPr>
              <a:t>Tuy nhiên ta cũng có thể kết luận được hãng sản phẩm mang lại cả về lượt truy cập và doanh thu đó là: </a:t>
            </a:r>
            <a:r>
              <a:rPr b="1" lang="en-GB">
                <a:solidFill>
                  <a:schemeClr val="dk1"/>
                </a:solidFill>
                <a:highlight>
                  <a:schemeClr val="lt1"/>
                </a:highlight>
                <a:latin typeface="Roboto"/>
                <a:ea typeface="Roboto"/>
                <a:cs typeface="Roboto"/>
                <a:sym typeface="Roboto"/>
              </a:rPr>
              <a:t>NiPea$n|Eu@&lt;@&gt;'L, Ac8IJsKH,4xtY.Tk, ad(;%f6iD'}9EHD[,Ap!FulqmT[82a2/E,Nes[8ukT8KBR8yVs, CoGXb3uT&amp;^.NE9Qn.</a:t>
            </a:r>
            <a:endParaRPr b="1" sz="1600">
              <a:solidFill>
                <a:schemeClr val="dk1"/>
              </a:solidFill>
              <a:highlight>
                <a:schemeClr val="lt1"/>
              </a:highlight>
              <a:latin typeface="Open Sans"/>
              <a:ea typeface="Open Sans"/>
              <a:cs typeface="Open Sans"/>
              <a:sym typeface="Open Sans"/>
            </a:endParaRPr>
          </a:p>
        </p:txBody>
      </p:sp>
      <p:sp>
        <p:nvSpPr>
          <p:cNvPr id="153" name="Google Shape;153;p21"/>
          <p:cNvSpPr txBox="1"/>
          <p:nvPr/>
        </p:nvSpPr>
        <p:spPr>
          <a:xfrm>
            <a:off x="99450" y="552425"/>
            <a:ext cx="6186300" cy="400200"/>
          </a:xfrm>
          <a:prstGeom prst="rect">
            <a:avLst/>
          </a:prstGeom>
          <a:noFill/>
          <a:ln>
            <a:noFill/>
          </a:ln>
        </p:spPr>
        <p:txBody>
          <a:bodyPr anchorCtr="0" anchor="t" bIns="91425" lIns="91425" spcFirstLastPara="1" rIns="91425" wrap="square" tIns="91425">
            <a:spAutoFit/>
          </a:bodyPr>
          <a:lstStyle/>
          <a:p>
            <a:pPr indent="0" lvl="0" marL="457200" rtl="0" algn="l">
              <a:lnSpc>
                <a:spcPct val="106666"/>
              </a:lnSpc>
              <a:spcBef>
                <a:spcPts val="0"/>
              </a:spcBef>
              <a:spcAft>
                <a:spcPts val="0"/>
              </a:spcAft>
              <a:buNone/>
            </a:pPr>
            <a:r>
              <a:rPr b="1" lang="en-GB">
                <a:solidFill>
                  <a:schemeClr val="dk1"/>
                </a:solidFill>
                <a:latin typeface="Calibri"/>
                <a:ea typeface="Calibri"/>
                <a:cs typeface="Calibri"/>
                <a:sym typeface="Calibri"/>
              </a:rPr>
              <a:t>2. Sản phẩm nào mang lại pageviews và doanh thu ? </a:t>
            </a:r>
            <a:endParaRPr b="1" sz="17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