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Fraunces Bold" charset="1" panose="00000000000000000000"/>
      <p:regular r:id="rId15"/>
    </p:embeddedFont>
    <p:embeddedFont>
      <p:font typeface="Arimo Bold" charset="1" panose="020B0704020202020204"/>
      <p:regular r:id="rId16"/>
    </p:embeddedFont>
    <p:embeddedFont>
      <p:font typeface="Arimo" charset="1" panose="020B0604020202020204"/>
      <p:regular r:id="rId17"/>
    </p:embeddedFont>
    <p:embeddedFont>
      <p:font typeface="Consolas" charset="1" panose="020B060902020403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84051" y="735658"/>
            <a:ext cx="15272742" cy="125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7625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Simple ATM Simulation in Java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4051" y="2388989"/>
            <a:ext cx="13260735" cy="54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A Console-Based Introduction to Core Programming Concepts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4051" y="5029200"/>
            <a:ext cx="8137685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sz="2687" b="true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Class:</a:t>
            </a:r>
            <a:r>
              <a:rPr lang="en-US" sz="2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 62FIT2PR1.02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22929" y="5029200"/>
            <a:ext cx="7636371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sz="2687" b="true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Name: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2929" y="5795219"/>
            <a:ext cx="7636371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5307" indent="-202654" lvl="1">
              <a:lnSpc>
                <a:spcPts val="4299"/>
              </a:lnSpc>
              <a:buFont typeface="Arial"/>
              <a:buChar char="•"/>
            </a:pPr>
            <a:r>
              <a:rPr lang="en-US" sz="2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Nguyen Anh Tu - 240124049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22929" y="6343352"/>
            <a:ext cx="7636371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5307" indent="-202654" lvl="1">
              <a:lnSpc>
                <a:spcPts val="4299"/>
              </a:lnSpc>
              <a:buFont typeface="Arial"/>
              <a:buChar char="•"/>
            </a:pPr>
            <a:r>
              <a:rPr lang="en-US" sz="2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Phung Duc Manh - 2401240062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22929" y="6891486"/>
            <a:ext cx="7636371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5307" indent="-202654" lvl="1">
              <a:lnSpc>
                <a:spcPts val="4299"/>
              </a:lnSpc>
              <a:buFont typeface="Arial"/>
              <a:buChar char="•"/>
            </a:pPr>
            <a:r>
              <a:rPr lang="en-US" sz="2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Tran Ngoc Tien - 2401240054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22929" y="7439620"/>
            <a:ext cx="7636371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5307" indent="-202654" lvl="1">
              <a:lnSpc>
                <a:spcPts val="4299"/>
              </a:lnSpc>
              <a:buFont typeface="Arial"/>
              <a:buChar char="•"/>
            </a:pPr>
            <a:r>
              <a:rPr lang="en-US" sz="2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Pham Bao Ngoc - 2401240034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22929" y="7987754"/>
            <a:ext cx="7636371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5307" indent="-202654" lvl="1">
              <a:lnSpc>
                <a:spcPts val="4299"/>
              </a:lnSpc>
              <a:buFont typeface="Arial"/>
              <a:buChar char="•"/>
            </a:pPr>
            <a:r>
              <a:rPr lang="en-US" sz="2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Nguyen Ngoc Lam - 2401240040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6315" y="5798592"/>
            <a:ext cx="8137685" cy="52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sz="2687" b="true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Clan:</a:t>
            </a:r>
            <a:r>
              <a:rPr lang="en-US" sz="2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 Asgardians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32706" y="732085"/>
            <a:ext cx="5043190" cy="425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CHAPTER I: 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2706" y="1386185"/>
            <a:ext cx="9194452" cy="1187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187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Project 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2706" y="2878039"/>
            <a:ext cx="16422589" cy="52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This project, part of the Code Wanderer Challenge, simulates an ATM to reinforce fundamental Java concepts.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32706" y="4099172"/>
            <a:ext cx="8078092" cy="2390031"/>
            <a:chOff x="0" y="0"/>
            <a:chExt cx="10770790" cy="31867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70743" cy="3186684"/>
            </a:xfrm>
            <a:custGeom>
              <a:avLst/>
              <a:gdLst/>
              <a:ahLst/>
              <a:cxnLst/>
              <a:rect r="r" b="b" t="t" l="l"/>
              <a:pathLst>
                <a:path h="3186684" w="10770743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87863" y="0"/>
                  </a:lnTo>
                  <a:cubicBezTo>
                    <a:pt x="10688828" y="0"/>
                    <a:pt x="10770743" y="81915"/>
                    <a:pt x="10770743" y="182880"/>
                  </a:cubicBezTo>
                  <a:lnTo>
                    <a:pt x="10770743" y="3003804"/>
                  </a:lnTo>
                  <a:cubicBezTo>
                    <a:pt x="10770743" y="3104769"/>
                    <a:pt x="10688828" y="3186684"/>
                    <a:pt x="10587863" y="3186684"/>
                  </a:cubicBezTo>
                  <a:lnTo>
                    <a:pt x="182880" y="3186684"/>
                  </a:lnTo>
                  <a:cubicBezTo>
                    <a:pt x="81915" y="3186684"/>
                    <a:pt x="0" y="3104769"/>
                    <a:pt x="0" y="3003804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2706" y="4070597"/>
            <a:ext cx="8078092" cy="114300"/>
            <a:chOff x="0" y="0"/>
            <a:chExt cx="10770790" cy="152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70743" cy="152400"/>
            </a:xfrm>
            <a:custGeom>
              <a:avLst/>
              <a:gdLst/>
              <a:ahLst/>
              <a:cxnLst/>
              <a:rect r="r" b="b" t="t" l="l"/>
              <a:pathLst>
                <a:path h="152400" w="10770743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10694543" y="0"/>
                  </a:lnTo>
                  <a:cubicBezTo>
                    <a:pt x="10736580" y="0"/>
                    <a:pt x="10770743" y="34163"/>
                    <a:pt x="10770743" y="76200"/>
                  </a:cubicBezTo>
                  <a:cubicBezTo>
                    <a:pt x="10770743" y="118237"/>
                    <a:pt x="10736580" y="152400"/>
                    <a:pt x="10694543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572000" y="3699421"/>
            <a:ext cx="799505" cy="799505"/>
            <a:chOff x="0" y="0"/>
            <a:chExt cx="1066007" cy="10660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6038" cy="1066038"/>
            </a:xfrm>
            <a:custGeom>
              <a:avLst/>
              <a:gdLst/>
              <a:ahLst/>
              <a:cxnLst/>
              <a:rect r="r" b="b" t="t" l="l"/>
              <a:pathLst>
                <a:path h="1066038" w="1066038">
                  <a:moveTo>
                    <a:pt x="0" y="533019"/>
                  </a:moveTo>
                  <a:cubicBezTo>
                    <a:pt x="0" y="238633"/>
                    <a:pt x="238633" y="0"/>
                    <a:pt x="533019" y="0"/>
                  </a:cubicBezTo>
                  <a:cubicBezTo>
                    <a:pt x="827405" y="0"/>
                    <a:pt x="1066038" y="238633"/>
                    <a:pt x="1066038" y="533019"/>
                  </a:cubicBezTo>
                  <a:cubicBezTo>
                    <a:pt x="1066038" y="827405"/>
                    <a:pt x="827405" y="1066038"/>
                    <a:pt x="533019" y="1066038"/>
                  </a:cubicBezTo>
                  <a:cubicBezTo>
                    <a:pt x="238633" y="1066038"/>
                    <a:pt x="0" y="827405"/>
                    <a:pt x="0" y="533019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811911" y="3899298"/>
            <a:ext cx="319683" cy="399752"/>
            <a:chOff x="0" y="0"/>
            <a:chExt cx="426243" cy="533003"/>
          </a:xfrm>
        </p:grpSpPr>
        <p:sp>
          <p:nvSpPr>
            <p:cNvPr name="Freeform 16" id="16" descr="preencoded.png"/>
            <p:cNvSpPr/>
            <p:nvPr/>
          </p:nvSpPr>
          <p:spPr>
            <a:xfrm flipH="false" flipV="false" rot="0">
              <a:off x="0" y="0"/>
              <a:ext cx="426212" cy="533019"/>
            </a:xfrm>
            <a:custGeom>
              <a:avLst/>
              <a:gdLst/>
              <a:ahLst/>
              <a:cxnLst/>
              <a:rect r="r" b="b" t="t" l="l"/>
              <a:pathLst>
                <a:path h="533019" w="426212">
                  <a:moveTo>
                    <a:pt x="0" y="0"/>
                  </a:moveTo>
                  <a:lnTo>
                    <a:pt x="426212" y="0"/>
                  </a:lnTo>
                  <a:lnTo>
                    <a:pt x="426212" y="533019"/>
                  </a:lnTo>
                  <a:lnTo>
                    <a:pt x="0" y="533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14" t="0" r="-621" b="2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27684" y="4755802"/>
            <a:ext cx="3331220" cy="425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Master Core Syntax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7684" y="5246191"/>
            <a:ext cx="7488139" cy="94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Reinforce variables, data types, strings, and array structures.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277201" y="4099172"/>
            <a:ext cx="8078092" cy="2390031"/>
            <a:chOff x="0" y="0"/>
            <a:chExt cx="10770790" cy="318670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70743" cy="3186684"/>
            </a:xfrm>
            <a:custGeom>
              <a:avLst/>
              <a:gdLst/>
              <a:ahLst/>
              <a:cxnLst/>
              <a:rect r="r" b="b" t="t" l="l"/>
              <a:pathLst>
                <a:path h="3186684" w="10770743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87863" y="0"/>
                  </a:lnTo>
                  <a:cubicBezTo>
                    <a:pt x="10688828" y="0"/>
                    <a:pt x="10770743" y="81915"/>
                    <a:pt x="10770743" y="182880"/>
                  </a:cubicBezTo>
                  <a:lnTo>
                    <a:pt x="10770743" y="3003804"/>
                  </a:lnTo>
                  <a:cubicBezTo>
                    <a:pt x="10770743" y="3104769"/>
                    <a:pt x="10688828" y="3186684"/>
                    <a:pt x="10587863" y="3186684"/>
                  </a:cubicBezTo>
                  <a:lnTo>
                    <a:pt x="182880" y="3186684"/>
                  </a:lnTo>
                  <a:cubicBezTo>
                    <a:pt x="81915" y="3186684"/>
                    <a:pt x="0" y="3104769"/>
                    <a:pt x="0" y="3003804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277201" y="4070597"/>
            <a:ext cx="8078092" cy="114300"/>
            <a:chOff x="0" y="0"/>
            <a:chExt cx="10770790" cy="152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770743" cy="152400"/>
            </a:xfrm>
            <a:custGeom>
              <a:avLst/>
              <a:gdLst/>
              <a:ahLst/>
              <a:cxnLst/>
              <a:rect r="r" b="b" t="t" l="l"/>
              <a:pathLst>
                <a:path h="152400" w="10770743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10694543" y="0"/>
                  </a:lnTo>
                  <a:cubicBezTo>
                    <a:pt x="10736580" y="0"/>
                    <a:pt x="10770743" y="34163"/>
                    <a:pt x="10770743" y="76200"/>
                  </a:cubicBezTo>
                  <a:cubicBezTo>
                    <a:pt x="10770743" y="118237"/>
                    <a:pt x="10736580" y="152400"/>
                    <a:pt x="10694543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916495" y="3699421"/>
            <a:ext cx="799505" cy="799505"/>
            <a:chOff x="0" y="0"/>
            <a:chExt cx="1066007" cy="106600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66038" cy="1066038"/>
            </a:xfrm>
            <a:custGeom>
              <a:avLst/>
              <a:gdLst/>
              <a:ahLst/>
              <a:cxnLst/>
              <a:rect r="r" b="b" t="t" l="l"/>
              <a:pathLst>
                <a:path h="1066038" w="1066038">
                  <a:moveTo>
                    <a:pt x="0" y="533019"/>
                  </a:moveTo>
                  <a:cubicBezTo>
                    <a:pt x="0" y="238633"/>
                    <a:pt x="238633" y="0"/>
                    <a:pt x="533019" y="0"/>
                  </a:cubicBezTo>
                  <a:cubicBezTo>
                    <a:pt x="827405" y="0"/>
                    <a:pt x="1066038" y="238633"/>
                    <a:pt x="1066038" y="533019"/>
                  </a:cubicBezTo>
                  <a:cubicBezTo>
                    <a:pt x="1066038" y="827405"/>
                    <a:pt x="827405" y="1066038"/>
                    <a:pt x="533019" y="1066038"/>
                  </a:cubicBezTo>
                  <a:cubicBezTo>
                    <a:pt x="238633" y="1066038"/>
                    <a:pt x="0" y="827405"/>
                    <a:pt x="0" y="533019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3156406" y="3899298"/>
            <a:ext cx="319682" cy="399752"/>
            <a:chOff x="0" y="0"/>
            <a:chExt cx="426243" cy="533003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426212" cy="533019"/>
            </a:xfrm>
            <a:custGeom>
              <a:avLst/>
              <a:gdLst/>
              <a:ahLst/>
              <a:cxnLst/>
              <a:rect r="r" b="b" t="t" l="l"/>
              <a:pathLst>
                <a:path h="533019" w="426212">
                  <a:moveTo>
                    <a:pt x="0" y="0"/>
                  </a:moveTo>
                  <a:lnTo>
                    <a:pt x="426212" y="0"/>
                  </a:lnTo>
                  <a:lnTo>
                    <a:pt x="426212" y="533019"/>
                  </a:lnTo>
                  <a:lnTo>
                    <a:pt x="0" y="533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14" t="0" r="-621" b="2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572179" y="4755802"/>
            <a:ext cx="4137422" cy="425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Implement Control Flow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72179" y="5246191"/>
            <a:ext cx="7488139" cy="94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Practice selection (if/switch) and iterative (loops) statements for menu logic.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932706" y="7155359"/>
            <a:ext cx="8078092" cy="2390031"/>
            <a:chOff x="0" y="0"/>
            <a:chExt cx="10770790" cy="318670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770743" cy="3186684"/>
            </a:xfrm>
            <a:custGeom>
              <a:avLst/>
              <a:gdLst/>
              <a:ahLst/>
              <a:cxnLst/>
              <a:rect r="r" b="b" t="t" l="l"/>
              <a:pathLst>
                <a:path h="3186684" w="10770743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87863" y="0"/>
                  </a:lnTo>
                  <a:cubicBezTo>
                    <a:pt x="10688828" y="0"/>
                    <a:pt x="10770743" y="81915"/>
                    <a:pt x="10770743" y="182880"/>
                  </a:cubicBezTo>
                  <a:lnTo>
                    <a:pt x="10770743" y="3003804"/>
                  </a:lnTo>
                  <a:cubicBezTo>
                    <a:pt x="10770743" y="3104769"/>
                    <a:pt x="10688828" y="3186684"/>
                    <a:pt x="10587863" y="3186684"/>
                  </a:cubicBezTo>
                  <a:lnTo>
                    <a:pt x="182880" y="3186684"/>
                  </a:lnTo>
                  <a:cubicBezTo>
                    <a:pt x="81915" y="3186684"/>
                    <a:pt x="0" y="3104769"/>
                    <a:pt x="0" y="3003804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932706" y="7126784"/>
            <a:ext cx="8078092" cy="114300"/>
            <a:chOff x="0" y="0"/>
            <a:chExt cx="10770790" cy="152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770743" cy="152400"/>
            </a:xfrm>
            <a:custGeom>
              <a:avLst/>
              <a:gdLst/>
              <a:ahLst/>
              <a:cxnLst/>
              <a:rect r="r" b="b" t="t" l="l"/>
              <a:pathLst>
                <a:path h="152400" w="10770743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10694543" y="0"/>
                  </a:lnTo>
                  <a:cubicBezTo>
                    <a:pt x="10736580" y="0"/>
                    <a:pt x="10770743" y="34163"/>
                    <a:pt x="10770743" y="76200"/>
                  </a:cubicBezTo>
                  <a:cubicBezTo>
                    <a:pt x="10770743" y="118237"/>
                    <a:pt x="10736580" y="152400"/>
                    <a:pt x="10694543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4572000" y="6755606"/>
            <a:ext cx="799505" cy="799505"/>
            <a:chOff x="0" y="0"/>
            <a:chExt cx="1066007" cy="106600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66038" cy="1066038"/>
            </a:xfrm>
            <a:custGeom>
              <a:avLst/>
              <a:gdLst/>
              <a:ahLst/>
              <a:cxnLst/>
              <a:rect r="r" b="b" t="t" l="l"/>
              <a:pathLst>
                <a:path h="1066038" w="1066038">
                  <a:moveTo>
                    <a:pt x="0" y="533019"/>
                  </a:moveTo>
                  <a:cubicBezTo>
                    <a:pt x="0" y="238633"/>
                    <a:pt x="238633" y="0"/>
                    <a:pt x="533019" y="0"/>
                  </a:cubicBezTo>
                  <a:cubicBezTo>
                    <a:pt x="827405" y="0"/>
                    <a:pt x="1066038" y="238633"/>
                    <a:pt x="1066038" y="533019"/>
                  </a:cubicBezTo>
                  <a:cubicBezTo>
                    <a:pt x="1066038" y="827405"/>
                    <a:pt x="827405" y="1066038"/>
                    <a:pt x="533019" y="1066038"/>
                  </a:cubicBezTo>
                  <a:cubicBezTo>
                    <a:pt x="238633" y="1066038"/>
                    <a:pt x="0" y="827405"/>
                    <a:pt x="0" y="533019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4811911" y="6955482"/>
            <a:ext cx="319683" cy="399752"/>
            <a:chOff x="0" y="0"/>
            <a:chExt cx="426243" cy="533003"/>
          </a:xfrm>
        </p:grpSpPr>
        <p:sp>
          <p:nvSpPr>
            <p:cNvPr name="Freeform 36" id="36" descr="preencoded.png"/>
            <p:cNvSpPr/>
            <p:nvPr/>
          </p:nvSpPr>
          <p:spPr>
            <a:xfrm flipH="false" flipV="false" rot="0">
              <a:off x="0" y="0"/>
              <a:ext cx="426212" cy="533019"/>
            </a:xfrm>
            <a:custGeom>
              <a:avLst/>
              <a:gdLst/>
              <a:ahLst/>
              <a:cxnLst/>
              <a:rect r="r" b="b" t="t" l="l"/>
              <a:pathLst>
                <a:path h="533019" w="426212">
                  <a:moveTo>
                    <a:pt x="0" y="0"/>
                  </a:moveTo>
                  <a:lnTo>
                    <a:pt x="426212" y="0"/>
                  </a:lnTo>
                  <a:lnTo>
                    <a:pt x="426212" y="533019"/>
                  </a:lnTo>
                  <a:lnTo>
                    <a:pt x="0" y="533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4" t="0" r="-621" b="2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227684" y="7811989"/>
            <a:ext cx="3331220" cy="42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Achieve Modularity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27684" y="8302378"/>
            <a:ext cx="7488139" cy="94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Demonstrate effective use of methods for modular, reusable functions.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277201" y="7155359"/>
            <a:ext cx="8078092" cy="2390031"/>
            <a:chOff x="0" y="0"/>
            <a:chExt cx="10770790" cy="318670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770743" cy="3186684"/>
            </a:xfrm>
            <a:custGeom>
              <a:avLst/>
              <a:gdLst/>
              <a:ahLst/>
              <a:cxnLst/>
              <a:rect r="r" b="b" t="t" l="l"/>
              <a:pathLst>
                <a:path h="3186684" w="10770743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0587863" y="0"/>
                  </a:lnTo>
                  <a:cubicBezTo>
                    <a:pt x="10688828" y="0"/>
                    <a:pt x="10770743" y="81915"/>
                    <a:pt x="10770743" y="182880"/>
                  </a:cubicBezTo>
                  <a:lnTo>
                    <a:pt x="10770743" y="3003804"/>
                  </a:lnTo>
                  <a:cubicBezTo>
                    <a:pt x="10770743" y="3104769"/>
                    <a:pt x="10688828" y="3186684"/>
                    <a:pt x="10587863" y="3186684"/>
                  </a:cubicBezTo>
                  <a:lnTo>
                    <a:pt x="182880" y="3186684"/>
                  </a:lnTo>
                  <a:cubicBezTo>
                    <a:pt x="81915" y="3186684"/>
                    <a:pt x="0" y="3104769"/>
                    <a:pt x="0" y="3003804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277201" y="7126784"/>
            <a:ext cx="8078092" cy="114300"/>
            <a:chOff x="0" y="0"/>
            <a:chExt cx="10770790" cy="152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770743" cy="152400"/>
            </a:xfrm>
            <a:custGeom>
              <a:avLst/>
              <a:gdLst/>
              <a:ahLst/>
              <a:cxnLst/>
              <a:rect r="r" b="b" t="t" l="l"/>
              <a:pathLst>
                <a:path h="152400" w="10770743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lnTo>
                    <a:pt x="10694543" y="0"/>
                  </a:lnTo>
                  <a:cubicBezTo>
                    <a:pt x="10736580" y="0"/>
                    <a:pt x="10770743" y="34163"/>
                    <a:pt x="10770743" y="76200"/>
                  </a:cubicBezTo>
                  <a:cubicBezTo>
                    <a:pt x="10770743" y="118237"/>
                    <a:pt x="10736580" y="152400"/>
                    <a:pt x="10694543" y="152400"/>
                  </a:cubicBezTo>
                  <a:lnTo>
                    <a:pt x="76200" y="152400"/>
                  </a:lnTo>
                  <a:cubicBezTo>
                    <a:pt x="34163" y="152400"/>
                    <a:pt x="0" y="118237"/>
                    <a:pt x="0" y="762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916495" y="6755606"/>
            <a:ext cx="799505" cy="799505"/>
            <a:chOff x="0" y="0"/>
            <a:chExt cx="1066007" cy="106600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66038" cy="1066038"/>
            </a:xfrm>
            <a:custGeom>
              <a:avLst/>
              <a:gdLst/>
              <a:ahLst/>
              <a:cxnLst/>
              <a:rect r="r" b="b" t="t" l="l"/>
              <a:pathLst>
                <a:path h="1066038" w="1066038">
                  <a:moveTo>
                    <a:pt x="0" y="533019"/>
                  </a:moveTo>
                  <a:cubicBezTo>
                    <a:pt x="0" y="238633"/>
                    <a:pt x="238633" y="0"/>
                    <a:pt x="533019" y="0"/>
                  </a:cubicBezTo>
                  <a:cubicBezTo>
                    <a:pt x="827405" y="0"/>
                    <a:pt x="1066038" y="238633"/>
                    <a:pt x="1066038" y="533019"/>
                  </a:cubicBezTo>
                  <a:cubicBezTo>
                    <a:pt x="1066038" y="827405"/>
                    <a:pt x="827405" y="1066038"/>
                    <a:pt x="533019" y="1066038"/>
                  </a:cubicBezTo>
                  <a:cubicBezTo>
                    <a:pt x="238633" y="1066038"/>
                    <a:pt x="0" y="827405"/>
                    <a:pt x="0" y="533019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13156406" y="6955482"/>
            <a:ext cx="319682" cy="399752"/>
            <a:chOff x="0" y="0"/>
            <a:chExt cx="426243" cy="533003"/>
          </a:xfrm>
        </p:grpSpPr>
        <p:sp>
          <p:nvSpPr>
            <p:cNvPr name="Freeform 46" id="46" descr="preencoded.png"/>
            <p:cNvSpPr/>
            <p:nvPr/>
          </p:nvSpPr>
          <p:spPr>
            <a:xfrm flipH="false" flipV="false" rot="0">
              <a:off x="0" y="0"/>
              <a:ext cx="426212" cy="533019"/>
            </a:xfrm>
            <a:custGeom>
              <a:avLst/>
              <a:gdLst/>
              <a:ahLst/>
              <a:cxnLst/>
              <a:rect r="r" b="b" t="t" l="l"/>
              <a:pathLst>
                <a:path h="533019" w="426212">
                  <a:moveTo>
                    <a:pt x="0" y="0"/>
                  </a:moveTo>
                  <a:lnTo>
                    <a:pt x="426212" y="0"/>
                  </a:lnTo>
                  <a:lnTo>
                    <a:pt x="426212" y="533019"/>
                  </a:lnTo>
                  <a:lnTo>
                    <a:pt x="0" y="533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14" t="0" r="-621" b="2"/>
              </a:stretch>
            </a:blip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9572179" y="7811989"/>
            <a:ext cx="4523631" cy="42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Simulate Real-World Logic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572179" y="8302378"/>
            <a:ext cx="7488139" cy="94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Apply programming to mimic a real-world utility: a basic ATM machine.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9739" y="595313"/>
            <a:ext cx="6225927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CHAPTER II: DESIGN AND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739" y="1149102"/>
            <a:ext cx="11031885" cy="96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7"/>
              </a:lnSpc>
            </a:pPr>
            <a:r>
              <a:rPr lang="en-US" sz="5937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Program Structure and Flow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9739" y="2360711"/>
            <a:ext cx="16748522" cy="43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The console-based simulation uses a simple loop to manage the menu state until the user chooses to exit.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37927" y="3045619"/>
            <a:ext cx="16211996" cy="6083499"/>
            <a:chOff x="0" y="0"/>
            <a:chExt cx="21615995" cy="8111332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21616036" cy="8111363"/>
            </a:xfrm>
            <a:custGeom>
              <a:avLst/>
              <a:gdLst/>
              <a:ahLst/>
              <a:cxnLst/>
              <a:rect r="r" b="b" t="t" l="l"/>
              <a:pathLst>
                <a:path h="8111363" w="21616036">
                  <a:moveTo>
                    <a:pt x="0" y="0"/>
                  </a:moveTo>
                  <a:lnTo>
                    <a:pt x="21616036" y="0"/>
                  </a:lnTo>
                  <a:lnTo>
                    <a:pt x="21616036" y="8111363"/>
                  </a:lnTo>
                  <a:lnTo>
                    <a:pt x="0" y="8111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5" r="0" b="-25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4883164" y="4595195"/>
            <a:ext cx="837418" cy="837418"/>
            <a:chOff x="0" y="0"/>
            <a:chExt cx="1116557" cy="1116557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1116584" cy="1116584"/>
            </a:xfrm>
            <a:custGeom>
              <a:avLst/>
              <a:gdLst/>
              <a:ahLst/>
              <a:cxnLst/>
              <a:rect r="r" b="b" t="t" l="l"/>
              <a:pathLst>
                <a:path h="1116584" w="1116584">
                  <a:moveTo>
                    <a:pt x="0" y="0"/>
                  </a:moveTo>
                  <a:lnTo>
                    <a:pt x="1116584" y="0"/>
                  </a:lnTo>
                  <a:lnTo>
                    <a:pt x="1116584" y="1116584"/>
                  </a:lnTo>
                  <a:lnTo>
                    <a:pt x="0" y="1116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2" b="2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4137076" y="7652291"/>
            <a:ext cx="2445259" cy="47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Exit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817431" y="4596765"/>
            <a:ext cx="837418" cy="837417"/>
            <a:chOff x="0" y="0"/>
            <a:chExt cx="1116557" cy="1116557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1116584" cy="1116584"/>
            </a:xfrm>
            <a:custGeom>
              <a:avLst/>
              <a:gdLst/>
              <a:ahLst/>
              <a:cxnLst/>
              <a:rect r="r" b="b" t="t" l="l"/>
              <a:pathLst>
                <a:path h="1116584" w="1116584">
                  <a:moveTo>
                    <a:pt x="0" y="0"/>
                  </a:moveTo>
                  <a:lnTo>
                    <a:pt x="1116584" y="0"/>
                  </a:lnTo>
                  <a:lnTo>
                    <a:pt x="1116584" y="1116584"/>
                  </a:lnTo>
                  <a:lnTo>
                    <a:pt x="0" y="1116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2" b="2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055381" y="7416769"/>
            <a:ext cx="2445259" cy="94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Switch Input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752484" y="4596765"/>
            <a:ext cx="837418" cy="837417"/>
            <a:chOff x="0" y="0"/>
            <a:chExt cx="1116557" cy="1116557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1116584" cy="1116584"/>
            </a:xfrm>
            <a:custGeom>
              <a:avLst/>
              <a:gdLst/>
              <a:ahLst/>
              <a:cxnLst/>
              <a:rect r="r" b="b" t="t" l="l"/>
              <a:pathLst>
                <a:path h="1116584" w="1116584">
                  <a:moveTo>
                    <a:pt x="0" y="0"/>
                  </a:moveTo>
                  <a:lnTo>
                    <a:pt x="1116584" y="0"/>
                  </a:lnTo>
                  <a:lnTo>
                    <a:pt x="1116584" y="1116584"/>
                  </a:lnTo>
                  <a:lnTo>
                    <a:pt x="0" y="1116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2" b="2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990434" y="7652291"/>
            <a:ext cx="2445259" cy="47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Menu Loop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5687535" y="4596765"/>
            <a:ext cx="837418" cy="837417"/>
            <a:chOff x="0" y="0"/>
            <a:chExt cx="1116557" cy="1116557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116584" cy="1116584"/>
            </a:xfrm>
            <a:custGeom>
              <a:avLst/>
              <a:gdLst/>
              <a:ahLst/>
              <a:cxnLst/>
              <a:rect r="r" b="b" t="t" l="l"/>
              <a:pathLst>
                <a:path h="1116584" w="1116584">
                  <a:moveTo>
                    <a:pt x="0" y="0"/>
                  </a:moveTo>
                  <a:lnTo>
                    <a:pt x="1116584" y="0"/>
                  </a:lnTo>
                  <a:lnTo>
                    <a:pt x="1116584" y="1116584"/>
                  </a:lnTo>
                  <a:lnTo>
                    <a:pt x="0" y="1116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2" b="2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925485" y="7652291"/>
            <a:ext cx="2445259" cy="47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Init Balance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2605840" y="4596765"/>
            <a:ext cx="837418" cy="837417"/>
            <a:chOff x="0" y="0"/>
            <a:chExt cx="1116557" cy="1116557"/>
          </a:xfrm>
        </p:grpSpPr>
        <p:sp>
          <p:nvSpPr>
            <p:cNvPr name="Freeform 24" id="24" descr="preencoded.png"/>
            <p:cNvSpPr/>
            <p:nvPr/>
          </p:nvSpPr>
          <p:spPr>
            <a:xfrm flipH="false" flipV="false" rot="0">
              <a:off x="0" y="0"/>
              <a:ext cx="1116584" cy="1116584"/>
            </a:xfrm>
            <a:custGeom>
              <a:avLst/>
              <a:gdLst/>
              <a:ahLst/>
              <a:cxnLst/>
              <a:rect r="r" b="b" t="t" l="l"/>
              <a:pathLst>
                <a:path h="1116584" w="1116584">
                  <a:moveTo>
                    <a:pt x="0" y="0"/>
                  </a:moveTo>
                  <a:lnTo>
                    <a:pt x="1116584" y="0"/>
                  </a:lnTo>
                  <a:lnTo>
                    <a:pt x="1116584" y="1116584"/>
                  </a:lnTo>
                  <a:lnTo>
                    <a:pt x="0" y="1116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2" b="2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793545" y="7652291"/>
            <a:ext cx="2445259" cy="47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2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Start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9664" y="8721923"/>
            <a:ext cx="2749154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Menu-Driven Logic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9664" y="9319022"/>
            <a:ext cx="16748522" cy="46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6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 primary while loop displays the menu, while a switch statement directs user choices to specific methods.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137940"/>
            <a:ext cx="6939409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CHAPTER III: CORE 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1835795"/>
            <a:ext cx="11668720" cy="126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Essential ATM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3417094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Modular methods ensure a clean separation of concerns for each operation within the main program logic.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3188" y="4275385"/>
            <a:ext cx="8048030" cy="2318891"/>
            <a:chOff x="0" y="0"/>
            <a:chExt cx="10730707" cy="30918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10679938" cy="3041015"/>
            </a:xfrm>
            <a:custGeom>
              <a:avLst/>
              <a:gdLst/>
              <a:ahLst/>
              <a:cxnLst/>
              <a:rect r="r" b="b" t="t" l="l"/>
              <a:pathLst>
                <a:path h="3041015" w="10679938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10433177" y="0"/>
                  </a:lnTo>
                  <a:cubicBezTo>
                    <a:pt x="10569448" y="0"/>
                    <a:pt x="10679938" y="109220"/>
                    <a:pt x="10679938" y="243840"/>
                  </a:cubicBezTo>
                  <a:lnTo>
                    <a:pt x="10679938" y="2797175"/>
                  </a:lnTo>
                  <a:cubicBezTo>
                    <a:pt x="10679938" y="2931795"/>
                    <a:pt x="10569448" y="3041015"/>
                    <a:pt x="10433177" y="3041015"/>
                  </a:cubicBezTo>
                  <a:lnTo>
                    <a:pt x="246761" y="3041015"/>
                  </a:lnTo>
                  <a:cubicBezTo>
                    <a:pt x="110490" y="3041015"/>
                    <a:pt x="0" y="2931922"/>
                    <a:pt x="0" y="2797175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30738" cy="3091815"/>
            </a:xfrm>
            <a:custGeom>
              <a:avLst/>
              <a:gdLst/>
              <a:ahLst/>
              <a:cxnLst/>
              <a:rect r="r" b="b" t="t" l="l"/>
              <a:pathLst>
                <a:path h="3091815" w="10730738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10458577" y="0"/>
                  </a:lnTo>
                  <a:lnTo>
                    <a:pt x="10458577" y="25400"/>
                  </a:lnTo>
                  <a:lnTo>
                    <a:pt x="10458577" y="0"/>
                  </a:lnTo>
                  <a:cubicBezTo>
                    <a:pt x="10608564" y="0"/>
                    <a:pt x="10730738" y="120269"/>
                    <a:pt x="10730738" y="269240"/>
                  </a:cubicBezTo>
                  <a:lnTo>
                    <a:pt x="10705338" y="269240"/>
                  </a:lnTo>
                  <a:lnTo>
                    <a:pt x="10730738" y="269240"/>
                  </a:lnTo>
                  <a:lnTo>
                    <a:pt x="10730738" y="2822575"/>
                  </a:lnTo>
                  <a:lnTo>
                    <a:pt x="10705338" y="2822575"/>
                  </a:lnTo>
                  <a:lnTo>
                    <a:pt x="10730738" y="2822575"/>
                  </a:lnTo>
                  <a:cubicBezTo>
                    <a:pt x="10730738" y="2971546"/>
                    <a:pt x="10608564" y="3091815"/>
                    <a:pt x="10458577" y="3091815"/>
                  </a:cubicBezTo>
                  <a:lnTo>
                    <a:pt x="10458577" y="3066415"/>
                  </a:lnTo>
                  <a:lnTo>
                    <a:pt x="10458577" y="3091815"/>
                  </a:lnTo>
                  <a:lnTo>
                    <a:pt x="272161" y="3091815"/>
                  </a:lnTo>
                  <a:lnTo>
                    <a:pt x="272161" y="3066415"/>
                  </a:lnTo>
                  <a:lnTo>
                    <a:pt x="272161" y="3091815"/>
                  </a:lnTo>
                  <a:cubicBezTo>
                    <a:pt x="122174" y="3091815"/>
                    <a:pt x="0" y="2971546"/>
                    <a:pt x="0" y="282257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822575"/>
                  </a:lnTo>
                  <a:lnTo>
                    <a:pt x="25400" y="2822575"/>
                  </a:lnTo>
                  <a:lnTo>
                    <a:pt x="50800" y="2822575"/>
                  </a:lnTo>
                  <a:cubicBezTo>
                    <a:pt x="50800" y="2942971"/>
                    <a:pt x="149606" y="3041015"/>
                    <a:pt x="272161" y="3041015"/>
                  </a:cubicBezTo>
                  <a:lnTo>
                    <a:pt x="10458577" y="3041015"/>
                  </a:lnTo>
                  <a:cubicBezTo>
                    <a:pt x="10581132" y="3041015"/>
                    <a:pt x="10679938" y="2942971"/>
                    <a:pt x="10679938" y="2822575"/>
                  </a:cubicBezTo>
                  <a:lnTo>
                    <a:pt x="10679938" y="269240"/>
                  </a:lnTo>
                  <a:cubicBezTo>
                    <a:pt x="10679938" y="148844"/>
                    <a:pt x="10581132" y="50800"/>
                    <a:pt x="10458577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CED9C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54138" y="4294435"/>
            <a:ext cx="152400" cy="2280791"/>
            <a:chOff x="0" y="0"/>
            <a:chExt cx="203200" cy="30410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200" cy="3041015"/>
            </a:xfrm>
            <a:custGeom>
              <a:avLst/>
              <a:gdLst/>
              <a:ahLst/>
              <a:cxnLst/>
              <a:rect r="r" b="b" t="t" l="l"/>
              <a:pathLst>
                <a:path h="304101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939415"/>
                  </a:lnTo>
                  <a:cubicBezTo>
                    <a:pt x="203200" y="2995549"/>
                    <a:pt x="157734" y="3041015"/>
                    <a:pt x="101600" y="3041015"/>
                  </a:cubicBezTo>
                  <a:cubicBezTo>
                    <a:pt x="45466" y="3041015"/>
                    <a:pt x="0" y="2995549"/>
                    <a:pt x="0" y="293941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28155" y="4597004"/>
            <a:ext cx="4252912" cy="5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1. Check Balance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8155" y="5213002"/>
            <a:ext cx="7252395" cy="10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Invokes checkBalance() to display current account balance. </a:t>
            </a:r>
            <a:r>
              <a:rPr lang="en-US" sz="2187" b="true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Read-only access.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266635" y="4275385"/>
            <a:ext cx="8048179" cy="2318891"/>
            <a:chOff x="0" y="0"/>
            <a:chExt cx="10730905" cy="30918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0" y="25400"/>
              <a:ext cx="10680192" cy="3041015"/>
            </a:xfrm>
            <a:custGeom>
              <a:avLst/>
              <a:gdLst/>
              <a:ahLst/>
              <a:cxnLst/>
              <a:rect r="r" b="b" t="t" l="l"/>
              <a:pathLst>
                <a:path h="3041015" w="10680192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10433431" y="0"/>
                  </a:lnTo>
                  <a:cubicBezTo>
                    <a:pt x="10569701" y="0"/>
                    <a:pt x="10680192" y="109220"/>
                    <a:pt x="10680192" y="243840"/>
                  </a:cubicBezTo>
                  <a:lnTo>
                    <a:pt x="10680192" y="2797175"/>
                  </a:lnTo>
                  <a:cubicBezTo>
                    <a:pt x="10680192" y="2931795"/>
                    <a:pt x="10569701" y="3041015"/>
                    <a:pt x="10433431" y="3041015"/>
                  </a:cubicBezTo>
                  <a:lnTo>
                    <a:pt x="246761" y="3041015"/>
                  </a:lnTo>
                  <a:cubicBezTo>
                    <a:pt x="110490" y="3041015"/>
                    <a:pt x="0" y="2931922"/>
                    <a:pt x="0" y="2797175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30992" cy="3091815"/>
            </a:xfrm>
            <a:custGeom>
              <a:avLst/>
              <a:gdLst/>
              <a:ahLst/>
              <a:cxnLst/>
              <a:rect r="r" b="b" t="t" l="l"/>
              <a:pathLst>
                <a:path h="3091815" w="10730992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10458831" y="0"/>
                  </a:lnTo>
                  <a:lnTo>
                    <a:pt x="10458831" y="25400"/>
                  </a:lnTo>
                  <a:lnTo>
                    <a:pt x="10458831" y="0"/>
                  </a:lnTo>
                  <a:cubicBezTo>
                    <a:pt x="10608818" y="0"/>
                    <a:pt x="10730992" y="120269"/>
                    <a:pt x="10730992" y="269240"/>
                  </a:cubicBezTo>
                  <a:lnTo>
                    <a:pt x="10705592" y="269240"/>
                  </a:lnTo>
                  <a:lnTo>
                    <a:pt x="10730992" y="269240"/>
                  </a:lnTo>
                  <a:lnTo>
                    <a:pt x="10730992" y="2822575"/>
                  </a:lnTo>
                  <a:lnTo>
                    <a:pt x="10705592" y="2822575"/>
                  </a:lnTo>
                  <a:lnTo>
                    <a:pt x="10730992" y="2822575"/>
                  </a:lnTo>
                  <a:cubicBezTo>
                    <a:pt x="10730992" y="2971546"/>
                    <a:pt x="10608818" y="3091815"/>
                    <a:pt x="10458831" y="3091815"/>
                  </a:cubicBezTo>
                  <a:lnTo>
                    <a:pt x="10458831" y="3066415"/>
                  </a:lnTo>
                  <a:lnTo>
                    <a:pt x="10458831" y="3091815"/>
                  </a:lnTo>
                  <a:lnTo>
                    <a:pt x="272161" y="3091815"/>
                  </a:lnTo>
                  <a:lnTo>
                    <a:pt x="272161" y="3066415"/>
                  </a:lnTo>
                  <a:lnTo>
                    <a:pt x="272161" y="3091815"/>
                  </a:lnTo>
                  <a:cubicBezTo>
                    <a:pt x="122174" y="3091815"/>
                    <a:pt x="0" y="2971546"/>
                    <a:pt x="0" y="282257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822575"/>
                  </a:lnTo>
                  <a:lnTo>
                    <a:pt x="25400" y="2822575"/>
                  </a:lnTo>
                  <a:lnTo>
                    <a:pt x="50800" y="2822575"/>
                  </a:lnTo>
                  <a:cubicBezTo>
                    <a:pt x="50800" y="2942971"/>
                    <a:pt x="149606" y="3041015"/>
                    <a:pt x="272161" y="3041015"/>
                  </a:cubicBezTo>
                  <a:lnTo>
                    <a:pt x="10458831" y="3041015"/>
                  </a:lnTo>
                  <a:cubicBezTo>
                    <a:pt x="10581386" y="3041015"/>
                    <a:pt x="10680192" y="2942971"/>
                    <a:pt x="10680192" y="2822575"/>
                  </a:cubicBezTo>
                  <a:lnTo>
                    <a:pt x="10680192" y="269240"/>
                  </a:lnTo>
                  <a:cubicBezTo>
                    <a:pt x="10680192" y="148844"/>
                    <a:pt x="10581386" y="50800"/>
                    <a:pt x="10458831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CED9CE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247584" y="4294435"/>
            <a:ext cx="152400" cy="2280791"/>
            <a:chOff x="0" y="0"/>
            <a:chExt cx="203200" cy="304105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3200" cy="3041015"/>
            </a:xfrm>
            <a:custGeom>
              <a:avLst/>
              <a:gdLst/>
              <a:ahLst/>
              <a:cxnLst/>
              <a:rect r="r" b="b" t="t" l="l"/>
              <a:pathLst>
                <a:path h="304101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939415"/>
                  </a:lnTo>
                  <a:cubicBezTo>
                    <a:pt x="203200" y="2995549"/>
                    <a:pt x="157734" y="3041015"/>
                    <a:pt x="101600" y="3041015"/>
                  </a:cubicBezTo>
                  <a:cubicBezTo>
                    <a:pt x="45466" y="3041015"/>
                    <a:pt x="0" y="2995549"/>
                    <a:pt x="0" y="293941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721602" y="4597004"/>
            <a:ext cx="4252912" cy="5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2. Deposit Funds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21602" y="5213002"/>
            <a:ext cx="7252544" cy="10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Calls deposit(). Accepts positive amount; </a:t>
            </a:r>
            <a:r>
              <a:rPr lang="en-US" sz="2187" b="true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updates balance</a:t>
            </a: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 via arithmetic.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73188" y="6839694"/>
            <a:ext cx="8048030" cy="2318891"/>
            <a:chOff x="0" y="0"/>
            <a:chExt cx="10730707" cy="309185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10679938" cy="3041015"/>
            </a:xfrm>
            <a:custGeom>
              <a:avLst/>
              <a:gdLst/>
              <a:ahLst/>
              <a:cxnLst/>
              <a:rect r="r" b="b" t="t" l="l"/>
              <a:pathLst>
                <a:path h="3041015" w="10679938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10433177" y="0"/>
                  </a:lnTo>
                  <a:cubicBezTo>
                    <a:pt x="10569448" y="0"/>
                    <a:pt x="10679938" y="109220"/>
                    <a:pt x="10679938" y="243840"/>
                  </a:cubicBezTo>
                  <a:lnTo>
                    <a:pt x="10679938" y="2797175"/>
                  </a:lnTo>
                  <a:cubicBezTo>
                    <a:pt x="10679938" y="2931795"/>
                    <a:pt x="10569448" y="3041015"/>
                    <a:pt x="10433177" y="3041015"/>
                  </a:cubicBezTo>
                  <a:lnTo>
                    <a:pt x="246761" y="3041015"/>
                  </a:lnTo>
                  <a:cubicBezTo>
                    <a:pt x="110490" y="3041015"/>
                    <a:pt x="0" y="2931922"/>
                    <a:pt x="0" y="2797175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30738" cy="3091815"/>
            </a:xfrm>
            <a:custGeom>
              <a:avLst/>
              <a:gdLst/>
              <a:ahLst/>
              <a:cxnLst/>
              <a:rect r="r" b="b" t="t" l="l"/>
              <a:pathLst>
                <a:path h="3091815" w="10730738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10458577" y="0"/>
                  </a:lnTo>
                  <a:lnTo>
                    <a:pt x="10458577" y="25400"/>
                  </a:lnTo>
                  <a:lnTo>
                    <a:pt x="10458577" y="0"/>
                  </a:lnTo>
                  <a:cubicBezTo>
                    <a:pt x="10608564" y="0"/>
                    <a:pt x="10730738" y="120269"/>
                    <a:pt x="10730738" y="269240"/>
                  </a:cubicBezTo>
                  <a:lnTo>
                    <a:pt x="10705338" y="269240"/>
                  </a:lnTo>
                  <a:lnTo>
                    <a:pt x="10730738" y="269240"/>
                  </a:lnTo>
                  <a:lnTo>
                    <a:pt x="10730738" y="2822575"/>
                  </a:lnTo>
                  <a:lnTo>
                    <a:pt x="10705338" y="2822575"/>
                  </a:lnTo>
                  <a:lnTo>
                    <a:pt x="10730738" y="2822575"/>
                  </a:lnTo>
                  <a:cubicBezTo>
                    <a:pt x="10730738" y="2971546"/>
                    <a:pt x="10608564" y="3091815"/>
                    <a:pt x="10458577" y="3091815"/>
                  </a:cubicBezTo>
                  <a:lnTo>
                    <a:pt x="10458577" y="3066415"/>
                  </a:lnTo>
                  <a:lnTo>
                    <a:pt x="10458577" y="3091815"/>
                  </a:lnTo>
                  <a:lnTo>
                    <a:pt x="272161" y="3091815"/>
                  </a:lnTo>
                  <a:lnTo>
                    <a:pt x="272161" y="3066415"/>
                  </a:lnTo>
                  <a:lnTo>
                    <a:pt x="272161" y="3091815"/>
                  </a:lnTo>
                  <a:cubicBezTo>
                    <a:pt x="122174" y="3091815"/>
                    <a:pt x="0" y="2971546"/>
                    <a:pt x="0" y="282257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822575"/>
                  </a:lnTo>
                  <a:lnTo>
                    <a:pt x="25400" y="2822575"/>
                  </a:lnTo>
                  <a:lnTo>
                    <a:pt x="50800" y="2822575"/>
                  </a:lnTo>
                  <a:cubicBezTo>
                    <a:pt x="50800" y="2942971"/>
                    <a:pt x="149606" y="3041015"/>
                    <a:pt x="272161" y="3041015"/>
                  </a:cubicBezTo>
                  <a:lnTo>
                    <a:pt x="10458577" y="3041015"/>
                  </a:lnTo>
                  <a:cubicBezTo>
                    <a:pt x="10581132" y="3041015"/>
                    <a:pt x="10679938" y="2942971"/>
                    <a:pt x="10679938" y="2822575"/>
                  </a:cubicBezTo>
                  <a:lnTo>
                    <a:pt x="10679938" y="269240"/>
                  </a:lnTo>
                  <a:cubicBezTo>
                    <a:pt x="10679938" y="148844"/>
                    <a:pt x="10581132" y="50800"/>
                    <a:pt x="10458577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CED9C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54138" y="6858744"/>
            <a:ext cx="152400" cy="2280791"/>
            <a:chOff x="0" y="0"/>
            <a:chExt cx="203200" cy="304105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3200" cy="3041015"/>
            </a:xfrm>
            <a:custGeom>
              <a:avLst/>
              <a:gdLst/>
              <a:ahLst/>
              <a:cxnLst/>
              <a:rect r="r" b="b" t="t" l="l"/>
              <a:pathLst>
                <a:path h="304101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939415"/>
                  </a:lnTo>
                  <a:cubicBezTo>
                    <a:pt x="203200" y="2995549"/>
                    <a:pt x="157734" y="3041015"/>
                    <a:pt x="101600" y="3041015"/>
                  </a:cubicBezTo>
                  <a:cubicBezTo>
                    <a:pt x="45466" y="3041015"/>
                    <a:pt x="0" y="2995549"/>
                    <a:pt x="0" y="293941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428155" y="7161311"/>
            <a:ext cx="4252912" cy="5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3. Withdraw Funds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8155" y="7777311"/>
            <a:ext cx="7252395" cy="10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Calls withdraw(). Uses if</a:t>
            </a:r>
            <a:r>
              <a:rPr lang="en-US" sz="2187" b="true">
                <a:solidFill>
                  <a:srgbClr val="405449"/>
                </a:solidFill>
                <a:latin typeface="Arimo Bold"/>
                <a:ea typeface="Arimo Bold"/>
                <a:cs typeface="Arimo Bold"/>
                <a:sym typeface="Arimo Bold"/>
              </a:rPr>
              <a:t> statement</a:t>
            </a: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 to validate funds and positive amount.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266635" y="6839694"/>
            <a:ext cx="8048179" cy="2318891"/>
            <a:chOff x="0" y="0"/>
            <a:chExt cx="10730905" cy="309185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5400" y="25400"/>
              <a:ext cx="10680192" cy="3041015"/>
            </a:xfrm>
            <a:custGeom>
              <a:avLst/>
              <a:gdLst/>
              <a:ahLst/>
              <a:cxnLst/>
              <a:rect r="r" b="b" t="t" l="l"/>
              <a:pathLst>
                <a:path h="3041015" w="10680192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10433431" y="0"/>
                  </a:lnTo>
                  <a:cubicBezTo>
                    <a:pt x="10569701" y="0"/>
                    <a:pt x="10680192" y="109220"/>
                    <a:pt x="10680192" y="243840"/>
                  </a:cubicBezTo>
                  <a:lnTo>
                    <a:pt x="10680192" y="2797175"/>
                  </a:lnTo>
                  <a:cubicBezTo>
                    <a:pt x="10680192" y="2931795"/>
                    <a:pt x="10569701" y="3041015"/>
                    <a:pt x="10433431" y="3041015"/>
                  </a:cubicBezTo>
                  <a:lnTo>
                    <a:pt x="246761" y="3041015"/>
                  </a:lnTo>
                  <a:cubicBezTo>
                    <a:pt x="110490" y="3041015"/>
                    <a:pt x="0" y="2931922"/>
                    <a:pt x="0" y="2797175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730992" cy="3091815"/>
            </a:xfrm>
            <a:custGeom>
              <a:avLst/>
              <a:gdLst/>
              <a:ahLst/>
              <a:cxnLst/>
              <a:rect r="r" b="b" t="t" l="l"/>
              <a:pathLst>
                <a:path h="3091815" w="10730992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10458831" y="0"/>
                  </a:lnTo>
                  <a:lnTo>
                    <a:pt x="10458831" y="25400"/>
                  </a:lnTo>
                  <a:lnTo>
                    <a:pt x="10458831" y="0"/>
                  </a:lnTo>
                  <a:cubicBezTo>
                    <a:pt x="10608818" y="0"/>
                    <a:pt x="10730992" y="120269"/>
                    <a:pt x="10730992" y="269240"/>
                  </a:cubicBezTo>
                  <a:lnTo>
                    <a:pt x="10705592" y="269240"/>
                  </a:lnTo>
                  <a:lnTo>
                    <a:pt x="10730992" y="269240"/>
                  </a:lnTo>
                  <a:lnTo>
                    <a:pt x="10730992" y="2822575"/>
                  </a:lnTo>
                  <a:lnTo>
                    <a:pt x="10705592" y="2822575"/>
                  </a:lnTo>
                  <a:lnTo>
                    <a:pt x="10730992" y="2822575"/>
                  </a:lnTo>
                  <a:cubicBezTo>
                    <a:pt x="10730992" y="2971546"/>
                    <a:pt x="10608818" y="3091815"/>
                    <a:pt x="10458831" y="3091815"/>
                  </a:cubicBezTo>
                  <a:lnTo>
                    <a:pt x="10458831" y="3066415"/>
                  </a:lnTo>
                  <a:lnTo>
                    <a:pt x="10458831" y="3091815"/>
                  </a:lnTo>
                  <a:lnTo>
                    <a:pt x="272161" y="3091815"/>
                  </a:lnTo>
                  <a:lnTo>
                    <a:pt x="272161" y="3066415"/>
                  </a:lnTo>
                  <a:lnTo>
                    <a:pt x="272161" y="3091815"/>
                  </a:lnTo>
                  <a:cubicBezTo>
                    <a:pt x="122174" y="3091815"/>
                    <a:pt x="0" y="2971546"/>
                    <a:pt x="0" y="282257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822575"/>
                  </a:lnTo>
                  <a:lnTo>
                    <a:pt x="25400" y="2822575"/>
                  </a:lnTo>
                  <a:lnTo>
                    <a:pt x="50800" y="2822575"/>
                  </a:lnTo>
                  <a:cubicBezTo>
                    <a:pt x="50800" y="2942971"/>
                    <a:pt x="149606" y="3041015"/>
                    <a:pt x="272161" y="3041015"/>
                  </a:cubicBezTo>
                  <a:lnTo>
                    <a:pt x="10458831" y="3041015"/>
                  </a:lnTo>
                  <a:cubicBezTo>
                    <a:pt x="10581386" y="3041015"/>
                    <a:pt x="10680192" y="2942971"/>
                    <a:pt x="10680192" y="2822575"/>
                  </a:cubicBezTo>
                  <a:lnTo>
                    <a:pt x="10680192" y="269240"/>
                  </a:lnTo>
                  <a:cubicBezTo>
                    <a:pt x="10680192" y="148844"/>
                    <a:pt x="10581386" y="50800"/>
                    <a:pt x="10458831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CED9CE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9247584" y="6858744"/>
            <a:ext cx="152400" cy="2280791"/>
            <a:chOff x="0" y="0"/>
            <a:chExt cx="203200" cy="304105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03200" cy="3041015"/>
            </a:xfrm>
            <a:custGeom>
              <a:avLst/>
              <a:gdLst/>
              <a:ahLst/>
              <a:cxnLst/>
              <a:rect r="r" b="b" t="t" l="l"/>
              <a:pathLst>
                <a:path h="304101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939415"/>
                  </a:lnTo>
                  <a:cubicBezTo>
                    <a:pt x="203200" y="2995549"/>
                    <a:pt x="157734" y="3041015"/>
                    <a:pt x="101600" y="3041015"/>
                  </a:cubicBezTo>
                  <a:cubicBezTo>
                    <a:pt x="45466" y="3041015"/>
                    <a:pt x="0" y="2995549"/>
                    <a:pt x="0" y="293941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9721602" y="7161311"/>
            <a:ext cx="4252912" cy="55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4. Exit Program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721602" y="7777311"/>
            <a:ext cx="725254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Sets loop variable to false, terminating program with a thank-you message.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24669" y="716905"/>
            <a:ext cx="5800725" cy="42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CHAPTER IV: CODE HIGHLIGHTS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4669" y="1365200"/>
            <a:ext cx="11029652" cy="1177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7"/>
              </a:lnSpc>
            </a:pPr>
            <a:r>
              <a:rPr lang="en-US" sz="7124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Fundamentals in 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4669" y="2843659"/>
            <a:ext cx="16438661" cy="51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This project effectively utilizes all required foundational Java elements.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4669" y="3913435"/>
            <a:ext cx="3302496" cy="42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Modular Methods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4669" y="4504581"/>
            <a:ext cx="7897117" cy="94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Program functionality is segmented into dedicated methods, called from the main menu loop.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4669" y="5559029"/>
            <a:ext cx="7897117" cy="58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12"/>
              </a:lnSpc>
              <a:buFont typeface="Arial"/>
              <a:buChar char="•"/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public static void checkBalance()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4669" y="6112223"/>
            <a:ext cx="7897117" cy="58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12"/>
              </a:lnSpc>
              <a:buFont typeface="Arial"/>
              <a:buChar char="•"/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public static void deposit(Scanner scanner)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4669" y="6665416"/>
            <a:ext cx="7897117" cy="58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12"/>
              </a:lnSpc>
              <a:buFont typeface="Arial"/>
              <a:buChar char="•"/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public static void withdraw(Scanner scanner)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75737" y="3956000"/>
            <a:ext cx="7897117" cy="4200227"/>
            <a:chOff x="0" y="0"/>
            <a:chExt cx="10529490" cy="56003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29443" cy="5600319"/>
            </a:xfrm>
            <a:custGeom>
              <a:avLst/>
              <a:gdLst/>
              <a:ahLst/>
              <a:cxnLst/>
              <a:rect r="r" b="b" t="t" l="l"/>
              <a:pathLst>
                <a:path h="5600319" w="10529443">
                  <a:moveTo>
                    <a:pt x="0" y="316992"/>
                  </a:moveTo>
                  <a:cubicBezTo>
                    <a:pt x="0" y="141986"/>
                    <a:pt x="141986" y="0"/>
                    <a:pt x="316992" y="0"/>
                  </a:cubicBezTo>
                  <a:lnTo>
                    <a:pt x="10212451" y="0"/>
                  </a:lnTo>
                  <a:cubicBezTo>
                    <a:pt x="10387584" y="0"/>
                    <a:pt x="10529443" y="141986"/>
                    <a:pt x="10529443" y="316992"/>
                  </a:cubicBezTo>
                  <a:lnTo>
                    <a:pt x="10529443" y="5283327"/>
                  </a:lnTo>
                  <a:cubicBezTo>
                    <a:pt x="10529443" y="5458460"/>
                    <a:pt x="10387457" y="5600319"/>
                    <a:pt x="10212451" y="5600319"/>
                  </a:cubicBezTo>
                  <a:lnTo>
                    <a:pt x="316992" y="5600319"/>
                  </a:lnTo>
                  <a:cubicBezTo>
                    <a:pt x="141986" y="5600319"/>
                    <a:pt x="0" y="5458333"/>
                    <a:pt x="0" y="5283327"/>
                  </a:cubicBezTo>
                  <a:close/>
                </a:path>
              </a:pathLst>
            </a:custGeom>
            <a:solidFill>
              <a:srgbClr val="EDF2E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462641" y="3956000"/>
            <a:ext cx="7923311" cy="4200227"/>
            <a:chOff x="0" y="0"/>
            <a:chExt cx="10564415" cy="56003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564368" cy="5600319"/>
            </a:xfrm>
            <a:custGeom>
              <a:avLst/>
              <a:gdLst/>
              <a:ahLst/>
              <a:cxnLst/>
              <a:rect r="r" b="b" t="t" l="l"/>
              <a:pathLst>
                <a:path h="5600319" w="10564368">
                  <a:moveTo>
                    <a:pt x="0" y="52832"/>
                  </a:moveTo>
                  <a:cubicBezTo>
                    <a:pt x="0" y="23622"/>
                    <a:pt x="23622" y="0"/>
                    <a:pt x="52832" y="0"/>
                  </a:cubicBezTo>
                  <a:lnTo>
                    <a:pt x="10511536" y="0"/>
                  </a:lnTo>
                  <a:cubicBezTo>
                    <a:pt x="10540746" y="0"/>
                    <a:pt x="10564368" y="23622"/>
                    <a:pt x="10564368" y="52832"/>
                  </a:cubicBezTo>
                  <a:lnTo>
                    <a:pt x="10564368" y="5547487"/>
                  </a:lnTo>
                  <a:cubicBezTo>
                    <a:pt x="10564368" y="5576697"/>
                    <a:pt x="10540746" y="5600319"/>
                    <a:pt x="10511536" y="5600319"/>
                  </a:cubicBezTo>
                  <a:lnTo>
                    <a:pt x="52832" y="5600319"/>
                  </a:lnTo>
                  <a:cubicBezTo>
                    <a:pt x="23622" y="5600319"/>
                    <a:pt x="0" y="5576697"/>
                    <a:pt x="0" y="5547487"/>
                  </a:cubicBezTo>
                  <a:close/>
                </a:path>
              </a:pathLst>
            </a:custGeom>
            <a:solidFill>
              <a:srgbClr val="EDF2ED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726811" y="4030266"/>
            <a:ext cx="7394973" cy="337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// Selection Statement Example</a:t>
            </a:r>
          </a:p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if (amount &gt; 0 &amp;&amp; amount &lt;= balance) {</a:t>
            </a:r>
          </a:p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    balance = balance - amount;</a:t>
            </a:r>
          </a:p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System.out.println("Successful withdrawal.");</a:t>
            </a:r>
          </a:p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System.out.println("Insufficient funds or invalid amount.");</a:t>
            </a:r>
          </a:p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75737" y="8358187"/>
            <a:ext cx="7897117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The withdraw() method's core logic uses a compound conditional statement.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8549" y="595759"/>
            <a:ext cx="3755677" cy="35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CHAPTER V: REFLECTION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8549" y="1148804"/>
            <a:ext cx="11162408" cy="96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7"/>
              </a:lnSpc>
            </a:pPr>
            <a:r>
              <a:rPr lang="en-US" sz="5937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Key Takeaways &amp; Conclusion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68549" y="2691259"/>
            <a:ext cx="2414290" cy="605284"/>
            <a:chOff x="0" y="0"/>
            <a:chExt cx="3219053" cy="807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19069" cy="807085"/>
            </a:xfrm>
            <a:custGeom>
              <a:avLst/>
              <a:gdLst/>
              <a:ahLst/>
              <a:cxnLst/>
              <a:rect r="r" b="b" t="t" l="l"/>
              <a:pathLst>
                <a:path h="807085" w="3219069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2955544" y="0"/>
                  </a:lnTo>
                  <a:cubicBezTo>
                    <a:pt x="3101086" y="0"/>
                    <a:pt x="3219069" y="117983"/>
                    <a:pt x="3219069" y="263525"/>
                  </a:cubicBezTo>
                  <a:lnTo>
                    <a:pt x="3219069" y="543560"/>
                  </a:lnTo>
                  <a:cubicBezTo>
                    <a:pt x="3219069" y="689102"/>
                    <a:pt x="3101086" y="807085"/>
                    <a:pt x="2955544" y="807085"/>
                  </a:cubicBezTo>
                  <a:lnTo>
                    <a:pt x="263525" y="807085"/>
                  </a:lnTo>
                  <a:cubicBezTo>
                    <a:pt x="117983" y="807085"/>
                    <a:pt x="0" y="689102"/>
                    <a:pt x="0" y="543560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821210" y="2800945"/>
            <a:ext cx="308819" cy="385911"/>
            <a:chOff x="0" y="0"/>
            <a:chExt cx="411758" cy="514548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411734" cy="514604"/>
            </a:xfrm>
            <a:custGeom>
              <a:avLst/>
              <a:gdLst/>
              <a:ahLst/>
              <a:cxnLst/>
              <a:rect r="r" b="b" t="t" l="l"/>
              <a:pathLst>
                <a:path h="514604" w="411734">
                  <a:moveTo>
                    <a:pt x="0" y="0"/>
                  </a:moveTo>
                  <a:lnTo>
                    <a:pt x="411734" y="0"/>
                  </a:lnTo>
                  <a:lnTo>
                    <a:pt x="411734" y="514604"/>
                  </a:lnTo>
                  <a:lnTo>
                    <a:pt x="0" y="51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264" r="-5" b="-1253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68549" y="3351311"/>
            <a:ext cx="4828729" cy="605284"/>
            <a:chOff x="0" y="0"/>
            <a:chExt cx="6438305" cy="8070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38265" cy="807085"/>
            </a:xfrm>
            <a:custGeom>
              <a:avLst/>
              <a:gdLst/>
              <a:ahLst/>
              <a:cxnLst/>
              <a:rect r="r" b="b" t="t" l="l"/>
              <a:pathLst>
                <a:path h="807085" w="6438265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6174740" y="0"/>
                  </a:lnTo>
                  <a:cubicBezTo>
                    <a:pt x="6320282" y="0"/>
                    <a:pt x="6438265" y="117983"/>
                    <a:pt x="6438265" y="263525"/>
                  </a:cubicBezTo>
                  <a:lnTo>
                    <a:pt x="6438265" y="543560"/>
                  </a:lnTo>
                  <a:cubicBezTo>
                    <a:pt x="6438265" y="689102"/>
                    <a:pt x="6320282" y="807085"/>
                    <a:pt x="6174740" y="807085"/>
                  </a:cubicBezTo>
                  <a:lnTo>
                    <a:pt x="263525" y="807085"/>
                  </a:lnTo>
                  <a:cubicBezTo>
                    <a:pt x="117983" y="807085"/>
                    <a:pt x="0" y="689102"/>
                    <a:pt x="0" y="543560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3028504" y="3460998"/>
            <a:ext cx="308819" cy="385911"/>
            <a:chOff x="0" y="0"/>
            <a:chExt cx="411758" cy="514548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411734" cy="514604"/>
            </a:xfrm>
            <a:custGeom>
              <a:avLst/>
              <a:gdLst/>
              <a:ahLst/>
              <a:cxnLst/>
              <a:rect r="r" b="b" t="t" l="l"/>
              <a:pathLst>
                <a:path h="514604" w="411734">
                  <a:moveTo>
                    <a:pt x="0" y="0"/>
                  </a:moveTo>
                  <a:lnTo>
                    <a:pt x="411734" y="0"/>
                  </a:lnTo>
                  <a:lnTo>
                    <a:pt x="411734" y="514604"/>
                  </a:lnTo>
                  <a:lnTo>
                    <a:pt x="0" y="51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64" r="-5" b="-1253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68549" y="4011365"/>
            <a:ext cx="7243167" cy="605284"/>
            <a:chOff x="0" y="0"/>
            <a:chExt cx="9657557" cy="8070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657588" cy="807085"/>
            </a:xfrm>
            <a:custGeom>
              <a:avLst/>
              <a:gdLst/>
              <a:ahLst/>
              <a:cxnLst/>
              <a:rect r="r" b="b" t="t" l="l"/>
              <a:pathLst>
                <a:path h="807085" w="9657588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9394063" y="0"/>
                  </a:lnTo>
                  <a:cubicBezTo>
                    <a:pt x="9539605" y="0"/>
                    <a:pt x="9657588" y="117983"/>
                    <a:pt x="9657588" y="263525"/>
                  </a:cubicBezTo>
                  <a:lnTo>
                    <a:pt x="9657588" y="543560"/>
                  </a:lnTo>
                  <a:cubicBezTo>
                    <a:pt x="9657588" y="689102"/>
                    <a:pt x="9539605" y="807085"/>
                    <a:pt x="9394063" y="807085"/>
                  </a:cubicBezTo>
                  <a:lnTo>
                    <a:pt x="263525" y="807085"/>
                  </a:lnTo>
                  <a:cubicBezTo>
                    <a:pt x="117983" y="807085"/>
                    <a:pt x="0" y="689102"/>
                    <a:pt x="0" y="543560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4235649" y="4121051"/>
            <a:ext cx="308819" cy="385911"/>
            <a:chOff x="0" y="0"/>
            <a:chExt cx="411758" cy="514548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411734" cy="514604"/>
            </a:xfrm>
            <a:custGeom>
              <a:avLst/>
              <a:gdLst/>
              <a:ahLst/>
              <a:cxnLst/>
              <a:rect r="r" b="b" t="t" l="l"/>
              <a:pathLst>
                <a:path h="514604" w="411734">
                  <a:moveTo>
                    <a:pt x="0" y="0"/>
                  </a:moveTo>
                  <a:lnTo>
                    <a:pt x="411734" y="0"/>
                  </a:lnTo>
                  <a:lnTo>
                    <a:pt x="411734" y="514604"/>
                  </a:lnTo>
                  <a:lnTo>
                    <a:pt x="0" y="51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64" r="-5" b="-1253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68549" y="4836170"/>
            <a:ext cx="439191" cy="439191"/>
            <a:chOff x="0" y="0"/>
            <a:chExt cx="585588" cy="5855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85597" cy="585597"/>
            </a:xfrm>
            <a:custGeom>
              <a:avLst/>
              <a:gdLst/>
              <a:ahLst/>
              <a:cxnLst/>
              <a:rect r="r" b="b" t="t" l="l"/>
              <a:pathLst>
                <a:path h="585597" w="585597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322072" y="0"/>
                  </a:lnTo>
                  <a:cubicBezTo>
                    <a:pt x="467614" y="0"/>
                    <a:pt x="585597" y="117983"/>
                    <a:pt x="585597" y="263525"/>
                  </a:cubicBezTo>
                  <a:lnTo>
                    <a:pt x="585597" y="322072"/>
                  </a:lnTo>
                  <a:cubicBezTo>
                    <a:pt x="585597" y="467614"/>
                    <a:pt x="467614" y="585597"/>
                    <a:pt x="322072" y="585597"/>
                  </a:cubicBezTo>
                  <a:lnTo>
                    <a:pt x="263525" y="585597"/>
                  </a:lnTo>
                  <a:cubicBezTo>
                    <a:pt x="117983" y="585597"/>
                    <a:pt x="0" y="467614"/>
                    <a:pt x="0" y="322072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850850" y="4884168"/>
            <a:ext cx="274439" cy="343049"/>
            <a:chOff x="0" y="0"/>
            <a:chExt cx="365918" cy="457398"/>
          </a:xfrm>
        </p:grpSpPr>
        <p:sp>
          <p:nvSpPr>
            <p:cNvPr name="Freeform 23" id="23" descr="preencoded.png"/>
            <p:cNvSpPr/>
            <p:nvPr/>
          </p:nvSpPr>
          <p:spPr>
            <a:xfrm flipH="false" flipV="false" rot="0">
              <a:off x="0" y="0"/>
              <a:ext cx="365887" cy="457454"/>
            </a:xfrm>
            <a:custGeom>
              <a:avLst/>
              <a:gdLst/>
              <a:ahLst/>
              <a:cxnLst/>
              <a:rect r="r" b="b" t="t" l="l"/>
              <a:pathLst>
                <a:path h="457454" w="365887">
                  <a:moveTo>
                    <a:pt x="0" y="0"/>
                  </a:moveTo>
                  <a:lnTo>
                    <a:pt x="365887" y="0"/>
                  </a:lnTo>
                  <a:lnTo>
                    <a:pt x="365887" y="457454"/>
                  </a:lnTo>
                  <a:lnTo>
                    <a:pt x="0" y="457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47" t="0" r="-355" b="12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427261" y="4874567"/>
            <a:ext cx="2744986" cy="44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290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Challenge Met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27261" y="5360937"/>
            <a:ext cx="6584455" cy="76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6"/>
              </a:lnSpc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Successfully integrated foundational Java elements into a functional application.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68549" y="6478786"/>
            <a:ext cx="439191" cy="439191"/>
            <a:chOff x="0" y="0"/>
            <a:chExt cx="585588" cy="5855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85597" cy="585597"/>
            </a:xfrm>
            <a:custGeom>
              <a:avLst/>
              <a:gdLst/>
              <a:ahLst/>
              <a:cxnLst/>
              <a:rect r="r" b="b" t="t" l="l"/>
              <a:pathLst>
                <a:path h="585597" w="585597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322072" y="0"/>
                  </a:lnTo>
                  <a:cubicBezTo>
                    <a:pt x="467614" y="0"/>
                    <a:pt x="585597" y="117983"/>
                    <a:pt x="585597" y="263525"/>
                  </a:cubicBezTo>
                  <a:lnTo>
                    <a:pt x="585597" y="322072"/>
                  </a:lnTo>
                  <a:cubicBezTo>
                    <a:pt x="585597" y="467614"/>
                    <a:pt x="467614" y="585597"/>
                    <a:pt x="322072" y="585597"/>
                  </a:cubicBezTo>
                  <a:lnTo>
                    <a:pt x="263525" y="585597"/>
                  </a:lnTo>
                  <a:cubicBezTo>
                    <a:pt x="117983" y="585597"/>
                    <a:pt x="0" y="467614"/>
                    <a:pt x="0" y="322072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850850" y="6526782"/>
            <a:ext cx="274439" cy="343049"/>
            <a:chOff x="0" y="0"/>
            <a:chExt cx="365918" cy="457398"/>
          </a:xfrm>
        </p:grpSpPr>
        <p:sp>
          <p:nvSpPr>
            <p:cNvPr name="Freeform 29" id="29" descr="preencoded.png"/>
            <p:cNvSpPr/>
            <p:nvPr/>
          </p:nvSpPr>
          <p:spPr>
            <a:xfrm flipH="false" flipV="false" rot="0">
              <a:off x="0" y="0"/>
              <a:ext cx="365887" cy="457454"/>
            </a:xfrm>
            <a:custGeom>
              <a:avLst/>
              <a:gdLst/>
              <a:ahLst/>
              <a:cxnLst/>
              <a:rect r="r" b="b" t="t" l="l"/>
              <a:pathLst>
                <a:path h="457454" w="365887">
                  <a:moveTo>
                    <a:pt x="0" y="0"/>
                  </a:moveTo>
                  <a:lnTo>
                    <a:pt x="365887" y="0"/>
                  </a:lnTo>
                  <a:lnTo>
                    <a:pt x="365887" y="457454"/>
                  </a:lnTo>
                  <a:lnTo>
                    <a:pt x="0" y="457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47" t="0" r="-355" b="12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427261" y="6517184"/>
            <a:ext cx="3292227" cy="44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290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Modular Design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27261" y="7003554"/>
            <a:ext cx="6584455" cy="76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6"/>
              </a:lnSpc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Learned to break down tasks into reusable and testable methods.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768549" y="8121403"/>
            <a:ext cx="439191" cy="439191"/>
            <a:chOff x="0" y="0"/>
            <a:chExt cx="585588" cy="58558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85597" cy="585597"/>
            </a:xfrm>
            <a:custGeom>
              <a:avLst/>
              <a:gdLst/>
              <a:ahLst/>
              <a:cxnLst/>
              <a:rect r="r" b="b" t="t" l="l"/>
              <a:pathLst>
                <a:path h="585597" w="585597">
                  <a:moveTo>
                    <a:pt x="0" y="263525"/>
                  </a:moveTo>
                  <a:cubicBezTo>
                    <a:pt x="0" y="117983"/>
                    <a:pt x="117983" y="0"/>
                    <a:pt x="263525" y="0"/>
                  </a:cubicBezTo>
                  <a:lnTo>
                    <a:pt x="322072" y="0"/>
                  </a:lnTo>
                  <a:cubicBezTo>
                    <a:pt x="467614" y="0"/>
                    <a:pt x="585597" y="117983"/>
                    <a:pt x="585597" y="263525"/>
                  </a:cubicBezTo>
                  <a:lnTo>
                    <a:pt x="585597" y="322072"/>
                  </a:lnTo>
                  <a:cubicBezTo>
                    <a:pt x="585597" y="467614"/>
                    <a:pt x="467614" y="585597"/>
                    <a:pt x="322072" y="585597"/>
                  </a:cubicBezTo>
                  <a:lnTo>
                    <a:pt x="263525" y="585597"/>
                  </a:lnTo>
                  <a:cubicBezTo>
                    <a:pt x="117983" y="585597"/>
                    <a:pt x="0" y="467614"/>
                    <a:pt x="0" y="322072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850850" y="8169399"/>
            <a:ext cx="274439" cy="343049"/>
            <a:chOff x="0" y="0"/>
            <a:chExt cx="365918" cy="457398"/>
          </a:xfrm>
        </p:grpSpPr>
        <p:sp>
          <p:nvSpPr>
            <p:cNvPr name="Freeform 35" id="35" descr="preencoded.png"/>
            <p:cNvSpPr/>
            <p:nvPr/>
          </p:nvSpPr>
          <p:spPr>
            <a:xfrm flipH="false" flipV="false" rot="0">
              <a:off x="0" y="0"/>
              <a:ext cx="365887" cy="457454"/>
            </a:xfrm>
            <a:custGeom>
              <a:avLst/>
              <a:gdLst/>
              <a:ahLst/>
              <a:cxnLst/>
              <a:rect r="r" b="b" t="t" l="l"/>
              <a:pathLst>
                <a:path h="457454" w="365887">
                  <a:moveTo>
                    <a:pt x="0" y="0"/>
                  </a:moveTo>
                  <a:lnTo>
                    <a:pt x="365887" y="0"/>
                  </a:lnTo>
                  <a:lnTo>
                    <a:pt x="365887" y="457454"/>
                  </a:lnTo>
                  <a:lnTo>
                    <a:pt x="0" y="457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47" t="0" r="-355" b="12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427261" y="8159874"/>
            <a:ext cx="3747755" cy="44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290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Logic Proficiency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27261" y="8646170"/>
            <a:ext cx="6584455" cy="76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6"/>
              </a:lnSpc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Gained hands-on experience managing user input with loops and conditionals.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890398" y="3500524"/>
            <a:ext cx="5409879" cy="44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290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Next Steps &amp; Enhancements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890398" y="4166582"/>
            <a:ext cx="8345087" cy="37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6"/>
              </a:lnSpc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Future versions could incorporate: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890398" y="4942636"/>
            <a:ext cx="8345087" cy="37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6543" indent="-143272" lvl="1">
              <a:lnSpc>
                <a:spcPts val="3096"/>
              </a:lnSpc>
              <a:buFont typeface="Arial"/>
              <a:buChar char="•"/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User authentication (PIN/Account Number)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890398" y="5547872"/>
            <a:ext cx="8345087" cy="37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6543" indent="-143272" lvl="1">
              <a:lnSpc>
                <a:spcPts val="3096"/>
              </a:lnSpc>
              <a:buFont typeface="Arial"/>
              <a:buChar char="•"/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Arrays/lists for transaction history logging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890398" y="6153107"/>
            <a:ext cx="8345087" cy="37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6543" indent="-143272" lvl="1">
              <a:lnSpc>
                <a:spcPts val="3096"/>
              </a:lnSpc>
              <a:buFont typeface="Arial"/>
              <a:buChar char="•"/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Enhanced input validation &amp; error handling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196747" y="6999005"/>
            <a:ext cx="8038736" cy="76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6"/>
              </a:lnSpc>
            </a:pPr>
            <a:r>
              <a:rPr lang="en-US" sz="1899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This simulation provided a solid foundation, translating abstract concepts into a tangible program and affirming the power of modular programming.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8557022" y="5230118"/>
            <a:ext cx="28575" cy="702766"/>
            <a:chOff x="0" y="0"/>
            <a:chExt cx="38100" cy="93702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8100" cy="937006"/>
            </a:xfrm>
            <a:custGeom>
              <a:avLst/>
              <a:gdLst/>
              <a:ahLst/>
              <a:cxnLst/>
              <a:rect r="r" b="b" t="t" l="l"/>
              <a:pathLst>
                <a:path h="937006" w="38100">
                  <a:moveTo>
                    <a:pt x="0" y="0"/>
                  </a:moveTo>
                  <a:lnTo>
                    <a:pt x="38100" y="0"/>
                  </a:lnTo>
                  <a:lnTo>
                    <a:pt x="38100" y="937006"/>
                  </a:lnTo>
                  <a:lnTo>
                    <a:pt x="0" y="937006"/>
                  </a:lnTo>
                  <a:close/>
                </a:path>
              </a:pathLst>
            </a:custGeom>
            <a:solidFill>
              <a:srgbClr val="438951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DAG078VI1wE</dc:identifier>
  <dcterms:modified xsi:type="dcterms:W3CDTF">2011-08-01T06:04:30Z</dcterms:modified>
  <cp:revision>1</cp:revision>
  <dc:title>Simple-ATM-Simulation-in-Java.pptx</dc:title>
</cp:coreProperties>
</file>