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834" r:id="rId4"/>
    <p:sldId id="844" r:id="rId5"/>
    <p:sldId id="842" r:id="rId6"/>
    <p:sldId id="843" r:id="rId7"/>
    <p:sldId id="841" r:id="rId8"/>
    <p:sldId id="831" r:id="rId9"/>
    <p:sldId id="830" r:id="rId10"/>
    <p:sldId id="832" r:id="rId11"/>
    <p:sldId id="836" r:id="rId12"/>
    <p:sldId id="837" r:id="rId13"/>
    <p:sldId id="838" r:id="rId14"/>
    <p:sldId id="828" r:id="rId15"/>
    <p:sldId id="829" r:id="rId16"/>
    <p:sldId id="845" r:id="rId17"/>
    <p:sldId id="827" r:id="rId18"/>
    <p:sldId id="833" r:id="rId19"/>
    <p:sldId id="846" r:id="rId20"/>
    <p:sldId id="840" r:id="rId21"/>
    <p:sldId id="8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0745DE-7D7E-4C90-AA27-0202BB4D26DD}">
          <p14:sldIdLst>
            <p14:sldId id="257"/>
            <p14:sldId id="834"/>
            <p14:sldId id="844"/>
            <p14:sldId id="842"/>
            <p14:sldId id="843"/>
          </p14:sldIdLst>
        </p14:section>
        <p14:section name="Appendix" id="{504E2821-89DA-4701-8118-7569F54B0E9A}">
          <p14:sldIdLst>
            <p14:sldId id="841"/>
            <p14:sldId id="831"/>
            <p14:sldId id="830"/>
            <p14:sldId id="832"/>
            <p14:sldId id="836"/>
            <p14:sldId id="837"/>
            <p14:sldId id="838"/>
            <p14:sldId id="828"/>
            <p14:sldId id="829"/>
            <p14:sldId id="845"/>
            <p14:sldId id="827"/>
            <p14:sldId id="833"/>
            <p14:sldId id="846"/>
            <p14:sldId id="840"/>
            <p14:sldId id="8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91" autoAdjust="0"/>
    <p:restoredTop sz="94660"/>
  </p:normalViewPr>
  <p:slideViewPr>
    <p:cSldViewPr snapToGrid="0">
      <p:cViewPr varScale="1">
        <p:scale>
          <a:sx n="75" d="100"/>
          <a:sy n="75" d="100"/>
        </p:scale>
        <p:origin x="6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inal Manhar" userId="ed6b7d21-2017-4f51-af3d-ff7b51f3ba66" providerId="ADAL" clId="{31BF6BBD-DA66-4B7A-BD3D-2E5F01406735}"/>
    <pc:docChg chg="undo custSel addSld delSld modSld sldOrd modSection">
      <pc:chgData name="Mrinal Manhar" userId="ed6b7d21-2017-4f51-af3d-ff7b51f3ba66" providerId="ADAL" clId="{31BF6BBD-DA66-4B7A-BD3D-2E5F01406735}" dt="2023-12-20T06:52:13.301" v="53" actId="2696"/>
      <pc:docMkLst>
        <pc:docMk/>
      </pc:docMkLst>
      <pc:sldChg chg="delSp modSp new del mod ord">
        <pc:chgData name="Mrinal Manhar" userId="ed6b7d21-2017-4f51-af3d-ff7b51f3ba66" providerId="ADAL" clId="{31BF6BBD-DA66-4B7A-BD3D-2E5F01406735}" dt="2023-12-20T06:52:13.301" v="53" actId="2696"/>
        <pc:sldMkLst>
          <pc:docMk/>
          <pc:sldMk cId="3731906932" sldId="845"/>
        </pc:sldMkLst>
        <pc:spChg chg="mod">
          <ac:chgData name="Mrinal Manhar" userId="ed6b7d21-2017-4f51-af3d-ff7b51f3ba66" providerId="ADAL" clId="{31BF6BBD-DA66-4B7A-BD3D-2E5F01406735}" dt="2023-12-20T06:51:11.610" v="52" actId="20577"/>
          <ac:spMkLst>
            <pc:docMk/>
            <pc:sldMk cId="3731906932" sldId="845"/>
            <ac:spMk id="2" creationId="{B40603A2-8B41-C624-A252-FDCCEACDFA75}"/>
          </ac:spMkLst>
        </pc:spChg>
        <pc:spChg chg="del">
          <ac:chgData name="Mrinal Manhar" userId="ed6b7d21-2017-4f51-af3d-ff7b51f3ba66" providerId="ADAL" clId="{31BF6BBD-DA66-4B7A-BD3D-2E5F01406735}" dt="2023-12-20T06:44:50.712" v="5" actId="21"/>
          <ac:spMkLst>
            <pc:docMk/>
            <pc:sldMk cId="3731906932" sldId="845"/>
            <ac:spMk id="3" creationId="{938CD178-3CFA-19DC-1846-E8867770A629}"/>
          </ac:spMkLst>
        </pc:spChg>
      </pc:sldChg>
    </pc:docChg>
  </pc:docChgLst>
  <pc:docChgLst>
    <pc:chgData name="Mrinal Manhar" userId="ed6b7d21-2017-4f51-af3d-ff7b51f3ba66" providerId="ADAL" clId="{8D9D704A-C74C-4307-B16F-FB33A564DE16}"/>
    <pc:docChg chg="undo redo custSel addSld modSld sldOrd modSection">
      <pc:chgData name="Mrinal Manhar" userId="ed6b7d21-2017-4f51-af3d-ff7b51f3ba66" providerId="ADAL" clId="{8D9D704A-C74C-4307-B16F-FB33A564DE16}" dt="2023-12-20T08:05:07.185" v="2314" actId="20577"/>
      <pc:docMkLst>
        <pc:docMk/>
      </pc:docMkLst>
      <pc:sldChg chg="addSp delSp modSp mod">
        <pc:chgData name="Mrinal Manhar" userId="ed6b7d21-2017-4f51-af3d-ff7b51f3ba66" providerId="ADAL" clId="{8D9D704A-C74C-4307-B16F-FB33A564DE16}" dt="2023-12-20T07:30:22.215" v="1119" actId="20577"/>
        <pc:sldMkLst>
          <pc:docMk/>
          <pc:sldMk cId="370773607" sldId="827"/>
        </pc:sldMkLst>
        <pc:spChg chg="mod">
          <ac:chgData name="Mrinal Manhar" userId="ed6b7d21-2017-4f51-af3d-ff7b51f3ba66" providerId="ADAL" clId="{8D9D704A-C74C-4307-B16F-FB33A564DE16}" dt="2023-12-20T07:29:08.048" v="1072" actId="255"/>
          <ac:spMkLst>
            <pc:docMk/>
            <pc:sldMk cId="370773607" sldId="827"/>
            <ac:spMk id="2" creationId="{3B6DD172-8F33-E173-6EE4-4AE792983E73}"/>
          </ac:spMkLst>
        </pc:spChg>
        <pc:spChg chg="mod">
          <ac:chgData name="Mrinal Manhar" userId="ed6b7d21-2017-4f51-af3d-ff7b51f3ba66" providerId="ADAL" clId="{8D9D704A-C74C-4307-B16F-FB33A564DE16}" dt="2023-12-20T07:30:22.215" v="1119" actId="20577"/>
          <ac:spMkLst>
            <pc:docMk/>
            <pc:sldMk cId="370773607" sldId="827"/>
            <ac:spMk id="3" creationId="{0B23D0EE-B47A-C064-DECE-23CE29A52A42}"/>
          </ac:spMkLst>
        </pc:spChg>
        <pc:graphicFrameChg chg="add del mod">
          <ac:chgData name="Mrinal Manhar" userId="ed6b7d21-2017-4f51-af3d-ff7b51f3ba66" providerId="ADAL" clId="{8D9D704A-C74C-4307-B16F-FB33A564DE16}" dt="2023-12-20T07:13:25.234" v="287" actId="478"/>
          <ac:graphicFrameMkLst>
            <pc:docMk/>
            <pc:sldMk cId="370773607" sldId="827"/>
            <ac:graphicFrameMk id="8" creationId="{D13D7A5E-EE8C-2830-C03B-DBCA38650134}"/>
          </ac:graphicFrameMkLst>
        </pc:graphicFrameChg>
        <pc:graphicFrameChg chg="add del mod">
          <ac:chgData name="Mrinal Manhar" userId="ed6b7d21-2017-4f51-af3d-ff7b51f3ba66" providerId="ADAL" clId="{8D9D704A-C74C-4307-B16F-FB33A564DE16}" dt="2023-12-20T07:13:47.500" v="289" actId="478"/>
          <ac:graphicFrameMkLst>
            <pc:docMk/>
            <pc:sldMk cId="370773607" sldId="827"/>
            <ac:graphicFrameMk id="9" creationId="{85FA6478-E68E-9CC0-D31D-578B087FCB08}"/>
          </ac:graphicFrameMkLst>
        </pc:graphicFrameChg>
        <pc:picChg chg="add del mod">
          <ac:chgData name="Mrinal Manhar" userId="ed6b7d21-2017-4f51-af3d-ff7b51f3ba66" providerId="ADAL" clId="{8D9D704A-C74C-4307-B16F-FB33A564DE16}" dt="2023-12-20T07:15:04.710" v="304" actId="478"/>
          <ac:picMkLst>
            <pc:docMk/>
            <pc:sldMk cId="370773607" sldId="827"/>
            <ac:picMk id="7" creationId="{82DFA7C9-96F2-2F94-4AD3-8F273F9809C7}"/>
          </ac:picMkLst>
        </pc:picChg>
        <pc:picChg chg="add mod">
          <ac:chgData name="Mrinal Manhar" userId="ed6b7d21-2017-4f51-af3d-ff7b51f3ba66" providerId="ADAL" clId="{8D9D704A-C74C-4307-B16F-FB33A564DE16}" dt="2023-12-20T07:29:19.998" v="1074" actId="1076"/>
          <ac:picMkLst>
            <pc:docMk/>
            <pc:sldMk cId="370773607" sldId="827"/>
            <ac:picMk id="11" creationId="{35951802-78AA-1D08-8F07-6C339392492B}"/>
          </ac:picMkLst>
        </pc:picChg>
      </pc:sldChg>
      <pc:sldChg chg="modSp mod">
        <pc:chgData name="Mrinal Manhar" userId="ed6b7d21-2017-4f51-af3d-ff7b51f3ba66" providerId="ADAL" clId="{8D9D704A-C74C-4307-B16F-FB33A564DE16}" dt="2023-12-20T07:33:31.904" v="1156" actId="20577"/>
        <pc:sldMkLst>
          <pc:docMk/>
          <pc:sldMk cId="1402681478" sldId="833"/>
        </pc:sldMkLst>
        <pc:spChg chg="mod">
          <ac:chgData name="Mrinal Manhar" userId="ed6b7d21-2017-4f51-af3d-ff7b51f3ba66" providerId="ADAL" clId="{8D9D704A-C74C-4307-B16F-FB33A564DE16}" dt="2023-12-20T07:30:53.612" v="1128" actId="20577"/>
          <ac:spMkLst>
            <pc:docMk/>
            <pc:sldMk cId="1402681478" sldId="833"/>
            <ac:spMk id="6" creationId="{45537123-3630-592C-BC1D-8F7DC4C6B1CF}"/>
          </ac:spMkLst>
        </pc:spChg>
        <pc:spChg chg="mod">
          <ac:chgData name="Mrinal Manhar" userId="ed6b7d21-2017-4f51-af3d-ff7b51f3ba66" providerId="ADAL" clId="{8D9D704A-C74C-4307-B16F-FB33A564DE16}" dt="2023-12-20T07:33:31.904" v="1156" actId="20577"/>
          <ac:spMkLst>
            <pc:docMk/>
            <pc:sldMk cId="1402681478" sldId="833"/>
            <ac:spMk id="8" creationId="{4158A906-C682-2D84-6AAD-9D055D97C7B6}"/>
          </ac:spMkLst>
        </pc:spChg>
      </pc:sldChg>
      <pc:sldChg chg="modSp add mod ord">
        <pc:chgData name="Mrinal Manhar" userId="ed6b7d21-2017-4f51-af3d-ff7b51f3ba66" providerId="ADAL" clId="{8D9D704A-C74C-4307-B16F-FB33A564DE16}" dt="2023-12-20T06:55:05.453" v="19"/>
        <pc:sldMkLst>
          <pc:docMk/>
          <pc:sldMk cId="113782386" sldId="845"/>
        </pc:sldMkLst>
        <pc:spChg chg="mod">
          <ac:chgData name="Mrinal Manhar" userId="ed6b7d21-2017-4f51-af3d-ff7b51f3ba66" providerId="ADAL" clId="{8D9D704A-C74C-4307-B16F-FB33A564DE16}" dt="2023-12-20T06:54:53.726" v="17" actId="255"/>
          <ac:spMkLst>
            <pc:docMk/>
            <pc:sldMk cId="113782386" sldId="845"/>
            <ac:spMk id="2" creationId="{3B6DD172-8F33-E173-6EE4-4AE792983E73}"/>
          </ac:spMkLst>
        </pc:spChg>
      </pc:sldChg>
      <pc:sldChg chg="addSp delSp modSp new mod">
        <pc:chgData name="Mrinal Manhar" userId="ed6b7d21-2017-4f51-af3d-ff7b51f3ba66" providerId="ADAL" clId="{8D9D704A-C74C-4307-B16F-FB33A564DE16}" dt="2023-12-20T08:05:07.185" v="2314" actId="20577"/>
        <pc:sldMkLst>
          <pc:docMk/>
          <pc:sldMk cId="2149644443" sldId="846"/>
        </pc:sldMkLst>
        <pc:spChg chg="mod">
          <ac:chgData name="Mrinal Manhar" userId="ed6b7d21-2017-4f51-af3d-ff7b51f3ba66" providerId="ADAL" clId="{8D9D704A-C74C-4307-B16F-FB33A564DE16}" dt="2023-12-20T08:05:07.185" v="2314" actId="20577"/>
          <ac:spMkLst>
            <pc:docMk/>
            <pc:sldMk cId="2149644443" sldId="846"/>
            <ac:spMk id="2" creationId="{C455F246-7F82-6B63-A577-D78433A9B58E}"/>
          </ac:spMkLst>
        </pc:spChg>
        <pc:spChg chg="del">
          <ac:chgData name="Mrinal Manhar" userId="ed6b7d21-2017-4f51-af3d-ff7b51f3ba66" providerId="ADAL" clId="{8D9D704A-C74C-4307-B16F-FB33A564DE16}" dt="2023-12-20T07:38:39.111" v="1158" actId="478"/>
          <ac:spMkLst>
            <pc:docMk/>
            <pc:sldMk cId="2149644443" sldId="846"/>
            <ac:spMk id="3" creationId="{490C46BE-6BF4-8FAB-3662-B4A0CEEB8472}"/>
          </ac:spMkLst>
        </pc:spChg>
        <pc:picChg chg="add mod">
          <ac:chgData name="Mrinal Manhar" userId="ed6b7d21-2017-4f51-af3d-ff7b51f3ba66" providerId="ADAL" clId="{8D9D704A-C74C-4307-B16F-FB33A564DE16}" dt="2023-12-20T08:02:04.222" v="2283" actId="1076"/>
          <ac:picMkLst>
            <pc:docMk/>
            <pc:sldMk cId="2149644443" sldId="846"/>
            <ac:picMk id="6" creationId="{496A5631-AFF6-F3E8-5CE1-3E890D68D6A8}"/>
          </ac:picMkLst>
        </pc:picChg>
        <pc:picChg chg="add mod">
          <ac:chgData name="Mrinal Manhar" userId="ed6b7d21-2017-4f51-af3d-ff7b51f3ba66" providerId="ADAL" clId="{8D9D704A-C74C-4307-B16F-FB33A564DE16}" dt="2023-12-20T07:58:35.115" v="2197" actId="1076"/>
          <ac:picMkLst>
            <pc:docMk/>
            <pc:sldMk cId="2149644443" sldId="846"/>
            <ac:picMk id="7" creationId="{3AB22197-17DA-9847-4105-80092A611AAA}"/>
          </ac:picMkLst>
        </pc:picChg>
      </pc:sldChg>
    </pc:docChg>
  </pc:docChgLst>
  <pc:docChgLst>
    <pc:chgData name="Mrinal Manhar" userId="ed6b7d21-2017-4f51-af3d-ff7b51f3ba66" providerId="ADAL" clId="{1DB1BE40-2E75-478E-A935-F881E48A0D6F}"/>
    <pc:docChg chg="modSld">
      <pc:chgData name="Mrinal Manhar" userId="ed6b7d21-2017-4f51-af3d-ff7b51f3ba66" providerId="ADAL" clId="{1DB1BE40-2E75-478E-A935-F881E48A0D6F}" dt="2024-07-24T10:34:00.536" v="49" actId="20577"/>
      <pc:docMkLst>
        <pc:docMk/>
      </pc:docMkLst>
      <pc:sldChg chg="modSp mod">
        <pc:chgData name="Mrinal Manhar" userId="ed6b7d21-2017-4f51-af3d-ff7b51f3ba66" providerId="ADAL" clId="{1DB1BE40-2E75-478E-A935-F881E48A0D6F}" dt="2024-07-24T10:34:00.536" v="49" actId="20577"/>
        <pc:sldMkLst>
          <pc:docMk/>
          <pc:sldMk cId="1402681478" sldId="833"/>
        </pc:sldMkLst>
        <pc:spChg chg="mod">
          <ac:chgData name="Mrinal Manhar" userId="ed6b7d21-2017-4f51-af3d-ff7b51f3ba66" providerId="ADAL" clId="{1DB1BE40-2E75-478E-A935-F881E48A0D6F}" dt="2024-07-24T10:34:00.536" v="49" actId="20577"/>
          <ac:spMkLst>
            <pc:docMk/>
            <pc:sldMk cId="1402681478" sldId="833"/>
            <ac:spMk id="8" creationId="{4158A906-C682-2D84-6AAD-9D055D97C7B6}"/>
          </ac:spMkLst>
        </pc:spChg>
        <pc:picChg chg="mod">
          <ac:chgData name="Mrinal Manhar" userId="ed6b7d21-2017-4f51-af3d-ff7b51f3ba66" providerId="ADAL" clId="{1DB1BE40-2E75-478E-A935-F881E48A0D6F}" dt="2024-07-24T10:26:49.994" v="1" actId="14100"/>
          <ac:picMkLst>
            <pc:docMk/>
            <pc:sldMk cId="1402681478" sldId="833"/>
            <ac:picMk id="11" creationId="{05BDD16C-77D4-F92D-D775-3E9FED89FB0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0013-37CD-7446-0A3C-DA2667E74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E052F3-4DA0-A94B-84D2-5651A6418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2C56F2-5312-E427-F3C3-FBA874EA2E6B}"/>
              </a:ext>
            </a:extLst>
          </p:cNvPr>
          <p:cNvSpPr>
            <a:spLocks noGrp="1"/>
          </p:cNvSpPr>
          <p:nvPr>
            <p:ph type="dt" sz="half" idx="10"/>
          </p:nvPr>
        </p:nvSpPr>
        <p:spPr/>
        <p:txBody>
          <a:bodyPr/>
          <a:lstStyle/>
          <a:p>
            <a:fld id="{6184BC3D-6971-421C-87C7-7AA6F5DD4CBA}" type="datetimeFigureOut">
              <a:rPr lang="en-US" smtClean="0"/>
              <a:t>7/24/2024</a:t>
            </a:fld>
            <a:endParaRPr lang="en-US"/>
          </a:p>
        </p:txBody>
      </p:sp>
      <p:sp>
        <p:nvSpPr>
          <p:cNvPr id="5" name="Footer Placeholder 4">
            <a:extLst>
              <a:ext uri="{FF2B5EF4-FFF2-40B4-BE49-F238E27FC236}">
                <a16:creationId xmlns:a16="http://schemas.microsoft.com/office/drawing/2014/main" id="{1251759C-4573-3372-C303-676E979DA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7D15B-68CC-8A19-F7B6-EEB5B5A6502F}"/>
              </a:ext>
            </a:extLst>
          </p:cNvPr>
          <p:cNvSpPr>
            <a:spLocks noGrp="1"/>
          </p:cNvSpPr>
          <p:nvPr>
            <p:ph type="sldNum" sz="quarter" idx="12"/>
          </p:nvPr>
        </p:nvSpPr>
        <p:spPr/>
        <p:txBody>
          <a:bodyPr/>
          <a:lstStyle/>
          <a:p>
            <a:fld id="{0E249DDC-52E8-4CA8-8F28-B31C67D237E2}" type="slidenum">
              <a:rPr lang="en-US" smtClean="0"/>
              <a:t>‹#›</a:t>
            </a:fld>
            <a:endParaRPr lang="en-US"/>
          </a:p>
        </p:txBody>
      </p:sp>
    </p:spTree>
    <p:extLst>
      <p:ext uri="{BB962C8B-B14F-4D97-AF65-F5344CB8AC3E}">
        <p14:creationId xmlns:p14="http://schemas.microsoft.com/office/powerpoint/2010/main" val="17627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AE59-2BB4-3964-DFEE-ECC53A1C99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9BC42-D0E3-C886-6B06-D6327480B1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3CC8F-F626-7361-0506-D1C198153F4F}"/>
              </a:ext>
            </a:extLst>
          </p:cNvPr>
          <p:cNvSpPr>
            <a:spLocks noGrp="1"/>
          </p:cNvSpPr>
          <p:nvPr>
            <p:ph type="dt" sz="half" idx="10"/>
          </p:nvPr>
        </p:nvSpPr>
        <p:spPr/>
        <p:txBody>
          <a:bodyPr/>
          <a:lstStyle/>
          <a:p>
            <a:fld id="{6184BC3D-6971-421C-87C7-7AA6F5DD4CBA}" type="datetimeFigureOut">
              <a:rPr lang="en-US" smtClean="0"/>
              <a:t>7/24/2024</a:t>
            </a:fld>
            <a:endParaRPr lang="en-US"/>
          </a:p>
        </p:txBody>
      </p:sp>
      <p:sp>
        <p:nvSpPr>
          <p:cNvPr id="5" name="Footer Placeholder 4">
            <a:extLst>
              <a:ext uri="{FF2B5EF4-FFF2-40B4-BE49-F238E27FC236}">
                <a16:creationId xmlns:a16="http://schemas.microsoft.com/office/drawing/2014/main" id="{AE8760C1-FE60-6E93-6057-E2E73DCE0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959E4-79F4-8322-7396-01DDF19B4BF8}"/>
              </a:ext>
            </a:extLst>
          </p:cNvPr>
          <p:cNvSpPr>
            <a:spLocks noGrp="1"/>
          </p:cNvSpPr>
          <p:nvPr>
            <p:ph type="sldNum" sz="quarter" idx="12"/>
          </p:nvPr>
        </p:nvSpPr>
        <p:spPr/>
        <p:txBody>
          <a:bodyPr/>
          <a:lstStyle/>
          <a:p>
            <a:fld id="{0E249DDC-52E8-4CA8-8F28-B31C67D237E2}" type="slidenum">
              <a:rPr lang="en-US" smtClean="0"/>
              <a:t>‹#›</a:t>
            </a:fld>
            <a:endParaRPr lang="en-US"/>
          </a:p>
        </p:txBody>
      </p:sp>
    </p:spTree>
    <p:extLst>
      <p:ext uri="{BB962C8B-B14F-4D97-AF65-F5344CB8AC3E}">
        <p14:creationId xmlns:p14="http://schemas.microsoft.com/office/powerpoint/2010/main" val="99111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15DA58-FA53-D6F3-0D9E-294E6A9126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139068-38EE-CCE3-4BB5-21E6998174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13A3A-55D0-DC43-7F51-746E79055808}"/>
              </a:ext>
            </a:extLst>
          </p:cNvPr>
          <p:cNvSpPr>
            <a:spLocks noGrp="1"/>
          </p:cNvSpPr>
          <p:nvPr>
            <p:ph type="dt" sz="half" idx="10"/>
          </p:nvPr>
        </p:nvSpPr>
        <p:spPr/>
        <p:txBody>
          <a:bodyPr/>
          <a:lstStyle/>
          <a:p>
            <a:fld id="{6184BC3D-6971-421C-87C7-7AA6F5DD4CBA}" type="datetimeFigureOut">
              <a:rPr lang="en-US" smtClean="0"/>
              <a:t>7/24/2024</a:t>
            </a:fld>
            <a:endParaRPr lang="en-US"/>
          </a:p>
        </p:txBody>
      </p:sp>
      <p:sp>
        <p:nvSpPr>
          <p:cNvPr id="5" name="Footer Placeholder 4">
            <a:extLst>
              <a:ext uri="{FF2B5EF4-FFF2-40B4-BE49-F238E27FC236}">
                <a16:creationId xmlns:a16="http://schemas.microsoft.com/office/drawing/2014/main" id="{E80BE739-C9CC-694D-139E-811F2664F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66606-7650-D9C9-17E2-69C9D3BCE40C}"/>
              </a:ext>
            </a:extLst>
          </p:cNvPr>
          <p:cNvSpPr>
            <a:spLocks noGrp="1"/>
          </p:cNvSpPr>
          <p:nvPr>
            <p:ph type="sldNum" sz="quarter" idx="12"/>
          </p:nvPr>
        </p:nvSpPr>
        <p:spPr/>
        <p:txBody>
          <a:bodyPr/>
          <a:lstStyle/>
          <a:p>
            <a:fld id="{0E249DDC-52E8-4CA8-8F28-B31C67D237E2}" type="slidenum">
              <a:rPr lang="en-US" smtClean="0"/>
              <a:t>‹#›</a:t>
            </a:fld>
            <a:endParaRPr lang="en-US"/>
          </a:p>
        </p:txBody>
      </p:sp>
    </p:spTree>
    <p:extLst>
      <p:ext uri="{BB962C8B-B14F-4D97-AF65-F5344CB8AC3E}">
        <p14:creationId xmlns:p14="http://schemas.microsoft.com/office/powerpoint/2010/main" val="311477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45E4-BE06-45F9-ADCF-994612B731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7A9180-C966-41B0-A895-6D0B9B761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5FB54561-217A-43A3-9750-018FC2EE12EE}"/>
              </a:ext>
            </a:extLst>
          </p:cNvPr>
          <p:cNvSpPr>
            <a:spLocks noGrp="1"/>
          </p:cNvSpPr>
          <p:nvPr>
            <p:ph type="ftr" sz="quarter" idx="11"/>
          </p:nvPr>
        </p:nvSpPr>
        <p:spPr/>
        <p:txBody>
          <a:bodyPr/>
          <a:lstStyle/>
          <a:p>
            <a:r>
              <a:rPr lang="en-US"/>
              <a:t>Copyright © 2021, Voxai and/or its affiliates  |  Confidential</a:t>
            </a:r>
            <a:endParaRPr lang="en-US" dirty="0"/>
          </a:p>
        </p:txBody>
      </p:sp>
      <p:sp>
        <p:nvSpPr>
          <p:cNvPr id="6" name="Slide Number Placeholder 5">
            <a:extLst>
              <a:ext uri="{FF2B5EF4-FFF2-40B4-BE49-F238E27FC236}">
                <a16:creationId xmlns:a16="http://schemas.microsoft.com/office/drawing/2014/main" id="{34560F1C-FA01-4B0C-BBFA-4CF3532535EB}"/>
              </a:ext>
            </a:extLst>
          </p:cNvPr>
          <p:cNvSpPr>
            <a:spLocks noGrp="1"/>
          </p:cNvSpPr>
          <p:nvPr>
            <p:ph type="sldNum" sz="quarter" idx="12"/>
          </p:nvPr>
        </p:nvSpPr>
        <p:spPr/>
        <p:txBody>
          <a:bodyPr/>
          <a:lstStyle/>
          <a:p>
            <a:fld id="{29E29A71-D90C-4AAF-81B6-CE5D311E6277}" type="slidenum">
              <a:rPr lang="en-IN" smtClean="0"/>
              <a:t>‹#›</a:t>
            </a:fld>
            <a:endParaRPr lang="en-IN"/>
          </a:p>
        </p:txBody>
      </p:sp>
    </p:spTree>
    <p:extLst>
      <p:ext uri="{BB962C8B-B14F-4D97-AF65-F5344CB8AC3E}">
        <p14:creationId xmlns:p14="http://schemas.microsoft.com/office/powerpoint/2010/main" val="3231494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64BC-D521-4A77-BD2E-3B893D0DB58A}"/>
              </a:ext>
            </a:extLst>
          </p:cNvPr>
          <p:cNvSpPr>
            <a:spLocks noGrp="1"/>
          </p:cNvSpPr>
          <p:nvPr>
            <p:ph type="title"/>
          </p:nvPr>
        </p:nvSpPr>
        <p:spPr/>
        <p:txBody>
          <a:bodyPr anchor="ctr"/>
          <a:lstStyle>
            <a:lvl1pPr>
              <a:defRPr>
                <a:solidFill>
                  <a:srgbClr val="002060"/>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C82749D-F026-4F00-815D-3173D1C60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671A0A23-137C-4AF6-9B66-F598B13C00BB}"/>
              </a:ext>
            </a:extLst>
          </p:cNvPr>
          <p:cNvSpPr>
            <a:spLocks noGrp="1"/>
          </p:cNvSpPr>
          <p:nvPr>
            <p:ph type="ftr" sz="quarter" idx="11"/>
          </p:nvPr>
        </p:nvSpPr>
        <p:spPr/>
        <p:txBody>
          <a:bodyPr/>
          <a:lstStyle>
            <a:lvl1pPr algn="l">
              <a:defRPr/>
            </a:lvl1pPr>
          </a:lstStyle>
          <a:p>
            <a:r>
              <a:rPr lang="en-US"/>
              <a:t>Copyright © 2021, Voxai and/or its affiliates  |  Confidential</a:t>
            </a:r>
            <a:endParaRPr lang="en-IN"/>
          </a:p>
        </p:txBody>
      </p:sp>
      <p:sp>
        <p:nvSpPr>
          <p:cNvPr id="6" name="Slide Number Placeholder 5">
            <a:extLst>
              <a:ext uri="{FF2B5EF4-FFF2-40B4-BE49-F238E27FC236}">
                <a16:creationId xmlns:a16="http://schemas.microsoft.com/office/drawing/2014/main" id="{9F99F7C9-60BC-4B92-B338-2AAEC57C841B}"/>
              </a:ext>
            </a:extLst>
          </p:cNvPr>
          <p:cNvSpPr>
            <a:spLocks noGrp="1"/>
          </p:cNvSpPr>
          <p:nvPr>
            <p:ph type="sldNum" sz="quarter" idx="12"/>
          </p:nvPr>
        </p:nvSpPr>
        <p:spPr/>
        <p:txBody>
          <a:bodyPr/>
          <a:lstStyle/>
          <a:p>
            <a:fld id="{29E29A71-D90C-4AAF-81B6-CE5D311E6277}" type="slidenum">
              <a:rPr lang="en-IN" smtClean="0"/>
              <a:t>‹#›</a:t>
            </a:fld>
            <a:endParaRPr lang="en-IN"/>
          </a:p>
        </p:txBody>
      </p:sp>
    </p:spTree>
    <p:extLst>
      <p:ext uri="{BB962C8B-B14F-4D97-AF65-F5344CB8AC3E}">
        <p14:creationId xmlns:p14="http://schemas.microsoft.com/office/powerpoint/2010/main" val="93312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043D-21FD-4B35-AAA6-A16EEB95E9B0}"/>
              </a:ext>
            </a:extLst>
          </p:cNvPr>
          <p:cNvSpPr>
            <a:spLocks noGrp="1"/>
          </p:cNvSpPr>
          <p:nvPr>
            <p:ph type="title"/>
          </p:nvPr>
        </p:nvSpPr>
        <p:spPr>
          <a:xfrm>
            <a:off x="831850" y="1709740"/>
            <a:ext cx="10515600" cy="2852737"/>
          </a:xfrm>
        </p:spPr>
        <p:txBody>
          <a:bodyPr anchor="b"/>
          <a:lstStyle>
            <a:lvl1pPr>
              <a:defRPr sz="6000">
                <a:solidFill>
                  <a:schemeClr val="bg1"/>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39BA8A59-CB0A-4D9D-93A8-97B3C7C39CAC}"/>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6F22268E-8FC9-4B1B-BBB8-D07D31747AE5}"/>
              </a:ext>
            </a:extLst>
          </p:cNvPr>
          <p:cNvSpPr>
            <a:spLocks noGrp="1"/>
          </p:cNvSpPr>
          <p:nvPr>
            <p:ph type="ftr" sz="quarter" idx="11"/>
          </p:nvPr>
        </p:nvSpPr>
        <p:spPr/>
        <p:txBody>
          <a:bodyPr/>
          <a:lstStyle>
            <a:lvl1pPr algn="l">
              <a:defRPr/>
            </a:lvl1pPr>
          </a:lstStyle>
          <a:p>
            <a:r>
              <a:rPr lang="en-US"/>
              <a:t>Copyright © 2021, Voxai and/or its affiliates  |  Confidential</a:t>
            </a:r>
            <a:endParaRPr lang="en-IN"/>
          </a:p>
        </p:txBody>
      </p:sp>
      <p:sp>
        <p:nvSpPr>
          <p:cNvPr id="6" name="Slide Number Placeholder 5">
            <a:extLst>
              <a:ext uri="{FF2B5EF4-FFF2-40B4-BE49-F238E27FC236}">
                <a16:creationId xmlns:a16="http://schemas.microsoft.com/office/drawing/2014/main" id="{2B1AFA33-8645-445C-94D7-7C6AA491C168}"/>
              </a:ext>
            </a:extLst>
          </p:cNvPr>
          <p:cNvSpPr>
            <a:spLocks noGrp="1"/>
          </p:cNvSpPr>
          <p:nvPr>
            <p:ph type="sldNum" sz="quarter" idx="12"/>
          </p:nvPr>
        </p:nvSpPr>
        <p:spPr/>
        <p:txBody>
          <a:bodyPr/>
          <a:lstStyle/>
          <a:p>
            <a:fld id="{29E29A71-D90C-4AAF-81B6-CE5D311E6277}" type="slidenum">
              <a:rPr lang="en-IN" smtClean="0"/>
              <a:t>‹#›</a:t>
            </a:fld>
            <a:endParaRPr lang="en-IN"/>
          </a:p>
        </p:txBody>
      </p:sp>
    </p:spTree>
    <p:extLst>
      <p:ext uri="{BB962C8B-B14F-4D97-AF65-F5344CB8AC3E}">
        <p14:creationId xmlns:p14="http://schemas.microsoft.com/office/powerpoint/2010/main" val="1671133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9B27-155B-4507-AB51-3D2F64A8EC3B}"/>
              </a:ext>
            </a:extLst>
          </p:cNvPr>
          <p:cNvSpPr>
            <a:spLocks noGrp="1"/>
          </p:cNvSpPr>
          <p:nvPr>
            <p:ph type="title"/>
          </p:nvPr>
        </p:nvSpPr>
        <p:spPr/>
        <p:txBody>
          <a:bodyPr anchor="ctr"/>
          <a:lstStyle>
            <a:lvl1pPr>
              <a:defRPr>
                <a:solidFill>
                  <a:srgbClr val="002060"/>
                </a:solidFill>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0BBDCA-7B88-4194-BE7C-684C316CF8B9}"/>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4B138A-9F1E-4C38-82B3-515B3303D591}"/>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a:extLst>
              <a:ext uri="{FF2B5EF4-FFF2-40B4-BE49-F238E27FC236}">
                <a16:creationId xmlns:a16="http://schemas.microsoft.com/office/drawing/2014/main" id="{6DC975C7-38A7-4AA6-97B6-3712F478D51E}"/>
              </a:ext>
            </a:extLst>
          </p:cNvPr>
          <p:cNvSpPr>
            <a:spLocks noGrp="1"/>
          </p:cNvSpPr>
          <p:nvPr>
            <p:ph type="ftr" sz="quarter" idx="11"/>
          </p:nvPr>
        </p:nvSpPr>
        <p:spPr>
          <a:xfrm>
            <a:off x="777815" y="6356352"/>
            <a:ext cx="7315200" cy="365125"/>
          </a:xfrm>
        </p:spPr>
        <p:txBody>
          <a:bodyPr/>
          <a:lstStyle>
            <a:lvl1pPr algn="l">
              <a:defRPr sz="1200"/>
            </a:lvl1pPr>
          </a:lstStyle>
          <a:p>
            <a:r>
              <a:rPr lang="en-US"/>
              <a:t>Copyright © 2021, Voxai and/or its affiliates  |  Confidential</a:t>
            </a:r>
            <a:endParaRPr lang="en-IN" dirty="0"/>
          </a:p>
        </p:txBody>
      </p:sp>
      <p:sp>
        <p:nvSpPr>
          <p:cNvPr id="7" name="Slide Number Placeholder 6">
            <a:extLst>
              <a:ext uri="{FF2B5EF4-FFF2-40B4-BE49-F238E27FC236}">
                <a16:creationId xmlns:a16="http://schemas.microsoft.com/office/drawing/2014/main" id="{2EC815CC-FEA4-4D92-BCA8-A79939A145AB}"/>
              </a:ext>
            </a:extLst>
          </p:cNvPr>
          <p:cNvSpPr>
            <a:spLocks noGrp="1"/>
          </p:cNvSpPr>
          <p:nvPr>
            <p:ph type="sldNum" sz="quarter" idx="12"/>
          </p:nvPr>
        </p:nvSpPr>
        <p:spPr>
          <a:xfrm>
            <a:off x="8610601" y="6356352"/>
            <a:ext cx="2743200" cy="365125"/>
          </a:xfrm>
        </p:spPr>
        <p:txBody>
          <a:bodyPr/>
          <a:lstStyle/>
          <a:p>
            <a:fld id="{29E29A71-D90C-4AAF-81B6-CE5D311E6277}" type="slidenum">
              <a:rPr lang="en-IN" smtClean="0"/>
              <a:t>‹#›</a:t>
            </a:fld>
            <a:endParaRPr lang="en-IN"/>
          </a:p>
        </p:txBody>
      </p:sp>
    </p:spTree>
    <p:extLst>
      <p:ext uri="{BB962C8B-B14F-4D97-AF65-F5344CB8AC3E}">
        <p14:creationId xmlns:p14="http://schemas.microsoft.com/office/powerpoint/2010/main" val="2246358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D559-82EB-486F-B6E2-D870C766646B}"/>
              </a:ext>
            </a:extLst>
          </p:cNvPr>
          <p:cNvSpPr>
            <a:spLocks noGrp="1"/>
          </p:cNvSpPr>
          <p:nvPr>
            <p:ph type="title"/>
          </p:nvPr>
        </p:nvSpPr>
        <p:spPr>
          <a:xfrm>
            <a:off x="839789" y="365127"/>
            <a:ext cx="10515600" cy="1325563"/>
          </a:xfrm>
        </p:spPr>
        <p:txBody>
          <a:bodyPr anchor="ctr"/>
          <a:lstStyle>
            <a:lvl1pPr>
              <a:defRPr>
                <a:solidFill>
                  <a:srgbClr val="002060"/>
                </a:solidFill>
              </a:defRPr>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29A4C4-1EB2-42AD-A316-A8FC1055D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56B290-A791-49D1-A031-60BE311054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94A663-3E0E-43F2-91EE-03D9D69D0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7CFAD5-E131-442F-B8D4-4B07FA9A7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Footer Placeholder 7">
            <a:extLst>
              <a:ext uri="{FF2B5EF4-FFF2-40B4-BE49-F238E27FC236}">
                <a16:creationId xmlns:a16="http://schemas.microsoft.com/office/drawing/2014/main" id="{470A8544-F87B-4323-B094-1244197A0B8B}"/>
              </a:ext>
            </a:extLst>
          </p:cNvPr>
          <p:cNvSpPr>
            <a:spLocks noGrp="1"/>
          </p:cNvSpPr>
          <p:nvPr>
            <p:ph type="ftr" sz="quarter" idx="11"/>
          </p:nvPr>
        </p:nvSpPr>
        <p:spPr/>
        <p:txBody>
          <a:bodyPr/>
          <a:lstStyle>
            <a:lvl1pPr algn="l">
              <a:defRPr/>
            </a:lvl1pPr>
          </a:lstStyle>
          <a:p>
            <a:r>
              <a:rPr lang="en-US" dirty="0"/>
              <a:t>Copyright © 2021, Voxai and/or its affiliates  |  Confidential</a:t>
            </a:r>
            <a:endParaRPr lang="en-IN" dirty="0"/>
          </a:p>
        </p:txBody>
      </p:sp>
      <p:sp>
        <p:nvSpPr>
          <p:cNvPr id="9" name="Slide Number Placeholder 8">
            <a:extLst>
              <a:ext uri="{FF2B5EF4-FFF2-40B4-BE49-F238E27FC236}">
                <a16:creationId xmlns:a16="http://schemas.microsoft.com/office/drawing/2014/main" id="{C9491E2F-CE3F-4F2B-AF8B-B1638FEFCAD5}"/>
              </a:ext>
            </a:extLst>
          </p:cNvPr>
          <p:cNvSpPr>
            <a:spLocks noGrp="1"/>
          </p:cNvSpPr>
          <p:nvPr>
            <p:ph type="sldNum" sz="quarter" idx="12"/>
          </p:nvPr>
        </p:nvSpPr>
        <p:spPr/>
        <p:txBody>
          <a:bodyPr/>
          <a:lstStyle/>
          <a:p>
            <a:fld id="{29E29A71-D90C-4AAF-81B6-CE5D311E6277}" type="slidenum">
              <a:rPr lang="en-IN" smtClean="0"/>
              <a:t>‹#›</a:t>
            </a:fld>
            <a:endParaRPr lang="en-IN"/>
          </a:p>
        </p:txBody>
      </p:sp>
    </p:spTree>
    <p:extLst>
      <p:ext uri="{BB962C8B-B14F-4D97-AF65-F5344CB8AC3E}">
        <p14:creationId xmlns:p14="http://schemas.microsoft.com/office/powerpoint/2010/main" val="2125399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D9D6-0D93-454D-B925-E4F990150AC4}"/>
              </a:ext>
            </a:extLst>
          </p:cNvPr>
          <p:cNvSpPr>
            <a:spLocks noGrp="1"/>
          </p:cNvSpPr>
          <p:nvPr>
            <p:ph type="title"/>
          </p:nvPr>
        </p:nvSpPr>
        <p:spPr/>
        <p:txBody>
          <a:bodyPr anchor="ctr"/>
          <a:lstStyle>
            <a:lvl1pPr>
              <a:defRPr>
                <a:solidFill>
                  <a:srgbClr val="002060"/>
                </a:solidFill>
              </a:defRPr>
            </a:lvl1pPr>
          </a:lstStyle>
          <a:p>
            <a:r>
              <a:rPr lang="en-US"/>
              <a:t>Click to edit Master title style</a:t>
            </a:r>
            <a:endParaRPr lang="en-IN"/>
          </a:p>
        </p:txBody>
      </p:sp>
      <p:sp>
        <p:nvSpPr>
          <p:cNvPr id="4" name="Footer Placeholder 3">
            <a:extLst>
              <a:ext uri="{FF2B5EF4-FFF2-40B4-BE49-F238E27FC236}">
                <a16:creationId xmlns:a16="http://schemas.microsoft.com/office/drawing/2014/main" id="{45D48B0E-C8C4-4E6C-AC34-4EB2EE370D4C}"/>
              </a:ext>
            </a:extLst>
          </p:cNvPr>
          <p:cNvSpPr>
            <a:spLocks noGrp="1"/>
          </p:cNvSpPr>
          <p:nvPr>
            <p:ph type="ftr" sz="quarter" idx="11"/>
          </p:nvPr>
        </p:nvSpPr>
        <p:spPr/>
        <p:txBody>
          <a:bodyPr/>
          <a:lstStyle>
            <a:lvl1pPr algn="l">
              <a:defRPr/>
            </a:lvl1pPr>
          </a:lstStyle>
          <a:p>
            <a:r>
              <a:rPr lang="en-US"/>
              <a:t>Copyright © 2021, Voxai and/or its affiliates  |  Confidential</a:t>
            </a:r>
            <a:endParaRPr lang="en-IN" dirty="0"/>
          </a:p>
        </p:txBody>
      </p:sp>
      <p:sp>
        <p:nvSpPr>
          <p:cNvPr id="5" name="Slide Number Placeholder 4">
            <a:extLst>
              <a:ext uri="{FF2B5EF4-FFF2-40B4-BE49-F238E27FC236}">
                <a16:creationId xmlns:a16="http://schemas.microsoft.com/office/drawing/2014/main" id="{14480FCA-4538-4BD5-9ED2-E86E0557F264}"/>
              </a:ext>
            </a:extLst>
          </p:cNvPr>
          <p:cNvSpPr>
            <a:spLocks noGrp="1"/>
          </p:cNvSpPr>
          <p:nvPr>
            <p:ph type="sldNum" sz="quarter" idx="12"/>
          </p:nvPr>
        </p:nvSpPr>
        <p:spPr/>
        <p:txBody>
          <a:bodyPr/>
          <a:lstStyle/>
          <a:p>
            <a:fld id="{29E29A71-D90C-4AAF-81B6-CE5D311E6277}" type="slidenum">
              <a:rPr lang="en-IN" smtClean="0"/>
              <a:t>‹#›</a:t>
            </a:fld>
            <a:endParaRPr lang="en-IN"/>
          </a:p>
        </p:txBody>
      </p:sp>
    </p:spTree>
    <p:extLst>
      <p:ext uri="{BB962C8B-B14F-4D97-AF65-F5344CB8AC3E}">
        <p14:creationId xmlns:p14="http://schemas.microsoft.com/office/powerpoint/2010/main" val="449047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220C10-3203-4C07-88A7-B6A96CFAC0B0}"/>
              </a:ext>
            </a:extLst>
          </p:cNvPr>
          <p:cNvSpPr>
            <a:spLocks noGrp="1"/>
          </p:cNvSpPr>
          <p:nvPr>
            <p:ph type="ftr" sz="quarter" idx="11"/>
          </p:nvPr>
        </p:nvSpPr>
        <p:spPr/>
        <p:txBody>
          <a:bodyPr/>
          <a:lstStyle/>
          <a:p>
            <a:pPr algn="l"/>
            <a:r>
              <a:rPr lang="en-US" dirty="0"/>
              <a:t>Copyright © 2021, Voxai and/or its affiliates  |  Confidential</a:t>
            </a:r>
            <a:endParaRPr lang="en-IN" dirty="0"/>
          </a:p>
        </p:txBody>
      </p:sp>
      <p:sp>
        <p:nvSpPr>
          <p:cNvPr id="4" name="Slide Number Placeholder 3">
            <a:extLst>
              <a:ext uri="{FF2B5EF4-FFF2-40B4-BE49-F238E27FC236}">
                <a16:creationId xmlns:a16="http://schemas.microsoft.com/office/drawing/2014/main" id="{925667AE-EF1E-453B-A6AA-AAA9AF8E6194}"/>
              </a:ext>
            </a:extLst>
          </p:cNvPr>
          <p:cNvSpPr>
            <a:spLocks noGrp="1"/>
          </p:cNvSpPr>
          <p:nvPr>
            <p:ph type="sldNum" sz="quarter" idx="12"/>
          </p:nvPr>
        </p:nvSpPr>
        <p:spPr/>
        <p:txBody>
          <a:bodyPr/>
          <a:lstStyle/>
          <a:p>
            <a:fld id="{29E29A71-D90C-4AAF-81B6-CE5D311E6277}" type="slidenum">
              <a:rPr lang="en-IN" smtClean="0"/>
              <a:t>‹#›</a:t>
            </a:fld>
            <a:endParaRPr lang="en-IN"/>
          </a:p>
        </p:txBody>
      </p:sp>
    </p:spTree>
    <p:extLst>
      <p:ext uri="{BB962C8B-B14F-4D97-AF65-F5344CB8AC3E}">
        <p14:creationId xmlns:p14="http://schemas.microsoft.com/office/powerpoint/2010/main" val="4071777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1903-9293-403A-9DE3-36E29775B0A7}"/>
              </a:ext>
            </a:extLst>
          </p:cNvPr>
          <p:cNvSpPr>
            <a:spLocks noGrp="1"/>
          </p:cNvSpPr>
          <p:nvPr>
            <p:ph type="title"/>
          </p:nvPr>
        </p:nvSpPr>
        <p:spPr>
          <a:xfrm>
            <a:off x="838200" y="700881"/>
            <a:ext cx="4282441" cy="1600200"/>
          </a:xfrm>
        </p:spPr>
        <p:txBody>
          <a:bodyPr anchor="b"/>
          <a:lstStyle>
            <a:lvl1pPr>
              <a:defRPr sz="3200">
                <a:solidFill>
                  <a:srgbClr val="002060"/>
                </a:solidFill>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EE4C8B-955E-47BD-8038-E70B3066688F}"/>
              </a:ext>
            </a:extLst>
          </p:cNvPr>
          <p:cNvSpPr>
            <a:spLocks noGrp="1"/>
          </p:cNvSpPr>
          <p:nvPr>
            <p:ph idx="1"/>
          </p:nvPr>
        </p:nvSpPr>
        <p:spPr>
          <a:xfrm>
            <a:off x="5422339" y="1239046"/>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8D22E8-2C6D-4736-9BA5-01AF6F006693}"/>
              </a:ext>
            </a:extLst>
          </p:cNvPr>
          <p:cNvSpPr>
            <a:spLocks noGrp="1"/>
          </p:cNvSpPr>
          <p:nvPr>
            <p:ph type="body" sz="half" idx="2"/>
          </p:nvPr>
        </p:nvSpPr>
        <p:spPr>
          <a:xfrm>
            <a:off x="838200" y="2301081"/>
            <a:ext cx="428244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5A5217D-985B-4506-9670-CD8AEF05D601}"/>
              </a:ext>
            </a:extLst>
          </p:cNvPr>
          <p:cNvSpPr>
            <a:spLocks noGrp="1"/>
          </p:cNvSpPr>
          <p:nvPr>
            <p:ph type="ftr" sz="quarter" idx="11"/>
          </p:nvPr>
        </p:nvSpPr>
        <p:spPr/>
        <p:txBody>
          <a:bodyPr/>
          <a:lstStyle>
            <a:lvl1pPr algn="l">
              <a:defRPr/>
            </a:lvl1pPr>
          </a:lstStyle>
          <a:p>
            <a:r>
              <a:rPr lang="en-US" dirty="0"/>
              <a:t>Copyright © 2021, Voxai and/or its affiliates  |  Confidential</a:t>
            </a:r>
            <a:endParaRPr lang="en-IN" dirty="0"/>
          </a:p>
        </p:txBody>
      </p:sp>
      <p:sp>
        <p:nvSpPr>
          <p:cNvPr id="7" name="Slide Number Placeholder 6">
            <a:extLst>
              <a:ext uri="{FF2B5EF4-FFF2-40B4-BE49-F238E27FC236}">
                <a16:creationId xmlns:a16="http://schemas.microsoft.com/office/drawing/2014/main" id="{C869A4AE-88FB-44BD-9051-D45C211BB9F9}"/>
              </a:ext>
            </a:extLst>
          </p:cNvPr>
          <p:cNvSpPr>
            <a:spLocks noGrp="1"/>
          </p:cNvSpPr>
          <p:nvPr>
            <p:ph type="sldNum" sz="quarter" idx="12"/>
          </p:nvPr>
        </p:nvSpPr>
        <p:spPr/>
        <p:txBody>
          <a:bodyPr/>
          <a:lstStyle/>
          <a:p>
            <a:fld id="{29E29A71-D90C-4AAF-81B6-CE5D311E6277}" type="slidenum">
              <a:rPr lang="en-IN" smtClean="0"/>
              <a:t>‹#›</a:t>
            </a:fld>
            <a:endParaRPr lang="en-IN"/>
          </a:p>
        </p:txBody>
      </p:sp>
    </p:spTree>
    <p:extLst>
      <p:ext uri="{BB962C8B-B14F-4D97-AF65-F5344CB8AC3E}">
        <p14:creationId xmlns:p14="http://schemas.microsoft.com/office/powerpoint/2010/main" val="262525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02DE-95E4-064A-5DDC-3DCCD0EBB8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5C634-1A40-1CFA-F589-D77D593523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D3350-475D-CC22-0882-2AAF2005CDAB}"/>
              </a:ext>
            </a:extLst>
          </p:cNvPr>
          <p:cNvSpPr>
            <a:spLocks noGrp="1"/>
          </p:cNvSpPr>
          <p:nvPr>
            <p:ph type="dt" sz="half" idx="10"/>
          </p:nvPr>
        </p:nvSpPr>
        <p:spPr/>
        <p:txBody>
          <a:bodyPr/>
          <a:lstStyle/>
          <a:p>
            <a:fld id="{6184BC3D-6971-421C-87C7-7AA6F5DD4CBA}" type="datetimeFigureOut">
              <a:rPr lang="en-US" smtClean="0"/>
              <a:t>7/24/2024</a:t>
            </a:fld>
            <a:endParaRPr lang="en-US"/>
          </a:p>
        </p:txBody>
      </p:sp>
      <p:sp>
        <p:nvSpPr>
          <p:cNvPr id="5" name="Footer Placeholder 4">
            <a:extLst>
              <a:ext uri="{FF2B5EF4-FFF2-40B4-BE49-F238E27FC236}">
                <a16:creationId xmlns:a16="http://schemas.microsoft.com/office/drawing/2014/main" id="{25A44694-E481-F587-6479-5A78999D1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E7B7E-4940-661E-9507-7166162CC208}"/>
              </a:ext>
            </a:extLst>
          </p:cNvPr>
          <p:cNvSpPr>
            <a:spLocks noGrp="1"/>
          </p:cNvSpPr>
          <p:nvPr>
            <p:ph type="sldNum" sz="quarter" idx="12"/>
          </p:nvPr>
        </p:nvSpPr>
        <p:spPr/>
        <p:txBody>
          <a:bodyPr/>
          <a:lstStyle/>
          <a:p>
            <a:fld id="{0E249DDC-52E8-4CA8-8F28-B31C67D237E2}" type="slidenum">
              <a:rPr lang="en-US" smtClean="0"/>
              <a:t>‹#›</a:t>
            </a:fld>
            <a:endParaRPr lang="en-US"/>
          </a:p>
        </p:txBody>
      </p:sp>
    </p:spTree>
    <p:extLst>
      <p:ext uri="{BB962C8B-B14F-4D97-AF65-F5344CB8AC3E}">
        <p14:creationId xmlns:p14="http://schemas.microsoft.com/office/powerpoint/2010/main" val="36406058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035DF-731F-4264-A0DF-B4C1A8935D92}"/>
              </a:ext>
            </a:extLst>
          </p:cNvPr>
          <p:cNvSpPr>
            <a:spLocks noGrp="1"/>
          </p:cNvSpPr>
          <p:nvPr>
            <p:ph type="title"/>
          </p:nvPr>
        </p:nvSpPr>
        <p:spPr>
          <a:xfrm>
            <a:off x="839789" y="457200"/>
            <a:ext cx="3932238" cy="1600200"/>
          </a:xfrm>
        </p:spPr>
        <p:txBody>
          <a:bodyPr anchor="b"/>
          <a:lstStyle>
            <a:lvl1pPr>
              <a:defRPr sz="3200">
                <a:solidFill>
                  <a:srgbClr val="002060"/>
                </a:solidFill>
              </a:defRPr>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31B125-2F3B-4E36-BF7C-88D72131B8DA}"/>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266521-26A2-485B-832F-77048440D1C1}"/>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61B2547-96FF-4D5D-A0C8-921613914473}"/>
              </a:ext>
            </a:extLst>
          </p:cNvPr>
          <p:cNvSpPr>
            <a:spLocks noGrp="1"/>
          </p:cNvSpPr>
          <p:nvPr>
            <p:ph type="ftr" sz="quarter" idx="11"/>
          </p:nvPr>
        </p:nvSpPr>
        <p:spPr/>
        <p:txBody>
          <a:bodyPr/>
          <a:lstStyle/>
          <a:p>
            <a:pPr algn="l"/>
            <a:r>
              <a:rPr lang="en-US" dirty="0"/>
              <a:t>Copyright © 2021, Voxai and/or its affiliates  |  Confidential</a:t>
            </a:r>
            <a:endParaRPr lang="en-IN" dirty="0"/>
          </a:p>
        </p:txBody>
      </p:sp>
      <p:sp>
        <p:nvSpPr>
          <p:cNvPr id="7" name="Slide Number Placeholder 6">
            <a:extLst>
              <a:ext uri="{FF2B5EF4-FFF2-40B4-BE49-F238E27FC236}">
                <a16:creationId xmlns:a16="http://schemas.microsoft.com/office/drawing/2014/main" id="{1AE8DCF6-2889-42A7-B4E7-66E6669B195A}"/>
              </a:ext>
            </a:extLst>
          </p:cNvPr>
          <p:cNvSpPr>
            <a:spLocks noGrp="1"/>
          </p:cNvSpPr>
          <p:nvPr>
            <p:ph type="sldNum" sz="quarter" idx="12"/>
          </p:nvPr>
        </p:nvSpPr>
        <p:spPr/>
        <p:txBody>
          <a:bodyPr/>
          <a:lstStyle/>
          <a:p>
            <a:fld id="{29E29A71-D90C-4AAF-81B6-CE5D311E6277}" type="slidenum">
              <a:rPr lang="en-IN" smtClean="0"/>
              <a:t>‹#›</a:t>
            </a:fld>
            <a:endParaRPr lang="en-IN"/>
          </a:p>
        </p:txBody>
      </p:sp>
    </p:spTree>
    <p:extLst>
      <p:ext uri="{BB962C8B-B14F-4D97-AF65-F5344CB8AC3E}">
        <p14:creationId xmlns:p14="http://schemas.microsoft.com/office/powerpoint/2010/main" val="3653259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2"/>
            <a:ext cx="12192000"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164286" y="2349805"/>
            <a:ext cx="4027714" cy="1895624"/>
          </a:xfrm>
          <a:solidFill>
            <a:srgbClr val="92D050">
              <a:alpha val="80000"/>
            </a:srgb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dirty="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5"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dirty="0"/>
          </a:p>
        </p:txBody>
      </p:sp>
    </p:spTree>
    <p:extLst>
      <p:ext uri="{BB962C8B-B14F-4D97-AF65-F5344CB8AC3E}">
        <p14:creationId xmlns:p14="http://schemas.microsoft.com/office/powerpoint/2010/main" val="154235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2ACF-9C78-6B64-5F59-2EE6F42CCF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65981A-662C-446E-E632-1E068BDDFE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FAE597-60CE-25BD-6E6D-FC4C2BA149B0}"/>
              </a:ext>
            </a:extLst>
          </p:cNvPr>
          <p:cNvSpPr>
            <a:spLocks noGrp="1"/>
          </p:cNvSpPr>
          <p:nvPr>
            <p:ph type="dt" sz="half" idx="10"/>
          </p:nvPr>
        </p:nvSpPr>
        <p:spPr/>
        <p:txBody>
          <a:bodyPr/>
          <a:lstStyle/>
          <a:p>
            <a:fld id="{6184BC3D-6971-421C-87C7-7AA6F5DD4CBA}" type="datetimeFigureOut">
              <a:rPr lang="en-US" smtClean="0"/>
              <a:t>7/24/2024</a:t>
            </a:fld>
            <a:endParaRPr lang="en-US"/>
          </a:p>
        </p:txBody>
      </p:sp>
      <p:sp>
        <p:nvSpPr>
          <p:cNvPr id="5" name="Footer Placeholder 4">
            <a:extLst>
              <a:ext uri="{FF2B5EF4-FFF2-40B4-BE49-F238E27FC236}">
                <a16:creationId xmlns:a16="http://schemas.microsoft.com/office/drawing/2014/main" id="{AF898652-FC46-5657-EA50-40BE16C32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A93DD-4FF7-4095-891F-B67BBF855E1D}"/>
              </a:ext>
            </a:extLst>
          </p:cNvPr>
          <p:cNvSpPr>
            <a:spLocks noGrp="1"/>
          </p:cNvSpPr>
          <p:nvPr>
            <p:ph type="sldNum" sz="quarter" idx="12"/>
          </p:nvPr>
        </p:nvSpPr>
        <p:spPr/>
        <p:txBody>
          <a:bodyPr/>
          <a:lstStyle/>
          <a:p>
            <a:fld id="{0E249DDC-52E8-4CA8-8F28-B31C67D237E2}" type="slidenum">
              <a:rPr lang="en-US" smtClean="0"/>
              <a:t>‹#›</a:t>
            </a:fld>
            <a:endParaRPr lang="en-US"/>
          </a:p>
        </p:txBody>
      </p:sp>
    </p:spTree>
    <p:extLst>
      <p:ext uri="{BB962C8B-B14F-4D97-AF65-F5344CB8AC3E}">
        <p14:creationId xmlns:p14="http://schemas.microsoft.com/office/powerpoint/2010/main" val="295643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C551-BD37-74E3-D607-CE3166706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3FAE2-6758-B5A9-3A62-1429B4D98B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7E21C-4488-6A95-9904-780B1DB0CF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9C4EF-16AE-6C2F-EEF5-5338E6030D18}"/>
              </a:ext>
            </a:extLst>
          </p:cNvPr>
          <p:cNvSpPr>
            <a:spLocks noGrp="1"/>
          </p:cNvSpPr>
          <p:nvPr>
            <p:ph type="dt" sz="half" idx="10"/>
          </p:nvPr>
        </p:nvSpPr>
        <p:spPr/>
        <p:txBody>
          <a:bodyPr/>
          <a:lstStyle/>
          <a:p>
            <a:fld id="{6184BC3D-6971-421C-87C7-7AA6F5DD4CBA}" type="datetimeFigureOut">
              <a:rPr lang="en-US" smtClean="0"/>
              <a:t>7/24/2024</a:t>
            </a:fld>
            <a:endParaRPr lang="en-US"/>
          </a:p>
        </p:txBody>
      </p:sp>
      <p:sp>
        <p:nvSpPr>
          <p:cNvPr id="6" name="Footer Placeholder 5">
            <a:extLst>
              <a:ext uri="{FF2B5EF4-FFF2-40B4-BE49-F238E27FC236}">
                <a16:creationId xmlns:a16="http://schemas.microsoft.com/office/drawing/2014/main" id="{1A40943F-82EC-5A5C-53D9-99465751B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F324D-9502-1213-6021-E749982D4EF3}"/>
              </a:ext>
            </a:extLst>
          </p:cNvPr>
          <p:cNvSpPr>
            <a:spLocks noGrp="1"/>
          </p:cNvSpPr>
          <p:nvPr>
            <p:ph type="sldNum" sz="quarter" idx="12"/>
          </p:nvPr>
        </p:nvSpPr>
        <p:spPr/>
        <p:txBody>
          <a:bodyPr/>
          <a:lstStyle/>
          <a:p>
            <a:fld id="{0E249DDC-52E8-4CA8-8F28-B31C67D237E2}" type="slidenum">
              <a:rPr lang="en-US" smtClean="0"/>
              <a:t>‹#›</a:t>
            </a:fld>
            <a:endParaRPr lang="en-US"/>
          </a:p>
        </p:txBody>
      </p:sp>
    </p:spTree>
    <p:extLst>
      <p:ext uri="{BB962C8B-B14F-4D97-AF65-F5344CB8AC3E}">
        <p14:creationId xmlns:p14="http://schemas.microsoft.com/office/powerpoint/2010/main" val="292450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BFE3-56F6-6161-702F-794829F3CF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353811-2B90-00FB-6AEF-FB3DAA3D4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3713F4-CD13-DADD-F200-AD8E14B69F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139FA6-06F1-98B1-0319-02F1482CE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6FF93B-1DCE-16D2-9168-150E60E26E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899F19-8396-0E85-82FC-7DF74B413D41}"/>
              </a:ext>
            </a:extLst>
          </p:cNvPr>
          <p:cNvSpPr>
            <a:spLocks noGrp="1"/>
          </p:cNvSpPr>
          <p:nvPr>
            <p:ph type="dt" sz="half" idx="10"/>
          </p:nvPr>
        </p:nvSpPr>
        <p:spPr/>
        <p:txBody>
          <a:bodyPr/>
          <a:lstStyle/>
          <a:p>
            <a:fld id="{6184BC3D-6971-421C-87C7-7AA6F5DD4CBA}" type="datetimeFigureOut">
              <a:rPr lang="en-US" smtClean="0"/>
              <a:t>7/24/2024</a:t>
            </a:fld>
            <a:endParaRPr lang="en-US"/>
          </a:p>
        </p:txBody>
      </p:sp>
      <p:sp>
        <p:nvSpPr>
          <p:cNvPr id="8" name="Footer Placeholder 7">
            <a:extLst>
              <a:ext uri="{FF2B5EF4-FFF2-40B4-BE49-F238E27FC236}">
                <a16:creationId xmlns:a16="http://schemas.microsoft.com/office/drawing/2014/main" id="{79F5D2F0-CEE2-37CE-FB6D-20545C6AF2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67CB8D-66EF-3981-331F-5E52C7183710}"/>
              </a:ext>
            </a:extLst>
          </p:cNvPr>
          <p:cNvSpPr>
            <a:spLocks noGrp="1"/>
          </p:cNvSpPr>
          <p:nvPr>
            <p:ph type="sldNum" sz="quarter" idx="12"/>
          </p:nvPr>
        </p:nvSpPr>
        <p:spPr/>
        <p:txBody>
          <a:bodyPr/>
          <a:lstStyle/>
          <a:p>
            <a:fld id="{0E249DDC-52E8-4CA8-8F28-B31C67D237E2}" type="slidenum">
              <a:rPr lang="en-US" smtClean="0"/>
              <a:t>‹#›</a:t>
            </a:fld>
            <a:endParaRPr lang="en-US"/>
          </a:p>
        </p:txBody>
      </p:sp>
    </p:spTree>
    <p:extLst>
      <p:ext uri="{BB962C8B-B14F-4D97-AF65-F5344CB8AC3E}">
        <p14:creationId xmlns:p14="http://schemas.microsoft.com/office/powerpoint/2010/main" val="56223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517B-15FC-9BF1-50F7-BB54EFB44E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E429BD-6BF9-D39F-FC3E-60853F7F247B}"/>
              </a:ext>
            </a:extLst>
          </p:cNvPr>
          <p:cNvSpPr>
            <a:spLocks noGrp="1"/>
          </p:cNvSpPr>
          <p:nvPr>
            <p:ph type="dt" sz="half" idx="10"/>
          </p:nvPr>
        </p:nvSpPr>
        <p:spPr/>
        <p:txBody>
          <a:bodyPr/>
          <a:lstStyle/>
          <a:p>
            <a:fld id="{6184BC3D-6971-421C-87C7-7AA6F5DD4CBA}" type="datetimeFigureOut">
              <a:rPr lang="en-US" smtClean="0"/>
              <a:t>7/24/2024</a:t>
            </a:fld>
            <a:endParaRPr lang="en-US"/>
          </a:p>
        </p:txBody>
      </p:sp>
      <p:sp>
        <p:nvSpPr>
          <p:cNvPr id="4" name="Footer Placeholder 3">
            <a:extLst>
              <a:ext uri="{FF2B5EF4-FFF2-40B4-BE49-F238E27FC236}">
                <a16:creationId xmlns:a16="http://schemas.microsoft.com/office/drawing/2014/main" id="{3494967C-739C-B6E8-296B-9FBA9CC94F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DD0C9F-4EE7-771C-E63B-1A0FC12D0E69}"/>
              </a:ext>
            </a:extLst>
          </p:cNvPr>
          <p:cNvSpPr>
            <a:spLocks noGrp="1"/>
          </p:cNvSpPr>
          <p:nvPr>
            <p:ph type="sldNum" sz="quarter" idx="12"/>
          </p:nvPr>
        </p:nvSpPr>
        <p:spPr/>
        <p:txBody>
          <a:bodyPr/>
          <a:lstStyle/>
          <a:p>
            <a:fld id="{0E249DDC-52E8-4CA8-8F28-B31C67D237E2}" type="slidenum">
              <a:rPr lang="en-US" smtClean="0"/>
              <a:t>‹#›</a:t>
            </a:fld>
            <a:endParaRPr lang="en-US"/>
          </a:p>
        </p:txBody>
      </p:sp>
    </p:spTree>
    <p:extLst>
      <p:ext uri="{BB962C8B-B14F-4D97-AF65-F5344CB8AC3E}">
        <p14:creationId xmlns:p14="http://schemas.microsoft.com/office/powerpoint/2010/main" val="342876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7D9FD8-6E6E-A13C-BC5A-410A69C2AAE8}"/>
              </a:ext>
            </a:extLst>
          </p:cNvPr>
          <p:cNvSpPr>
            <a:spLocks noGrp="1"/>
          </p:cNvSpPr>
          <p:nvPr>
            <p:ph type="dt" sz="half" idx="10"/>
          </p:nvPr>
        </p:nvSpPr>
        <p:spPr/>
        <p:txBody>
          <a:bodyPr/>
          <a:lstStyle/>
          <a:p>
            <a:fld id="{6184BC3D-6971-421C-87C7-7AA6F5DD4CBA}" type="datetimeFigureOut">
              <a:rPr lang="en-US" smtClean="0"/>
              <a:t>7/24/2024</a:t>
            </a:fld>
            <a:endParaRPr lang="en-US"/>
          </a:p>
        </p:txBody>
      </p:sp>
      <p:sp>
        <p:nvSpPr>
          <p:cNvPr id="3" name="Footer Placeholder 2">
            <a:extLst>
              <a:ext uri="{FF2B5EF4-FFF2-40B4-BE49-F238E27FC236}">
                <a16:creationId xmlns:a16="http://schemas.microsoft.com/office/drawing/2014/main" id="{9A548898-B424-BA29-B76A-93891D09FC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CDFBA-F85F-FACB-8B6D-DB0AC29799F0}"/>
              </a:ext>
            </a:extLst>
          </p:cNvPr>
          <p:cNvSpPr>
            <a:spLocks noGrp="1"/>
          </p:cNvSpPr>
          <p:nvPr>
            <p:ph type="sldNum" sz="quarter" idx="12"/>
          </p:nvPr>
        </p:nvSpPr>
        <p:spPr/>
        <p:txBody>
          <a:bodyPr/>
          <a:lstStyle/>
          <a:p>
            <a:fld id="{0E249DDC-52E8-4CA8-8F28-B31C67D237E2}" type="slidenum">
              <a:rPr lang="en-US" smtClean="0"/>
              <a:t>‹#›</a:t>
            </a:fld>
            <a:endParaRPr lang="en-US"/>
          </a:p>
        </p:txBody>
      </p:sp>
    </p:spTree>
    <p:extLst>
      <p:ext uri="{BB962C8B-B14F-4D97-AF65-F5344CB8AC3E}">
        <p14:creationId xmlns:p14="http://schemas.microsoft.com/office/powerpoint/2010/main" val="769481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4F29-DDB4-FB40-7923-B0EA9B23F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07A3CD-5D04-F374-494D-FAB34BE0A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0EF39B-3531-7F81-1DD2-4BF8E7C27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F5E46-DBB6-57D2-AB28-803BF0F9EA65}"/>
              </a:ext>
            </a:extLst>
          </p:cNvPr>
          <p:cNvSpPr>
            <a:spLocks noGrp="1"/>
          </p:cNvSpPr>
          <p:nvPr>
            <p:ph type="dt" sz="half" idx="10"/>
          </p:nvPr>
        </p:nvSpPr>
        <p:spPr/>
        <p:txBody>
          <a:bodyPr/>
          <a:lstStyle/>
          <a:p>
            <a:fld id="{6184BC3D-6971-421C-87C7-7AA6F5DD4CBA}" type="datetimeFigureOut">
              <a:rPr lang="en-US" smtClean="0"/>
              <a:t>7/24/2024</a:t>
            </a:fld>
            <a:endParaRPr lang="en-US"/>
          </a:p>
        </p:txBody>
      </p:sp>
      <p:sp>
        <p:nvSpPr>
          <p:cNvPr id="6" name="Footer Placeholder 5">
            <a:extLst>
              <a:ext uri="{FF2B5EF4-FFF2-40B4-BE49-F238E27FC236}">
                <a16:creationId xmlns:a16="http://schemas.microsoft.com/office/drawing/2014/main" id="{4879F3F6-BDCF-7C13-13D3-DEE8B44FE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B6EAC-1F72-C2E6-F8C5-C5B4C8D50BD2}"/>
              </a:ext>
            </a:extLst>
          </p:cNvPr>
          <p:cNvSpPr>
            <a:spLocks noGrp="1"/>
          </p:cNvSpPr>
          <p:nvPr>
            <p:ph type="sldNum" sz="quarter" idx="12"/>
          </p:nvPr>
        </p:nvSpPr>
        <p:spPr/>
        <p:txBody>
          <a:bodyPr/>
          <a:lstStyle/>
          <a:p>
            <a:fld id="{0E249DDC-52E8-4CA8-8F28-B31C67D237E2}" type="slidenum">
              <a:rPr lang="en-US" smtClean="0"/>
              <a:t>‹#›</a:t>
            </a:fld>
            <a:endParaRPr lang="en-US"/>
          </a:p>
        </p:txBody>
      </p:sp>
    </p:spTree>
    <p:extLst>
      <p:ext uri="{BB962C8B-B14F-4D97-AF65-F5344CB8AC3E}">
        <p14:creationId xmlns:p14="http://schemas.microsoft.com/office/powerpoint/2010/main" val="352246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0CCC-EF04-E025-CB27-E2791F5F3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70D238-0476-7A40-6D2A-5C02A98763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86BE3B-ADBF-6A10-57E3-81A463197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2BC9C-CF4E-B97E-3EF4-74E9598909DF}"/>
              </a:ext>
            </a:extLst>
          </p:cNvPr>
          <p:cNvSpPr>
            <a:spLocks noGrp="1"/>
          </p:cNvSpPr>
          <p:nvPr>
            <p:ph type="dt" sz="half" idx="10"/>
          </p:nvPr>
        </p:nvSpPr>
        <p:spPr/>
        <p:txBody>
          <a:bodyPr/>
          <a:lstStyle/>
          <a:p>
            <a:fld id="{6184BC3D-6971-421C-87C7-7AA6F5DD4CBA}" type="datetimeFigureOut">
              <a:rPr lang="en-US" smtClean="0"/>
              <a:t>7/24/2024</a:t>
            </a:fld>
            <a:endParaRPr lang="en-US"/>
          </a:p>
        </p:txBody>
      </p:sp>
      <p:sp>
        <p:nvSpPr>
          <p:cNvPr id="6" name="Footer Placeholder 5">
            <a:extLst>
              <a:ext uri="{FF2B5EF4-FFF2-40B4-BE49-F238E27FC236}">
                <a16:creationId xmlns:a16="http://schemas.microsoft.com/office/drawing/2014/main" id="{36F30D82-DC24-7C0E-99E1-C97195EE7A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233D1-19A5-8EEB-78FA-476904531E84}"/>
              </a:ext>
            </a:extLst>
          </p:cNvPr>
          <p:cNvSpPr>
            <a:spLocks noGrp="1"/>
          </p:cNvSpPr>
          <p:nvPr>
            <p:ph type="sldNum" sz="quarter" idx="12"/>
          </p:nvPr>
        </p:nvSpPr>
        <p:spPr/>
        <p:txBody>
          <a:bodyPr/>
          <a:lstStyle/>
          <a:p>
            <a:fld id="{0E249DDC-52E8-4CA8-8F28-B31C67D237E2}" type="slidenum">
              <a:rPr lang="en-US" smtClean="0"/>
              <a:t>‹#›</a:t>
            </a:fld>
            <a:endParaRPr lang="en-US"/>
          </a:p>
        </p:txBody>
      </p:sp>
    </p:spTree>
    <p:extLst>
      <p:ext uri="{BB962C8B-B14F-4D97-AF65-F5344CB8AC3E}">
        <p14:creationId xmlns:p14="http://schemas.microsoft.com/office/powerpoint/2010/main" val="263631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088916-A632-1ABA-61A9-C907ABABB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6D96F0-62D9-99B0-2992-FA0BB03DB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00F0F-9530-B78C-D408-56D30D0C7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84BC3D-6971-421C-87C7-7AA6F5DD4CBA}" type="datetimeFigureOut">
              <a:rPr lang="en-US" smtClean="0"/>
              <a:t>7/24/2024</a:t>
            </a:fld>
            <a:endParaRPr lang="en-US"/>
          </a:p>
        </p:txBody>
      </p:sp>
      <p:sp>
        <p:nvSpPr>
          <p:cNvPr id="5" name="Footer Placeholder 4">
            <a:extLst>
              <a:ext uri="{FF2B5EF4-FFF2-40B4-BE49-F238E27FC236}">
                <a16:creationId xmlns:a16="http://schemas.microsoft.com/office/drawing/2014/main" id="{03C00BCE-D5B3-A839-C730-488F6AC65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3DD387-456F-1AAE-69F9-E41838D50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49DDC-52E8-4CA8-8F28-B31C67D237E2}" type="slidenum">
              <a:rPr lang="en-US" smtClean="0"/>
              <a:t>‹#›</a:t>
            </a:fld>
            <a:endParaRPr lang="en-US"/>
          </a:p>
        </p:txBody>
      </p:sp>
    </p:spTree>
    <p:extLst>
      <p:ext uri="{BB962C8B-B14F-4D97-AF65-F5344CB8AC3E}">
        <p14:creationId xmlns:p14="http://schemas.microsoft.com/office/powerpoint/2010/main" val="90489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CD3B1-943F-4D36-9612-AF137AD3AC51}"/>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FE3AE9-EC17-4E42-A85A-AA807BFE203E}"/>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A2C2A6DB-F6E5-4088-996C-54FED54E96FF}"/>
              </a:ext>
            </a:extLst>
          </p:cNvPr>
          <p:cNvSpPr>
            <a:spLocks noGrp="1"/>
          </p:cNvSpPr>
          <p:nvPr>
            <p:ph type="ftr" sz="quarter" idx="3"/>
          </p:nvPr>
        </p:nvSpPr>
        <p:spPr>
          <a:xfrm>
            <a:off x="838201" y="6356352"/>
            <a:ext cx="7315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2021, Voxai and/or its affiliates  |  Confidential</a:t>
            </a:r>
            <a:endParaRPr lang="en-US" dirty="0"/>
          </a:p>
        </p:txBody>
      </p:sp>
      <p:sp>
        <p:nvSpPr>
          <p:cNvPr id="6" name="Slide Number Placeholder 5">
            <a:extLst>
              <a:ext uri="{FF2B5EF4-FFF2-40B4-BE49-F238E27FC236}">
                <a16:creationId xmlns:a16="http://schemas.microsoft.com/office/drawing/2014/main" id="{8ACAD217-1EAE-40C0-8D1F-97104246B203}"/>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29A71-D90C-4AAF-81B6-CE5D311E6277}" type="slidenum">
              <a:rPr lang="en-IN" smtClean="0"/>
              <a:t>‹#›</a:t>
            </a:fld>
            <a:endParaRPr lang="en-IN"/>
          </a:p>
        </p:txBody>
      </p:sp>
      <p:sp>
        <p:nvSpPr>
          <p:cNvPr id="7" name="Rectangle 6">
            <a:extLst>
              <a:ext uri="{FF2B5EF4-FFF2-40B4-BE49-F238E27FC236}">
                <a16:creationId xmlns:a16="http://schemas.microsoft.com/office/drawing/2014/main" id="{80527DB4-853C-4C2C-A342-268958AD3938}"/>
              </a:ext>
            </a:extLst>
          </p:cNvPr>
          <p:cNvSpPr/>
          <p:nvPr userDrawn="1"/>
        </p:nvSpPr>
        <p:spPr>
          <a:xfrm>
            <a:off x="10424159" y="0"/>
            <a:ext cx="1440000" cy="936000"/>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pic>
        <p:nvPicPr>
          <p:cNvPr id="12" name="Picture 11" descr="Logo&#10;&#10;Description automatically generated">
            <a:extLst>
              <a:ext uri="{FF2B5EF4-FFF2-40B4-BE49-F238E27FC236}">
                <a16:creationId xmlns:a16="http://schemas.microsoft.com/office/drawing/2014/main" id="{06D494AF-49C3-496F-8228-3A2EDFE478F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558823" y="255932"/>
            <a:ext cx="1170674" cy="425105"/>
          </a:xfrm>
          <a:prstGeom prst="rect">
            <a:avLst/>
          </a:prstGeom>
        </p:spPr>
      </p:pic>
    </p:spTree>
    <p:extLst>
      <p:ext uri="{BB962C8B-B14F-4D97-AF65-F5344CB8AC3E}">
        <p14:creationId xmlns:p14="http://schemas.microsoft.com/office/powerpoint/2010/main" val="4199089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s.futuroprossimo.it/2021/03/se-lai-si-mette-a-prescrivere-farmaci-il-futuro-medico-di-gpt-3/"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openai.com/pricing"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8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5D6AF8-6581-751D-C37C-4824E0D1E67B}"/>
              </a:ext>
            </a:extLst>
          </p:cNvPr>
          <p:cNvSpPr/>
          <p:nvPr/>
        </p:nvSpPr>
        <p:spPr>
          <a:xfrm>
            <a:off x="5912285" y="2220701"/>
            <a:ext cx="6062597" cy="2308324"/>
          </a:xfrm>
          <a:prstGeom prst="rect">
            <a:avLst/>
          </a:prstGeom>
          <a:noFill/>
        </p:spPr>
        <p:txBody>
          <a:bodyPr wrap="square" lIns="91440" tIns="45720" rIns="91440" bIns="45720">
            <a:spAutoFit/>
          </a:bodyPr>
          <a:lstStyle/>
          <a:p>
            <a:pPr algn="ctr"/>
            <a:r>
              <a:rPr lang="en-US"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Text Analytics Architecture</a:t>
            </a:r>
            <a:endPar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79723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79CA4-9BC4-6EA4-12C8-9708C885F07B}"/>
              </a:ext>
            </a:extLst>
          </p:cNvPr>
          <p:cNvSpPr>
            <a:spLocks noGrp="1"/>
          </p:cNvSpPr>
          <p:nvPr>
            <p:ph type="title"/>
          </p:nvPr>
        </p:nvSpPr>
        <p:spPr/>
        <p:txBody>
          <a:bodyPr/>
          <a:lstStyle/>
          <a:p>
            <a:r>
              <a:rPr lang="en-US" dirty="0"/>
              <a:t>Lambda 1 Summary</a:t>
            </a:r>
          </a:p>
        </p:txBody>
      </p:sp>
      <p:sp>
        <p:nvSpPr>
          <p:cNvPr id="3" name="Content Placeholder 2">
            <a:extLst>
              <a:ext uri="{FF2B5EF4-FFF2-40B4-BE49-F238E27FC236}">
                <a16:creationId xmlns:a16="http://schemas.microsoft.com/office/drawing/2014/main" id="{D6B1CE0F-C122-640D-8098-B50DFAF226B0}"/>
              </a:ext>
            </a:extLst>
          </p:cNvPr>
          <p:cNvSpPr>
            <a:spLocks noGrp="1"/>
          </p:cNvSpPr>
          <p:nvPr>
            <p:ph idx="1"/>
          </p:nvPr>
        </p:nvSpPr>
        <p:spPr/>
        <p:txBody>
          <a:bodyPr/>
          <a:lstStyle/>
          <a:p>
            <a:pPr marL="0" indent="0" rtl="0">
              <a:buNone/>
            </a:pPr>
            <a:r>
              <a:rPr lang="en-US" sz="2000" dirty="0"/>
              <a:t>1st lambda function will perform below tasks:</a:t>
            </a:r>
          </a:p>
          <a:p>
            <a:pPr rtl="0"/>
            <a:r>
              <a:rPr lang="en-US" sz="2000" dirty="0"/>
              <a:t>1) Will take the file from s3 bucket</a:t>
            </a:r>
          </a:p>
          <a:p>
            <a:pPr rtl="0"/>
            <a:r>
              <a:rPr lang="en-US" sz="2000" dirty="0"/>
              <a:t>2) divide the file into multiple data chunks.</a:t>
            </a:r>
          </a:p>
          <a:p>
            <a:pPr rtl="0"/>
            <a:r>
              <a:rPr lang="en-US" sz="2000" dirty="0"/>
              <a:t>3) Send each chunk to another lambda function over SQS Queue to invoke it.</a:t>
            </a:r>
          </a:p>
          <a:p>
            <a:endParaRPr lang="en-US" dirty="0"/>
          </a:p>
        </p:txBody>
      </p:sp>
      <p:sp>
        <p:nvSpPr>
          <p:cNvPr id="4" name="Footer Placeholder 3">
            <a:extLst>
              <a:ext uri="{FF2B5EF4-FFF2-40B4-BE49-F238E27FC236}">
                <a16:creationId xmlns:a16="http://schemas.microsoft.com/office/drawing/2014/main" id="{2113770E-280A-41F1-C3D8-98C5B7EBC58E}"/>
              </a:ext>
            </a:extLst>
          </p:cNvPr>
          <p:cNvSpPr>
            <a:spLocks noGrp="1"/>
          </p:cNvSpPr>
          <p:nvPr>
            <p:ph type="ftr" sz="quarter" idx="11"/>
          </p:nvPr>
        </p:nvSpPr>
        <p:spPr/>
        <p:txBody>
          <a:bodyPr/>
          <a:lstStyle/>
          <a:p>
            <a:r>
              <a:rPr lang="en-US"/>
              <a:t>Copyright © 2021, Voxai and/or its affiliates  |  Confidential</a:t>
            </a:r>
            <a:endParaRPr lang="en-IN"/>
          </a:p>
        </p:txBody>
      </p:sp>
      <p:sp>
        <p:nvSpPr>
          <p:cNvPr id="5" name="Slide Number Placeholder 4">
            <a:extLst>
              <a:ext uri="{FF2B5EF4-FFF2-40B4-BE49-F238E27FC236}">
                <a16:creationId xmlns:a16="http://schemas.microsoft.com/office/drawing/2014/main" id="{509DF0FA-9AB8-1689-D4F6-AD7AA9DF147D}"/>
              </a:ext>
            </a:extLst>
          </p:cNvPr>
          <p:cNvSpPr>
            <a:spLocks noGrp="1"/>
          </p:cNvSpPr>
          <p:nvPr>
            <p:ph type="sldNum" sz="quarter" idx="12"/>
          </p:nvPr>
        </p:nvSpPr>
        <p:spPr/>
        <p:txBody>
          <a:bodyPr/>
          <a:lstStyle/>
          <a:p>
            <a:fld id="{29E29A71-D90C-4AAF-81B6-CE5D311E6277}" type="slidenum">
              <a:rPr lang="en-IN" smtClean="0"/>
              <a:t>10</a:t>
            </a:fld>
            <a:endParaRPr lang="en-IN"/>
          </a:p>
        </p:txBody>
      </p:sp>
    </p:spTree>
    <p:extLst>
      <p:ext uri="{BB962C8B-B14F-4D97-AF65-F5344CB8AC3E}">
        <p14:creationId xmlns:p14="http://schemas.microsoft.com/office/powerpoint/2010/main" val="1411446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F6BE-7592-82AE-8A6C-7BE8C52EBC01}"/>
              </a:ext>
            </a:extLst>
          </p:cNvPr>
          <p:cNvSpPr>
            <a:spLocks noGrp="1"/>
          </p:cNvSpPr>
          <p:nvPr>
            <p:ph type="title"/>
          </p:nvPr>
        </p:nvSpPr>
        <p:spPr/>
        <p:txBody>
          <a:bodyPr/>
          <a:lstStyle/>
          <a:p>
            <a:r>
              <a:rPr lang="en-US" dirty="0"/>
              <a:t>Lambda 2 Summary</a:t>
            </a:r>
          </a:p>
        </p:txBody>
      </p:sp>
      <p:sp>
        <p:nvSpPr>
          <p:cNvPr id="3" name="Content Placeholder 2">
            <a:extLst>
              <a:ext uri="{FF2B5EF4-FFF2-40B4-BE49-F238E27FC236}">
                <a16:creationId xmlns:a16="http://schemas.microsoft.com/office/drawing/2014/main" id="{E7078BF9-84D4-E4FC-04C2-F0E1E4507220}"/>
              </a:ext>
            </a:extLst>
          </p:cNvPr>
          <p:cNvSpPr>
            <a:spLocks noGrp="1"/>
          </p:cNvSpPr>
          <p:nvPr>
            <p:ph idx="1"/>
          </p:nvPr>
        </p:nvSpPr>
        <p:spPr/>
        <p:txBody>
          <a:bodyPr/>
          <a:lstStyle/>
          <a:p>
            <a:pPr marL="0" indent="0">
              <a:buNone/>
            </a:pPr>
            <a:r>
              <a:rPr lang="en-US" sz="2000" dirty="0"/>
              <a:t>2nd Lambda will perform:</a:t>
            </a:r>
          </a:p>
          <a:p>
            <a:r>
              <a:rPr lang="en-US" sz="2000" dirty="0"/>
              <a:t>1) Receive the data chunks.</a:t>
            </a:r>
          </a:p>
          <a:p>
            <a:r>
              <a:rPr lang="en-US" sz="2000" dirty="0"/>
              <a:t>2) process each chunks independently.</a:t>
            </a:r>
          </a:p>
          <a:p>
            <a:r>
              <a:rPr lang="en-US" sz="2000" dirty="0"/>
              <a:t>3) Consolidate output </a:t>
            </a:r>
          </a:p>
          <a:p>
            <a:r>
              <a:rPr lang="en-US" sz="2000" dirty="0"/>
              <a:t>4) Sends output file to S3 bucket.</a:t>
            </a:r>
          </a:p>
        </p:txBody>
      </p:sp>
      <p:sp>
        <p:nvSpPr>
          <p:cNvPr id="4" name="Footer Placeholder 3">
            <a:extLst>
              <a:ext uri="{FF2B5EF4-FFF2-40B4-BE49-F238E27FC236}">
                <a16:creationId xmlns:a16="http://schemas.microsoft.com/office/drawing/2014/main" id="{569E7448-BFE3-B849-5660-A58C1AB7B9B6}"/>
              </a:ext>
            </a:extLst>
          </p:cNvPr>
          <p:cNvSpPr>
            <a:spLocks noGrp="1"/>
          </p:cNvSpPr>
          <p:nvPr>
            <p:ph type="ftr" sz="quarter" idx="11"/>
          </p:nvPr>
        </p:nvSpPr>
        <p:spPr/>
        <p:txBody>
          <a:bodyPr/>
          <a:lstStyle/>
          <a:p>
            <a:r>
              <a:rPr lang="en-US"/>
              <a:t>Copyright © 2021, Voxai and/or its affiliates  |  Confidential</a:t>
            </a:r>
            <a:endParaRPr lang="en-IN"/>
          </a:p>
        </p:txBody>
      </p:sp>
      <p:sp>
        <p:nvSpPr>
          <p:cNvPr id="5" name="Slide Number Placeholder 4">
            <a:extLst>
              <a:ext uri="{FF2B5EF4-FFF2-40B4-BE49-F238E27FC236}">
                <a16:creationId xmlns:a16="http://schemas.microsoft.com/office/drawing/2014/main" id="{C72B781A-B84E-B127-E14D-18A3F342BF0F}"/>
              </a:ext>
            </a:extLst>
          </p:cNvPr>
          <p:cNvSpPr>
            <a:spLocks noGrp="1"/>
          </p:cNvSpPr>
          <p:nvPr>
            <p:ph type="sldNum" sz="quarter" idx="12"/>
          </p:nvPr>
        </p:nvSpPr>
        <p:spPr/>
        <p:txBody>
          <a:bodyPr/>
          <a:lstStyle/>
          <a:p>
            <a:fld id="{29E29A71-D90C-4AAF-81B6-CE5D311E6277}" type="slidenum">
              <a:rPr lang="en-IN" smtClean="0"/>
              <a:t>11</a:t>
            </a:fld>
            <a:endParaRPr lang="en-IN"/>
          </a:p>
        </p:txBody>
      </p:sp>
    </p:spTree>
    <p:extLst>
      <p:ext uri="{BB962C8B-B14F-4D97-AF65-F5344CB8AC3E}">
        <p14:creationId xmlns:p14="http://schemas.microsoft.com/office/powerpoint/2010/main" val="90618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56FF-FFF5-1C7F-04F2-A934C6B627FB}"/>
              </a:ext>
            </a:extLst>
          </p:cNvPr>
          <p:cNvSpPr>
            <a:spLocks noGrp="1"/>
          </p:cNvSpPr>
          <p:nvPr>
            <p:ph type="title"/>
          </p:nvPr>
        </p:nvSpPr>
        <p:spPr/>
        <p:txBody>
          <a:bodyPr/>
          <a:lstStyle/>
          <a:p>
            <a:r>
              <a:rPr lang="en-US" dirty="0"/>
              <a:t>Detailed description:</a:t>
            </a:r>
          </a:p>
        </p:txBody>
      </p:sp>
      <p:sp>
        <p:nvSpPr>
          <p:cNvPr id="3" name="Content Placeholder 2">
            <a:extLst>
              <a:ext uri="{FF2B5EF4-FFF2-40B4-BE49-F238E27FC236}">
                <a16:creationId xmlns:a16="http://schemas.microsoft.com/office/drawing/2014/main" id="{CEF2DA57-846D-A6A7-F3A4-1B44A678AFF5}"/>
              </a:ext>
            </a:extLst>
          </p:cNvPr>
          <p:cNvSpPr>
            <a:spLocks noGrp="1"/>
          </p:cNvSpPr>
          <p:nvPr>
            <p:ph idx="1"/>
          </p:nvPr>
        </p:nvSpPr>
        <p:spPr>
          <a:xfrm>
            <a:off x="838200" y="1401556"/>
            <a:ext cx="10515600" cy="4351338"/>
          </a:xfrm>
        </p:spPr>
        <p:txBody>
          <a:bodyPr>
            <a:normAutofit fontScale="85000" lnSpcReduction="20000"/>
          </a:bodyPr>
          <a:lstStyle/>
          <a:p>
            <a:pPr>
              <a:lnSpc>
                <a:spcPct val="110000"/>
              </a:lnSpc>
            </a:pPr>
            <a:r>
              <a:rPr lang="en-US" sz="2400" dirty="0"/>
              <a:t>As per our architecture URL will be used to put the file in s3 bucket which triggers lambda1. Then, lambda1 will copy the file into backup folder and remove from the main folder. also, it will divide the file into the data chunks where no. of records in a chunk is a configurable parameter. </a:t>
            </a:r>
          </a:p>
          <a:p>
            <a:pPr>
              <a:lnSpc>
                <a:spcPct val="110000"/>
              </a:lnSpc>
            </a:pPr>
            <a:r>
              <a:rPr lang="en-US" sz="2400" dirty="0"/>
              <a:t>These chunks will be sent to lambda2 along with message ID , timestamp &amp; total no. of chunks asynchronously. </a:t>
            </a:r>
          </a:p>
          <a:p>
            <a:pPr>
              <a:lnSpc>
                <a:spcPct val="110000"/>
              </a:lnSpc>
            </a:pPr>
            <a:r>
              <a:rPr lang="en-US" sz="2400" dirty="0"/>
              <a:t>As soon as Lambda 2 receives any data chunk it starts processing and getting the analytics about the transcription from ChatGPT and stores each processed chunk into a temporary folder in s3. This keeps on continuing till lambda2 receives the last data chunk and it concatenates all the processed chunks into one file and provides the o/p. Once the o/p is generated lambda2 will remove all the processed chunk from the temporary folder in s3.</a:t>
            </a:r>
          </a:p>
          <a:p>
            <a:pPr>
              <a:lnSpc>
                <a:spcPct val="110000"/>
              </a:lnSpc>
            </a:pPr>
            <a:r>
              <a:rPr lang="en-US" sz="2400" dirty="0"/>
              <a:t>Since message ID is unique, we are using it to segregate each chunk , hence there would be no overwriting of chunks.</a:t>
            </a:r>
          </a:p>
          <a:p>
            <a:endParaRPr lang="en-US" dirty="0"/>
          </a:p>
        </p:txBody>
      </p:sp>
      <p:sp>
        <p:nvSpPr>
          <p:cNvPr id="4" name="Footer Placeholder 3">
            <a:extLst>
              <a:ext uri="{FF2B5EF4-FFF2-40B4-BE49-F238E27FC236}">
                <a16:creationId xmlns:a16="http://schemas.microsoft.com/office/drawing/2014/main" id="{57CBB9D5-9EFF-415B-8642-E888160706F9}"/>
              </a:ext>
            </a:extLst>
          </p:cNvPr>
          <p:cNvSpPr>
            <a:spLocks noGrp="1"/>
          </p:cNvSpPr>
          <p:nvPr>
            <p:ph type="ftr" sz="quarter" idx="11"/>
          </p:nvPr>
        </p:nvSpPr>
        <p:spPr/>
        <p:txBody>
          <a:bodyPr/>
          <a:lstStyle/>
          <a:p>
            <a:r>
              <a:rPr lang="en-US"/>
              <a:t>Copyright © 2021, Voxai and/or its affiliates  |  Confidential</a:t>
            </a:r>
            <a:endParaRPr lang="en-IN"/>
          </a:p>
        </p:txBody>
      </p:sp>
      <p:sp>
        <p:nvSpPr>
          <p:cNvPr id="5" name="Slide Number Placeholder 4">
            <a:extLst>
              <a:ext uri="{FF2B5EF4-FFF2-40B4-BE49-F238E27FC236}">
                <a16:creationId xmlns:a16="http://schemas.microsoft.com/office/drawing/2014/main" id="{114E3F38-7C01-15C8-DAE3-E3B76C2BB557}"/>
              </a:ext>
            </a:extLst>
          </p:cNvPr>
          <p:cNvSpPr>
            <a:spLocks noGrp="1"/>
          </p:cNvSpPr>
          <p:nvPr>
            <p:ph type="sldNum" sz="quarter" idx="12"/>
          </p:nvPr>
        </p:nvSpPr>
        <p:spPr/>
        <p:txBody>
          <a:bodyPr/>
          <a:lstStyle/>
          <a:p>
            <a:fld id="{29E29A71-D90C-4AAF-81B6-CE5D311E6277}" type="slidenum">
              <a:rPr lang="en-IN" smtClean="0"/>
              <a:t>12</a:t>
            </a:fld>
            <a:endParaRPr lang="en-IN"/>
          </a:p>
        </p:txBody>
      </p:sp>
    </p:spTree>
    <p:extLst>
      <p:ext uri="{BB962C8B-B14F-4D97-AF65-F5344CB8AC3E}">
        <p14:creationId xmlns:p14="http://schemas.microsoft.com/office/powerpoint/2010/main" val="3153685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F15120-E420-66CA-24EF-C320D3E6C789}"/>
              </a:ext>
            </a:extLst>
          </p:cNvPr>
          <p:cNvSpPr>
            <a:spLocks noGrp="1"/>
          </p:cNvSpPr>
          <p:nvPr>
            <p:ph type="ftr" sz="quarter" idx="11"/>
          </p:nvPr>
        </p:nvSpPr>
        <p:spPr/>
        <p:txBody>
          <a:bodyPr/>
          <a:lstStyle/>
          <a:p>
            <a:pPr algn="l"/>
            <a:r>
              <a:rPr lang="en-US"/>
              <a:t>Copyright © 2021, Voxai and/or its affiliates  |  Confidential</a:t>
            </a:r>
            <a:endParaRPr lang="en-IN" dirty="0"/>
          </a:p>
        </p:txBody>
      </p:sp>
      <p:sp>
        <p:nvSpPr>
          <p:cNvPr id="3" name="Slide Number Placeholder 2">
            <a:extLst>
              <a:ext uri="{FF2B5EF4-FFF2-40B4-BE49-F238E27FC236}">
                <a16:creationId xmlns:a16="http://schemas.microsoft.com/office/drawing/2014/main" id="{276DB985-E0E0-88CE-E537-D66E403821C8}"/>
              </a:ext>
            </a:extLst>
          </p:cNvPr>
          <p:cNvSpPr>
            <a:spLocks noGrp="1"/>
          </p:cNvSpPr>
          <p:nvPr>
            <p:ph type="sldNum" sz="quarter" idx="12"/>
          </p:nvPr>
        </p:nvSpPr>
        <p:spPr/>
        <p:txBody>
          <a:bodyPr/>
          <a:lstStyle/>
          <a:p>
            <a:fld id="{29E29A71-D90C-4AAF-81B6-CE5D311E6277}" type="slidenum">
              <a:rPr lang="en-IN" smtClean="0"/>
              <a:t>13</a:t>
            </a:fld>
            <a:endParaRPr lang="en-IN"/>
          </a:p>
        </p:txBody>
      </p:sp>
      <p:sp>
        <p:nvSpPr>
          <p:cNvPr id="4" name="TextBox 3">
            <a:extLst>
              <a:ext uri="{FF2B5EF4-FFF2-40B4-BE49-F238E27FC236}">
                <a16:creationId xmlns:a16="http://schemas.microsoft.com/office/drawing/2014/main" id="{2A0E5B2F-1010-38A6-DE3E-D9721D3B94F6}"/>
              </a:ext>
            </a:extLst>
          </p:cNvPr>
          <p:cNvSpPr txBox="1"/>
          <p:nvPr/>
        </p:nvSpPr>
        <p:spPr>
          <a:xfrm>
            <a:off x="168059" y="551289"/>
            <a:ext cx="10965494" cy="5755422"/>
          </a:xfrm>
          <a:prstGeom prst="rect">
            <a:avLst/>
          </a:prstGeom>
          <a:noFill/>
        </p:spPr>
        <p:txBody>
          <a:bodyPr wrap="square" rtlCol="0">
            <a:spAutoFit/>
          </a:bodyPr>
          <a:lstStyle/>
          <a:p>
            <a:endParaRPr lang="en-US" dirty="0"/>
          </a:p>
          <a:p>
            <a:r>
              <a:rPr lang="en-US" sz="1000" dirty="0"/>
              <a:t>	             [DEBUG]  </a:t>
            </a:r>
            <a:r>
              <a:rPr lang="en-US" sz="1000" b="1" dirty="0"/>
              <a:t>2023-07-17T05:12:19.781Z</a:t>
            </a:r>
            <a:r>
              <a:rPr lang="en-US" sz="1000" dirty="0"/>
              <a:t>	</a:t>
            </a:r>
            <a:r>
              <a:rPr lang="en-US" sz="1000" b="1" dirty="0"/>
              <a:t>7577087d-a08b-4a00-8058-a5bb04639298</a:t>
            </a:r>
            <a:r>
              <a:rPr lang="en-US" sz="1000" dirty="0"/>
              <a:t>	</a:t>
            </a:r>
            <a:r>
              <a:rPr lang="en-US" sz="1000" b="1" dirty="0"/>
              <a:t>message='Request to OpenAI API’ 			              method=post path=https://api.openai.com/v1/chat/completions</a:t>
            </a:r>
          </a:p>
          <a:p>
            <a:pPr lvl="3"/>
            <a:r>
              <a:rPr lang="en-US" sz="1000" dirty="0"/>
              <a:t>[DEBUG]	2023-07-17T05:12:19.781Z	7577087d-a08b-4a00-8058-a5bb04639298	</a:t>
            </a:r>
            <a:r>
              <a:rPr lang="en-US" sz="1000" dirty="0" err="1"/>
              <a:t>api_version</a:t>
            </a:r>
            <a:r>
              <a:rPr lang="en-US" sz="1000" dirty="0"/>
              <a:t>=None data='{"model": "gpt-3.5-turbo", "messages": [{"role": "user", "content": "Choose the most accurate Topic among the below probable Topics for the given text. If not finding any suitable match then provide the generic topic\\n\\</a:t>
            </a:r>
            <a:r>
              <a:rPr lang="en-US" sz="1000" dirty="0" err="1"/>
              <a:t>nProbable</a:t>
            </a:r>
            <a:r>
              <a:rPr lang="en-US" sz="1000" dirty="0"/>
              <a:t> Topics:[\'Lost or Missing Packages\', \'Misdelivered Package/Wrong Recipient\', \'Delivery Delay\', \'Damaged or Broken Packages\', \'Package Tracking\', \'Customer Service\', \'Mailbox Issues\']\\n\\</a:t>
            </a:r>
            <a:r>
              <a:rPr lang="en-US" sz="1000" dirty="0" err="1"/>
              <a:t>nText:Issue</a:t>
            </a:r>
            <a:r>
              <a:rPr lang="en-US" sz="1000" dirty="0"/>
              <a:t> with mail delivery . Mailman refusing to deliver mail to a perfectly fine mailbox. Local supervisor is not following up or responding"}], "temperature": 0.2, "n": 1}' message='Post details'</a:t>
            </a:r>
          </a:p>
          <a:p>
            <a:pPr lvl="3"/>
            <a:r>
              <a:rPr lang="en-US" sz="1000" dirty="0"/>
              <a:t>[DEBUG]	2023-07-17T05:12:19.781Z	7577087d-a08b-4a00-8058-a5bb04639298	Converted retries value: 2 -&gt; Retry(total=2, connect=None, read=None, redirect=None, status=None)</a:t>
            </a:r>
          </a:p>
          <a:p>
            <a:pPr lvl="3"/>
            <a:r>
              <a:rPr lang="en-US" sz="1000" dirty="0"/>
              <a:t>[DEBUG]	2023-07-17T05:12:19.782Z	7577087d-a08b-4a00-8058-a5bb04639298	Starting new HTTPS connection (1): api.openai.com:443</a:t>
            </a:r>
          </a:p>
          <a:p>
            <a:pPr lvl="3"/>
            <a:r>
              <a:rPr lang="en-US" sz="1000" dirty="0"/>
              <a:t>[DEBUG]	2023-07-17T05:12:20.315Z	7577087d-a08b-4a00-8058-a5bb04639298	https://api.openai.com:443 "POST /v1/chat/completions HTTP/1.1" 200 None</a:t>
            </a:r>
          </a:p>
          <a:p>
            <a:pPr lvl="3"/>
            <a:r>
              <a:rPr lang="en-US" sz="1000" dirty="0"/>
              <a:t>[DEBUG]	</a:t>
            </a:r>
            <a:r>
              <a:rPr lang="en-US" sz="1000" b="1" dirty="0"/>
              <a:t>2023-07-17T05:12:20.316Z</a:t>
            </a:r>
            <a:r>
              <a:rPr lang="en-US" sz="1000" dirty="0"/>
              <a:t>	7577087d-a08b-4a00-8058-a5bb04639298	</a:t>
            </a:r>
            <a:r>
              <a:rPr lang="en-US" sz="1000" b="1" dirty="0"/>
              <a:t>message='OpenAI API response' path=https://api.openai.com/v1/chat/completions </a:t>
            </a:r>
            <a:r>
              <a:rPr lang="en-US" sz="1000" b="1" dirty="0" err="1"/>
              <a:t>processing_ms</a:t>
            </a:r>
            <a:r>
              <a:rPr lang="en-US" sz="1000" b="1" dirty="0"/>
              <a:t>=362 </a:t>
            </a:r>
            <a:r>
              <a:rPr lang="en-US" sz="1000" b="1" dirty="0" err="1"/>
              <a:t>request_id</a:t>
            </a:r>
            <a:r>
              <a:rPr lang="en-US" sz="1000" b="1" dirty="0"/>
              <a:t>=f400dc6421c8b28e0bdf0595ee2d6ede </a:t>
            </a:r>
            <a:r>
              <a:rPr lang="en-US" sz="1000" b="1" dirty="0" err="1"/>
              <a:t>response_code</a:t>
            </a:r>
            <a:r>
              <a:rPr lang="en-US" sz="1000" b="1" dirty="0"/>
              <a:t>=200</a:t>
            </a:r>
          </a:p>
          <a:p>
            <a:pPr lvl="3"/>
            <a:r>
              <a:rPr lang="en-US" sz="1000" dirty="0"/>
              <a:t>/var/task/Prod_analytics.py:191: </a:t>
            </a:r>
            <a:r>
              <a:rPr lang="en-US" sz="1000" dirty="0" err="1"/>
              <a:t>SettingWithCopyWarning</a:t>
            </a:r>
            <a:r>
              <a:rPr lang="en-US" sz="1000" dirty="0"/>
              <a:t>: </a:t>
            </a:r>
          </a:p>
          <a:p>
            <a:pPr lvl="3"/>
            <a:r>
              <a:rPr lang="en-US" sz="1000" dirty="0"/>
              <a:t>A value is trying to be set on a copy of a slice from a </a:t>
            </a:r>
            <a:r>
              <a:rPr lang="en-US" sz="1000" dirty="0" err="1"/>
              <a:t>DataFrame</a:t>
            </a:r>
            <a:r>
              <a:rPr lang="en-US" sz="1000" dirty="0"/>
              <a:t>.</a:t>
            </a:r>
          </a:p>
          <a:p>
            <a:pPr lvl="3"/>
            <a:r>
              <a:rPr lang="en-US" sz="1000" dirty="0"/>
              <a:t>Try using .loc[</a:t>
            </a:r>
            <a:r>
              <a:rPr lang="en-US" sz="1000" dirty="0" err="1"/>
              <a:t>row_indexer,col_indexer</a:t>
            </a:r>
            <a:r>
              <a:rPr lang="en-US" sz="1000" dirty="0"/>
              <a:t>] = value instead</a:t>
            </a:r>
          </a:p>
          <a:p>
            <a:pPr lvl="3"/>
            <a:r>
              <a:rPr lang="en-US" sz="1000" dirty="0"/>
              <a:t>See the caveats in the documentation: https://pandas.pydata.org/pandas-docs/stable/user_guide/indexing.html#returning-a-view-versus-a-copy</a:t>
            </a:r>
          </a:p>
          <a:p>
            <a:pPr lvl="3"/>
            <a:r>
              <a:rPr lang="en-US" sz="1000" dirty="0" err="1"/>
              <a:t>df.loc</a:t>
            </a:r>
            <a:r>
              <a:rPr lang="en-US" sz="1000" dirty="0"/>
              <a:t>[</a:t>
            </a:r>
            <a:r>
              <a:rPr lang="en-US" sz="1000" dirty="0" err="1"/>
              <a:t>df</a:t>
            </a:r>
            <a:r>
              <a:rPr lang="en-US" sz="1000" dirty="0"/>
              <a:t>['Text']==</a:t>
            </a:r>
            <a:r>
              <a:rPr lang="en-US" sz="1000" dirty="0" err="1"/>
              <a:t>text,'Topic</a:t>
            </a:r>
            <a:r>
              <a:rPr lang="en-US" sz="1000" dirty="0"/>
              <a:t>'] = </a:t>
            </a:r>
            <a:r>
              <a:rPr lang="en-US" sz="1000" dirty="0" err="1"/>
              <a:t>text_top</a:t>
            </a:r>
            <a:endParaRPr lang="en-US" sz="1000" dirty="0"/>
          </a:p>
          <a:p>
            <a:pPr lvl="3"/>
            <a:endParaRPr lang="en-US" sz="1000" dirty="0"/>
          </a:p>
          <a:p>
            <a:pPr lvl="3"/>
            <a:endParaRPr lang="en-US" sz="1000" dirty="0"/>
          </a:p>
          <a:p>
            <a:pPr lvl="3"/>
            <a:r>
              <a:rPr lang="en-US" sz="1000" b="1" dirty="0"/>
              <a:t>[DEBUG]	2023-07-17T05:12:20.994Z	7577087d-a08b-4a00-8058-a5bb04639298	message='Request to OpenAI API' method=post path=https://api.openai.com/v1/chat/completions</a:t>
            </a:r>
          </a:p>
          <a:p>
            <a:pPr lvl="3"/>
            <a:r>
              <a:rPr lang="en-US" sz="1000" dirty="0"/>
              <a:t>[DEBUG]	2023-07-17T05:12:20.994Z	7577087d-a08b-4a00-8058-a5bb04639298	</a:t>
            </a:r>
            <a:r>
              <a:rPr lang="en-US" sz="1000" dirty="0" err="1"/>
              <a:t>api_version</a:t>
            </a:r>
            <a:r>
              <a:rPr lang="en-US" sz="1000" dirty="0"/>
              <a:t>=None data='{"model": "gpt-3.5-turbo", "messages": [{"role": "user", "content": "Provide the Sentiment(positive, negative or neutral) of the transcription:\'Issue with mail delivery . Mailman refusing to deliver mail to a perfectly fine mailbox. Local supervisor is not following up or responding\'\\n\\</a:t>
            </a:r>
            <a:r>
              <a:rPr lang="en-US" sz="1000" dirty="0" err="1"/>
              <a:t>nSentiment</a:t>
            </a:r>
            <a:r>
              <a:rPr lang="en-US" sz="1000" dirty="0"/>
              <a:t>:"}], "temperature": 0.2, "n": 1}' message='Post details'</a:t>
            </a:r>
          </a:p>
          <a:p>
            <a:pPr lvl="3"/>
            <a:r>
              <a:rPr lang="en-US" sz="1000" dirty="0"/>
              <a:t>[DEBUG]	2023-07-17T05:12:21.522Z	7577087d-a08b-4a00-8058-a5bb04639298	https://api.openai.com:443 "POST /v1/chat/completions HTTP/1.1" 200 None</a:t>
            </a:r>
          </a:p>
          <a:p>
            <a:pPr lvl="3"/>
            <a:r>
              <a:rPr lang="en-US" sz="1000" b="1" dirty="0"/>
              <a:t>[DEBUG]	2023-07-17T05:12:21.523Z	7577087d-a08b-4a00-8058-a5bb04639298	message='OpenAI API response' path=https://api.openai.com/v1/chat/completions </a:t>
            </a:r>
            <a:r>
              <a:rPr lang="en-US" sz="1000" b="1" dirty="0" err="1"/>
              <a:t>processing_ms</a:t>
            </a:r>
            <a:r>
              <a:rPr lang="en-US" sz="1000" b="1" dirty="0"/>
              <a:t>=361 </a:t>
            </a:r>
            <a:r>
              <a:rPr lang="en-US" sz="1000" b="1" dirty="0" err="1"/>
              <a:t>request_id</a:t>
            </a:r>
            <a:r>
              <a:rPr lang="en-US" sz="1000" b="1" dirty="0"/>
              <a:t>=1b517cce77a9e055a23ecf64c9426a9c </a:t>
            </a:r>
            <a:r>
              <a:rPr lang="en-US" sz="1000" b="1" dirty="0" err="1"/>
              <a:t>response_code</a:t>
            </a:r>
            <a:r>
              <a:rPr lang="en-US" sz="1000" b="1" dirty="0"/>
              <a:t>=200</a:t>
            </a:r>
          </a:p>
          <a:p>
            <a:pPr lvl="3"/>
            <a:r>
              <a:rPr lang="en-US" sz="1000" dirty="0"/>
              <a:t>/var/task/Prod_analytics.py:209: </a:t>
            </a:r>
            <a:r>
              <a:rPr lang="en-US" sz="1000" dirty="0" err="1"/>
              <a:t>SettingWithCopyWarning</a:t>
            </a:r>
            <a:r>
              <a:rPr lang="en-US" sz="1000" dirty="0"/>
              <a:t>: </a:t>
            </a:r>
          </a:p>
          <a:p>
            <a:pPr lvl="3"/>
            <a:r>
              <a:rPr lang="en-US" sz="1000" dirty="0"/>
              <a:t>A value is trying to be set on a copy of a slice from a </a:t>
            </a:r>
            <a:r>
              <a:rPr lang="en-US" sz="1000" dirty="0" err="1"/>
              <a:t>DataFrame</a:t>
            </a:r>
            <a:r>
              <a:rPr lang="en-US" sz="1000" dirty="0"/>
              <a:t>.</a:t>
            </a:r>
          </a:p>
          <a:p>
            <a:pPr lvl="3"/>
            <a:r>
              <a:rPr lang="en-US" sz="1000" dirty="0"/>
              <a:t>Try using .loc[</a:t>
            </a:r>
            <a:r>
              <a:rPr lang="en-US" sz="1000" dirty="0" err="1"/>
              <a:t>row_indexer,col_indexer</a:t>
            </a:r>
            <a:r>
              <a:rPr lang="en-US" sz="1000" dirty="0"/>
              <a:t>] = value instead</a:t>
            </a:r>
          </a:p>
          <a:p>
            <a:pPr lvl="3"/>
            <a:r>
              <a:rPr lang="en-US" sz="1000" dirty="0"/>
              <a:t>See the caveats in the documentation: https://pandas.pydata.org/pandas-docs/stable/user_guide/indexing.html#returning-a-view-versus-a-copy</a:t>
            </a:r>
          </a:p>
          <a:p>
            <a:pPr lvl="3"/>
            <a:r>
              <a:rPr lang="en-US" sz="1000" dirty="0" err="1"/>
              <a:t>df.loc</a:t>
            </a:r>
            <a:r>
              <a:rPr lang="en-US" sz="1000" dirty="0"/>
              <a:t>[</a:t>
            </a:r>
            <a:r>
              <a:rPr lang="en-US" sz="1000" dirty="0" err="1"/>
              <a:t>df</a:t>
            </a:r>
            <a:r>
              <a:rPr lang="en-US" sz="1000" dirty="0"/>
              <a:t>['Text']==</a:t>
            </a:r>
            <a:r>
              <a:rPr lang="en-US" sz="1000" dirty="0" err="1"/>
              <a:t>text,'Sentiment</a:t>
            </a:r>
            <a:r>
              <a:rPr lang="en-US" sz="1000" dirty="0"/>
              <a:t>'] = </a:t>
            </a:r>
            <a:r>
              <a:rPr lang="en-US" sz="1000" dirty="0" err="1"/>
              <a:t>sentiment_analysis</a:t>
            </a:r>
            <a:r>
              <a:rPr lang="en-US" sz="1000" dirty="0"/>
              <a:t>(</a:t>
            </a:r>
            <a:r>
              <a:rPr lang="en-US" sz="1000" dirty="0" err="1"/>
              <a:t>text,mod</a:t>
            </a:r>
            <a:r>
              <a:rPr lang="en-US" sz="1000" dirty="0"/>
              <a:t>)</a:t>
            </a:r>
          </a:p>
        </p:txBody>
      </p:sp>
      <p:sp>
        <p:nvSpPr>
          <p:cNvPr id="6" name="Arrow: Notched Right 5">
            <a:extLst>
              <a:ext uri="{FF2B5EF4-FFF2-40B4-BE49-F238E27FC236}">
                <a16:creationId xmlns:a16="http://schemas.microsoft.com/office/drawing/2014/main" id="{25337807-D007-CC21-8CD6-8016EC714113}"/>
              </a:ext>
            </a:extLst>
          </p:cNvPr>
          <p:cNvSpPr/>
          <p:nvPr/>
        </p:nvSpPr>
        <p:spPr>
          <a:xfrm>
            <a:off x="168059" y="1873358"/>
            <a:ext cx="1340284" cy="719530"/>
          </a:xfrm>
          <a:prstGeom prst="notchedRightArrow">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535 </a:t>
            </a:r>
            <a:r>
              <a:rPr lang="en-US" dirty="0" err="1"/>
              <a:t>ms</a:t>
            </a:r>
            <a:endParaRPr lang="en-US" dirty="0"/>
          </a:p>
        </p:txBody>
      </p:sp>
      <p:sp>
        <p:nvSpPr>
          <p:cNvPr id="7" name="Arrow: Notched Right 6">
            <a:extLst>
              <a:ext uri="{FF2B5EF4-FFF2-40B4-BE49-F238E27FC236}">
                <a16:creationId xmlns:a16="http://schemas.microsoft.com/office/drawing/2014/main" id="{19D55F47-68CA-8B32-8AED-FFBAA065E8D6}"/>
              </a:ext>
            </a:extLst>
          </p:cNvPr>
          <p:cNvSpPr/>
          <p:nvPr/>
        </p:nvSpPr>
        <p:spPr>
          <a:xfrm>
            <a:off x="168059" y="4781484"/>
            <a:ext cx="1340284" cy="719530"/>
          </a:xfrm>
          <a:prstGeom prst="notchedRightArrow">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529 </a:t>
            </a:r>
            <a:r>
              <a:rPr lang="en-US" dirty="0" err="1"/>
              <a:t>ms</a:t>
            </a:r>
            <a:endParaRPr lang="en-US" dirty="0"/>
          </a:p>
        </p:txBody>
      </p:sp>
    </p:spTree>
    <p:extLst>
      <p:ext uri="{BB962C8B-B14F-4D97-AF65-F5344CB8AC3E}">
        <p14:creationId xmlns:p14="http://schemas.microsoft.com/office/powerpoint/2010/main" val="3626693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F15120-E420-66CA-24EF-C320D3E6C789}"/>
              </a:ext>
            </a:extLst>
          </p:cNvPr>
          <p:cNvSpPr>
            <a:spLocks noGrp="1"/>
          </p:cNvSpPr>
          <p:nvPr>
            <p:ph type="ftr" sz="quarter" idx="11"/>
          </p:nvPr>
        </p:nvSpPr>
        <p:spPr/>
        <p:txBody>
          <a:bodyPr/>
          <a:lstStyle/>
          <a:p>
            <a:pPr algn="l"/>
            <a:r>
              <a:rPr lang="en-US" dirty="0"/>
              <a:t>Copyright © 2021, </a:t>
            </a:r>
            <a:r>
              <a:rPr lang="en-US" dirty="0" err="1"/>
              <a:t>Voxai</a:t>
            </a:r>
            <a:r>
              <a:rPr lang="en-US" dirty="0"/>
              <a:t> and/or its affiliates  |  Confidential</a:t>
            </a:r>
            <a:endParaRPr lang="en-IN" dirty="0"/>
          </a:p>
        </p:txBody>
      </p:sp>
      <p:sp>
        <p:nvSpPr>
          <p:cNvPr id="3" name="Slide Number Placeholder 2">
            <a:extLst>
              <a:ext uri="{FF2B5EF4-FFF2-40B4-BE49-F238E27FC236}">
                <a16:creationId xmlns:a16="http://schemas.microsoft.com/office/drawing/2014/main" id="{276DB985-E0E0-88CE-E537-D66E403821C8}"/>
              </a:ext>
            </a:extLst>
          </p:cNvPr>
          <p:cNvSpPr>
            <a:spLocks noGrp="1"/>
          </p:cNvSpPr>
          <p:nvPr>
            <p:ph type="sldNum" sz="quarter" idx="12"/>
          </p:nvPr>
        </p:nvSpPr>
        <p:spPr/>
        <p:txBody>
          <a:bodyPr/>
          <a:lstStyle/>
          <a:p>
            <a:fld id="{29E29A71-D90C-4AAF-81B6-CE5D311E6277}" type="slidenum">
              <a:rPr lang="en-IN" smtClean="0"/>
              <a:t>14</a:t>
            </a:fld>
            <a:endParaRPr lang="en-IN"/>
          </a:p>
        </p:txBody>
      </p:sp>
      <p:sp>
        <p:nvSpPr>
          <p:cNvPr id="4" name="TextBox 3">
            <a:extLst>
              <a:ext uri="{FF2B5EF4-FFF2-40B4-BE49-F238E27FC236}">
                <a16:creationId xmlns:a16="http://schemas.microsoft.com/office/drawing/2014/main" id="{2A0E5B2F-1010-38A6-DE3E-D9721D3B94F6}"/>
              </a:ext>
            </a:extLst>
          </p:cNvPr>
          <p:cNvSpPr txBox="1"/>
          <p:nvPr/>
        </p:nvSpPr>
        <p:spPr>
          <a:xfrm>
            <a:off x="168059" y="337884"/>
            <a:ext cx="10965494" cy="4154984"/>
          </a:xfrm>
          <a:prstGeom prst="rect">
            <a:avLst/>
          </a:prstGeom>
          <a:noFill/>
        </p:spPr>
        <p:txBody>
          <a:bodyPr wrap="square" rtlCol="0">
            <a:spAutoFit/>
          </a:bodyPr>
          <a:lstStyle/>
          <a:p>
            <a:endParaRPr lang="en-US" dirty="0"/>
          </a:p>
          <a:p>
            <a:endParaRPr lang="en-US" dirty="0"/>
          </a:p>
          <a:p>
            <a:endParaRPr lang="en-US" dirty="0"/>
          </a:p>
          <a:p>
            <a:r>
              <a:rPr lang="en-US" sz="1000" dirty="0"/>
              <a:t>	</a:t>
            </a:r>
            <a:r>
              <a:rPr lang="en-US" sz="1000" b="1" dirty="0"/>
              <a:t>             [DEBUG]	2023-07-17T05:19:40.192Z	7577087d-a08b-4a00-8058-a5bb04639298	message='Request to OpenAI API' method=post 		path=https://api.openai.com/v1/chat/completions</a:t>
            </a:r>
          </a:p>
          <a:p>
            <a:pPr lvl="3"/>
            <a:r>
              <a:rPr lang="en-US" sz="1000" dirty="0"/>
              <a:t>[DEBUG]	2023-07-17T05:19:40.192Z	7577087d-a08b-4a00-8058-a5bb04639298	</a:t>
            </a:r>
            <a:r>
              <a:rPr lang="en-US" sz="1000" dirty="0" err="1"/>
              <a:t>api_version</a:t>
            </a:r>
            <a:r>
              <a:rPr lang="en-US" sz="1000" dirty="0"/>
              <a:t>=None data='{"model": "gpt-3.5-turbo", "messages": [{"role": "user", "content": "Provide the reason for the sentiment in short and brief:\'Permanent change of address for deceased mother\'\\n\\</a:t>
            </a:r>
            <a:r>
              <a:rPr lang="en-US" sz="1000" dirty="0" err="1"/>
              <a:t>nReason</a:t>
            </a:r>
            <a:r>
              <a:rPr lang="en-US" sz="1000" dirty="0"/>
              <a:t> for the sentiment:"}], "temperature": 0.2, "n": 1}' message='Post details'</a:t>
            </a:r>
          </a:p>
          <a:p>
            <a:pPr lvl="3"/>
            <a:r>
              <a:rPr lang="en-US" sz="1000" dirty="0"/>
              <a:t>[DEBUG]	2023-07-17T05:19:41.698Z	7577087d-a08b-4a00-8058-a5bb04639298	https://api.openai.com:443 "POST /v1/chat/completions HTTP/1.1" 200 None</a:t>
            </a:r>
          </a:p>
          <a:p>
            <a:pPr lvl="3"/>
            <a:r>
              <a:rPr lang="en-US" sz="1000" b="1" dirty="0"/>
              <a:t>[DEBUG]	2023-07-17T05:19:41.698Z	7577087d-a08b-4a00-8058-a5bb04639298	message='OpenAI API response' path=https://api.openai.com/v1/chat/completions </a:t>
            </a:r>
            <a:r>
              <a:rPr lang="en-US" sz="1000" b="1" dirty="0" err="1"/>
              <a:t>processing_ms</a:t>
            </a:r>
            <a:r>
              <a:rPr lang="en-US" sz="1000" b="1" dirty="0"/>
              <a:t>=1413 </a:t>
            </a:r>
            <a:r>
              <a:rPr lang="en-US" sz="1000" b="1" dirty="0" err="1"/>
              <a:t>request_id</a:t>
            </a:r>
            <a:r>
              <a:rPr lang="en-US" sz="1000" b="1" dirty="0"/>
              <a:t>=ecbccacbe71ad9c15169dc905c81f3cd </a:t>
            </a:r>
            <a:r>
              <a:rPr lang="en-US" sz="1000" b="1" dirty="0" err="1"/>
              <a:t>response_code</a:t>
            </a:r>
            <a:r>
              <a:rPr lang="en-US" sz="1000" b="1" dirty="0"/>
              <a:t>=200</a:t>
            </a:r>
          </a:p>
          <a:p>
            <a:pPr lvl="3"/>
            <a:endParaRPr lang="en-US" sz="1000" dirty="0"/>
          </a:p>
          <a:p>
            <a:pPr lvl="3"/>
            <a:endParaRPr lang="en-US" sz="1000" dirty="0"/>
          </a:p>
          <a:p>
            <a:pPr lvl="3"/>
            <a:endParaRPr lang="en-US" sz="1000" dirty="0"/>
          </a:p>
          <a:p>
            <a:pPr lvl="3"/>
            <a:r>
              <a:rPr lang="en-US" sz="1000" b="1" dirty="0"/>
              <a:t>[DEBUG]	2023-07-17T05:19:41.700Z	7577087d-a08b-4a00-8058-a5bb04639298	message='Request to OpenAI API' method=post path=https://api.openai.com/v1/chat/completions</a:t>
            </a:r>
          </a:p>
          <a:p>
            <a:pPr lvl="3"/>
            <a:r>
              <a:rPr lang="en-US" sz="1000" dirty="0"/>
              <a:t>[DEBUG]	2023-07-17T05:19:41.700Z	7577087d-a08b-4a00-8058-a5bb04639298	</a:t>
            </a:r>
            <a:r>
              <a:rPr lang="en-US" sz="1000" dirty="0" err="1"/>
              <a:t>api_version</a:t>
            </a:r>
            <a:r>
              <a:rPr lang="en-US" sz="1000" dirty="0"/>
              <a:t>=None data='{"model": "gpt-3.5-turbo", "messages": [{"role": "user", "content": "Provide the emotion of the text:\'Permanent change of address for deceased mother\'\\n\\</a:t>
            </a:r>
            <a:r>
              <a:rPr lang="en-US" sz="1000" dirty="0" err="1"/>
              <a:t>nEmotion</a:t>
            </a:r>
            <a:r>
              <a:rPr lang="en-US" sz="1000" dirty="0"/>
              <a:t>:"}], "temperature": 0.2, "n": 1}' message='Post details'</a:t>
            </a:r>
          </a:p>
          <a:p>
            <a:pPr lvl="3"/>
            <a:r>
              <a:rPr lang="en-US" sz="1000" dirty="0"/>
              <a:t>[DEBUG]	2023-07-17T05:19:42.445Z	7577087d-a08b-4a00-8058-a5bb04639298	https://api.openai.com:443 "POST /v1/chat/completions HTTP/1.1" 200 None</a:t>
            </a:r>
          </a:p>
          <a:p>
            <a:pPr lvl="3"/>
            <a:r>
              <a:rPr lang="en-US" sz="1000" b="1" dirty="0"/>
              <a:t>[DEBUG]	2023-07-17T05:19:42.445Z	7577087d-a08b-4a00-8058-a5bb04639298	message='OpenAI API response' path=https://api.openai.com/v1/chat/completions </a:t>
            </a:r>
            <a:r>
              <a:rPr lang="en-US" sz="1000" b="1" dirty="0" err="1"/>
              <a:t>processing_ms</a:t>
            </a:r>
            <a:r>
              <a:rPr lang="en-US" sz="1000" b="1" dirty="0"/>
              <a:t>=556 </a:t>
            </a:r>
            <a:r>
              <a:rPr lang="en-US" sz="1000" b="1" dirty="0" err="1"/>
              <a:t>request_id</a:t>
            </a:r>
            <a:r>
              <a:rPr lang="en-US" sz="1000" b="1" dirty="0"/>
              <a:t>=ae33eee0fb10697ecd2182835b149180 </a:t>
            </a:r>
            <a:r>
              <a:rPr lang="en-US" sz="1000" b="1" dirty="0" err="1"/>
              <a:t>response_code</a:t>
            </a:r>
            <a:r>
              <a:rPr lang="en-US" sz="1000" b="1" dirty="0"/>
              <a:t>=200</a:t>
            </a:r>
          </a:p>
        </p:txBody>
      </p:sp>
      <p:sp>
        <p:nvSpPr>
          <p:cNvPr id="6" name="Arrow: Notched Right 5">
            <a:extLst>
              <a:ext uri="{FF2B5EF4-FFF2-40B4-BE49-F238E27FC236}">
                <a16:creationId xmlns:a16="http://schemas.microsoft.com/office/drawing/2014/main" id="{25337807-D007-CC21-8CD6-8016EC714113}"/>
              </a:ext>
            </a:extLst>
          </p:cNvPr>
          <p:cNvSpPr/>
          <p:nvPr/>
        </p:nvSpPr>
        <p:spPr>
          <a:xfrm>
            <a:off x="168059" y="1480389"/>
            <a:ext cx="1340284" cy="719530"/>
          </a:xfrm>
          <a:prstGeom prst="notchedRightArrow">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1506 </a:t>
            </a:r>
            <a:r>
              <a:rPr lang="en-US" sz="1600" dirty="0" err="1"/>
              <a:t>ms</a:t>
            </a:r>
            <a:endParaRPr lang="en-US" sz="1600" dirty="0"/>
          </a:p>
        </p:txBody>
      </p:sp>
      <p:sp>
        <p:nvSpPr>
          <p:cNvPr id="7" name="Arrow: Notched Right 6">
            <a:extLst>
              <a:ext uri="{FF2B5EF4-FFF2-40B4-BE49-F238E27FC236}">
                <a16:creationId xmlns:a16="http://schemas.microsoft.com/office/drawing/2014/main" id="{19D55F47-68CA-8B32-8AED-FFBAA065E8D6}"/>
              </a:ext>
            </a:extLst>
          </p:cNvPr>
          <p:cNvSpPr/>
          <p:nvPr/>
        </p:nvSpPr>
        <p:spPr>
          <a:xfrm>
            <a:off x="168059" y="3215730"/>
            <a:ext cx="1340284" cy="719530"/>
          </a:xfrm>
          <a:prstGeom prst="notchedRightArrow">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745 </a:t>
            </a:r>
            <a:r>
              <a:rPr lang="en-US" dirty="0" err="1"/>
              <a:t>ms</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80A727-6B8F-B2BA-6E7E-2241A907120D}"/>
                  </a:ext>
                </a:extLst>
              </p:cNvPr>
              <p:cNvSpPr txBox="1"/>
              <p:nvPr/>
            </p:nvSpPr>
            <p:spPr>
              <a:xfrm>
                <a:off x="1240077" y="4820650"/>
                <a:ext cx="9893476" cy="1292662"/>
              </a:xfrm>
              <a:prstGeom prst="rect">
                <a:avLst/>
              </a:prstGeom>
              <a:noFill/>
            </p:spPr>
            <p:txBody>
              <a:bodyPr wrap="square" rtlCol="0">
                <a:spAutoFit/>
              </a:bodyPr>
              <a:lstStyle/>
              <a:p>
                <a:r>
                  <a:rPr lang="en-US" sz="2000" dirty="0"/>
                  <a:t>Approx. time to complete one transcriptions: 6.44 seconds</a:t>
                </a:r>
              </a:p>
              <a:p>
                <a:r>
                  <a:rPr lang="en-US" sz="2000" dirty="0"/>
                  <a:t>Approx. number of transcriptions could be covered under 1 invocation of Lambda of duration 14 mins (840 seconds) : 840/6.44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130</a:t>
                </a:r>
              </a:p>
              <a:p>
                <a:r>
                  <a:rPr lang="en-US" dirty="0"/>
                  <a:t> </a:t>
                </a:r>
              </a:p>
            </p:txBody>
          </p:sp>
        </mc:Choice>
        <mc:Fallback xmlns="">
          <p:sp>
            <p:nvSpPr>
              <p:cNvPr id="5" name="TextBox 4">
                <a:extLst>
                  <a:ext uri="{FF2B5EF4-FFF2-40B4-BE49-F238E27FC236}">
                    <a16:creationId xmlns:a16="http://schemas.microsoft.com/office/drawing/2014/main" id="{7580A727-6B8F-B2BA-6E7E-2241A907120D}"/>
                  </a:ext>
                </a:extLst>
              </p:cNvPr>
              <p:cNvSpPr txBox="1">
                <a:spLocks noRot="1" noChangeAspect="1" noMove="1" noResize="1" noEditPoints="1" noAdjustHandles="1" noChangeArrowheads="1" noChangeShapeType="1" noTextEdit="1"/>
              </p:cNvSpPr>
              <p:nvPr/>
            </p:nvSpPr>
            <p:spPr>
              <a:xfrm>
                <a:off x="1240077" y="4820650"/>
                <a:ext cx="9893476" cy="1292662"/>
              </a:xfrm>
              <a:prstGeom prst="rect">
                <a:avLst/>
              </a:prstGeom>
              <a:blipFill>
                <a:blip r:embed="rId2"/>
                <a:stretch>
                  <a:fillRect l="-616" t="-2358"/>
                </a:stretch>
              </a:blipFill>
            </p:spPr>
            <p:txBody>
              <a:bodyPr/>
              <a:lstStyle/>
              <a:p>
                <a:r>
                  <a:rPr lang="en-US">
                    <a:noFill/>
                  </a:rPr>
                  <a:t> </a:t>
                </a:r>
              </a:p>
            </p:txBody>
          </p:sp>
        </mc:Fallback>
      </mc:AlternateContent>
    </p:spTree>
    <p:extLst>
      <p:ext uri="{BB962C8B-B14F-4D97-AF65-F5344CB8AC3E}">
        <p14:creationId xmlns:p14="http://schemas.microsoft.com/office/powerpoint/2010/main" val="616529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4E5BF3-A565-C779-CB00-3FD8E73C164E}"/>
              </a:ext>
            </a:extLst>
          </p:cNvPr>
          <p:cNvSpPr>
            <a:spLocks noGrp="1"/>
          </p:cNvSpPr>
          <p:nvPr>
            <p:ph type="ftr" sz="quarter" idx="11"/>
          </p:nvPr>
        </p:nvSpPr>
        <p:spPr/>
        <p:txBody>
          <a:bodyPr/>
          <a:lstStyle/>
          <a:p>
            <a:r>
              <a:rPr lang="en-US"/>
              <a:t>Copyright © 2021, Voxai and/or its affiliates  |  Confidential</a:t>
            </a:r>
            <a:endParaRPr lang="en-IN"/>
          </a:p>
        </p:txBody>
      </p:sp>
      <p:sp>
        <p:nvSpPr>
          <p:cNvPr id="5" name="Slide Number Placeholder 4">
            <a:extLst>
              <a:ext uri="{FF2B5EF4-FFF2-40B4-BE49-F238E27FC236}">
                <a16:creationId xmlns:a16="http://schemas.microsoft.com/office/drawing/2014/main" id="{1554EFCD-C33E-3E92-C78E-D2EF14742CED}"/>
              </a:ext>
            </a:extLst>
          </p:cNvPr>
          <p:cNvSpPr>
            <a:spLocks noGrp="1"/>
          </p:cNvSpPr>
          <p:nvPr>
            <p:ph type="sldNum" sz="quarter" idx="12"/>
          </p:nvPr>
        </p:nvSpPr>
        <p:spPr/>
        <p:txBody>
          <a:bodyPr/>
          <a:lstStyle/>
          <a:p>
            <a:fld id="{29E29A71-D90C-4AAF-81B6-CE5D311E6277}" type="slidenum">
              <a:rPr lang="en-IN" smtClean="0"/>
              <a:t>15</a:t>
            </a:fld>
            <a:endParaRPr lang="en-IN"/>
          </a:p>
        </p:txBody>
      </p:sp>
      <p:sp>
        <p:nvSpPr>
          <p:cNvPr id="2" name="TextBox 1">
            <a:extLst>
              <a:ext uri="{FF2B5EF4-FFF2-40B4-BE49-F238E27FC236}">
                <a16:creationId xmlns:a16="http://schemas.microsoft.com/office/drawing/2014/main" id="{3B6DD172-8F33-E173-6EE4-4AE792983E73}"/>
              </a:ext>
            </a:extLst>
          </p:cNvPr>
          <p:cNvSpPr txBox="1"/>
          <p:nvPr/>
        </p:nvSpPr>
        <p:spPr>
          <a:xfrm>
            <a:off x="838201" y="249258"/>
            <a:ext cx="9194104" cy="523220"/>
          </a:xfrm>
          <a:prstGeom prst="rect">
            <a:avLst/>
          </a:prstGeom>
          <a:noFill/>
        </p:spPr>
        <p:txBody>
          <a:bodyPr wrap="square" rtlCol="0">
            <a:spAutoFit/>
          </a:bodyPr>
          <a:lstStyle/>
          <a:p>
            <a:r>
              <a:rPr lang="en-US" sz="2800" b="1" u="sng" dirty="0">
                <a:solidFill>
                  <a:schemeClr val="bg2">
                    <a:lumMod val="50000"/>
                  </a:schemeClr>
                </a:solidFill>
                <a:latin typeface="Arial Narrow" panose="020B0606020202030204" pitchFamily="34" charset="0"/>
                <a:cs typeface="Dreaming Outloud Pro" panose="020F0502020204030204" pitchFamily="66" charset="0"/>
              </a:rPr>
              <a:t>Estimated Cost (File contains only 1 column)- Old estimation</a:t>
            </a:r>
            <a:endParaRPr lang="en-US" sz="2800" dirty="0">
              <a:latin typeface="Arial Narrow" panose="020B0606020202030204" pitchFamily="34" charset="0"/>
              <a:cs typeface="Dreaming Outloud Pro" panose="020F0502020204030204" pitchFamily="66" charset="0"/>
            </a:endParaRPr>
          </a:p>
        </p:txBody>
      </p:sp>
      <p:sp>
        <p:nvSpPr>
          <p:cNvPr id="3" name="TextBox 2">
            <a:extLst>
              <a:ext uri="{FF2B5EF4-FFF2-40B4-BE49-F238E27FC236}">
                <a16:creationId xmlns:a16="http://schemas.microsoft.com/office/drawing/2014/main" id="{0B23D0EE-B47A-C064-DECE-23CE29A52A42}"/>
              </a:ext>
            </a:extLst>
          </p:cNvPr>
          <p:cNvSpPr txBox="1"/>
          <p:nvPr/>
        </p:nvSpPr>
        <p:spPr>
          <a:xfrm>
            <a:off x="788616" y="1111976"/>
            <a:ext cx="11036475" cy="6463308"/>
          </a:xfrm>
          <a:prstGeom prst="rect">
            <a:avLst/>
          </a:prstGeom>
          <a:noFill/>
        </p:spPr>
        <p:txBody>
          <a:bodyPr wrap="square" rtlCol="0">
            <a:spAutoFit/>
          </a:bodyPr>
          <a:lstStyle/>
          <a:p>
            <a:endParaRPr lang="en-US" sz="1600" b="1" u="sng" dirty="0">
              <a:solidFill>
                <a:srgbClr val="00B050"/>
              </a:solidFill>
            </a:endParaRPr>
          </a:p>
          <a:p>
            <a:r>
              <a:rPr lang="en-US" sz="1600" b="1" u="sng" dirty="0">
                <a:solidFill>
                  <a:srgbClr val="00B050"/>
                </a:solidFill>
              </a:rPr>
              <a:t>ChatGPT cost</a:t>
            </a:r>
          </a:p>
          <a:p>
            <a:endParaRPr lang="en-US" sz="1600" dirty="0"/>
          </a:p>
          <a:p>
            <a:r>
              <a:rPr lang="en-US" sz="1600" dirty="0"/>
              <a:t>ChatGPT bills on prompt tokens (number of characters used in prompt) and completion tokens (number of characters used for output)</a:t>
            </a:r>
          </a:p>
          <a:p>
            <a:endParaRPr lang="en-US" sz="1600" dirty="0"/>
          </a:p>
          <a:p>
            <a:r>
              <a:rPr lang="en-US" sz="1600" dirty="0"/>
              <a:t>Total Tokens for 11’Jul : 83664 (</a:t>
            </a:r>
            <a:r>
              <a:rPr lang="en-US" sz="1600" dirty="0" err="1"/>
              <a:t>prompt_tokens</a:t>
            </a:r>
            <a:r>
              <a:rPr lang="en-US" sz="1600" dirty="0"/>
              <a:t> + </a:t>
            </a:r>
            <a:r>
              <a:rPr lang="en-US" sz="1600" dirty="0" err="1"/>
              <a:t>completion_tokens</a:t>
            </a:r>
            <a:r>
              <a:rPr lang="en-US" sz="1600" dirty="0"/>
              <a:t>)</a:t>
            </a:r>
          </a:p>
          <a:p>
            <a:r>
              <a:rPr lang="en-US" sz="1600" dirty="0"/>
              <a:t>Total price for 11’Jul : 0.13 USD</a:t>
            </a:r>
          </a:p>
          <a:p>
            <a:r>
              <a:rPr lang="en-US" sz="1600" dirty="0"/>
              <a:t>Total price for 1 token ≈ .13/83664 ≈ .0000015538 USD</a:t>
            </a:r>
          </a:p>
          <a:p>
            <a:endParaRPr lang="en-US" sz="1600" dirty="0"/>
          </a:p>
          <a:p>
            <a:r>
              <a:rPr lang="en-US" sz="1600" dirty="0"/>
              <a:t>Approx. prompt tokens for 2500 transcriptions : 111724 </a:t>
            </a:r>
          </a:p>
          <a:p>
            <a:r>
              <a:rPr lang="en-US" sz="1600" dirty="0"/>
              <a:t>Approx. completion tokens for 1 transcription : 106</a:t>
            </a:r>
          </a:p>
          <a:p>
            <a:r>
              <a:rPr lang="en-US" sz="1600" dirty="0"/>
              <a:t>Approx completion tokens for 2500 transcriptions: 106*2500 = 265000</a:t>
            </a:r>
          </a:p>
          <a:p>
            <a:r>
              <a:rPr lang="en-US" sz="1600" dirty="0"/>
              <a:t>Approx. tokens for 2500 transcriptions : 111724+265000 = 376724 (prompt + completion tokens)</a:t>
            </a:r>
          </a:p>
          <a:p>
            <a:endParaRPr lang="en-US" sz="1600" dirty="0"/>
          </a:p>
          <a:p>
            <a:r>
              <a:rPr lang="en-US" sz="1600" dirty="0"/>
              <a:t>Approx. price for 2500 transcriptions ≈ .0000015538* 376724 ≈ 0.59 USD</a:t>
            </a:r>
          </a:p>
          <a:p>
            <a:r>
              <a:rPr lang="en-US" sz="1600" dirty="0"/>
              <a:t>USPS are receiving approx. 20K transcriptions on daily basis</a:t>
            </a:r>
          </a:p>
          <a:p>
            <a:r>
              <a:rPr lang="en-US" sz="1600" dirty="0"/>
              <a:t>So, cost of ChatGPT ≈ (.59/2500)*20,000 ≈ 4.72 USD (daily) &amp; 141.6 (monthly)</a:t>
            </a:r>
          </a:p>
          <a:p>
            <a:endParaRPr lang="en-US" dirty="0"/>
          </a:p>
          <a:p>
            <a:endParaRPr lang="en-US" sz="20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3782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4E5BF3-A565-C779-CB00-3FD8E73C164E}"/>
              </a:ext>
            </a:extLst>
          </p:cNvPr>
          <p:cNvSpPr>
            <a:spLocks noGrp="1"/>
          </p:cNvSpPr>
          <p:nvPr>
            <p:ph type="ftr" sz="quarter" idx="11"/>
          </p:nvPr>
        </p:nvSpPr>
        <p:spPr/>
        <p:txBody>
          <a:bodyPr/>
          <a:lstStyle/>
          <a:p>
            <a:r>
              <a:rPr lang="en-US"/>
              <a:t>Copyright © 2021, Voxai and/or its affiliates  |  Confidential</a:t>
            </a:r>
            <a:endParaRPr lang="en-IN"/>
          </a:p>
        </p:txBody>
      </p:sp>
      <p:sp>
        <p:nvSpPr>
          <p:cNvPr id="5" name="Slide Number Placeholder 4">
            <a:extLst>
              <a:ext uri="{FF2B5EF4-FFF2-40B4-BE49-F238E27FC236}">
                <a16:creationId xmlns:a16="http://schemas.microsoft.com/office/drawing/2014/main" id="{1554EFCD-C33E-3E92-C78E-D2EF14742CED}"/>
              </a:ext>
            </a:extLst>
          </p:cNvPr>
          <p:cNvSpPr>
            <a:spLocks noGrp="1"/>
          </p:cNvSpPr>
          <p:nvPr>
            <p:ph type="sldNum" sz="quarter" idx="12"/>
          </p:nvPr>
        </p:nvSpPr>
        <p:spPr/>
        <p:txBody>
          <a:bodyPr/>
          <a:lstStyle/>
          <a:p>
            <a:fld id="{29E29A71-D90C-4AAF-81B6-CE5D311E6277}" type="slidenum">
              <a:rPr lang="en-IN" smtClean="0"/>
              <a:t>16</a:t>
            </a:fld>
            <a:endParaRPr lang="en-IN"/>
          </a:p>
        </p:txBody>
      </p:sp>
      <p:sp>
        <p:nvSpPr>
          <p:cNvPr id="2" name="TextBox 1">
            <a:extLst>
              <a:ext uri="{FF2B5EF4-FFF2-40B4-BE49-F238E27FC236}">
                <a16:creationId xmlns:a16="http://schemas.microsoft.com/office/drawing/2014/main" id="{3B6DD172-8F33-E173-6EE4-4AE792983E73}"/>
              </a:ext>
            </a:extLst>
          </p:cNvPr>
          <p:cNvSpPr txBox="1"/>
          <p:nvPr/>
        </p:nvSpPr>
        <p:spPr>
          <a:xfrm>
            <a:off x="838201" y="249258"/>
            <a:ext cx="9194104" cy="461665"/>
          </a:xfrm>
          <a:prstGeom prst="rect">
            <a:avLst/>
          </a:prstGeom>
          <a:noFill/>
        </p:spPr>
        <p:txBody>
          <a:bodyPr wrap="square" rtlCol="0">
            <a:spAutoFit/>
          </a:bodyPr>
          <a:lstStyle/>
          <a:p>
            <a:r>
              <a:rPr lang="en-US" sz="2400" b="1" u="sng" dirty="0">
                <a:solidFill>
                  <a:schemeClr val="bg2">
                    <a:lumMod val="50000"/>
                  </a:schemeClr>
                </a:solidFill>
                <a:latin typeface="Arial Narrow" panose="020B0606020202030204" pitchFamily="34" charset="0"/>
                <a:cs typeface="Dreaming Outloud Pro" panose="020F0502020204030204" pitchFamily="66" charset="0"/>
              </a:rPr>
              <a:t>Estimated Cost (File contains only 1 column) – Updated estimation</a:t>
            </a:r>
            <a:endParaRPr lang="en-US" sz="2400" dirty="0">
              <a:latin typeface="Arial Narrow" panose="020B0606020202030204" pitchFamily="34" charset="0"/>
              <a:cs typeface="Dreaming Outloud Pro" panose="020F0502020204030204" pitchFamily="66" charset="0"/>
            </a:endParaRPr>
          </a:p>
        </p:txBody>
      </p:sp>
      <p:sp>
        <p:nvSpPr>
          <p:cNvPr id="3" name="TextBox 2">
            <a:extLst>
              <a:ext uri="{FF2B5EF4-FFF2-40B4-BE49-F238E27FC236}">
                <a16:creationId xmlns:a16="http://schemas.microsoft.com/office/drawing/2014/main" id="{0B23D0EE-B47A-C064-DECE-23CE29A52A42}"/>
              </a:ext>
            </a:extLst>
          </p:cNvPr>
          <p:cNvSpPr txBox="1"/>
          <p:nvPr/>
        </p:nvSpPr>
        <p:spPr>
          <a:xfrm>
            <a:off x="838199" y="710923"/>
            <a:ext cx="11036475" cy="6832640"/>
          </a:xfrm>
          <a:prstGeom prst="rect">
            <a:avLst/>
          </a:prstGeom>
          <a:noFill/>
        </p:spPr>
        <p:txBody>
          <a:bodyPr wrap="square" rtlCol="0">
            <a:spAutoFit/>
          </a:bodyPr>
          <a:lstStyle/>
          <a:p>
            <a:endParaRPr lang="en-US" sz="1600" b="1" u="sng" dirty="0">
              <a:solidFill>
                <a:srgbClr val="00B050"/>
              </a:solidFill>
            </a:endParaRPr>
          </a:p>
          <a:p>
            <a:r>
              <a:rPr lang="en-US" sz="1600" b="1" u="sng" dirty="0">
                <a:solidFill>
                  <a:srgbClr val="00B050"/>
                </a:solidFill>
              </a:rPr>
              <a:t>ChatGPT cost (</a:t>
            </a:r>
            <a:r>
              <a:rPr lang="en-US" sz="1400" b="1" u="sng" dirty="0">
                <a:solidFill>
                  <a:srgbClr val="00B050"/>
                </a:solidFill>
              </a:rPr>
              <a:t>as per testing on 12</a:t>
            </a:r>
            <a:r>
              <a:rPr lang="en-US" sz="1400" b="1" u="sng" baseline="30000" dirty="0">
                <a:solidFill>
                  <a:srgbClr val="00B050"/>
                </a:solidFill>
              </a:rPr>
              <a:t>th</a:t>
            </a:r>
            <a:r>
              <a:rPr lang="en-US" sz="1400" b="1" u="sng" dirty="0">
                <a:solidFill>
                  <a:srgbClr val="00B050"/>
                </a:solidFill>
              </a:rPr>
              <a:t> Dec’23</a:t>
            </a:r>
            <a:r>
              <a:rPr lang="en-US" sz="1600" b="1" u="sng" dirty="0">
                <a:solidFill>
                  <a:srgbClr val="00B050"/>
                </a:solidFill>
              </a:rPr>
              <a:t>)</a:t>
            </a:r>
          </a:p>
          <a:p>
            <a:endParaRPr lang="en-US" sz="1600" dirty="0"/>
          </a:p>
          <a:p>
            <a:r>
              <a:rPr lang="en-US" sz="1600" dirty="0"/>
              <a:t>ChatGPT bills on prompt tokens (word length of prompt) and completion tokens (word length of output) which purely depends on the length of the transcriptions.</a:t>
            </a:r>
          </a:p>
          <a:p>
            <a:endParaRPr lang="en-US" sz="1600" dirty="0"/>
          </a:p>
          <a:p>
            <a:r>
              <a:rPr lang="en-US" sz="1600" dirty="0">
                <a:hlinkClick r:id="rId2"/>
              </a:rPr>
              <a:t>https://openai.com/pricing</a:t>
            </a:r>
            <a:r>
              <a:rPr lang="en-US" sz="1600" dirty="0"/>
              <a:t> states that: “</a:t>
            </a:r>
            <a:r>
              <a:rPr lang="en-US" sz="1600" b="0" i="0" dirty="0">
                <a:solidFill>
                  <a:srgbClr val="000000"/>
                </a:solidFill>
                <a:effectLst/>
                <a:latin typeface="Soehne"/>
              </a:rPr>
              <a:t>Multiple models, each with different capabilities and price points. Prices are per 1,000 tokens. You can think of tokens as pieces of words, where 1,000 tokens is about 750 words. This paragraph is 35 tokens.</a:t>
            </a:r>
            <a:r>
              <a:rPr lang="en-US" sz="1600" dirty="0"/>
              <a:t>”</a:t>
            </a:r>
          </a:p>
          <a:p>
            <a:r>
              <a:rPr lang="en-US" sz="1600" dirty="0"/>
              <a:t>                                                                                           </a:t>
            </a:r>
          </a:p>
          <a:p>
            <a:r>
              <a:rPr lang="en-US" sz="1600" dirty="0"/>
              <a:t>                                                                                         ChatGPT-3.5 Turbo Price:    Input - $.001/1K tokens</a:t>
            </a:r>
            <a:br>
              <a:rPr lang="en-US" sz="1600" dirty="0"/>
            </a:br>
            <a:r>
              <a:rPr lang="en-US" sz="1600" dirty="0"/>
              <a:t>								      Output - $.002/1K tokens 						</a:t>
            </a:r>
          </a:p>
          <a:p>
            <a:r>
              <a:rPr lang="en-US" sz="1600" dirty="0"/>
              <a:t>                                                                                        </a:t>
            </a:r>
          </a:p>
          <a:p>
            <a:endParaRPr lang="en-US" sz="1600" dirty="0"/>
          </a:p>
          <a:p>
            <a:endParaRPr lang="en-US" sz="1600" dirty="0"/>
          </a:p>
          <a:p>
            <a:r>
              <a:rPr lang="en-US" sz="1600" dirty="0"/>
              <a:t>Est. Input cost for 350 transcriptions : 300095 x .001/1000 = .300095</a:t>
            </a:r>
          </a:p>
          <a:p>
            <a:r>
              <a:rPr lang="en-US" sz="1600" dirty="0"/>
              <a:t>Est. Output cost for 350 transcriptions : 25758 x .002/1000 = .</a:t>
            </a:r>
            <a:r>
              <a:rPr lang="en-IN" sz="1800" b="0" i="0" u="none" strike="noStrike" dirty="0">
                <a:solidFill>
                  <a:srgbClr val="000000"/>
                </a:solidFill>
                <a:effectLst/>
                <a:latin typeface="Calibri" panose="020F0502020204030204" pitchFamily="34" charset="0"/>
              </a:rPr>
              <a:t>051516</a:t>
            </a:r>
            <a:r>
              <a:rPr lang="en-IN" sz="1600" dirty="0"/>
              <a:t> </a:t>
            </a:r>
            <a:endParaRPr lang="en-US" sz="1600" dirty="0"/>
          </a:p>
          <a:p>
            <a:r>
              <a:rPr lang="en-US" sz="1600" dirty="0"/>
              <a:t>Total est. cost for 350 transcriptions : .300095+.051516 = $.351611</a:t>
            </a:r>
            <a:br>
              <a:rPr lang="en-US" sz="1600" dirty="0"/>
            </a:br>
            <a:endParaRPr lang="en-US" sz="1600" dirty="0"/>
          </a:p>
          <a:p>
            <a:r>
              <a:rPr lang="en-US" sz="1600" dirty="0"/>
              <a:t>USPS are receiving approx. 20K transcriptions on daily basis</a:t>
            </a:r>
            <a:br>
              <a:rPr lang="en-US" sz="1600" dirty="0"/>
            </a:br>
            <a:r>
              <a:rPr lang="en-US" sz="1600" dirty="0"/>
              <a:t>Total est. cost for 20k transcriptions : .351611/350 x 20000 ≈  $ 20.10 (daily) &amp; $ 602.77 (monthly)</a:t>
            </a:r>
          </a:p>
          <a:p>
            <a:endParaRPr lang="en-US" sz="1600" dirty="0"/>
          </a:p>
          <a:p>
            <a:endParaRPr lang="en-US" sz="1600" dirty="0"/>
          </a:p>
          <a:p>
            <a:endParaRPr lang="en-US" sz="1600" dirty="0"/>
          </a:p>
          <a:p>
            <a:endParaRPr lang="en-US" sz="1600" dirty="0"/>
          </a:p>
          <a:p>
            <a:endParaRPr lang="en-US" dirty="0"/>
          </a:p>
          <a:p>
            <a:endParaRPr lang="en-US" dirty="0"/>
          </a:p>
        </p:txBody>
      </p:sp>
      <p:pic>
        <p:nvPicPr>
          <p:cNvPr id="11" name="Picture 10">
            <a:extLst>
              <a:ext uri="{FF2B5EF4-FFF2-40B4-BE49-F238E27FC236}">
                <a16:creationId xmlns:a16="http://schemas.microsoft.com/office/drawing/2014/main" id="{35951802-78AA-1D08-8F07-6C339392492B}"/>
              </a:ext>
            </a:extLst>
          </p:cNvPr>
          <p:cNvPicPr>
            <a:picLocks noChangeAspect="1"/>
          </p:cNvPicPr>
          <p:nvPr/>
        </p:nvPicPr>
        <p:blipFill>
          <a:blip r:embed="rId3"/>
          <a:stretch>
            <a:fillRect/>
          </a:stretch>
        </p:blipFill>
        <p:spPr>
          <a:xfrm>
            <a:off x="932794" y="2754616"/>
            <a:ext cx="4876888" cy="1558043"/>
          </a:xfrm>
          <a:prstGeom prst="rect">
            <a:avLst/>
          </a:prstGeom>
        </p:spPr>
      </p:pic>
    </p:spTree>
    <p:extLst>
      <p:ext uri="{BB962C8B-B14F-4D97-AF65-F5344CB8AC3E}">
        <p14:creationId xmlns:p14="http://schemas.microsoft.com/office/powerpoint/2010/main" val="37077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4E5BF3-A565-C779-CB00-3FD8E73C164E}"/>
              </a:ext>
            </a:extLst>
          </p:cNvPr>
          <p:cNvSpPr>
            <a:spLocks noGrp="1"/>
          </p:cNvSpPr>
          <p:nvPr>
            <p:ph type="ftr" sz="quarter" idx="11"/>
          </p:nvPr>
        </p:nvSpPr>
        <p:spPr/>
        <p:txBody>
          <a:bodyPr/>
          <a:lstStyle/>
          <a:p>
            <a:r>
              <a:rPr lang="en-US" dirty="0"/>
              <a:t>Copyright © 2021, </a:t>
            </a:r>
            <a:r>
              <a:rPr lang="en-US" dirty="0" err="1"/>
              <a:t>Voxai</a:t>
            </a:r>
            <a:r>
              <a:rPr lang="en-US" dirty="0"/>
              <a:t> and/or its affiliates  |  Confidential</a:t>
            </a:r>
            <a:endParaRPr lang="en-IN" dirty="0"/>
          </a:p>
        </p:txBody>
      </p:sp>
      <p:sp>
        <p:nvSpPr>
          <p:cNvPr id="5" name="Slide Number Placeholder 4">
            <a:extLst>
              <a:ext uri="{FF2B5EF4-FFF2-40B4-BE49-F238E27FC236}">
                <a16:creationId xmlns:a16="http://schemas.microsoft.com/office/drawing/2014/main" id="{1554EFCD-C33E-3E92-C78E-D2EF14742CED}"/>
              </a:ext>
            </a:extLst>
          </p:cNvPr>
          <p:cNvSpPr>
            <a:spLocks noGrp="1"/>
          </p:cNvSpPr>
          <p:nvPr>
            <p:ph type="sldNum" sz="quarter" idx="12"/>
          </p:nvPr>
        </p:nvSpPr>
        <p:spPr/>
        <p:txBody>
          <a:bodyPr/>
          <a:lstStyle/>
          <a:p>
            <a:fld id="{29E29A71-D90C-4AAF-81B6-CE5D311E6277}" type="slidenum">
              <a:rPr lang="en-IN" smtClean="0"/>
              <a:t>17</a:t>
            </a:fld>
            <a:endParaRPr lang="en-IN" dirty="0"/>
          </a:p>
        </p:txBody>
      </p:sp>
      <p:sp>
        <p:nvSpPr>
          <p:cNvPr id="3" name="TextBox 2">
            <a:extLst>
              <a:ext uri="{FF2B5EF4-FFF2-40B4-BE49-F238E27FC236}">
                <a16:creationId xmlns:a16="http://schemas.microsoft.com/office/drawing/2014/main" id="{0B23D0EE-B47A-C064-DECE-23CE29A52A42}"/>
              </a:ext>
            </a:extLst>
          </p:cNvPr>
          <p:cNvSpPr txBox="1"/>
          <p:nvPr/>
        </p:nvSpPr>
        <p:spPr>
          <a:xfrm>
            <a:off x="838202" y="1443841"/>
            <a:ext cx="9783870" cy="1508105"/>
          </a:xfrm>
          <a:prstGeom prst="rect">
            <a:avLst/>
          </a:prstGeom>
          <a:noFill/>
        </p:spPr>
        <p:txBody>
          <a:bodyPr wrap="square" rtlCol="0">
            <a:spAutoFit/>
          </a:bodyPr>
          <a:lstStyle/>
          <a:p>
            <a:endParaRPr lang="en-US" sz="2000"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45537123-3630-592C-BC1D-8F7DC4C6B1CF}"/>
              </a:ext>
            </a:extLst>
          </p:cNvPr>
          <p:cNvSpPr txBox="1"/>
          <p:nvPr/>
        </p:nvSpPr>
        <p:spPr>
          <a:xfrm>
            <a:off x="-1" y="136523"/>
            <a:ext cx="5085567" cy="8463855"/>
          </a:xfrm>
          <a:prstGeom prst="rect">
            <a:avLst/>
          </a:prstGeom>
          <a:noFill/>
        </p:spPr>
        <p:txBody>
          <a:bodyPr wrap="square">
            <a:spAutoFit/>
          </a:bodyPr>
          <a:lstStyle/>
          <a:p>
            <a:r>
              <a:rPr lang="en-US" sz="1600" b="1" u="sng" dirty="0">
                <a:solidFill>
                  <a:srgbClr val="00B050"/>
                </a:solidFill>
              </a:rPr>
              <a:t>AWS cost (updated)</a:t>
            </a:r>
            <a:endParaRPr lang="en-US" sz="1600" dirty="0"/>
          </a:p>
          <a:p>
            <a:endParaRPr lang="en-US" sz="1600" dirty="0"/>
          </a:p>
          <a:p>
            <a:r>
              <a:rPr lang="en-US" sz="1600" dirty="0"/>
              <a:t>File size (8 parameters &amp; 350 transcriptions) ≈ 236 KB</a:t>
            </a:r>
          </a:p>
          <a:p>
            <a:r>
              <a:rPr lang="en-US" sz="1600" dirty="0"/>
              <a:t>File size (8 parameters &amp; 20K transcriptions) ≈ (236/350)*20000 ≈ 13486 KB</a:t>
            </a:r>
          </a:p>
          <a:p>
            <a:endParaRPr lang="en-US" sz="1600" dirty="0"/>
          </a:p>
          <a:p>
            <a:r>
              <a:rPr lang="en-US" sz="1600" dirty="0"/>
              <a:t>Size of file with only 2500 transcriptions ≈ 26 KB</a:t>
            </a:r>
          </a:p>
          <a:p>
            <a:r>
              <a:rPr lang="en-US" sz="1600" dirty="0"/>
              <a:t>Size of file with only 20K transcriptions ≈ (26/2500)*20000 ≈ 208 KB</a:t>
            </a:r>
          </a:p>
          <a:p>
            <a:endParaRPr lang="en-US" sz="1600" b="1" u="sng" dirty="0">
              <a:solidFill>
                <a:srgbClr val="00B050"/>
              </a:solidFill>
            </a:endParaRPr>
          </a:p>
          <a:p>
            <a:r>
              <a:rPr lang="en-US" sz="1600" dirty="0"/>
              <a:t>Input-backup bucket &amp; output bucket will store daily </a:t>
            </a:r>
          </a:p>
          <a:p>
            <a:r>
              <a:rPr lang="en-US" sz="1600" dirty="0"/>
              <a:t>≈ 208+13486 ≈ 13694 KB ≈ .013 GB</a:t>
            </a:r>
            <a:r>
              <a:rPr lang="en-US" sz="1600" b="1" u="sng" dirty="0">
                <a:solidFill>
                  <a:srgbClr val="00B050"/>
                </a:solidFill>
              </a:rPr>
              <a:t> </a:t>
            </a:r>
          </a:p>
          <a:p>
            <a:endParaRPr lang="en-US" sz="1600" b="1" u="sng" dirty="0">
              <a:solidFill>
                <a:srgbClr val="00B050"/>
              </a:solidFill>
            </a:endParaRPr>
          </a:p>
          <a:p>
            <a:r>
              <a:rPr lang="en-US" sz="1600" dirty="0"/>
              <a:t>No. of request (PUT, POST, LIST,GET) in s3:</a:t>
            </a:r>
          </a:p>
          <a:p>
            <a:pPr marL="342900" indent="-342900">
              <a:buAutoNum type="arabicPeriod"/>
            </a:pPr>
            <a:r>
              <a:rPr lang="en-US" sz="1600" dirty="0"/>
              <a:t>URL to s3 bucket – 1</a:t>
            </a:r>
          </a:p>
          <a:p>
            <a:pPr marL="342900" indent="-342900">
              <a:buAutoNum type="arabicPeriod"/>
            </a:pPr>
            <a:r>
              <a:rPr lang="en-US" sz="1600" dirty="0"/>
              <a:t>Lambda1 fetch data from s3 bucket &amp; conf.ini file – 2</a:t>
            </a:r>
          </a:p>
          <a:p>
            <a:pPr marL="342900" indent="-342900">
              <a:buAutoNum type="arabicPeriod"/>
            </a:pPr>
            <a:r>
              <a:rPr lang="en-US" sz="1600" dirty="0"/>
              <a:t>Lambda1 will put file in backup – 1</a:t>
            </a:r>
          </a:p>
          <a:p>
            <a:pPr marL="342900" indent="-342900">
              <a:buAutoNum type="arabicPeriod"/>
            </a:pPr>
            <a:r>
              <a:rPr lang="en-US" sz="1600" dirty="0"/>
              <a:t>Lamdba2 will put each processed chunk in s3 bucket and listing – 160+160 = 320</a:t>
            </a:r>
          </a:p>
          <a:p>
            <a:pPr marL="342900" indent="-342900">
              <a:buAutoNum type="arabicPeriod"/>
            </a:pPr>
            <a:r>
              <a:rPr lang="en-US" sz="1600" dirty="0"/>
              <a:t>Lambda2 fetch data from conf.ini – 1</a:t>
            </a:r>
          </a:p>
          <a:p>
            <a:pPr marL="342900" indent="-342900">
              <a:buAutoNum type="arabicPeriod"/>
            </a:pPr>
            <a:r>
              <a:rPr lang="en-US" sz="1600" dirty="0"/>
              <a:t>Lambda2 put consolidated file in output – 1</a:t>
            </a:r>
          </a:p>
          <a:p>
            <a:pPr marL="342900" indent="-342900">
              <a:buAutoNum type="arabicPeriod"/>
            </a:pPr>
            <a:r>
              <a:rPr lang="en-US" sz="1600" dirty="0"/>
              <a:t>Miscellaneous request – 5</a:t>
            </a:r>
          </a:p>
          <a:p>
            <a:pPr marL="342900" indent="-342900">
              <a:buAutoNum type="arabicPeriod"/>
            </a:pPr>
            <a:endParaRPr lang="en-US" sz="1600" dirty="0"/>
          </a:p>
          <a:p>
            <a:r>
              <a:rPr lang="en-US" sz="1600" dirty="0"/>
              <a:t>Total requests - 331 (daily)  &amp; 9930 (monthly)</a:t>
            </a:r>
          </a:p>
          <a:p>
            <a:pPr marL="342900" indent="-342900">
              <a:buAutoNum type="arabicPeriod"/>
            </a:pPr>
            <a:endParaRPr lang="en-US" b="1" u="sng" dirty="0">
              <a:solidFill>
                <a:srgbClr val="00B050"/>
              </a:solidFill>
            </a:endParaRPr>
          </a:p>
          <a:p>
            <a:endParaRPr lang="en-US" b="1" u="sng" dirty="0">
              <a:solidFill>
                <a:srgbClr val="00B050"/>
              </a:solidFill>
            </a:endParaRPr>
          </a:p>
          <a:p>
            <a:endParaRPr lang="en-US" sz="1800" b="1" u="sng" dirty="0">
              <a:solidFill>
                <a:srgbClr val="00B050"/>
              </a:solidFill>
            </a:endParaRPr>
          </a:p>
          <a:p>
            <a:endParaRPr lang="en-US" b="1" u="sng" dirty="0">
              <a:solidFill>
                <a:srgbClr val="00B050"/>
              </a:solidFill>
            </a:endParaRPr>
          </a:p>
          <a:p>
            <a:endParaRPr lang="en-US" sz="1800" b="1" u="sng" dirty="0">
              <a:solidFill>
                <a:srgbClr val="00B050"/>
              </a:solidFill>
            </a:endParaRPr>
          </a:p>
          <a:p>
            <a:endParaRPr lang="en-US" b="1" u="sng" dirty="0">
              <a:solidFill>
                <a:srgbClr val="00B050"/>
              </a:solidFill>
            </a:endParaRPr>
          </a:p>
          <a:p>
            <a:endParaRPr lang="en-US" sz="1800" b="1" u="sng" dirty="0">
              <a:solidFill>
                <a:srgbClr val="00B050"/>
              </a:solidFill>
            </a:endParaRPr>
          </a:p>
          <a:p>
            <a:endParaRPr lang="en-US" sz="1800" b="1" u="sng" dirty="0">
              <a:solidFill>
                <a:srgbClr val="00B050"/>
              </a:solidFill>
            </a:endParaRPr>
          </a:p>
        </p:txBody>
      </p:sp>
      <p:sp>
        <p:nvSpPr>
          <p:cNvPr id="8" name="TextBox 7">
            <a:extLst>
              <a:ext uri="{FF2B5EF4-FFF2-40B4-BE49-F238E27FC236}">
                <a16:creationId xmlns:a16="http://schemas.microsoft.com/office/drawing/2014/main" id="{4158A906-C682-2D84-6AAD-9D055D97C7B6}"/>
              </a:ext>
            </a:extLst>
          </p:cNvPr>
          <p:cNvSpPr txBox="1"/>
          <p:nvPr/>
        </p:nvSpPr>
        <p:spPr>
          <a:xfrm>
            <a:off x="4975965" y="5180454"/>
            <a:ext cx="6710819" cy="1077218"/>
          </a:xfrm>
          <a:prstGeom prst="rect">
            <a:avLst/>
          </a:prstGeom>
          <a:noFill/>
        </p:spPr>
        <p:txBody>
          <a:bodyPr wrap="square" rtlCol="0">
            <a:spAutoFit/>
          </a:bodyPr>
          <a:lstStyle/>
          <a:p>
            <a:r>
              <a:rPr lang="en-US" sz="1600" b="1" i="1" u="sng" dirty="0"/>
              <a:t>Total cost ( AWS + CHATGPT)</a:t>
            </a:r>
          </a:p>
          <a:p>
            <a:endParaRPr lang="en-US" sz="1600" dirty="0"/>
          </a:p>
          <a:p>
            <a:r>
              <a:rPr lang="en-US" sz="1600" dirty="0"/>
              <a:t> ≈  18.62 (AWS)+602.77 </a:t>
            </a:r>
            <a:r>
              <a:rPr lang="en-US" sz="1600"/>
              <a:t>(ChatGPT)  </a:t>
            </a:r>
            <a:r>
              <a:rPr lang="en-US" sz="1600" dirty="0"/>
              <a:t>≈ 621.39 USD (monthly) and 7456.68 USD (yearly) </a:t>
            </a:r>
          </a:p>
        </p:txBody>
      </p:sp>
      <p:pic>
        <p:nvPicPr>
          <p:cNvPr id="11" name="Picture 10">
            <a:extLst>
              <a:ext uri="{FF2B5EF4-FFF2-40B4-BE49-F238E27FC236}">
                <a16:creationId xmlns:a16="http://schemas.microsoft.com/office/drawing/2014/main" id="{05BDD16C-77D4-F92D-D775-3E9FED89FB0B}"/>
              </a:ext>
            </a:extLst>
          </p:cNvPr>
          <p:cNvPicPr>
            <a:picLocks noChangeAspect="1"/>
          </p:cNvPicPr>
          <p:nvPr/>
        </p:nvPicPr>
        <p:blipFill>
          <a:blip r:embed="rId2"/>
          <a:stretch>
            <a:fillRect/>
          </a:stretch>
        </p:blipFill>
        <p:spPr>
          <a:xfrm>
            <a:off x="4975964" y="951978"/>
            <a:ext cx="7159147" cy="3817164"/>
          </a:xfrm>
          <a:prstGeom prst="rect">
            <a:avLst/>
          </a:prstGeom>
        </p:spPr>
      </p:pic>
    </p:spTree>
    <p:extLst>
      <p:ext uri="{BB962C8B-B14F-4D97-AF65-F5344CB8AC3E}">
        <p14:creationId xmlns:p14="http://schemas.microsoft.com/office/powerpoint/2010/main" val="140268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F246-7F82-6B63-A577-D78433A9B58E}"/>
              </a:ext>
            </a:extLst>
          </p:cNvPr>
          <p:cNvSpPr>
            <a:spLocks noGrp="1"/>
          </p:cNvSpPr>
          <p:nvPr>
            <p:ph type="title"/>
          </p:nvPr>
        </p:nvSpPr>
        <p:spPr>
          <a:xfrm>
            <a:off x="838201" y="365127"/>
            <a:ext cx="10515600" cy="6193328"/>
          </a:xfrm>
        </p:spPr>
        <p:txBody>
          <a:bodyPr>
            <a:normAutofit fontScale="90000"/>
          </a:bodyPr>
          <a:lstStyle/>
          <a:p>
            <a:r>
              <a:rPr lang="en-US" sz="2000" b="1" u="sng" dirty="0">
                <a:solidFill>
                  <a:srgbClr val="00B050"/>
                </a:solidFill>
              </a:rPr>
              <a:t>Scrubbing cost (estimation):</a:t>
            </a:r>
            <a:br>
              <a:rPr lang="en-US" sz="2000" b="1" u="sng" dirty="0">
                <a:solidFill>
                  <a:srgbClr val="00B050"/>
                </a:solidFill>
              </a:rPr>
            </a:br>
            <a:br>
              <a:rPr lang="en-US" sz="2000" b="1" u="sng" dirty="0">
                <a:solidFill>
                  <a:srgbClr val="00B050"/>
                </a:solidFill>
              </a:rPr>
            </a:br>
            <a:r>
              <a:rPr lang="en-US" sz="1600" dirty="0">
                <a:solidFill>
                  <a:schemeClr val="tx1"/>
                </a:solidFill>
                <a:latin typeface="+mn-lt"/>
                <a:ea typeface="+mn-ea"/>
                <a:cs typeface="+mn-cs"/>
              </a:rPr>
              <a:t>USPS team gave information that survey comments csv file of 3375 transcriptions having 1324684 characters.</a:t>
            </a:r>
            <a:br>
              <a:rPr lang="en-US" sz="1600" dirty="0">
                <a:solidFill>
                  <a:schemeClr val="tx1"/>
                </a:solidFill>
                <a:latin typeface="+mn-lt"/>
                <a:ea typeface="+mn-ea"/>
                <a:cs typeface="+mn-cs"/>
              </a:rPr>
            </a:br>
            <a:r>
              <a:rPr lang="en-US" sz="1600" dirty="0">
                <a:solidFill>
                  <a:schemeClr val="tx1"/>
                </a:solidFill>
                <a:latin typeface="+mn-lt"/>
                <a:ea typeface="+mn-ea"/>
                <a:cs typeface="+mn-cs"/>
              </a:rPr>
              <a:t>We are using two features of comprehend to perform scrubbing (Entity recognition and Detect PII)</a:t>
            </a:r>
            <a:br>
              <a:rPr lang="en-US" sz="1600" dirty="0">
                <a:solidFill>
                  <a:schemeClr val="tx1"/>
                </a:solidFill>
                <a:latin typeface="+mn-lt"/>
                <a:ea typeface="+mn-ea"/>
                <a:cs typeface="+mn-cs"/>
              </a:rPr>
            </a:br>
            <a:br>
              <a:rPr lang="en-US" sz="1600" dirty="0">
                <a:solidFill>
                  <a:schemeClr val="tx1"/>
                </a:solidFill>
                <a:latin typeface="+mn-lt"/>
                <a:ea typeface="+mn-ea"/>
                <a:cs typeface="+mn-cs"/>
              </a:rPr>
            </a:br>
            <a:r>
              <a:rPr lang="en-US" sz="1600" dirty="0">
                <a:solidFill>
                  <a:schemeClr val="tx1"/>
                </a:solidFill>
                <a:latin typeface="+mn-lt"/>
                <a:ea typeface="+mn-ea"/>
                <a:cs typeface="+mn-cs"/>
              </a:rPr>
              <a:t>Comprehend charges per month(1 units = 100 Characters):</a:t>
            </a:r>
            <a:br>
              <a:rPr lang="en-US" sz="1600" dirty="0">
                <a:solidFill>
                  <a:schemeClr val="tx1"/>
                </a:solidFill>
                <a:latin typeface="+mn-lt"/>
                <a:ea typeface="+mn-ea"/>
                <a:cs typeface="+mn-cs"/>
              </a:rPr>
            </a:br>
            <a:br>
              <a:rPr lang="en-US" sz="1600" dirty="0">
                <a:solidFill>
                  <a:schemeClr val="tx1"/>
                </a:solidFill>
                <a:latin typeface="+mn-lt"/>
                <a:ea typeface="+mn-ea"/>
                <a:cs typeface="+mn-cs"/>
              </a:rPr>
            </a:br>
            <a:r>
              <a:rPr lang="en-US" sz="1600" dirty="0">
                <a:solidFill>
                  <a:schemeClr val="tx1"/>
                </a:solidFill>
                <a:latin typeface="+mn-lt"/>
                <a:ea typeface="+mn-ea"/>
                <a:cs typeface="+mn-cs"/>
              </a:rPr>
              <a:t>No. of characters for 3375 trans = 1324684</a:t>
            </a:r>
            <a:br>
              <a:rPr lang="en-US" sz="1600" dirty="0">
                <a:solidFill>
                  <a:schemeClr val="tx1"/>
                </a:solidFill>
                <a:latin typeface="+mn-lt"/>
                <a:ea typeface="+mn-ea"/>
                <a:cs typeface="+mn-cs"/>
              </a:rPr>
            </a:br>
            <a:r>
              <a:rPr lang="en-US" sz="1600" dirty="0">
                <a:solidFill>
                  <a:schemeClr val="tx1"/>
                </a:solidFill>
                <a:latin typeface="+mn-lt"/>
                <a:ea typeface="+mn-ea"/>
                <a:cs typeface="+mn-cs"/>
              </a:rPr>
              <a:t>No. of characters for 20k trans = 7849979 (daily)</a:t>
            </a:r>
            <a:br>
              <a:rPr lang="en-US" sz="1600" dirty="0">
                <a:solidFill>
                  <a:schemeClr val="tx1"/>
                </a:solidFill>
                <a:latin typeface="+mn-lt"/>
                <a:ea typeface="+mn-ea"/>
                <a:cs typeface="+mn-cs"/>
              </a:rPr>
            </a:br>
            <a:r>
              <a:rPr lang="en-US" sz="1600" dirty="0">
                <a:solidFill>
                  <a:schemeClr val="tx1"/>
                </a:solidFill>
                <a:latin typeface="+mn-lt"/>
                <a:ea typeface="+mn-ea"/>
                <a:cs typeface="+mn-cs"/>
              </a:rPr>
              <a:t>No. of characters monthly = 235499377</a:t>
            </a:r>
            <a:br>
              <a:rPr lang="en-US" sz="1600" dirty="0">
                <a:solidFill>
                  <a:schemeClr val="tx1"/>
                </a:solidFill>
                <a:latin typeface="+mn-lt"/>
                <a:ea typeface="+mn-ea"/>
                <a:cs typeface="+mn-cs"/>
              </a:rPr>
            </a:br>
            <a:r>
              <a:rPr lang="en-US" sz="1600" dirty="0">
                <a:solidFill>
                  <a:schemeClr val="tx1"/>
                </a:solidFill>
                <a:latin typeface="+mn-lt"/>
                <a:ea typeface="+mn-ea"/>
                <a:cs typeface="+mn-cs"/>
              </a:rPr>
              <a:t>No. of units (monthly) = 2354993.77</a:t>
            </a:r>
            <a:br>
              <a:rPr lang="en-US" sz="2000" b="1" u="sng" dirty="0">
                <a:solidFill>
                  <a:srgbClr val="00B050"/>
                </a:solidFill>
                <a:latin typeface="+mn-lt"/>
                <a:ea typeface="+mn-ea"/>
                <a:cs typeface="+mn-cs"/>
              </a:rPr>
            </a:br>
            <a:br>
              <a:rPr lang="en-US" sz="2000" b="1" u="sng" dirty="0">
                <a:solidFill>
                  <a:srgbClr val="00B050"/>
                </a:solidFill>
                <a:latin typeface="+mn-lt"/>
                <a:ea typeface="+mn-ea"/>
                <a:cs typeface="+mn-cs"/>
              </a:rPr>
            </a:br>
            <a:r>
              <a:rPr lang="en-US" sz="1600" dirty="0">
                <a:solidFill>
                  <a:schemeClr val="tx1"/>
                </a:solidFill>
                <a:latin typeface="+mn-lt"/>
                <a:ea typeface="+mn-ea"/>
                <a:cs typeface="+mn-cs"/>
              </a:rPr>
              <a:t>Monthly cost for Entity recognition (up to 10M units) : </a:t>
            </a:r>
            <a:br>
              <a:rPr lang="en-US" sz="1600" dirty="0">
                <a:solidFill>
                  <a:schemeClr val="tx1"/>
                </a:solidFill>
                <a:latin typeface="+mn-lt"/>
                <a:ea typeface="+mn-ea"/>
                <a:cs typeface="+mn-cs"/>
              </a:rPr>
            </a:br>
            <a:r>
              <a:rPr lang="en-US" sz="1600" dirty="0">
                <a:solidFill>
                  <a:schemeClr val="tx1"/>
                </a:solidFill>
                <a:latin typeface="+mn-lt"/>
                <a:ea typeface="+mn-ea"/>
                <a:cs typeface="+mn-cs"/>
              </a:rPr>
              <a:t>2354993.77 * .0001 = $ 235.50</a:t>
            </a:r>
            <a:br>
              <a:rPr lang="en-US" sz="1600" dirty="0">
                <a:solidFill>
                  <a:schemeClr val="tx1"/>
                </a:solidFill>
                <a:latin typeface="+mn-lt"/>
                <a:ea typeface="+mn-ea"/>
                <a:cs typeface="+mn-cs"/>
              </a:rPr>
            </a:br>
            <a:br>
              <a:rPr lang="en-US" sz="1600" dirty="0">
                <a:solidFill>
                  <a:schemeClr val="tx1"/>
                </a:solidFill>
                <a:latin typeface="+mn-lt"/>
                <a:ea typeface="+mn-ea"/>
                <a:cs typeface="+mn-cs"/>
              </a:rPr>
            </a:br>
            <a:r>
              <a:rPr lang="en-US" sz="1600" dirty="0">
                <a:solidFill>
                  <a:schemeClr val="tx1"/>
                </a:solidFill>
                <a:latin typeface="+mn-lt"/>
                <a:ea typeface="+mn-ea"/>
                <a:cs typeface="+mn-cs"/>
              </a:rPr>
              <a:t>Monthly cost for PII detection (up to 10M units) : </a:t>
            </a:r>
            <a:br>
              <a:rPr lang="en-US" sz="1600" dirty="0">
                <a:solidFill>
                  <a:schemeClr val="tx1"/>
                </a:solidFill>
                <a:latin typeface="+mn-lt"/>
                <a:ea typeface="+mn-ea"/>
                <a:cs typeface="+mn-cs"/>
              </a:rPr>
            </a:br>
            <a:r>
              <a:rPr lang="en-US" sz="1600" dirty="0">
                <a:solidFill>
                  <a:schemeClr val="tx1"/>
                </a:solidFill>
                <a:latin typeface="+mn-lt"/>
                <a:ea typeface="+mn-ea"/>
                <a:cs typeface="+mn-cs"/>
              </a:rPr>
              <a:t>2354993.77 * .0001 = $ 235.50</a:t>
            </a:r>
            <a:br>
              <a:rPr lang="en-US" sz="2000" b="1" u="sng" dirty="0">
                <a:solidFill>
                  <a:srgbClr val="00B050"/>
                </a:solidFill>
              </a:rPr>
            </a:br>
            <a:br>
              <a:rPr lang="en-US" sz="1600" dirty="0">
                <a:solidFill>
                  <a:schemeClr val="tx1"/>
                </a:solidFill>
                <a:latin typeface="+mn-lt"/>
                <a:ea typeface="+mn-ea"/>
                <a:cs typeface="+mn-cs"/>
              </a:rPr>
            </a:br>
            <a:r>
              <a:rPr lang="en-US" sz="1600" dirty="0">
                <a:solidFill>
                  <a:schemeClr val="tx1"/>
                </a:solidFill>
                <a:latin typeface="+mn-lt"/>
                <a:ea typeface="+mn-ea"/>
                <a:cs typeface="+mn-cs"/>
              </a:rPr>
              <a:t>Total cost : 235.50+235.50 = $ 471</a:t>
            </a:r>
            <a:br>
              <a:rPr lang="en-US" sz="1600" dirty="0">
                <a:solidFill>
                  <a:schemeClr val="tx1"/>
                </a:solidFill>
                <a:latin typeface="+mn-lt"/>
                <a:ea typeface="+mn-ea"/>
                <a:cs typeface="+mn-cs"/>
              </a:rPr>
            </a:br>
            <a:br>
              <a:rPr lang="en-US" sz="1600" dirty="0">
                <a:solidFill>
                  <a:schemeClr val="tx1"/>
                </a:solidFill>
                <a:latin typeface="+mn-lt"/>
                <a:ea typeface="+mn-ea"/>
                <a:cs typeface="+mn-cs"/>
              </a:rPr>
            </a:br>
            <a:r>
              <a:rPr lang="en-US" sz="1800" b="1" i="1" u="sng" dirty="0"/>
              <a:t>Total  est. monthly cost ( ChatGPT + AWS + Comprehend)</a:t>
            </a:r>
            <a:br>
              <a:rPr lang="en-US" sz="2000" b="1" i="1" u="sng" dirty="0"/>
            </a:br>
            <a:br>
              <a:rPr lang="en-US" sz="2000" b="1" i="1" u="sng" dirty="0"/>
            </a:br>
            <a:r>
              <a:rPr lang="en-US" sz="1600" dirty="0">
                <a:solidFill>
                  <a:schemeClr val="tx1"/>
                </a:solidFill>
                <a:latin typeface="+mn-lt"/>
                <a:ea typeface="+mn-ea"/>
                <a:cs typeface="+mn-cs"/>
              </a:rPr>
              <a:t>621.39 + 471 = $ 1092.39</a:t>
            </a:r>
            <a:br>
              <a:rPr lang="en-US" sz="2000" b="1" u="sng" dirty="0">
                <a:solidFill>
                  <a:srgbClr val="00B050"/>
                </a:solidFill>
              </a:rPr>
            </a:br>
            <a:br>
              <a:rPr lang="en-US" sz="2000" b="1" u="sng" dirty="0">
                <a:solidFill>
                  <a:srgbClr val="00B050"/>
                </a:solidFill>
              </a:rPr>
            </a:br>
            <a:r>
              <a:rPr lang="en-US" sz="1800" b="1" i="1" u="sng" dirty="0"/>
              <a:t>Total est. yearly cost ( ChatGPT + AWS + Comprehend)</a:t>
            </a:r>
            <a:br>
              <a:rPr lang="en-US" sz="2000" b="1" u="sng" dirty="0">
                <a:solidFill>
                  <a:srgbClr val="00B050"/>
                </a:solidFill>
              </a:rPr>
            </a:br>
            <a:br>
              <a:rPr lang="en-US" sz="2000" b="1" u="sng" dirty="0">
                <a:solidFill>
                  <a:srgbClr val="00B050"/>
                </a:solidFill>
              </a:rPr>
            </a:br>
            <a:r>
              <a:rPr lang="en-US" sz="1600" dirty="0">
                <a:solidFill>
                  <a:schemeClr val="tx1"/>
                </a:solidFill>
                <a:latin typeface="+mn-lt"/>
                <a:ea typeface="+mn-ea"/>
                <a:cs typeface="+mn-cs"/>
              </a:rPr>
              <a:t>7456.68 + 5652 = $ 13108.68</a:t>
            </a:r>
            <a:br>
              <a:rPr lang="en-US" sz="2000" b="1" u="sng" dirty="0">
                <a:solidFill>
                  <a:srgbClr val="00B050"/>
                </a:solidFill>
              </a:rPr>
            </a:br>
            <a:br>
              <a:rPr lang="en-US" sz="2800" dirty="0"/>
            </a:br>
            <a:endParaRPr lang="en-IN" dirty="0"/>
          </a:p>
        </p:txBody>
      </p:sp>
      <p:sp>
        <p:nvSpPr>
          <p:cNvPr id="4" name="Footer Placeholder 3">
            <a:extLst>
              <a:ext uri="{FF2B5EF4-FFF2-40B4-BE49-F238E27FC236}">
                <a16:creationId xmlns:a16="http://schemas.microsoft.com/office/drawing/2014/main" id="{983A71F1-E83A-8413-B2D7-0ACCC65F02A8}"/>
              </a:ext>
            </a:extLst>
          </p:cNvPr>
          <p:cNvSpPr>
            <a:spLocks noGrp="1"/>
          </p:cNvSpPr>
          <p:nvPr>
            <p:ph type="ftr" sz="quarter" idx="11"/>
          </p:nvPr>
        </p:nvSpPr>
        <p:spPr/>
        <p:txBody>
          <a:bodyPr/>
          <a:lstStyle/>
          <a:p>
            <a:r>
              <a:rPr lang="en-US"/>
              <a:t>Copyright © 2021, Voxai and/or its affiliates  |  Confidential</a:t>
            </a:r>
            <a:endParaRPr lang="en-IN"/>
          </a:p>
        </p:txBody>
      </p:sp>
      <p:sp>
        <p:nvSpPr>
          <p:cNvPr id="5" name="Slide Number Placeholder 4">
            <a:extLst>
              <a:ext uri="{FF2B5EF4-FFF2-40B4-BE49-F238E27FC236}">
                <a16:creationId xmlns:a16="http://schemas.microsoft.com/office/drawing/2014/main" id="{0FE73249-2330-3F66-5ED2-53DFAE0E1449}"/>
              </a:ext>
            </a:extLst>
          </p:cNvPr>
          <p:cNvSpPr>
            <a:spLocks noGrp="1"/>
          </p:cNvSpPr>
          <p:nvPr>
            <p:ph type="sldNum" sz="quarter" idx="12"/>
          </p:nvPr>
        </p:nvSpPr>
        <p:spPr/>
        <p:txBody>
          <a:bodyPr/>
          <a:lstStyle/>
          <a:p>
            <a:fld id="{29E29A71-D90C-4AAF-81B6-CE5D311E6277}" type="slidenum">
              <a:rPr lang="en-IN" smtClean="0"/>
              <a:t>18</a:t>
            </a:fld>
            <a:endParaRPr lang="en-IN"/>
          </a:p>
        </p:txBody>
      </p:sp>
      <p:pic>
        <p:nvPicPr>
          <p:cNvPr id="6" name="Picture 5">
            <a:extLst>
              <a:ext uri="{FF2B5EF4-FFF2-40B4-BE49-F238E27FC236}">
                <a16:creationId xmlns:a16="http://schemas.microsoft.com/office/drawing/2014/main" id="{496A5631-AFF6-F3E8-5CE1-3E890D68D6A8}"/>
              </a:ext>
            </a:extLst>
          </p:cNvPr>
          <p:cNvPicPr>
            <a:picLocks noChangeAspect="1"/>
          </p:cNvPicPr>
          <p:nvPr/>
        </p:nvPicPr>
        <p:blipFill>
          <a:blip r:embed="rId2"/>
          <a:stretch>
            <a:fillRect/>
          </a:stretch>
        </p:blipFill>
        <p:spPr>
          <a:xfrm>
            <a:off x="5369672" y="2938170"/>
            <a:ext cx="6658022" cy="1297499"/>
          </a:xfrm>
          <a:prstGeom prst="rect">
            <a:avLst/>
          </a:prstGeom>
        </p:spPr>
      </p:pic>
      <p:pic>
        <p:nvPicPr>
          <p:cNvPr id="7" name="Picture 6">
            <a:extLst>
              <a:ext uri="{FF2B5EF4-FFF2-40B4-BE49-F238E27FC236}">
                <a16:creationId xmlns:a16="http://schemas.microsoft.com/office/drawing/2014/main" id="{3AB22197-17DA-9847-4105-80092A611AAA}"/>
              </a:ext>
            </a:extLst>
          </p:cNvPr>
          <p:cNvPicPr>
            <a:picLocks noChangeAspect="1"/>
          </p:cNvPicPr>
          <p:nvPr/>
        </p:nvPicPr>
        <p:blipFill>
          <a:blip r:embed="rId3"/>
          <a:stretch>
            <a:fillRect/>
          </a:stretch>
        </p:blipFill>
        <p:spPr>
          <a:xfrm>
            <a:off x="5802269" y="1506649"/>
            <a:ext cx="5949970" cy="1431521"/>
          </a:xfrm>
          <a:prstGeom prst="rect">
            <a:avLst/>
          </a:prstGeom>
        </p:spPr>
      </p:pic>
    </p:spTree>
    <p:extLst>
      <p:ext uri="{BB962C8B-B14F-4D97-AF65-F5344CB8AC3E}">
        <p14:creationId xmlns:p14="http://schemas.microsoft.com/office/powerpoint/2010/main" val="2149644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1F76-4D26-49F3-BE37-043C5F51E041}"/>
              </a:ext>
            </a:extLst>
          </p:cNvPr>
          <p:cNvSpPr>
            <a:spLocks noGrp="1"/>
          </p:cNvSpPr>
          <p:nvPr>
            <p:ph type="title"/>
          </p:nvPr>
        </p:nvSpPr>
        <p:spPr>
          <a:xfrm>
            <a:off x="2801133" y="-49496"/>
            <a:ext cx="6589733" cy="1050315"/>
          </a:xfrm>
        </p:spPr>
        <p:txBody>
          <a:bodyPr/>
          <a:lstStyle/>
          <a:p>
            <a:pPr algn="ctr"/>
            <a:r>
              <a:rPr lang="en-US" sz="3600" b="1" u="sng" dirty="0">
                <a:solidFill>
                  <a:schemeClr val="bg2">
                    <a:lumMod val="50000"/>
                  </a:schemeClr>
                </a:solidFill>
                <a:latin typeface="Arial Narrow" panose="020B0606020202030204" pitchFamily="34" charset="0"/>
                <a:ea typeface="+mn-ea"/>
                <a:cs typeface="Dreaming Outloud Pro" panose="020F0502020204030204" pitchFamily="66" charset="0"/>
              </a:rPr>
              <a:t>Account Details for ChatGPT </a:t>
            </a:r>
          </a:p>
        </p:txBody>
      </p:sp>
      <p:sp>
        <p:nvSpPr>
          <p:cNvPr id="4" name="Footer Placeholder 3">
            <a:extLst>
              <a:ext uri="{FF2B5EF4-FFF2-40B4-BE49-F238E27FC236}">
                <a16:creationId xmlns:a16="http://schemas.microsoft.com/office/drawing/2014/main" id="{FE326965-9EDA-2176-92A3-52CAABBD4B90}"/>
              </a:ext>
            </a:extLst>
          </p:cNvPr>
          <p:cNvSpPr>
            <a:spLocks noGrp="1"/>
          </p:cNvSpPr>
          <p:nvPr>
            <p:ph type="ftr" sz="quarter" idx="11"/>
          </p:nvPr>
        </p:nvSpPr>
        <p:spPr/>
        <p:txBody>
          <a:bodyPr/>
          <a:lstStyle/>
          <a:p>
            <a:r>
              <a:rPr lang="en-US"/>
              <a:t>Copyright © 2021, Voxai and/or its affiliates  |  Confidential</a:t>
            </a:r>
            <a:endParaRPr lang="en-IN"/>
          </a:p>
        </p:txBody>
      </p:sp>
      <p:sp>
        <p:nvSpPr>
          <p:cNvPr id="5" name="Slide Number Placeholder 4">
            <a:extLst>
              <a:ext uri="{FF2B5EF4-FFF2-40B4-BE49-F238E27FC236}">
                <a16:creationId xmlns:a16="http://schemas.microsoft.com/office/drawing/2014/main" id="{ACF05466-4B6B-0CE5-933D-F42EC0FFE3FC}"/>
              </a:ext>
            </a:extLst>
          </p:cNvPr>
          <p:cNvSpPr>
            <a:spLocks noGrp="1"/>
          </p:cNvSpPr>
          <p:nvPr>
            <p:ph type="sldNum" sz="quarter" idx="12"/>
          </p:nvPr>
        </p:nvSpPr>
        <p:spPr/>
        <p:txBody>
          <a:bodyPr/>
          <a:lstStyle/>
          <a:p>
            <a:fld id="{29E29A71-D90C-4AAF-81B6-CE5D311E6277}" type="slidenum">
              <a:rPr lang="en-IN" smtClean="0"/>
              <a:t>19</a:t>
            </a:fld>
            <a:endParaRPr lang="en-IN"/>
          </a:p>
        </p:txBody>
      </p:sp>
      <p:sp>
        <p:nvSpPr>
          <p:cNvPr id="6" name="TextBox 5">
            <a:extLst>
              <a:ext uri="{FF2B5EF4-FFF2-40B4-BE49-F238E27FC236}">
                <a16:creationId xmlns:a16="http://schemas.microsoft.com/office/drawing/2014/main" id="{D0241712-5D99-C0CE-F1D9-50129C6E62D6}"/>
              </a:ext>
            </a:extLst>
          </p:cNvPr>
          <p:cNvSpPr txBox="1"/>
          <p:nvPr/>
        </p:nvSpPr>
        <p:spPr>
          <a:xfrm>
            <a:off x="838199" y="1002082"/>
            <a:ext cx="10948793" cy="6832730"/>
          </a:xfrm>
          <a:prstGeom prst="rect">
            <a:avLst/>
          </a:prstGeom>
          <a:noFill/>
        </p:spPr>
        <p:txBody>
          <a:bodyPr wrap="square" rtlCol="0">
            <a:spAutoFit/>
          </a:bodyPr>
          <a:lstStyle/>
          <a:p>
            <a:r>
              <a:rPr lang="en-US" sz="1600" dirty="0"/>
              <a:t>Steps to create paid account:</a:t>
            </a:r>
          </a:p>
          <a:p>
            <a:endParaRPr lang="en-US" sz="1600" dirty="0"/>
          </a:p>
          <a:p>
            <a:pPr marL="285750" indent="-285750" algn="l">
              <a:buFont typeface="Wingdings" panose="05000000000000000000" pitchFamily="2" charset="2"/>
              <a:buChar char="v"/>
            </a:pPr>
            <a:r>
              <a:rPr lang="en-US" sz="1600" dirty="0"/>
              <a:t>Go to the </a:t>
            </a:r>
            <a:r>
              <a:rPr lang="en-US" sz="1600" b="1" dirty="0"/>
              <a:t>https://openai.com/</a:t>
            </a:r>
            <a:r>
              <a:rPr lang="en-US" sz="1600" dirty="0"/>
              <a:t> website and click on the “</a:t>
            </a:r>
            <a:r>
              <a:rPr lang="en-US" sz="1600" b="1" dirty="0"/>
              <a:t>Sign Up</a:t>
            </a:r>
            <a:r>
              <a:rPr lang="en-US" sz="1600" dirty="0"/>
              <a:t>” button in the top right corner of the page.</a:t>
            </a:r>
          </a:p>
          <a:p>
            <a:pPr algn="l"/>
            <a:endParaRPr lang="en-US" sz="1600" dirty="0"/>
          </a:p>
          <a:p>
            <a:pPr marL="285750" indent="-285750" algn="l">
              <a:buFont typeface="Wingdings" panose="05000000000000000000" pitchFamily="2" charset="2"/>
              <a:buChar char="v"/>
            </a:pPr>
            <a:r>
              <a:rPr lang="en-US" sz="1600" dirty="0"/>
              <a:t>Fill out the form with your email address, password, and any other required information. Be sure to use a strong, secure password to protect your account.</a:t>
            </a:r>
          </a:p>
          <a:p>
            <a:pPr algn="l"/>
            <a:endParaRPr lang="en-US" sz="1600" dirty="0"/>
          </a:p>
          <a:p>
            <a:pPr marL="285750" indent="-285750" algn="l">
              <a:buFont typeface="Wingdings" panose="05000000000000000000" pitchFamily="2" charset="2"/>
              <a:buChar char="v"/>
            </a:pPr>
            <a:r>
              <a:rPr lang="en-US" sz="1600" dirty="0"/>
              <a:t>Click the “</a:t>
            </a:r>
            <a:r>
              <a:rPr lang="en-US" sz="1600" b="1" dirty="0"/>
              <a:t>Create Account</a:t>
            </a:r>
            <a:r>
              <a:rPr lang="en-US" sz="1600" dirty="0"/>
              <a:t>” button to complete the process.</a:t>
            </a:r>
          </a:p>
          <a:p>
            <a:pPr marL="285750" indent="-285750" algn="l">
              <a:buFont typeface="Wingdings" panose="05000000000000000000" pitchFamily="2" charset="2"/>
              <a:buChar char="v"/>
            </a:pPr>
            <a:endParaRPr lang="en-US" sz="1600" dirty="0"/>
          </a:p>
          <a:p>
            <a:pPr marL="285750" indent="-285750" algn="l">
              <a:buFont typeface="Wingdings" panose="05000000000000000000" pitchFamily="2" charset="2"/>
              <a:buChar char="v"/>
            </a:pPr>
            <a:r>
              <a:rPr lang="en-US" sz="1600" dirty="0"/>
              <a:t>You’ll receive a confirmation email with a link to verify your account. Click on the link to complete the verification process and log in to your account.</a:t>
            </a:r>
          </a:p>
          <a:p>
            <a:pPr marL="285750" indent="-285750" algn="l">
              <a:buFont typeface="Wingdings" panose="05000000000000000000" pitchFamily="2" charset="2"/>
              <a:buChar char="v"/>
            </a:pPr>
            <a:endParaRPr lang="en-US" sz="1600" dirty="0"/>
          </a:p>
          <a:p>
            <a:pPr marL="285750" indent="-285750" algn="l">
              <a:buFont typeface="Wingdings" panose="05000000000000000000" pitchFamily="2" charset="2"/>
              <a:buChar char="v"/>
            </a:pPr>
            <a:r>
              <a:rPr lang="en-US" sz="1600" dirty="0"/>
              <a:t>Click the “</a:t>
            </a:r>
            <a:r>
              <a:rPr lang="en-US" sz="1600" b="1" dirty="0"/>
              <a:t>Manage account</a:t>
            </a:r>
            <a:r>
              <a:rPr lang="en-US" sz="1600" dirty="0"/>
              <a:t>”.</a:t>
            </a:r>
          </a:p>
          <a:p>
            <a:pPr algn="l"/>
            <a:endParaRPr lang="en-US" sz="1600" dirty="0"/>
          </a:p>
          <a:p>
            <a:pPr marL="285750" indent="-285750" algn="l">
              <a:buFont typeface="Wingdings" panose="05000000000000000000" pitchFamily="2" charset="2"/>
              <a:buChar char="v"/>
            </a:pPr>
            <a:r>
              <a:rPr lang="en-US" sz="1600" dirty="0"/>
              <a:t>Go to </a:t>
            </a:r>
            <a:r>
              <a:rPr lang="en-US" sz="1600" b="1" dirty="0"/>
              <a:t>Billing</a:t>
            </a:r>
            <a:r>
              <a:rPr lang="en-US" sz="1600" dirty="0"/>
              <a:t> -&gt; </a:t>
            </a:r>
            <a:r>
              <a:rPr lang="en-US" sz="1600" b="1" dirty="0"/>
              <a:t>Overview</a:t>
            </a:r>
            <a:r>
              <a:rPr lang="en-US" sz="1600" dirty="0"/>
              <a:t> -&gt; </a:t>
            </a:r>
            <a:r>
              <a:rPr lang="en-US" sz="1600" b="1" dirty="0"/>
              <a:t>Set up paid account</a:t>
            </a:r>
            <a:r>
              <a:rPr lang="en-US" sz="1600" dirty="0"/>
              <a:t>. Provide the Card information, Name on card and Billing address.</a:t>
            </a:r>
          </a:p>
          <a:p>
            <a:pPr marL="285750" indent="-285750" algn="l">
              <a:buFont typeface="Wingdings" panose="05000000000000000000" pitchFamily="2" charset="2"/>
              <a:buChar char="v"/>
            </a:pPr>
            <a:endParaRPr lang="en-US" sz="1600" dirty="0"/>
          </a:p>
          <a:p>
            <a:pPr marL="285750" indent="-285750" algn="l">
              <a:buFont typeface="Wingdings" panose="05000000000000000000" pitchFamily="2" charset="2"/>
              <a:buChar char="v"/>
            </a:pPr>
            <a:r>
              <a:rPr lang="en-US" sz="1600" dirty="0"/>
              <a:t>Click Set up payment method.</a:t>
            </a:r>
          </a:p>
          <a:p>
            <a:pPr algn="l"/>
            <a:endParaRPr lang="en-US" sz="1600" dirty="0"/>
          </a:p>
          <a:p>
            <a:pPr algn="l"/>
            <a:r>
              <a:rPr lang="en-US" sz="1600" u="sng" dirty="0"/>
              <a:t>Account type is Pay as you go. A temporary authorization hold will be placed on the card for $5. At the end of each calendar month, we'll be charged for all usage that happened during the month.</a:t>
            </a:r>
          </a:p>
          <a:p>
            <a:pPr algn="l"/>
            <a:r>
              <a:rPr lang="en-US" b="1" dirty="0">
                <a:solidFill>
                  <a:srgbClr val="242424"/>
                </a:solidFill>
                <a:latin typeface="source-serif-pro"/>
              </a:rPr>
              <a:t>  </a:t>
            </a:r>
          </a:p>
          <a:p>
            <a:pPr algn="l">
              <a:buFont typeface="+mj-lt"/>
              <a:buAutoNum type="arabicPeriod"/>
            </a:pPr>
            <a:endParaRPr lang="en-US" b="1" dirty="0">
              <a:solidFill>
                <a:srgbClr val="242424"/>
              </a:solidFill>
              <a:latin typeface="source-serif-pro"/>
            </a:endParaRPr>
          </a:p>
          <a:p>
            <a:pPr algn="l">
              <a:buFont typeface="+mj-lt"/>
              <a:buAutoNum type="arabicPeriod"/>
            </a:pPr>
            <a:endParaRPr lang="en-US" b="1" dirty="0">
              <a:solidFill>
                <a:srgbClr val="242424"/>
              </a:solidFill>
              <a:latin typeface="source-serif-pro"/>
            </a:endParaRPr>
          </a:p>
          <a:p>
            <a:pPr algn="l">
              <a:buFont typeface="+mj-lt"/>
              <a:buAutoNum type="arabicPeriod"/>
            </a:pPr>
            <a:endParaRPr lang="en-US" b="1" dirty="0">
              <a:solidFill>
                <a:srgbClr val="242424"/>
              </a:solidFill>
              <a:latin typeface="source-serif-pro"/>
            </a:endParaRPr>
          </a:p>
          <a:p>
            <a:endParaRPr lang="en-US" dirty="0"/>
          </a:p>
        </p:txBody>
      </p:sp>
    </p:spTree>
    <p:extLst>
      <p:ext uri="{BB962C8B-B14F-4D97-AF65-F5344CB8AC3E}">
        <p14:creationId xmlns:p14="http://schemas.microsoft.com/office/powerpoint/2010/main" val="174377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Diagonal Corners Rounded 53">
            <a:extLst>
              <a:ext uri="{FF2B5EF4-FFF2-40B4-BE49-F238E27FC236}">
                <a16:creationId xmlns:a16="http://schemas.microsoft.com/office/drawing/2014/main" id="{31AA4C9E-470C-D90E-3245-512FEE3D3415}"/>
              </a:ext>
            </a:extLst>
          </p:cNvPr>
          <p:cNvSpPr/>
          <p:nvPr/>
        </p:nvSpPr>
        <p:spPr>
          <a:xfrm>
            <a:off x="2977111" y="967563"/>
            <a:ext cx="7878727" cy="5388789"/>
          </a:xfrm>
          <a:prstGeom prst="round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D160633-E8E7-C6D2-6838-A55416AD7A51}"/>
              </a:ext>
            </a:extLst>
          </p:cNvPr>
          <p:cNvSpPr>
            <a:spLocks noGrp="1"/>
          </p:cNvSpPr>
          <p:nvPr>
            <p:ph type="ftr" sz="quarter" idx="11"/>
          </p:nvPr>
        </p:nvSpPr>
        <p:spPr/>
        <p:txBody>
          <a:bodyPr/>
          <a:lstStyle/>
          <a:p>
            <a:r>
              <a:rPr lang="en-US"/>
              <a:t>Copyright © 2021, Voxai and/or its affiliates  |  Confidential</a:t>
            </a:r>
            <a:endParaRPr lang="en-IN"/>
          </a:p>
        </p:txBody>
      </p:sp>
      <p:sp>
        <p:nvSpPr>
          <p:cNvPr id="10" name="Rectangle: Rounded Corners 9">
            <a:extLst>
              <a:ext uri="{FF2B5EF4-FFF2-40B4-BE49-F238E27FC236}">
                <a16:creationId xmlns:a16="http://schemas.microsoft.com/office/drawing/2014/main" id="{591C4C54-1654-C133-D217-2A0056C5EEE2}"/>
              </a:ext>
            </a:extLst>
          </p:cNvPr>
          <p:cNvSpPr/>
          <p:nvPr/>
        </p:nvSpPr>
        <p:spPr>
          <a:xfrm>
            <a:off x="3311911" y="1259205"/>
            <a:ext cx="7315200" cy="49658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blue cloud with white text&#10;&#10;Description automatically generated">
            <a:extLst>
              <a:ext uri="{FF2B5EF4-FFF2-40B4-BE49-F238E27FC236}">
                <a16:creationId xmlns:a16="http://schemas.microsoft.com/office/drawing/2014/main" id="{D768FEFC-4B3A-C7EE-1A00-3DC1B3CAB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8176" y="523629"/>
            <a:ext cx="1049569" cy="680903"/>
          </a:xfrm>
          <a:prstGeom prst="rect">
            <a:avLst/>
          </a:prstGeom>
        </p:spPr>
      </p:pic>
      <p:sp>
        <p:nvSpPr>
          <p:cNvPr id="15" name="Flowchart: Terminator 14">
            <a:extLst>
              <a:ext uri="{FF2B5EF4-FFF2-40B4-BE49-F238E27FC236}">
                <a16:creationId xmlns:a16="http://schemas.microsoft.com/office/drawing/2014/main" id="{D6D7E029-E348-35C8-260A-43C72258C153}"/>
              </a:ext>
            </a:extLst>
          </p:cNvPr>
          <p:cNvSpPr/>
          <p:nvPr/>
        </p:nvSpPr>
        <p:spPr>
          <a:xfrm>
            <a:off x="4310376" y="1603414"/>
            <a:ext cx="2147663" cy="1584766"/>
          </a:xfrm>
          <a:prstGeom prst="flowChartTermina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white outline of a cloud with a magnifying glass&#10;&#10;Description automatically generated">
            <a:extLst>
              <a:ext uri="{FF2B5EF4-FFF2-40B4-BE49-F238E27FC236}">
                <a16:creationId xmlns:a16="http://schemas.microsoft.com/office/drawing/2014/main" id="{99A26EA6-7358-5448-72C8-AB0080E30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349" y="3380471"/>
            <a:ext cx="955065" cy="731420"/>
          </a:xfrm>
          <a:prstGeom prst="rect">
            <a:avLst/>
          </a:prstGeom>
        </p:spPr>
      </p:pic>
      <p:pic>
        <p:nvPicPr>
          <p:cNvPr id="18" name="Picture 17" descr="A pink square with white outline and arrows&#10;&#10;Description automatically generated">
            <a:extLst>
              <a:ext uri="{FF2B5EF4-FFF2-40B4-BE49-F238E27FC236}">
                <a16:creationId xmlns:a16="http://schemas.microsoft.com/office/drawing/2014/main" id="{03652625-0B05-B22D-1F80-7EFCB96386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1797" y="2108668"/>
            <a:ext cx="1042864" cy="1042864"/>
          </a:xfrm>
          <a:prstGeom prst="rect">
            <a:avLst/>
          </a:prstGeom>
        </p:spPr>
      </p:pic>
      <p:pic>
        <p:nvPicPr>
          <p:cNvPr id="19" name="Picture 18" descr="A white letter on an orange background&#10;&#10;Description automatically generated">
            <a:extLst>
              <a:ext uri="{FF2B5EF4-FFF2-40B4-BE49-F238E27FC236}">
                <a16:creationId xmlns:a16="http://schemas.microsoft.com/office/drawing/2014/main" id="{2B9CAD18-A128-68BE-5087-D788FC0DFC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5469" y="1774655"/>
            <a:ext cx="1042864" cy="1042864"/>
          </a:xfrm>
          <a:prstGeom prst="rect">
            <a:avLst/>
          </a:prstGeom>
        </p:spPr>
      </p:pic>
      <p:sp>
        <p:nvSpPr>
          <p:cNvPr id="20" name="Flowchart: Terminator 19">
            <a:extLst>
              <a:ext uri="{FF2B5EF4-FFF2-40B4-BE49-F238E27FC236}">
                <a16:creationId xmlns:a16="http://schemas.microsoft.com/office/drawing/2014/main" id="{C99E434C-70F4-E427-06A3-124D5AD52518}"/>
              </a:ext>
            </a:extLst>
          </p:cNvPr>
          <p:cNvSpPr/>
          <p:nvPr/>
        </p:nvSpPr>
        <p:spPr>
          <a:xfrm>
            <a:off x="3998488" y="3478113"/>
            <a:ext cx="2459551" cy="2487516"/>
          </a:xfrm>
          <a:prstGeom prst="flowChartTermina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een square with a white outline of a bucket&#10;&#10;Description automatically generated">
            <a:extLst>
              <a:ext uri="{FF2B5EF4-FFF2-40B4-BE49-F238E27FC236}">
                <a16:creationId xmlns:a16="http://schemas.microsoft.com/office/drawing/2014/main" id="{32D9264E-679D-87B8-4939-59B381585C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8468" y="1341523"/>
            <a:ext cx="709349" cy="706196"/>
          </a:xfrm>
          <a:prstGeom prst="rect">
            <a:avLst/>
          </a:prstGeom>
        </p:spPr>
      </p:pic>
      <p:pic>
        <p:nvPicPr>
          <p:cNvPr id="21" name="Picture 20" descr="A white letter on an orange background&#10;&#10;Description automatically generated">
            <a:extLst>
              <a:ext uri="{FF2B5EF4-FFF2-40B4-BE49-F238E27FC236}">
                <a16:creationId xmlns:a16="http://schemas.microsoft.com/office/drawing/2014/main" id="{2D54C25A-C69A-357A-7F29-3FAF57260C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9346" y="4228457"/>
            <a:ext cx="955065" cy="955065"/>
          </a:xfrm>
          <a:prstGeom prst="rect">
            <a:avLst/>
          </a:prstGeom>
        </p:spPr>
      </p:pic>
      <p:sp>
        <p:nvSpPr>
          <p:cNvPr id="22" name="TextBox 21">
            <a:extLst>
              <a:ext uri="{FF2B5EF4-FFF2-40B4-BE49-F238E27FC236}">
                <a16:creationId xmlns:a16="http://schemas.microsoft.com/office/drawing/2014/main" id="{3A6861F1-3D2C-8F72-FEB1-EF3CC601D080}"/>
              </a:ext>
            </a:extLst>
          </p:cNvPr>
          <p:cNvSpPr txBox="1"/>
          <p:nvPr/>
        </p:nvSpPr>
        <p:spPr>
          <a:xfrm>
            <a:off x="4565464" y="3142325"/>
            <a:ext cx="1201366" cy="246221"/>
          </a:xfrm>
          <a:prstGeom prst="rect">
            <a:avLst/>
          </a:prstGeom>
          <a:noFill/>
        </p:spPr>
        <p:txBody>
          <a:bodyPr wrap="square" rtlCol="0">
            <a:spAutoFit/>
          </a:bodyPr>
          <a:lstStyle/>
          <a:p>
            <a:r>
              <a:rPr lang="en-US" sz="1000" dirty="0">
                <a:latin typeface="Cavolini" panose="03000502040302020204" pitchFamily="66" charset="0"/>
                <a:cs typeface="Cavolini" panose="03000502040302020204" pitchFamily="66" charset="0"/>
              </a:rPr>
              <a:t>Input Bucket</a:t>
            </a:r>
          </a:p>
        </p:txBody>
      </p:sp>
      <p:sp>
        <p:nvSpPr>
          <p:cNvPr id="23" name="TextBox 22">
            <a:extLst>
              <a:ext uri="{FF2B5EF4-FFF2-40B4-BE49-F238E27FC236}">
                <a16:creationId xmlns:a16="http://schemas.microsoft.com/office/drawing/2014/main" id="{1F3184F6-F0EA-AB66-1D86-F681C5846EBB}"/>
              </a:ext>
            </a:extLst>
          </p:cNvPr>
          <p:cNvSpPr txBox="1"/>
          <p:nvPr/>
        </p:nvSpPr>
        <p:spPr>
          <a:xfrm>
            <a:off x="4659091" y="5931049"/>
            <a:ext cx="1241979" cy="246467"/>
          </a:xfrm>
          <a:prstGeom prst="rect">
            <a:avLst/>
          </a:prstGeom>
          <a:noFill/>
        </p:spPr>
        <p:txBody>
          <a:bodyPr wrap="square" rtlCol="0">
            <a:spAutoFit/>
          </a:bodyPr>
          <a:lstStyle/>
          <a:p>
            <a:r>
              <a:rPr lang="en-US" sz="1000" dirty="0">
                <a:latin typeface="Cavolini" panose="03000502040302020204" pitchFamily="66" charset="0"/>
                <a:cs typeface="Cavolini" panose="03000502040302020204" pitchFamily="66" charset="0"/>
              </a:rPr>
              <a:t>Output Bucket</a:t>
            </a:r>
          </a:p>
        </p:txBody>
      </p:sp>
      <p:pic>
        <p:nvPicPr>
          <p:cNvPr id="24" name="Picture 23" descr="A green square with a white outline of a bucket&#10;&#10;Description automatically generated">
            <a:extLst>
              <a:ext uri="{FF2B5EF4-FFF2-40B4-BE49-F238E27FC236}">
                <a16:creationId xmlns:a16="http://schemas.microsoft.com/office/drawing/2014/main" id="{945BE3A2-2985-C740-6F9B-5FE5E41222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4596" y="3331823"/>
            <a:ext cx="593132" cy="590496"/>
          </a:xfrm>
          <a:prstGeom prst="rect">
            <a:avLst/>
          </a:prstGeom>
        </p:spPr>
      </p:pic>
      <p:pic>
        <p:nvPicPr>
          <p:cNvPr id="25" name="Picture 24" descr="A yellow folder with a white background&#10;&#10;Description automatically generated">
            <a:extLst>
              <a:ext uri="{FF2B5EF4-FFF2-40B4-BE49-F238E27FC236}">
                <a16:creationId xmlns:a16="http://schemas.microsoft.com/office/drawing/2014/main" id="{77A17CD7-4DFB-094B-AB06-EF74A6E724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84207" y="3729606"/>
            <a:ext cx="549747" cy="549747"/>
          </a:xfrm>
          <a:prstGeom prst="rect">
            <a:avLst/>
          </a:prstGeom>
        </p:spPr>
      </p:pic>
      <p:pic>
        <p:nvPicPr>
          <p:cNvPr id="26" name="Picture 25" descr="A yellow folder with a white background&#10;&#10;Description automatically generated">
            <a:extLst>
              <a:ext uri="{FF2B5EF4-FFF2-40B4-BE49-F238E27FC236}">
                <a16:creationId xmlns:a16="http://schemas.microsoft.com/office/drawing/2014/main" id="{DD0269BB-B309-D07D-9B29-138B11B5E2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8502" y="5096550"/>
            <a:ext cx="549747" cy="549747"/>
          </a:xfrm>
          <a:prstGeom prst="rect">
            <a:avLst/>
          </a:prstGeom>
        </p:spPr>
      </p:pic>
      <p:pic>
        <p:nvPicPr>
          <p:cNvPr id="27" name="Picture 26" descr="A yellow folder with a white background&#10;&#10;Description automatically generated">
            <a:extLst>
              <a:ext uri="{FF2B5EF4-FFF2-40B4-BE49-F238E27FC236}">
                <a16:creationId xmlns:a16="http://schemas.microsoft.com/office/drawing/2014/main" id="{22278514-6142-1FE2-1ACE-97CF522B2D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26880" y="4364676"/>
            <a:ext cx="549747" cy="549747"/>
          </a:xfrm>
          <a:prstGeom prst="rect">
            <a:avLst/>
          </a:prstGeom>
        </p:spPr>
      </p:pic>
      <p:pic>
        <p:nvPicPr>
          <p:cNvPr id="28" name="Picture 27" descr="A yellow folder with a white background&#10;&#10;Description automatically generated">
            <a:extLst>
              <a:ext uri="{FF2B5EF4-FFF2-40B4-BE49-F238E27FC236}">
                <a16:creationId xmlns:a16="http://schemas.microsoft.com/office/drawing/2014/main" id="{C36B1D04-6C04-C7D3-B15E-D8DF437486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7728" y="2150052"/>
            <a:ext cx="549747" cy="549747"/>
          </a:xfrm>
          <a:prstGeom prst="rect">
            <a:avLst/>
          </a:prstGeom>
        </p:spPr>
      </p:pic>
      <p:sp>
        <p:nvSpPr>
          <p:cNvPr id="29" name="TextBox 28">
            <a:extLst>
              <a:ext uri="{FF2B5EF4-FFF2-40B4-BE49-F238E27FC236}">
                <a16:creationId xmlns:a16="http://schemas.microsoft.com/office/drawing/2014/main" id="{35FB3C9C-9F05-4E9E-2938-7614EC42B6F5}"/>
              </a:ext>
            </a:extLst>
          </p:cNvPr>
          <p:cNvSpPr txBox="1"/>
          <p:nvPr/>
        </p:nvSpPr>
        <p:spPr>
          <a:xfrm>
            <a:off x="4569347" y="2547007"/>
            <a:ext cx="586508" cy="254258"/>
          </a:xfrm>
          <a:prstGeom prst="rect">
            <a:avLst/>
          </a:prstGeom>
          <a:noFill/>
        </p:spPr>
        <p:txBody>
          <a:bodyPr wrap="square" rtlCol="0">
            <a:spAutoFit/>
          </a:bodyPr>
          <a:lstStyle/>
          <a:p>
            <a:r>
              <a:rPr lang="en-US" sz="1000" dirty="0">
                <a:latin typeface="Cavolini" panose="03000502040302020204" pitchFamily="66" charset="0"/>
                <a:cs typeface="Cavolini" panose="03000502040302020204" pitchFamily="66" charset="0"/>
              </a:rPr>
              <a:t>input</a:t>
            </a:r>
          </a:p>
        </p:txBody>
      </p:sp>
      <p:sp>
        <p:nvSpPr>
          <p:cNvPr id="30" name="TextBox 29">
            <a:extLst>
              <a:ext uri="{FF2B5EF4-FFF2-40B4-BE49-F238E27FC236}">
                <a16:creationId xmlns:a16="http://schemas.microsoft.com/office/drawing/2014/main" id="{ADE4A836-2346-F76D-8816-11001DF0F927}"/>
              </a:ext>
            </a:extLst>
          </p:cNvPr>
          <p:cNvSpPr txBox="1"/>
          <p:nvPr/>
        </p:nvSpPr>
        <p:spPr>
          <a:xfrm>
            <a:off x="4379584" y="5516477"/>
            <a:ext cx="709349" cy="246221"/>
          </a:xfrm>
          <a:prstGeom prst="rect">
            <a:avLst/>
          </a:prstGeom>
          <a:noFill/>
        </p:spPr>
        <p:txBody>
          <a:bodyPr wrap="square" rtlCol="0">
            <a:spAutoFit/>
          </a:bodyPr>
          <a:lstStyle/>
          <a:p>
            <a:r>
              <a:rPr lang="en-US" sz="1000" dirty="0">
                <a:latin typeface="Cavolini" panose="03000502040302020204" pitchFamily="66" charset="0"/>
                <a:cs typeface="Cavolini" panose="03000502040302020204" pitchFamily="66" charset="0"/>
              </a:rPr>
              <a:t>output</a:t>
            </a:r>
          </a:p>
        </p:txBody>
      </p:sp>
      <p:sp>
        <p:nvSpPr>
          <p:cNvPr id="31" name="TextBox 30">
            <a:extLst>
              <a:ext uri="{FF2B5EF4-FFF2-40B4-BE49-F238E27FC236}">
                <a16:creationId xmlns:a16="http://schemas.microsoft.com/office/drawing/2014/main" id="{874E02F2-D556-D1E5-C794-E0748A0088BE}"/>
              </a:ext>
            </a:extLst>
          </p:cNvPr>
          <p:cNvSpPr txBox="1"/>
          <p:nvPr/>
        </p:nvSpPr>
        <p:spPr>
          <a:xfrm>
            <a:off x="4391459" y="4791313"/>
            <a:ext cx="709862" cy="246221"/>
          </a:xfrm>
          <a:prstGeom prst="rect">
            <a:avLst/>
          </a:prstGeom>
          <a:noFill/>
        </p:spPr>
        <p:txBody>
          <a:bodyPr wrap="square" rtlCol="0">
            <a:spAutoFit/>
          </a:bodyPr>
          <a:lstStyle/>
          <a:p>
            <a:r>
              <a:rPr lang="en-US" sz="1000" dirty="0">
                <a:latin typeface="Cavolini" panose="03000502040302020204" pitchFamily="66" charset="0"/>
                <a:cs typeface="Cavolini" panose="03000502040302020204" pitchFamily="66" charset="0"/>
              </a:rPr>
              <a:t>process</a:t>
            </a:r>
          </a:p>
        </p:txBody>
      </p:sp>
      <p:sp>
        <p:nvSpPr>
          <p:cNvPr id="32" name="TextBox 31">
            <a:extLst>
              <a:ext uri="{FF2B5EF4-FFF2-40B4-BE49-F238E27FC236}">
                <a16:creationId xmlns:a16="http://schemas.microsoft.com/office/drawing/2014/main" id="{35FFC2CC-461D-838F-E79A-B487C0274BF3}"/>
              </a:ext>
            </a:extLst>
          </p:cNvPr>
          <p:cNvSpPr txBox="1"/>
          <p:nvPr/>
        </p:nvSpPr>
        <p:spPr>
          <a:xfrm>
            <a:off x="5288790" y="4209990"/>
            <a:ext cx="1169249" cy="246221"/>
          </a:xfrm>
          <a:prstGeom prst="rect">
            <a:avLst/>
          </a:prstGeom>
          <a:noFill/>
        </p:spPr>
        <p:txBody>
          <a:bodyPr wrap="square" rtlCol="0">
            <a:spAutoFit/>
          </a:bodyPr>
          <a:lstStyle/>
          <a:p>
            <a:r>
              <a:rPr lang="en-US" sz="1000" dirty="0">
                <a:latin typeface="Cavolini" panose="03000502040302020204" pitchFamily="66" charset="0"/>
                <a:cs typeface="Cavolini" panose="03000502040302020204" pitchFamily="66" charset="0"/>
              </a:rPr>
              <a:t>input-backup</a:t>
            </a:r>
          </a:p>
        </p:txBody>
      </p:sp>
      <p:sp>
        <p:nvSpPr>
          <p:cNvPr id="33" name="Oval 32">
            <a:extLst>
              <a:ext uri="{FF2B5EF4-FFF2-40B4-BE49-F238E27FC236}">
                <a16:creationId xmlns:a16="http://schemas.microsoft.com/office/drawing/2014/main" id="{AD75684C-0EFF-9FE2-8A66-AFC00DE95E01}"/>
              </a:ext>
            </a:extLst>
          </p:cNvPr>
          <p:cNvSpPr/>
          <p:nvPr/>
        </p:nvSpPr>
        <p:spPr>
          <a:xfrm>
            <a:off x="106941" y="1407535"/>
            <a:ext cx="2449738" cy="281680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A cartoon of a person holding a computer&#10;&#10;Description automatically generated">
            <a:extLst>
              <a:ext uri="{FF2B5EF4-FFF2-40B4-BE49-F238E27FC236}">
                <a16:creationId xmlns:a16="http://schemas.microsoft.com/office/drawing/2014/main" id="{C20D461D-854E-3997-6C93-1E431BAF29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5284" y="2035546"/>
            <a:ext cx="629340" cy="736360"/>
          </a:xfrm>
          <a:prstGeom prst="rect">
            <a:avLst/>
          </a:prstGeom>
        </p:spPr>
      </p:pic>
      <p:sp>
        <p:nvSpPr>
          <p:cNvPr id="36" name="TextBox 35">
            <a:extLst>
              <a:ext uri="{FF2B5EF4-FFF2-40B4-BE49-F238E27FC236}">
                <a16:creationId xmlns:a16="http://schemas.microsoft.com/office/drawing/2014/main" id="{35D704EE-7CE5-78F7-7EB6-9BF2DDB4F7B7}"/>
              </a:ext>
            </a:extLst>
          </p:cNvPr>
          <p:cNvSpPr txBox="1"/>
          <p:nvPr/>
        </p:nvSpPr>
        <p:spPr>
          <a:xfrm>
            <a:off x="498694" y="2647503"/>
            <a:ext cx="1177706" cy="246221"/>
          </a:xfrm>
          <a:prstGeom prst="rect">
            <a:avLst/>
          </a:prstGeom>
          <a:noFill/>
        </p:spPr>
        <p:txBody>
          <a:bodyPr wrap="square" rtlCol="0">
            <a:spAutoFit/>
          </a:bodyPr>
          <a:lstStyle/>
          <a:p>
            <a:r>
              <a:rPr lang="en-US" sz="1000" dirty="0">
                <a:latin typeface="Cavolini" panose="03000502040302020204" pitchFamily="66" charset="0"/>
                <a:cs typeface="Cavolini" panose="03000502040302020204" pitchFamily="66" charset="0"/>
              </a:rPr>
              <a:t>User system</a:t>
            </a:r>
          </a:p>
        </p:txBody>
      </p:sp>
      <p:pic>
        <p:nvPicPr>
          <p:cNvPr id="39" name="Picture 38" descr="A black and white icon of a paper&#10;&#10;Description automatically generated">
            <a:extLst>
              <a:ext uri="{FF2B5EF4-FFF2-40B4-BE49-F238E27FC236}">
                <a16:creationId xmlns:a16="http://schemas.microsoft.com/office/drawing/2014/main" id="{3E187F08-88CC-D4BD-88AF-F3829250C3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37133" y="1771000"/>
            <a:ext cx="549747" cy="549747"/>
          </a:xfrm>
          <a:prstGeom prst="rect">
            <a:avLst/>
          </a:prstGeom>
        </p:spPr>
      </p:pic>
      <p:sp>
        <p:nvSpPr>
          <p:cNvPr id="40" name="TextBox 39">
            <a:extLst>
              <a:ext uri="{FF2B5EF4-FFF2-40B4-BE49-F238E27FC236}">
                <a16:creationId xmlns:a16="http://schemas.microsoft.com/office/drawing/2014/main" id="{0DA56161-D80C-90FE-F728-03DDD8FFB64B}"/>
              </a:ext>
            </a:extLst>
          </p:cNvPr>
          <p:cNvSpPr txBox="1"/>
          <p:nvPr/>
        </p:nvSpPr>
        <p:spPr>
          <a:xfrm>
            <a:off x="5460554" y="2208032"/>
            <a:ext cx="822043" cy="246221"/>
          </a:xfrm>
          <a:prstGeom prst="rect">
            <a:avLst/>
          </a:prstGeom>
          <a:noFill/>
        </p:spPr>
        <p:txBody>
          <a:bodyPr wrap="square" rtlCol="0">
            <a:spAutoFit/>
          </a:bodyPr>
          <a:lstStyle/>
          <a:p>
            <a:r>
              <a:rPr lang="en-US" sz="1000" dirty="0">
                <a:latin typeface="Cavolini" panose="03000502040302020204" pitchFamily="66" charset="0"/>
                <a:cs typeface="Cavolini" panose="03000502040302020204" pitchFamily="66" charset="0"/>
              </a:rPr>
              <a:t>CONF.ini</a:t>
            </a:r>
          </a:p>
        </p:txBody>
      </p:sp>
      <p:cxnSp>
        <p:nvCxnSpPr>
          <p:cNvPr id="42" name="Straight Arrow Connector 41">
            <a:extLst>
              <a:ext uri="{FF2B5EF4-FFF2-40B4-BE49-F238E27FC236}">
                <a16:creationId xmlns:a16="http://schemas.microsoft.com/office/drawing/2014/main" id="{2BDD227F-C0C7-42B6-4D82-B06696ACF841}"/>
              </a:ext>
            </a:extLst>
          </p:cNvPr>
          <p:cNvCxnSpPr>
            <a:cxnSpLocks/>
          </p:cNvCxnSpPr>
          <p:nvPr/>
        </p:nvCxnSpPr>
        <p:spPr>
          <a:xfrm flipV="1">
            <a:off x="1197933" y="2423351"/>
            <a:ext cx="471376" cy="1574"/>
          </a:xfrm>
          <a:prstGeom prst="straightConnector1">
            <a:avLst/>
          </a:prstGeom>
          <a:ln w="38100">
            <a:solidFill>
              <a:schemeClr val="bg2">
                <a:lumMod val="75000"/>
              </a:schemeClr>
            </a:solidFill>
            <a:tailEnd type="triangle"/>
          </a:ln>
        </p:spPr>
        <p:style>
          <a:lnRef idx="3">
            <a:schemeClr val="dk1"/>
          </a:lnRef>
          <a:fillRef idx="0">
            <a:schemeClr val="dk1"/>
          </a:fillRef>
          <a:effectRef idx="2">
            <a:schemeClr val="dk1"/>
          </a:effectRef>
          <a:fontRef idx="minor">
            <a:schemeClr val="tx1"/>
          </a:fontRef>
        </p:style>
      </p:cxnSp>
      <p:pic>
        <p:nvPicPr>
          <p:cNvPr id="44" name="Picture 43" descr="A black and white symbol with a cursor and a black square&#10;&#10;Description automatically generated">
            <a:extLst>
              <a:ext uri="{FF2B5EF4-FFF2-40B4-BE49-F238E27FC236}">
                <a16:creationId xmlns:a16="http://schemas.microsoft.com/office/drawing/2014/main" id="{EE351103-0597-941E-E727-24883DAAB9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03971" y="2187495"/>
            <a:ext cx="500849" cy="503085"/>
          </a:xfrm>
          <a:prstGeom prst="rect">
            <a:avLst/>
          </a:prstGeom>
        </p:spPr>
      </p:pic>
      <p:cxnSp>
        <p:nvCxnSpPr>
          <p:cNvPr id="45" name="Straight Arrow Connector 44">
            <a:extLst>
              <a:ext uri="{FF2B5EF4-FFF2-40B4-BE49-F238E27FC236}">
                <a16:creationId xmlns:a16="http://schemas.microsoft.com/office/drawing/2014/main" id="{F5701E94-D5AD-BE2F-AACC-C06B3853294D}"/>
              </a:ext>
            </a:extLst>
          </p:cNvPr>
          <p:cNvCxnSpPr>
            <a:cxnSpLocks/>
          </p:cNvCxnSpPr>
          <p:nvPr/>
        </p:nvCxnSpPr>
        <p:spPr>
          <a:xfrm flipV="1">
            <a:off x="2223847" y="2392485"/>
            <a:ext cx="2311813" cy="16684"/>
          </a:xfrm>
          <a:prstGeom prst="straightConnector1">
            <a:avLst/>
          </a:prstGeom>
          <a:ln w="38100">
            <a:solidFill>
              <a:schemeClr val="bg2">
                <a:lumMod val="75000"/>
              </a:schemeClr>
            </a:solidFill>
            <a:tailEnd type="triangle"/>
          </a:ln>
        </p:spPr>
        <p:style>
          <a:lnRef idx="3">
            <a:schemeClr val="dk1"/>
          </a:lnRef>
          <a:fillRef idx="0">
            <a:schemeClr val="dk1"/>
          </a:fillRef>
          <a:effectRef idx="2">
            <a:schemeClr val="dk1"/>
          </a:effectRef>
          <a:fontRef idx="minor">
            <a:schemeClr val="tx1"/>
          </a:fontRef>
        </p:style>
      </p:cxnSp>
      <p:pic>
        <p:nvPicPr>
          <p:cNvPr id="48" name="Picture 47" descr="A stack of papers with text&#10;&#10;Description automatically generated">
            <a:extLst>
              <a:ext uri="{FF2B5EF4-FFF2-40B4-BE49-F238E27FC236}">
                <a16:creationId xmlns:a16="http://schemas.microsoft.com/office/drawing/2014/main" id="{289C951C-F5D9-09E8-F8A2-3AD17453C3D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7472" y="1684144"/>
            <a:ext cx="327417" cy="327417"/>
          </a:xfrm>
          <a:prstGeom prst="rect">
            <a:avLst/>
          </a:prstGeom>
        </p:spPr>
      </p:pic>
      <p:sp>
        <p:nvSpPr>
          <p:cNvPr id="49" name="Thought Bubble: Cloud 48">
            <a:extLst>
              <a:ext uri="{FF2B5EF4-FFF2-40B4-BE49-F238E27FC236}">
                <a16:creationId xmlns:a16="http://schemas.microsoft.com/office/drawing/2014/main" id="{0383090C-DDE3-693D-6A4A-B1486882F37F}"/>
              </a:ext>
            </a:extLst>
          </p:cNvPr>
          <p:cNvSpPr/>
          <p:nvPr/>
        </p:nvSpPr>
        <p:spPr>
          <a:xfrm>
            <a:off x="1667476" y="64899"/>
            <a:ext cx="1705759" cy="1495578"/>
          </a:xfrm>
          <a:prstGeom prst="cloudCallout">
            <a:avLst>
              <a:gd name="adj1" fmla="val -27568"/>
              <a:gd name="adj2" fmla="val 8525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60000"/>
                    <a:lumOff val="40000"/>
                  </a:schemeClr>
                </a:solidFill>
              </a:rPr>
              <a:t>User will browse the required CSV file from their system</a:t>
            </a:r>
          </a:p>
        </p:txBody>
      </p:sp>
      <p:sp>
        <p:nvSpPr>
          <p:cNvPr id="56" name="Rectangle 55">
            <a:extLst>
              <a:ext uri="{FF2B5EF4-FFF2-40B4-BE49-F238E27FC236}">
                <a16:creationId xmlns:a16="http://schemas.microsoft.com/office/drawing/2014/main" id="{A8619992-234C-50B6-4E52-F04934447A4A}"/>
              </a:ext>
            </a:extLst>
          </p:cNvPr>
          <p:cNvSpPr/>
          <p:nvPr/>
        </p:nvSpPr>
        <p:spPr>
          <a:xfrm>
            <a:off x="6147452" y="1203074"/>
            <a:ext cx="1378102" cy="261610"/>
          </a:xfrm>
          <a:prstGeom prst="rect">
            <a:avLst/>
          </a:prstGeom>
          <a:noFill/>
        </p:spPr>
        <p:txBody>
          <a:bodyPr wrap="square" lIns="91440" tIns="45720" rIns="91440" bIns="45720">
            <a:spAutoFit/>
          </a:bodyPr>
          <a:lstStyle/>
          <a:p>
            <a:pPr algn="ctr"/>
            <a:r>
              <a:rPr lang="en-US" sz="1100" b="0" cap="none" spc="0" dirty="0">
                <a:ln w="0"/>
                <a:solidFill>
                  <a:schemeClr val="bg2">
                    <a:lumMod val="50000"/>
                  </a:schemeClr>
                </a:solidFill>
                <a:effectLst/>
              </a:rPr>
              <a:t>Region : us-east-1</a:t>
            </a:r>
          </a:p>
        </p:txBody>
      </p:sp>
      <p:cxnSp>
        <p:nvCxnSpPr>
          <p:cNvPr id="57" name="Straight Arrow Connector 56">
            <a:extLst>
              <a:ext uri="{FF2B5EF4-FFF2-40B4-BE49-F238E27FC236}">
                <a16:creationId xmlns:a16="http://schemas.microsoft.com/office/drawing/2014/main" id="{0C82A095-62C9-7565-50E1-4CEE8006EAD4}"/>
              </a:ext>
            </a:extLst>
          </p:cNvPr>
          <p:cNvCxnSpPr>
            <a:cxnSpLocks/>
          </p:cNvCxnSpPr>
          <p:nvPr/>
        </p:nvCxnSpPr>
        <p:spPr>
          <a:xfrm flipV="1">
            <a:off x="5137475" y="2467322"/>
            <a:ext cx="2446934" cy="11229"/>
          </a:xfrm>
          <a:prstGeom prst="straightConnector1">
            <a:avLst/>
          </a:prstGeom>
          <a:ln w="38100">
            <a:solidFill>
              <a:schemeClr val="bg2">
                <a:lumMod val="75000"/>
              </a:schemeClr>
            </a:solidFill>
            <a:tailEnd type="triangle"/>
          </a:ln>
        </p:spPr>
        <p:style>
          <a:lnRef idx="3">
            <a:schemeClr val="dk1"/>
          </a:lnRef>
          <a:fillRef idx="0">
            <a:schemeClr val="dk1"/>
          </a:fillRef>
          <a:effectRef idx="2">
            <a:schemeClr val="dk1"/>
          </a:effectRef>
          <a:fontRef idx="minor">
            <a:schemeClr val="tx1"/>
          </a:fontRef>
        </p:style>
      </p:cxnSp>
      <p:pic>
        <p:nvPicPr>
          <p:cNvPr id="60" name="Picture 59">
            <a:extLst>
              <a:ext uri="{FF2B5EF4-FFF2-40B4-BE49-F238E27FC236}">
                <a16:creationId xmlns:a16="http://schemas.microsoft.com/office/drawing/2014/main" id="{81CA8C4F-1CEF-DD9A-E019-7FC61276A35B}"/>
              </a:ext>
            </a:extLst>
          </p:cNvPr>
          <p:cNvPicPr>
            <a:picLocks noChangeAspect="1"/>
          </p:cNvPicPr>
          <p:nvPr/>
        </p:nvPicPr>
        <p:blipFill>
          <a:blip r:embed="rId12"/>
          <a:stretch>
            <a:fillRect/>
          </a:stretch>
        </p:blipFill>
        <p:spPr>
          <a:xfrm>
            <a:off x="5908348" y="1976765"/>
            <a:ext cx="332506" cy="250293"/>
          </a:xfrm>
          <a:prstGeom prst="rect">
            <a:avLst/>
          </a:prstGeom>
        </p:spPr>
      </p:pic>
      <p:sp>
        <p:nvSpPr>
          <p:cNvPr id="61" name="Thought Bubble: Cloud 60">
            <a:extLst>
              <a:ext uri="{FF2B5EF4-FFF2-40B4-BE49-F238E27FC236}">
                <a16:creationId xmlns:a16="http://schemas.microsoft.com/office/drawing/2014/main" id="{44C25714-8A4C-2840-8CEE-0897C75CB868}"/>
              </a:ext>
            </a:extLst>
          </p:cNvPr>
          <p:cNvSpPr/>
          <p:nvPr/>
        </p:nvSpPr>
        <p:spPr>
          <a:xfrm>
            <a:off x="5098111" y="48243"/>
            <a:ext cx="1237980" cy="888236"/>
          </a:xfrm>
          <a:prstGeom prst="cloudCallout">
            <a:avLst>
              <a:gd name="adj1" fmla="val -55607"/>
              <a:gd name="adj2" fmla="val 191188"/>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60000"/>
                    <a:lumOff val="40000"/>
                  </a:schemeClr>
                </a:solidFill>
              </a:rPr>
              <a:t>Lamda1 will get triggered</a:t>
            </a:r>
          </a:p>
        </p:txBody>
      </p:sp>
      <p:pic>
        <p:nvPicPr>
          <p:cNvPr id="70" name="Picture 69">
            <a:extLst>
              <a:ext uri="{FF2B5EF4-FFF2-40B4-BE49-F238E27FC236}">
                <a16:creationId xmlns:a16="http://schemas.microsoft.com/office/drawing/2014/main" id="{F0DFD478-CC9F-F8B5-FD51-CBE0D4043CED}"/>
              </a:ext>
            </a:extLst>
          </p:cNvPr>
          <p:cNvPicPr>
            <a:picLocks noChangeAspect="1"/>
          </p:cNvPicPr>
          <p:nvPr/>
        </p:nvPicPr>
        <p:blipFill>
          <a:blip r:embed="rId12"/>
          <a:stretch>
            <a:fillRect/>
          </a:stretch>
        </p:blipFill>
        <p:spPr>
          <a:xfrm>
            <a:off x="7336261" y="2747365"/>
            <a:ext cx="332506" cy="250293"/>
          </a:xfrm>
          <a:prstGeom prst="rect">
            <a:avLst/>
          </a:prstGeom>
        </p:spPr>
      </p:pic>
      <p:cxnSp>
        <p:nvCxnSpPr>
          <p:cNvPr id="85" name="Straight Arrow Connector 84">
            <a:extLst>
              <a:ext uri="{FF2B5EF4-FFF2-40B4-BE49-F238E27FC236}">
                <a16:creationId xmlns:a16="http://schemas.microsoft.com/office/drawing/2014/main" id="{9A685EB7-C89C-7799-C22F-59EBFF641EA3}"/>
              </a:ext>
            </a:extLst>
          </p:cNvPr>
          <p:cNvCxnSpPr>
            <a:cxnSpLocks/>
          </p:cNvCxnSpPr>
          <p:nvPr/>
        </p:nvCxnSpPr>
        <p:spPr>
          <a:xfrm flipH="1" flipV="1">
            <a:off x="808534" y="2993189"/>
            <a:ext cx="41542" cy="2457276"/>
          </a:xfrm>
          <a:prstGeom prst="straightConnector1">
            <a:avLst/>
          </a:prstGeom>
          <a:ln w="38100">
            <a:solidFill>
              <a:schemeClr val="bg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93" name="Straight Connector 92">
            <a:extLst>
              <a:ext uri="{FF2B5EF4-FFF2-40B4-BE49-F238E27FC236}">
                <a16:creationId xmlns:a16="http://schemas.microsoft.com/office/drawing/2014/main" id="{6472A48E-829D-202B-1F07-8E69283A0A64}"/>
              </a:ext>
            </a:extLst>
          </p:cNvPr>
          <p:cNvCxnSpPr>
            <a:cxnSpLocks/>
          </p:cNvCxnSpPr>
          <p:nvPr/>
        </p:nvCxnSpPr>
        <p:spPr>
          <a:xfrm flipH="1">
            <a:off x="855634" y="5438590"/>
            <a:ext cx="3535825" cy="0"/>
          </a:xfrm>
          <a:prstGeom prst="line">
            <a:avLst/>
          </a:prstGeom>
          <a:ln w="38100">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96" name="Thought Bubble: Cloud 95">
            <a:extLst>
              <a:ext uri="{FF2B5EF4-FFF2-40B4-BE49-F238E27FC236}">
                <a16:creationId xmlns:a16="http://schemas.microsoft.com/office/drawing/2014/main" id="{7A140C7D-9A36-10D8-B1FB-A21BC1E1BA09}"/>
              </a:ext>
            </a:extLst>
          </p:cNvPr>
          <p:cNvSpPr/>
          <p:nvPr/>
        </p:nvSpPr>
        <p:spPr>
          <a:xfrm>
            <a:off x="6804561" y="59382"/>
            <a:ext cx="2539540" cy="1199537"/>
          </a:xfrm>
          <a:prstGeom prst="cloudCallout">
            <a:avLst>
              <a:gd name="adj1" fmla="val 613"/>
              <a:gd name="adj2" fmla="val 8734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60000"/>
                    <a:lumOff val="40000"/>
                  </a:schemeClr>
                </a:solidFill>
              </a:rPr>
              <a:t>Fetch csv data and parameter, transfer file to backup, divide the data into chunks and send over </a:t>
            </a:r>
            <a:r>
              <a:rPr lang="en-US" sz="1100" dirty="0" err="1">
                <a:solidFill>
                  <a:schemeClr val="tx2">
                    <a:lumMod val="60000"/>
                    <a:lumOff val="40000"/>
                  </a:schemeClr>
                </a:solidFill>
              </a:rPr>
              <a:t>sqs</a:t>
            </a:r>
            <a:r>
              <a:rPr lang="en-US" sz="1100" dirty="0">
                <a:solidFill>
                  <a:schemeClr val="tx2">
                    <a:lumMod val="60000"/>
                    <a:lumOff val="40000"/>
                  </a:schemeClr>
                </a:solidFill>
              </a:rPr>
              <a:t> queue </a:t>
            </a:r>
          </a:p>
        </p:txBody>
      </p:sp>
      <p:cxnSp>
        <p:nvCxnSpPr>
          <p:cNvPr id="97" name="Straight Connector 96">
            <a:extLst>
              <a:ext uri="{FF2B5EF4-FFF2-40B4-BE49-F238E27FC236}">
                <a16:creationId xmlns:a16="http://schemas.microsoft.com/office/drawing/2014/main" id="{091AE1BD-1540-44CE-3C5C-B7227E78E7DC}"/>
              </a:ext>
            </a:extLst>
          </p:cNvPr>
          <p:cNvCxnSpPr>
            <a:cxnSpLocks/>
          </p:cNvCxnSpPr>
          <p:nvPr/>
        </p:nvCxnSpPr>
        <p:spPr>
          <a:xfrm flipH="1">
            <a:off x="7099989" y="2687099"/>
            <a:ext cx="568778" cy="0"/>
          </a:xfrm>
          <a:prstGeom prst="line">
            <a:avLst/>
          </a:prstGeom>
          <a:ln w="38100">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id="{8001DCA5-1574-611C-BBED-D416D02D6D03}"/>
              </a:ext>
            </a:extLst>
          </p:cNvPr>
          <p:cNvCxnSpPr>
            <a:cxnSpLocks/>
          </p:cNvCxnSpPr>
          <p:nvPr/>
        </p:nvCxnSpPr>
        <p:spPr>
          <a:xfrm>
            <a:off x="7110622" y="2685140"/>
            <a:ext cx="0" cy="636050"/>
          </a:xfrm>
          <a:prstGeom prst="straightConnector1">
            <a:avLst/>
          </a:prstGeom>
          <a:ln w="38100">
            <a:solidFill>
              <a:schemeClr val="bg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CB56BCBC-7318-11CC-88FC-305C1FDEF09A}"/>
              </a:ext>
            </a:extLst>
          </p:cNvPr>
          <p:cNvCxnSpPr>
            <a:cxnSpLocks/>
          </p:cNvCxnSpPr>
          <p:nvPr/>
        </p:nvCxnSpPr>
        <p:spPr>
          <a:xfrm flipH="1" flipV="1">
            <a:off x="5012048" y="4688025"/>
            <a:ext cx="4332053" cy="17965"/>
          </a:xfrm>
          <a:prstGeom prst="straightConnector1">
            <a:avLst/>
          </a:prstGeom>
          <a:ln w="38100">
            <a:solidFill>
              <a:schemeClr val="bg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04" name="Straight Arrow Connector 103">
            <a:extLst>
              <a:ext uri="{FF2B5EF4-FFF2-40B4-BE49-F238E27FC236}">
                <a16:creationId xmlns:a16="http://schemas.microsoft.com/office/drawing/2014/main" id="{AD5672C8-95F0-261E-598D-73F18EDC8913}"/>
              </a:ext>
            </a:extLst>
          </p:cNvPr>
          <p:cNvCxnSpPr>
            <a:cxnSpLocks/>
          </p:cNvCxnSpPr>
          <p:nvPr/>
        </p:nvCxnSpPr>
        <p:spPr>
          <a:xfrm>
            <a:off x="9969501" y="3091525"/>
            <a:ext cx="0" cy="1137028"/>
          </a:xfrm>
          <a:prstGeom prst="straightConnector1">
            <a:avLst/>
          </a:prstGeom>
          <a:ln w="38100">
            <a:solidFill>
              <a:schemeClr val="bg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09" name="Straight Arrow Connector 108">
            <a:extLst>
              <a:ext uri="{FF2B5EF4-FFF2-40B4-BE49-F238E27FC236}">
                <a16:creationId xmlns:a16="http://schemas.microsoft.com/office/drawing/2014/main" id="{B69FB949-B265-0E67-5251-184332B99A2B}"/>
              </a:ext>
            </a:extLst>
          </p:cNvPr>
          <p:cNvCxnSpPr>
            <a:cxnSpLocks/>
          </p:cNvCxnSpPr>
          <p:nvPr/>
        </p:nvCxnSpPr>
        <p:spPr>
          <a:xfrm>
            <a:off x="8765049" y="2547007"/>
            <a:ext cx="579052" cy="0"/>
          </a:xfrm>
          <a:prstGeom prst="straightConnector1">
            <a:avLst/>
          </a:prstGeom>
          <a:ln w="38100">
            <a:solidFill>
              <a:schemeClr val="bg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11" name="Straight Connector 110">
            <a:extLst>
              <a:ext uri="{FF2B5EF4-FFF2-40B4-BE49-F238E27FC236}">
                <a16:creationId xmlns:a16="http://schemas.microsoft.com/office/drawing/2014/main" id="{C7C76872-0A95-39D5-C6ED-995340C80982}"/>
              </a:ext>
            </a:extLst>
          </p:cNvPr>
          <p:cNvCxnSpPr>
            <a:cxnSpLocks/>
          </p:cNvCxnSpPr>
          <p:nvPr/>
        </p:nvCxnSpPr>
        <p:spPr>
          <a:xfrm>
            <a:off x="9845755" y="5183522"/>
            <a:ext cx="0" cy="280649"/>
          </a:xfrm>
          <a:prstGeom prst="line">
            <a:avLst/>
          </a:prstGeom>
          <a:ln w="38100">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18" name="Straight Arrow Connector 117">
            <a:extLst>
              <a:ext uri="{FF2B5EF4-FFF2-40B4-BE49-F238E27FC236}">
                <a16:creationId xmlns:a16="http://schemas.microsoft.com/office/drawing/2014/main" id="{CD8C164A-FEE5-BE35-603E-4E3AED554ED9}"/>
              </a:ext>
            </a:extLst>
          </p:cNvPr>
          <p:cNvCxnSpPr>
            <a:cxnSpLocks/>
          </p:cNvCxnSpPr>
          <p:nvPr/>
        </p:nvCxnSpPr>
        <p:spPr>
          <a:xfrm flipH="1" flipV="1">
            <a:off x="5041002" y="5434350"/>
            <a:ext cx="4814711" cy="29821"/>
          </a:xfrm>
          <a:prstGeom prst="straightConnector1">
            <a:avLst/>
          </a:prstGeom>
          <a:ln w="38100">
            <a:solidFill>
              <a:schemeClr val="bg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22" name="Straight Connector 121">
            <a:extLst>
              <a:ext uri="{FF2B5EF4-FFF2-40B4-BE49-F238E27FC236}">
                <a16:creationId xmlns:a16="http://schemas.microsoft.com/office/drawing/2014/main" id="{57990661-B7F2-2526-D3EF-F6845F421BA6}"/>
              </a:ext>
            </a:extLst>
          </p:cNvPr>
          <p:cNvCxnSpPr>
            <a:cxnSpLocks/>
          </p:cNvCxnSpPr>
          <p:nvPr/>
        </p:nvCxnSpPr>
        <p:spPr>
          <a:xfrm flipH="1" flipV="1">
            <a:off x="9755541" y="3717102"/>
            <a:ext cx="10822" cy="503521"/>
          </a:xfrm>
          <a:prstGeom prst="line">
            <a:avLst/>
          </a:prstGeom>
          <a:ln w="38100">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36" name="Straight Arrow Connector 135">
            <a:extLst>
              <a:ext uri="{FF2B5EF4-FFF2-40B4-BE49-F238E27FC236}">
                <a16:creationId xmlns:a16="http://schemas.microsoft.com/office/drawing/2014/main" id="{CBF5692A-B147-44F5-64FE-7AE4AF659990}"/>
              </a:ext>
            </a:extLst>
          </p:cNvPr>
          <p:cNvCxnSpPr>
            <a:cxnSpLocks/>
          </p:cNvCxnSpPr>
          <p:nvPr/>
        </p:nvCxnSpPr>
        <p:spPr>
          <a:xfrm flipH="1">
            <a:off x="7944414" y="3729411"/>
            <a:ext cx="1819882" cy="0"/>
          </a:xfrm>
          <a:prstGeom prst="straightConnector1">
            <a:avLst/>
          </a:prstGeom>
          <a:ln w="38100">
            <a:solidFill>
              <a:schemeClr val="bg2">
                <a:lumMod val="75000"/>
              </a:schemeClr>
            </a:solidFill>
            <a:tailEnd type="triangle"/>
          </a:ln>
        </p:spPr>
        <p:style>
          <a:lnRef idx="3">
            <a:schemeClr val="dk1"/>
          </a:lnRef>
          <a:fillRef idx="0">
            <a:schemeClr val="dk1"/>
          </a:fillRef>
          <a:effectRef idx="2">
            <a:schemeClr val="dk1"/>
          </a:effectRef>
          <a:fontRef idx="minor">
            <a:schemeClr val="tx1"/>
          </a:fontRef>
        </p:style>
      </p:cxnSp>
      <p:pic>
        <p:nvPicPr>
          <p:cNvPr id="159" name="Picture 158">
            <a:extLst>
              <a:ext uri="{FF2B5EF4-FFF2-40B4-BE49-F238E27FC236}">
                <a16:creationId xmlns:a16="http://schemas.microsoft.com/office/drawing/2014/main" id="{AE80DD5A-B84E-388A-C206-21B89C783D84}"/>
              </a:ext>
            </a:extLst>
          </p:cNvPr>
          <p:cNvPicPr>
            <a:picLocks noChangeAspect="1"/>
          </p:cNvPicPr>
          <p:nvPr/>
        </p:nvPicPr>
        <p:blipFill>
          <a:blip r:embed="rId12"/>
          <a:stretch>
            <a:fillRect/>
          </a:stretch>
        </p:blipFill>
        <p:spPr>
          <a:xfrm>
            <a:off x="8729234" y="2237236"/>
            <a:ext cx="332506" cy="250293"/>
          </a:xfrm>
          <a:prstGeom prst="rect">
            <a:avLst/>
          </a:prstGeom>
        </p:spPr>
      </p:pic>
      <p:pic>
        <p:nvPicPr>
          <p:cNvPr id="163" name="Picture 162">
            <a:extLst>
              <a:ext uri="{FF2B5EF4-FFF2-40B4-BE49-F238E27FC236}">
                <a16:creationId xmlns:a16="http://schemas.microsoft.com/office/drawing/2014/main" id="{38269F97-7034-ACF7-541F-186FDAD0741C}"/>
              </a:ext>
            </a:extLst>
          </p:cNvPr>
          <p:cNvPicPr>
            <a:picLocks noChangeAspect="1"/>
          </p:cNvPicPr>
          <p:nvPr/>
        </p:nvPicPr>
        <p:blipFill>
          <a:blip r:embed="rId12"/>
          <a:stretch>
            <a:fillRect/>
          </a:stretch>
        </p:blipFill>
        <p:spPr>
          <a:xfrm>
            <a:off x="10071449" y="3157719"/>
            <a:ext cx="332506" cy="250293"/>
          </a:xfrm>
          <a:prstGeom prst="rect">
            <a:avLst/>
          </a:prstGeom>
        </p:spPr>
      </p:pic>
      <p:pic>
        <p:nvPicPr>
          <p:cNvPr id="164" name="Picture 163" descr="A stack of papers with text&#10;&#10;Description automatically generated">
            <a:extLst>
              <a:ext uri="{FF2B5EF4-FFF2-40B4-BE49-F238E27FC236}">
                <a16:creationId xmlns:a16="http://schemas.microsoft.com/office/drawing/2014/main" id="{B791C425-6067-C079-004F-F2C350154EB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07590" y="4309505"/>
            <a:ext cx="321934" cy="321934"/>
          </a:xfrm>
          <a:prstGeom prst="rect">
            <a:avLst/>
          </a:prstGeom>
        </p:spPr>
      </p:pic>
      <p:pic>
        <p:nvPicPr>
          <p:cNvPr id="165" name="Picture 164">
            <a:extLst>
              <a:ext uri="{FF2B5EF4-FFF2-40B4-BE49-F238E27FC236}">
                <a16:creationId xmlns:a16="http://schemas.microsoft.com/office/drawing/2014/main" id="{BD3EB8E5-B82B-B322-EB25-1DB75EF0F92F}"/>
              </a:ext>
            </a:extLst>
          </p:cNvPr>
          <p:cNvPicPr>
            <a:picLocks noChangeAspect="1"/>
          </p:cNvPicPr>
          <p:nvPr/>
        </p:nvPicPr>
        <p:blipFill>
          <a:blip r:embed="rId12"/>
          <a:stretch>
            <a:fillRect/>
          </a:stretch>
        </p:blipFill>
        <p:spPr>
          <a:xfrm>
            <a:off x="9331101" y="3896292"/>
            <a:ext cx="332506" cy="250293"/>
          </a:xfrm>
          <a:prstGeom prst="rect">
            <a:avLst/>
          </a:prstGeom>
        </p:spPr>
      </p:pic>
      <p:pic>
        <p:nvPicPr>
          <p:cNvPr id="167" name="Picture 166" descr="A stack of papers with text&#10;&#10;Description automatically generated">
            <a:extLst>
              <a:ext uri="{FF2B5EF4-FFF2-40B4-BE49-F238E27FC236}">
                <a16:creationId xmlns:a16="http://schemas.microsoft.com/office/drawing/2014/main" id="{7B9C875C-5AA8-D142-63DA-44A1E14D461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89108" y="5512725"/>
            <a:ext cx="321934" cy="321934"/>
          </a:xfrm>
          <a:prstGeom prst="rect">
            <a:avLst/>
          </a:prstGeom>
        </p:spPr>
      </p:pic>
      <p:sp>
        <p:nvSpPr>
          <p:cNvPr id="169" name="Thought Bubble: Cloud 168">
            <a:extLst>
              <a:ext uri="{FF2B5EF4-FFF2-40B4-BE49-F238E27FC236}">
                <a16:creationId xmlns:a16="http://schemas.microsoft.com/office/drawing/2014/main" id="{7D4E7466-D404-8F24-BACF-4A8276437EE5}"/>
              </a:ext>
            </a:extLst>
          </p:cNvPr>
          <p:cNvSpPr/>
          <p:nvPr/>
        </p:nvSpPr>
        <p:spPr>
          <a:xfrm rot="1005557">
            <a:off x="10637812" y="2663202"/>
            <a:ext cx="1422103" cy="1674904"/>
          </a:xfrm>
          <a:prstGeom prst="cloudCallout">
            <a:avLst>
              <a:gd name="adj1" fmla="val -44457"/>
              <a:gd name="adj2" fmla="val 7352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60000"/>
                    <a:lumOff val="40000"/>
                  </a:schemeClr>
                </a:solidFill>
              </a:rPr>
              <a:t>Do operation on  chunks, save in process till last chunk</a:t>
            </a:r>
          </a:p>
        </p:txBody>
      </p:sp>
      <p:sp>
        <p:nvSpPr>
          <p:cNvPr id="170" name="Thought Bubble: Cloud 169">
            <a:extLst>
              <a:ext uri="{FF2B5EF4-FFF2-40B4-BE49-F238E27FC236}">
                <a16:creationId xmlns:a16="http://schemas.microsoft.com/office/drawing/2014/main" id="{4535A5E3-8C31-6A43-0351-A4FA85139428}"/>
              </a:ext>
            </a:extLst>
          </p:cNvPr>
          <p:cNvSpPr/>
          <p:nvPr/>
        </p:nvSpPr>
        <p:spPr>
          <a:xfrm rot="5587726">
            <a:off x="1533634" y="3450017"/>
            <a:ext cx="1177891" cy="1439571"/>
          </a:xfrm>
          <a:prstGeom prst="cloudCallout">
            <a:avLst>
              <a:gd name="adj1" fmla="val -106715"/>
              <a:gd name="adj2" fmla="val 81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nchorCtr="1"/>
          <a:lstStyle/>
          <a:p>
            <a:pPr algn="ctr"/>
            <a:r>
              <a:rPr lang="en-US" sz="1200" dirty="0">
                <a:solidFill>
                  <a:schemeClr val="tx2">
                    <a:lumMod val="60000"/>
                    <a:lumOff val="40000"/>
                  </a:schemeClr>
                </a:solidFill>
              </a:rPr>
              <a:t>User will receive the download link</a:t>
            </a:r>
          </a:p>
        </p:txBody>
      </p:sp>
      <p:pic>
        <p:nvPicPr>
          <p:cNvPr id="2" name="Picture 1">
            <a:extLst>
              <a:ext uri="{FF2B5EF4-FFF2-40B4-BE49-F238E27FC236}">
                <a16:creationId xmlns:a16="http://schemas.microsoft.com/office/drawing/2014/main" id="{43CF3421-F1F5-0142-2A4A-29A4783E6078}"/>
              </a:ext>
            </a:extLst>
          </p:cNvPr>
          <p:cNvPicPr>
            <a:picLocks noChangeAspect="1"/>
          </p:cNvPicPr>
          <p:nvPr/>
        </p:nvPicPr>
        <p:blipFill>
          <a:blip r:embed="rId12"/>
          <a:stretch>
            <a:fillRect/>
          </a:stretch>
        </p:blipFill>
        <p:spPr>
          <a:xfrm>
            <a:off x="5134253" y="2534615"/>
            <a:ext cx="332506" cy="250293"/>
          </a:xfrm>
          <a:prstGeom prst="rect">
            <a:avLst/>
          </a:prstGeom>
        </p:spPr>
      </p:pic>
      <p:pic>
        <p:nvPicPr>
          <p:cNvPr id="6" name="Picture 5" descr="A stack of papers with text&#10;&#10;Description automatically generated">
            <a:extLst>
              <a:ext uri="{FF2B5EF4-FFF2-40B4-BE49-F238E27FC236}">
                <a16:creationId xmlns:a16="http://schemas.microsoft.com/office/drawing/2014/main" id="{7E7FC74F-A217-5F07-720C-27B1CB06998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81978" y="1927733"/>
            <a:ext cx="355097" cy="355097"/>
          </a:xfrm>
          <a:prstGeom prst="rect">
            <a:avLst/>
          </a:prstGeom>
        </p:spPr>
      </p:pic>
      <p:sp>
        <p:nvSpPr>
          <p:cNvPr id="7" name="Thought Bubble: Cloud 6">
            <a:extLst>
              <a:ext uri="{FF2B5EF4-FFF2-40B4-BE49-F238E27FC236}">
                <a16:creationId xmlns:a16="http://schemas.microsoft.com/office/drawing/2014/main" id="{136B6CD1-6244-71CC-E945-12C0514CDCE9}"/>
              </a:ext>
            </a:extLst>
          </p:cNvPr>
          <p:cNvSpPr/>
          <p:nvPr/>
        </p:nvSpPr>
        <p:spPr>
          <a:xfrm rot="6114266">
            <a:off x="10808922" y="4535246"/>
            <a:ext cx="1306033" cy="1497058"/>
          </a:xfrm>
          <a:prstGeom prst="cloudCallout">
            <a:avLst>
              <a:gd name="adj1" fmla="val -3160"/>
              <a:gd name="adj2" fmla="val 8018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wrap="square" rtlCol="0" anchor="ctr">
            <a:noAutofit/>
          </a:bodyPr>
          <a:lstStyle/>
          <a:p>
            <a:r>
              <a:rPr lang="en-US" sz="1100" dirty="0">
                <a:solidFill>
                  <a:schemeClr val="tx2">
                    <a:lumMod val="60000"/>
                    <a:lumOff val="40000"/>
                  </a:schemeClr>
                </a:solidFill>
              </a:rPr>
              <a:t>Consolidation happens at last and file goes to output folder</a:t>
            </a:r>
          </a:p>
        </p:txBody>
      </p:sp>
      <p:cxnSp>
        <p:nvCxnSpPr>
          <p:cNvPr id="12" name="Straight Arrow Connector 11">
            <a:extLst>
              <a:ext uri="{FF2B5EF4-FFF2-40B4-BE49-F238E27FC236}">
                <a16:creationId xmlns:a16="http://schemas.microsoft.com/office/drawing/2014/main" id="{1873F17E-8E78-8C67-9FD6-9FEF676B8CA1}"/>
              </a:ext>
            </a:extLst>
          </p:cNvPr>
          <p:cNvCxnSpPr>
            <a:cxnSpLocks/>
          </p:cNvCxnSpPr>
          <p:nvPr/>
        </p:nvCxnSpPr>
        <p:spPr>
          <a:xfrm>
            <a:off x="5871575" y="2187495"/>
            <a:ext cx="1803894" cy="0"/>
          </a:xfrm>
          <a:prstGeom prst="straightConnector1">
            <a:avLst/>
          </a:prstGeom>
          <a:ln w="38100">
            <a:solidFill>
              <a:schemeClr val="bg2">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37" name="Thought Bubble: Cloud 36">
            <a:extLst>
              <a:ext uri="{FF2B5EF4-FFF2-40B4-BE49-F238E27FC236}">
                <a16:creationId xmlns:a16="http://schemas.microsoft.com/office/drawing/2014/main" id="{ABB6D108-9FE7-FE81-4C14-92075E9B93DD}"/>
              </a:ext>
            </a:extLst>
          </p:cNvPr>
          <p:cNvSpPr/>
          <p:nvPr/>
        </p:nvSpPr>
        <p:spPr>
          <a:xfrm rot="1005557">
            <a:off x="10967185" y="929471"/>
            <a:ext cx="1146574" cy="1253561"/>
          </a:xfrm>
          <a:prstGeom prst="cloudCallout">
            <a:avLst>
              <a:gd name="adj1" fmla="val -75898"/>
              <a:gd name="adj2" fmla="val 8642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lumMod val="60000"/>
                    <a:lumOff val="40000"/>
                  </a:schemeClr>
                </a:solidFill>
              </a:rPr>
              <a:t>Trigger Lambda2 and passes the data</a:t>
            </a:r>
          </a:p>
        </p:txBody>
      </p:sp>
      <p:pic>
        <p:nvPicPr>
          <p:cNvPr id="38" name="Picture 37" descr="A stack of papers with text&#10;&#10;Description automatically generated">
            <a:extLst>
              <a:ext uri="{FF2B5EF4-FFF2-40B4-BE49-F238E27FC236}">
                <a16:creationId xmlns:a16="http://schemas.microsoft.com/office/drawing/2014/main" id="{1C10BB3B-9143-6E28-983B-AFF4FA9471B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34369" y="5032100"/>
            <a:ext cx="327417" cy="327417"/>
          </a:xfrm>
          <a:prstGeom prst="rect">
            <a:avLst/>
          </a:prstGeom>
        </p:spPr>
      </p:pic>
      <p:sp>
        <p:nvSpPr>
          <p:cNvPr id="43" name="Rectangle 42">
            <a:extLst>
              <a:ext uri="{FF2B5EF4-FFF2-40B4-BE49-F238E27FC236}">
                <a16:creationId xmlns:a16="http://schemas.microsoft.com/office/drawing/2014/main" id="{A9851B8B-1C73-A27D-12CF-A24841B31DD8}"/>
              </a:ext>
            </a:extLst>
          </p:cNvPr>
          <p:cNvSpPr/>
          <p:nvPr/>
        </p:nvSpPr>
        <p:spPr>
          <a:xfrm rot="19871108">
            <a:off x="186023" y="1368129"/>
            <a:ext cx="1004771" cy="261610"/>
          </a:xfrm>
          <a:prstGeom prst="rect">
            <a:avLst/>
          </a:prstGeom>
          <a:noFill/>
        </p:spPr>
        <p:txBody>
          <a:bodyPr wrap="square" lIns="91440" tIns="45720" rIns="91440" bIns="45720">
            <a:spAutoFit/>
          </a:bodyPr>
          <a:lstStyle/>
          <a:p>
            <a:pPr algn="ctr"/>
            <a:r>
              <a:rPr lang="en-US" sz="1100" b="0" cap="none" spc="0" dirty="0">
                <a:ln w="0"/>
                <a:solidFill>
                  <a:schemeClr val="bg2">
                    <a:lumMod val="50000"/>
                  </a:schemeClr>
                </a:solidFill>
                <a:effectLst/>
              </a:rPr>
              <a:t>Public n/w</a:t>
            </a:r>
          </a:p>
        </p:txBody>
      </p:sp>
      <p:sp>
        <p:nvSpPr>
          <p:cNvPr id="50" name="TextBox 49">
            <a:extLst>
              <a:ext uri="{FF2B5EF4-FFF2-40B4-BE49-F238E27FC236}">
                <a16:creationId xmlns:a16="http://schemas.microsoft.com/office/drawing/2014/main" id="{ED300ADA-F3DC-720D-F7F6-B62661AF6B87}"/>
              </a:ext>
            </a:extLst>
          </p:cNvPr>
          <p:cNvSpPr txBox="1"/>
          <p:nvPr/>
        </p:nvSpPr>
        <p:spPr>
          <a:xfrm>
            <a:off x="7650375" y="2793269"/>
            <a:ext cx="903769" cy="246221"/>
          </a:xfrm>
          <a:prstGeom prst="rect">
            <a:avLst/>
          </a:prstGeom>
          <a:noFill/>
        </p:spPr>
        <p:txBody>
          <a:bodyPr wrap="square" rtlCol="0">
            <a:spAutoFit/>
          </a:bodyPr>
          <a:lstStyle/>
          <a:p>
            <a:r>
              <a:rPr lang="en-US" sz="1000" dirty="0">
                <a:latin typeface="Cavolini" panose="03000502040302020204" pitchFamily="66" charset="0"/>
                <a:cs typeface="Cavolini" panose="03000502040302020204" pitchFamily="66" charset="0"/>
              </a:rPr>
              <a:t>Lambda1</a:t>
            </a:r>
          </a:p>
        </p:txBody>
      </p:sp>
      <p:sp>
        <p:nvSpPr>
          <p:cNvPr id="51" name="TextBox 50">
            <a:extLst>
              <a:ext uri="{FF2B5EF4-FFF2-40B4-BE49-F238E27FC236}">
                <a16:creationId xmlns:a16="http://schemas.microsoft.com/office/drawing/2014/main" id="{44811205-E3A5-629F-F650-76DF69DB32DF}"/>
              </a:ext>
            </a:extLst>
          </p:cNvPr>
          <p:cNvSpPr txBox="1"/>
          <p:nvPr/>
        </p:nvSpPr>
        <p:spPr>
          <a:xfrm>
            <a:off x="6969511" y="4104761"/>
            <a:ext cx="1201366" cy="246221"/>
          </a:xfrm>
          <a:prstGeom prst="rect">
            <a:avLst/>
          </a:prstGeom>
          <a:noFill/>
        </p:spPr>
        <p:txBody>
          <a:bodyPr wrap="square" rtlCol="0">
            <a:spAutoFit/>
          </a:bodyPr>
          <a:lstStyle/>
          <a:p>
            <a:r>
              <a:rPr lang="en-US" sz="1000" dirty="0" err="1">
                <a:latin typeface="Cavolini" panose="03000502040302020204" pitchFamily="66" charset="0"/>
                <a:cs typeface="Cavolini" panose="03000502040302020204" pitchFamily="66" charset="0"/>
              </a:rPr>
              <a:t>Cloudwatch</a:t>
            </a:r>
            <a:endParaRPr lang="en-US" sz="1000" dirty="0">
              <a:latin typeface="Cavolini" panose="03000502040302020204" pitchFamily="66" charset="0"/>
              <a:cs typeface="Cavolini" panose="03000502040302020204" pitchFamily="66" charset="0"/>
            </a:endParaRPr>
          </a:p>
        </p:txBody>
      </p:sp>
      <p:sp>
        <p:nvSpPr>
          <p:cNvPr id="52" name="TextBox 51">
            <a:extLst>
              <a:ext uri="{FF2B5EF4-FFF2-40B4-BE49-F238E27FC236}">
                <a16:creationId xmlns:a16="http://schemas.microsoft.com/office/drawing/2014/main" id="{29F1CF55-735B-4A9A-4A1D-163CD0B7C3D6}"/>
              </a:ext>
            </a:extLst>
          </p:cNvPr>
          <p:cNvSpPr txBox="1"/>
          <p:nvPr/>
        </p:nvSpPr>
        <p:spPr>
          <a:xfrm>
            <a:off x="9806262" y="5188129"/>
            <a:ext cx="903769" cy="246221"/>
          </a:xfrm>
          <a:prstGeom prst="rect">
            <a:avLst/>
          </a:prstGeom>
          <a:noFill/>
        </p:spPr>
        <p:txBody>
          <a:bodyPr wrap="square" rtlCol="0">
            <a:spAutoFit/>
          </a:bodyPr>
          <a:lstStyle/>
          <a:p>
            <a:r>
              <a:rPr lang="en-US" sz="1000" dirty="0">
                <a:latin typeface="Cavolini" panose="03000502040302020204" pitchFamily="66" charset="0"/>
                <a:cs typeface="Cavolini" panose="03000502040302020204" pitchFamily="66" charset="0"/>
              </a:rPr>
              <a:t>Lambda2</a:t>
            </a:r>
          </a:p>
        </p:txBody>
      </p:sp>
      <p:sp>
        <p:nvSpPr>
          <p:cNvPr id="53" name="TextBox 52">
            <a:extLst>
              <a:ext uri="{FF2B5EF4-FFF2-40B4-BE49-F238E27FC236}">
                <a16:creationId xmlns:a16="http://schemas.microsoft.com/office/drawing/2014/main" id="{C172CE79-770D-BD49-B394-77A46DE9E2B3}"/>
              </a:ext>
            </a:extLst>
          </p:cNvPr>
          <p:cNvSpPr txBox="1"/>
          <p:nvPr/>
        </p:nvSpPr>
        <p:spPr>
          <a:xfrm>
            <a:off x="9431356" y="1943259"/>
            <a:ext cx="1042864" cy="246221"/>
          </a:xfrm>
          <a:prstGeom prst="rect">
            <a:avLst/>
          </a:prstGeom>
          <a:noFill/>
        </p:spPr>
        <p:txBody>
          <a:bodyPr wrap="square" rtlCol="0">
            <a:spAutoFit/>
          </a:bodyPr>
          <a:lstStyle/>
          <a:p>
            <a:r>
              <a:rPr lang="en-US" sz="1000">
                <a:latin typeface="Cavolini" panose="03000502040302020204" pitchFamily="66" charset="0"/>
                <a:cs typeface="Cavolini" panose="03000502040302020204" pitchFamily="66" charset="0"/>
              </a:rPr>
              <a:t>SQS </a:t>
            </a:r>
            <a:r>
              <a:rPr lang="en-US" sz="1000" dirty="0">
                <a:latin typeface="Cavolini" panose="03000502040302020204" pitchFamily="66" charset="0"/>
                <a:cs typeface="Cavolini" panose="03000502040302020204" pitchFamily="66" charset="0"/>
              </a:rPr>
              <a:t>Queue</a:t>
            </a:r>
          </a:p>
        </p:txBody>
      </p:sp>
    </p:spTree>
    <p:extLst>
      <p:ext uri="{BB962C8B-B14F-4D97-AF65-F5344CB8AC3E}">
        <p14:creationId xmlns:p14="http://schemas.microsoft.com/office/powerpoint/2010/main" val="194184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36" presetClass="path" presetSubtype="0" accel="50000" decel="50000" fill="hold" nodeType="withEffect">
                                  <p:stCondLst>
                                    <p:cond delay="0"/>
                                  </p:stCondLst>
                                  <p:childTnLst>
                                    <p:animMotion origin="layout" path="M -0.03711 -4.44444E-6 L -0.03711 0.04977 C -0.03711 0.072 0.05235 0.09977 0.12526 0.09977 L 0.28802 0.09977 " pathEditMode="relative" rAng="0" ptsTypes="AAAA">
                                      <p:cBhvr>
                                        <p:cTn id="18" dur="2000" fill="hold"/>
                                        <p:tgtEl>
                                          <p:spTgt spid="48"/>
                                        </p:tgtEl>
                                        <p:attrNameLst>
                                          <p:attrName>ppt_x</p:attrName>
                                          <p:attrName>ppt_y</p:attrName>
                                        </p:attrNameLst>
                                      </p:cBhvr>
                                      <p:rCtr x="16263" y="4977"/>
                                    </p:animMotion>
                                  </p:childTnLst>
                                  <p:subTnLst>
                                    <p:set>
                                      <p:cBhvr override="childStyle">
                                        <p:cTn dur="1" fill="hold" display="0" masterRel="sameClick" afterEffect="1">
                                          <p:stCondLst>
                                            <p:cond evt="end" delay="0">
                                              <p:tn val="17"/>
                                            </p:cond>
                                          </p:stCondLst>
                                        </p:cTn>
                                        <p:tgtEl>
                                          <p:spTgt spid="4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49" presetClass="path" presetSubtype="0" accel="50000" decel="50000" fill="hold" nodeType="withEffect">
                                  <p:stCondLst>
                                    <p:cond delay="0"/>
                                  </p:stCondLst>
                                  <p:childTnLst>
                                    <p:animMotion origin="layout" path="M 0.00182 -0.00463 L 0.20781 -0.03403 " pathEditMode="relative" rAng="0" ptsTypes="AA">
                                      <p:cBhvr>
                                        <p:cTn id="38" dur="3000" fill="hold"/>
                                        <p:tgtEl>
                                          <p:spTgt spid="2"/>
                                        </p:tgtEl>
                                        <p:attrNameLst>
                                          <p:attrName>ppt_x</p:attrName>
                                          <p:attrName>ppt_y</p:attrName>
                                        </p:attrNameLst>
                                      </p:cBhvr>
                                      <p:rCtr x="10299" y="-1481"/>
                                    </p:animMotion>
                                  </p:childTnLst>
                                  <p:subTnLst>
                                    <p:set>
                                      <p:cBhvr override="childStyle">
                                        <p:cTn dur="1" fill="hold" display="0" masterRel="sameClick" afterEffect="1">
                                          <p:stCondLst>
                                            <p:cond evt="end" delay="0">
                                              <p:tn val="37"/>
                                            </p:cond>
                                          </p:stCondLst>
                                        </p:cTn>
                                        <p:tgtEl>
                                          <p:spTgt spid="2"/>
                                        </p:tgtEl>
                                        <p:attrNameLst>
                                          <p:attrName>style.visibility</p:attrName>
                                        </p:attrNameLst>
                                      </p:cBhvr>
                                      <p:to>
                                        <p:strVal val="hidden"/>
                                      </p:to>
                                    </p:set>
                                  </p:sub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49" presetClass="path" presetSubtype="0" accel="50000" decel="50000" fill="hold" nodeType="withEffect">
                                  <p:stCondLst>
                                    <p:cond delay="0"/>
                                  </p:stCondLst>
                                  <p:childTnLst>
                                    <p:animMotion origin="layout" path="M 0.00182 -0.00463 L 0.12396 -0.00463 " pathEditMode="relative" rAng="0" ptsTypes="AA">
                                      <p:cBhvr>
                                        <p:cTn id="42" dur="3000" fill="hold"/>
                                        <p:tgtEl>
                                          <p:spTgt spid="60"/>
                                        </p:tgtEl>
                                        <p:attrNameLst>
                                          <p:attrName>ppt_x</p:attrName>
                                          <p:attrName>ppt_y</p:attrName>
                                        </p:attrNameLst>
                                      </p:cBhvr>
                                      <p:rCtr x="6107" y="0"/>
                                    </p:animMotion>
                                  </p:childTnLst>
                                  <p:subTnLst>
                                    <p:set>
                                      <p:cBhvr override="childStyle">
                                        <p:cTn dur="1" fill="hold" display="0" masterRel="sameClick" afterEffect="1">
                                          <p:stCondLst>
                                            <p:cond evt="end" delay="0">
                                              <p:tn val="41"/>
                                            </p:cond>
                                          </p:stCondLst>
                                        </p:cTn>
                                        <p:tgtEl>
                                          <p:spTgt spid="60"/>
                                        </p:tgtEl>
                                        <p:attrNameLst>
                                          <p:attrName>style.visibility</p:attrName>
                                        </p:attrNameLst>
                                      </p:cBhvr>
                                      <p:to>
                                        <p:strVal val="hidden"/>
                                      </p:to>
                                    </p:set>
                                  </p:subTnLst>
                                </p:cTn>
                              </p:par>
                              <p:par>
                                <p:cTn id="43" presetID="1" presetClass="entr" presetSubtype="0" fill="hold" nodeType="with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49" presetClass="path" presetSubtype="0" repeatCount="10000" accel="50000" decel="50000" fill="hold" nodeType="withEffect">
                                  <p:stCondLst>
                                    <p:cond delay="0"/>
                                  </p:stCondLst>
                                  <p:childTnLst>
                                    <p:animMotion origin="layout" path="M -4.58333E-6 0 L 0.00079 0.06181 " pathEditMode="relative" rAng="0" ptsTypes="AA">
                                      <p:cBhvr>
                                        <p:cTn id="50" dur="3000" fill="hold"/>
                                        <p:tgtEl>
                                          <p:spTgt spid="70"/>
                                        </p:tgtEl>
                                        <p:attrNameLst>
                                          <p:attrName>ppt_x</p:attrName>
                                          <p:attrName>ppt_y</p:attrName>
                                        </p:attrNameLst>
                                      </p:cBhvr>
                                      <p:rCtr x="39" y="3079"/>
                                    </p:animMotion>
                                  </p:childTnLst>
                                  <p:subTnLst>
                                    <p:set>
                                      <p:cBhvr override="childStyle">
                                        <p:cTn dur="1" fill="hold" display="0" masterRel="sameClick" afterEffect="1">
                                          <p:stCondLst>
                                            <p:cond evt="end" delay="0">
                                              <p:tn val="49"/>
                                            </p:cond>
                                          </p:stCondLst>
                                        </p:cTn>
                                        <p:tgtEl>
                                          <p:spTgt spid="7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49" presetClass="path" presetSubtype="0" accel="50000" decel="50000" fill="hold" nodeType="withEffect">
                                  <p:stCondLst>
                                    <p:cond delay="0"/>
                                  </p:stCondLst>
                                  <p:childTnLst>
                                    <p:animMotion origin="layout" path="M -8.33333E-7 -4.44444E-6 L 0.05482 0.24653 " pathEditMode="relative" rAng="0" ptsTypes="AA">
                                      <p:cBhvr>
                                        <p:cTn id="56" dur="2000" fill="hold"/>
                                        <p:tgtEl>
                                          <p:spTgt spid="6"/>
                                        </p:tgtEl>
                                        <p:attrNameLst>
                                          <p:attrName>ppt_x</p:attrName>
                                          <p:attrName>ppt_y</p:attrName>
                                        </p:attrNameLst>
                                      </p:cBhvr>
                                      <p:rCtr x="2734" y="12315"/>
                                    </p:animMotion>
                                  </p:childTnLst>
                                  <p:subTnLst>
                                    <p:set>
                                      <p:cBhvr override="childStyle">
                                        <p:cTn dur="1" fill="hold" display="0" masterRel="sameClick" afterEffect="1">
                                          <p:stCondLst>
                                            <p:cond evt="end" delay="0">
                                              <p:tn val="55"/>
                                            </p:cond>
                                          </p:stCondLst>
                                        </p:cTn>
                                        <p:tgtEl>
                                          <p:spTgt spid="6"/>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9"/>
                                        </p:tgtEl>
                                        <p:attrNameLst>
                                          <p:attrName>style.visibility</p:attrName>
                                        </p:attrNameLst>
                                      </p:cBhvr>
                                      <p:to>
                                        <p:strVal val="visible"/>
                                      </p:to>
                                    </p:set>
                                  </p:childTnLst>
                                </p:cTn>
                              </p:par>
                              <p:par>
                                <p:cTn id="65" presetID="49" presetClass="path" presetSubtype="0" repeatCount="5000" accel="50000" decel="50000" fill="hold" nodeType="withEffect">
                                  <p:stCondLst>
                                    <p:cond delay="0"/>
                                  </p:stCondLst>
                                  <p:childTnLst>
                                    <p:animMotion origin="layout" path="M -0.0293 0.00255 L 0.03685 0.0044 " pathEditMode="relative" rAng="0" ptsTypes="AA">
                                      <p:cBhvr>
                                        <p:cTn id="66" dur="3000" fill="hold"/>
                                        <p:tgtEl>
                                          <p:spTgt spid="159"/>
                                        </p:tgtEl>
                                        <p:attrNameLst>
                                          <p:attrName>ppt_x</p:attrName>
                                          <p:attrName>ppt_y</p:attrName>
                                        </p:attrNameLst>
                                      </p:cBhvr>
                                      <p:rCtr x="3307" y="93"/>
                                    </p:animMotion>
                                  </p:childTnLst>
                                  <p:subTnLst>
                                    <p:set>
                                      <p:cBhvr override="childStyle">
                                        <p:cTn dur="1" fill="hold" display="0" masterRel="sameClick" afterEffect="1">
                                          <p:stCondLst>
                                            <p:cond evt="end" delay="0">
                                              <p:tn val="65"/>
                                            </p:cond>
                                          </p:stCondLst>
                                        </p:cTn>
                                        <p:tgtEl>
                                          <p:spTgt spid="159"/>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63"/>
                                        </p:tgtEl>
                                        <p:attrNameLst>
                                          <p:attrName>style.visibility</p:attrName>
                                        </p:attrNameLst>
                                      </p:cBhvr>
                                      <p:to>
                                        <p:strVal val="visible"/>
                                      </p:to>
                                    </p:set>
                                  </p:childTnLst>
                                </p:cTn>
                              </p:par>
                              <p:par>
                                <p:cTn id="79" presetID="49" presetClass="path" presetSubtype="0" repeatCount="10000" accel="50000" decel="50000" fill="hold" nodeType="withEffect">
                                  <p:stCondLst>
                                    <p:cond delay="0"/>
                                  </p:stCondLst>
                                  <p:childTnLst>
                                    <p:animMotion origin="layout" path="M -3.54167E-6 -3.7037E-6 L -3.54167E-6 0.12593 " pathEditMode="relative" rAng="0" ptsTypes="AA">
                                      <p:cBhvr>
                                        <p:cTn id="80" dur="3000" fill="hold"/>
                                        <p:tgtEl>
                                          <p:spTgt spid="163"/>
                                        </p:tgtEl>
                                        <p:attrNameLst>
                                          <p:attrName>ppt_x</p:attrName>
                                          <p:attrName>ppt_y</p:attrName>
                                        </p:attrNameLst>
                                      </p:cBhvr>
                                      <p:rCtr x="0" y="6296"/>
                                    </p:animMotion>
                                  </p:childTnLst>
                                  <p:subTnLst>
                                    <p:set>
                                      <p:cBhvr override="childStyle">
                                        <p:cTn dur="1" fill="hold" display="0" masterRel="sameClick" afterEffect="1">
                                          <p:stCondLst>
                                            <p:cond evt="end" delay="0">
                                              <p:tn val="79"/>
                                            </p:cond>
                                          </p:stCondLst>
                                        </p:cTn>
                                        <p:tgtEl>
                                          <p:spTgt spid="163"/>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6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3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65"/>
                                        </p:tgtEl>
                                        <p:attrNameLst>
                                          <p:attrName>style.visibility</p:attrName>
                                        </p:attrNameLst>
                                      </p:cBhvr>
                                      <p:to>
                                        <p:strVal val="visible"/>
                                      </p:to>
                                    </p:set>
                                  </p:childTnLst>
                                </p:cTn>
                              </p:par>
                              <p:par>
                                <p:cTn id="93" presetID="49" presetClass="path" presetSubtype="0" repeatCount="10000" accel="50000" decel="50000" fill="hold" nodeType="withEffect">
                                  <p:stCondLst>
                                    <p:cond delay="0"/>
                                  </p:stCondLst>
                                  <p:childTnLst>
                                    <p:animMotion origin="layout" path="M 3.75E-6 -2.59259E-6 L -0.1168 -2.59259E-6 " pathEditMode="relative" rAng="0" ptsTypes="AA">
                                      <p:cBhvr>
                                        <p:cTn id="94" dur="3000" fill="hold"/>
                                        <p:tgtEl>
                                          <p:spTgt spid="165"/>
                                        </p:tgtEl>
                                        <p:attrNameLst>
                                          <p:attrName>ppt_x</p:attrName>
                                          <p:attrName>ppt_y</p:attrName>
                                        </p:attrNameLst>
                                      </p:cBhvr>
                                      <p:rCtr x="-5846" y="0"/>
                                    </p:animMotion>
                                  </p:childTnLst>
                                  <p:subTnLst>
                                    <p:set>
                                      <p:cBhvr override="childStyle">
                                        <p:cTn dur="1" fill="hold" display="0" masterRel="sameClick" afterEffect="1">
                                          <p:stCondLst>
                                            <p:cond evt="end" delay="0">
                                              <p:tn val="93"/>
                                            </p:cond>
                                          </p:stCondLst>
                                        </p:cTn>
                                        <p:tgtEl>
                                          <p:spTgt spid="165"/>
                                        </p:tgtEl>
                                        <p:attrNameLst>
                                          <p:attrName>style.visibility</p:attrName>
                                        </p:attrNameLst>
                                      </p:cBhvr>
                                      <p:to>
                                        <p:strVal val="hidden"/>
                                      </p:to>
                                    </p:set>
                                  </p:subTnLst>
                                </p:cTn>
                              </p:par>
                              <p:par>
                                <p:cTn id="95" presetID="1" presetClass="entr" presetSubtype="0" fill="hold"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64"/>
                                        </p:tgtEl>
                                        <p:attrNameLst>
                                          <p:attrName>style.visibility</p:attrName>
                                        </p:attrNameLst>
                                      </p:cBhvr>
                                      <p:to>
                                        <p:strVal val="visible"/>
                                      </p:to>
                                    </p:set>
                                  </p:childTnLst>
                                </p:cTn>
                              </p:par>
                              <p:par>
                                <p:cTn id="99" presetID="42" presetClass="path" presetSubtype="0" repeatCount="10000" accel="50000" decel="50000" fill="hold" nodeType="withEffect">
                                  <p:stCondLst>
                                    <p:cond delay="0"/>
                                  </p:stCondLst>
                                  <p:childTnLst>
                                    <p:animMotion origin="layout" path="M -3.125E-6 -1.85185E-6 L -0.35677 0.00533 " pathEditMode="relative" rAng="0" ptsTypes="AA">
                                      <p:cBhvr>
                                        <p:cTn id="100" dur="2000" fill="hold"/>
                                        <p:tgtEl>
                                          <p:spTgt spid="164"/>
                                        </p:tgtEl>
                                        <p:attrNameLst>
                                          <p:attrName>ppt_x</p:attrName>
                                          <p:attrName>ppt_y</p:attrName>
                                        </p:attrNameLst>
                                      </p:cBhvr>
                                      <p:rCtr x="-17839" y="255"/>
                                    </p:animMotion>
                                  </p:childTnLst>
                                  <p:subTnLst>
                                    <p:set>
                                      <p:cBhvr override="childStyle">
                                        <p:cTn dur="1" fill="hold" display="0" masterRel="sameClick" afterEffect="1">
                                          <p:stCondLst>
                                            <p:cond evt="end" delay="0">
                                              <p:tn val="99"/>
                                            </p:cond>
                                          </p:stCondLst>
                                        </p:cTn>
                                        <p:tgtEl>
                                          <p:spTgt spid="164"/>
                                        </p:tgtEl>
                                        <p:attrNameLst>
                                          <p:attrName>style.visibility</p:attrName>
                                        </p:attrNameLst>
                                      </p:cBhvr>
                                      <p:to>
                                        <p:strVal val="hidden"/>
                                      </p:to>
                                    </p:set>
                                  </p:sub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1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67"/>
                                        </p:tgtEl>
                                        <p:attrNameLst>
                                          <p:attrName>style.visibility</p:attrName>
                                        </p:attrNameLst>
                                      </p:cBhvr>
                                      <p:to>
                                        <p:strVal val="visible"/>
                                      </p:to>
                                    </p:set>
                                  </p:childTnLst>
                                </p:cTn>
                              </p:par>
                              <p:par>
                                <p:cTn id="115" presetID="35" presetClass="path" presetSubtype="0" accel="50000" decel="50000" fill="hold" nodeType="withEffect">
                                  <p:stCondLst>
                                    <p:cond delay="0"/>
                                  </p:stCondLst>
                                  <p:childTnLst>
                                    <p:animMotion origin="layout" path="M 3.75E-6 -4.81481E-6 L -0.39922 -0.00162 " pathEditMode="relative" rAng="0" ptsTypes="AA">
                                      <p:cBhvr>
                                        <p:cTn id="116" dur="2000" fill="hold"/>
                                        <p:tgtEl>
                                          <p:spTgt spid="167"/>
                                        </p:tgtEl>
                                        <p:attrNameLst>
                                          <p:attrName>ppt_x</p:attrName>
                                          <p:attrName>ppt_y</p:attrName>
                                        </p:attrNameLst>
                                      </p:cBhvr>
                                      <p:rCtr x="-19961" y="-93"/>
                                    </p:animMotion>
                                  </p:childTnLst>
                                  <p:subTnLst>
                                    <p:set>
                                      <p:cBhvr override="childStyle">
                                        <p:cTn dur="1" fill="hold" display="0" masterRel="sameClick" afterEffect="1">
                                          <p:stCondLst>
                                            <p:cond evt="end" delay="0">
                                              <p:tn val="115"/>
                                            </p:cond>
                                          </p:stCondLst>
                                        </p:cTn>
                                        <p:tgtEl>
                                          <p:spTgt spid="167"/>
                                        </p:tgtEl>
                                        <p:attrNameLst>
                                          <p:attrName>style.visibility</p:attrName>
                                        </p:attrNameLst>
                                      </p:cBhvr>
                                      <p:to>
                                        <p:strVal val="hidden"/>
                                      </p:to>
                                    </p:set>
                                  </p:sub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7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9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8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56" presetClass="path" presetSubtype="0" accel="50000" decel="50000" fill="hold" nodeType="withEffect">
                                  <p:stCondLst>
                                    <p:cond delay="0"/>
                                  </p:stCondLst>
                                  <p:childTnLst>
                                    <p:animMotion origin="layout" path="M -3.95833E-6 1.11111E-6 L -0.25351 -0.37292 " pathEditMode="relative" rAng="0" ptsTypes="AA">
                                      <p:cBhvr>
                                        <p:cTn id="132" dur="2000" fill="hold"/>
                                        <p:tgtEl>
                                          <p:spTgt spid="38"/>
                                        </p:tgtEl>
                                        <p:attrNameLst>
                                          <p:attrName>ppt_x</p:attrName>
                                          <p:attrName>ppt_y</p:attrName>
                                        </p:attrNameLst>
                                      </p:cBhvr>
                                      <p:rCtr x="-12682" y="-18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61" grpId="0" animBg="1"/>
      <p:bldP spid="96" grpId="0" animBg="1"/>
      <p:bldP spid="169" grpId="0" animBg="1"/>
      <p:bldP spid="170" grpId="0" animBg="1"/>
      <p:bldP spid="7"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0C67-C5B0-C969-C334-F5A5F70726C8}"/>
              </a:ext>
            </a:extLst>
          </p:cNvPr>
          <p:cNvSpPr>
            <a:spLocks noGrp="1"/>
          </p:cNvSpPr>
          <p:nvPr>
            <p:ph type="title"/>
          </p:nvPr>
        </p:nvSpPr>
        <p:spPr>
          <a:xfrm>
            <a:off x="4087662" y="86909"/>
            <a:ext cx="4522939" cy="1208742"/>
          </a:xfrm>
        </p:spPr>
        <p:txBody>
          <a:bodyPr/>
          <a:lstStyle/>
          <a:p>
            <a:r>
              <a:rPr lang="en-US" sz="3600" b="1" u="sng" dirty="0">
                <a:solidFill>
                  <a:schemeClr val="bg2">
                    <a:lumMod val="50000"/>
                  </a:schemeClr>
                </a:solidFill>
                <a:latin typeface="Arial Narrow" panose="020B0606020202030204" pitchFamily="34" charset="0"/>
                <a:ea typeface="+mn-ea"/>
                <a:cs typeface="Dreaming Outloud Pro" panose="020F0502020204030204" pitchFamily="66" charset="0"/>
              </a:rPr>
              <a:t>Rate Limit for ChatGPT </a:t>
            </a:r>
          </a:p>
        </p:txBody>
      </p:sp>
      <p:sp>
        <p:nvSpPr>
          <p:cNvPr id="4" name="Footer Placeholder 3">
            <a:extLst>
              <a:ext uri="{FF2B5EF4-FFF2-40B4-BE49-F238E27FC236}">
                <a16:creationId xmlns:a16="http://schemas.microsoft.com/office/drawing/2014/main" id="{A6997282-9863-4EBD-3892-EBFEF1293663}"/>
              </a:ext>
            </a:extLst>
          </p:cNvPr>
          <p:cNvSpPr>
            <a:spLocks noGrp="1"/>
          </p:cNvSpPr>
          <p:nvPr>
            <p:ph type="ftr" sz="quarter" idx="11"/>
          </p:nvPr>
        </p:nvSpPr>
        <p:spPr/>
        <p:txBody>
          <a:bodyPr/>
          <a:lstStyle/>
          <a:p>
            <a:r>
              <a:rPr lang="en-US"/>
              <a:t>Copyright © 2021, Voxai and/or its affiliates  |  Confidential</a:t>
            </a:r>
            <a:endParaRPr lang="en-IN"/>
          </a:p>
        </p:txBody>
      </p:sp>
      <p:sp>
        <p:nvSpPr>
          <p:cNvPr id="5" name="Slide Number Placeholder 4">
            <a:extLst>
              <a:ext uri="{FF2B5EF4-FFF2-40B4-BE49-F238E27FC236}">
                <a16:creationId xmlns:a16="http://schemas.microsoft.com/office/drawing/2014/main" id="{D1C09231-8ED8-9438-26CE-0ABD4FFCAAFA}"/>
              </a:ext>
            </a:extLst>
          </p:cNvPr>
          <p:cNvSpPr>
            <a:spLocks noGrp="1"/>
          </p:cNvSpPr>
          <p:nvPr>
            <p:ph type="sldNum" sz="quarter" idx="12"/>
          </p:nvPr>
        </p:nvSpPr>
        <p:spPr/>
        <p:txBody>
          <a:bodyPr/>
          <a:lstStyle/>
          <a:p>
            <a:fld id="{29E29A71-D90C-4AAF-81B6-CE5D311E6277}" type="slidenum">
              <a:rPr lang="en-IN" smtClean="0"/>
              <a:t>20</a:t>
            </a:fld>
            <a:endParaRPr lang="en-IN"/>
          </a:p>
        </p:txBody>
      </p:sp>
      <p:sp>
        <p:nvSpPr>
          <p:cNvPr id="6" name="TextBox 5">
            <a:extLst>
              <a:ext uri="{FF2B5EF4-FFF2-40B4-BE49-F238E27FC236}">
                <a16:creationId xmlns:a16="http://schemas.microsoft.com/office/drawing/2014/main" id="{BE2FA823-7B97-D5EB-C161-9A4960F84E19}"/>
              </a:ext>
            </a:extLst>
          </p:cNvPr>
          <p:cNvSpPr txBox="1"/>
          <p:nvPr/>
        </p:nvSpPr>
        <p:spPr>
          <a:xfrm>
            <a:off x="739036" y="1703216"/>
            <a:ext cx="10997852" cy="1631216"/>
          </a:xfrm>
          <a:prstGeom prst="rect">
            <a:avLst/>
          </a:prstGeom>
          <a:noFill/>
        </p:spPr>
        <p:txBody>
          <a:bodyPr wrap="square" rtlCol="0">
            <a:spAutoFit/>
          </a:bodyPr>
          <a:lstStyle/>
          <a:p>
            <a:r>
              <a:rPr lang="en-US" sz="1600" dirty="0"/>
              <a:t>Rate limits are being enforced at the organization level. </a:t>
            </a:r>
          </a:p>
          <a:p>
            <a:endParaRPr lang="en-US" sz="1600" dirty="0"/>
          </a:p>
          <a:p>
            <a:r>
              <a:rPr lang="en-US" sz="1600" dirty="0"/>
              <a:t>Rate limits are measured in three ways: </a:t>
            </a:r>
            <a:r>
              <a:rPr lang="en-US" sz="1600" b="1" dirty="0"/>
              <a:t>RPM</a:t>
            </a:r>
            <a:r>
              <a:rPr lang="en-US" sz="1600" dirty="0"/>
              <a:t> (requests per minute), </a:t>
            </a:r>
            <a:r>
              <a:rPr lang="en-US" sz="1600" b="1" dirty="0"/>
              <a:t>RPD</a:t>
            </a:r>
            <a:r>
              <a:rPr lang="en-US" sz="1600" dirty="0"/>
              <a:t> (requests per day), and </a:t>
            </a:r>
            <a:r>
              <a:rPr lang="en-US" sz="1600" b="1" dirty="0"/>
              <a:t>TPM</a:t>
            </a:r>
            <a:r>
              <a:rPr lang="en-US" sz="1600" dirty="0"/>
              <a:t> (tokens per minute). Below are the default rate limits for our API.</a:t>
            </a:r>
          </a:p>
          <a:p>
            <a:endParaRPr lang="en-US" dirty="0">
              <a:solidFill>
                <a:srgbClr val="353740"/>
              </a:solidFill>
              <a:latin typeface="ColfaxAI"/>
            </a:endParaRPr>
          </a:p>
          <a:p>
            <a:r>
              <a:rPr lang="en-US" sz="1600" b="1" i="0" cap="all" dirty="0">
                <a:solidFill>
                  <a:srgbClr val="353740"/>
                </a:solidFill>
                <a:effectLst/>
                <a:latin typeface="ColfaxAI"/>
              </a:rPr>
              <a:t>PAID USERS (FIRST 48 HOURS) :  </a:t>
            </a:r>
            <a:endParaRPr lang="en-US" sz="1600" dirty="0"/>
          </a:p>
        </p:txBody>
      </p:sp>
      <p:graphicFrame>
        <p:nvGraphicFramePr>
          <p:cNvPr id="7" name="Table 6">
            <a:extLst>
              <a:ext uri="{FF2B5EF4-FFF2-40B4-BE49-F238E27FC236}">
                <a16:creationId xmlns:a16="http://schemas.microsoft.com/office/drawing/2014/main" id="{D1D78123-B493-F74D-48A9-84C19764799C}"/>
              </a:ext>
            </a:extLst>
          </p:cNvPr>
          <p:cNvGraphicFramePr>
            <a:graphicFrameLocks noGrp="1"/>
          </p:cNvGraphicFramePr>
          <p:nvPr>
            <p:extLst>
              <p:ext uri="{D42A27DB-BD31-4B8C-83A1-F6EECF244321}">
                <p14:modId xmlns:p14="http://schemas.microsoft.com/office/powerpoint/2010/main" val="356539243"/>
              </p:ext>
            </p:extLst>
          </p:nvPr>
        </p:nvGraphicFramePr>
        <p:xfrm>
          <a:off x="739036" y="3375667"/>
          <a:ext cx="10515600" cy="396240"/>
        </p:xfrm>
        <a:graphic>
          <a:graphicData uri="http://schemas.openxmlformats.org/drawingml/2006/table">
            <a:tbl>
              <a:tblPr/>
              <a:tblGrid>
                <a:gridCol w="2736937">
                  <a:extLst>
                    <a:ext uri="{9D8B030D-6E8A-4147-A177-3AD203B41FA5}">
                      <a16:colId xmlns:a16="http://schemas.microsoft.com/office/drawing/2014/main" val="729736681"/>
                    </a:ext>
                  </a:extLst>
                </a:gridCol>
                <a:gridCol w="2520863">
                  <a:extLst>
                    <a:ext uri="{9D8B030D-6E8A-4147-A177-3AD203B41FA5}">
                      <a16:colId xmlns:a16="http://schemas.microsoft.com/office/drawing/2014/main" val="2256709370"/>
                    </a:ext>
                  </a:extLst>
                </a:gridCol>
                <a:gridCol w="2520863">
                  <a:extLst>
                    <a:ext uri="{9D8B030D-6E8A-4147-A177-3AD203B41FA5}">
                      <a16:colId xmlns:a16="http://schemas.microsoft.com/office/drawing/2014/main" val="3056128557"/>
                    </a:ext>
                  </a:extLst>
                </a:gridCol>
                <a:gridCol w="2736937">
                  <a:extLst>
                    <a:ext uri="{9D8B030D-6E8A-4147-A177-3AD203B41FA5}">
                      <a16:colId xmlns:a16="http://schemas.microsoft.com/office/drawing/2014/main" val="941235750"/>
                    </a:ext>
                  </a:extLst>
                </a:gridCol>
              </a:tblGrid>
              <a:tr h="0">
                <a:tc>
                  <a:txBody>
                    <a:bodyPr/>
                    <a:lstStyle/>
                    <a:p>
                      <a:pPr fontAlgn="t"/>
                      <a:r>
                        <a:rPr lang="en-US" sz="1600" dirty="0">
                          <a:effectLst/>
                        </a:rPr>
                        <a:t>GPT-3.5-Turbo-16K</a:t>
                      </a:r>
                    </a:p>
                  </a:txBody>
                  <a:tcPr marR="76200" marT="76200" marB="76200">
                    <a:lnL>
                      <a:noFill/>
                    </a:lnL>
                    <a:lnR>
                      <a:noFill/>
                    </a:lnR>
                    <a:lnT>
                      <a:noFill/>
                    </a:lnT>
                    <a:lnB>
                      <a:noFill/>
                    </a:lnB>
                  </a:tcPr>
                </a:tc>
                <a:tc>
                  <a:txBody>
                    <a:bodyPr/>
                    <a:lstStyle/>
                    <a:p>
                      <a:pPr fontAlgn="t"/>
                      <a:r>
                        <a:rPr lang="en-US" sz="1600" dirty="0">
                          <a:effectLst/>
                        </a:rPr>
                        <a:t>2,000 RPD</a:t>
                      </a:r>
                    </a:p>
                  </a:txBody>
                  <a:tcPr marL="76200" marR="76200" marT="76200" marB="76200">
                    <a:lnL>
                      <a:noFill/>
                    </a:lnL>
                    <a:lnR>
                      <a:noFill/>
                    </a:lnR>
                    <a:lnT>
                      <a:noFill/>
                    </a:lnT>
                    <a:lnB>
                      <a:noFill/>
                    </a:lnB>
                  </a:tcPr>
                </a:tc>
                <a:tc>
                  <a:txBody>
                    <a:bodyPr/>
                    <a:lstStyle/>
                    <a:p>
                      <a:pPr fontAlgn="t"/>
                      <a:r>
                        <a:rPr lang="en-US" sz="1600">
                          <a:effectLst/>
                        </a:rPr>
                        <a:t>20 RPM</a:t>
                      </a:r>
                    </a:p>
                  </a:txBody>
                  <a:tcPr marL="76200" marR="76200" marT="76200" marB="76200">
                    <a:lnL>
                      <a:noFill/>
                    </a:lnL>
                    <a:lnR>
                      <a:noFill/>
                    </a:lnR>
                    <a:lnT>
                      <a:noFill/>
                    </a:lnT>
                    <a:lnB>
                      <a:noFill/>
                    </a:lnB>
                  </a:tcPr>
                </a:tc>
                <a:tc>
                  <a:txBody>
                    <a:bodyPr/>
                    <a:lstStyle/>
                    <a:p>
                      <a:pPr fontAlgn="t"/>
                      <a:r>
                        <a:rPr lang="en-US" sz="1600" dirty="0">
                          <a:effectLst/>
                        </a:rPr>
                        <a:t>120,000 TPM</a:t>
                      </a:r>
                    </a:p>
                  </a:txBody>
                  <a:tcPr marL="76200" marT="76200" marB="76200">
                    <a:lnL>
                      <a:noFill/>
                    </a:lnL>
                    <a:lnR>
                      <a:noFill/>
                    </a:lnR>
                    <a:lnT>
                      <a:noFill/>
                    </a:lnT>
                    <a:lnB>
                      <a:noFill/>
                    </a:lnB>
                  </a:tcPr>
                </a:tc>
                <a:extLst>
                  <a:ext uri="{0D108BD9-81ED-4DB2-BD59-A6C34878D82A}">
                    <a16:rowId xmlns:a16="http://schemas.microsoft.com/office/drawing/2014/main" val="1645585300"/>
                  </a:ext>
                </a:extLst>
              </a:tr>
            </a:tbl>
          </a:graphicData>
        </a:graphic>
      </p:graphicFrame>
      <p:graphicFrame>
        <p:nvGraphicFramePr>
          <p:cNvPr id="8" name="Table 7">
            <a:extLst>
              <a:ext uri="{FF2B5EF4-FFF2-40B4-BE49-F238E27FC236}">
                <a16:creationId xmlns:a16="http://schemas.microsoft.com/office/drawing/2014/main" id="{06E5615A-0606-665F-9033-529C45D79F90}"/>
              </a:ext>
            </a:extLst>
          </p:cNvPr>
          <p:cNvGraphicFramePr>
            <a:graphicFrameLocks noGrp="1"/>
          </p:cNvGraphicFramePr>
          <p:nvPr>
            <p:extLst>
              <p:ext uri="{D42A27DB-BD31-4B8C-83A1-F6EECF244321}">
                <p14:modId xmlns:p14="http://schemas.microsoft.com/office/powerpoint/2010/main" val="739311074"/>
              </p:ext>
            </p:extLst>
          </p:nvPr>
        </p:nvGraphicFramePr>
        <p:xfrm>
          <a:off x="739036" y="4343805"/>
          <a:ext cx="10515600" cy="396240"/>
        </p:xfrm>
        <a:graphic>
          <a:graphicData uri="http://schemas.openxmlformats.org/drawingml/2006/table">
            <a:tbl>
              <a:tblPr/>
              <a:tblGrid>
                <a:gridCol w="2736937">
                  <a:extLst>
                    <a:ext uri="{9D8B030D-6E8A-4147-A177-3AD203B41FA5}">
                      <a16:colId xmlns:a16="http://schemas.microsoft.com/office/drawing/2014/main" val="1552022186"/>
                    </a:ext>
                  </a:extLst>
                </a:gridCol>
                <a:gridCol w="2520863">
                  <a:extLst>
                    <a:ext uri="{9D8B030D-6E8A-4147-A177-3AD203B41FA5}">
                      <a16:colId xmlns:a16="http://schemas.microsoft.com/office/drawing/2014/main" val="3172373235"/>
                    </a:ext>
                  </a:extLst>
                </a:gridCol>
                <a:gridCol w="2520863">
                  <a:extLst>
                    <a:ext uri="{9D8B030D-6E8A-4147-A177-3AD203B41FA5}">
                      <a16:colId xmlns:a16="http://schemas.microsoft.com/office/drawing/2014/main" val="2578838228"/>
                    </a:ext>
                  </a:extLst>
                </a:gridCol>
                <a:gridCol w="2736937">
                  <a:extLst>
                    <a:ext uri="{9D8B030D-6E8A-4147-A177-3AD203B41FA5}">
                      <a16:colId xmlns:a16="http://schemas.microsoft.com/office/drawing/2014/main" val="2082474914"/>
                    </a:ext>
                  </a:extLst>
                </a:gridCol>
              </a:tblGrid>
              <a:tr h="0">
                <a:tc>
                  <a:txBody>
                    <a:bodyPr/>
                    <a:lstStyle/>
                    <a:p>
                      <a:pPr fontAlgn="t"/>
                      <a:r>
                        <a:rPr lang="en-US" sz="1600" dirty="0">
                          <a:effectLst/>
                        </a:rPr>
                        <a:t>GPT-3.5-Turbo-16K</a:t>
                      </a:r>
                    </a:p>
                  </a:txBody>
                  <a:tcPr marR="76200" marT="76200" marB="76200">
                    <a:lnL>
                      <a:noFill/>
                    </a:lnL>
                    <a:lnR>
                      <a:noFill/>
                    </a:lnR>
                    <a:lnT>
                      <a:noFill/>
                    </a:lnT>
                    <a:lnB>
                      <a:noFill/>
                    </a:lnB>
                  </a:tcPr>
                </a:tc>
                <a:tc>
                  <a:txBody>
                    <a:bodyPr/>
                    <a:lstStyle/>
                    <a:p>
                      <a:pPr fontAlgn="t"/>
                      <a:r>
                        <a:rPr lang="en-US" sz="1600" dirty="0">
                          <a:effectLst/>
                        </a:rPr>
                        <a:t>---</a:t>
                      </a:r>
                    </a:p>
                  </a:txBody>
                  <a:tcPr marL="76200" marR="76200" marT="76200" marB="76200">
                    <a:lnL>
                      <a:noFill/>
                    </a:lnL>
                    <a:lnR>
                      <a:noFill/>
                    </a:lnR>
                    <a:lnT>
                      <a:noFill/>
                    </a:lnT>
                    <a:lnB>
                      <a:noFill/>
                    </a:lnB>
                  </a:tcPr>
                </a:tc>
                <a:tc>
                  <a:txBody>
                    <a:bodyPr/>
                    <a:lstStyle/>
                    <a:p>
                      <a:pPr fontAlgn="t"/>
                      <a:r>
                        <a:rPr lang="en-US" sz="1600">
                          <a:effectLst/>
                        </a:rPr>
                        <a:t>2,000 RPM</a:t>
                      </a:r>
                    </a:p>
                  </a:txBody>
                  <a:tcPr marL="76200" marR="76200" marT="76200" marB="76200">
                    <a:lnL>
                      <a:noFill/>
                    </a:lnL>
                    <a:lnR>
                      <a:noFill/>
                    </a:lnR>
                    <a:lnT>
                      <a:noFill/>
                    </a:lnT>
                    <a:lnB>
                      <a:noFill/>
                    </a:lnB>
                  </a:tcPr>
                </a:tc>
                <a:tc>
                  <a:txBody>
                    <a:bodyPr/>
                    <a:lstStyle/>
                    <a:p>
                      <a:pPr fontAlgn="t"/>
                      <a:r>
                        <a:rPr lang="en-US" sz="1600" dirty="0">
                          <a:effectLst/>
                        </a:rPr>
                        <a:t>180,000 TPM</a:t>
                      </a:r>
                    </a:p>
                  </a:txBody>
                  <a:tcPr marL="76200" marT="76200" marB="76200">
                    <a:lnL>
                      <a:noFill/>
                    </a:lnL>
                    <a:lnR>
                      <a:noFill/>
                    </a:lnR>
                    <a:lnT>
                      <a:noFill/>
                    </a:lnT>
                    <a:lnB>
                      <a:noFill/>
                    </a:lnB>
                  </a:tcPr>
                </a:tc>
                <a:extLst>
                  <a:ext uri="{0D108BD9-81ED-4DB2-BD59-A6C34878D82A}">
                    <a16:rowId xmlns:a16="http://schemas.microsoft.com/office/drawing/2014/main" val="2105958519"/>
                  </a:ext>
                </a:extLst>
              </a:tr>
            </a:tbl>
          </a:graphicData>
        </a:graphic>
      </p:graphicFrame>
      <p:sp>
        <p:nvSpPr>
          <p:cNvPr id="10" name="TextBox 9">
            <a:extLst>
              <a:ext uri="{FF2B5EF4-FFF2-40B4-BE49-F238E27FC236}">
                <a16:creationId xmlns:a16="http://schemas.microsoft.com/office/drawing/2014/main" id="{4956ACB1-A076-18EA-1332-A4FE793EFB75}"/>
              </a:ext>
            </a:extLst>
          </p:cNvPr>
          <p:cNvSpPr txBox="1"/>
          <p:nvPr/>
        </p:nvSpPr>
        <p:spPr>
          <a:xfrm>
            <a:off x="739036" y="3888430"/>
            <a:ext cx="6093912" cy="338554"/>
          </a:xfrm>
          <a:prstGeom prst="rect">
            <a:avLst/>
          </a:prstGeom>
          <a:noFill/>
        </p:spPr>
        <p:txBody>
          <a:bodyPr wrap="square">
            <a:spAutoFit/>
          </a:bodyPr>
          <a:lstStyle/>
          <a:p>
            <a:r>
              <a:rPr lang="en-US" sz="1600" b="1" i="0" cap="all" dirty="0">
                <a:solidFill>
                  <a:srgbClr val="353740"/>
                </a:solidFill>
                <a:effectLst/>
                <a:latin typeface="ColfaxAI"/>
              </a:rPr>
              <a:t>PAID USERS (AFTER 48 HOURS) :</a:t>
            </a:r>
            <a:endParaRPr lang="en-US" sz="1600" dirty="0"/>
          </a:p>
        </p:txBody>
      </p:sp>
    </p:spTree>
    <p:extLst>
      <p:ext uri="{BB962C8B-B14F-4D97-AF65-F5344CB8AC3E}">
        <p14:creationId xmlns:p14="http://schemas.microsoft.com/office/powerpoint/2010/main" val="228842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E01E-A042-A1B8-19DC-F1903794A62D}"/>
              </a:ext>
            </a:extLst>
          </p:cNvPr>
          <p:cNvSpPr>
            <a:spLocks noGrp="1"/>
          </p:cNvSpPr>
          <p:nvPr>
            <p:ph type="title"/>
          </p:nvPr>
        </p:nvSpPr>
        <p:spPr>
          <a:xfrm>
            <a:off x="949037" y="1399309"/>
            <a:ext cx="10515600" cy="4849091"/>
          </a:xfrm>
        </p:spPr>
        <p:txBody>
          <a:bodyPr>
            <a:noAutofit/>
          </a:bodyPr>
          <a:lstStyle/>
          <a:p>
            <a:r>
              <a:rPr lang="en-US" sz="8800" dirty="0">
                <a:latin typeface="Algerian" panose="04020705040A02060702" pitchFamily="82" charset="0"/>
              </a:rPr>
              <a:t>		  LIVE DEMO</a:t>
            </a:r>
            <a:br>
              <a:rPr lang="en-US" sz="8800" dirty="0">
                <a:latin typeface="Algerian" panose="04020705040A02060702" pitchFamily="82" charset="0"/>
              </a:rPr>
            </a:br>
            <a:r>
              <a:rPr lang="en-US" sz="8800" dirty="0">
                <a:latin typeface="Algerian" panose="04020705040A02060702" pitchFamily="82" charset="0"/>
              </a:rPr>
              <a:t> 	</a:t>
            </a:r>
            <a:r>
              <a:rPr lang="en-US" u="sng" dirty="0">
                <a:latin typeface="Microsoft PhagsPa" panose="020B0502040204020203" pitchFamily="34" charset="0"/>
              </a:rPr>
              <a:t>http://uspsinput.s3-website-us-east-1.amazonaws.com</a:t>
            </a:r>
            <a:br>
              <a:rPr lang="en-US" sz="8800" dirty="0">
                <a:latin typeface="Algerian" panose="04020705040A02060702" pitchFamily="82" charset="0"/>
              </a:rPr>
            </a:br>
            <a:br>
              <a:rPr lang="en-US" sz="8800" dirty="0">
                <a:latin typeface="Algerian" panose="04020705040A02060702" pitchFamily="82" charset="0"/>
              </a:rPr>
            </a:br>
            <a:endParaRPr lang="en-US" sz="8800" dirty="0">
              <a:latin typeface="Algerian" panose="04020705040A02060702" pitchFamily="82" charset="0"/>
            </a:endParaRPr>
          </a:p>
        </p:txBody>
      </p:sp>
      <p:sp>
        <p:nvSpPr>
          <p:cNvPr id="4" name="Footer Placeholder 3">
            <a:extLst>
              <a:ext uri="{FF2B5EF4-FFF2-40B4-BE49-F238E27FC236}">
                <a16:creationId xmlns:a16="http://schemas.microsoft.com/office/drawing/2014/main" id="{43231FC9-F497-EC3F-2645-F7EAB8D63E89}"/>
              </a:ext>
            </a:extLst>
          </p:cNvPr>
          <p:cNvSpPr>
            <a:spLocks noGrp="1"/>
          </p:cNvSpPr>
          <p:nvPr>
            <p:ph type="ftr" sz="quarter" idx="11"/>
          </p:nvPr>
        </p:nvSpPr>
        <p:spPr/>
        <p:txBody>
          <a:bodyPr/>
          <a:lstStyle/>
          <a:p>
            <a:r>
              <a:rPr lang="en-US"/>
              <a:t>Copyright © 2021, Voxai and/or its affiliates  |  Confidential</a:t>
            </a:r>
            <a:endParaRPr lang="en-IN"/>
          </a:p>
        </p:txBody>
      </p:sp>
      <p:sp>
        <p:nvSpPr>
          <p:cNvPr id="5" name="Slide Number Placeholder 4">
            <a:extLst>
              <a:ext uri="{FF2B5EF4-FFF2-40B4-BE49-F238E27FC236}">
                <a16:creationId xmlns:a16="http://schemas.microsoft.com/office/drawing/2014/main" id="{8DFA54EC-83E9-2D1C-CF43-0E0E2A153265}"/>
              </a:ext>
            </a:extLst>
          </p:cNvPr>
          <p:cNvSpPr>
            <a:spLocks noGrp="1"/>
          </p:cNvSpPr>
          <p:nvPr>
            <p:ph type="sldNum" sz="quarter" idx="12"/>
          </p:nvPr>
        </p:nvSpPr>
        <p:spPr/>
        <p:txBody>
          <a:bodyPr/>
          <a:lstStyle/>
          <a:p>
            <a:fld id="{29E29A71-D90C-4AAF-81B6-CE5D311E6277}" type="slidenum">
              <a:rPr lang="en-IN" smtClean="0"/>
              <a:t>3</a:t>
            </a:fld>
            <a:endParaRPr lang="en-IN"/>
          </a:p>
        </p:txBody>
      </p:sp>
    </p:spTree>
    <p:extLst>
      <p:ext uri="{BB962C8B-B14F-4D97-AF65-F5344CB8AC3E}">
        <p14:creationId xmlns:p14="http://schemas.microsoft.com/office/powerpoint/2010/main" val="342431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554EFCD-C33E-3E92-C78E-D2EF14742CED}"/>
              </a:ext>
            </a:extLst>
          </p:cNvPr>
          <p:cNvSpPr>
            <a:spLocks noGrp="1"/>
          </p:cNvSpPr>
          <p:nvPr>
            <p:ph type="sldNum" sz="quarter" idx="12"/>
          </p:nvPr>
        </p:nvSpPr>
        <p:spPr/>
        <p:txBody>
          <a:bodyPr/>
          <a:lstStyle/>
          <a:p>
            <a:fld id="{29E29A71-D90C-4AAF-81B6-CE5D311E6277}" type="slidenum">
              <a:rPr lang="en-IN" smtClean="0"/>
              <a:t>4</a:t>
            </a:fld>
            <a:endParaRPr lang="en-IN"/>
          </a:p>
        </p:txBody>
      </p:sp>
      <p:sp>
        <p:nvSpPr>
          <p:cNvPr id="7" name="TextBox 6">
            <a:extLst>
              <a:ext uri="{FF2B5EF4-FFF2-40B4-BE49-F238E27FC236}">
                <a16:creationId xmlns:a16="http://schemas.microsoft.com/office/drawing/2014/main" id="{F3B879AB-AEF1-0993-3374-DD3D202A12BA}"/>
              </a:ext>
            </a:extLst>
          </p:cNvPr>
          <p:cNvSpPr txBox="1"/>
          <p:nvPr/>
        </p:nvSpPr>
        <p:spPr>
          <a:xfrm>
            <a:off x="2610678" y="3174470"/>
            <a:ext cx="2080591" cy="369332"/>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2EB23CE8-B34A-2A5A-96CD-4250526CBB44}"/>
              </a:ext>
            </a:extLst>
          </p:cNvPr>
          <p:cNvSpPr txBox="1"/>
          <p:nvPr/>
        </p:nvSpPr>
        <p:spPr>
          <a:xfrm>
            <a:off x="702365" y="351767"/>
            <a:ext cx="8015749" cy="646331"/>
          </a:xfrm>
          <a:prstGeom prst="rect">
            <a:avLst/>
          </a:prstGeom>
          <a:noFill/>
        </p:spPr>
        <p:txBody>
          <a:bodyPr wrap="square" rtlCol="0">
            <a:spAutoFit/>
          </a:bodyPr>
          <a:lstStyle/>
          <a:p>
            <a:r>
              <a:rPr lang="en-US" sz="3600" b="1" u="sng" dirty="0">
                <a:solidFill>
                  <a:schemeClr val="bg2">
                    <a:lumMod val="50000"/>
                  </a:schemeClr>
                </a:solidFill>
                <a:latin typeface="Arial Narrow" panose="020B0606020202030204" pitchFamily="34" charset="0"/>
                <a:cs typeface="Dreaming Outloud Pro" panose="020F0502020204030204" pitchFamily="66" charset="0"/>
              </a:rPr>
              <a:t>Financials</a:t>
            </a:r>
          </a:p>
        </p:txBody>
      </p:sp>
      <p:sp>
        <p:nvSpPr>
          <p:cNvPr id="14" name="Rectangle 4">
            <a:extLst>
              <a:ext uri="{FF2B5EF4-FFF2-40B4-BE49-F238E27FC236}">
                <a16:creationId xmlns:a16="http://schemas.microsoft.com/office/drawing/2014/main" id="{9A1FE9D2-718E-C879-94E1-D2BA027CA04B}"/>
              </a:ext>
            </a:extLst>
          </p:cNvPr>
          <p:cNvSpPr>
            <a:spLocks noChangeArrowheads="1"/>
          </p:cNvSpPr>
          <p:nvPr/>
        </p:nvSpPr>
        <p:spPr bwMode="auto">
          <a:xfrm>
            <a:off x="702365" y="1373977"/>
            <a:ext cx="1114001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 typeface="Arial" panose="020B0604020202020204" pitchFamily="34" charset="0"/>
              <a:buChar char="•"/>
            </a:pPr>
            <a:r>
              <a:rPr lang="en-US" altLang="en-US" sz="1200" b="1" dirty="0">
                <a:latin typeface="+mj-lt"/>
              </a:rPr>
              <a:t>Initial Account Set up Cost</a:t>
            </a:r>
          </a:p>
          <a:p>
            <a:pPr marL="800100" lvl="1" indent="-342900">
              <a:buFont typeface="Arial" panose="020B0604020202020204" pitchFamily="34" charset="0"/>
              <a:buChar char="•"/>
            </a:pPr>
            <a:r>
              <a:rPr lang="en-US" altLang="en-US" sz="1200" dirty="0">
                <a:latin typeface="+mn-lt"/>
              </a:rPr>
              <a:t>Sign up with </a:t>
            </a:r>
            <a:r>
              <a:rPr lang="en-US" sz="1200" b="1" dirty="0"/>
              <a:t>https://openai.com/ </a:t>
            </a:r>
            <a:r>
              <a:rPr lang="en-US" altLang="en-US" sz="1200" dirty="0">
                <a:latin typeface="+mn-lt"/>
              </a:rPr>
              <a:t>for a </a:t>
            </a:r>
            <a:r>
              <a:rPr lang="en-US" altLang="en-US" sz="1200" b="1" dirty="0">
                <a:latin typeface="+mn-lt"/>
              </a:rPr>
              <a:t>paid account</a:t>
            </a:r>
            <a:r>
              <a:rPr lang="en-US" altLang="en-US" sz="1200" dirty="0">
                <a:latin typeface="+mn-lt"/>
              </a:rPr>
              <a:t> for </a:t>
            </a:r>
            <a:r>
              <a:rPr lang="en-US" altLang="en-US" sz="1200" dirty="0" err="1">
                <a:latin typeface="+mn-lt"/>
              </a:rPr>
              <a:t>Voxai</a:t>
            </a:r>
            <a:r>
              <a:rPr lang="en-US" altLang="en-US" sz="1200" dirty="0">
                <a:latin typeface="+mn-lt"/>
              </a:rPr>
              <a:t> using company credit card.</a:t>
            </a:r>
          </a:p>
          <a:p>
            <a:pPr marL="800100" lvl="1" indent="-342900">
              <a:buFont typeface="Arial" panose="020B0604020202020204" pitchFamily="34" charset="0"/>
              <a:buChar char="•"/>
            </a:pPr>
            <a:r>
              <a:rPr lang="en-US" altLang="en-US" sz="1200" dirty="0">
                <a:latin typeface="+mn-lt"/>
              </a:rPr>
              <a:t>We will license </a:t>
            </a:r>
            <a:r>
              <a:rPr lang="en-US" sz="1200" dirty="0">
                <a:latin typeface="+mn-lt"/>
              </a:rPr>
              <a:t>ChatGPT Turbo 3.5.</a:t>
            </a:r>
            <a:endParaRPr lang="en-US" altLang="en-US" sz="1200" dirty="0">
              <a:latin typeface="+mn-lt"/>
            </a:endParaRPr>
          </a:p>
          <a:p>
            <a:pPr marL="800100" lvl="1" indent="-342900">
              <a:buFont typeface="Arial" panose="020B0604020202020204" pitchFamily="34" charset="0"/>
              <a:buChar char="•"/>
            </a:pPr>
            <a:r>
              <a:rPr lang="en-US" sz="1200" u="sng" dirty="0"/>
              <a:t>Account type is “Pay as you go”.  A temporary authorization hold will be placed on the card for $5.  At the end of each calendar month, </a:t>
            </a:r>
            <a:r>
              <a:rPr lang="en-US" sz="1200" u="sng" dirty="0" err="1"/>
              <a:t>Voxai</a:t>
            </a:r>
            <a:r>
              <a:rPr lang="en-US" sz="1200" u="sng" dirty="0"/>
              <a:t> will be charged for all usage during the month.</a:t>
            </a:r>
            <a:r>
              <a:rPr lang="en-US" sz="1200" dirty="0"/>
              <a:t>  </a:t>
            </a:r>
          </a:p>
          <a:p>
            <a:pPr marL="800100" lvl="1" indent="-342900">
              <a:buFont typeface="Arial" panose="020B0604020202020204" pitchFamily="34" charset="0"/>
              <a:buChar char="•"/>
            </a:pPr>
            <a:r>
              <a:rPr lang="en-US" sz="1200" dirty="0"/>
              <a:t>Usage charges are explained below in “Running Costs”.</a:t>
            </a:r>
            <a:endParaRPr lang="en-US" sz="1200" u="sng" dirty="0"/>
          </a:p>
          <a:p>
            <a:pPr marL="800100" lvl="1" indent="-342900">
              <a:buFont typeface="Arial" panose="020B0604020202020204" pitchFamily="34" charset="0"/>
              <a:buChar char="•"/>
            </a:pPr>
            <a:endParaRPr lang="en-US" altLang="en-US" sz="1200" dirty="0">
              <a:latin typeface="+mn-lt"/>
            </a:endParaRPr>
          </a:p>
          <a:p>
            <a:pPr marL="800100" lvl="1" indent="-342900">
              <a:buFont typeface="Arial" panose="020B0604020202020204" pitchFamily="34" charset="0"/>
              <a:buChar char="•"/>
            </a:pPr>
            <a:endParaRPr lang="en-US" altLang="en-US" sz="1200" dirty="0">
              <a:latin typeface="+mn-lt"/>
            </a:endParaRPr>
          </a:p>
          <a:p>
            <a:pPr marL="342900" indent="-342900">
              <a:buFont typeface="Arial" panose="020B0604020202020204" pitchFamily="34" charset="0"/>
              <a:buChar char="•"/>
            </a:pPr>
            <a:r>
              <a:rPr lang="en-US" altLang="en-US" sz="1200" dirty="0">
                <a:latin typeface="+mj-lt"/>
              </a:rPr>
              <a:t>Running Costs</a:t>
            </a:r>
          </a:p>
          <a:p>
            <a:pPr marL="800100" lvl="1" indent="-342900">
              <a:buFont typeface="Arial" panose="020B0604020202020204" pitchFamily="34" charset="0"/>
              <a:buChar char="•"/>
            </a:pPr>
            <a:r>
              <a:rPr lang="en-US" altLang="en-US" sz="1200" dirty="0">
                <a:latin typeface="+mn-lt"/>
              </a:rPr>
              <a:t>Assumed we will run the analysis on </a:t>
            </a:r>
            <a:r>
              <a:rPr lang="en-US" altLang="en-US" sz="1200" b="1" u="sng" dirty="0">
                <a:latin typeface="+mn-lt"/>
              </a:rPr>
              <a:t>20,000 transcriptions daily for all 365 days a year classifying all 8 parameters</a:t>
            </a:r>
            <a:r>
              <a:rPr lang="en-US" altLang="en-US" sz="1200" dirty="0">
                <a:latin typeface="+mn-lt"/>
              </a:rPr>
              <a:t>.  </a:t>
            </a:r>
          </a:p>
          <a:p>
            <a:pPr marL="800100" lvl="1" indent="-342900">
              <a:buFont typeface="Arial" panose="020B0604020202020204" pitchFamily="34" charset="0"/>
              <a:buChar char="•"/>
            </a:pPr>
            <a:r>
              <a:rPr lang="en-US" altLang="en-US" sz="1200" dirty="0">
                <a:latin typeface="+mn-lt"/>
              </a:rPr>
              <a:t>This (20K per day) is realistic based on our current usage pattern at USPS.</a:t>
            </a:r>
          </a:p>
          <a:p>
            <a:pPr marL="800100" lvl="1" indent="-342900">
              <a:buFont typeface="Arial" panose="020B0604020202020204" pitchFamily="34" charset="0"/>
              <a:buChar char="•"/>
            </a:pPr>
            <a:r>
              <a:rPr lang="en-US" altLang="en-US" sz="1200" dirty="0">
                <a:latin typeface="+mn-lt"/>
              </a:rPr>
              <a:t>Cost will be on pay-per-use mode and scales up or down depending on the volume of the transcriptions we want analysis done.</a:t>
            </a:r>
          </a:p>
          <a:p>
            <a:pPr marL="800100" lvl="1" indent="-342900">
              <a:buFont typeface="Arial" panose="020B0604020202020204" pitchFamily="34" charset="0"/>
              <a:buChar char="•"/>
            </a:pPr>
            <a:r>
              <a:rPr lang="en-US" altLang="en-US" sz="1200" dirty="0">
                <a:latin typeface="+mn-lt"/>
              </a:rPr>
              <a:t>Two components to Running costs:</a:t>
            </a:r>
          </a:p>
          <a:p>
            <a:pPr marL="1257300" lvl="2" indent="-342900">
              <a:buFont typeface="Arial" panose="020B0604020202020204" pitchFamily="34" charset="0"/>
              <a:buChar char="•"/>
            </a:pPr>
            <a:r>
              <a:rPr lang="en-US" altLang="en-US" sz="1200" dirty="0">
                <a:latin typeface="+mn-lt"/>
              </a:rPr>
              <a:t>AWS Costs</a:t>
            </a:r>
          </a:p>
          <a:p>
            <a:pPr marL="1714500" lvl="3" indent="-342900">
              <a:buFont typeface="Arial" panose="020B0604020202020204" pitchFamily="34" charset="0"/>
              <a:buChar char="•"/>
            </a:pPr>
            <a:r>
              <a:rPr lang="en-US" altLang="en-US" sz="1200" dirty="0">
                <a:latin typeface="+mn-lt"/>
              </a:rPr>
              <a:t>The proposed “serverless” architecture for the assumed usage of USPS, costs us roughly </a:t>
            </a:r>
            <a:r>
              <a:rPr lang="en-US" altLang="en-US" sz="1200" b="1" u="sng" dirty="0">
                <a:latin typeface="+mn-lt"/>
              </a:rPr>
              <a:t>$250 per year</a:t>
            </a:r>
            <a:r>
              <a:rPr lang="en-US" altLang="en-US" sz="1200" dirty="0">
                <a:latin typeface="+mn-lt"/>
              </a:rPr>
              <a:t>.</a:t>
            </a:r>
          </a:p>
          <a:p>
            <a:pPr marL="1257300" lvl="2" indent="-342900">
              <a:buFont typeface="Arial" panose="020B0604020202020204" pitchFamily="34" charset="0"/>
              <a:buChar char="•"/>
            </a:pPr>
            <a:r>
              <a:rPr lang="en-US" altLang="en-US" sz="1200" dirty="0">
                <a:latin typeface="+mn-lt"/>
              </a:rPr>
              <a:t>ChatGPT costs</a:t>
            </a:r>
          </a:p>
          <a:p>
            <a:pPr marL="1714500" lvl="3" indent="-342900">
              <a:buFont typeface="Arial" panose="020B0604020202020204" pitchFamily="34" charset="0"/>
              <a:buChar char="•"/>
            </a:pPr>
            <a:r>
              <a:rPr lang="en-US" sz="1200" dirty="0"/>
              <a:t>ChatGPT bills on prompt tokens (number of characters used in prompt) and completion tokens (number of characters used for output).</a:t>
            </a:r>
          </a:p>
          <a:p>
            <a:pPr marL="1714500" lvl="3" indent="-342900">
              <a:buFont typeface="Arial" panose="020B0604020202020204" pitchFamily="34" charset="0"/>
              <a:buChar char="•"/>
            </a:pPr>
            <a:r>
              <a:rPr lang="en-US" altLang="en-US" sz="1200" dirty="0">
                <a:latin typeface="+mn-lt"/>
              </a:rPr>
              <a:t>The proposed pay-per-use model of ChatGPT Turbo 3.5 for the assumed usage of USPS, costs us roughly </a:t>
            </a:r>
            <a:r>
              <a:rPr lang="en-US" altLang="en-US" sz="1200" b="1" u="sng" dirty="0">
                <a:latin typeface="+mn-lt"/>
              </a:rPr>
              <a:t>$2,000 per year</a:t>
            </a:r>
            <a:r>
              <a:rPr lang="en-US" altLang="en-US" sz="1200" dirty="0">
                <a:latin typeface="+mn-lt"/>
              </a:rPr>
              <a:t>.</a:t>
            </a:r>
          </a:p>
          <a:p>
            <a:pPr marL="800100" lvl="1" indent="-342900">
              <a:buFont typeface="Arial" panose="020B0604020202020204" pitchFamily="34" charset="0"/>
              <a:buChar char="•"/>
            </a:pPr>
            <a:r>
              <a:rPr lang="en-US" altLang="en-US" sz="1200" dirty="0">
                <a:latin typeface="+mn-lt"/>
              </a:rPr>
              <a:t>We put together a calculator to forecast the cost for any customer based on transcription volume.</a:t>
            </a:r>
          </a:p>
          <a:p>
            <a:pPr marL="1714500" lvl="3" indent="-342900">
              <a:buFont typeface="Arial" panose="020B0604020202020204" pitchFamily="34" charset="0"/>
              <a:buChar char="•"/>
            </a:pPr>
            <a:endParaRPr lang="en-US" altLang="en-US" sz="1200" dirty="0">
              <a:latin typeface="+mn-lt"/>
            </a:endParaRPr>
          </a:p>
          <a:p>
            <a:pPr marL="1714500" lvl="3" indent="-342900">
              <a:buFont typeface="Arial" panose="020B0604020202020204" pitchFamily="34" charset="0"/>
              <a:buChar char="•"/>
            </a:pPr>
            <a:endParaRPr lang="en-US" altLang="en-US" sz="1200" dirty="0">
              <a:latin typeface="+mn-lt"/>
            </a:endParaRPr>
          </a:p>
        </p:txBody>
      </p:sp>
    </p:spTree>
    <p:extLst>
      <p:ext uri="{BB962C8B-B14F-4D97-AF65-F5344CB8AC3E}">
        <p14:creationId xmlns:p14="http://schemas.microsoft.com/office/powerpoint/2010/main" val="288257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554EFCD-C33E-3E92-C78E-D2EF14742CED}"/>
              </a:ext>
            </a:extLst>
          </p:cNvPr>
          <p:cNvSpPr>
            <a:spLocks noGrp="1"/>
          </p:cNvSpPr>
          <p:nvPr>
            <p:ph type="sldNum" sz="quarter" idx="12"/>
          </p:nvPr>
        </p:nvSpPr>
        <p:spPr/>
        <p:txBody>
          <a:bodyPr/>
          <a:lstStyle/>
          <a:p>
            <a:fld id="{29E29A71-D90C-4AAF-81B6-CE5D311E6277}" type="slidenum">
              <a:rPr lang="en-IN" smtClean="0"/>
              <a:t>5</a:t>
            </a:fld>
            <a:endParaRPr lang="en-IN"/>
          </a:p>
        </p:txBody>
      </p:sp>
      <p:sp>
        <p:nvSpPr>
          <p:cNvPr id="7" name="TextBox 6">
            <a:extLst>
              <a:ext uri="{FF2B5EF4-FFF2-40B4-BE49-F238E27FC236}">
                <a16:creationId xmlns:a16="http://schemas.microsoft.com/office/drawing/2014/main" id="{F3B879AB-AEF1-0993-3374-DD3D202A12BA}"/>
              </a:ext>
            </a:extLst>
          </p:cNvPr>
          <p:cNvSpPr txBox="1"/>
          <p:nvPr/>
        </p:nvSpPr>
        <p:spPr>
          <a:xfrm>
            <a:off x="2610678" y="3174470"/>
            <a:ext cx="2080591" cy="369332"/>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2EB23CE8-B34A-2A5A-96CD-4250526CBB44}"/>
              </a:ext>
            </a:extLst>
          </p:cNvPr>
          <p:cNvSpPr txBox="1"/>
          <p:nvPr/>
        </p:nvSpPr>
        <p:spPr>
          <a:xfrm>
            <a:off x="702365" y="351767"/>
            <a:ext cx="8015749" cy="646331"/>
          </a:xfrm>
          <a:prstGeom prst="rect">
            <a:avLst/>
          </a:prstGeom>
          <a:noFill/>
        </p:spPr>
        <p:txBody>
          <a:bodyPr wrap="square" rtlCol="0">
            <a:spAutoFit/>
          </a:bodyPr>
          <a:lstStyle/>
          <a:p>
            <a:r>
              <a:rPr lang="en-US" sz="3600" b="1" u="sng" dirty="0">
                <a:solidFill>
                  <a:schemeClr val="bg2">
                    <a:lumMod val="50000"/>
                  </a:schemeClr>
                </a:solidFill>
                <a:latin typeface="Arial Narrow" panose="020B0606020202030204" pitchFamily="34" charset="0"/>
                <a:cs typeface="Dreaming Outloud Pro" panose="020F0502020204030204" pitchFamily="66" charset="0"/>
              </a:rPr>
              <a:t>What now? / What Next</a:t>
            </a:r>
          </a:p>
        </p:txBody>
      </p:sp>
      <p:sp>
        <p:nvSpPr>
          <p:cNvPr id="14" name="Rectangle 4">
            <a:extLst>
              <a:ext uri="{FF2B5EF4-FFF2-40B4-BE49-F238E27FC236}">
                <a16:creationId xmlns:a16="http://schemas.microsoft.com/office/drawing/2014/main" id="{9A1FE9D2-718E-C879-94E1-D2BA027CA04B}"/>
              </a:ext>
            </a:extLst>
          </p:cNvPr>
          <p:cNvSpPr>
            <a:spLocks noChangeArrowheads="1"/>
          </p:cNvSpPr>
          <p:nvPr/>
        </p:nvSpPr>
        <p:spPr bwMode="auto">
          <a:xfrm>
            <a:off x="702364" y="1213009"/>
            <a:ext cx="111400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latin typeface="+mj-lt"/>
              </a:rPr>
              <a:t>What Now?</a:t>
            </a:r>
          </a:p>
          <a:p>
            <a:endParaRPr lang="en-US" altLang="en-US" sz="1200" dirty="0">
              <a:latin typeface="+mj-lt"/>
            </a:endParaRPr>
          </a:p>
          <a:p>
            <a:pPr marL="171450" indent="-171450">
              <a:buFont typeface="Arial" panose="020B0604020202020204" pitchFamily="34" charset="0"/>
              <a:buChar char="•"/>
            </a:pPr>
            <a:r>
              <a:rPr lang="en-US" altLang="en-US" sz="1200" dirty="0">
                <a:latin typeface="+mn-lt"/>
              </a:rPr>
              <a:t>Did all the evaluations with a trial license which has a huge Rate limitation.  </a:t>
            </a:r>
          </a:p>
          <a:p>
            <a:pPr marL="171450" indent="-171450">
              <a:buFont typeface="Arial" panose="020B0604020202020204" pitchFamily="34" charset="0"/>
              <a:buChar char="•"/>
            </a:pPr>
            <a:r>
              <a:rPr lang="en-US" altLang="en-US" sz="1200" dirty="0">
                <a:latin typeface="+mn-lt"/>
              </a:rPr>
              <a:t>For analyzing a single transcription for 8 parameters we need three iterations with 1 minute pause after each iteration.  </a:t>
            </a:r>
          </a:p>
          <a:p>
            <a:pPr marL="171450" indent="-171450">
              <a:buFont typeface="Arial" panose="020B0604020202020204" pitchFamily="34" charset="0"/>
              <a:buChar char="•"/>
            </a:pPr>
            <a:r>
              <a:rPr lang="en-US" altLang="en-US" sz="1200" dirty="0">
                <a:latin typeface="+mn-lt"/>
              </a:rPr>
              <a:t>So for 1 transcription, it takes 3 minutes and a few seconds.  To run analysis on a mere 100 transcriptions, we need 5 hours because of throttling.</a:t>
            </a:r>
          </a:p>
          <a:p>
            <a:pPr marL="171450" indent="-171450">
              <a:buFont typeface="Arial" panose="020B0604020202020204" pitchFamily="34" charset="0"/>
              <a:buChar char="•"/>
            </a:pPr>
            <a:r>
              <a:rPr lang="en-US" altLang="en-US" sz="1200" dirty="0">
                <a:latin typeface="+mn-lt"/>
              </a:rPr>
              <a:t>With this huge limitation and paying for the license from personal funds we managed so far.  </a:t>
            </a:r>
          </a:p>
          <a:p>
            <a:pPr marL="171450" indent="-171450">
              <a:buFont typeface="Arial" panose="020B0604020202020204" pitchFamily="34" charset="0"/>
              <a:buChar char="•"/>
            </a:pPr>
            <a:r>
              <a:rPr lang="en-US" altLang="en-US" sz="1200" dirty="0">
                <a:latin typeface="+mn-lt"/>
              </a:rPr>
              <a:t>Now we need to get a real license to complete the testing to conclude this project.  </a:t>
            </a:r>
          </a:p>
          <a:p>
            <a:pPr marL="171450" indent="-171450">
              <a:buFont typeface="Arial" panose="020B0604020202020204" pitchFamily="34" charset="0"/>
              <a:buChar char="•"/>
            </a:pPr>
            <a:r>
              <a:rPr lang="en-US" altLang="en-US" sz="1200" dirty="0">
                <a:latin typeface="+mn-lt"/>
              </a:rPr>
              <a:t>Also for Poornima’s team to use and test with this we can’t have these rate limitations.</a:t>
            </a:r>
          </a:p>
          <a:p>
            <a:pPr marL="171450" indent="-171450">
              <a:buFont typeface="Arial" panose="020B0604020202020204" pitchFamily="34" charset="0"/>
              <a:buChar char="•"/>
            </a:pPr>
            <a:endParaRPr lang="en-US" altLang="en-US" sz="1200" dirty="0">
              <a:latin typeface="+mn-lt"/>
            </a:endParaRPr>
          </a:p>
          <a:p>
            <a:pPr marL="171450" indent="-171450">
              <a:buFont typeface="Arial" panose="020B0604020202020204" pitchFamily="34" charset="0"/>
              <a:buChar char="•"/>
            </a:pPr>
            <a:r>
              <a:rPr lang="en-US" altLang="en-US" sz="1200" dirty="0">
                <a:latin typeface="+mn-lt"/>
              </a:rPr>
              <a:t>What we are asking – an actual license backed by a Company Credit card with an initial $5 charge and a pay-per-use which won’t be much – may be more like a max of $30-$50 per month for all our testing for 3-4 months.</a:t>
            </a:r>
          </a:p>
          <a:p>
            <a:pPr marL="171450" indent="-171450">
              <a:buFont typeface="Arial" panose="020B0604020202020204" pitchFamily="34" charset="0"/>
              <a:buChar char="•"/>
            </a:pPr>
            <a:endParaRPr lang="en-US" altLang="en-US" sz="1200" dirty="0">
              <a:latin typeface="+mn-lt"/>
            </a:endParaRPr>
          </a:p>
        </p:txBody>
      </p:sp>
      <p:sp>
        <p:nvSpPr>
          <p:cNvPr id="2" name="Rectangle 4">
            <a:extLst>
              <a:ext uri="{FF2B5EF4-FFF2-40B4-BE49-F238E27FC236}">
                <a16:creationId xmlns:a16="http://schemas.microsoft.com/office/drawing/2014/main" id="{8712F267-6191-8654-C757-05420E177008}"/>
              </a:ext>
            </a:extLst>
          </p:cNvPr>
          <p:cNvSpPr>
            <a:spLocks noChangeArrowheads="1"/>
          </p:cNvSpPr>
          <p:nvPr/>
        </p:nvSpPr>
        <p:spPr bwMode="auto">
          <a:xfrm>
            <a:off x="702365" y="3920665"/>
            <a:ext cx="1114001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latin typeface="+mj-lt"/>
              </a:rPr>
              <a:t>What Next?</a:t>
            </a:r>
          </a:p>
          <a:p>
            <a:endParaRPr lang="en-US" altLang="en-US" sz="1200" dirty="0">
              <a:latin typeface="+mj-lt"/>
            </a:endParaRPr>
          </a:p>
          <a:p>
            <a:pPr marL="171450" indent="-171450">
              <a:buFont typeface="Arial" panose="020B0604020202020204" pitchFamily="34" charset="0"/>
              <a:buChar char="•"/>
            </a:pPr>
            <a:r>
              <a:rPr lang="en-US" altLang="en-US" sz="1200" dirty="0">
                <a:latin typeface="+mn-lt"/>
              </a:rPr>
              <a:t>Complete thorough testing for large samples, race conditions, edge conditions, multiple files</a:t>
            </a:r>
          </a:p>
          <a:p>
            <a:pPr marL="171450" indent="-171450">
              <a:buFont typeface="Arial" panose="020B0604020202020204" pitchFamily="34" charset="0"/>
              <a:buChar char="•"/>
            </a:pPr>
            <a:r>
              <a:rPr lang="en-US" altLang="en-US" sz="1200" dirty="0">
                <a:latin typeface="+mn-lt"/>
              </a:rPr>
              <a:t>Have Poornima’s team conclude testing</a:t>
            </a:r>
          </a:p>
          <a:p>
            <a:pPr marL="171450" indent="-171450">
              <a:buFont typeface="Arial" panose="020B0604020202020204" pitchFamily="34" charset="0"/>
              <a:buChar char="•"/>
            </a:pPr>
            <a:r>
              <a:rPr lang="en-US" altLang="en-US" sz="1200" dirty="0">
                <a:latin typeface="+mn-lt"/>
              </a:rPr>
              <a:t>Also do more testing with various data sets from other verticals like – Health Care, Financials, and other common ones to ensure we have a trained and ready-to-deploy model in place.</a:t>
            </a:r>
          </a:p>
          <a:p>
            <a:pPr marL="171450" indent="-171450">
              <a:buFont typeface="Arial" panose="020B0604020202020204" pitchFamily="34" charset="0"/>
              <a:buChar char="•"/>
            </a:pPr>
            <a:r>
              <a:rPr lang="en-US" altLang="en-US" sz="1200" dirty="0">
                <a:latin typeface="+mn-lt"/>
              </a:rPr>
              <a:t>Test purge policies etc.</a:t>
            </a:r>
          </a:p>
          <a:p>
            <a:pPr marL="171450" indent="-171450">
              <a:buFont typeface="Arial" panose="020B0604020202020204" pitchFamily="34" charset="0"/>
              <a:buChar char="•"/>
            </a:pPr>
            <a:r>
              <a:rPr lang="en-US" altLang="en-US" sz="1200" dirty="0">
                <a:latin typeface="+mn-lt"/>
              </a:rPr>
              <a:t>Continue further R&amp;D as needed.</a:t>
            </a:r>
          </a:p>
        </p:txBody>
      </p:sp>
    </p:spTree>
    <p:extLst>
      <p:ext uri="{BB962C8B-B14F-4D97-AF65-F5344CB8AC3E}">
        <p14:creationId xmlns:p14="http://schemas.microsoft.com/office/powerpoint/2010/main" val="93983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554EFCD-C33E-3E92-C78E-D2EF14742CED}"/>
              </a:ext>
            </a:extLst>
          </p:cNvPr>
          <p:cNvSpPr>
            <a:spLocks noGrp="1"/>
          </p:cNvSpPr>
          <p:nvPr>
            <p:ph type="sldNum" sz="quarter" idx="12"/>
          </p:nvPr>
        </p:nvSpPr>
        <p:spPr/>
        <p:txBody>
          <a:bodyPr/>
          <a:lstStyle/>
          <a:p>
            <a:fld id="{29E29A71-D90C-4AAF-81B6-CE5D311E6277}" type="slidenum">
              <a:rPr lang="en-IN" smtClean="0"/>
              <a:t>6</a:t>
            </a:fld>
            <a:endParaRPr lang="en-IN"/>
          </a:p>
        </p:txBody>
      </p:sp>
      <p:sp>
        <p:nvSpPr>
          <p:cNvPr id="7" name="TextBox 6">
            <a:extLst>
              <a:ext uri="{FF2B5EF4-FFF2-40B4-BE49-F238E27FC236}">
                <a16:creationId xmlns:a16="http://schemas.microsoft.com/office/drawing/2014/main" id="{F3B879AB-AEF1-0993-3374-DD3D202A12BA}"/>
              </a:ext>
            </a:extLst>
          </p:cNvPr>
          <p:cNvSpPr txBox="1"/>
          <p:nvPr/>
        </p:nvSpPr>
        <p:spPr>
          <a:xfrm>
            <a:off x="2610678" y="3174470"/>
            <a:ext cx="2080591" cy="369332"/>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2EB23CE8-B34A-2A5A-96CD-4250526CBB44}"/>
              </a:ext>
            </a:extLst>
          </p:cNvPr>
          <p:cNvSpPr txBox="1"/>
          <p:nvPr/>
        </p:nvSpPr>
        <p:spPr>
          <a:xfrm>
            <a:off x="702365" y="351767"/>
            <a:ext cx="8015749" cy="646331"/>
          </a:xfrm>
          <a:prstGeom prst="rect">
            <a:avLst/>
          </a:prstGeom>
          <a:noFill/>
        </p:spPr>
        <p:txBody>
          <a:bodyPr wrap="square" rtlCol="0">
            <a:spAutoFit/>
          </a:bodyPr>
          <a:lstStyle/>
          <a:p>
            <a:r>
              <a:rPr lang="en-US" sz="3600" b="1" u="sng" dirty="0">
                <a:solidFill>
                  <a:schemeClr val="bg2">
                    <a:lumMod val="50000"/>
                  </a:schemeClr>
                </a:solidFill>
                <a:latin typeface="Arial Narrow" panose="020B0606020202030204" pitchFamily="34" charset="0"/>
                <a:cs typeface="Dreaming Outloud Pro" panose="020F0502020204030204" pitchFamily="66" charset="0"/>
              </a:rPr>
              <a:t>Some salient points on Architecture</a:t>
            </a:r>
          </a:p>
        </p:txBody>
      </p:sp>
      <p:sp>
        <p:nvSpPr>
          <p:cNvPr id="14" name="Rectangle 4">
            <a:extLst>
              <a:ext uri="{FF2B5EF4-FFF2-40B4-BE49-F238E27FC236}">
                <a16:creationId xmlns:a16="http://schemas.microsoft.com/office/drawing/2014/main" id="{9A1FE9D2-718E-C879-94E1-D2BA027CA04B}"/>
              </a:ext>
            </a:extLst>
          </p:cNvPr>
          <p:cNvSpPr>
            <a:spLocks noChangeArrowheads="1"/>
          </p:cNvSpPr>
          <p:nvPr/>
        </p:nvSpPr>
        <p:spPr bwMode="auto">
          <a:xfrm>
            <a:off x="702365" y="812167"/>
            <a:ext cx="1114001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 typeface="Arial" panose="020B0604020202020204" pitchFamily="34" charset="0"/>
              <a:buChar char="•"/>
            </a:pPr>
            <a:r>
              <a:rPr lang="en-US" altLang="en-US" sz="1200" dirty="0">
                <a:latin typeface="+mn-lt"/>
              </a:rPr>
              <a:t>“Fully scalable” “Highly Available” “Cloud Solution” built on “Serverless” Architecture.</a:t>
            </a:r>
          </a:p>
          <a:p>
            <a:pPr marL="342900" indent="-342900">
              <a:buFont typeface="Arial" panose="020B0604020202020204" pitchFamily="34" charset="0"/>
              <a:buChar char="•"/>
            </a:pPr>
            <a:endParaRPr lang="en-US" altLang="en-US" sz="1200" dirty="0">
              <a:latin typeface="+mn-lt"/>
            </a:endParaRPr>
          </a:p>
          <a:p>
            <a:pPr marL="342900" indent="-342900">
              <a:buFont typeface="Arial" panose="020B0604020202020204" pitchFamily="34" charset="0"/>
              <a:buChar char="•"/>
            </a:pPr>
            <a:r>
              <a:rPr lang="en-US" altLang="en-US" sz="1200" dirty="0">
                <a:latin typeface="+mn-lt"/>
              </a:rPr>
              <a:t>Accessible over the internet from any browser to upload files that need analysis and URL where the output can be downloaded.</a:t>
            </a:r>
          </a:p>
          <a:p>
            <a:pPr marL="342900" indent="-342900">
              <a:buFont typeface="Arial" panose="020B0604020202020204" pitchFamily="34" charset="0"/>
              <a:buChar char="•"/>
            </a:pPr>
            <a:endParaRPr lang="en-US" altLang="en-US" sz="1200" dirty="0">
              <a:latin typeface="+mn-lt"/>
            </a:endParaRPr>
          </a:p>
          <a:p>
            <a:pPr marL="342900" indent="-342900">
              <a:buFont typeface="Arial" panose="020B0604020202020204" pitchFamily="34" charset="0"/>
              <a:buChar char="•"/>
            </a:pPr>
            <a:r>
              <a:rPr lang="en-US" altLang="en-US" sz="1200" dirty="0">
                <a:latin typeface="+mn-lt"/>
              </a:rPr>
              <a:t>Uses AWS components – S3 buckets, Lambda functions, SQS, and CloudWatch:</a:t>
            </a:r>
          </a:p>
          <a:p>
            <a:pPr marL="342900" indent="-342900">
              <a:buFont typeface="Arial" panose="020B0604020202020204" pitchFamily="34" charset="0"/>
              <a:buChar char="•"/>
            </a:pPr>
            <a:endParaRPr lang="en-US" altLang="en-US" sz="1200" dirty="0">
              <a:latin typeface="+mn-lt"/>
            </a:endParaRPr>
          </a:p>
          <a:p>
            <a:pPr marL="800100" lvl="1" indent="-342900">
              <a:buFont typeface="Arial" panose="020B0604020202020204" pitchFamily="34" charset="0"/>
              <a:buChar char="•"/>
            </a:pPr>
            <a:r>
              <a:rPr lang="en-US" altLang="en-US" sz="1200" dirty="0">
                <a:latin typeface="+mn-lt"/>
              </a:rPr>
              <a:t>S3 Buckets for collecting input until processed, and storing output until downloaded.  A purge policy is defined for automatic maintenance.</a:t>
            </a:r>
          </a:p>
          <a:p>
            <a:pPr marL="800100" lvl="1" indent="-342900">
              <a:buFont typeface="Arial" panose="020B0604020202020204" pitchFamily="34" charset="0"/>
              <a:buChar char="•"/>
            </a:pPr>
            <a:endParaRPr lang="en-US" altLang="en-US" sz="1200" dirty="0">
              <a:latin typeface="+mn-lt"/>
            </a:endParaRPr>
          </a:p>
          <a:p>
            <a:pPr marL="800100" lvl="1" indent="-342900">
              <a:buFont typeface="Arial" panose="020B0604020202020204" pitchFamily="34" charset="0"/>
              <a:buChar char="•"/>
            </a:pPr>
            <a:r>
              <a:rPr lang="en-US" altLang="en-US" sz="1200" dirty="0">
                <a:latin typeface="+mn-lt"/>
              </a:rPr>
              <a:t>Lambda functions – using 2 lambda functions to ensure parallel processing and guarantee completion of the entire analysis quickly:</a:t>
            </a:r>
          </a:p>
          <a:p>
            <a:pPr marL="1257300" lvl="2" indent="-342900">
              <a:buFont typeface="Arial" panose="020B0604020202020204" pitchFamily="34" charset="0"/>
              <a:buChar char="•"/>
            </a:pPr>
            <a:r>
              <a:rPr lang="en-US" altLang="en-US" sz="1200" dirty="0">
                <a:latin typeface="+mn-lt"/>
              </a:rPr>
              <a:t> Lambda-1: The addition of an input file into the S3 bucket triggers a Lambda-1.  A separate “Lambda–1” instance for each input file ensures parallel processing of all files submitted for analysis.</a:t>
            </a:r>
          </a:p>
          <a:p>
            <a:pPr marL="1714500" lvl="3" indent="-342900">
              <a:buFont typeface="Arial" panose="020B0604020202020204" pitchFamily="34" charset="0"/>
              <a:buChar char="•"/>
            </a:pPr>
            <a:r>
              <a:rPr lang="en-US" altLang="en-US" sz="1200" dirty="0">
                <a:latin typeface="+mn-lt"/>
              </a:rPr>
              <a:t>Process the input file – split into smaller chunks if needed.  </a:t>
            </a:r>
          </a:p>
          <a:p>
            <a:pPr marL="1714500" lvl="3" indent="-342900">
              <a:buFont typeface="Arial" panose="020B0604020202020204" pitchFamily="34" charset="0"/>
              <a:buChar char="•"/>
            </a:pPr>
            <a:r>
              <a:rPr lang="en-US" altLang="en-US" sz="1200" dirty="0">
                <a:latin typeface="+mn-lt"/>
              </a:rPr>
              <a:t>Each chunk contains just as many transcriptions that can be fully analyzed within 15 mins (max time for Lambda).</a:t>
            </a:r>
          </a:p>
          <a:p>
            <a:pPr marL="1714500" lvl="3" indent="-342900">
              <a:buFont typeface="Arial" panose="020B0604020202020204" pitchFamily="34" charset="0"/>
              <a:buChar char="•"/>
            </a:pPr>
            <a:r>
              <a:rPr lang="en-US" altLang="en-US" sz="1200" dirty="0">
                <a:latin typeface="+mn-lt"/>
              </a:rPr>
              <a:t>Add each chunk to the SQS Queue.</a:t>
            </a:r>
          </a:p>
          <a:p>
            <a:pPr marL="1257300" lvl="2" indent="-342900">
              <a:buFont typeface="Arial" panose="020B0604020202020204" pitchFamily="34" charset="0"/>
              <a:buChar char="•"/>
            </a:pPr>
            <a:r>
              <a:rPr lang="en-US" altLang="en-US" sz="1200" dirty="0">
                <a:latin typeface="+mn-lt"/>
              </a:rPr>
              <a:t> Lambda-2: Adding a chunk into the SQS queue triggers a Lambda-2.  A separate “Lambda–2” instance for each chunk ensures parallel processing and completing the analysis within 15 minutes. </a:t>
            </a:r>
          </a:p>
          <a:p>
            <a:pPr marL="1714500" lvl="3" indent="-342900">
              <a:buFont typeface="Arial" panose="020B0604020202020204" pitchFamily="34" charset="0"/>
              <a:buChar char="•"/>
            </a:pPr>
            <a:r>
              <a:rPr lang="en-US" altLang="en-US" sz="1200" dirty="0">
                <a:latin typeface="+mn-lt"/>
              </a:rPr>
              <a:t>Process each chunk and analyze each transcription sequentially using ChatGPT 3.5 Turbo model for </a:t>
            </a:r>
            <a:r>
              <a:rPr lang="en-US" sz="1200" dirty="0"/>
              <a:t>Topic, Intent, Sentiment, Sentiment score, Sentiment reason, Tone, Emotion, and Recommendation.</a:t>
            </a:r>
          </a:p>
          <a:p>
            <a:pPr marL="1714500" lvl="3" indent="-342900">
              <a:buFont typeface="Arial" panose="020B0604020202020204" pitchFamily="34" charset="0"/>
              <a:buChar char="•"/>
            </a:pPr>
            <a:r>
              <a:rPr lang="en-US" altLang="en-US" sz="1200" dirty="0">
                <a:latin typeface="+mn-lt"/>
              </a:rPr>
              <a:t>Consolidates the results of all chunks of a file into the original file on to an S3 bucket, and notifies the user </a:t>
            </a:r>
          </a:p>
          <a:p>
            <a:pPr marL="800100" lvl="1" indent="-342900">
              <a:buFont typeface="Arial" panose="020B0604020202020204" pitchFamily="34" charset="0"/>
              <a:buChar char="•"/>
            </a:pPr>
            <a:endParaRPr lang="en-US" altLang="en-US" sz="1200" dirty="0">
              <a:latin typeface="+mn-lt"/>
            </a:endParaRPr>
          </a:p>
          <a:p>
            <a:pPr marL="800100" lvl="1" indent="-342900">
              <a:buFont typeface="Arial" panose="020B0604020202020204" pitchFamily="34" charset="0"/>
              <a:buChar char="•"/>
            </a:pPr>
            <a:r>
              <a:rPr lang="en-US" altLang="en-US" sz="1200" dirty="0">
                <a:latin typeface="+mn-lt"/>
              </a:rPr>
              <a:t>SQS Queue for taking a chunk of transcriptions and triggering a Lambda-2.</a:t>
            </a:r>
          </a:p>
          <a:p>
            <a:pPr marL="800100" lvl="1" indent="-342900">
              <a:buFont typeface="Arial" panose="020B0604020202020204" pitchFamily="34" charset="0"/>
              <a:buChar char="•"/>
            </a:pPr>
            <a:endParaRPr lang="en-US" altLang="en-US" sz="1200" dirty="0">
              <a:latin typeface="+mn-lt"/>
            </a:endParaRPr>
          </a:p>
          <a:p>
            <a:pPr marL="800100" lvl="1" indent="-342900">
              <a:buFont typeface="Arial" panose="020B0604020202020204" pitchFamily="34" charset="0"/>
              <a:buChar char="•"/>
            </a:pPr>
            <a:r>
              <a:rPr lang="en-US" altLang="en-US" sz="1200" dirty="0" err="1">
                <a:latin typeface="+mn-lt"/>
              </a:rPr>
              <a:t>Cloudwatch</a:t>
            </a:r>
            <a:r>
              <a:rPr lang="en-US" altLang="en-US" sz="1200" dirty="0">
                <a:latin typeface="+mn-lt"/>
              </a:rPr>
              <a:t> to collect all logs, traces for possible debugging or issue tracking later.</a:t>
            </a:r>
          </a:p>
          <a:p>
            <a:pPr marL="800100" lvl="1" indent="-342900">
              <a:buFont typeface="Arial" panose="020B0604020202020204" pitchFamily="34" charset="0"/>
              <a:buChar char="•"/>
            </a:pPr>
            <a:endParaRPr lang="en-US" altLang="en-US" sz="1200" dirty="0">
              <a:latin typeface="+mn-lt"/>
            </a:endParaRPr>
          </a:p>
          <a:p>
            <a:pPr marL="342900" indent="-342900">
              <a:buFont typeface="Arial" panose="020B0604020202020204" pitchFamily="34" charset="0"/>
              <a:buChar char="•"/>
            </a:pPr>
            <a:r>
              <a:rPr lang="en-US" altLang="en-US" sz="1200" dirty="0">
                <a:latin typeface="+mn-lt"/>
              </a:rPr>
              <a:t>Everything possible is already parameterized (</a:t>
            </a:r>
            <a:r>
              <a:rPr lang="en-US" altLang="en-US" sz="1200" u="sng" dirty="0">
                <a:latin typeface="+mn-lt"/>
              </a:rPr>
              <a:t>no need to change code, all configuration only</a:t>
            </a:r>
            <a:r>
              <a:rPr lang="en-US" altLang="en-US" sz="1200" dirty="0">
                <a:latin typeface="+mn-lt"/>
              </a:rPr>
              <a:t>): </a:t>
            </a:r>
          </a:p>
          <a:p>
            <a:pPr marL="800100" lvl="1" indent="-342900">
              <a:buFont typeface="Arial" panose="020B0604020202020204" pitchFamily="34" charset="0"/>
              <a:buChar char="•"/>
            </a:pPr>
            <a:r>
              <a:rPr lang="en-US" altLang="en-US" sz="1200" dirty="0">
                <a:latin typeface="+mn-lt"/>
              </a:rPr>
              <a:t>how many transcriptions in each chunk,</a:t>
            </a:r>
          </a:p>
          <a:p>
            <a:pPr marL="800100" lvl="1" indent="-342900">
              <a:buFont typeface="Arial" panose="020B0604020202020204" pitchFamily="34" charset="0"/>
              <a:buChar char="•"/>
            </a:pPr>
            <a:r>
              <a:rPr lang="en-US" altLang="en-US" sz="1200" dirty="0">
                <a:latin typeface="+mn-lt"/>
              </a:rPr>
              <a:t>which of the above-mentioned 8 things to analyze,</a:t>
            </a:r>
          </a:p>
          <a:p>
            <a:pPr marL="800100" lvl="1" indent="-342900">
              <a:buFont typeface="Arial" panose="020B0604020202020204" pitchFamily="34" charset="0"/>
              <a:buChar char="•"/>
            </a:pPr>
            <a:r>
              <a:rPr lang="en-US" altLang="en-US" sz="1200" dirty="0">
                <a:latin typeface="+mn-lt"/>
              </a:rPr>
              <a:t>how long to back off before invoking ChatGPT APIs again if rate limit errors are being encountered,</a:t>
            </a:r>
          </a:p>
          <a:p>
            <a:pPr marL="800100" lvl="1" indent="-342900">
              <a:buFont typeface="Arial" panose="020B0604020202020204" pitchFamily="34" charset="0"/>
              <a:buChar char="•"/>
            </a:pPr>
            <a:r>
              <a:rPr lang="en-US" altLang="en-US" sz="1200" dirty="0">
                <a:latin typeface="+mn-lt"/>
              </a:rPr>
              <a:t>how many times to retry before failing a request</a:t>
            </a:r>
          </a:p>
          <a:p>
            <a:pPr marL="800100" lvl="1" indent="-342900">
              <a:buFont typeface="Arial" panose="020B0604020202020204" pitchFamily="34" charset="0"/>
              <a:buChar char="•"/>
            </a:pPr>
            <a:r>
              <a:rPr lang="en-US" altLang="en-US" sz="1200" dirty="0">
                <a:latin typeface="+mn-lt"/>
              </a:rPr>
              <a:t>topics and intents we want to constrain the model to. Model matches the topic and intent it concluded to closely match with what we seeded.  If no match or no seed is given model gives it’s own conclusion.  This is how training is achieved.</a:t>
            </a:r>
          </a:p>
        </p:txBody>
      </p:sp>
    </p:spTree>
    <p:extLst>
      <p:ext uri="{BB962C8B-B14F-4D97-AF65-F5344CB8AC3E}">
        <p14:creationId xmlns:p14="http://schemas.microsoft.com/office/powerpoint/2010/main" val="71754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554EFCD-C33E-3E92-C78E-D2EF14742CED}"/>
              </a:ext>
            </a:extLst>
          </p:cNvPr>
          <p:cNvSpPr>
            <a:spLocks noGrp="1"/>
          </p:cNvSpPr>
          <p:nvPr>
            <p:ph type="sldNum" sz="quarter" idx="12"/>
          </p:nvPr>
        </p:nvSpPr>
        <p:spPr/>
        <p:txBody>
          <a:bodyPr/>
          <a:lstStyle/>
          <a:p>
            <a:fld id="{29E29A71-D90C-4AAF-81B6-CE5D311E6277}" type="slidenum">
              <a:rPr lang="en-IN" smtClean="0"/>
              <a:t>7</a:t>
            </a:fld>
            <a:endParaRPr lang="en-IN"/>
          </a:p>
        </p:txBody>
      </p:sp>
      <p:sp>
        <p:nvSpPr>
          <p:cNvPr id="7" name="TextBox 6">
            <a:extLst>
              <a:ext uri="{FF2B5EF4-FFF2-40B4-BE49-F238E27FC236}">
                <a16:creationId xmlns:a16="http://schemas.microsoft.com/office/drawing/2014/main" id="{F3B879AB-AEF1-0993-3374-DD3D202A12BA}"/>
              </a:ext>
            </a:extLst>
          </p:cNvPr>
          <p:cNvSpPr txBox="1"/>
          <p:nvPr/>
        </p:nvSpPr>
        <p:spPr>
          <a:xfrm>
            <a:off x="2610678" y="3174470"/>
            <a:ext cx="2080591" cy="369332"/>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2EB23CE8-B34A-2A5A-96CD-4250526CBB44}"/>
              </a:ext>
            </a:extLst>
          </p:cNvPr>
          <p:cNvSpPr txBox="1"/>
          <p:nvPr/>
        </p:nvSpPr>
        <p:spPr>
          <a:xfrm>
            <a:off x="2800928" y="351767"/>
            <a:ext cx="5917186" cy="646331"/>
          </a:xfrm>
          <a:prstGeom prst="rect">
            <a:avLst/>
          </a:prstGeom>
          <a:noFill/>
        </p:spPr>
        <p:txBody>
          <a:bodyPr wrap="square" rtlCol="0">
            <a:spAutoFit/>
          </a:bodyPr>
          <a:lstStyle/>
          <a:p>
            <a:r>
              <a:rPr lang="en-US" sz="3600" b="1" u="sng" dirty="0">
                <a:solidFill>
                  <a:schemeClr val="bg2">
                    <a:lumMod val="50000"/>
                  </a:schemeClr>
                </a:solidFill>
                <a:latin typeface="Arial Narrow" panose="020B0606020202030204" pitchFamily="34" charset="0"/>
                <a:cs typeface="Dreaming Outloud Pro" panose="020F0502020204030204" pitchFamily="66" charset="0"/>
              </a:rPr>
              <a:t>Technical Details</a:t>
            </a:r>
          </a:p>
        </p:txBody>
      </p:sp>
      <p:pic>
        <p:nvPicPr>
          <p:cNvPr id="3" name="Picture 2">
            <a:extLst>
              <a:ext uri="{FF2B5EF4-FFF2-40B4-BE49-F238E27FC236}">
                <a16:creationId xmlns:a16="http://schemas.microsoft.com/office/drawing/2014/main" id="{7A93EB53-2B1C-D723-0E6D-78BDB3B092DA}"/>
              </a:ext>
            </a:extLst>
          </p:cNvPr>
          <p:cNvPicPr>
            <a:picLocks noChangeAspect="1"/>
          </p:cNvPicPr>
          <p:nvPr/>
        </p:nvPicPr>
        <p:blipFill>
          <a:blip r:embed="rId2"/>
          <a:stretch>
            <a:fillRect/>
          </a:stretch>
        </p:blipFill>
        <p:spPr>
          <a:xfrm>
            <a:off x="702365" y="4143967"/>
            <a:ext cx="1908313" cy="1782811"/>
          </a:xfrm>
          <a:prstGeom prst="rect">
            <a:avLst/>
          </a:prstGeom>
        </p:spPr>
      </p:pic>
      <p:sp>
        <p:nvSpPr>
          <p:cNvPr id="8" name="TextBox 7">
            <a:extLst>
              <a:ext uri="{FF2B5EF4-FFF2-40B4-BE49-F238E27FC236}">
                <a16:creationId xmlns:a16="http://schemas.microsoft.com/office/drawing/2014/main" id="{ECF81322-CD20-9FA7-7808-9FC49F75BD29}"/>
              </a:ext>
            </a:extLst>
          </p:cNvPr>
          <p:cNvSpPr txBox="1"/>
          <p:nvPr/>
        </p:nvSpPr>
        <p:spPr>
          <a:xfrm>
            <a:off x="2676938" y="4172452"/>
            <a:ext cx="8534399" cy="1754326"/>
          </a:xfrm>
          <a:prstGeom prst="rect">
            <a:avLst/>
          </a:prstGeom>
          <a:noFill/>
        </p:spPr>
        <p:txBody>
          <a:bodyPr wrap="square">
            <a:spAutoFit/>
          </a:bodyPr>
          <a:lstStyle/>
          <a:p>
            <a:pPr eaLnBrk="0" fontAlgn="base" hangingPunct="0">
              <a:spcBef>
                <a:spcPct val="0"/>
              </a:spcBef>
              <a:spcAft>
                <a:spcPct val="0"/>
              </a:spcAft>
            </a:pPr>
            <a:r>
              <a:rPr lang="en-US" sz="2800" dirty="0">
                <a:solidFill>
                  <a:srgbClr val="002060"/>
                </a:solidFill>
                <a:latin typeface="+mj-lt"/>
                <a:ea typeface="+mj-ea"/>
                <a:cs typeface="+mj-cs"/>
              </a:rPr>
              <a:t>S3</a:t>
            </a:r>
            <a:r>
              <a:rPr lang="en-US" sz="2000" dirty="0"/>
              <a:t> </a:t>
            </a:r>
            <a:r>
              <a:rPr lang="en-US" sz="2800" dirty="0">
                <a:solidFill>
                  <a:srgbClr val="002060"/>
                </a:solidFill>
                <a:latin typeface="+mj-lt"/>
                <a:ea typeface="+mj-ea"/>
                <a:cs typeface="+mj-cs"/>
              </a:rPr>
              <a:t>Trigger</a:t>
            </a:r>
            <a:r>
              <a:rPr lang="en-US" sz="2000" dirty="0"/>
              <a:t>:</a:t>
            </a:r>
          </a:p>
          <a:p>
            <a:pPr marL="285750" indent="-285750" eaLnBrk="0" fontAlgn="base" hangingPunct="0">
              <a:spcBef>
                <a:spcPct val="0"/>
              </a:spcBef>
              <a:spcAft>
                <a:spcPct val="0"/>
              </a:spcAft>
              <a:buFont typeface="Arial" panose="020B0604020202020204" pitchFamily="34" charset="0"/>
              <a:buChar char="•"/>
            </a:pPr>
            <a:endParaRPr lang="en-US" sz="2000" dirty="0"/>
          </a:p>
          <a:p>
            <a:pPr marL="285750" indent="-285750" eaLnBrk="0" fontAlgn="base" hangingPunct="0">
              <a:spcBef>
                <a:spcPct val="0"/>
              </a:spcBef>
              <a:spcAft>
                <a:spcPct val="0"/>
              </a:spcAft>
              <a:buFont typeface="Arial" panose="020B0604020202020204" pitchFamily="34" charset="0"/>
              <a:buChar char="•"/>
            </a:pPr>
            <a:r>
              <a:rPr lang="en-US" sz="2000" dirty="0"/>
              <a:t>Configured the S3 trigger where the lambda function is automatically triggered when a specific event (File upload) occurs in an Amazon S3 (Simple Storage Service) bucket.</a:t>
            </a:r>
          </a:p>
        </p:txBody>
      </p:sp>
      <p:pic>
        <p:nvPicPr>
          <p:cNvPr id="12" name="Picture 11">
            <a:extLst>
              <a:ext uri="{FF2B5EF4-FFF2-40B4-BE49-F238E27FC236}">
                <a16:creationId xmlns:a16="http://schemas.microsoft.com/office/drawing/2014/main" id="{231AB17C-21C2-06AC-B597-AB29EBE724E5}"/>
              </a:ext>
            </a:extLst>
          </p:cNvPr>
          <p:cNvPicPr>
            <a:picLocks noChangeAspect="1"/>
          </p:cNvPicPr>
          <p:nvPr/>
        </p:nvPicPr>
        <p:blipFill rotWithShape="1">
          <a:blip r:embed="rId3"/>
          <a:srcRect l="7866" r="5804" b="1598"/>
          <a:stretch/>
        </p:blipFill>
        <p:spPr>
          <a:xfrm>
            <a:off x="795130" y="1708395"/>
            <a:ext cx="1815548" cy="2019686"/>
          </a:xfrm>
          <a:prstGeom prst="rect">
            <a:avLst/>
          </a:prstGeom>
        </p:spPr>
      </p:pic>
      <p:sp>
        <p:nvSpPr>
          <p:cNvPr id="14" name="Rectangle 4">
            <a:extLst>
              <a:ext uri="{FF2B5EF4-FFF2-40B4-BE49-F238E27FC236}">
                <a16:creationId xmlns:a16="http://schemas.microsoft.com/office/drawing/2014/main" id="{9A1FE9D2-718E-C879-94E1-D2BA027CA04B}"/>
              </a:ext>
            </a:extLst>
          </p:cNvPr>
          <p:cNvSpPr>
            <a:spLocks noChangeArrowheads="1"/>
          </p:cNvSpPr>
          <p:nvPr/>
        </p:nvSpPr>
        <p:spPr bwMode="auto">
          <a:xfrm>
            <a:off x="2676939" y="1635588"/>
            <a:ext cx="781546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800" dirty="0">
                <a:solidFill>
                  <a:srgbClr val="002060"/>
                </a:solidFill>
                <a:latin typeface="+mj-lt"/>
                <a:ea typeface="+mj-ea"/>
                <a:cs typeface="+mj-cs"/>
              </a:rPr>
              <a:t>Model</a:t>
            </a:r>
            <a:r>
              <a:rPr lang="en-US" sz="2000" dirty="0">
                <a:latin typeface="+mn-lt"/>
              </a:rPr>
              <a:t>: ChatGPT Turbo 3.5</a:t>
            </a:r>
          </a:p>
          <a:p>
            <a:endParaRPr lang="en-US" sz="2000" dirty="0">
              <a:latin typeface="+mn-lt"/>
            </a:endParaRPr>
          </a:p>
          <a:p>
            <a:pPr marL="285750" indent="-285750">
              <a:buFont typeface="Arial" panose="020B0604020202020204" pitchFamily="34" charset="0"/>
              <a:buChar char="•"/>
            </a:pPr>
            <a:r>
              <a:rPr lang="en-US" altLang="en-US" sz="2000" dirty="0">
                <a:latin typeface="+mn-lt"/>
              </a:rPr>
              <a:t>Most capable GPT-3.5 model and optimized for chat at 1/10th the cost of text-davinci-003.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mn-lt"/>
              </a:rPr>
              <a:t>Max tokens: 4,096 tokens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mn-lt"/>
              </a:rPr>
              <a:t>Training data: Up to Sep 2021</a:t>
            </a:r>
            <a:endParaRPr lang="en-US" altLang="en-US" sz="2000" dirty="0">
              <a:latin typeface="+mn-lt"/>
            </a:endParaRPr>
          </a:p>
        </p:txBody>
      </p:sp>
    </p:spTree>
    <p:extLst>
      <p:ext uri="{BB962C8B-B14F-4D97-AF65-F5344CB8AC3E}">
        <p14:creationId xmlns:p14="http://schemas.microsoft.com/office/powerpoint/2010/main" val="358036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34E5BF3-A565-C779-CB00-3FD8E73C164E}"/>
              </a:ext>
            </a:extLst>
          </p:cNvPr>
          <p:cNvSpPr>
            <a:spLocks noGrp="1"/>
          </p:cNvSpPr>
          <p:nvPr>
            <p:ph type="ftr" sz="quarter" idx="11"/>
          </p:nvPr>
        </p:nvSpPr>
        <p:spPr/>
        <p:txBody>
          <a:bodyPr/>
          <a:lstStyle/>
          <a:p>
            <a:r>
              <a:rPr lang="en-US"/>
              <a:t>Copyright © 2021, Voxai and/or its affiliates  |  Confidential</a:t>
            </a:r>
            <a:endParaRPr lang="en-IN"/>
          </a:p>
        </p:txBody>
      </p:sp>
      <p:sp>
        <p:nvSpPr>
          <p:cNvPr id="5" name="Slide Number Placeholder 4">
            <a:extLst>
              <a:ext uri="{FF2B5EF4-FFF2-40B4-BE49-F238E27FC236}">
                <a16:creationId xmlns:a16="http://schemas.microsoft.com/office/drawing/2014/main" id="{1554EFCD-C33E-3E92-C78E-D2EF14742CED}"/>
              </a:ext>
            </a:extLst>
          </p:cNvPr>
          <p:cNvSpPr>
            <a:spLocks noGrp="1"/>
          </p:cNvSpPr>
          <p:nvPr>
            <p:ph type="sldNum" sz="quarter" idx="12"/>
          </p:nvPr>
        </p:nvSpPr>
        <p:spPr/>
        <p:txBody>
          <a:bodyPr/>
          <a:lstStyle/>
          <a:p>
            <a:fld id="{29E29A71-D90C-4AAF-81B6-CE5D311E6277}" type="slidenum">
              <a:rPr lang="en-IN" smtClean="0"/>
              <a:t>8</a:t>
            </a:fld>
            <a:endParaRPr lang="en-IN"/>
          </a:p>
        </p:txBody>
      </p:sp>
      <p:sp>
        <p:nvSpPr>
          <p:cNvPr id="7" name="TextBox 6">
            <a:extLst>
              <a:ext uri="{FF2B5EF4-FFF2-40B4-BE49-F238E27FC236}">
                <a16:creationId xmlns:a16="http://schemas.microsoft.com/office/drawing/2014/main" id="{F3B879AB-AEF1-0993-3374-DD3D202A12BA}"/>
              </a:ext>
            </a:extLst>
          </p:cNvPr>
          <p:cNvSpPr txBox="1"/>
          <p:nvPr/>
        </p:nvSpPr>
        <p:spPr>
          <a:xfrm>
            <a:off x="2610678" y="3174470"/>
            <a:ext cx="2080591" cy="369332"/>
          </a:xfrm>
          <a:prstGeom prst="rect">
            <a:avLst/>
          </a:prstGeom>
          <a:noFill/>
        </p:spPr>
        <p:txBody>
          <a:bodyPr wrap="square" rtlCol="0">
            <a:spAutoFit/>
          </a:bodyPr>
          <a:lstStyle/>
          <a:p>
            <a:endParaRPr lang="en-US" dirty="0"/>
          </a:p>
        </p:txBody>
      </p:sp>
      <p:pic>
        <p:nvPicPr>
          <p:cNvPr id="2" name="Content Placeholder 6">
            <a:extLst>
              <a:ext uri="{FF2B5EF4-FFF2-40B4-BE49-F238E27FC236}">
                <a16:creationId xmlns:a16="http://schemas.microsoft.com/office/drawing/2014/main" id="{E5AC4923-18BB-82E7-2439-D71DF8E64A5F}"/>
              </a:ext>
            </a:extLst>
          </p:cNvPr>
          <p:cNvPicPr>
            <a:picLocks noChangeAspect="1"/>
          </p:cNvPicPr>
          <p:nvPr/>
        </p:nvPicPr>
        <p:blipFill rotWithShape="1">
          <a:blip r:embed="rId2"/>
          <a:srcRect l="10602" r="4937" b="-1"/>
          <a:stretch/>
        </p:blipFill>
        <p:spPr>
          <a:xfrm>
            <a:off x="369154" y="299076"/>
            <a:ext cx="3281819" cy="3244726"/>
          </a:xfrm>
          <a:prstGeom prst="rect">
            <a:avLst/>
          </a:prstGeom>
        </p:spPr>
      </p:pic>
      <p:sp>
        <p:nvSpPr>
          <p:cNvPr id="3" name="Content Placeholder 10">
            <a:extLst>
              <a:ext uri="{FF2B5EF4-FFF2-40B4-BE49-F238E27FC236}">
                <a16:creationId xmlns:a16="http://schemas.microsoft.com/office/drawing/2014/main" id="{B45B4EF9-4F10-AD11-74EE-4DD90D03B9B3}"/>
              </a:ext>
            </a:extLst>
          </p:cNvPr>
          <p:cNvSpPr>
            <a:spLocks noGrp="1"/>
          </p:cNvSpPr>
          <p:nvPr>
            <p:ph idx="1"/>
          </p:nvPr>
        </p:nvSpPr>
        <p:spPr>
          <a:xfrm>
            <a:off x="4038600" y="2172958"/>
            <a:ext cx="7673235" cy="2568144"/>
          </a:xfrm>
        </p:spPr>
        <p:txBody>
          <a:bodyPr>
            <a:normAutofit/>
          </a:bodyPr>
          <a:lstStyle/>
          <a:p>
            <a:r>
              <a:rPr lang="en-US" sz="2000" dirty="0"/>
              <a:t>S3 bucket and its object are accessed publicly, and it is hosting static website, which will create a URL.</a:t>
            </a:r>
          </a:p>
          <a:p>
            <a:r>
              <a:rPr lang="en-US" sz="2000" dirty="0"/>
              <a:t>Website is available at the AWS Region-specific website endpoint of the bucket.</a:t>
            </a:r>
          </a:p>
          <a:p>
            <a:r>
              <a:rPr lang="en-US" sz="2000" dirty="0"/>
              <a:t>URL for the user to access and upload a file which is further directed to the s3 bucket.</a:t>
            </a:r>
          </a:p>
          <a:p>
            <a:r>
              <a:rPr lang="en-US" sz="2000" dirty="0"/>
              <a:t>The enormity of the web ensures its diverse usability.</a:t>
            </a:r>
          </a:p>
        </p:txBody>
      </p:sp>
      <p:sp>
        <p:nvSpPr>
          <p:cNvPr id="6" name="Title 1">
            <a:extLst>
              <a:ext uri="{FF2B5EF4-FFF2-40B4-BE49-F238E27FC236}">
                <a16:creationId xmlns:a16="http://schemas.microsoft.com/office/drawing/2014/main" id="{67A3D769-204C-480A-666F-20AC8B0316FA}"/>
              </a:ext>
            </a:extLst>
          </p:cNvPr>
          <p:cNvSpPr>
            <a:spLocks noGrp="1"/>
          </p:cNvSpPr>
          <p:nvPr>
            <p:ph type="title"/>
          </p:nvPr>
        </p:nvSpPr>
        <p:spPr>
          <a:xfrm>
            <a:off x="4038601" y="942280"/>
            <a:ext cx="3281820" cy="1174619"/>
          </a:xfrm>
        </p:spPr>
        <p:txBody>
          <a:bodyPr>
            <a:normAutofit/>
          </a:bodyPr>
          <a:lstStyle/>
          <a:p>
            <a:r>
              <a:rPr lang="en-US" sz="2800" dirty="0"/>
              <a:t>Web Interface</a:t>
            </a:r>
            <a:endParaRPr lang="en-US" sz="4000" dirty="0"/>
          </a:p>
        </p:txBody>
      </p:sp>
    </p:spTree>
    <p:extLst>
      <p:ext uri="{BB962C8B-B14F-4D97-AF65-F5344CB8AC3E}">
        <p14:creationId xmlns:p14="http://schemas.microsoft.com/office/powerpoint/2010/main" val="376311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763D3-BF4D-B8E3-64A0-F7C2818639F4}"/>
              </a:ext>
            </a:extLst>
          </p:cNvPr>
          <p:cNvSpPr>
            <a:spLocks noGrp="1"/>
          </p:cNvSpPr>
          <p:nvPr>
            <p:ph idx="1"/>
          </p:nvPr>
        </p:nvSpPr>
        <p:spPr>
          <a:xfrm>
            <a:off x="2066795" y="980661"/>
            <a:ext cx="9569884" cy="5375691"/>
          </a:xfrm>
        </p:spPr>
        <p:txBody>
          <a:bodyPr>
            <a:normAutofit/>
          </a:bodyPr>
          <a:lstStyle/>
          <a:p>
            <a:pPr marL="0" indent="0">
              <a:buNone/>
            </a:pPr>
            <a:r>
              <a:rPr lang="en-US" dirty="0">
                <a:solidFill>
                  <a:srgbClr val="002060"/>
                </a:solidFill>
                <a:latin typeface="+mj-lt"/>
                <a:ea typeface="+mj-ea"/>
                <a:cs typeface="+mj-cs"/>
              </a:rPr>
              <a:t>Lambda</a:t>
            </a:r>
            <a:r>
              <a:rPr lang="en-US" sz="1800" dirty="0"/>
              <a:t> </a:t>
            </a:r>
            <a:r>
              <a:rPr lang="en-US" dirty="0">
                <a:solidFill>
                  <a:srgbClr val="002060"/>
                </a:solidFill>
                <a:latin typeface="+mj-lt"/>
                <a:ea typeface="+mj-ea"/>
                <a:cs typeface="+mj-cs"/>
              </a:rPr>
              <a:t>function</a:t>
            </a:r>
            <a:r>
              <a:rPr lang="en-US" sz="1800" dirty="0"/>
              <a:t>: </a:t>
            </a:r>
          </a:p>
          <a:p>
            <a:pPr marL="0" indent="0">
              <a:buNone/>
            </a:pPr>
            <a:endParaRPr lang="en-US" sz="1800" dirty="0"/>
          </a:p>
          <a:p>
            <a:pPr marL="0" indent="0">
              <a:buNone/>
            </a:pPr>
            <a:r>
              <a:rPr lang="en-US" sz="2000" dirty="0"/>
              <a:t>Created a lambda function which caters to the below functionalities:</a:t>
            </a:r>
          </a:p>
          <a:p>
            <a:r>
              <a:rPr lang="en-US" sz="2000" dirty="0"/>
              <a:t>Fetches the data from the s3 bucket ( Input folder) stores into data frame. File gets removed from the input folder and stores the copy of it in the backup folder.</a:t>
            </a:r>
          </a:p>
          <a:p>
            <a:r>
              <a:rPr lang="en-US" sz="2000" dirty="0"/>
              <a:t>We have total of 8 parameters which includes ( Topic, Intent, Sentiment, Sentiment score, Emotion, Sentiment reason, Recommendation, Tone) that are acquired by applying the ChatGPT 3.5 turbo model. Dedicated functions are defined to obtain each parameter in the code.</a:t>
            </a:r>
          </a:p>
          <a:p>
            <a:r>
              <a:rPr lang="en-US" sz="2000" dirty="0"/>
              <a:t>We have a pre-built list of topics and intents, model will fetch the topic and intent from the list, if it doesn’t match then it gives its own relevant intent or topic for each transcription.</a:t>
            </a:r>
          </a:p>
          <a:p>
            <a:r>
              <a:rPr lang="en-US" sz="2000" dirty="0"/>
              <a:t>Once the model predicts all the 8 parameters it will copy the result data into the output folder in csv format.</a:t>
            </a:r>
          </a:p>
          <a:p>
            <a:endParaRPr lang="en-US" dirty="0"/>
          </a:p>
        </p:txBody>
      </p:sp>
      <p:sp>
        <p:nvSpPr>
          <p:cNvPr id="4" name="Footer Placeholder 3">
            <a:extLst>
              <a:ext uri="{FF2B5EF4-FFF2-40B4-BE49-F238E27FC236}">
                <a16:creationId xmlns:a16="http://schemas.microsoft.com/office/drawing/2014/main" id="{ECE2B7F1-D4EC-4E10-9225-A106371ED2F3}"/>
              </a:ext>
            </a:extLst>
          </p:cNvPr>
          <p:cNvSpPr>
            <a:spLocks noGrp="1"/>
          </p:cNvSpPr>
          <p:nvPr>
            <p:ph type="ftr" sz="quarter" idx="11"/>
          </p:nvPr>
        </p:nvSpPr>
        <p:spPr/>
        <p:txBody>
          <a:bodyPr/>
          <a:lstStyle/>
          <a:p>
            <a:r>
              <a:rPr lang="en-US"/>
              <a:t>Copyright © 2021, Voxai and/or its affiliates  |  Confidential</a:t>
            </a:r>
            <a:endParaRPr lang="en-IN"/>
          </a:p>
        </p:txBody>
      </p:sp>
      <p:sp>
        <p:nvSpPr>
          <p:cNvPr id="5" name="Slide Number Placeholder 4">
            <a:extLst>
              <a:ext uri="{FF2B5EF4-FFF2-40B4-BE49-F238E27FC236}">
                <a16:creationId xmlns:a16="http://schemas.microsoft.com/office/drawing/2014/main" id="{879A0DB0-8588-2DCF-07B8-296CEB3BCC72}"/>
              </a:ext>
            </a:extLst>
          </p:cNvPr>
          <p:cNvSpPr>
            <a:spLocks noGrp="1"/>
          </p:cNvSpPr>
          <p:nvPr>
            <p:ph type="sldNum" sz="quarter" idx="12"/>
          </p:nvPr>
        </p:nvSpPr>
        <p:spPr/>
        <p:txBody>
          <a:bodyPr/>
          <a:lstStyle/>
          <a:p>
            <a:fld id="{29E29A71-D90C-4AAF-81B6-CE5D311E6277}" type="slidenum">
              <a:rPr lang="en-IN" smtClean="0"/>
              <a:t>9</a:t>
            </a:fld>
            <a:endParaRPr lang="en-IN"/>
          </a:p>
        </p:txBody>
      </p:sp>
      <p:pic>
        <p:nvPicPr>
          <p:cNvPr id="8" name="Picture 7">
            <a:extLst>
              <a:ext uri="{FF2B5EF4-FFF2-40B4-BE49-F238E27FC236}">
                <a16:creationId xmlns:a16="http://schemas.microsoft.com/office/drawing/2014/main" id="{0C9F62D1-FFF2-5A54-6CA6-03B074C102B3}"/>
              </a:ext>
            </a:extLst>
          </p:cNvPr>
          <p:cNvPicPr>
            <a:picLocks noChangeAspect="1"/>
          </p:cNvPicPr>
          <p:nvPr/>
        </p:nvPicPr>
        <p:blipFill>
          <a:blip r:embed="rId2"/>
          <a:stretch>
            <a:fillRect/>
          </a:stretch>
        </p:blipFill>
        <p:spPr>
          <a:xfrm>
            <a:off x="186565" y="980661"/>
            <a:ext cx="1667288" cy="2033677"/>
          </a:xfrm>
          <a:prstGeom prst="rect">
            <a:avLst/>
          </a:prstGeom>
        </p:spPr>
      </p:pic>
    </p:spTree>
    <p:extLst>
      <p:ext uri="{BB962C8B-B14F-4D97-AF65-F5344CB8AC3E}">
        <p14:creationId xmlns:p14="http://schemas.microsoft.com/office/powerpoint/2010/main" val="157041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18344</TotalTime>
  <Words>3919</Words>
  <Application>Microsoft Office PowerPoint</Application>
  <PresentationFormat>Widescreen</PresentationFormat>
  <Paragraphs>314</Paragraphs>
  <Slides>20</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20</vt:i4>
      </vt:variant>
    </vt:vector>
  </HeadingPairs>
  <TitlesOfParts>
    <vt:vector size="36" baseType="lpstr">
      <vt:lpstr>Algerian</vt:lpstr>
      <vt:lpstr>Arial</vt:lpstr>
      <vt:lpstr>Arial Black</vt:lpstr>
      <vt:lpstr>Arial Narrow</vt:lpstr>
      <vt:lpstr>Calibri</vt:lpstr>
      <vt:lpstr>Calibri Light</vt:lpstr>
      <vt:lpstr>Cambria Math</vt:lpstr>
      <vt:lpstr>Cavolini</vt:lpstr>
      <vt:lpstr>ColfaxAI</vt:lpstr>
      <vt:lpstr>Microsoft PhagsPa</vt:lpstr>
      <vt:lpstr>Soehne</vt:lpstr>
      <vt:lpstr>source-serif-pro</vt:lpstr>
      <vt:lpstr>Times New Roman</vt:lpstr>
      <vt:lpstr>Wingdings</vt:lpstr>
      <vt:lpstr>Office Theme</vt:lpstr>
      <vt:lpstr>1_Office Theme</vt:lpstr>
      <vt:lpstr>PowerPoint Presentation</vt:lpstr>
      <vt:lpstr>PowerPoint Presentation</vt:lpstr>
      <vt:lpstr>    LIVE DEMO   http://uspsinput.s3-website-us-east-1.amazonaws.com  </vt:lpstr>
      <vt:lpstr>PowerPoint Presentation</vt:lpstr>
      <vt:lpstr>PowerPoint Presentation</vt:lpstr>
      <vt:lpstr>PowerPoint Presentation</vt:lpstr>
      <vt:lpstr>PowerPoint Presentation</vt:lpstr>
      <vt:lpstr>Web Interface</vt:lpstr>
      <vt:lpstr>PowerPoint Presentation</vt:lpstr>
      <vt:lpstr>Lambda 1 Summary</vt:lpstr>
      <vt:lpstr>Lambda 2 Summary</vt:lpstr>
      <vt:lpstr>Detailed description:</vt:lpstr>
      <vt:lpstr>PowerPoint Presentation</vt:lpstr>
      <vt:lpstr>PowerPoint Presentation</vt:lpstr>
      <vt:lpstr>PowerPoint Presentation</vt:lpstr>
      <vt:lpstr>PowerPoint Presentation</vt:lpstr>
      <vt:lpstr>PowerPoint Presentation</vt:lpstr>
      <vt:lpstr>Scrubbing cost (estimation):  USPS team gave information that survey comments csv file of 3375 transcriptions having 1324684 characters. We are using two features of comprehend to perform scrubbing (Entity recognition and Detect PII)  Comprehend charges per month(1 units = 100 Characters):  No. of characters for 3375 trans = 1324684 No. of characters for 20k trans = 7849979 (daily) No. of characters monthly = 235499377 No. of units (monthly) = 2354993.77  Monthly cost for Entity recognition (up to 10M units) :  2354993.77 * .0001 = $ 235.50  Monthly cost for PII detection (up to 10M units) :  2354993.77 * .0001 = $ 235.50  Total cost : 235.50+235.50 = $ 471  Total  est. monthly cost ( ChatGPT + AWS + Comprehend)  621.39 + 471 = $ 1092.39  Total est. yearly cost ( ChatGPT + AWS + Comprehend)  7456.68 + 5652 = $ 13108.68  </vt:lpstr>
      <vt:lpstr>Account Details for ChatGPT </vt:lpstr>
      <vt:lpstr>Rate Limit for ChatGPT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Mrinal Manhar</dc:creator>
  <cp:lastModifiedBy>Mrinal Manhar</cp:lastModifiedBy>
  <cp:revision>32</cp:revision>
  <dcterms:created xsi:type="dcterms:W3CDTF">2023-07-11T06:13:54Z</dcterms:created>
  <dcterms:modified xsi:type="dcterms:W3CDTF">2024-07-24T10:34:01Z</dcterms:modified>
</cp:coreProperties>
</file>