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64" r:id="rId2"/>
    <p:sldId id="266" r:id="rId3"/>
    <p:sldId id="267" r:id="rId4"/>
    <p:sldId id="259" r:id="rId5"/>
    <p:sldId id="268" r:id="rId6"/>
    <p:sldId id="285" r:id="rId7"/>
    <p:sldId id="284" r:id="rId8"/>
    <p:sldId id="286" r:id="rId9"/>
    <p:sldId id="271" r:id="rId10"/>
    <p:sldId id="280" r:id="rId11"/>
    <p:sldId id="269" r:id="rId12"/>
    <p:sldId id="270" r:id="rId13"/>
    <p:sldId id="272" r:id="rId14"/>
    <p:sldId id="273" r:id="rId15"/>
    <p:sldId id="275" r:id="rId16"/>
    <p:sldId id="287" r:id="rId17"/>
    <p:sldId id="274" r:id="rId18"/>
    <p:sldId id="282" r:id="rId19"/>
    <p:sldId id="283" r:id="rId20"/>
    <p:sldId id="276" r:id="rId21"/>
    <p:sldId id="288" r:id="rId22"/>
    <p:sldId id="289" r:id="rId23"/>
    <p:sldId id="277" r:id="rId24"/>
    <p:sldId id="281" r:id="rId25"/>
    <p:sldId id="278" r:id="rId26"/>
    <p:sldId id="279" r:id="rId2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6C6E14-864E-4217-9D95-8B4743C4057E}" type="datetimeFigureOut">
              <a:rPr lang="vi-VN" smtClean="0"/>
              <a:t>01/04/2024</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E8C5CA-0986-4EF9-8209-050084E6BE2C}" type="slidenum">
              <a:rPr lang="vi-VN" smtClean="0"/>
              <a:t>‹#›</a:t>
            </a:fld>
            <a:endParaRPr lang="vi-VN"/>
          </a:p>
        </p:txBody>
      </p:sp>
    </p:spTree>
    <p:extLst>
      <p:ext uri="{BB962C8B-B14F-4D97-AF65-F5344CB8AC3E}">
        <p14:creationId xmlns:p14="http://schemas.microsoft.com/office/powerpoint/2010/main" val="870953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72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Shape 14"/>
        <p:cNvGrpSpPr/>
        <p:nvPr/>
      </p:nvGrpSpPr>
      <p:grpSpPr>
        <a:xfrm>
          <a:off x="0" y="0"/>
          <a:ext cx="0" cy="0"/>
          <a:chOff x="0" y="0"/>
          <a:chExt cx="0" cy="0"/>
        </a:xfrm>
      </p:grpSpPr>
      <p:sp>
        <p:nvSpPr>
          <p:cNvPr id="15" name="Google Shape;15;p27"/>
          <p:cNvSpPr txBox="1">
            <a:spLocks noGrp="1"/>
          </p:cNvSpPr>
          <p:nvPr>
            <p:ph type="title"/>
          </p:nvPr>
        </p:nvSpPr>
        <p:spPr>
          <a:xfrm>
            <a:off x="4692269" y="782827"/>
            <a:ext cx="2807461" cy="5137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i="0">
                <a:solidFill>
                  <a:srgbClr val="253E6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7"/>
          <p:cNvSpPr txBox="1">
            <a:spLocks noGrp="1"/>
          </p:cNvSpPr>
          <p:nvPr>
            <p:ph type="body" idx="1"/>
          </p:nvPr>
        </p:nvSpPr>
        <p:spPr>
          <a:xfrm>
            <a:off x="1899792" y="2238375"/>
            <a:ext cx="8468360" cy="27813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 name="Google Shape;17;p27"/>
          <p:cNvSpPr txBox="1">
            <a:spLocks noGrp="1"/>
          </p:cNvSpPr>
          <p:nvPr>
            <p:ph type="ftr" idx="11"/>
          </p:nvPr>
        </p:nvSpPr>
        <p:spPr>
          <a:xfrm>
            <a:off x="167436" y="6579666"/>
            <a:ext cx="3723004"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lvl1pPr marL="38100" marR="0" lvl="0" indent="0" algn="l">
              <a:lnSpc>
                <a:spcPct val="101250"/>
              </a:lnSpc>
              <a:spcBef>
                <a:spcPts val="0"/>
              </a:spcBef>
              <a:buNone/>
              <a:defRPr sz="1600" b="1" i="0">
                <a:solidFill>
                  <a:schemeClr val="lt1"/>
                </a:solidFill>
                <a:latin typeface="Calibri"/>
                <a:ea typeface="Calibri"/>
                <a:cs typeface="Calibri"/>
                <a:sym typeface="Calibri"/>
              </a:defRPr>
            </a:lvl1pPr>
            <a:lvl2pPr marL="38100" marR="0" lvl="1" indent="0" algn="l">
              <a:lnSpc>
                <a:spcPct val="101250"/>
              </a:lnSpc>
              <a:spcBef>
                <a:spcPts val="0"/>
              </a:spcBef>
              <a:buNone/>
              <a:defRPr sz="1600" b="1" i="0">
                <a:solidFill>
                  <a:schemeClr val="lt1"/>
                </a:solidFill>
                <a:latin typeface="Calibri"/>
                <a:ea typeface="Calibri"/>
                <a:cs typeface="Calibri"/>
                <a:sym typeface="Calibri"/>
              </a:defRPr>
            </a:lvl2pPr>
            <a:lvl3pPr marL="38100" marR="0" lvl="2" indent="0" algn="l">
              <a:lnSpc>
                <a:spcPct val="101250"/>
              </a:lnSpc>
              <a:spcBef>
                <a:spcPts val="0"/>
              </a:spcBef>
              <a:buNone/>
              <a:defRPr sz="1600" b="1" i="0">
                <a:solidFill>
                  <a:schemeClr val="lt1"/>
                </a:solidFill>
                <a:latin typeface="Calibri"/>
                <a:ea typeface="Calibri"/>
                <a:cs typeface="Calibri"/>
                <a:sym typeface="Calibri"/>
              </a:defRPr>
            </a:lvl3pPr>
            <a:lvl4pPr marL="38100" marR="0" lvl="3" indent="0" algn="l">
              <a:lnSpc>
                <a:spcPct val="101250"/>
              </a:lnSpc>
              <a:spcBef>
                <a:spcPts val="0"/>
              </a:spcBef>
              <a:buNone/>
              <a:defRPr sz="1600" b="1" i="0">
                <a:solidFill>
                  <a:schemeClr val="lt1"/>
                </a:solidFill>
                <a:latin typeface="Calibri"/>
                <a:ea typeface="Calibri"/>
                <a:cs typeface="Calibri"/>
                <a:sym typeface="Calibri"/>
              </a:defRPr>
            </a:lvl4pPr>
            <a:lvl5pPr marL="38100" marR="0" lvl="4" indent="0" algn="l">
              <a:lnSpc>
                <a:spcPct val="101250"/>
              </a:lnSpc>
              <a:spcBef>
                <a:spcPts val="0"/>
              </a:spcBef>
              <a:buNone/>
              <a:defRPr sz="1600" b="1" i="0">
                <a:solidFill>
                  <a:schemeClr val="lt1"/>
                </a:solidFill>
                <a:latin typeface="Calibri"/>
                <a:ea typeface="Calibri"/>
                <a:cs typeface="Calibri"/>
                <a:sym typeface="Calibri"/>
              </a:defRPr>
            </a:lvl5pPr>
            <a:lvl6pPr marL="38100" marR="0" lvl="5" indent="0" algn="l">
              <a:lnSpc>
                <a:spcPct val="101250"/>
              </a:lnSpc>
              <a:spcBef>
                <a:spcPts val="0"/>
              </a:spcBef>
              <a:buNone/>
              <a:defRPr sz="1600" b="1" i="0">
                <a:solidFill>
                  <a:schemeClr val="lt1"/>
                </a:solidFill>
                <a:latin typeface="Calibri"/>
                <a:ea typeface="Calibri"/>
                <a:cs typeface="Calibri"/>
                <a:sym typeface="Calibri"/>
              </a:defRPr>
            </a:lvl6pPr>
            <a:lvl7pPr marL="38100" marR="0" lvl="6" indent="0" algn="l">
              <a:lnSpc>
                <a:spcPct val="101250"/>
              </a:lnSpc>
              <a:spcBef>
                <a:spcPts val="0"/>
              </a:spcBef>
              <a:buNone/>
              <a:defRPr sz="1600" b="1" i="0">
                <a:solidFill>
                  <a:schemeClr val="lt1"/>
                </a:solidFill>
                <a:latin typeface="Calibri"/>
                <a:ea typeface="Calibri"/>
                <a:cs typeface="Calibri"/>
                <a:sym typeface="Calibri"/>
              </a:defRPr>
            </a:lvl7pPr>
            <a:lvl8pPr marL="38100" marR="0" lvl="7" indent="0" algn="l">
              <a:lnSpc>
                <a:spcPct val="101250"/>
              </a:lnSpc>
              <a:spcBef>
                <a:spcPts val="0"/>
              </a:spcBef>
              <a:buNone/>
              <a:defRPr sz="1600" b="1" i="0">
                <a:solidFill>
                  <a:schemeClr val="lt1"/>
                </a:solidFill>
                <a:latin typeface="Calibri"/>
                <a:ea typeface="Calibri"/>
                <a:cs typeface="Calibri"/>
                <a:sym typeface="Calibri"/>
              </a:defRPr>
            </a:lvl8pPr>
            <a:lvl9pPr marL="38100" marR="0" lvl="8" indent="0" algn="l">
              <a:lnSpc>
                <a:spcPct val="101250"/>
              </a:lnSpc>
              <a:spcBef>
                <a:spcPts val="0"/>
              </a:spcBef>
              <a:buNone/>
              <a:defRPr sz="1600" b="1" i="0">
                <a:solidFill>
                  <a:schemeClr val="lt1"/>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5510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reserve="1">
  <p:cSld name="Title Slide">
    <p:spTree>
      <p:nvGrpSpPr>
        <p:cNvPr id="1" name="Shape 20"/>
        <p:cNvGrpSpPr/>
        <p:nvPr/>
      </p:nvGrpSpPr>
      <p:grpSpPr>
        <a:xfrm>
          <a:off x="0" y="0"/>
          <a:ext cx="0" cy="0"/>
          <a:chOff x="0" y="0"/>
          <a:chExt cx="0" cy="0"/>
        </a:xfrm>
      </p:grpSpPr>
      <p:sp>
        <p:nvSpPr>
          <p:cNvPr id="21" name="Google Shape;21;p28"/>
          <p:cNvSpPr txBox="1">
            <a:spLocks noGrp="1"/>
          </p:cNvSpPr>
          <p:nvPr>
            <p:ph type="ctrTitle"/>
          </p:nvPr>
        </p:nvSpPr>
        <p:spPr>
          <a:xfrm>
            <a:off x="3635120" y="1631060"/>
            <a:ext cx="4921758" cy="939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6000" b="0" i="0">
                <a:solidFill>
                  <a:srgbClr val="002C6B"/>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8"/>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8"/>
          <p:cNvSpPr txBox="1">
            <a:spLocks noGrp="1"/>
          </p:cNvSpPr>
          <p:nvPr>
            <p:ph type="ftr" idx="11"/>
          </p:nvPr>
        </p:nvSpPr>
        <p:spPr>
          <a:xfrm>
            <a:off x="167436" y="6579666"/>
            <a:ext cx="3723004"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lvl1pPr marL="38100" marR="0" lvl="0" indent="0" algn="l">
              <a:lnSpc>
                <a:spcPct val="101250"/>
              </a:lnSpc>
              <a:spcBef>
                <a:spcPts val="0"/>
              </a:spcBef>
              <a:buNone/>
              <a:defRPr sz="1600" b="1" i="0">
                <a:solidFill>
                  <a:schemeClr val="lt1"/>
                </a:solidFill>
                <a:latin typeface="Calibri"/>
                <a:ea typeface="Calibri"/>
                <a:cs typeface="Calibri"/>
                <a:sym typeface="Calibri"/>
              </a:defRPr>
            </a:lvl1pPr>
            <a:lvl2pPr marL="38100" marR="0" lvl="1" indent="0" algn="l">
              <a:lnSpc>
                <a:spcPct val="101250"/>
              </a:lnSpc>
              <a:spcBef>
                <a:spcPts val="0"/>
              </a:spcBef>
              <a:buNone/>
              <a:defRPr sz="1600" b="1" i="0">
                <a:solidFill>
                  <a:schemeClr val="lt1"/>
                </a:solidFill>
                <a:latin typeface="Calibri"/>
                <a:ea typeface="Calibri"/>
                <a:cs typeface="Calibri"/>
                <a:sym typeface="Calibri"/>
              </a:defRPr>
            </a:lvl2pPr>
            <a:lvl3pPr marL="38100" marR="0" lvl="2" indent="0" algn="l">
              <a:lnSpc>
                <a:spcPct val="101250"/>
              </a:lnSpc>
              <a:spcBef>
                <a:spcPts val="0"/>
              </a:spcBef>
              <a:buNone/>
              <a:defRPr sz="1600" b="1" i="0">
                <a:solidFill>
                  <a:schemeClr val="lt1"/>
                </a:solidFill>
                <a:latin typeface="Calibri"/>
                <a:ea typeface="Calibri"/>
                <a:cs typeface="Calibri"/>
                <a:sym typeface="Calibri"/>
              </a:defRPr>
            </a:lvl3pPr>
            <a:lvl4pPr marL="38100" marR="0" lvl="3" indent="0" algn="l">
              <a:lnSpc>
                <a:spcPct val="101250"/>
              </a:lnSpc>
              <a:spcBef>
                <a:spcPts val="0"/>
              </a:spcBef>
              <a:buNone/>
              <a:defRPr sz="1600" b="1" i="0">
                <a:solidFill>
                  <a:schemeClr val="lt1"/>
                </a:solidFill>
                <a:latin typeface="Calibri"/>
                <a:ea typeface="Calibri"/>
                <a:cs typeface="Calibri"/>
                <a:sym typeface="Calibri"/>
              </a:defRPr>
            </a:lvl4pPr>
            <a:lvl5pPr marL="38100" marR="0" lvl="4" indent="0" algn="l">
              <a:lnSpc>
                <a:spcPct val="101250"/>
              </a:lnSpc>
              <a:spcBef>
                <a:spcPts val="0"/>
              </a:spcBef>
              <a:buNone/>
              <a:defRPr sz="1600" b="1" i="0">
                <a:solidFill>
                  <a:schemeClr val="lt1"/>
                </a:solidFill>
                <a:latin typeface="Calibri"/>
                <a:ea typeface="Calibri"/>
                <a:cs typeface="Calibri"/>
                <a:sym typeface="Calibri"/>
              </a:defRPr>
            </a:lvl5pPr>
            <a:lvl6pPr marL="38100" marR="0" lvl="5" indent="0" algn="l">
              <a:lnSpc>
                <a:spcPct val="101250"/>
              </a:lnSpc>
              <a:spcBef>
                <a:spcPts val="0"/>
              </a:spcBef>
              <a:buNone/>
              <a:defRPr sz="1600" b="1" i="0">
                <a:solidFill>
                  <a:schemeClr val="lt1"/>
                </a:solidFill>
                <a:latin typeface="Calibri"/>
                <a:ea typeface="Calibri"/>
                <a:cs typeface="Calibri"/>
                <a:sym typeface="Calibri"/>
              </a:defRPr>
            </a:lvl6pPr>
            <a:lvl7pPr marL="38100" marR="0" lvl="6" indent="0" algn="l">
              <a:lnSpc>
                <a:spcPct val="101250"/>
              </a:lnSpc>
              <a:spcBef>
                <a:spcPts val="0"/>
              </a:spcBef>
              <a:buNone/>
              <a:defRPr sz="1600" b="1" i="0">
                <a:solidFill>
                  <a:schemeClr val="lt1"/>
                </a:solidFill>
                <a:latin typeface="Calibri"/>
                <a:ea typeface="Calibri"/>
                <a:cs typeface="Calibri"/>
                <a:sym typeface="Calibri"/>
              </a:defRPr>
            </a:lvl7pPr>
            <a:lvl8pPr marL="38100" marR="0" lvl="7" indent="0" algn="l">
              <a:lnSpc>
                <a:spcPct val="101250"/>
              </a:lnSpc>
              <a:spcBef>
                <a:spcPts val="0"/>
              </a:spcBef>
              <a:buNone/>
              <a:defRPr sz="1600" b="1" i="0">
                <a:solidFill>
                  <a:schemeClr val="lt1"/>
                </a:solidFill>
                <a:latin typeface="Calibri"/>
                <a:ea typeface="Calibri"/>
                <a:cs typeface="Calibri"/>
                <a:sym typeface="Calibri"/>
              </a:defRPr>
            </a:lvl8pPr>
            <a:lvl9pPr marL="38100" marR="0" lvl="8" indent="0" algn="l">
              <a:lnSpc>
                <a:spcPct val="101250"/>
              </a:lnSpc>
              <a:spcBef>
                <a:spcPts val="0"/>
              </a:spcBef>
              <a:buNone/>
              <a:defRPr sz="1600" b="1" i="0">
                <a:solidFill>
                  <a:schemeClr val="lt1"/>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8804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26"/>
        <p:cNvGrpSpPr/>
        <p:nvPr/>
      </p:nvGrpSpPr>
      <p:grpSpPr>
        <a:xfrm>
          <a:off x="0" y="0"/>
          <a:ext cx="0" cy="0"/>
          <a:chOff x="0" y="0"/>
          <a:chExt cx="0" cy="0"/>
        </a:xfrm>
      </p:grpSpPr>
      <p:sp>
        <p:nvSpPr>
          <p:cNvPr id="27" name="Google Shape;27;p29"/>
          <p:cNvSpPr txBox="1">
            <a:spLocks noGrp="1"/>
          </p:cNvSpPr>
          <p:nvPr>
            <p:ph type="title"/>
          </p:nvPr>
        </p:nvSpPr>
        <p:spPr>
          <a:xfrm>
            <a:off x="4692269" y="782827"/>
            <a:ext cx="2807461" cy="5137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i="0">
                <a:solidFill>
                  <a:srgbClr val="253E6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9"/>
          <p:cNvSpPr txBox="1">
            <a:spLocks noGrp="1"/>
          </p:cNvSpPr>
          <p:nvPr>
            <p:ph type="ftr" idx="11"/>
          </p:nvPr>
        </p:nvSpPr>
        <p:spPr>
          <a:xfrm>
            <a:off x="167436" y="6579666"/>
            <a:ext cx="3723004"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9"/>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lvl1pPr marL="38100" marR="0" lvl="0" indent="0" algn="l">
              <a:lnSpc>
                <a:spcPct val="101250"/>
              </a:lnSpc>
              <a:spcBef>
                <a:spcPts val="0"/>
              </a:spcBef>
              <a:buNone/>
              <a:defRPr sz="1600" b="1" i="0">
                <a:solidFill>
                  <a:schemeClr val="lt1"/>
                </a:solidFill>
                <a:latin typeface="Calibri"/>
                <a:ea typeface="Calibri"/>
                <a:cs typeface="Calibri"/>
                <a:sym typeface="Calibri"/>
              </a:defRPr>
            </a:lvl1pPr>
            <a:lvl2pPr marL="38100" marR="0" lvl="1" indent="0" algn="l">
              <a:lnSpc>
                <a:spcPct val="101250"/>
              </a:lnSpc>
              <a:spcBef>
                <a:spcPts val="0"/>
              </a:spcBef>
              <a:buNone/>
              <a:defRPr sz="1600" b="1" i="0">
                <a:solidFill>
                  <a:schemeClr val="lt1"/>
                </a:solidFill>
                <a:latin typeface="Calibri"/>
                <a:ea typeface="Calibri"/>
                <a:cs typeface="Calibri"/>
                <a:sym typeface="Calibri"/>
              </a:defRPr>
            </a:lvl2pPr>
            <a:lvl3pPr marL="38100" marR="0" lvl="2" indent="0" algn="l">
              <a:lnSpc>
                <a:spcPct val="101250"/>
              </a:lnSpc>
              <a:spcBef>
                <a:spcPts val="0"/>
              </a:spcBef>
              <a:buNone/>
              <a:defRPr sz="1600" b="1" i="0">
                <a:solidFill>
                  <a:schemeClr val="lt1"/>
                </a:solidFill>
                <a:latin typeface="Calibri"/>
                <a:ea typeface="Calibri"/>
                <a:cs typeface="Calibri"/>
                <a:sym typeface="Calibri"/>
              </a:defRPr>
            </a:lvl3pPr>
            <a:lvl4pPr marL="38100" marR="0" lvl="3" indent="0" algn="l">
              <a:lnSpc>
                <a:spcPct val="101250"/>
              </a:lnSpc>
              <a:spcBef>
                <a:spcPts val="0"/>
              </a:spcBef>
              <a:buNone/>
              <a:defRPr sz="1600" b="1" i="0">
                <a:solidFill>
                  <a:schemeClr val="lt1"/>
                </a:solidFill>
                <a:latin typeface="Calibri"/>
                <a:ea typeface="Calibri"/>
                <a:cs typeface="Calibri"/>
                <a:sym typeface="Calibri"/>
              </a:defRPr>
            </a:lvl4pPr>
            <a:lvl5pPr marL="38100" marR="0" lvl="4" indent="0" algn="l">
              <a:lnSpc>
                <a:spcPct val="101250"/>
              </a:lnSpc>
              <a:spcBef>
                <a:spcPts val="0"/>
              </a:spcBef>
              <a:buNone/>
              <a:defRPr sz="1600" b="1" i="0">
                <a:solidFill>
                  <a:schemeClr val="lt1"/>
                </a:solidFill>
                <a:latin typeface="Calibri"/>
                <a:ea typeface="Calibri"/>
                <a:cs typeface="Calibri"/>
                <a:sym typeface="Calibri"/>
              </a:defRPr>
            </a:lvl5pPr>
            <a:lvl6pPr marL="38100" marR="0" lvl="5" indent="0" algn="l">
              <a:lnSpc>
                <a:spcPct val="101250"/>
              </a:lnSpc>
              <a:spcBef>
                <a:spcPts val="0"/>
              </a:spcBef>
              <a:buNone/>
              <a:defRPr sz="1600" b="1" i="0">
                <a:solidFill>
                  <a:schemeClr val="lt1"/>
                </a:solidFill>
                <a:latin typeface="Calibri"/>
                <a:ea typeface="Calibri"/>
                <a:cs typeface="Calibri"/>
                <a:sym typeface="Calibri"/>
              </a:defRPr>
            </a:lvl6pPr>
            <a:lvl7pPr marL="38100" marR="0" lvl="6" indent="0" algn="l">
              <a:lnSpc>
                <a:spcPct val="101250"/>
              </a:lnSpc>
              <a:spcBef>
                <a:spcPts val="0"/>
              </a:spcBef>
              <a:buNone/>
              <a:defRPr sz="1600" b="1" i="0">
                <a:solidFill>
                  <a:schemeClr val="lt1"/>
                </a:solidFill>
                <a:latin typeface="Calibri"/>
                <a:ea typeface="Calibri"/>
                <a:cs typeface="Calibri"/>
                <a:sym typeface="Calibri"/>
              </a:defRPr>
            </a:lvl7pPr>
            <a:lvl8pPr marL="38100" marR="0" lvl="7" indent="0" algn="l">
              <a:lnSpc>
                <a:spcPct val="101250"/>
              </a:lnSpc>
              <a:spcBef>
                <a:spcPts val="0"/>
              </a:spcBef>
              <a:buNone/>
              <a:defRPr sz="1600" b="1" i="0">
                <a:solidFill>
                  <a:schemeClr val="lt1"/>
                </a:solidFill>
                <a:latin typeface="Calibri"/>
                <a:ea typeface="Calibri"/>
                <a:cs typeface="Calibri"/>
                <a:sym typeface="Calibri"/>
              </a:defRPr>
            </a:lvl8pPr>
            <a:lvl9pPr marL="38100" marR="0" lvl="8" indent="0" algn="l">
              <a:lnSpc>
                <a:spcPct val="101250"/>
              </a:lnSpc>
              <a:spcBef>
                <a:spcPts val="0"/>
              </a:spcBef>
              <a:buNone/>
              <a:defRPr sz="1600" b="1" i="0">
                <a:solidFill>
                  <a:schemeClr val="lt1"/>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13719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reserve="1">
  <p:cSld name="Two Content">
    <p:spTree>
      <p:nvGrpSpPr>
        <p:cNvPr id="1" name="Shape 31"/>
        <p:cNvGrpSpPr/>
        <p:nvPr/>
      </p:nvGrpSpPr>
      <p:grpSpPr>
        <a:xfrm>
          <a:off x="0" y="0"/>
          <a:ext cx="0" cy="0"/>
          <a:chOff x="0" y="0"/>
          <a:chExt cx="0" cy="0"/>
        </a:xfrm>
      </p:grpSpPr>
      <p:sp>
        <p:nvSpPr>
          <p:cNvPr id="32" name="Google Shape;32;p30"/>
          <p:cNvSpPr txBox="1">
            <a:spLocks noGrp="1"/>
          </p:cNvSpPr>
          <p:nvPr>
            <p:ph type="title"/>
          </p:nvPr>
        </p:nvSpPr>
        <p:spPr>
          <a:xfrm>
            <a:off x="4692269" y="782827"/>
            <a:ext cx="2807461" cy="5137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i="0">
                <a:solidFill>
                  <a:srgbClr val="253E6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0"/>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30"/>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30"/>
          <p:cNvSpPr txBox="1">
            <a:spLocks noGrp="1"/>
          </p:cNvSpPr>
          <p:nvPr>
            <p:ph type="ftr" idx="11"/>
          </p:nvPr>
        </p:nvSpPr>
        <p:spPr>
          <a:xfrm>
            <a:off x="167436" y="6579666"/>
            <a:ext cx="3723004"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0"/>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lvl1pPr marL="38100" marR="0" lvl="0" indent="0" algn="l">
              <a:lnSpc>
                <a:spcPct val="101250"/>
              </a:lnSpc>
              <a:spcBef>
                <a:spcPts val="0"/>
              </a:spcBef>
              <a:buNone/>
              <a:defRPr sz="1600" b="1" i="0">
                <a:solidFill>
                  <a:schemeClr val="lt1"/>
                </a:solidFill>
                <a:latin typeface="Calibri"/>
                <a:ea typeface="Calibri"/>
                <a:cs typeface="Calibri"/>
                <a:sym typeface="Calibri"/>
              </a:defRPr>
            </a:lvl1pPr>
            <a:lvl2pPr marL="38100" marR="0" lvl="1" indent="0" algn="l">
              <a:lnSpc>
                <a:spcPct val="101250"/>
              </a:lnSpc>
              <a:spcBef>
                <a:spcPts val="0"/>
              </a:spcBef>
              <a:buNone/>
              <a:defRPr sz="1600" b="1" i="0">
                <a:solidFill>
                  <a:schemeClr val="lt1"/>
                </a:solidFill>
                <a:latin typeface="Calibri"/>
                <a:ea typeface="Calibri"/>
                <a:cs typeface="Calibri"/>
                <a:sym typeface="Calibri"/>
              </a:defRPr>
            </a:lvl2pPr>
            <a:lvl3pPr marL="38100" marR="0" lvl="2" indent="0" algn="l">
              <a:lnSpc>
                <a:spcPct val="101250"/>
              </a:lnSpc>
              <a:spcBef>
                <a:spcPts val="0"/>
              </a:spcBef>
              <a:buNone/>
              <a:defRPr sz="1600" b="1" i="0">
                <a:solidFill>
                  <a:schemeClr val="lt1"/>
                </a:solidFill>
                <a:latin typeface="Calibri"/>
                <a:ea typeface="Calibri"/>
                <a:cs typeface="Calibri"/>
                <a:sym typeface="Calibri"/>
              </a:defRPr>
            </a:lvl3pPr>
            <a:lvl4pPr marL="38100" marR="0" lvl="3" indent="0" algn="l">
              <a:lnSpc>
                <a:spcPct val="101250"/>
              </a:lnSpc>
              <a:spcBef>
                <a:spcPts val="0"/>
              </a:spcBef>
              <a:buNone/>
              <a:defRPr sz="1600" b="1" i="0">
                <a:solidFill>
                  <a:schemeClr val="lt1"/>
                </a:solidFill>
                <a:latin typeface="Calibri"/>
                <a:ea typeface="Calibri"/>
                <a:cs typeface="Calibri"/>
                <a:sym typeface="Calibri"/>
              </a:defRPr>
            </a:lvl4pPr>
            <a:lvl5pPr marL="38100" marR="0" lvl="4" indent="0" algn="l">
              <a:lnSpc>
                <a:spcPct val="101250"/>
              </a:lnSpc>
              <a:spcBef>
                <a:spcPts val="0"/>
              </a:spcBef>
              <a:buNone/>
              <a:defRPr sz="1600" b="1" i="0">
                <a:solidFill>
                  <a:schemeClr val="lt1"/>
                </a:solidFill>
                <a:latin typeface="Calibri"/>
                <a:ea typeface="Calibri"/>
                <a:cs typeface="Calibri"/>
                <a:sym typeface="Calibri"/>
              </a:defRPr>
            </a:lvl5pPr>
            <a:lvl6pPr marL="38100" marR="0" lvl="5" indent="0" algn="l">
              <a:lnSpc>
                <a:spcPct val="101250"/>
              </a:lnSpc>
              <a:spcBef>
                <a:spcPts val="0"/>
              </a:spcBef>
              <a:buNone/>
              <a:defRPr sz="1600" b="1" i="0">
                <a:solidFill>
                  <a:schemeClr val="lt1"/>
                </a:solidFill>
                <a:latin typeface="Calibri"/>
                <a:ea typeface="Calibri"/>
                <a:cs typeface="Calibri"/>
                <a:sym typeface="Calibri"/>
              </a:defRPr>
            </a:lvl6pPr>
            <a:lvl7pPr marL="38100" marR="0" lvl="6" indent="0" algn="l">
              <a:lnSpc>
                <a:spcPct val="101250"/>
              </a:lnSpc>
              <a:spcBef>
                <a:spcPts val="0"/>
              </a:spcBef>
              <a:buNone/>
              <a:defRPr sz="1600" b="1" i="0">
                <a:solidFill>
                  <a:schemeClr val="lt1"/>
                </a:solidFill>
                <a:latin typeface="Calibri"/>
                <a:ea typeface="Calibri"/>
                <a:cs typeface="Calibri"/>
                <a:sym typeface="Calibri"/>
              </a:defRPr>
            </a:lvl7pPr>
            <a:lvl8pPr marL="38100" marR="0" lvl="7" indent="0" algn="l">
              <a:lnSpc>
                <a:spcPct val="101250"/>
              </a:lnSpc>
              <a:spcBef>
                <a:spcPts val="0"/>
              </a:spcBef>
              <a:buNone/>
              <a:defRPr sz="1600" b="1" i="0">
                <a:solidFill>
                  <a:schemeClr val="lt1"/>
                </a:solidFill>
                <a:latin typeface="Calibri"/>
                <a:ea typeface="Calibri"/>
                <a:cs typeface="Calibri"/>
                <a:sym typeface="Calibri"/>
              </a:defRPr>
            </a:lvl8pPr>
            <a:lvl9pPr marL="38100" marR="0" lvl="8" indent="0" algn="l">
              <a:lnSpc>
                <a:spcPct val="101250"/>
              </a:lnSpc>
              <a:spcBef>
                <a:spcPts val="0"/>
              </a:spcBef>
              <a:buNone/>
              <a:defRPr sz="1600" b="1" i="0">
                <a:solidFill>
                  <a:schemeClr val="lt1"/>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2783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reserve="1">
  <p:cSld name="Blank">
    <p:spTree>
      <p:nvGrpSpPr>
        <p:cNvPr id="1" name="Shape 38"/>
        <p:cNvGrpSpPr/>
        <p:nvPr/>
      </p:nvGrpSpPr>
      <p:grpSpPr>
        <a:xfrm>
          <a:off x="0" y="0"/>
          <a:ext cx="0" cy="0"/>
          <a:chOff x="0" y="0"/>
          <a:chExt cx="0" cy="0"/>
        </a:xfrm>
      </p:grpSpPr>
      <p:sp>
        <p:nvSpPr>
          <p:cNvPr id="39" name="Google Shape;39;p31"/>
          <p:cNvSpPr txBox="1">
            <a:spLocks noGrp="1"/>
          </p:cNvSpPr>
          <p:nvPr>
            <p:ph type="ftr" idx="11"/>
          </p:nvPr>
        </p:nvSpPr>
        <p:spPr>
          <a:xfrm>
            <a:off x="167436" y="6579666"/>
            <a:ext cx="3723004"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1"/>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lvl1pPr marL="38100" marR="0" lvl="0" indent="0" algn="l">
              <a:lnSpc>
                <a:spcPct val="101250"/>
              </a:lnSpc>
              <a:spcBef>
                <a:spcPts val="0"/>
              </a:spcBef>
              <a:buNone/>
              <a:defRPr sz="1600" b="1" i="0">
                <a:solidFill>
                  <a:schemeClr val="lt1"/>
                </a:solidFill>
                <a:latin typeface="Calibri"/>
                <a:ea typeface="Calibri"/>
                <a:cs typeface="Calibri"/>
                <a:sym typeface="Calibri"/>
              </a:defRPr>
            </a:lvl1pPr>
            <a:lvl2pPr marL="38100" marR="0" lvl="1" indent="0" algn="l">
              <a:lnSpc>
                <a:spcPct val="101250"/>
              </a:lnSpc>
              <a:spcBef>
                <a:spcPts val="0"/>
              </a:spcBef>
              <a:buNone/>
              <a:defRPr sz="1600" b="1" i="0">
                <a:solidFill>
                  <a:schemeClr val="lt1"/>
                </a:solidFill>
                <a:latin typeface="Calibri"/>
                <a:ea typeface="Calibri"/>
                <a:cs typeface="Calibri"/>
                <a:sym typeface="Calibri"/>
              </a:defRPr>
            </a:lvl2pPr>
            <a:lvl3pPr marL="38100" marR="0" lvl="2" indent="0" algn="l">
              <a:lnSpc>
                <a:spcPct val="101250"/>
              </a:lnSpc>
              <a:spcBef>
                <a:spcPts val="0"/>
              </a:spcBef>
              <a:buNone/>
              <a:defRPr sz="1600" b="1" i="0">
                <a:solidFill>
                  <a:schemeClr val="lt1"/>
                </a:solidFill>
                <a:latin typeface="Calibri"/>
                <a:ea typeface="Calibri"/>
                <a:cs typeface="Calibri"/>
                <a:sym typeface="Calibri"/>
              </a:defRPr>
            </a:lvl3pPr>
            <a:lvl4pPr marL="38100" marR="0" lvl="3" indent="0" algn="l">
              <a:lnSpc>
                <a:spcPct val="101250"/>
              </a:lnSpc>
              <a:spcBef>
                <a:spcPts val="0"/>
              </a:spcBef>
              <a:buNone/>
              <a:defRPr sz="1600" b="1" i="0">
                <a:solidFill>
                  <a:schemeClr val="lt1"/>
                </a:solidFill>
                <a:latin typeface="Calibri"/>
                <a:ea typeface="Calibri"/>
                <a:cs typeface="Calibri"/>
                <a:sym typeface="Calibri"/>
              </a:defRPr>
            </a:lvl4pPr>
            <a:lvl5pPr marL="38100" marR="0" lvl="4" indent="0" algn="l">
              <a:lnSpc>
                <a:spcPct val="101250"/>
              </a:lnSpc>
              <a:spcBef>
                <a:spcPts val="0"/>
              </a:spcBef>
              <a:buNone/>
              <a:defRPr sz="1600" b="1" i="0">
                <a:solidFill>
                  <a:schemeClr val="lt1"/>
                </a:solidFill>
                <a:latin typeface="Calibri"/>
                <a:ea typeface="Calibri"/>
                <a:cs typeface="Calibri"/>
                <a:sym typeface="Calibri"/>
              </a:defRPr>
            </a:lvl5pPr>
            <a:lvl6pPr marL="38100" marR="0" lvl="5" indent="0" algn="l">
              <a:lnSpc>
                <a:spcPct val="101250"/>
              </a:lnSpc>
              <a:spcBef>
                <a:spcPts val="0"/>
              </a:spcBef>
              <a:buNone/>
              <a:defRPr sz="1600" b="1" i="0">
                <a:solidFill>
                  <a:schemeClr val="lt1"/>
                </a:solidFill>
                <a:latin typeface="Calibri"/>
                <a:ea typeface="Calibri"/>
                <a:cs typeface="Calibri"/>
                <a:sym typeface="Calibri"/>
              </a:defRPr>
            </a:lvl6pPr>
            <a:lvl7pPr marL="38100" marR="0" lvl="6" indent="0" algn="l">
              <a:lnSpc>
                <a:spcPct val="101250"/>
              </a:lnSpc>
              <a:spcBef>
                <a:spcPts val="0"/>
              </a:spcBef>
              <a:buNone/>
              <a:defRPr sz="1600" b="1" i="0">
                <a:solidFill>
                  <a:schemeClr val="lt1"/>
                </a:solidFill>
                <a:latin typeface="Calibri"/>
                <a:ea typeface="Calibri"/>
                <a:cs typeface="Calibri"/>
                <a:sym typeface="Calibri"/>
              </a:defRPr>
            </a:lvl7pPr>
            <a:lvl8pPr marL="38100" marR="0" lvl="7" indent="0" algn="l">
              <a:lnSpc>
                <a:spcPct val="101250"/>
              </a:lnSpc>
              <a:spcBef>
                <a:spcPts val="0"/>
              </a:spcBef>
              <a:buNone/>
              <a:defRPr sz="1600" b="1" i="0">
                <a:solidFill>
                  <a:schemeClr val="lt1"/>
                </a:solidFill>
                <a:latin typeface="Calibri"/>
                <a:ea typeface="Calibri"/>
                <a:cs typeface="Calibri"/>
                <a:sym typeface="Calibri"/>
              </a:defRPr>
            </a:lvl8pPr>
            <a:lvl9pPr marL="38100" marR="0" lvl="8" indent="0" algn="l">
              <a:lnSpc>
                <a:spcPct val="101250"/>
              </a:lnSpc>
              <a:spcBef>
                <a:spcPts val="0"/>
              </a:spcBef>
              <a:buNone/>
              <a:defRPr sz="1600" b="1" i="0">
                <a:solidFill>
                  <a:schemeClr val="lt1"/>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03771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D924-3D50-BCD1-9CC4-14D83F2D59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7C2AFFB5-39BF-6900-C621-E510FDFCE7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9D9EAECF-1062-40C2-048C-EEFA2ACE5F51}"/>
              </a:ext>
            </a:extLst>
          </p:cNvPr>
          <p:cNvSpPr>
            <a:spLocks noGrp="1"/>
          </p:cNvSpPr>
          <p:nvPr>
            <p:ph type="dt" sz="half" idx="10"/>
          </p:nvPr>
        </p:nvSpPr>
        <p:spPr/>
        <p:txBody>
          <a:bodyPr/>
          <a:lstStyle/>
          <a:p>
            <a:fld id="{D93A5F05-A460-4A0B-A924-21D8FCFA798A}" type="datetimeFigureOut">
              <a:rPr lang="vi-VN" smtClean="0"/>
              <a:t>01/04/2024</a:t>
            </a:fld>
            <a:endParaRPr lang="vi-VN"/>
          </a:p>
        </p:txBody>
      </p:sp>
      <p:sp>
        <p:nvSpPr>
          <p:cNvPr id="5" name="Footer Placeholder 4">
            <a:extLst>
              <a:ext uri="{FF2B5EF4-FFF2-40B4-BE49-F238E27FC236}">
                <a16:creationId xmlns:a16="http://schemas.microsoft.com/office/drawing/2014/main" id="{8A813075-3BDB-4F4F-55BA-C70C5894F9E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E916790-CEC2-370B-3312-A5FDAD030DB7}"/>
              </a:ext>
            </a:extLst>
          </p:cNvPr>
          <p:cNvSpPr>
            <a:spLocks noGrp="1"/>
          </p:cNvSpPr>
          <p:nvPr>
            <p:ph type="sldNum" sz="quarter" idx="12"/>
          </p:nvPr>
        </p:nvSpPr>
        <p:spPr/>
        <p:txBody>
          <a:bodyPr/>
          <a:lstStyle/>
          <a:p>
            <a:fld id="{414AD324-0A9D-461D-AE66-589C6FF4F6CE}" type="slidenum">
              <a:rPr lang="vi-VN" smtClean="0"/>
              <a:t>‹#›</a:t>
            </a:fld>
            <a:endParaRPr lang="vi-VN"/>
          </a:p>
        </p:txBody>
      </p:sp>
    </p:spTree>
    <p:extLst>
      <p:ext uri="{BB962C8B-B14F-4D97-AF65-F5344CB8AC3E}">
        <p14:creationId xmlns:p14="http://schemas.microsoft.com/office/powerpoint/2010/main" val="1085753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77940"/>
            <a:ext cx="2804160" cy="276999"/>
          </a:xfrm>
        </p:spPr>
        <p:txBody>
          <a:bodyPr/>
          <a:lstStyle/>
          <a:p>
            <a:fld id="{1D8BD707-D9CF-40AE-B4C6-C98DA3205C09}" type="datetimeFigureOut">
              <a:rPr lang="en-US" smtClean="0"/>
              <a:pPr/>
              <a:t>4/1/2024</a:t>
            </a:fld>
            <a:endParaRPr lang="en-US"/>
          </a:p>
        </p:txBody>
      </p:sp>
      <p:sp>
        <p:nvSpPr>
          <p:cNvPr id="3" name="Footer Placeholder 2"/>
          <p:cNvSpPr>
            <a:spLocks noGrp="1"/>
          </p:cNvSpPr>
          <p:nvPr>
            <p:ph type="ftr" sz="quarter" idx="11"/>
          </p:nvPr>
        </p:nvSpPr>
        <p:spPr>
          <a:xfrm>
            <a:off x="167436" y="6579666"/>
            <a:ext cx="3723004" cy="246221"/>
          </a:xfr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1989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pic>
        <p:nvPicPr>
          <p:cNvPr id="6" name="Google Shape;6;p26"/>
          <p:cNvPicPr preferRelativeResize="0"/>
          <p:nvPr/>
        </p:nvPicPr>
        <p:blipFill rotWithShape="1">
          <a:blip r:embed="rId9">
            <a:alphaModFix/>
          </a:blip>
          <a:srcRect/>
          <a:stretch/>
        </p:blipFill>
        <p:spPr>
          <a:xfrm>
            <a:off x="11353800" y="137160"/>
            <a:ext cx="685800" cy="685800"/>
          </a:xfrm>
          <a:prstGeom prst="rect">
            <a:avLst/>
          </a:prstGeom>
          <a:noFill/>
          <a:ln>
            <a:noFill/>
          </a:ln>
        </p:spPr>
      </p:pic>
      <p:pic>
        <p:nvPicPr>
          <p:cNvPr id="7" name="Google Shape;7;p26"/>
          <p:cNvPicPr preferRelativeResize="0"/>
          <p:nvPr/>
        </p:nvPicPr>
        <p:blipFill rotWithShape="1">
          <a:blip r:embed="rId10">
            <a:alphaModFix/>
          </a:blip>
          <a:srcRect/>
          <a:stretch/>
        </p:blipFill>
        <p:spPr>
          <a:xfrm>
            <a:off x="10534010" y="155570"/>
            <a:ext cx="648978" cy="648978"/>
          </a:xfrm>
          <a:prstGeom prst="rect">
            <a:avLst/>
          </a:prstGeom>
          <a:noFill/>
          <a:ln>
            <a:noFill/>
          </a:ln>
        </p:spPr>
      </p:pic>
      <p:sp>
        <p:nvSpPr>
          <p:cNvPr id="8" name="Google Shape;8;p26"/>
          <p:cNvSpPr/>
          <p:nvPr/>
        </p:nvSpPr>
        <p:spPr>
          <a:xfrm>
            <a:off x="0" y="6493764"/>
            <a:ext cx="12192000" cy="365760"/>
          </a:xfrm>
          <a:custGeom>
            <a:avLst/>
            <a:gdLst/>
            <a:ahLst/>
            <a:cxnLst/>
            <a:rect l="l" t="t" r="r" b="b"/>
            <a:pathLst>
              <a:path w="12192000" h="365759" extrusionOk="0">
                <a:moveTo>
                  <a:pt x="12192000" y="0"/>
                </a:moveTo>
                <a:lnTo>
                  <a:pt x="0" y="0"/>
                </a:lnTo>
                <a:lnTo>
                  <a:pt x="0" y="365760"/>
                </a:lnTo>
                <a:lnTo>
                  <a:pt x="12192000" y="365760"/>
                </a:lnTo>
                <a:lnTo>
                  <a:pt x="12192000" y="0"/>
                </a:lnTo>
                <a:close/>
              </a:path>
            </a:pathLst>
          </a:custGeom>
          <a:solidFill>
            <a:srgbClr val="0034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26"/>
          <p:cNvSpPr txBox="1">
            <a:spLocks noGrp="1"/>
          </p:cNvSpPr>
          <p:nvPr>
            <p:ph type="title"/>
          </p:nvPr>
        </p:nvSpPr>
        <p:spPr>
          <a:xfrm>
            <a:off x="4692269" y="782827"/>
            <a:ext cx="2807461" cy="51371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200" b="1" i="0" u="none" strike="noStrike" cap="none">
                <a:solidFill>
                  <a:srgbClr val="253E6C"/>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26"/>
          <p:cNvSpPr txBox="1">
            <a:spLocks noGrp="1"/>
          </p:cNvSpPr>
          <p:nvPr>
            <p:ph type="body" idx="1"/>
          </p:nvPr>
        </p:nvSpPr>
        <p:spPr>
          <a:xfrm>
            <a:off x="1899792" y="2238375"/>
            <a:ext cx="8468360" cy="27813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1" name="Google Shape;11;p26"/>
          <p:cNvSpPr txBox="1">
            <a:spLocks noGrp="1"/>
          </p:cNvSpPr>
          <p:nvPr>
            <p:ph type="ftr" idx="11"/>
          </p:nvPr>
        </p:nvSpPr>
        <p:spPr>
          <a:xfrm>
            <a:off x="167436" y="6579666"/>
            <a:ext cx="3723004" cy="2286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600" b="1" i="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2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26"/>
          <p:cNvSpPr txBox="1">
            <a:spLocks noGrp="1"/>
          </p:cNvSpPr>
          <p:nvPr>
            <p:ph type="sldNum" idx="12"/>
          </p:nvPr>
        </p:nvSpPr>
        <p:spPr>
          <a:xfrm>
            <a:off x="11706097" y="6579666"/>
            <a:ext cx="318468" cy="248658"/>
          </a:xfrm>
          <a:prstGeom prst="rect">
            <a:avLst/>
          </a:prstGeom>
          <a:noFill/>
          <a:ln>
            <a:noFill/>
          </a:ln>
        </p:spPr>
        <p:txBody>
          <a:bodyPr spcFirstLastPara="1" wrap="square" lIns="0" tIns="0" rIns="0" bIns="0" anchor="t" anchorCtr="0">
            <a:spAutoFit/>
          </a:bodyPr>
          <a:lstStyle>
            <a:lvl1pPr marL="38100" marR="0" lvl="0" indent="0" algn="l" rtl="0">
              <a:lnSpc>
                <a:spcPct val="101250"/>
              </a:lnSpc>
              <a:spcBef>
                <a:spcPts val="0"/>
              </a:spcBef>
              <a:buNone/>
              <a:defRPr sz="1600" b="1" i="0" u="none">
                <a:solidFill>
                  <a:schemeClr val="lt1"/>
                </a:solidFill>
                <a:latin typeface="Calibri"/>
                <a:ea typeface="Calibri"/>
                <a:cs typeface="Calibri"/>
                <a:sym typeface="Calibri"/>
              </a:defRPr>
            </a:lvl1pPr>
            <a:lvl2pPr marL="38100" marR="0" lvl="1" indent="0" algn="l" rtl="0">
              <a:lnSpc>
                <a:spcPct val="101250"/>
              </a:lnSpc>
              <a:spcBef>
                <a:spcPts val="0"/>
              </a:spcBef>
              <a:buNone/>
              <a:defRPr sz="1600" b="1" i="0" u="none">
                <a:solidFill>
                  <a:schemeClr val="lt1"/>
                </a:solidFill>
                <a:latin typeface="Calibri"/>
                <a:ea typeface="Calibri"/>
                <a:cs typeface="Calibri"/>
                <a:sym typeface="Calibri"/>
              </a:defRPr>
            </a:lvl2pPr>
            <a:lvl3pPr marL="38100" marR="0" lvl="2" indent="0" algn="l" rtl="0">
              <a:lnSpc>
                <a:spcPct val="101250"/>
              </a:lnSpc>
              <a:spcBef>
                <a:spcPts val="0"/>
              </a:spcBef>
              <a:buNone/>
              <a:defRPr sz="1600" b="1" i="0" u="none">
                <a:solidFill>
                  <a:schemeClr val="lt1"/>
                </a:solidFill>
                <a:latin typeface="Calibri"/>
                <a:ea typeface="Calibri"/>
                <a:cs typeface="Calibri"/>
                <a:sym typeface="Calibri"/>
              </a:defRPr>
            </a:lvl3pPr>
            <a:lvl4pPr marL="38100" marR="0" lvl="3" indent="0" algn="l" rtl="0">
              <a:lnSpc>
                <a:spcPct val="101250"/>
              </a:lnSpc>
              <a:spcBef>
                <a:spcPts val="0"/>
              </a:spcBef>
              <a:buNone/>
              <a:defRPr sz="1600" b="1" i="0" u="none">
                <a:solidFill>
                  <a:schemeClr val="lt1"/>
                </a:solidFill>
                <a:latin typeface="Calibri"/>
                <a:ea typeface="Calibri"/>
                <a:cs typeface="Calibri"/>
                <a:sym typeface="Calibri"/>
              </a:defRPr>
            </a:lvl4pPr>
            <a:lvl5pPr marL="38100" marR="0" lvl="4" indent="0" algn="l" rtl="0">
              <a:lnSpc>
                <a:spcPct val="101250"/>
              </a:lnSpc>
              <a:spcBef>
                <a:spcPts val="0"/>
              </a:spcBef>
              <a:buNone/>
              <a:defRPr sz="1600" b="1" i="0" u="none">
                <a:solidFill>
                  <a:schemeClr val="lt1"/>
                </a:solidFill>
                <a:latin typeface="Calibri"/>
                <a:ea typeface="Calibri"/>
                <a:cs typeface="Calibri"/>
                <a:sym typeface="Calibri"/>
              </a:defRPr>
            </a:lvl5pPr>
            <a:lvl6pPr marL="38100" marR="0" lvl="5" indent="0" algn="l" rtl="0">
              <a:lnSpc>
                <a:spcPct val="101250"/>
              </a:lnSpc>
              <a:spcBef>
                <a:spcPts val="0"/>
              </a:spcBef>
              <a:buNone/>
              <a:defRPr sz="1600" b="1" i="0" u="none">
                <a:solidFill>
                  <a:schemeClr val="lt1"/>
                </a:solidFill>
                <a:latin typeface="Calibri"/>
                <a:ea typeface="Calibri"/>
                <a:cs typeface="Calibri"/>
                <a:sym typeface="Calibri"/>
              </a:defRPr>
            </a:lvl6pPr>
            <a:lvl7pPr marL="38100" marR="0" lvl="6" indent="0" algn="l" rtl="0">
              <a:lnSpc>
                <a:spcPct val="101250"/>
              </a:lnSpc>
              <a:spcBef>
                <a:spcPts val="0"/>
              </a:spcBef>
              <a:buNone/>
              <a:defRPr sz="1600" b="1" i="0" u="none">
                <a:solidFill>
                  <a:schemeClr val="lt1"/>
                </a:solidFill>
                <a:latin typeface="Calibri"/>
                <a:ea typeface="Calibri"/>
                <a:cs typeface="Calibri"/>
                <a:sym typeface="Calibri"/>
              </a:defRPr>
            </a:lvl7pPr>
            <a:lvl8pPr marL="38100" marR="0" lvl="7" indent="0" algn="l" rtl="0">
              <a:lnSpc>
                <a:spcPct val="101250"/>
              </a:lnSpc>
              <a:spcBef>
                <a:spcPts val="0"/>
              </a:spcBef>
              <a:buNone/>
              <a:defRPr sz="1600" b="1" i="0" u="none">
                <a:solidFill>
                  <a:schemeClr val="lt1"/>
                </a:solidFill>
                <a:latin typeface="Calibri"/>
                <a:ea typeface="Calibri"/>
                <a:cs typeface="Calibri"/>
                <a:sym typeface="Calibri"/>
              </a:defRPr>
            </a:lvl8pPr>
            <a:lvl9pPr marL="38100" marR="0" lvl="8" indent="0" algn="l" rtl="0">
              <a:lnSpc>
                <a:spcPct val="101250"/>
              </a:lnSpc>
              <a:spcBef>
                <a:spcPts val="0"/>
              </a:spcBef>
              <a:buNone/>
              <a:defRPr sz="1600" b="1" i="0" u="none">
                <a:solidFill>
                  <a:schemeClr val="lt1"/>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smtClean="0"/>
              <a:pPr/>
              <a:t>‹#›</a:t>
            </a:fld>
            <a:endParaRPr sz="1400" b="0">
              <a:solidFill>
                <a:srgbClr val="000000"/>
              </a:solidFill>
              <a:latin typeface="Arial"/>
              <a:ea typeface="Arial"/>
              <a:cs typeface="Arial"/>
              <a:sym typeface="Arial"/>
            </a:endParaRPr>
          </a:p>
        </p:txBody>
      </p:sp>
    </p:spTree>
    <p:extLst>
      <p:ext uri="{BB962C8B-B14F-4D97-AF65-F5344CB8AC3E}">
        <p14:creationId xmlns:p14="http://schemas.microsoft.com/office/powerpoint/2010/main" val="228476557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hyperlink" Target="http://127.0.0.1:7860/"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46" name="Google Shape;46;p1"/>
          <p:cNvPicPr preferRelativeResize="0"/>
          <p:nvPr/>
        </p:nvPicPr>
        <p:blipFill rotWithShape="1">
          <a:blip r:embed="rId3">
            <a:alphaModFix/>
          </a:blip>
          <a:srcRect/>
          <a:stretch/>
        </p:blipFill>
        <p:spPr>
          <a:xfrm>
            <a:off x="11353800" y="137160"/>
            <a:ext cx="685800" cy="685800"/>
          </a:xfrm>
          <a:prstGeom prst="rect">
            <a:avLst/>
          </a:prstGeom>
          <a:noFill/>
          <a:ln>
            <a:noFill/>
          </a:ln>
        </p:spPr>
      </p:pic>
      <p:pic>
        <p:nvPicPr>
          <p:cNvPr id="47" name="Google Shape;47;p1"/>
          <p:cNvPicPr preferRelativeResize="0"/>
          <p:nvPr/>
        </p:nvPicPr>
        <p:blipFill rotWithShape="1">
          <a:blip r:embed="rId4">
            <a:alphaModFix/>
          </a:blip>
          <a:srcRect/>
          <a:stretch/>
        </p:blipFill>
        <p:spPr>
          <a:xfrm>
            <a:off x="10534010" y="155570"/>
            <a:ext cx="648978" cy="648978"/>
          </a:xfrm>
          <a:prstGeom prst="rect">
            <a:avLst/>
          </a:prstGeom>
          <a:noFill/>
          <a:ln>
            <a:noFill/>
          </a:ln>
        </p:spPr>
      </p:pic>
      <p:pic>
        <p:nvPicPr>
          <p:cNvPr id="49" name="Google Shape;49;p1"/>
          <p:cNvPicPr preferRelativeResize="0"/>
          <p:nvPr/>
        </p:nvPicPr>
        <p:blipFill rotWithShape="1">
          <a:blip r:embed="rId5">
            <a:alphaModFix/>
          </a:blip>
          <a:srcRect/>
          <a:stretch/>
        </p:blipFill>
        <p:spPr>
          <a:xfrm>
            <a:off x="1514855" y="379475"/>
            <a:ext cx="914400" cy="914400"/>
          </a:xfrm>
          <a:prstGeom prst="rect">
            <a:avLst/>
          </a:prstGeom>
          <a:noFill/>
          <a:ln>
            <a:noFill/>
          </a:ln>
        </p:spPr>
      </p:pic>
      <p:pic>
        <p:nvPicPr>
          <p:cNvPr id="50" name="Google Shape;50;p1"/>
          <p:cNvPicPr preferRelativeResize="0"/>
          <p:nvPr/>
        </p:nvPicPr>
        <p:blipFill rotWithShape="1">
          <a:blip r:embed="rId6">
            <a:alphaModFix/>
          </a:blip>
          <a:srcRect/>
          <a:stretch/>
        </p:blipFill>
        <p:spPr>
          <a:xfrm>
            <a:off x="422262" y="402450"/>
            <a:ext cx="868450" cy="868450"/>
          </a:xfrm>
          <a:prstGeom prst="rect">
            <a:avLst/>
          </a:prstGeom>
          <a:noFill/>
          <a:ln>
            <a:noFill/>
          </a:ln>
        </p:spPr>
      </p:pic>
      <p:pic>
        <p:nvPicPr>
          <p:cNvPr id="51" name="Google Shape;51;p1"/>
          <p:cNvPicPr preferRelativeResize="0"/>
          <p:nvPr/>
        </p:nvPicPr>
        <p:blipFill rotWithShape="1">
          <a:blip r:embed="rId7">
            <a:alphaModFix/>
          </a:blip>
          <a:srcRect/>
          <a:stretch/>
        </p:blipFill>
        <p:spPr>
          <a:xfrm>
            <a:off x="2630423" y="608076"/>
            <a:ext cx="2450592" cy="457200"/>
          </a:xfrm>
          <a:prstGeom prst="rect">
            <a:avLst/>
          </a:prstGeom>
          <a:noFill/>
          <a:ln>
            <a:noFill/>
          </a:ln>
        </p:spPr>
      </p:pic>
      <p:sp>
        <p:nvSpPr>
          <p:cNvPr id="54" name="Google Shape;54;p1"/>
          <p:cNvSpPr txBox="1">
            <a:spLocks noGrp="1"/>
          </p:cNvSpPr>
          <p:nvPr>
            <p:ph type="title"/>
          </p:nvPr>
        </p:nvSpPr>
        <p:spPr>
          <a:xfrm>
            <a:off x="1496313" y="2191003"/>
            <a:ext cx="9204325" cy="1151597"/>
          </a:xfrm>
          <a:prstGeom prst="rect">
            <a:avLst/>
          </a:prstGeom>
          <a:noFill/>
          <a:ln>
            <a:noFill/>
          </a:ln>
        </p:spPr>
        <p:txBody>
          <a:bodyPr spcFirstLastPara="1" wrap="square" lIns="0" tIns="12700" rIns="0" bIns="0" anchor="t" anchorCtr="0">
            <a:spAutoFit/>
          </a:bodyPr>
          <a:lstStyle/>
          <a:p>
            <a:pPr marL="0" lvl="0" indent="0" algn="ctr" rtl="0">
              <a:lnSpc>
                <a:spcPct val="100000"/>
              </a:lnSpc>
              <a:spcBef>
                <a:spcPts val="0"/>
              </a:spcBef>
              <a:spcAft>
                <a:spcPts val="0"/>
              </a:spcAft>
              <a:buNone/>
            </a:pPr>
            <a:r>
              <a:rPr lang="en-US" sz="3800" b="0">
                <a:solidFill>
                  <a:schemeClr val="tx1"/>
                </a:solidFill>
                <a:latin typeface="Calibri"/>
                <a:ea typeface="Calibri"/>
                <a:cs typeface="Calibri"/>
                <a:sym typeface="Calibri"/>
              </a:rPr>
              <a:t>Phân tích đánh giá lĩnh vực điện thoại di động</a:t>
            </a:r>
            <a:br>
              <a:rPr lang="en-US" sz="3600" b="0">
                <a:solidFill>
                  <a:schemeClr val="tx1"/>
                </a:solidFill>
              </a:rPr>
            </a:br>
            <a:r>
              <a:rPr lang="en-US" sz="3600" b="0">
                <a:solidFill>
                  <a:schemeClr val="tx1"/>
                </a:solidFill>
              </a:rPr>
              <a:t>Data Mining &amp; Analysis Project</a:t>
            </a:r>
            <a:endParaRPr lang="en-US" sz="3600">
              <a:solidFill>
                <a:schemeClr val="tx1"/>
              </a:solidFill>
              <a:latin typeface="Calibri"/>
              <a:ea typeface="Calibri"/>
              <a:cs typeface="Calibri"/>
              <a:sym typeface="Calibri"/>
            </a:endParaRPr>
          </a:p>
        </p:txBody>
      </p:sp>
      <p:pic>
        <p:nvPicPr>
          <p:cNvPr id="55" name="Google Shape;55;p1"/>
          <p:cNvPicPr preferRelativeResize="0"/>
          <p:nvPr/>
        </p:nvPicPr>
        <p:blipFill rotWithShape="1">
          <a:blip r:embed="rId8">
            <a:alphaModFix/>
          </a:blip>
          <a:srcRect/>
          <a:stretch/>
        </p:blipFill>
        <p:spPr>
          <a:xfrm>
            <a:off x="4141470" y="3454908"/>
            <a:ext cx="3911600" cy="38988"/>
          </a:xfrm>
          <a:prstGeom prst="rect">
            <a:avLst/>
          </a:prstGeom>
          <a:noFill/>
          <a:ln>
            <a:noFill/>
          </a:ln>
        </p:spPr>
      </p:pic>
      <p:sp>
        <p:nvSpPr>
          <p:cNvPr id="57" name="Google Shape;57;p1"/>
          <p:cNvSpPr txBox="1"/>
          <p:nvPr/>
        </p:nvSpPr>
        <p:spPr>
          <a:xfrm>
            <a:off x="3559111" y="3546178"/>
            <a:ext cx="5073778" cy="2228159"/>
          </a:xfrm>
          <a:prstGeom prst="rect">
            <a:avLst/>
          </a:prstGeom>
          <a:noFill/>
          <a:ln>
            <a:noFill/>
          </a:ln>
        </p:spPr>
        <p:txBody>
          <a:bodyPr spcFirstLastPara="1" wrap="square" lIns="0" tIns="12050" rIns="0" bIns="0" anchor="ctr" anchorCtr="0">
            <a:spAutoFit/>
          </a:bodyPr>
          <a:lstStyle/>
          <a:p>
            <a:pPr marL="12700" marR="0" indent="0" algn="ctr" rtl="0">
              <a:lnSpc>
                <a:spcPct val="100000"/>
              </a:lnSpc>
              <a:spcBef>
                <a:spcPts val="0"/>
              </a:spcBef>
              <a:spcAft>
                <a:spcPts val="0"/>
              </a:spcAft>
              <a:buNone/>
            </a:pPr>
            <a:r>
              <a:rPr lang="en-US" sz="2400" b="1" err="1">
                <a:latin typeface="Calibri"/>
                <a:ea typeface="Calibri"/>
                <a:cs typeface="Calibri"/>
                <a:sym typeface="Calibri"/>
              </a:rPr>
              <a:t>Nhóm</a:t>
            </a:r>
            <a:r>
              <a:rPr lang="en-US" sz="2400" b="1">
                <a:latin typeface="Calibri"/>
                <a:ea typeface="Calibri"/>
                <a:cs typeface="Calibri"/>
                <a:sym typeface="Calibri"/>
              </a:rPr>
              <a:t>: 6</a:t>
            </a:r>
          </a:p>
          <a:p>
            <a:pPr marL="12700" algn="ctr"/>
            <a:r>
              <a:rPr lang="en-US" sz="2400" b="1">
                <a:latin typeface="Calibri"/>
                <a:ea typeface="Calibri"/>
                <a:cs typeface="Calibri"/>
                <a:sym typeface="Calibri"/>
              </a:rPr>
              <a:t>22022602 - Bùi Đức Mạnh</a:t>
            </a:r>
            <a:endParaRPr lang="vi-VN" sz="2400">
              <a:latin typeface="Calibri"/>
              <a:ea typeface="Calibri"/>
              <a:cs typeface="Calibri"/>
            </a:endParaRPr>
          </a:p>
          <a:p>
            <a:pPr marL="12700" algn="ctr"/>
            <a:r>
              <a:rPr lang="en-US" sz="2400" b="1">
                <a:latin typeface="Calibri"/>
                <a:ea typeface="Calibri"/>
                <a:cs typeface="Calibri"/>
                <a:sym typeface="Calibri"/>
              </a:rPr>
              <a:t>22022522 - Đàm Thái Ninh</a:t>
            </a:r>
            <a:endParaRPr lang="vi-VN" sz="2400">
              <a:latin typeface="Calibri"/>
              <a:ea typeface="Calibri"/>
              <a:cs typeface="Calibri"/>
              <a:sym typeface="Calibri"/>
            </a:endParaRPr>
          </a:p>
          <a:p>
            <a:pPr marL="12700" algn="ctr"/>
            <a:r>
              <a:rPr lang="en-US" sz="2400" b="1">
                <a:latin typeface="Calibri"/>
                <a:ea typeface="Calibri"/>
                <a:cs typeface="Calibri"/>
                <a:sym typeface="Calibri"/>
              </a:rPr>
              <a:t>22022666 - Lê Việt Hùng</a:t>
            </a:r>
            <a:endParaRPr lang="vi-VN" sz="2400">
              <a:latin typeface="Calibri"/>
              <a:ea typeface="Calibri"/>
              <a:cs typeface="Calibri"/>
            </a:endParaRPr>
          </a:p>
          <a:p>
            <a:pPr marL="12700" algn="ctr"/>
            <a:r>
              <a:rPr lang="en-US" sz="2400" b="1">
                <a:latin typeface="Calibri"/>
                <a:ea typeface="Calibri"/>
                <a:cs typeface="Calibri"/>
                <a:sym typeface="Calibri"/>
              </a:rPr>
              <a:t>22022569 - Trần Nam Anh</a:t>
            </a:r>
            <a:endParaRPr lang="vi-VN" sz="2400">
              <a:latin typeface="Calibri"/>
              <a:ea typeface="Calibri"/>
              <a:cs typeface="Calibri"/>
            </a:endParaRPr>
          </a:p>
          <a:p>
            <a:pPr marL="12700" marR="0" indent="0" algn="ctr" rtl="0">
              <a:lnSpc>
                <a:spcPct val="100000"/>
              </a:lnSpc>
              <a:spcBef>
                <a:spcPts val="0"/>
              </a:spcBef>
              <a:spcAft>
                <a:spcPts val="0"/>
              </a:spcAft>
              <a:buNone/>
            </a:pPr>
            <a:endParaRPr lang="vi-VN" sz="2400">
              <a:latin typeface="Calibri"/>
              <a:ea typeface="Calibri"/>
              <a:cs typeface="Calibri"/>
            </a:endParaRPr>
          </a:p>
        </p:txBody>
      </p:sp>
      <p:sp>
        <p:nvSpPr>
          <p:cNvPr id="6" name="Google Shape;146;p4">
            <a:extLst>
              <a:ext uri="{FF2B5EF4-FFF2-40B4-BE49-F238E27FC236}">
                <a16:creationId xmlns:a16="http://schemas.microsoft.com/office/drawing/2014/main" id="{33F22D6E-766F-B7F5-4685-DB29A0DD8944}"/>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1</a:t>
            </a:fld>
            <a:endParaRPr/>
          </a:p>
        </p:txBody>
      </p:sp>
      <p:sp>
        <p:nvSpPr>
          <p:cNvPr id="7" name="Google Shape;53;p1">
            <a:extLst>
              <a:ext uri="{FF2B5EF4-FFF2-40B4-BE49-F238E27FC236}">
                <a16:creationId xmlns:a16="http://schemas.microsoft.com/office/drawing/2014/main" id="{995972AA-0AB1-B266-847E-03E44C92B6B8}"/>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spTree>
    <p:extLst>
      <p:ext uri="{BB962C8B-B14F-4D97-AF65-F5344CB8AC3E}">
        <p14:creationId xmlns:p14="http://schemas.microsoft.com/office/powerpoint/2010/main" val="591987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9;p4">
            <a:extLst>
              <a:ext uri="{FF2B5EF4-FFF2-40B4-BE49-F238E27FC236}">
                <a16:creationId xmlns:a16="http://schemas.microsoft.com/office/drawing/2014/main" id="{D880643B-71EC-1CB2-4C84-D6FB7E8864FF}"/>
              </a:ext>
            </a:extLst>
          </p:cNvPr>
          <p:cNvPicPr preferRelativeResize="0"/>
          <p:nvPr/>
        </p:nvPicPr>
        <p:blipFill rotWithShape="1">
          <a:blip r:embed="rId2">
            <a:alphaModFix/>
          </a:blip>
          <a:srcRect/>
          <a:stretch/>
        </p:blipFill>
        <p:spPr>
          <a:xfrm>
            <a:off x="932688" y="363474"/>
            <a:ext cx="38100" cy="380491"/>
          </a:xfrm>
          <a:prstGeom prst="rect">
            <a:avLst/>
          </a:prstGeom>
          <a:noFill/>
          <a:ln>
            <a:noFill/>
          </a:ln>
        </p:spPr>
      </p:pic>
      <p:sp>
        <p:nvSpPr>
          <p:cNvPr id="5" name="Google Shape;150;p4">
            <a:extLst>
              <a:ext uri="{FF2B5EF4-FFF2-40B4-BE49-F238E27FC236}">
                <a16:creationId xmlns:a16="http://schemas.microsoft.com/office/drawing/2014/main" id="{C1801769-12E6-0DEE-4DB5-73B53B5E0B67}"/>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Dữ liệu:</a:t>
            </a:r>
            <a:endParaRPr lang="vi-VN" kern="0" dirty="0"/>
          </a:p>
        </p:txBody>
      </p:sp>
      <p:sp>
        <p:nvSpPr>
          <p:cNvPr id="6" name="Google Shape;151;p4">
            <a:extLst>
              <a:ext uri="{FF2B5EF4-FFF2-40B4-BE49-F238E27FC236}">
                <a16:creationId xmlns:a16="http://schemas.microsoft.com/office/drawing/2014/main" id="{23E4E08C-0145-0DB6-1AE3-DC4EF47D0AB3}"/>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03</a:t>
            </a:r>
            <a:endParaRPr sz="2800">
              <a:latin typeface="Calibri"/>
              <a:ea typeface="Calibri"/>
              <a:cs typeface="Calibri"/>
              <a:sym typeface="Calibri"/>
            </a:endParaRPr>
          </a:p>
        </p:txBody>
      </p:sp>
      <p:graphicFrame>
        <p:nvGraphicFramePr>
          <p:cNvPr id="7" name="Table 3">
            <a:extLst>
              <a:ext uri="{FF2B5EF4-FFF2-40B4-BE49-F238E27FC236}">
                <a16:creationId xmlns:a16="http://schemas.microsoft.com/office/drawing/2014/main" id="{A002AA05-23EA-1243-1DC6-9BA6D2281C4E}"/>
              </a:ext>
            </a:extLst>
          </p:cNvPr>
          <p:cNvGraphicFramePr>
            <a:graphicFrameLocks noGrp="1"/>
          </p:cNvGraphicFramePr>
          <p:nvPr>
            <p:extLst>
              <p:ext uri="{D42A27DB-BD31-4B8C-83A1-F6EECF244321}">
                <p14:modId xmlns:p14="http://schemas.microsoft.com/office/powerpoint/2010/main" val="1445991755"/>
              </p:ext>
            </p:extLst>
          </p:nvPr>
        </p:nvGraphicFramePr>
        <p:xfrm>
          <a:off x="717791" y="1608091"/>
          <a:ext cx="4883392" cy="3399340"/>
        </p:xfrm>
        <a:graphic>
          <a:graphicData uri="http://schemas.openxmlformats.org/drawingml/2006/table">
            <a:tbl>
              <a:tblPr/>
              <a:tblGrid>
                <a:gridCol w="2441696">
                  <a:extLst>
                    <a:ext uri="{9D8B030D-6E8A-4147-A177-3AD203B41FA5}">
                      <a16:colId xmlns:a16="http://schemas.microsoft.com/office/drawing/2014/main" val="20000"/>
                    </a:ext>
                  </a:extLst>
                </a:gridCol>
                <a:gridCol w="2441696">
                  <a:extLst>
                    <a:ext uri="{9D8B030D-6E8A-4147-A177-3AD203B41FA5}">
                      <a16:colId xmlns:a16="http://schemas.microsoft.com/office/drawing/2014/main" val="20001"/>
                    </a:ext>
                  </a:extLst>
                </a:gridCol>
              </a:tblGrid>
              <a:tr h="679868">
                <a:tc>
                  <a:txBody>
                    <a:bodyPr/>
                    <a:lstStyle/>
                    <a:p>
                      <a:pPr algn="ctr">
                        <a:lnSpc>
                          <a:spcPts val="2240"/>
                        </a:lnSpc>
                        <a:defRPr/>
                      </a:pPr>
                      <a:r>
                        <a:rPr lang="en-US" sz="1600">
                          <a:solidFill>
                            <a:schemeClr val="tx1"/>
                          </a:solidFill>
                          <a:latin typeface="Muli"/>
                        </a:rPr>
                        <a:t>Aspect</a:t>
                      </a:r>
                      <a:endParaRPr lang="en-US" sz="1100">
                        <a:solidFill>
                          <a:schemeClr val="tx1"/>
                        </a:solidFill>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a:lnSpc>
                          <a:spcPts val="2240"/>
                        </a:lnSpc>
                        <a:defRPr/>
                      </a:pPr>
                      <a:r>
                        <a:rPr lang="en-US" sz="1600">
                          <a:solidFill>
                            <a:schemeClr val="tx1"/>
                          </a:solidFill>
                          <a:latin typeface="Muli"/>
                        </a:rPr>
                        <a:t>Fleiss Kappa</a:t>
                      </a:r>
                      <a:endParaRPr lang="en-US" sz="1100">
                        <a:solidFill>
                          <a:schemeClr val="tx1"/>
                        </a:solidFill>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679868">
                <a:tc>
                  <a:txBody>
                    <a:bodyPr/>
                    <a:lstStyle/>
                    <a:p>
                      <a:pPr algn="ctr">
                        <a:lnSpc>
                          <a:spcPts val="2240"/>
                        </a:lnSpc>
                        <a:defRPr/>
                      </a:pPr>
                      <a:r>
                        <a:rPr lang="en-US" sz="1600">
                          <a:solidFill>
                            <a:srgbClr val="000000"/>
                          </a:solidFill>
                          <a:latin typeface="Muli"/>
                        </a:rPr>
                        <a:t>Pin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40"/>
                        </a:lnSpc>
                        <a:defRPr/>
                      </a:pPr>
                      <a:r>
                        <a:rPr lang="en-US" sz="1600">
                          <a:solidFill>
                            <a:srgbClr val="000000"/>
                          </a:solidFill>
                          <a:latin typeface="Muli"/>
                        </a:rPr>
                        <a:t>0,9333333333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79868">
                <a:tc>
                  <a:txBody>
                    <a:bodyPr/>
                    <a:lstStyle/>
                    <a:p>
                      <a:pPr algn="ctr">
                        <a:lnSpc>
                          <a:spcPts val="2240"/>
                        </a:lnSpc>
                        <a:defRPr/>
                      </a:pPr>
                      <a:r>
                        <a:rPr lang="en-US" sz="1600">
                          <a:solidFill>
                            <a:srgbClr val="000000"/>
                          </a:solidFill>
                          <a:latin typeface="Muli"/>
                        </a:rPr>
                        <a:t>Service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40"/>
                        </a:lnSpc>
                        <a:defRPr/>
                      </a:pPr>
                      <a:r>
                        <a:rPr lang="en-US" sz="1600">
                          <a:solidFill>
                            <a:srgbClr val="000000"/>
                          </a:solidFill>
                          <a:latin typeface="Muli"/>
                        </a:rPr>
                        <a:t>0,9006752562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79868">
                <a:tc>
                  <a:txBody>
                    <a:bodyPr/>
                    <a:lstStyle/>
                    <a:p>
                      <a:pPr algn="ctr">
                        <a:lnSpc>
                          <a:spcPts val="2240"/>
                        </a:lnSpc>
                        <a:defRPr/>
                      </a:pPr>
                      <a:r>
                        <a:rPr lang="en-US" sz="1600">
                          <a:solidFill>
                            <a:srgbClr val="000000"/>
                          </a:solidFill>
                          <a:latin typeface="Muli"/>
                        </a:rPr>
                        <a:t>General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40"/>
                        </a:lnSpc>
                        <a:defRPr/>
                      </a:pPr>
                      <a:r>
                        <a:rPr lang="en-US" sz="1600">
                          <a:solidFill>
                            <a:srgbClr val="000000"/>
                          </a:solidFill>
                          <a:latin typeface="Muli"/>
                        </a:rPr>
                        <a:t>0,9092592593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79868">
                <a:tc>
                  <a:txBody>
                    <a:bodyPr/>
                    <a:lstStyle/>
                    <a:p>
                      <a:pPr algn="ctr">
                        <a:lnSpc>
                          <a:spcPts val="2240"/>
                        </a:lnSpc>
                        <a:defRPr/>
                      </a:pPr>
                      <a:r>
                        <a:rPr lang="en-US" sz="1600">
                          <a:solidFill>
                            <a:srgbClr val="000000"/>
                          </a:solidFill>
                          <a:latin typeface="Muli"/>
                        </a:rPr>
                        <a:t>Others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40"/>
                        </a:lnSpc>
                        <a:defRPr/>
                      </a:pPr>
                      <a:r>
                        <a:rPr lang="en-US" sz="1600">
                          <a:solidFill>
                            <a:srgbClr val="000000"/>
                          </a:solidFill>
                          <a:latin typeface="Muli"/>
                        </a:rPr>
                        <a:t>0,8674348104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8" name="Table 7">
            <a:extLst>
              <a:ext uri="{FF2B5EF4-FFF2-40B4-BE49-F238E27FC236}">
                <a16:creationId xmlns:a16="http://schemas.microsoft.com/office/drawing/2014/main" id="{EFBFFF8A-7E95-A10A-1C9C-27950DC429CE}"/>
              </a:ext>
            </a:extLst>
          </p:cNvPr>
          <p:cNvGraphicFramePr>
            <a:graphicFrameLocks noGrp="1"/>
          </p:cNvGraphicFramePr>
          <p:nvPr>
            <p:extLst>
              <p:ext uri="{D42A27DB-BD31-4B8C-83A1-F6EECF244321}">
                <p14:modId xmlns:p14="http://schemas.microsoft.com/office/powerpoint/2010/main" val="929099986"/>
              </p:ext>
            </p:extLst>
          </p:nvPr>
        </p:nvGraphicFramePr>
        <p:xfrm>
          <a:off x="6903539" y="1608091"/>
          <a:ext cx="4570670" cy="3399340"/>
        </p:xfrm>
        <a:graphic>
          <a:graphicData uri="http://schemas.openxmlformats.org/drawingml/2006/table">
            <a:tbl>
              <a:tblPr/>
              <a:tblGrid>
                <a:gridCol w="2285335">
                  <a:extLst>
                    <a:ext uri="{9D8B030D-6E8A-4147-A177-3AD203B41FA5}">
                      <a16:colId xmlns:a16="http://schemas.microsoft.com/office/drawing/2014/main" val="20000"/>
                    </a:ext>
                  </a:extLst>
                </a:gridCol>
                <a:gridCol w="2285335">
                  <a:extLst>
                    <a:ext uri="{9D8B030D-6E8A-4147-A177-3AD203B41FA5}">
                      <a16:colId xmlns:a16="http://schemas.microsoft.com/office/drawing/2014/main" val="20001"/>
                    </a:ext>
                  </a:extLst>
                </a:gridCol>
              </a:tblGrid>
              <a:tr h="679868">
                <a:tc>
                  <a:txBody>
                    <a:bodyPr/>
                    <a:lstStyle/>
                    <a:p>
                      <a:pPr algn="ctr">
                        <a:lnSpc>
                          <a:spcPts val="2240"/>
                        </a:lnSpc>
                        <a:defRPr/>
                      </a:pPr>
                      <a:r>
                        <a:rPr lang="en-US" sz="1600">
                          <a:solidFill>
                            <a:schemeClr val="tx1"/>
                          </a:solidFill>
                          <a:latin typeface="Muli"/>
                        </a:rPr>
                        <a:t>Sentiment</a:t>
                      </a:r>
                      <a:endParaRPr lang="en-US" sz="1100">
                        <a:solidFill>
                          <a:schemeClr val="tx1"/>
                        </a:solidFill>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bg1">
                        <a:lumMod val="75000"/>
                      </a:schemeClr>
                    </a:solidFill>
                  </a:tcPr>
                </a:tc>
                <a:tc>
                  <a:txBody>
                    <a:bodyPr/>
                    <a:lstStyle/>
                    <a:p>
                      <a:pPr algn="ctr">
                        <a:lnSpc>
                          <a:spcPts val="2240"/>
                        </a:lnSpc>
                        <a:defRPr/>
                      </a:pPr>
                      <a:r>
                        <a:rPr lang="en-US" sz="1600">
                          <a:solidFill>
                            <a:schemeClr val="tx1"/>
                          </a:solidFill>
                          <a:latin typeface="Muli"/>
                        </a:rPr>
                        <a:t>Fleiss Kappa</a:t>
                      </a:r>
                      <a:endParaRPr lang="en-US" sz="1100">
                        <a:solidFill>
                          <a:schemeClr val="tx1"/>
                        </a:solidFill>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679868">
                <a:tc>
                  <a:txBody>
                    <a:bodyPr/>
                    <a:lstStyle/>
                    <a:p>
                      <a:pPr algn="ctr">
                        <a:lnSpc>
                          <a:spcPts val="2240"/>
                        </a:lnSpc>
                        <a:defRPr/>
                      </a:pPr>
                      <a:r>
                        <a:rPr lang="en-US" sz="1600">
                          <a:solidFill>
                            <a:srgbClr val="000000"/>
                          </a:solidFill>
                          <a:latin typeface="Muli"/>
                        </a:rPr>
                        <a:t>SPin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40"/>
                        </a:lnSpc>
                        <a:defRPr/>
                      </a:pPr>
                      <a:r>
                        <a:rPr lang="en-US" sz="1600">
                          <a:solidFill>
                            <a:srgbClr val="000000"/>
                          </a:solidFill>
                          <a:latin typeface="Muli"/>
                        </a:rPr>
                        <a:t>0,9331941545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79868">
                <a:tc>
                  <a:txBody>
                    <a:bodyPr/>
                    <a:lstStyle/>
                    <a:p>
                      <a:pPr algn="ctr">
                        <a:lnSpc>
                          <a:spcPts val="2240"/>
                        </a:lnSpc>
                        <a:defRPr/>
                      </a:pPr>
                      <a:r>
                        <a:rPr lang="en-US" sz="1600">
                          <a:solidFill>
                            <a:srgbClr val="000000"/>
                          </a:solidFill>
                          <a:latin typeface="Muli"/>
                        </a:rPr>
                        <a:t>SSer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40"/>
                        </a:lnSpc>
                        <a:defRPr/>
                      </a:pPr>
                      <a:r>
                        <a:rPr lang="en-US" sz="1600">
                          <a:solidFill>
                            <a:srgbClr val="000000"/>
                          </a:solidFill>
                          <a:latin typeface="Muli"/>
                        </a:rPr>
                        <a:t>0,9253297776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79868">
                <a:tc>
                  <a:txBody>
                    <a:bodyPr/>
                    <a:lstStyle/>
                    <a:p>
                      <a:pPr algn="ctr">
                        <a:lnSpc>
                          <a:spcPts val="2240"/>
                        </a:lnSpc>
                        <a:defRPr/>
                      </a:pPr>
                      <a:r>
                        <a:rPr lang="en-US" sz="1600">
                          <a:solidFill>
                            <a:srgbClr val="000000"/>
                          </a:solidFill>
                          <a:latin typeface="Muli"/>
                        </a:rPr>
                        <a:t>SGen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40"/>
                        </a:lnSpc>
                        <a:defRPr/>
                      </a:pPr>
                      <a:r>
                        <a:rPr lang="en-US" sz="1600">
                          <a:solidFill>
                            <a:srgbClr val="000000"/>
                          </a:solidFill>
                          <a:latin typeface="Muli"/>
                        </a:rPr>
                        <a:t>0,8674348104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79868">
                <a:tc>
                  <a:txBody>
                    <a:bodyPr/>
                    <a:lstStyle/>
                    <a:p>
                      <a:pPr algn="ctr">
                        <a:lnSpc>
                          <a:spcPts val="2240"/>
                        </a:lnSpc>
                        <a:defRPr/>
                      </a:pPr>
                      <a:r>
                        <a:rPr lang="en-US" sz="1600">
                          <a:solidFill>
                            <a:srgbClr val="000000"/>
                          </a:solidFill>
                          <a:latin typeface="Muli"/>
                        </a:rPr>
                        <a:t>SOth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40"/>
                        </a:lnSpc>
                        <a:defRPr/>
                      </a:pPr>
                      <a:r>
                        <a:rPr lang="en-US" sz="1600">
                          <a:solidFill>
                            <a:srgbClr val="000000"/>
                          </a:solidFill>
                          <a:latin typeface="Muli"/>
                        </a:rPr>
                        <a:t>0,9006752432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9E149D02-C28E-1CE9-7A47-853BC12B92DE}"/>
              </a:ext>
            </a:extLst>
          </p:cNvPr>
          <p:cNvSpPr txBox="1"/>
          <p:nvPr/>
        </p:nvSpPr>
        <p:spPr>
          <a:xfrm>
            <a:off x="4013200" y="5648790"/>
            <a:ext cx="4165600" cy="369332"/>
          </a:xfrm>
          <a:prstGeom prst="rect">
            <a:avLst/>
          </a:prstGeom>
          <a:noFill/>
        </p:spPr>
        <p:txBody>
          <a:bodyPr wrap="square" rtlCol="0">
            <a:spAutoFit/>
          </a:bodyPr>
          <a:lstStyle/>
          <a:p>
            <a:pPr algn="ctr"/>
            <a:r>
              <a:rPr lang="en-US"/>
              <a:t>Annotation Agreement</a:t>
            </a:r>
            <a:endParaRPr lang="vi-VN"/>
          </a:p>
        </p:txBody>
      </p:sp>
      <p:sp>
        <p:nvSpPr>
          <p:cNvPr id="10" name="Google Shape;146;p4">
            <a:extLst>
              <a:ext uri="{FF2B5EF4-FFF2-40B4-BE49-F238E27FC236}">
                <a16:creationId xmlns:a16="http://schemas.microsoft.com/office/drawing/2014/main" id="{210E31BD-7FCD-904A-5A8F-2F40C2972008}"/>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10</a:t>
            </a:fld>
            <a:endParaRPr/>
          </a:p>
        </p:txBody>
      </p:sp>
      <p:sp>
        <p:nvSpPr>
          <p:cNvPr id="11" name="Google Shape;53;p1">
            <a:extLst>
              <a:ext uri="{FF2B5EF4-FFF2-40B4-BE49-F238E27FC236}">
                <a16:creationId xmlns:a16="http://schemas.microsoft.com/office/drawing/2014/main" id="{F9239213-FE9A-BED3-8142-D9B7BAC606F7}"/>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spTree>
    <p:extLst>
      <p:ext uri="{BB962C8B-B14F-4D97-AF65-F5344CB8AC3E}">
        <p14:creationId xmlns:p14="http://schemas.microsoft.com/office/powerpoint/2010/main" val="1910811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53;p1">
            <a:extLst>
              <a:ext uri="{FF2B5EF4-FFF2-40B4-BE49-F238E27FC236}">
                <a16:creationId xmlns:a16="http://schemas.microsoft.com/office/drawing/2014/main" id="{1F80C905-EAEA-8CF7-91E5-89A5C7199109}"/>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sp>
        <p:nvSpPr>
          <p:cNvPr id="11" name="Google Shape;146;p4">
            <a:extLst>
              <a:ext uri="{FF2B5EF4-FFF2-40B4-BE49-F238E27FC236}">
                <a16:creationId xmlns:a16="http://schemas.microsoft.com/office/drawing/2014/main" id="{1B923A08-3D70-81D6-14A5-2BEC28A4C42A}"/>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11</a:t>
            </a:fld>
            <a:endParaRPr/>
          </a:p>
        </p:txBody>
      </p:sp>
      <p:pic>
        <p:nvPicPr>
          <p:cNvPr id="5" name="Google Shape;139;p4">
            <a:extLst>
              <a:ext uri="{FF2B5EF4-FFF2-40B4-BE49-F238E27FC236}">
                <a16:creationId xmlns:a16="http://schemas.microsoft.com/office/drawing/2014/main" id="{6472D489-2301-DC98-7AFC-36F7A801AD70}"/>
              </a:ext>
            </a:extLst>
          </p:cNvPr>
          <p:cNvPicPr preferRelativeResize="0"/>
          <p:nvPr/>
        </p:nvPicPr>
        <p:blipFill rotWithShape="1">
          <a:blip r:embed="rId2">
            <a:alphaModFix/>
          </a:blip>
          <a:srcRect/>
          <a:stretch/>
        </p:blipFill>
        <p:spPr>
          <a:xfrm>
            <a:off x="932688" y="363474"/>
            <a:ext cx="38100" cy="380491"/>
          </a:xfrm>
          <a:prstGeom prst="rect">
            <a:avLst/>
          </a:prstGeom>
          <a:noFill/>
          <a:ln>
            <a:noFill/>
          </a:ln>
        </p:spPr>
      </p:pic>
      <p:sp>
        <p:nvSpPr>
          <p:cNvPr id="6" name="Google Shape;150;p4">
            <a:extLst>
              <a:ext uri="{FF2B5EF4-FFF2-40B4-BE49-F238E27FC236}">
                <a16:creationId xmlns:a16="http://schemas.microsoft.com/office/drawing/2014/main" id="{39EECB39-3C6A-E9AD-1FBA-C60BCFE69C9E}"/>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Dữ liệu:</a:t>
            </a:r>
            <a:endParaRPr lang="vi-VN" kern="0" dirty="0"/>
          </a:p>
        </p:txBody>
      </p:sp>
      <p:sp>
        <p:nvSpPr>
          <p:cNvPr id="7" name="Google Shape;151;p4">
            <a:extLst>
              <a:ext uri="{FF2B5EF4-FFF2-40B4-BE49-F238E27FC236}">
                <a16:creationId xmlns:a16="http://schemas.microsoft.com/office/drawing/2014/main" id="{AD7D7D68-278E-5406-E93B-EEBF5F564B59}"/>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03</a:t>
            </a:r>
            <a:endParaRPr sz="2800">
              <a:latin typeface="Calibri"/>
              <a:ea typeface="Calibri"/>
              <a:cs typeface="Calibri"/>
              <a:sym typeface="Calibri"/>
            </a:endParaRPr>
          </a:p>
        </p:txBody>
      </p:sp>
      <p:pic>
        <p:nvPicPr>
          <p:cNvPr id="9" name="Picture 8">
            <a:extLst>
              <a:ext uri="{FF2B5EF4-FFF2-40B4-BE49-F238E27FC236}">
                <a16:creationId xmlns:a16="http://schemas.microsoft.com/office/drawing/2014/main" id="{954AF81B-B83A-D863-80E5-3BE5A30487C8}"/>
              </a:ext>
            </a:extLst>
          </p:cNvPr>
          <p:cNvPicPr>
            <a:picLocks noChangeAspect="1"/>
          </p:cNvPicPr>
          <p:nvPr/>
        </p:nvPicPr>
        <p:blipFill>
          <a:blip r:embed="rId3"/>
          <a:stretch>
            <a:fillRect/>
          </a:stretch>
        </p:blipFill>
        <p:spPr>
          <a:xfrm>
            <a:off x="198296" y="2143125"/>
            <a:ext cx="4172570" cy="3207385"/>
          </a:xfrm>
          <a:prstGeom prst="rect">
            <a:avLst/>
          </a:prstGeom>
        </p:spPr>
      </p:pic>
      <p:sp>
        <p:nvSpPr>
          <p:cNvPr id="12" name="Google Shape;140;p4">
            <a:extLst>
              <a:ext uri="{FF2B5EF4-FFF2-40B4-BE49-F238E27FC236}">
                <a16:creationId xmlns:a16="http://schemas.microsoft.com/office/drawing/2014/main" id="{C6DAB500-2EDE-BDF4-7995-8B221209AB71}"/>
              </a:ext>
            </a:extLst>
          </p:cNvPr>
          <p:cNvSpPr txBox="1"/>
          <p:nvPr/>
        </p:nvSpPr>
        <p:spPr>
          <a:xfrm>
            <a:off x="2284581" y="943404"/>
            <a:ext cx="2097405" cy="533479"/>
          </a:xfrm>
          <a:prstGeom prst="rect">
            <a:avLst/>
          </a:prstGeom>
          <a:noFill/>
          <a:ln w="38100" cap="flat" cmpd="sng">
            <a:solidFill>
              <a:srgbClr val="000000"/>
            </a:solidFill>
            <a:prstDash val="solid"/>
            <a:round/>
            <a:headEnd type="none" w="sm" len="sm"/>
            <a:tailEnd type="none" w="sm" len="sm"/>
          </a:ln>
        </p:spPr>
        <p:txBody>
          <a:bodyPr spcFirstLastPara="1" wrap="square" lIns="0" tIns="76200" rIns="0" bIns="0" anchor="t" anchorCtr="0">
            <a:spAutoFit/>
          </a:bodyPr>
          <a:lstStyle/>
          <a:p>
            <a:pPr marL="652780" marR="0" lvl="0" indent="0" algn="l" rtl="0">
              <a:lnSpc>
                <a:spcPct val="100000"/>
              </a:lnSpc>
              <a:spcBef>
                <a:spcPts val="0"/>
              </a:spcBef>
              <a:spcAft>
                <a:spcPts val="0"/>
              </a:spcAft>
              <a:buNone/>
            </a:pPr>
            <a:r>
              <a:rPr lang="en-US" sz="1600" b="1">
                <a:latin typeface="Arial"/>
                <a:ea typeface="Arial"/>
                <a:cs typeface="Arial"/>
                <a:sym typeface="Arial"/>
              </a:rPr>
              <a:t>Training</a:t>
            </a:r>
            <a:endParaRPr sz="1600">
              <a:latin typeface="Arial"/>
              <a:ea typeface="Arial"/>
              <a:cs typeface="Arial"/>
              <a:sym typeface="Arial"/>
            </a:endParaRPr>
          </a:p>
          <a:p>
            <a:pPr marL="52069" marR="0" lvl="0" indent="0" algn="ctr" rtl="0">
              <a:lnSpc>
                <a:spcPct val="100000"/>
              </a:lnSpc>
              <a:spcBef>
                <a:spcPts val="210"/>
              </a:spcBef>
              <a:spcAft>
                <a:spcPts val="0"/>
              </a:spcAft>
              <a:buNone/>
            </a:pPr>
            <a:r>
              <a:rPr lang="en-US" sz="1200">
                <a:solidFill>
                  <a:srgbClr val="585858"/>
                </a:solidFill>
                <a:latin typeface="Arial"/>
                <a:ea typeface="Arial"/>
                <a:cs typeface="Arial"/>
                <a:sym typeface="Arial"/>
              </a:rPr>
              <a:t>1280 samples</a:t>
            </a:r>
            <a:endParaRPr sz="1200">
              <a:latin typeface="Arial"/>
              <a:ea typeface="Arial"/>
              <a:cs typeface="Arial"/>
              <a:sym typeface="Arial"/>
            </a:endParaRPr>
          </a:p>
        </p:txBody>
      </p:sp>
      <p:sp>
        <p:nvSpPr>
          <p:cNvPr id="13" name="Google Shape;147;p4">
            <a:extLst>
              <a:ext uri="{FF2B5EF4-FFF2-40B4-BE49-F238E27FC236}">
                <a16:creationId xmlns:a16="http://schemas.microsoft.com/office/drawing/2014/main" id="{5209C8D7-AC99-3EA7-F883-8649998870D6}"/>
              </a:ext>
            </a:extLst>
          </p:cNvPr>
          <p:cNvSpPr txBox="1"/>
          <p:nvPr/>
        </p:nvSpPr>
        <p:spPr>
          <a:xfrm>
            <a:off x="5158845" y="943404"/>
            <a:ext cx="2095500" cy="533479"/>
          </a:xfrm>
          <a:prstGeom prst="rect">
            <a:avLst/>
          </a:prstGeom>
          <a:noFill/>
          <a:ln w="38100" cap="flat" cmpd="sng">
            <a:solidFill>
              <a:srgbClr val="000000"/>
            </a:solidFill>
            <a:prstDash val="solid"/>
            <a:round/>
            <a:headEnd type="none" w="sm" len="sm"/>
            <a:tailEnd type="none" w="sm" len="sm"/>
          </a:ln>
        </p:spPr>
        <p:txBody>
          <a:bodyPr spcFirstLastPara="1" wrap="square" lIns="0" tIns="76200" rIns="0" bIns="0" anchor="t" anchorCtr="0">
            <a:spAutoFit/>
          </a:bodyPr>
          <a:lstStyle/>
          <a:p>
            <a:pPr marL="0" marR="0" lvl="0" indent="0" algn="ctr" rtl="0">
              <a:lnSpc>
                <a:spcPct val="100000"/>
              </a:lnSpc>
              <a:spcBef>
                <a:spcPts val="0"/>
              </a:spcBef>
              <a:spcAft>
                <a:spcPts val="0"/>
              </a:spcAft>
              <a:buNone/>
            </a:pPr>
            <a:r>
              <a:rPr lang="en-US" sz="1600" b="1">
                <a:latin typeface="Arial"/>
                <a:ea typeface="Arial"/>
                <a:cs typeface="Arial"/>
                <a:sym typeface="Arial"/>
              </a:rPr>
              <a:t>Valid</a:t>
            </a:r>
            <a:endParaRPr sz="1600">
              <a:latin typeface="Arial"/>
              <a:ea typeface="Arial"/>
              <a:cs typeface="Arial"/>
              <a:sym typeface="Arial"/>
            </a:endParaRPr>
          </a:p>
          <a:p>
            <a:pPr marL="51435" marR="0" lvl="0" indent="0" algn="ctr" rtl="0">
              <a:lnSpc>
                <a:spcPct val="100000"/>
              </a:lnSpc>
              <a:spcBef>
                <a:spcPts val="210"/>
              </a:spcBef>
              <a:spcAft>
                <a:spcPts val="0"/>
              </a:spcAft>
              <a:buNone/>
            </a:pPr>
            <a:r>
              <a:rPr lang="en-US" sz="1200">
                <a:solidFill>
                  <a:srgbClr val="585858"/>
                </a:solidFill>
                <a:latin typeface="Arial"/>
                <a:ea typeface="Arial"/>
                <a:cs typeface="Arial"/>
                <a:sym typeface="Arial"/>
              </a:rPr>
              <a:t>320 samples</a:t>
            </a:r>
            <a:endParaRPr sz="1200">
              <a:latin typeface="Arial"/>
              <a:ea typeface="Arial"/>
              <a:cs typeface="Arial"/>
              <a:sym typeface="Arial"/>
            </a:endParaRPr>
          </a:p>
        </p:txBody>
      </p:sp>
      <p:sp>
        <p:nvSpPr>
          <p:cNvPr id="14" name="Google Shape;148;p4">
            <a:extLst>
              <a:ext uri="{FF2B5EF4-FFF2-40B4-BE49-F238E27FC236}">
                <a16:creationId xmlns:a16="http://schemas.microsoft.com/office/drawing/2014/main" id="{E61C46CC-38BA-936C-2466-B0C0C992E845}"/>
              </a:ext>
            </a:extLst>
          </p:cNvPr>
          <p:cNvSpPr txBox="1"/>
          <p:nvPr/>
        </p:nvSpPr>
        <p:spPr>
          <a:xfrm>
            <a:off x="8031585" y="943404"/>
            <a:ext cx="2417339" cy="533479"/>
          </a:xfrm>
          <a:prstGeom prst="rect">
            <a:avLst/>
          </a:prstGeom>
          <a:noFill/>
          <a:ln w="38100" cap="flat" cmpd="sng">
            <a:solidFill>
              <a:srgbClr val="000000"/>
            </a:solidFill>
            <a:prstDash val="solid"/>
            <a:round/>
            <a:headEnd type="none" w="sm" len="sm"/>
            <a:tailEnd type="none" w="sm" len="sm"/>
          </a:ln>
        </p:spPr>
        <p:txBody>
          <a:bodyPr spcFirstLastPara="1" wrap="square" lIns="0" tIns="76200" rIns="0" bIns="0" anchor="t" anchorCtr="0">
            <a:spAutoFit/>
          </a:bodyPr>
          <a:lstStyle/>
          <a:p>
            <a:pPr marL="514984" marR="0" lvl="0" indent="0" algn="l" rtl="0">
              <a:lnSpc>
                <a:spcPct val="100000"/>
              </a:lnSpc>
              <a:spcBef>
                <a:spcPts val="0"/>
              </a:spcBef>
              <a:spcAft>
                <a:spcPts val="0"/>
              </a:spcAft>
              <a:buNone/>
            </a:pPr>
            <a:r>
              <a:rPr lang="en-US" sz="1600" b="1">
                <a:latin typeface="Arial"/>
                <a:ea typeface="Arial"/>
                <a:cs typeface="Arial"/>
                <a:sym typeface="Arial"/>
              </a:rPr>
              <a:t>Test(UIT-ViSFD)</a:t>
            </a:r>
            <a:endParaRPr lang="vi-VN" sz="1600">
              <a:latin typeface="Arial"/>
              <a:ea typeface="Arial"/>
              <a:cs typeface="Arial"/>
              <a:sym typeface="Arial"/>
            </a:endParaRPr>
          </a:p>
          <a:p>
            <a:pPr marL="52069" marR="0" lvl="0" indent="0" algn="ctr" rtl="0">
              <a:lnSpc>
                <a:spcPct val="100000"/>
              </a:lnSpc>
              <a:spcBef>
                <a:spcPts val="210"/>
              </a:spcBef>
              <a:spcAft>
                <a:spcPts val="0"/>
              </a:spcAft>
              <a:buNone/>
            </a:pPr>
            <a:r>
              <a:rPr lang="en-US" sz="1200">
                <a:solidFill>
                  <a:srgbClr val="585858"/>
                </a:solidFill>
                <a:latin typeface="Arial"/>
                <a:ea typeface="Arial"/>
                <a:cs typeface="Arial"/>
                <a:sym typeface="Arial"/>
              </a:rPr>
              <a:t>2224</a:t>
            </a:r>
            <a:r>
              <a:rPr lang="vi-VN" sz="1200">
                <a:solidFill>
                  <a:srgbClr val="585858"/>
                </a:solidFill>
                <a:latin typeface="Arial"/>
                <a:ea typeface="Arial"/>
                <a:cs typeface="Arial"/>
                <a:sym typeface="Arial"/>
              </a:rPr>
              <a:t> </a:t>
            </a:r>
            <a:r>
              <a:rPr lang="en-US" sz="1200">
                <a:solidFill>
                  <a:srgbClr val="585858"/>
                </a:solidFill>
                <a:latin typeface="Arial"/>
                <a:ea typeface="Arial"/>
                <a:cs typeface="Arial"/>
                <a:sym typeface="Arial"/>
              </a:rPr>
              <a:t>samples</a:t>
            </a:r>
            <a:endParaRPr sz="1200">
              <a:latin typeface="Arial"/>
              <a:ea typeface="Arial"/>
              <a:cs typeface="Arial"/>
              <a:sym typeface="Arial"/>
            </a:endParaRPr>
          </a:p>
        </p:txBody>
      </p:sp>
      <p:pic>
        <p:nvPicPr>
          <p:cNvPr id="16" name="Picture 15">
            <a:extLst>
              <a:ext uri="{FF2B5EF4-FFF2-40B4-BE49-F238E27FC236}">
                <a16:creationId xmlns:a16="http://schemas.microsoft.com/office/drawing/2014/main" id="{1F7D3767-0D0F-6BE6-9C1B-D8C650BD02BC}"/>
              </a:ext>
            </a:extLst>
          </p:cNvPr>
          <p:cNvPicPr>
            <a:picLocks noChangeAspect="1"/>
          </p:cNvPicPr>
          <p:nvPr/>
        </p:nvPicPr>
        <p:blipFill>
          <a:blip r:embed="rId4"/>
          <a:stretch>
            <a:fillRect/>
          </a:stretch>
        </p:blipFill>
        <p:spPr>
          <a:xfrm>
            <a:off x="4827677" y="1900238"/>
            <a:ext cx="1806895" cy="1909763"/>
          </a:xfrm>
          <a:prstGeom prst="rect">
            <a:avLst/>
          </a:prstGeom>
        </p:spPr>
      </p:pic>
      <p:pic>
        <p:nvPicPr>
          <p:cNvPr id="18" name="Picture 17">
            <a:extLst>
              <a:ext uri="{FF2B5EF4-FFF2-40B4-BE49-F238E27FC236}">
                <a16:creationId xmlns:a16="http://schemas.microsoft.com/office/drawing/2014/main" id="{AFE589BF-466E-0BED-99EB-4368CF5BBDF9}"/>
              </a:ext>
            </a:extLst>
          </p:cNvPr>
          <p:cNvPicPr>
            <a:picLocks noChangeAspect="1"/>
          </p:cNvPicPr>
          <p:nvPr/>
        </p:nvPicPr>
        <p:blipFill>
          <a:blip r:embed="rId5"/>
          <a:stretch>
            <a:fillRect/>
          </a:stretch>
        </p:blipFill>
        <p:spPr>
          <a:xfrm>
            <a:off x="6588287" y="1900238"/>
            <a:ext cx="1806895" cy="1909764"/>
          </a:xfrm>
          <a:prstGeom prst="rect">
            <a:avLst/>
          </a:prstGeom>
        </p:spPr>
      </p:pic>
      <p:pic>
        <p:nvPicPr>
          <p:cNvPr id="20" name="Picture 19">
            <a:extLst>
              <a:ext uri="{FF2B5EF4-FFF2-40B4-BE49-F238E27FC236}">
                <a16:creationId xmlns:a16="http://schemas.microsoft.com/office/drawing/2014/main" id="{4F8F66B1-8020-D22B-A8E8-A033CEFBA787}"/>
              </a:ext>
            </a:extLst>
          </p:cNvPr>
          <p:cNvPicPr>
            <a:picLocks noChangeAspect="1"/>
          </p:cNvPicPr>
          <p:nvPr/>
        </p:nvPicPr>
        <p:blipFill>
          <a:blip r:embed="rId6"/>
          <a:stretch>
            <a:fillRect/>
          </a:stretch>
        </p:blipFill>
        <p:spPr>
          <a:xfrm>
            <a:off x="8336806" y="1900238"/>
            <a:ext cx="1806895" cy="1909763"/>
          </a:xfrm>
          <a:prstGeom prst="rect">
            <a:avLst/>
          </a:prstGeom>
        </p:spPr>
      </p:pic>
      <p:pic>
        <p:nvPicPr>
          <p:cNvPr id="25" name="Picture 24">
            <a:extLst>
              <a:ext uri="{FF2B5EF4-FFF2-40B4-BE49-F238E27FC236}">
                <a16:creationId xmlns:a16="http://schemas.microsoft.com/office/drawing/2014/main" id="{215463D4-FCBB-9305-1873-67C3FD6719F0}"/>
              </a:ext>
            </a:extLst>
          </p:cNvPr>
          <p:cNvPicPr>
            <a:picLocks noChangeAspect="1"/>
          </p:cNvPicPr>
          <p:nvPr/>
        </p:nvPicPr>
        <p:blipFill>
          <a:blip r:embed="rId7"/>
          <a:stretch>
            <a:fillRect/>
          </a:stretch>
        </p:blipFill>
        <p:spPr>
          <a:xfrm>
            <a:off x="10143701" y="1900238"/>
            <a:ext cx="1806895" cy="1909763"/>
          </a:xfrm>
          <a:prstGeom prst="rect">
            <a:avLst/>
          </a:prstGeom>
        </p:spPr>
      </p:pic>
      <p:pic>
        <p:nvPicPr>
          <p:cNvPr id="27" name="Picture 26">
            <a:extLst>
              <a:ext uri="{FF2B5EF4-FFF2-40B4-BE49-F238E27FC236}">
                <a16:creationId xmlns:a16="http://schemas.microsoft.com/office/drawing/2014/main" id="{1AAED34E-C690-4DBF-9429-C2855FEC868F}"/>
              </a:ext>
            </a:extLst>
          </p:cNvPr>
          <p:cNvPicPr>
            <a:picLocks noChangeAspect="1"/>
          </p:cNvPicPr>
          <p:nvPr/>
        </p:nvPicPr>
        <p:blipFill>
          <a:blip r:embed="rId8"/>
          <a:stretch>
            <a:fillRect/>
          </a:stretch>
        </p:blipFill>
        <p:spPr>
          <a:xfrm>
            <a:off x="4827677" y="4233356"/>
            <a:ext cx="1806895" cy="1909763"/>
          </a:xfrm>
          <a:prstGeom prst="rect">
            <a:avLst/>
          </a:prstGeom>
        </p:spPr>
      </p:pic>
      <p:pic>
        <p:nvPicPr>
          <p:cNvPr id="29" name="Picture 28">
            <a:extLst>
              <a:ext uri="{FF2B5EF4-FFF2-40B4-BE49-F238E27FC236}">
                <a16:creationId xmlns:a16="http://schemas.microsoft.com/office/drawing/2014/main" id="{B7D949E6-2B46-3877-EFFC-E353E1F23545}"/>
              </a:ext>
            </a:extLst>
          </p:cNvPr>
          <p:cNvPicPr>
            <a:picLocks noChangeAspect="1"/>
          </p:cNvPicPr>
          <p:nvPr/>
        </p:nvPicPr>
        <p:blipFill>
          <a:blip r:embed="rId9"/>
          <a:stretch>
            <a:fillRect/>
          </a:stretch>
        </p:blipFill>
        <p:spPr>
          <a:xfrm>
            <a:off x="6588287" y="4295055"/>
            <a:ext cx="1748519" cy="1848064"/>
          </a:xfrm>
          <a:prstGeom prst="rect">
            <a:avLst/>
          </a:prstGeom>
        </p:spPr>
      </p:pic>
      <p:pic>
        <p:nvPicPr>
          <p:cNvPr id="31" name="Picture 30">
            <a:extLst>
              <a:ext uri="{FF2B5EF4-FFF2-40B4-BE49-F238E27FC236}">
                <a16:creationId xmlns:a16="http://schemas.microsoft.com/office/drawing/2014/main" id="{7F9C6C17-C2D3-3E43-5839-3BA359B16833}"/>
              </a:ext>
            </a:extLst>
          </p:cNvPr>
          <p:cNvPicPr>
            <a:picLocks noChangeAspect="1"/>
          </p:cNvPicPr>
          <p:nvPr/>
        </p:nvPicPr>
        <p:blipFill>
          <a:blip r:embed="rId10"/>
          <a:stretch>
            <a:fillRect/>
          </a:stretch>
        </p:blipFill>
        <p:spPr>
          <a:xfrm>
            <a:off x="8395182" y="4264205"/>
            <a:ext cx="1806895" cy="1909763"/>
          </a:xfrm>
          <a:prstGeom prst="rect">
            <a:avLst/>
          </a:prstGeom>
        </p:spPr>
      </p:pic>
      <p:pic>
        <p:nvPicPr>
          <p:cNvPr id="33" name="Picture 32">
            <a:extLst>
              <a:ext uri="{FF2B5EF4-FFF2-40B4-BE49-F238E27FC236}">
                <a16:creationId xmlns:a16="http://schemas.microsoft.com/office/drawing/2014/main" id="{E666C9C8-0AB8-101F-BF54-24385EF82D36}"/>
              </a:ext>
            </a:extLst>
          </p:cNvPr>
          <p:cNvPicPr>
            <a:picLocks noChangeAspect="1"/>
          </p:cNvPicPr>
          <p:nvPr/>
        </p:nvPicPr>
        <p:blipFill>
          <a:blip r:embed="rId11"/>
          <a:stretch>
            <a:fillRect/>
          </a:stretch>
        </p:blipFill>
        <p:spPr>
          <a:xfrm>
            <a:off x="10260453" y="4295055"/>
            <a:ext cx="1806894" cy="1909762"/>
          </a:xfrm>
          <a:prstGeom prst="rect">
            <a:avLst/>
          </a:prstGeom>
        </p:spPr>
      </p:pic>
      <p:sp>
        <p:nvSpPr>
          <p:cNvPr id="35" name="TextBox 34">
            <a:extLst>
              <a:ext uri="{FF2B5EF4-FFF2-40B4-BE49-F238E27FC236}">
                <a16:creationId xmlns:a16="http://schemas.microsoft.com/office/drawing/2014/main" id="{F560E675-3488-E7BC-98CF-83919B1B1007}"/>
              </a:ext>
            </a:extLst>
          </p:cNvPr>
          <p:cNvSpPr txBox="1"/>
          <p:nvPr/>
        </p:nvSpPr>
        <p:spPr>
          <a:xfrm>
            <a:off x="793064" y="5495925"/>
            <a:ext cx="3321736" cy="369332"/>
          </a:xfrm>
          <a:prstGeom prst="rect">
            <a:avLst/>
          </a:prstGeom>
          <a:noFill/>
        </p:spPr>
        <p:txBody>
          <a:bodyPr wrap="square" rtlCol="0">
            <a:spAutoFit/>
          </a:bodyPr>
          <a:lstStyle/>
          <a:p>
            <a:r>
              <a:rPr lang="en-US"/>
              <a:t>Phân phối của AvgLength</a:t>
            </a:r>
            <a:endParaRPr lang="vi-VN"/>
          </a:p>
        </p:txBody>
      </p:sp>
      <p:sp>
        <p:nvSpPr>
          <p:cNvPr id="36" name="TextBox 35">
            <a:extLst>
              <a:ext uri="{FF2B5EF4-FFF2-40B4-BE49-F238E27FC236}">
                <a16:creationId xmlns:a16="http://schemas.microsoft.com/office/drawing/2014/main" id="{7BCFCB4B-7606-49B2-4858-2880C88FA1F9}"/>
              </a:ext>
            </a:extLst>
          </p:cNvPr>
          <p:cNvSpPr txBox="1"/>
          <p:nvPr/>
        </p:nvSpPr>
        <p:spPr>
          <a:xfrm>
            <a:off x="6912136" y="3704690"/>
            <a:ext cx="3555414" cy="369332"/>
          </a:xfrm>
          <a:prstGeom prst="rect">
            <a:avLst/>
          </a:prstGeom>
          <a:noFill/>
        </p:spPr>
        <p:txBody>
          <a:bodyPr wrap="square" rtlCol="0">
            <a:spAutoFit/>
          </a:bodyPr>
          <a:lstStyle/>
          <a:p>
            <a:r>
              <a:rPr lang="en-US"/>
              <a:t>Phân phối của nhãn aspect</a:t>
            </a:r>
            <a:endParaRPr lang="vi-VN"/>
          </a:p>
        </p:txBody>
      </p:sp>
      <p:sp>
        <p:nvSpPr>
          <p:cNvPr id="37" name="TextBox 36">
            <a:extLst>
              <a:ext uri="{FF2B5EF4-FFF2-40B4-BE49-F238E27FC236}">
                <a16:creationId xmlns:a16="http://schemas.microsoft.com/office/drawing/2014/main" id="{40A1416E-E286-85A7-20EF-87F15BCA9612}"/>
              </a:ext>
            </a:extLst>
          </p:cNvPr>
          <p:cNvSpPr txBox="1"/>
          <p:nvPr/>
        </p:nvSpPr>
        <p:spPr>
          <a:xfrm>
            <a:off x="6692948" y="6118586"/>
            <a:ext cx="3457150" cy="369332"/>
          </a:xfrm>
          <a:prstGeom prst="rect">
            <a:avLst/>
          </a:prstGeom>
          <a:noFill/>
        </p:spPr>
        <p:txBody>
          <a:bodyPr wrap="square" rtlCol="0">
            <a:spAutoFit/>
          </a:bodyPr>
          <a:lstStyle/>
          <a:p>
            <a:r>
              <a:rPr lang="en-US"/>
              <a:t>Phân phối của nhãn sentiment</a:t>
            </a:r>
            <a:endParaRPr lang="vi-VN"/>
          </a:p>
        </p:txBody>
      </p:sp>
      <p:sp>
        <p:nvSpPr>
          <p:cNvPr id="2" name="TextBox 1">
            <a:extLst>
              <a:ext uri="{FF2B5EF4-FFF2-40B4-BE49-F238E27FC236}">
                <a16:creationId xmlns:a16="http://schemas.microsoft.com/office/drawing/2014/main" id="{BD657571-2251-A082-A679-277FC7EF5049}"/>
              </a:ext>
            </a:extLst>
          </p:cNvPr>
          <p:cNvSpPr txBox="1"/>
          <p:nvPr/>
        </p:nvSpPr>
        <p:spPr>
          <a:xfrm>
            <a:off x="2638814" y="2892032"/>
            <a:ext cx="2219247" cy="646331"/>
          </a:xfrm>
          <a:prstGeom prst="rect">
            <a:avLst/>
          </a:prstGeom>
          <a:noFill/>
        </p:spPr>
        <p:txBody>
          <a:bodyPr wrap="square" rtlCol="0">
            <a:spAutoFit/>
          </a:bodyPr>
          <a:lstStyle/>
          <a:p>
            <a:r>
              <a:rPr lang="en-US">
                <a:solidFill>
                  <a:schemeClr val="accent2">
                    <a:lumMod val="75000"/>
                  </a:schemeClr>
                </a:solidFill>
              </a:rPr>
              <a:t>Right-skewed distributions</a:t>
            </a:r>
            <a:endParaRPr lang="vi-VN">
              <a:solidFill>
                <a:schemeClr val="accent2">
                  <a:lumMod val="75000"/>
                </a:schemeClr>
              </a:solidFill>
            </a:endParaRPr>
          </a:p>
        </p:txBody>
      </p:sp>
    </p:spTree>
    <p:extLst>
      <p:ext uri="{BB962C8B-B14F-4D97-AF65-F5344CB8AC3E}">
        <p14:creationId xmlns:p14="http://schemas.microsoft.com/office/powerpoint/2010/main" val="553063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53;p1">
            <a:extLst>
              <a:ext uri="{FF2B5EF4-FFF2-40B4-BE49-F238E27FC236}">
                <a16:creationId xmlns:a16="http://schemas.microsoft.com/office/drawing/2014/main" id="{1F80C905-EAEA-8CF7-91E5-89A5C7199109}"/>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sp>
        <p:nvSpPr>
          <p:cNvPr id="11" name="Google Shape;146;p4">
            <a:extLst>
              <a:ext uri="{FF2B5EF4-FFF2-40B4-BE49-F238E27FC236}">
                <a16:creationId xmlns:a16="http://schemas.microsoft.com/office/drawing/2014/main" id="{1B923A08-3D70-81D6-14A5-2BEC28A4C42A}"/>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12</a:t>
            </a:fld>
            <a:endParaRPr/>
          </a:p>
        </p:txBody>
      </p:sp>
      <p:pic>
        <p:nvPicPr>
          <p:cNvPr id="2" name="Google Shape;139;p4">
            <a:extLst>
              <a:ext uri="{FF2B5EF4-FFF2-40B4-BE49-F238E27FC236}">
                <a16:creationId xmlns:a16="http://schemas.microsoft.com/office/drawing/2014/main" id="{D312B67F-8FAE-B289-8444-AFD1D6E69B4C}"/>
              </a:ext>
            </a:extLst>
          </p:cNvPr>
          <p:cNvPicPr preferRelativeResize="0"/>
          <p:nvPr/>
        </p:nvPicPr>
        <p:blipFill rotWithShape="1">
          <a:blip r:embed="rId2">
            <a:alphaModFix/>
          </a:blip>
          <a:srcRect/>
          <a:stretch/>
        </p:blipFill>
        <p:spPr>
          <a:xfrm>
            <a:off x="932688" y="363474"/>
            <a:ext cx="38100" cy="380491"/>
          </a:xfrm>
          <a:prstGeom prst="rect">
            <a:avLst/>
          </a:prstGeom>
          <a:noFill/>
          <a:ln>
            <a:noFill/>
          </a:ln>
        </p:spPr>
      </p:pic>
      <p:sp>
        <p:nvSpPr>
          <p:cNvPr id="3" name="Google Shape;150;p4">
            <a:extLst>
              <a:ext uri="{FF2B5EF4-FFF2-40B4-BE49-F238E27FC236}">
                <a16:creationId xmlns:a16="http://schemas.microsoft.com/office/drawing/2014/main" id="{A1D346FF-E21E-1F4C-01D2-D36A4F387CE5}"/>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Dữ liệu:</a:t>
            </a:r>
            <a:endParaRPr lang="vi-VN" kern="0" dirty="0"/>
          </a:p>
        </p:txBody>
      </p:sp>
      <p:sp>
        <p:nvSpPr>
          <p:cNvPr id="4" name="Google Shape;151;p4">
            <a:extLst>
              <a:ext uri="{FF2B5EF4-FFF2-40B4-BE49-F238E27FC236}">
                <a16:creationId xmlns:a16="http://schemas.microsoft.com/office/drawing/2014/main" id="{A7416B83-2DC9-9ADE-7EE6-8F33FAF98C1F}"/>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03</a:t>
            </a:r>
            <a:endParaRPr sz="2800">
              <a:latin typeface="Calibri"/>
              <a:ea typeface="Calibri"/>
              <a:cs typeface="Calibri"/>
              <a:sym typeface="Calibri"/>
            </a:endParaRPr>
          </a:p>
        </p:txBody>
      </p:sp>
      <p:pic>
        <p:nvPicPr>
          <p:cNvPr id="6" name="Picture 5">
            <a:extLst>
              <a:ext uri="{FF2B5EF4-FFF2-40B4-BE49-F238E27FC236}">
                <a16:creationId xmlns:a16="http://schemas.microsoft.com/office/drawing/2014/main" id="{DCC9727D-107B-4D2D-5FF7-7678E4F5858A}"/>
              </a:ext>
            </a:extLst>
          </p:cNvPr>
          <p:cNvPicPr>
            <a:picLocks noChangeAspect="1"/>
          </p:cNvPicPr>
          <p:nvPr/>
        </p:nvPicPr>
        <p:blipFill>
          <a:blip r:embed="rId3"/>
          <a:stretch>
            <a:fillRect/>
          </a:stretch>
        </p:blipFill>
        <p:spPr>
          <a:xfrm>
            <a:off x="1337598" y="1531120"/>
            <a:ext cx="9516803" cy="4248743"/>
          </a:xfrm>
          <a:prstGeom prst="rect">
            <a:avLst/>
          </a:prstGeom>
        </p:spPr>
      </p:pic>
    </p:spTree>
    <p:extLst>
      <p:ext uri="{BB962C8B-B14F-4D97-AF65-F5344CB8AC3E}">
        <p14:creationId xmlns:p14="http://schemas.microsoft.com/office/powerpoint/2010/main" val="3600005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9;p4">
            <a:extLst>
              <a:ext uri="{FF2B5EF4-FFF2-40B4-BE49-F238E27FC236}">
                <a16:creationId xmlns:a16="http://schemas.microsoft.com/office/drawing/2014/main" id="{983C296C-1859-1039-6BC4-431F91AE86A8}"/>
              </a:ext>
            </a:extLst>
          </p:cNvPr>
          <p:cNvPicPr preferRelativeResize="0"/>
          <p:nvPr/>
        </p:nvPicPr>
        <p:blipFill rotWithShape="1">
          <a:blip r:embed="rId2">
            <a:alphaModFix/>
          </a:blip>
          <a:srcRect/>
          <a:stretch/>
        </p:blipFill>
        <p:spPr>
          <a:xfrm>
            <a:off x="932688" y="363474"/>
            <a:ext cx="38100" cy="380491"/>
          </a:xfrm>
          <a:prstGeom prst="rect">
            <a:avLst/>
          </a:prstGeom>
          <a:noFill/>
          <a:ln>
            <a:noFill/>
          </a:ln>
        </p:spPr>
      </p:pic>
      <p:sp>
        <p:nvSpPr>
          <p:cNvPr id="5" name="Google Shape;150;p4">
            <a:extLst>
              <a:ext uri="{FF2B5EF4-FFF2-40B4-BE49-F238E27FC236}">
                <a16:creationId xmlns:a16="http://schemas.microsoft.com/office/drawing/2014/main" id="{2D182046-BBFE-7726-7AC8-184D137BB730}"/>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Phương pháp:</a:t>
            </a:r>
            <a:endParaRPr lang="vi-VN" kern="0" dirty="0"/>
          </a:p>
        </p:txBody>
      </p:sp>
      <p:sp>
        <p:nvSpPr>
          <p:cNvPr id="6" name="Google Shape;151;p4">
            <a:extLst>
              <a:ext uri="{FF2B5EF4-FFF2-40B4-BE49-F238E27FC236}">
                <a16:creationId xmlns:a16="http://schemas.microsoft.com/office/drawing/2014/main" id="{E9DDC378-B442-8D40-05E3-19685647BCE3}"/>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04</a:t>
            </a:r>
            <a:endParaRPr sz="2800">
              <a:latin typeface="Calibri"/>
              <a:ea typeface="Calibri"/>
              <a:cs typeface="Calibri"/>
              <a:sym typeface="Calibri"/>
            </a:endParaRPr>
          </a:p>
        </p:txBody>
      </p:sp>
      <p:sp>
        <p:nvSpPr>
          <p:cNvPr id="7" name="TextBox 6">
            <a:extLst>
              <a:ext uri="{FF2B5EF4-FFF2-40B4-BE49-F238E27FC236}">
                <a16:creationId xmlns:a16="http://schemas.microsoft.com/office/drawing/2014/main" id="{668EA7FC-3DF7-7BE9-497B-5C8E908E8717}"/>
              </a:ext>
            </a:extLst>
          </p:cNvPr>
          <p:cNvSpPr txBox="1"/>
          <p:nvPr/>
        </p:nvSpPr>
        <p:spPr>
          <a:xfrm>
            <a:off x="600341" y="1043465"/>
            <a:ext cx="5296535" cy="400110"/>
          </a:xfrm>
          <a:prstGeom prst="rect">
            <a:avLst/>
          </a:prstGeom>
          <a:noFill/>
        </p:spPr>
        <p:txBody>
          <a:bodyPr wrap="square" rtlCol="0">
            <a:spAutoFit/>
          </a:bodyPr>
          <a:lstStyle/>
          <a:p>
            <a:pPr marL="285750" indent="-285750">
              <a:buFont typeface="Arial" panose="020B0604020202020204" pitchFamily="34" charset="0"/>
              <a:buChar char="•"/>
            </a:pPr>
            <a:r>
              <a:rPr lang="en-US" sz="2000"/>
              <a:t>Tiền xử lí:</a:t>
            </a:r>
            <a:endParaRPr lang="vi-VN" sz="2000"/>
          </a:p>
        </p:txBody>
      </p:sp>
      <p:pic>
        <p:nvPicPr>
          <p:cNvPr id="9" name="Picture 8">
            <a:extLst>
              <a:ext uri="{FF2B5EF4-FFF2-40B4-BE49-F238E27FC236}">
                <a16:creationId xmlns:a16="http://schemas.microsoft.com/office/drawing/2014/main" id="{63B827CD-520A-9AFC-037B-DC8A2825752B}"/>
              </a:ext>
            </a:extLst>
          </p:cNvPr>
          <p:cNvPicPr>
            <a:picLocks noChangeAspect="1"/>
          </p:cNvPicPr>
          <p:nvPr/>
        </p:nvPicPr>
        <p:blipFill>
          <a:blip r:embed="rId3"/>
          <a:stretch>
            <a:fillRect/>
          </a:stretch>
        </p:blipFill>
        <p:spPr>
          <a:xfrm>
            <a:off x="600341" y="1631107"/>
            <a:ext cx="10115070" cy="4562475"/>
          </a:xfrm>
          <a:prstGeom prst="rect">
            <a:avLst/>
          </a:prstGeom>
        </p:spPr>
      </p:pic>
      <p:sp>
        <p:nvSpPr>
          <p:cNvPr id="10" name="Google Shape;146;p4">
            <a:extLst>
              <a:ext uri="{FF2B5EF4-FFF2-40B4-BE49-F238E27FC236}">
                <a16:creationId xmlns:a16="http://schemas.microsoft.com/office/drawing/2014/main" id="{4F02F843-8844-CF6C-CB70-EDC30E7252F8}"/>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13</a:t>
            </a:fld>
            <a:endParaRPr/>
          </a:p>
        </p:txBody>
      </p:sp>
      <p:sp>
        <p:nvSpPr>
          <p:cNvPr id="11" name="Google Shape;53;p1">
            <a:extLst>
              <a:ext uri="{FF2B5EF4-FFF2-40B4-BE49-F238E27FC236}">
                <a16:creationId xmlns:a16="http://schemas.microsoft.com/office/drawing/2014/main" id="{D6209764-D5CB-BC69-092D-9C3C439860E4}"/>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spTree>
    <p:extLst>
      <p:ext uri="{BB962C8B-B14F-4D97-AF65-F5344CB8AC3E}">
        <p14:creationId xmlns:p14="http://schemas.microsoft.com/office/powerpoint/2010/main" val="1715161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9;p4">
            <a:extLst>
              <a:ext uri="{FF2B5EF4-FFF2-40B4-BE49-F238E27FC236}">
                <a16:creationId xmlns:a16="http://schemas.microsoft.com/office/drawing/2014/main" id="{DAD98EDF-6AD5-2B3E-3D89-CCE9E55AE44A}"/>
              </a:ext>
            </a:extLst>
          </p:cNvPr>
          <p:cNvPicPr preferRelativeResize="0"/>
          <p:nvPr/>
        </p:nvPicPr>
        <p:blipFill rotWithShape="1">
          <a:blip r:embed="rId2">
            <a:alphaModFix/>
          </a:blip>
          <a:srcRect/>
          <a:stretch/>
        </p:blipFill>
        <p:spPr>
          <a:xfrm>
            <a:off x="932688" y="363474"/>
            <a:ext cx="38100" cy="380491"/>
          </a:xfrm>
          <a:prstGeom prst="rect">
            <a:avLst/>
          </a:prstGeom>
          <a:noFill/>
          <a:ln>
            <a:noFill/>
          </a:ln>
        </p:spPr>
      </p:pic>
      <p:sp>
        <p:nvSpPr>
          <p:cNvPr id="5" name="Google Shape;150;p4">
            <a:extLst>
              <a:ext uri="{FF2B5EF4-FFF2-40B4-BE49-F238E27FC236}">
                <a16:creationId xmlns:a16="http://schemas.microsoft.com/office/drawing/2014/main" id="{6D49079C-6840-535C-DA92-89FA7A9E1333}"/>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Phương pháp:</a:t>
            </a:r>
            <a:endParaRPr lang="vi-VN" kern="0" dirty="0"/>
          </a:p>
        </p:txBody>
      </p:sp>
      <p:sp>
        <p:nvSpPr>
          <p:cNvPr id="6" name="Google Shape;151;p4">
            <a:extLst>
              <a:ext uri="{FF2B5EF4-FFF2-40B4-BE49-F238E27FC236}">
                <a16:creationId xmlns:a16="http://schemas.microsoft.com/office/drawing/2014/main" id="{1CF409A5-830D-726A-6172-A1B67190EE95}"/>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04</a:t>
            </a:r>
            <a:endParaRPr sz="2800">
              <a:latin typeface="Calibri"/>
              <a:ea typeface="Calibri"/>
              <a:cs typeface="Calibri"/>
              <a:sym typeface="Calibri"/>
            </a:endParaRPr>
          </a:p>
        </p:txBody>
      </p:sp>
      <p:sp>
        <p:nvSpPr>
          <p:cNvPr id="7" name="TextBox 6">
            <a:extLst>
              <a:ext uri="{FF2B5EF4-FFF2-40B4-BE49-F238E27FC236}">
                <a16:creationId xmlns:a16="http://schemas.microsoft.com/office/drawing/2014/main" id="{8BFC9498-3ADE-5228-D5FE-3047DCB011D6}"/>
              </a:ext>
            </a:extLst>
          </p:cNvPr>
          <p:cNvSpPr txBox="1"/>
          <p:nvPr/>
        </p:nvSpPr>
        <p:spPr>
          <a:xfrm>
            <a:off x="714374" y="1178201"/>
            <a:ext cx="9325365" cy="707886"/>
          </a:xfrm>
          <a:prstGeom prst="rect">
            <a:avLst/>
          </a:prstGeom>
          <a:noFill/>
        </p:spPr>
        <p:txBody>
          <a:bodyPr wrap="square" rtlCol="0">
            <a:spAutoFit/>
          </a:bodyPr>
          <a:lstStyle/>
          <a:p>
            <a:pPr marL="285750" indent="-285750">
              <a:buFont typeface="Arial" panose="020B0604020202020204" pitchFamily="34" charset="0"/>
              <a:buChar char="•"/>
            </a:pPr>
            <a:r>
              <a:rPr lang="en-US" sz="2000"/>
              <a:t>Tokenizer: </a:t>
            </a:r>
            <a:r>
              <a:rPr lang="vi-VN" sz="2000"/>
              <a:t>Mean Embedding </a:t>
            </a:r>
            <a:r>
              <a:rPr lang="en-US" sz="2000"/>
              <a:t>kết hợp</a:t>
            </a:r>
            <a:r>
              <a:rPr lang="vi-VN" sz="2000"/>
              <a:t> </a:t>
            </a:r>
            <a:r>
              <a:rPr lang="en-US" sz="2000"/>
              <a:t>PhoW2V: Pre-trained word embeddings for Vietnamese</a:t>
            </a:r>
          </a:p>
        </p:txBody>
      </p:sp>
      <p:pic>
        <p:nvPicPr>
          <p:cNvPr id="11" name="Picture 10">
            <a:extLst>
              <a:ext uri="{FF2B5EF4-FFF2-40B4-BE49-F238E27FC236}">
                <a16:creationId xmlns:a16="http://schemas.microsoft.com/office/drawing/2014/main" id="{BFD0DD14-6FEE-2290-C656-29431D038E7A}"/>
              </a:ext>
            </a:extLst>
          </p:cNvPr>
          <p:cNvPicPr>
            <a:picLocks noChangeAspect="1"/>
          </p:cNvPicPr>
          <p:nvPr/>
        </p:nvPicPr>
        <p:blipFill>
          <a:blip r:embed="rId3"/>
          <a:stretch>
            <a:fillRect/>
          </a:stretch>
        </p:blipFill>
        <p:spPr>
          <a:xfrm>
            <a:off x="3659658" y="2336312"/>
            <a:ext cx="4872684" cy="1403334"/>
          </a:xfrm>
          <a:prstGeom prst="rect">
            <a:avLst/>
          </a:prstGeom>
        </p:spPr>
      </p:pic>
      <p:sp>
        <p:nvSpPr>
          <p:cNvPr id="12" name="TextBox 11">
            <a:extLst>
              <a:ext uri="{FF2B5EF4-FFF2-40B4-BE49-F238E27FC236}">
                <a16:creationId xmlns:a16="http://schemas.microsoft.com/office/drawing/2014/main" id="{161B4751-223E-716D-088A-F38D2F850F0E}"/>
              </a:ext>
            </a:extLst>
          </p:cNvPr>
          <p:cNvSpPr txBox="1"/>
          <p:nvPr/>
        </p:nvSpPr>
        <p:spPr>
          <a:xfrm>
            <a:off x="714374" y="3939810"/>
            <a:ext cx="6087642" cy="1938992"/>
          </a:xfrm>
          <a:prstGeom prst="rect">
            <a:avLst/>
          </a:prstGeom>
          <a:noFill/>
        </p:spPr>
        <p:txBody>
          <a:bodyPr wrap="square" rtlCol="0">
            <a:spAutoFit/>
          </a:bodyPr>
          <a:lstStyle/>
          <a:p>
            <a:pPr marL="285750" indent="-285750">
              <a:buFont typeface="Arial" panose="020B0604020202020204" pitchFamily="34" charset="0"/>
              <a:buChar char="•"/>
            </a:pPr>
            <a:r>
              <a:rPr lang="en-US" sz="2000"/>
              <a:t>SVM:</a:t>
            </a:r>
          </a:p>
          <a:p>
            <a:pPr marL="742950" lvl="1" indent="-285750">
              <a:buFont typeface="Arial" panose="020B0604020202020204" pitchFamily="34" charset="0"/>
              <a:buChar char="•"/>
            </a:pPr>
            <a:r>
              <a:rPr lang="en-US" sz="2000"/>
              <a:t>8 mô hình riêng lẻ, mỗi mô hình dự đoán 1 aspect/sentiment</a:t>
            </a:r>
          </a:p>
          <a:p>
            <a:pPr marL="742950" lvl="1" indent="-285750">
              <a:buFont typeface="Arial" panose="020B0604020202020204" pitchFamily="34" charset="0"/>
              <a:buChar char="•"/>
            </a:pPr>
            <a:r>
              <a:rPr lang="en-US" sz="2000"/>
              <a:t>Input: vector 300 chiều</a:t>
            </a:r>
          </a:p>
          <a:p>
            <a:pPr marL="742950" lvl="1" indent="-285750">
              <a:buFont typeface="Arial" panose="020B0604020202020204" pitchFamily="34" charset="0"/>
              <a:buChar char="•"/>
            </a:pPr>
            <a:r>
              <a:rPr lang="en-US" sz="2000"/>
              <a:t>Output: nhãn phân loại 0/1 (aspect)</a:t>
            </a:r>
          </a:p>
          <a:p>
            <a:pPr lvl="5"/>
            <a:r>
              <a:rPr lang="en-US" sz="2000"/>
              <a:t>	     -1/0/1 (sentiment)</a:t>
            </a:r>
            <a:endParaRPr lang="vi-VN" sz="2000"/>
          </a:p>
        </p:txBody>
      </p:sp>
      <p:sp>
        <p:nvSpPr>
          <p:cNvPr id="13" name="Google Shape;146;p4">
            <a:extLst>
              <a:ext uri="{FF2B5EF4-FFF2-40B4-BE49-F238E27FC236}">
                <a16:creationId xmlns:a16="http://schemas.microsoft.com/office/drawing/2014/main" id="{B43E73FA-D086-D03F-0520-4B48580F26F1}"/>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14</a:t>
            </a:fld>
            <a:endParaRPr/>
          </a:p>
        </p:txBody>
      </p:sp>
      <p:sp>
        <p:nvSpPr>
          <p:cNvPr id="14" name="Google Shape;53;p1">
            <a:extLst>
              <a:ext uri="{FF2B5EF4-FFF2-40B4-BE49-F238E27FC236}">
                <a16:creationId xmlns:a16="http://schemas.microsoft.com/office/drawing/2014/main" id="{81D63B4A-ABA5-201E-70E2-40A8F80B8098}"/>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spTree>
    <p:extLst>
      <p:ext uri="{BB962C8B-B14F-4D97-AF65-F5344CB8AC3E}">
        <p14:creationId xmlns:p14="http://schemas.microsoft.com/office/powerpoint/2010/main" val="3604648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9;p4">
            <a:extLst>
              <a:ext uri="{FF2B5EF4-FFF2-40B4-BE49-F238E27FC236}">
                <a16:creationId xmlns:a16="http://schemas.microsoft.com/office/drawing/2014/main" id="{AC97A920-5BAD-C794-7EDA-6E1D47DB3416}"/>
              </a:ext>
            </a:extLst>
          </p:cNvPr>
          <p:cNvPicPr preferRelativeResize="0"/>
          <p:nvPr/>
        </p:nvPicPr>
        <p:blipFill rotWithShape="1">
          <a:blip r:embed="rId2">
            <a:alphaModFix/>
          </a:blip>
          <a:srcRect/>
          <a:stretch/>
        </p:blipFill>
        <p:spPr>
          <a:xfrm>
            <a:off x="932688" y="363474"/>
            <a:ext cx="38100" cy="380491"/>
          </a:xfrm>
          <a:prstGeom prst="rect">
            <a:avLst/>
          </a:prstGeom>
          <a:noFill/>
          <a:ln>
            <a:noFill/>
          </a:ln>
        </p:spPr>
      </p:pic>
      <p:sp>
        <p:nvSpPr>
          <p:cNvPr id="5" name="Google Shape;150;p4">
            <a:extLst>
              <a:ext uri="{FF2B5EF4-FFF2-40B4-BE49-F238E27FC236}">
                <a16:creationId xmlns:a16="http://schemas.microsoft.com/office/drawing/2014/main" id="{93812152-A184-08E8-FA0E-333263909B2C}"/>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Phương pháp:</a:t>
            </a:r>
            <a:endParaRPr lang="vi-VN" kern="0" dirty="0"/>
          </a:p>
        </p:txBody>
      </p:sp>
      <p:sp>
        <p:nvSpPr>
          <p:cNvPr id="6" name="Google Shape;151;p4">
            <a:extLst>
              <a:ext uri="{FF2B5EF4-FFF2-40B4-BE49-F238E27FC236}">
                <a16:creationId xmlns:a16="http://schemas.microsoft.com/office/drawing/2014/main" id="{8CEB9D81-ED4D-1B8C-AB4E-BFEDA278AED9}"/>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04</a:t>
            </a:r>
            <a:endParaRPr sz="2800">
              <a:latin typeface="Calibri"/>
              <a:ea typeface="Calibri"/>
              <a:cs typeface="Calibri"/>
              <a:sym typeface="Calibri"/>
            </a:endParaRPr>
          </a:p>
        </p:txBody>
      </p:sp>
      <p:sp>
        <p:nvSpPr>
          <p:cNvPr id="7" name="TextBox 6">
            <a:extLst>
              <a:ext uri="{FF2B5EF4-FFF2-40B4-BE49-F238E27FC236}">
                <a16:creationId xmlns:a16="http://schemas.microsoft.com/office/drawing/2014/main" id="{CFF2AB1E-F5DD-A754-AB9B-D4E12CB2086A}"/>
              </a:ext>
            </a:extLst>
          </p:cNvPr>
          <p:cNvSpPr txBox="1"/>
          <p:nvPr/>
        </p:nvSpPr>
        <p:spPr>
          <a:xfrm>
            <a:off x="793064" y="1059543"/>
            <a:ext cx="10098093" cy="400110"/>
          </a:xfrm>
          <a:prstGeom prst="rect">
            <a:avLst/>
          </a:prstGeom>
          <a:noFill/>
        </p:spPr>
        <p:txBody>
          <a:bodyPr wrap="square" rtlCol="0">
            <a:spAutoFit/>
          </a:bodyPr>
          <a:lstStyle/>
          <a:p>
            <a:pPr marL="285750" indent="-285750">
              <a:buFont typeface="Arial" panose="020B0604020202020204" pitchFamily="34" charset="0"/>
              <a:buChar char="•"/>
            </a:pPr>
            <a:r>
              <a:rPr lang="en-US" sz="2000"/>
              <a:t>Tuning sử dụng Optuna</a:t>
            </a:r>
            <a:endParaRPr lang="vi-VN" sz="2000"/>
          </a:p>
        </p:txBody>
      </p:sp>
      <p:sp>
        <p:nvSpPr>
          <p:cNvPr id="12" name="Google Shape;146;p4">
            <a:extLst>
              <a:ext uri="{FF2B5EF4-FFF2-40B4-BE49-F238E27FC236}">
                <a16:creationId xmlns:a16="http://schemas.microsoft.com/office/drawing/2014/main" id="{01F65909-E3D3-18CF-79BB-B622E4E22575}"/>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15</a:t>
            </a:fld>
            <a:endParaRPr/>
          </a:p>
        </p:txBody>
      </p:sp>
      <p:sp>
        <p:nvSpPr>
          <p:cNvPr id="13" name="Google Shape;53;p1">
            <a:extLst>
              <a:ext uri="{FF2B5EF4-FFF2-40B4-BE49-F238E27FC236}">
                <a16:creationId xmlns:a16="http://schemas.microsoft.com/office/drawing/2014/main" id="{CA811877-15BE-5268-8392-F6788C731179}"/>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pic>
        <p:nvPicPr>
          <p:cNvPr id="3" name="Picture 2">
            <a:extLst>
              <a:ext uri="{FF2B5EF4-FFF2-40B4-BE49-F238E27FC236}">
                <a16:creationId xmlns:a16="http://schemas.microsoft.com/office/drawing/2014/main" id="{3D3A439D-0AAC-4E8F-31AB-5B77C81E8C45}"/>
              </a:ext>
            </a:extLst>
          </p:cNvPr>
          <p:cNvPicPr>
            <a:picLocks noChangeAspect="1"/>
          </p:cNvPicPr>
          <p:nvPr/>
        </p:nvPicPr>
        <p:blipFill>
          <a:blip r:embed="rId3"/>
          <a:stretch>
            <a:fillRect/>
          </a:stretch>
        </p:blipFill>
        <p:spPr>
          <a:xfrm>
            <a:off x="1199829" y="1529354"/>
            <a:ext cx="6492803" cy="2057578"/>
          </a:xfrm>
          <a:prstGeom prst="rect">
            <a:avLst/>
          </a:prstGeom>
        </p:spPr>
      </p:pic>
    </p:spTree>
    <p:extLst>
      <p:ext uri="{BB962C8B-B14F-4D97-AF65-F5344CB8AC3E}">
        <p14:creationId xmlns:p14="http://schemas.microsoft.com/office/powerpoint/2010/main" val="366502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DD49D6-340C-E515-4294-14D078395C4F}"/>
              </a:ext>
            </a:extLst>
          </p:cNvPr>
          <p:cNvPicPr>
            <a:picLocks noChangeAspect="1"/>
          </p:cNvPicPr>
          <p:nvPr/>
        </p:nvPicPr>
        <p:blipFill>
          <a:blip r:embed="rId2"/>
          <a:stretch>
            <a:fillRect/>
          </a:stretch>
        </p:blipFill>
        <p:spPr>
          <a:xfrm>
            <a:off x="1199829" y="1529354"/>
            <a:ext cx="6492803" cy="2057578"/>
          </a:xfrm>
          <a:prstGeom prst="rect">
            <a:avLst/>
          </a:prstGeom>
        </p:spPr>
      </p:pic>
      <p:pic>
        <p:nvPicPr>
          <p:cNvPr id="4" name="Google Shape;139;p4">
            <a:extLst>
              <a:ext uri="{FF2B5EF4-FFF2-40B4-BE49-F238E27FC236}">
                <a16:creationId xmlns:a16="http://schemas.microsoft.com/office/drawing/2014/main" id="{AC97A920-5BAD-C794-7EDA-6E1D47DB3416}"/>
              </a:ext>
            </a:extLst>
          </p:cNvPr>
          <p:cNvPicPr preferRelativeResize="0"/>
          <p:nvPr/>
        </p:nvPicPr>
        <p:blipFill rotWithShape="1">
          <a:blip r:embed="rId3">
            <a:alphaModFix/>
          </a:blip>
          <a:srcRect/>
          <a:stretch/>
        </p:blipFill>
        <p:spPr>
          <a:xfrm>
            <a:off x="932688" y="363474"/>
            <a:ext cx="38100" cy="380491"/>
          </a:xfrm>
          <a:prstGeom prst="rect">
            <a:avLst/>
          </a:prstGeom>
          <a:noFill/>
          <a:ln>
            <a:noFill/>
          </a:ln>
        </p:spPr>
      </p:pic>
      <p:sp>
        <p:nvSpPr>
          <p:cNvPr id="5" name="Google Shape;150;p4">
            <a:extLst>
              <a:ext uri="{FF2B5EF4-FFF2-40B4-BE49-F238E27FC236}">
                <a16:creationId xmlns:a16="http://schemas.microsoft.com/office/drawing/2014/main" id="{93812152-A184-08E8-FA0E-333263909B2C}"/>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Phương pháp:</a:t>
            </a:r>
            <a:endParaRPr lang="vi-VN" kern="0" dirty="0"/>
          </a:p>
        </p:txBody>
      </p:sp>
      <p:sp>
        <p:nvSpPr>
          <p:cNvPr id="6" name="Google Shape;151;p4">
            <a:extLst>
              <a:ext uri="{FF2B5EF4-FFF2-40B4-BE49-F238E27FC236}">
                <a16:creationId xmlns:a16="http://schemas.microsoft.com/office/drawing/2014/main" id="{8CEB9D81-ED4D-1B8C-AB4E-BFEDA278AED9}"/>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04</a:t>
            </a:r>
            <a:endParaRPr sz="2800">
              <a:latin typeface="Calibri"/>
              <a:ea typeface="Calibri"/>
              <a:cs typeface="Calibri"/>
              <a:sym typeface="Calibri"/>
            </a:endParaRPr>
          </a:p>
        </p:txBody>
      </p:sp>
      <p:sp>
        <p:nvSpPr>
          <p:cNvPr id="7" name="TextBox 6">
            <a:extLst>
              <a:ext uri="{FF2B5EF4-FFF2-40B4-BE49-F238E27FC236}">
                <a16:creationId xmlns:a16="http://schemas.microsoft.com/office/drawing/2014/main" id="{CFF2AB1E-F5DD-A754-AB9B-D4E12CB2086A}"/>
              </a:ext>
            </a:extLst>
          </p:cNvPr>
          <p:cNvSpPr txBox="1"/>
          <p:nvPr/>
        </p:nvSpPr>
        <p:spPr>
          <a:xfrm>
            <a:off x="793064" y="1059543"/>
            <a:ext cx="10098093" cy="400110"/>
          </a:xfrm>
          <a:prstGeom prst="rect">
            <a:avLst/>
          </a:prstGeom>
          <a:noFill/>
        </p:spPr>
        <p:txBody>
          <a:bodyPr wrap="square" rtlCol="0">
            <a:spAutoFit/>
          </a:bodyPr>
          <a:lstStyle/>
          <a:p>
            <a:pPr marL="285750" indent="-285750">
              <a:buFont typeface="Arial" panose="020B0604020202020204" pitchFamily="34" charset="0"/>
              <a:buChar char="•"/>
            </a:pPr>
            <a:r>
              <a:rPr lang="en-US" sz="2000"/>
              <a:t>Tuning sử dụng Optuna</a:t>
            </a:r>
            <a:endParaRPr lang="vi-VN" sz="2000"/>
          </a:p>
        </p:txBody>
      </p:sp>
      <p:sp>
        <p:nvSpPr>
          <p:cNvPr id="12" name="Google Shape;146;p4">
            <a:extLst>
              <a:ext uri="{FF2B5EF4-FFF2-40B4-BE49-F238E27FC236}">
                <a16:creationId xmlns:a16="http://schemas.microsoft.com/office/drawing/2014/main" id="{01F65909-E3D3-18CF-79BB-B622E4E22575}"/>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16</a:t>
            </a:fld>
            <a:endParaRPr/>
          </a:p>
        </p:txBody>
      </p:sp>
      <p:sp>
        <p:nvSpPr>
          <p:cNvPr id="13" name="Google Shape;53;p1">
            <a:extLst>
              <a:ext uri="{FF2B5EF4-FFF2-40B4-BE49-F238E27FC236}">
                <a16:creationId xmlns:a16="http://schemas.microsoft.com/office/drawing/2014/main" id="{CA811877-15BE-5268-8392-F6788C731179}"/>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pic>
        <p:nvPicPr>
          <p:cNvPr id="11" name="Picture 10" descr="A graph with blue and red dots&#10;&#10;Description automatically generated">
            <a:extLst>
              <a:ext uri="{FF2B5EF4-FFF2-40B4-BE49-F238E27FC236}">
                <a16:creationId xmlns:a16="http://schemas.microsoft.com/office/drawing/2014/main" id="{9385FF36-2993-C7DD-0A2D-5C4870722D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619" y="3145164"/>
            <a:ext cx="7727974" cy="3182107"/>
          </a:xfrm>
          <a:prstGeom prst="rect">
            <a:avLst/>
          </a:prstGeom>
        </p:spPr>
      </p:pic>
      <p:pic>
        <p:nvPicPr>
          <p:cNvPr id="9" name="Picture 8" descr="A graph with blue dots&#10;&#10;Description automatically generated">
            <a:extLst>
              <a:ext uri="{FF2B5EF4-FFF2-40B4-BE49-F238E27FC236}">
                <a16:creationId xmlns:a16="http://schemas.microsoft.com/office/drawing/2014/main" id="{EBA79521-D67B-89FD-019D-2DD870D770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5765" y="782066"/>
            <a:ext cx="7093735" cy="2920949"/>
          </a:xfrm>
          <a:prstGeom prst="rect">
            <a:avLst/>
          </a:prstGeom>
        </p:spPr>
      </p:pic>
      <p:pic>
        <p:nvPicPr>
          <p:cNvPr id="10" name="Picture 9">
            <a:extLst>
              <a:ext uri="{FF2B5EF4-FFF2-40B4-BE49-F238E27FC236}">
                <a16:creationId xmlns:a16="http://schemas.microsoft.com/office/drawing/2014/main" id="{24C5DDE0-8886-0865-5562-741BBB36F4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0914" y="4097058"/>
            <a:ext cx="5661086" cy="2331036"/>
          </a:xfrm>
          <a:prstGeom prst="rect">
            <a:avLst/>
          </a:prstGeom>
        </p:spPr>
      </p:pic>
    </p:spTree>
    <p:extLst>
      <p:ext uri="{BB962C8B-B14F-4D97-AF65-F5344CB8AC3E}">
        <p14:creationId xmlns:p14="http://schemas.microsoft.com/office/powerpoint/2010/main" val="85262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9;p4">
            <a:extLst>
              <a:ext uri="{FF2B5EF4-FFF2-40B4-BE49-F238E27FC236}">
                <a16:creationId xmlns:a16="http://schemas.microsoft.com/office/drawing/2014/main" id="{47C84973-C841-4DCE-617C-017117B4C762}"/>
              </a:ext>
            </a:extLst>
          </p:cNvPr>
          <p:cNvPicPr preferRelativeResize="0"/>
          <p:nvPr/>
        </p:nvPicPr>
        <p:blipFill rotWithShape="1">
          <a:blip r:embed="rId2">
            <a:alphaModFix/>
          </a:blip>
          <a:srcRect/>
          <a:stretch/>
        </p:blipFill>
        <p:spPr>
          <a:xfrm>
            <a:off x="932688" y="363474"/>
            <a:ext cx="38100" cy="380491"/>
          </a:xfrm>
          <a:prstGeom prst="rect">
            <a:avLst/>
          </a:prstGeom>
          <a:noFill/>
          <a:ln>
            <a:noFill/>
          </a:ln>
        </p:spPr>
      </p:pic>
      <p:sp>
        <p:nvSpPr>
          <p:cNvPr id="5" name="Google Shape;150;p4">
            <a:extLst>
              <a:ext uri="{FF2B5EF4-FFF2-40B4-BE49-F238E27FC236}">
                <a16:creationId xmlns:a16="http://schemas.microsoft.com/office/drawing/2014/main" id="{8ECC87D9-DF04-8980-03B3-DC4BF4B9F3D8}"/>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Kết quả:</a:t>
            </a:r>
            <a:endParaRPr lang="vi-VN" kern="0" dirty="0"/>
          </a:p>
        </p:txBody>
      </p:sp>
      <p:sp>
        <p:nvSpPr>
          <p:cNvPr id="6" name="Google Shape;151;p4">
            <a:extLst>
              <a:ext uri="{FF2B5EF4-FFF2-40B4-BE49-F238E27FC236}">
                <a16:creationId xmlns:a16="http://schemas.microsoft.com/office/drawing/2014/main" id="{C7E5AABC-21F2-0151-CD4F-85AEA0C65599}"/>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05</a:t>
            </a:r>
            <a:endParaRPr sz="2800">
              <a:latin typeface="Calibri"/>
              <a:ea typeface="Calibri"/>
              <a:cs typeface="Calibri"/>
              <a:sym typeface="Calibri"/>
            </a:endParaRPr>
          </a:p>
        </p:txBody>
      </p:sp>
      <p:graphicFrame>
        <p:nvGraphicFramePr>
          <p:cNvPr id="7" name="Table 6">
            <a:extLst>
              <a:ext uri="{FF2B5EF4-FFF2-40B4-BE49-F238E27FC236}">
                <a16:creationId xmlns:a16="http://schemas.microsoft.com/office/drawing/2014/main" id="{7558119E-0536-F49A-D827-3ECEE97C4ECF}"/>
              </a:ext>
            </a:extLst>
          </p:cNvPr>
          <p:cNvGraphicFramePr>
            <a:graphicFrameLocks noGrp="1"/>
          </p:cNvGraphicFramePr>
          <p:nvPr>
            <p:extLst>
              <p:ext uri="{D42A27DB-BD31-4B8C-83A1-F6EECF244321}">
                <p14:modId xmlns:p14="http://schemas.microsoft.com/office/powerpoint/2010/main" val="1834151086"/>
              </p:ext>
            </p:extLst>
          </p:nvPr>
        </p:nvGraphicFramePr>
        <p:xfrm>
          <a:off x="1601764" y="895911"/>
          <a:ext cx="8988472" cy="5144888"/>
        </p:xfrm>
        <a:graphic>
          <a:graphicData uri="http://schemas.openxmlformats.org/drawingml/2006/table">
            <a:tbl>
              <a:tblPr firstRow="1" bandRow="1">
                <a:tableStyleId>{5940675A-B579-460E-94D1-54222C63F5DA}</a:tableStyleId>
              </a:tblPr>
              <a:tblGrid>
                <a:gridCol w="997159">
                  <a:extLst>
                    <a:ext uri="{9D8B030D-6E8A-4147-A177-3AD203B41FA5}">
                      <a16:colId xmlns:a16="http://schemas.microsoft.com/office/drawing/2014/main" val="1148004544"/>
                    </a:ext>
                  </a:extLst>
                </a:gridCol>
                <a:gridCol w="1000280">
                  <a:extLst>
                    <a:ext uri="{9D8B030D-6E8A-4147-A177-3AD203B41FA5}">
                      <a16:colId xmlns:a16="http://schemas.microsoft.com/office/drawing/2014/main" val="3564503885"/>
                    </a:ext>
                  </a:extLst>
                </a:gridCol>
                <a:gridCol w="998719">
                  <a:extLst>
                    <a:ext uri="{9D8B030D-6E8A-4147-A177-3AD203B41FA5}">
                      <a16:colId xmlns:a16="http://schemas.microsoft.com/office/drawing/2014/main" val="8709250"/>
                    </a:ext>
                  </a:extLst>
                </a:gridCol>
                <a:gridCol w="998719">
                  <a:extLst>
                    <a:ext uri="{9D8B030D-6E8A-4147-A177-3AD203B41FA5}">
                      <a16:colId xmlns:a16="http://schemas.microsoft.com/office/drawing/2014/main" val="3296771652"/>
                    </a:ext>
                  </a:extLst>
                </a:gridCol>
                <a:gridCol w="998719">
                  <a:extLst>
                    <a:ext uri="{9D8B030D-6E8A-4147-A177-3AD203B41FA5}">
                      <a16:colId xmlns:a16="http://schemas.microsoft.com/office/drawing/2014/main" val="4223980282"/>
                    </a:ext>
                  </a:extLst>
                </a:gridCol>
                <a:gridCol w="998719">
                  <a:extLst>
                    <a:ext uri="{9D8B030D-6E8A-4147-A177-3AD203B41FA5}">
                      <a16:colId xmlns:a16="http://schemas.microsoft.com/office/drawing/2014/main" val="2657333965"/>
                    </a:ext>
                  </a:extLst>
                </a:gridCol>
                <a:gridCol w="998719">
                  <a:extLst>
                    <a:ext uri="{9D8B030D-6E8A-4147-A177-3AD203B41FA5}">
                      <a16:colId xmlns:a16="http://schemas.microsoft.com/office/drawing/2014/main" val="2422520209"/>
                    </a:ext>
                  </a:extLst>
                </a:gridCol>
                <a:gridCol w="998719">
                  <a:extLst>
                    <a:ext uri="{9D8B030D-6E8A-4147-A177-3AD203B41FA5}">
                      <a16:colId xmlns:a16="http://schemas.microsoft.com/office/drawing/2014/main" val="3969443000"/>
                    </a:ext>
                  </a:extLst>
                </a:gridCol>
                <a:gridCol w="998719">
                  <a:extLst>
                    <a:ext uri="{9D8B030D-6E8A-4147-A177-3AD203B41FA5}">
                      <a16:colId xmlns:a16="http://schemas.microsoft.com/office/drawing/2014/main" val="3215472332"/>
                    </a:ext>
                  </a:extLst>
                </a:gridCol>
              </a:tblGrid>
              <a:tr h="436210">
                <a:tc>
                  <a:txBody>
                    <a:bodyPr/>
                    <a:lstStyle/>
                    <a:p>
                      <a:pPr lvl="1" algn="ctr"/>
                      <a:endParaRPr lang="vi-VN"/>
                    </a:p>
                  </a:txBody>
                  <a:tcPr>
                    <a:solidFill>
                      <a:schemeClr val="bg1"/>
                    </a:solidFill>
                  </a:tcPr>
                </a:tc>
                <a:tc gridSpan="4">
                  <a:txBody>
                    <a:bodyPr/>
                    <a:lstStyle/>
                    <a:p>
                      <a:pPr lvl="1" algn="ctr"/>
                      <a:r>
                        <a:rPr lang="en-US" b="1"/>
                        <a:t>Base</a:t>
                      </a:r>
                      <a:endParaRPr lang="vi-VN" b="1"/>
                    </a:p>
                  </a:txBody>
                  <a:tcPr>
                    <a:solidFill>
                      <a:schemeClr val="bg2">
                        <a:lumMod val="40000"/>
                        <a:lumOff val="60000"/>
                      </a:schemeClr>
                    </a:solidFill>
                  </a:tcPr>
                </a:tc>
                <a:tc hMerge="1">
                  <a:txBody>
                    <a:bodyPr/>
                    <a:lstStyle/>
                    <a:p>
                      <a:endParaRPr lang="vi-VN"/>
                    </a:p>
                  </a:txBody>
                  <a:tcPr/>
                </a:tc>
                <a:tc hMerge="1">
                  <a:txBody>
                    <a:bodyPr/>
                    <a:lstStyle/>
                    <a:p>
                      <a:endParaRPr lang="vi-VN"/>
                    </a:p>
                  </a:txBody>
                  <a:tcPr/>
                </a:tc>
                <a:tc hMerge="1">
                  <a:txBody>
                    <a:bodyPr/>
                    <a:lstStyle/>
                    <a:p>
                      <a:endParaRPr lang="vi-VN"/>
                    </a:p>
                  </a:txBody>
                  <a:tcPr/>
                </a:tc>
                <a:tc gridSpan="4">
                  <a:txBody>
                    <a:bodyPr/>
                    <a:lstStyle/>
                    <a:p>
                      <a:pPr lvl="1" algn="ctr"/>
                      <a:r>
                        <a:rPr lang="en-US" b="1"/>
                        <a:t>Best</a:t>
                      </a:r>
                      <a:endParaRPr lang="vi-VN" b="1"/>
                    </a:p>
                  </a:txBody>
                  <a:tcPr>
                    <a:solidFill>
                      <a:schemeClr val="bg2">
                        <a:lumMod val="40000"/>
                        <a:lumOff val="60000"/>
                      </a:schemeClr>
                    </a:solidFill>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504645395"/>
                  </a:ext>
                </a:extLst>
              </a:tr>
              <a:tr h="609499">
                <a:tc>
                  <a:txBody>
                    <a:bodyPr/>
                    <a:lstStyle/>
                    <a:p>
                      <a:pPr lvl="1" algn="ctr"/>
                      <a:endParaRPr lang="vi-VN"/>
                    </a:p>
                  </a:txBody>
                  <a:tcPr>
                    <a:solidFill>
                      <a:schemeClr val="bg1"/>
                    </a:solidFill>
                  </a:tcPr>
                </a:tc>
                <a:tc>
                  <a:txBody>
                    <a:bodyPr/>
                    <a:lstStyle/>
                    <a:p>
                      <a:pPr lvl="1" algn="ctr"/>
                      <a:r>
                        <a:rPr lang="en-US"/>
                        <a:t>Accuracy</a:t>
                      </a:r>
                      <a:endParaRPr lang="vi-VN"/>
                    </a:p>
                  </a:txBody>
                  <a:tcPr>
                    <a:solidFill>
                      <a:schemeClr val="bg2">
                        <a:lumMod val="20000"/>
                        <a:lumOff val="80000"/>
                      </a:schemeClr>
                    </a:solidFill>
                  </a:tcPr>
                </a:tc>
                <a:tc>
                  <a:txBody>
                    <a:bodyPr/>
                    <a:lstStyle/>
                    <a:p>
                      <a:pPr lvl="1" algn="ctr"/>
                      <a:r>
                        <a:rPr lang="en-US"/>
                        <a:t>Precision</a:t>
                      </a:r>
                      <a:endParaRPr lang="vi-VN"/>
                    </a:p>
                  </a:txBody>
                  <a:tcPr>
                    <a:solidFill>
                      <a:schemeClr val="bg2">
                        <a:lumMod val="20000"/>
                        <a:lumOff val="80000"/>
                      </a:schemeClr>
                    </a:solidFill>
                  </a:tcPr>
                </a:tc>
                <a:tc>
                  <a:txBody>
                    <a:bodyPr/>
                    <a:lstStyle/>
                    <a:p>
                      <a:pPr lvl="1" algn="ctr"/>
                      <a:r>
                        <a:rPr lang="en-US"/>
                        <a:t>Recall</a:t>
                      </a:r>
                      <a:endParaRPr lang="vi-VN"/>
                    </a:p>
                  </a:txBody>
                  <a:tcPr>
                    <a:solidFill>
                      <a:schemeClr val="bg2">
                        <a:lumMod val="20000"/>
                        <a:lumOff val="80000"/>
                      </a:schemeClr>
                    </a:solidFill>
                  </a:tcPr>
                </a:tc>
                <a:tc>
                  <a:txBody>
                    <a:bodyPr/>
                    <a:lstStyle/>
                    <a:p>
                      <a:pPr lvl="1" algn="ctr"/>
                      <a:r>
                        <a:rPr lang="en-US"/>
                        <a:t>F1-score</a:t>
                      </a:r>
                      <a:endParaRPr lang="vi-VN"/>
                    </a:p>
                  </a:txBody>
                  <a:tcPr>
                    <a:solidFill>
                      <a:schemeClr val="bg2">
                        <a:lumMod val="20000"/>
                        <a:lumOff val="80000"/>
                      </a:schemeClr>
                    </a:solidFill>
                  </a:tcPr>
                </a:tc>
                <a:tc>
                  <a:txBody>
                    <a:bodyPr/>
                    <a:lstStyle/>
                    <a:p>
                      <a:pPr lvl="1" algn="ctr"/>
                      <a:r>
                        <a:rPr lang="en-US"/>
                        <a:t>Accuracy</a:t>
                      </a:r>
                      <a:endParaRPr lang="vi-VN"/>
                    </a:p>
                  </a:txBody>
                  <a:tcPr>
                    <a:solidFill>
                      <a:schemeClr val="bg2">
                        <a:lumMod val="20000"/>
                        <a:lumOff val="80000"/>
                      </a:schemeClr>
                    </a:solidFill>
                  </a:tcPr>
                </a:tc>
                <a:tc>
                  <a:txBody>
                    <a:bodyPr/>
                    <a:lstStyle/>
                    <a:p>
                      <a:pPr lvl="1" algn="ctr"/>
                      <a:r>
                        <a:rPr lang="en-US"/>
                        <a:t>Precision</a:t>
                      </a:r>
                      <a:endParaRPr lang="vi-VN"/>
                    </a:p>
                  </a:txBody>
                  <a:tcPr>
                    <a:solidFill>
                      <a:schemeClr val="bg2">
                        <a:lumMod val="20000"/>
                        <a:lumOff val="80000"/>
                      </a:schemeClr>
                    </a:solidFill>
                  </a:tcPr>
                </a:tc>
                <a:tc>
                  <a:txBody>
                    <a:bodyPr/>
                    <a:lstStyle/>
                    <a:p>
                      <a:pPr lvl="1" algn="ctr"/>
                      <a:r>
                        <a:rPr lang="en-US"/>
                        <a:t>Recall</a:t>
                      </a:r>
                      <a:endParaRPr lang="vi-VN"/>
                    </a:p>
                  </a:txBody>
                  <a:tcPr>
                    <a:solidFill>
                      <a:schemeClr val="bg2">
                        <a:lumMod val="20000"/>
                        <a:lumOff val="80000"/>
                      </a:schemeClr>
                    </a:solidFill>
                  </a:tcPr>
                </a:tc>
                <a:tc>
                  <a:txBody>
                    <a:bodyPr/>
                    <a:lstStyle/>
                    <a:p>
                      <a:pPr lvl="1" algn="ctr"/>
                      <a:r>
                        <a:rPr lang="en-US"/>
                        <a:t>F1-score</a:t>
                      </a:r>
                      <a:endParaRPr lang="vi-VN"/>
                    </a:p>
                  </a:txBody>
                  <a:tcPr>
                    <a:solidFill>
                      <a:schemeClr val="bg2">
                        <a:lumMod val="20000"/>
                        <a:lumOff val="80000"/>
                      </a:schemeClr>
                    </a:solidFill>
                  </a:tcPr>
                </a:tc>
                <a:extLst>
                  <a:ext uri="{0D108BD9-81ED-4DB2-BD59-A6C34878D82A}">
                    <a16:rowId xmlns:a16="http://schemas.microsoft.com/office/drawing/2014/main" val="3024468074"/>
                  </a:ext>
                </a:extLst>
              </a:tr>
              <a:tr h="436210">
                <a:tc>
                  <a:txBody>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t>Pin</a:t>
                      </a:r>
                      <a:endParaRPr lang="vi-VN" b="1"/>
                    </a:p>
                  </a:txBody>
                  <a:tcPr>
                    <a:solidFill>
                      <a:schemeClr val="bg2">
                        <a:lumMod val="40000"/>
                        <a:lumOff val="60000"/>
                      </a:schemeClr>
                    </a:solidFill>
                  </a:tcPr>
                </a:tc>
                <a:tc>
                  <a:txBody>
                    <a:bodyPr/>
                    <a:lstStyle/>
                    <a:p>
                      <a:pPr lvl="1" algn="ctr"/>
                      <a:r>
                        <a:rPr lang="en-US"/>
                        <a:t>0.88</a:t>
                      </a:r>
                      <a:endParaRPr lang="vi-VN"/>
                    </a:p>
                  </a:txBody>
                  <a:tcPr/>
                </a:tc>
                <a:tc>
                  <a:txBody>
                    <a:bodyPr/>
                    <a:lstStyle/>
                    <a:p>
                      <a:pPr lvl="1" algn="ctr"/>
                      <a:r>
                        <a:rPr lang="en-US" b="1"/>
                        <a:t>0.94</a:t>
                      </a:r>
                      <a:endParaRPr lang="vi-VN" b="1"/>
                    </a:p>
                  </a:txBody>
                  <a:tcPr>
                    <a:solidFill>
                      <a:schemeClr val="bg1">
                        <a:lumMod val="75000"/>
                      </a:schemeClr>
                    </a:solidFill>
                  </a:tcPr>
                </a:tc>
                <a:tc>
                  <a:txBody>
                    <a:bodyPr/>
                    <a:lstStyle/>
                    <a:p>
                      <a:pPr lvl="1" algn="ctr"/>
                      <a:r>
                        <a:rPr lang="en-US"/>
                        <a:t>0.8</a:t>
                      </a:r>
                      <a:endParaRPr lang="vi-VN"/>
                    </a:p>
                  </a:txBody>
                  <a:tcPr/>
                </a:tc>
                <a:tc>
                  <a:txBody>
                    <a:bodyPr/>
                    <a:lstStyle/>
                    <a:p>
                      <a:pPr lvl="1" algn="ctr"/>
                      <a:r>
                        <a:rPr lang="en-US"/>
                        <a:t>0.86</a:t>
                      </a:r>
                      <a:endParaRPr lang="vi-VN"/>
                    </a:p>
                  </a:txBody>
                  <a:tcPr/>
                </a:tc>
                <a:tc>
                  <a:txBody>
                    <a:bodyPr/>
                    <a:lstStyle/>
                    <a:p>
                      <a:pPr lvl="1" algn="ctr"/>
                      <a:r>
                        <a:rPr lang="en-US" b="1"/>
                        <a:t>0.92</a:t>
                      </a:r>
                      <a:endParaRPr lang="vi-VN" b="1"/>
                    </a:p>
                  </a:txBody>
                  <a:tcPr>
                    <a:solidFill>
                      <a:schemeClr val="bg1">
                        <a:lumMod val="75000"/>
                      </a:schemeClr>
                    </a:solidFill>
                  </a:tcPr>
                </a:tc>
                <a:tc>
                  <a:txBody>
                    <a:bodyPr/>
                    <a:lstStyle/>
                    <a:p>
                      <a:pPr lvl="1" algn="ctr"/>
                      <a:r>
                        <a:rPr lang="en-US"/>
                        <a:t>0.93</a:t>
                      </a:r>
                      <a:endParaRPr lang="vi-VN"/>
                    </a:p>
                  </a:txBody>
                  <a:tcPr/>
                </a:tc>
                <a:tc>
                  <a:txBody>
                    <a:bodyPr/>
                    <a:lstStyle/>
                    <a:p>
                      <a:pPr lvl="1" algn="ctr"/>
                      <a:r>
                        <a:rPr lang="en-US" b="1"/>
                        <a:t>0.88</a:t>
                      </a:r>
                      <a:endParaRPr lang="vi-VN" b="1"/>
                    </a:p>
                  </a:txBody>
                  <a:tcPr>
                    <a:solidFill>
                      <a:schemeClr val="bg1">
                        <a:lumMod val="75000"/>
                      </a:schemeClr>
                    </a:solidFill>
                  </a:tcPr>
                </a:tc>
                <a:tc>
                  <a:txBody>
                    <a:bodyPr/>
                    <a:lstStyle/>
                    <a:p>
                      <a:pPr lvl="1" algn="ctr"/>
                      <a:r>
                        <a:rPr lang="en-US" b="1"/>
                        <a:t>0.91</a:t>
                      </a:r>
                      <a:endParaRPr lang="vi-VN" b="1"/>
                    </a:p>
                  </a:txBody>
                  <a:tcPr>
                    <a:solidFill>
                      <a:schemeClr val="bg1">
                        <a:lumMod val="75000"/>
                      </a:schemeClr>
                    </a:solidFill>
                  </a:tcPr>
                </a:tc>
                <a:extLst>
                  <a:ext uri="{0D108BD9-81ED-4DB2-BD59-A6C34878D82A}">
                    <a16:rowId xmlns:a16="http://schemas.microsoft.com/office/drawing/2014/main" val="4276488416"/>
                  </a:ext>
                </a:extLst>
              </a:tr>
              <a:tr h="436210">
                <a:tc>
                  <a:txBody>
                    <a:bodyPr/>
                    <a:lstStyle/>
                    <a:p>
                      <a:pPr lvl="1" algn="ctr"/>
                      <a:r>
                        <a:rPr lang="en-US" b="1"/>
                        <a:t>Service</a:t>
                      </a:r>
                      <a:endParaRPr lang="vi-VN" b="1"/>
                    </a:p>
                  </a:txBody>
                  <a:tcPr>
                    <a:solidFill>
                      <a:schemeClr val="bg2">
                        <a:lumMod val="40000"/>
                        <a:lumOff val="60000"/>
                      </a:schemeClr>
                    </a:solidFill>
                  </a:tcPr>
                </a:tc>
                <a:tc>
                  <a:txBody>
                    <a:bodyPr/>
                    <a:lstStyle/>
                    <a:p>
                      <a:pPr lvl="1" algn="ctr"/>
                      <a:r>
                        <a:rPr lang="en-US" b="1"/>
                        <a:t>0.83</a:t>
                      </a:r>
                      <a:endParaRPr lang="vi-VN" b="1"/>
                    </a:p>
                  </a:txBody>
                  <a:tcPr>
                    <a:solidFill>
                      <a:schemeClr val="bg1">
                        <a:lumMod val="75000"/>
                      </a:schemeClr>
                    </a:solidFill>
                  </a:tcPr>
                </a:tc>
                <a:tc>
                  <a:txBody>
                    <a:bodyPr/>
                    <a:lstStyle/>
                    <a:p>
                      <a:pPr lvl="1" algn="ctr"/>
                      <a:r>
                        <a:rPr lang="en-US" b="1"/>
                        <a:t>0.96</a:t>
                      </a:r>
                      <a:endParaRPr lang="vi-VN" b="1"/>
                    </a:p>
                  </a:txBody>
                  <a:tcPr>
                    <a:solidFill>
                      <a:schemeClr val="bg1">
                        <a:lumMod val="75000"/>
                      </a:schemeClr>
                    </a:solidFill>
                  </a:tcPr>
                </a:tc>
                <a:tc>
                  <a:txBody>
                    <a:bodyPr/>
                    <a:lstStyle/>
                    <a:p>
                      <a:pPr lvl="1" algn="ctr"/>
                      <a:r>
                        <a:rPr lang="en-US"/>
                        <a:t>0.38</a:t>
                      </a:r>
                      <a:endParaRPr lang="vi-VN"/>
                    </a:p>
                  </a:txBody>
                  <a:tcPr/>
                </a:tc>
                <a:tc>
                  <a:txBody>
                    <a:bodyPr/>
                    <a:lstStyle/>
                    <a:p>
                      <a:pPr lvl="1" algn="ctr"/>
                      <a:r>
                        <a:rPr lang="en-US"/>
                        <a:t>0.54</a:t>
                      </a:r>
                      <a:endParaRPr lang="vi-VN"/>
                    </a:p>
                  </a:txBody>
                  <a:tcPr/>
                </a:tc>
                <a:tc>
                  <a:txBody>
                    <a:bodyPr/>
                    <a:lstStyle/>
                    <a:p>
                      <a:pPr lvl="1" algn="ctr"/>
                      <a:r>
                        <a:rPr lang="en-US"/>
                        <a:t>0.81</a:t>
                      </a:r>
                      <a:endParaRPr lang="vi-VN"/>
                    </a:p>
                  </a:txBody>
                  <a:tcPr/>
                </a:tc>
                <a:tc>
                  <a:txBody>
                    <a:bodyPr/>
                    <a:lstStyle/>
                    <a:p>
                      <a:pPr lvl="1" algn="ctr"/>
                      <a:r>
                        <a:rPr lang="en-US"/>
                        <a:t>0.63</a:t>
                      </a:r>
                      <a:endParaRPr lang="vi-VN"/>
                    </a:p>
                  </a:txBody>
                  <a:tcPr/>
                </a:tc>
                <a:tc>
                  <a:txBody>
                    <a:bodyPr/>
                    <a:lstStyle/>
                    <a:p>
                      <a:pPr lvl="1" algn="ctr"/>
                      <a:r>
                        <a:rPr lang="en-US" b="1"/>
                        <a:t>0.72</a:t>
                      </a:r>
                      <a:endParaRPr lang="vi-VN" b="1"/>
                    </a:p>
                  </a:txBody>
                  <a:tcPr>
                    <a:solidFill>
                      <a:schemeClr val="bg1">
                        <a:lumMod val="75000"/>
                      </a:schemeClr>
                    </a:solidFill>
                  </a:tcPr>
                </a:tc>
                <a:tc>
                  <a:txBody>
                    <a:bodyPr/>
                    <a:lstStyle/>
                    <a:p>
                      <a:pPr lvl="1" algn="ctr"/>
                      <a:r>
                        <a:rPr lang="en-US" b="1"/>
                        <a:t>0.67</a:t>
                      </a:r>
                      <a:endParaRPr lang="vi-VN" b="1"/>
                    </a:p>
                  </a:txBody>
                  <a:tcPr>
                    <a:solidFill>
                      <a:schemeClr val="bg1">
                        <a:lumMod val="75000"/>
                      </a:schemeClr>
                    </a:solidFill>
                  </a:tcPr>
                </a:tc>
                <a:extLst>
                  <a:ext uri="{0D108BD9-81ED-4DB2-BD59-A6C34878D82A}">
                    <a16:rowId xmlns:a16="http://schemas.microsoft.com/office/drawing/2014/main" val="3214643681"/>
                  </a:ext>
                </a:extLst>
              </a:tr>
              <a:tr h="436210">
                <a:tc>
                  <a:txBody>
                    <a:bodyPr/>
                    <a:lstStyle/>
                    <a:p>
                      <a:pPr lvl="1" algn="ctr"/>
                      <a:r>
                        <a:rPr lang="en-US" b="1"/>
                        <a:t>General</a:t>
                      </a:r>
                      <a:endParaRPr lang="vi-VN" b="1"/>
                    </a:p>
                  </a:txBody>
                  <a:tcPr>
                    <a:solidFill>
                      <a:schemeClr val="bg2">
                        <a:lumMod val="40000"/>
                        <a:lumOff val="60000"/>
                      </a:schemeClr>
                    </a:solidFill>
                  </a:tcPr>
                </a:tc>
                <a:tc>
                  <a:txBody>
                    <a:bodyPr/>
                    <a:lstStyle/>
                    <a:p>
                      <a:pPr lvl="1" algn="ctr"/>
                      <a:r>
                        <a:rPr lang="en-US"/>
                        <a:t>0.59</a:t>
                      </a:r>
                      <a:endParaRPr lang="vi-VN"/>
                    </a:p>
                  </a:txBody>
                  <a:tcPr/>
                </a:tc>
                <a:tc>
                  <a:txBody>
                    <a:bodyPr/>
                    <a:lstStyle/>
                    <a:p>
                      <a:pPr lvl="1" algn="ctr"/>
                      <a:r>
                        <a:rPr lang="en-US" b="1"/>
                        <a:t>0.88</a:t>
                      </a:r>
                      <a:endParaRPr lang="vi-VN" b="1"/>
                    </a:p>
                  </a:txBody>
                  <a:tcPr>
                    <a:solidFill>
                      <a:schemeClr val="bg1">
                        <a:lumMod val="75000"/>
                      </a:schemeClr>
                    </a:solidFill>
                  </a:tcPr>
                </a:tc>
                <a:tc>
                  <a:txBody>
                    <a:bodyPr/>
                    <a:lstStyle/>
                    <a:p>
                      <a:pPr lvl="1" algn="ctr"/>
                      <a:r>
                        <a:rPr lang="en-US"/>
                        <a:t>0.39</a:t>
                      </a:r>
                      <a:endParaRPr lang="vi-VN"/>
                    </a:p>
                  </a:txBody>
                  <a:tcPr/>
                </a:tc>
                <a:tc>
                  <a:txBody>
                    <a:bodyPr/>
                    <a:lstStyle/>
                    <a:p>
                      <a:pPr lvl="1" algn="ctr"/>
                      <a:r>
                        <a:rPr lang="en-US"/>
                        <a:t>0.54</a:t>
                      </a:r>
                      <a:endParaRPr lang="vi-VN"/>
                    </a:p>
                  </a:txBody>
                  <a:tcPr/>
                </a:tc>
                <a:tc>
                  <a:txBody>
                    <a:bodyPr/>
                    <a:lstStyle/>
                    <a:p>
                      <a:pPr lvl="1" algn="ctr"/>
                      <a:r>
                        <a:rPr lang="en-US" b="1"/>
                        <a:t>0.68</a:t>
                      </a:r>
                      <a:endParaRPr lang="vi-VN" b="1"/>
                    </a:p>
                  </a:txBody>
                  <a:tcPr>
                    <a:solidFill>
                      <a:schemeClr val="bg1">
                        <a:lumMod val="75000"/>
                      </a:schemeClr>
                    </a:solidFill>
                  </a:tcPr>
                </a:tc>
                <a:tc>
                  <a:txBody>
                    <a:bodyPr/>
                    <a:lstStyle/>
                    <a:p>
                      <a:pPr lvl="1" algn="ctr"/>
                      <a:r>
                        <a:rPr lang="en-US"/>
                        <a:t>0.82</a:t>
                      </a:r>
                      <a:endParaRPr lang="vi-VN"/>
                    </a:p>
                  </a:txBody>
                  <a:tcPr/>
                </a:tc>
                <a:tc>
                  <a:txBody>
                    <a:bodyPr/>
                    <a:lstStyle/>
                    <a:p>
                      <a:pPr lvl="1" algn="ctr"/>
                      <a:r>
                        <a:rPr lang="en-US" b="1"/>
                        <a:t>0.63</a:t>
                      </a:r>
                      <a:endParaRPr lang="vi-VN" b="1"/>
                    </a:p>
                  </a:txBody>
                  <a:tcPr>
                    <a:solidFill>
                      <a:schemeClr val="bg1">
                        <a:lumMod val="75000"/>
                      </a:schemeClr>
                    </a:solidFill>
                  </a:tcPr>
                </a:tc>
                <a:tc>
                  <a:txBody>
                    <a:bodyPr/>
                    <a:lstStyle/>
                    <a:p>
                      <a:pPr lvl="1" algn="ctr"/>
                      <a:r>
                        <a:rPr lang="en-US" b="1"/>
                        <a:t>0.71</a:t>
                      </a:r>
                      <a:endParaRPr lang="vi-VN" b="1"/>
                    </a:p>
                  </a:txBody>
                  <a:tcPr>
                    <a:solidFill>
                      <a:schemeClr val="bg1">
                        <a:lumMod val="75000"/>
                      </a:schemeClr>
                    </a:solidFill>
                  </a:tcPr>
                </a:tc>
                <a:extLst>
                  <a:ext uri="{0D108BD9-81ED-4DB2-BD59-A6C34878D82A}">
                    <a16:rowId xmlns:a16="http://schemas.microsoft.com/office/drawing/2014/main" val="278599144"/>
                  </a:ext>
                </a:extLst>
              </a:tr>
              <a:tr h="436210">
                <a:tc>
                  <a:txBody>
                    <a:bodyPr/>
                    <a:lstStyle/>
                    <a:p>
                      <a:pPr lvl="1" algn="ctr"/>
                      <a:r>
                        <a:rPr lang="en-US" b="1"/>
                        <a:t>Others</a:t>
                      </a:r>
                      <a:endParaRPr lang="vi-VN" b="1"/>
                    </a:p>
                  </a:txBody>
                  <a:tcPr>
                    <a:solidFill>
                      <a:schemeClr val="bg2">
                        <a:lumMod val="40000"/>
                        <a:lumOff val="60000"/>
                      </a:schemeClr>
                    </a:solidFill>
                  </a:tcPr>
                </a:tc>
                <a:tc>
                  <a:txBody>
                    <a:bodyPr/>
                    <a:lstStyle/>
                    <a:p>
                      <a:pPr lvl="1" algn="ctr"/>
                      <a:r>
                        <a:rPr lang="en-US" b="1"/>
                        <a:t>0.84</a:t>
                      </a:r>
                      <a:endParaRPr lang="vi-VN" b="1"/>
                    </a:p>
                  </a:txBody>
                  <a:tcPr>
                    <a:solidFill>
                      <a:schemeClr val="bg1">
                        <a:lumMod val="75000"/>
                      </a:schemeClr>
                    </a:solidFill>
                  </a:tcPr>
                </a:tc>
                <a:tc>
                  <a:txBody>
                    <a:bodyPr/>
                    <a:lstStyle/>
                    <a:p>
                      <a:pPr lvl="1" algn="ctr"/>
                      <a:r>
                        <a:rPr lang="en-US"/>
                        <a:t>0.88</a:t>
                      </a:r>
                      <a:endParaRPr lang="vi-VN"/>
                    </a:p>
                  </a:txBody>
                  <a:tcPr/>
                </a:tc>
                <a:tc>
                  <a:txBody>
                    <a:bodyPr/>
                    <a:lstStyle/>
                    <a:p>
                      <a:pPr lvl="1" algn="ctr"/>
                      <a:r>
                        <a:rPr lang="en-US" b="1"/>
                        <a:t>0.94</a:t>
                      </a:r>
                      <a:endParaRPr lang="vi-VN" b="1"/>
                    </a:p>
                  </a:txBody>
                  <a:tcPr>
                    <a:solidFill>
                      <a:schemeClr val="bg1">
                        <a:lumMod val="75000"/>
                      </a:schemeClr>
                    </a:solidFill>
                  </a:tcPr>
                </a:tc>
                <a:tc>
                  <a:txBody>
                    <a:bodyPr/>
                    <a:lstStyle/>
                    <a:p>
                      <a:pPr lvl="1" algn="ctr"/>
                      <a:r>
                        <a:rPr lang="en-US" b="1"/>
                        <a:t>0.91</a:t>
                      </a:r>
                      <a:endParaRPr lang="vi-VN" b="1"/>
                    </a:p>
                  </a:txBody>
                  <a:tcPr>
                    <a:solidFill>
                      <a:schemeClr val="bg1">
                        <a:lumMod val="75000"/>
                      </a:schemeClr>
                    </a:solidFill>
                  </a:tcPr>
                </a:tc>
                <a:tc>
                  <a:txBody>
                    <a:bodyPr/>
                    <a:lstStyle/>
                    <a:p>
                      <a:pPr lvl="1" algn="ctr"/>
                      <a:r>
                        <a:rPr lang="en-US"/>
                        <a:t>0.82</a:t>
                      </a:r>
                      <a:endParaRPr lang="vi-VN"/>
                    </a:p>
                  </a:txBody>
                  <a:tcPr/>
                </a:tc>
                <a:tc>
                  <a:txBody>
                    <a:bodyPr/>
                    <a:lstStyle/>
                    <a:p>
                      <a:pPr lvl="1" algn="ctr"/>
                      <a:r>
                        <a:rPr lang="en-US" b="1"/>
                        <a:t>0.91</a:t>
                      </a:r>
                      <a:endParaRPr lang="vi-VN" b="1"/>
                    </a:p>
                  </a:txBody>
                  <a:tcPr>
                    <a:solidFill>
                      <a:schemeClr val="bg1">
                        <a:lumMod val="75000"/>
                      </a:schemeClr>
                    </a:solidFill>
                  </a:tcPr>
                </a:tc>
                <a:tc>
                  <a:txBody>
                    <a:bodyPr/>
                    <a:lstStyle/>
                    <a:p>
                      <a:pPr lvl="1" algn="ctr"/>
                      <a:r>
                        <a:rPr lang="en-US"/>
                        <a:t>0.87</a:t>
                      </a:r>
                      <a:endParaRPr lang="vi-VN"/>
                    </a:p>
                  </a:txBody>
                  <a:tcPr/>
                </a:tc>
                <a:tc>
                  <a:txBody>
                    <a:bodyPr/>
                    <a:lstStyle/>
                    <a:p>
                      <a:pPr lvl="1" algn="ctr"/>
                      <a:r>
                        <a:rPr lang="en-US"/>
                        <a:t>0.89</a:t>
                      </a:r>
                      <a:endParaRPr lang="vi-VN"/>
                    </a:p>
                  </a:txBody>
                  <a:tcPr/>
                </a:tc>
                <a:extLst>
                  <a:ext uri="{0D108BD9-81ED-4DB2-BD59-A6C34878D82A}">
                    <a16:rowId xmlns:a16="http://schemas.microsoft.com/office/drawing/2014/main" val="3646480320"/>
                  </a:ext>
                </a:extLst>
              </a:tr>
              <a:tr h="436210">
                <a:tc>
                  <a:txBody>
                    <a:bodyPr/>
                    <a:lstStyle/>
                    <a:p>
                      <a:pPr lvl="1" algn="ctr"/>
                      <a:r>
                        <a:rPr lang="en-US" b="1"/>
                        <a:t>SPin</a:t>
                      </a:r>
                      <a:endParaRPr lang="vi-VN" b="1"/>
                    </a:p>
                  </a:txBody>
                  <a:tcPr>
                    <a:solidFill>
                      <a:schemeClr val="bg2">
                        <a:lumMod val="40000"/>
                        <a:lumOff val="60000"/>
                      </a:schemeClr>
                    </a:solidFill>
                  </a:tcPr>
                </a:tc>
                <a:tc>
                  <a:txBody>
                    <a:bodyPr/>
                    <a:lstStyle/>
                    <a:p>
                      <a:pPr lvl="1" algn="ctr"/>
                      <a:r>
                        <a:rPr lang="en-US"/>
                        <a:t>0.65</a:t>
                      </a:r>
                      <a:endParaRPr lang="vi-VN"/>
                    </a:p>
                  </a:txBody>
                  <a:tcPr/>
                </a:tc>
                <a:tc>
                  <a:txBody>
                    <a:bodyPr/>
                    <a:lstStyle/>
                    <a:p>
                      <a:pPr lvl="1" algn="ctr"/>
                      <a:r>
                        <a:rPr lang="en-US"/>
                        <a:t>0.65</a:t>
                      </a:r>
                      <a:endParaRPr lang="vi-VN"/>
                    </a:p>
                  </a:txBody>
                  <a:tcPr/>
                </a:tc>
                <a:tc>
                  <a:txBody>
                    <a:bodyPr/>
                    <a:lstStyle/>
                    <a:p>
                      <a:pPr lvl="1" algn="ctr"/>
                      <a:r>
                        <a:rPr lang="en-US"/>
                        <a:t>0.65</a:t>
                      </a:r>
                      <a:endParaRPr lang="vi-VN"/>
                    </a:p>
                  </a:txBody>
                  <a:tcPr/>
                </a:tc>
                <a:tc>
                  <a:txBody>
                    <a:bodyPr/>
                    <a:lstStyle/>
                    <a:p>
                      <a:pPr lvl="1" algn="ctr"/>
                      <a:r>
                        <a:rPr lang="en-US"/>
                        <a:t>0.65</a:t>
                      </a:r>
                      <a:endParaRPr lang="vi-VN"/>
                    </a:p>
                  </a:txBody>
                  <a:tcPr/>
                </a:tc>
                <a:tc>
                  <a:txBody>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t>0.78</a:t>
                      </a:r>
                      <a:endParaRPr lang="vi-VN" b="1"/>
                    </a:p>
                  </a:txBody>
                  <a:tcPr>
                    <a:solidFill>
                      <a:schemeClr val="bg1">
                        <a:lumMod val="75000"/>
                      </a:schemeClr>
                    </a:solidFill>
                  </a:tcPr>
                </a:tc>
                <a:tc>
                  <a:txBody>
                    <a:bodyPr/>
                    <a:lstStyle/>
                    <a:p>
                      <a:pPr lvl="1" algn="ctr"/>
                      <a:r>
                        <a:rPr lang="en-US" b="1"/>
                        <a:t>0.78</a:t>
                      </a:r>
                      <a:endParaRPr lang="vi-VN" b="1"/>
                    </a:p>
                  </a:txBody>
                  <a:tcPr>
                    <a:solidFill>
                      <a:schemeClr val="bg1">
                        <a:lumMod val="75000"/>
                      </a:schemeClr>
                    </a:solidFill>
                  </a:tcPr>
                </a:tc>
                <a:tc>
                  <a:txBody>
                    <a:bodyPr/>
                    <a:lstStyle/>
                    <a:p>
                      <a:pPr lvl="1" algn="ctr"/>
                      <a:r>
                        <a:rPr lang="en-US" b="1"/>
                        <a:t>0.78</a:t>
                      </a:r>
                      <a:endParaRPr lang="vi-VN" b="1"/>
                    </a:p>
                  </a:txBody>
                  <a:tcPr>
                    <a:solidFill>
                      <a:schemeClr val="bg1">
                        <a:lumMod val="75000"/>
                      </a:schemeClr>
                    </a:solidFill>
                  </a:tcPr>
                </a:tc>
                <a:tc>
                  <a:txBody>
                    <a:bodyPr/>
                    <a:lstStyle/>
                    <a:p>
                      <a:pPr lvl="1" algn="ctr"/>
                      <a:r>
                        <a:rPr lang="en-US" b="1"/>
                        <a:t>0.78</a:t>
                      </a:r>
                      <a:endParaRPr lang="vi-VN" b="1"/>
                    </a:p>
                  </a:txBody>
                  <a:tcPr>
                    <a:solidFill>
                      <a:schemeClr val="bg1">
                        <a:lumMod val="75000"/>
                      </a:schemeClr>
                    </a:solidFill>
                  </a:tcPr>
                </a:tc>
                <a:extLst>
                  <a:ext uri="{0D108BD9-81ED-4DB2-BD59-A6C34878D82A}">
                    <a16:rowId xmlns:a16="http://schemas.microsoft.com/office/drawing/2014/main" val="1834753780"/>
                  </a:ext>
                </a:extLst>
              </a:tr>
              <a:tr h="436210">
                <a:tc>
                  <a:txBody>
                    <a:bodyPr/>
                    <a:lstStyle/>
                    <a:p>
                      <a:pPr lvl="1" algn="ctr"/>
                      <a:r>
                        <a:rPr lang="en-US" b="1"/>
                        <a:t>Sser</a:t>
                      </a:r>
                      <a:endParaRPr lang="vi-VN" b="1"/>
                    </a:p>
                  </a:txBody>
                  <a:tcPr>
                    <a:solidFill>
                      <a:schemeClr val="bg2">
                        <a:lumMod val="40000"/>
                        <a:lumOff val="60000"/>
                      </a:schemeClr>
                    </a:solidFill>
                  </a:tcPr>
                </a:tc>
                <a:tc>
                  <a:txBody>
                    <a:bodyPr/>
                    <a:lstStyle/>
                    <a:p>
                      <a:pPr lvl="1" algn="ctr"/>
                      <a:r>
                        <a:rPr lang="en-US"/>
                        <a:t>0.82</a:t>
                      </a:r>
                      <a:endParaRPr lang="vi-VN"/>
                    </a:p>
                  </a:txBody>
                  <a:tcPr/>
                </a:tc>
                <a:tc>
                  <a:txBody>
                    <a:bodyPr/>
                    <a:lstStyle/>
                    <a:p>
                      <a:pPr lvl="1" algn="ctr"/>
                      <a:r>
                        <a:rPr lang="en-US"/>
                        <a:t>0.82</a:t>
                      </a:r>
                      <a:endParaRPr lang="vi-VN"/>
                    </a:p>
                  </a:txBody>
                  <a:tcPr/>
                </a:tc>
                <a:tc>
                  <a:txBody>
                    <a:bodyPr/>
                    <a:lstStyle/>
                    <a:p>
                      <a:pPr lvl="1" algn="ctr"/>
                      <a:r>
                        <a:rPr lang="en-US"/>
                        <a:t>0.82</a:t>
                      </a:r>
                      <a:endParaRPr lang="vi-VN"/>
                    </a:p>
                  </a:txBody>
                  <a:tcPr/>
                </a:tc>
                <a:tc>
                  <a:txBody>
                    <a:bodyPr/>
                    <a:lstStyle/>
                    <a:p>
                      <a:pPr lvl="1" algn="ctr"/>
                      <a:r>
                        <a:rPr lang="en-US"/>
                        <a:t>0.82</a:t>
                      </a:r>
                      <a:endParaRPr lang="vi-VN"/>
                    </a:p>
                  </a:txBody>
                  <a:tcPr/>
                </a:tc>
                <a:tc>
                  <a:txBody>
                    <a:bodyPr/>
                    <a:lstStyle/>
                    <a:p>
                      <a:pPr lvl="1" algn="ctr"/>
                      <a:r>
                        <a:rPr lang="en-US" b="1"/>
                        <a:t>0.85</a:t>
                      </a:r>
                      <a:endParaRPr lang="vi-VN" b="1"/>
                    </a:p>
                  </a:txBody>
                  <a:tcPr>
                    <a:solidFill>
                      <a:schemeClr val="bg1">
                        <a:lumMod val="75000"/>
                      </a:schemeClr>
                    </a:solidFill>
                  </a:tcPr>
                </a:tc>
                <a:tc>
                  <a:txBody>
                    <a:bodyPr/>
                    <a:lstStyle/>
                    <a:p>
                      <a:pPr lvl="1" algn="ctr"/>
                      <a:r>
                        <a:rPr lang="en-US" b="1"/>
                        <a:t>0.85</a:t>
                      </a:r>
                      <a:endParaRPr lang="vi-VN" b="1"/>
                    </a:p>
                  </a:txBody>
                  <a:tcPr>
                    <a:solidFill>
                      <a:schemeClr val="bg1">
                        <a:lumMod val="75000"/>
                      </a:schemeClr>
                    </a:solidFill>
                  </a:tcPr>
                </a:tc>
                <a:tc>
                  <a:txBody>
                    <a:bodyPr/>
                    <a:lstStyle/>
                    <a:p>
                      <a:pPr lvl="1" algn="ctr"/>
                      <a:r>
                        <a:rPr lang="en-US" b="1"/>
                        <a:t>0.85</a:t>
                      </a:r>
                      <a:endParaRPr lang="vi-VN" b="1"/>
                    </a:p>
                  </a:txBody>
                  <a:tcPr>
                    <a:solidFill>
                      <a:schemeClr val="bg1">
                        <a:lumMod val="75000"/>
                      </a:schemeClr>
                    </a:solidFill>
                  </a:tcPr>
                </a:tc>
                <a:tc>
                  <a:txBody>
                    <a:bodyPr/>
                    <a:lstStyle/>
                    <a:p>
                      <a:pPr lvl="1" algn="ctr"/>
                      <a:r>
                        <a:rPr lang="en-US" b="1"/>
                        <a:t>0.85</a:t>
                      </a:r>
                      <a:endParaRPr lang="vi-VN" b="1"/>
                    </a:p>
                  </a:txBody>
                  <a:tcPr>
                    <a:solidFill>
                      <a:schemeClr val="bg1">
                        <a:lumMod val="75000"/>
                      </a:schemeClr>
                    </a:solidFill>
                  </a:tcPr>
                </a:tc>
                <a:extLst>
                  <a:ext uri="{0D108BD9-81ED-4DB2-BD59-A6C34878D82A}">
                    <a16:rowId xmlns:a16="http://schemas.microsoft.com/office/drawing/2014/main" val="1470688314"/>
                  </a:ext>
                </a:extLst>
              </a:tr>
              <a:tr h="609499">
                <a:tc>
                  <a:txBody>
                    <a:bodyPr/>
                    <a:lstStyle/>
                    <a:p>
                      <a:pPr lvl="1" algn="ctr"/>
                      <a:r>
                        <a:rPr lang="en-US" b="1"/>
                        <a:t>SGeneral</a:t>
                      </a:r>
                      <a:endParaRPr lang="vi-VN" b="1"/>
                    </a:p>
                  </a:txBody>
                  <a:tcPr>
                    <a:solidFill>
                      <a:schemeClr val="bg2">
                        <a:lumMod val="40000"/>
                        <a:lumOff val="60000"/>
                      </a:schemeClr>
                    </a:solidFill>
                  </a:tcPr>
                </a:tc>
                <a:tc>
                  <a:txBody>
                    <a:bodyPr/>
                    <a:lstStyle/>
                    <a:p>
                      <a:pPr lvl="1" algn="ctr"/>
                      <a:r>
                        <a:rPr lang="en-US"/>
                        <a:t>0.45</a:t>
                      </a:r>
                      <a:endParaRPr lang="vi-VN"/>
                    </a:p>
                  </a:txBody>
                  <a:tcPr/>
                </a:tc>
                <a:tc>
                  <a:txBody>
                    <a:bodyPr/>
                    <a:lstStyle/>
                    <a:p>
                      <a:pPr lvl="1" algn="ctr"/>
                      <a:r>
                        <a:rPr lang="en-US"/>
                        <a:t>0.45</a:t>
                      </a:r>
                      <a:endParaRPr lang="vi-VN"/>
                    </a:p>
                  </a:txBody>
                  <a:tcPr/>
                </a:tc>
                <a:tc>
                  <a:txBody>
                    <a:bodyPr/>
                    <a:lstStyle/>
                    <a:p>
                      <a:pPr lvl="1" algn="ctr"/>
                      <a:r>
                        <a:rPr lang="en-US"/>
                        <a:t>0.45</a:t>
                      </a:r>
                      <a:endParaRPr lang="vi-VN"/>
                    </a:p>
                  </a:txBody>
                  <a:tcPr/>
                </a:tc>
                <a:tc>
                  <a:txBody>
                    <a:bodyPr/>
                    <a:lstStyle/>
                    <a:p>
                      <a:pPr lvl="1" algn="ctr"/>
                      <a:r>
                        <a:rPr lang="en-US"/>
                        <a:t>0.45</a:t>
                      </a:r>
                      <a:endParaRPr lang="vi-VN"/>
                    </a:p>
                  </a:txBody>
                  <a:tcPr/>
                </a:tc>
                <a:tc>
                  <a:txBody>
                    <a:bodyPr/>
                    <a:lstStyle/>
                    <a:p>
                      <a:pPr lvl="1" algn="ctr"/>
                      <a:r>
                        <a:rPr lang="en-US" b="1"/>
                        <a:t>0.65</a:t>
                      </a:r>
                      <a:endParaRPr lang="vi-VN" b="1"/>
                    </a:p>
                  </a:txBody>
                  <a:tcPr>
                    <a:solidFill>
                      <a:schemeClr val="bg1">
                        <a:lumMod val="75000"/>
                      </a:schemeClr>
                    </a:solidFill>
                  </a:tcPr>
                </a:tc>
                <a:tc>
                  <a:txBody>
                    <a:bodyPr/>
                    <a:lstStyle/>
                    <a:p>
                      <a:pPr lvl="1" algn="ctr"/>
                      <a:r>
                        <a:rPr lang="en-US" b="1"/>
                        <a:t>0.65</a:t>
                      </a:r>
                      <a:endParaRPr lang="vi-VN" b="1"/>
                    </a:p>
                  </a:txBody>
                  <a:tcPr>
                    <a:solidFill>
                      <a:schemeClr val="bg1">
                        <a:lumMod val="75000"/>
                      </a:schemeClr>
                    </a:solidFill>
                  </a:tcPr>
                </a:tc>
                <a:tc>
                  <a:txBody>
                    <a:bodyPr/>
                    <a:lstStyle/>
                    <a:p>
                      <a:pPr lvl="1" algn="ctr"/>
                      <a:r>
                        <a:rPr lang="en-US" b="1"/>
                        <a:t>0.65</a:t>
                      </a:r>
                      <a:endParaRPr lang="vi-VN" b="1"/>
                    </a:p>
                  </a:txBody>
                  <a:tcPr>
                    <a:solidFill>
                      <a:schemeClr val="bg1">
                        <a:lumMod val="75000"/>
                      </a:schemeClr>
                    </a:solidFill>
                  </a:tcPr>
                </a:tc>
                <a:tc>
                  <a:txBody>
                    <a:bodyPr/>
                    <a:lstStyle/>
                    <a:p>
                      <a:pPr lvl="1" algn="ctr"/>
                      <a:r>
                        <a:rPr lang="en-US" b="1"/>
                        <a:t>0.65</a:t>
                      </a:r>
                      <a:endParaRPr lang="vi-VN" b="1"/>
                    </a:p>
                  </a:txBody>
                  <a:tcPr>
                    <a:solidFill>
                      <a:schemeClr val="bg1">
                        <a:lumMod val="75000"/>
                      </a:schemeClr>
                    </a:solidFill>
                  </a:tcPr>
                </a:tc>
                <a:extLst>
                  <a:ext uri="{0D108BD9-81ED-4DB2-BD59-A6C34878D82A}">
                    <a16:rowId xmlns:a16="http://schemas.microsoft.com/office/drawing/2014/main" val="1018816096"/>
                  </a:ext>
                </a:extLst>
              </a:tr>
              <a:tr h="436210">
                <a:tc>
                  <a:txBody>
                    <a:bodyPr/>
                    <a:lstStyle/>
                    <a:p>
                      <a:pPr lvl="1" algn="ctr"/>
                      <a:r>
                        <a:rPr lang="en-US" b="1"/>
                        <a:t>SOthers</a:t>
                      </a:r>
                      <a:endParaRPr lang="vi-VN" b="1"/>
                    </a:p>
                  </a:txBody>
                  <a:tcPr>
                    <a:solidFill>
                      <a:schemeClr val="bg2">
                        <a:lumMod val="40000"/>
                        <a:lumOff val="60000"/>
                      </a:schemeClr>
                    </a:solidFill>
                  </a:tcPr>
                </a:tc>
                <a:tc>
                  <a:txBody>
                    <a:bodyPr/>
                    <a:lstStyle/>
                    <a:p>
                      <a:pPr lvl="1" algn="ctr"/>
                      <a:r>
                        <a:rPr lang="en-US"/>
                        <a:t>0.61</a:t>
                      </a:r>
                      <a:endParaRPr lang="vi-VN"/>
                    </a:p>
                  </a:txBody>
                  <a:tcPr/>
                </a:tc>
                <a:tc>
                  <a:txBody>
                    <a:bodyPr/>
                    <a:lstStyle/>
                    <a:p>
                      <a:pPr lvl="1" algn="ctr"/>
                      <a:r>
                        <a:rPr lang="en-US"/>
                        <a:t>0.61</a:t>
                      </a:r>
                      <a:endParaRPr lang="vi-VN"/>
                    </a:p>
                  </a:txBody>
                  <a:tcPr/>
                </a:tc>
                <a:tc>
                  <a:txBody>
                    <a:bodyPr/>
                    <a:lstStyle/>
                    <a:p>
                      <a:pPr lvl="1" algn="ctr"/>
                      <a:r>
                        <a:rPr lang="en-US"/>
                        <a:t>0.61</a:t>
                      </a:r>
                      <a:endParaRPr lang="vi-VN"/>
                    </a:p>
                  </a:txBody>
                  <a:tcPr/>
                </a:tc>
                <a:tc>
                  <a:txBody>
                    <a:bodyPr/>
                    <a:lstStyle/>
                    <a:p>
                      <a:pPr lvl="1" algn="ctr"/>
                      <a:r>
                        <a:rPr lang="en-US"/>
                        <a:t>0.61</a:t>
                      </a:r>
                      <a:endParaRPr lang="vi-VN"/>
                    </a:p>
                  </a:txBody>
                  <a:tcPr/>
                </a:tc>
                <a:tc>
                  <a:txBody>
                    <a:bodyPr/>
                    <a:lstStyle/>
                    <a:p>
                      <a:pPr lvl="1" algn="ctr"/>
                      <a:r>
                        <a:rPr lang="en-US" b="1"/>
                        <a:t>0.68</a:t>
                      </a:r>
                      <a:endParaRPr lang="vi-VN" b="1"/>
                    </a:p>
                  </a:txBody>
                  <a:tcPr>
                    <a:solidFill>
                      <a:schemeClr val="bg1">
                        <a:lumMod val="75000"/>
                      </a:schemeClr>
                    </a:solidFill>
                  </a:tcPr>
                </a:tc>
                <a:tc>
                  <a:txBody>
                    <a:bodyPr/>
                    <a:lstStyle/>
                    <a:p>
                      <a:pPr lvl="1" algn="ctr"/>
                      <a:r>
                        <a:rPr lang="en-US" b="1"/>
                        <a:t>0.68</a:t>
                      </a:r>
                      <a:endParaRPr lang="vi-VN" b="1"/>
                    </a:p>
                  </a:txBody>
                  <a:tcPr>
                    <a:solidFill>
                      <a:schemeClr val="bg1">
                        <a:lumMod val="75000"/>
                      </a:schemeClr>
                    </a:solidFill>
                  </a:tcPr>
                </a:tc>
                <a:tc>
                  <a:txBody>
                    <a:bodyPr/>
                    <a:lstStyle/>
                    <a:p>
                      <a:pPr lvl="1" algn="ctr"/>
                      <a:r>
                        <a:rPr lang="en-US" b="1"/>
                        <a:t>0.68</a:t>
                      </a:r>
                      <a:endParaRPr lang="vi-VN" b="1"/>
                    </a:p>
                  </a:txBody>
                  <a:tcPr>
                    <a:solidFill>
                      <a:schemeClr val="bg1">
                        <a:lumMod val="75000"/>
                      </a:schemeClr>
                    </a:solidFill>
                  </a:tcPr>
                </a:tc>
                <a:tc>
                  <a:txBody>
                    <a:bodyPr/>
                    <a:lstStyle/>
                    <a:p>
                      <a:pPr lvl="1" algn="ctr"/>
                      <a:r>
                        <a:rPr lang="en-US" b="1"/>
                        <a:t>0.68</a:t>
                      </a:r>
                      <a:endParaRPr lang="vi-VN" b="1"/>
                    </a:p>
                  </a:txBody>
                  <a:tcPr>
                    <a:solidFill>
                      <a:schemeClr val="bg1">
                        <a:lumMod val="75000"/>
                      </a:schemeClr>
                    </a:solidFill>
                  </a:tcPr>
                </a:tc>
                <a:extLst>
                  <a:ext uri="{0D108BD9-81ED-4DB2-BD59-A6C34878D82A}">
                    <a16:rowId xmlns:a16="http://schemas.microsoft.com/office/drawing/2014/main" val="1905500191"/>
                  </a:ext>
                </a:extLst>
              </a:tr>
              <a:tr h="436210">
                <a:tc>
                  <a:txBody>
                    <a:bodyPr/>
                    <a:lstStyle/>
                    <a:p>
                      <a:pPr lvl="1" algn="ctr"/>
                      <a:r>
                        <a:rPr lang="en-US" b="1"/>
                        <a:t>Mean</a:t>
                      </a:r>
                      <a:endParaRPr lang="vi-VN" b="1"/>
                    </a:p>
                  </a:txBody>
                  <a:tcPr>
                    <a:solidFill>
                      <a:schemeClr val="bg2">
                        <a:lumMod val="40000"/>
                        <a:lumOff val="60000"/>
                      </a:schemeClr>
                    </a:solidFill>
                  </a:tcPr>
                </a:tc>
                <a:tc>
                  <a:txBody>
                    <a:bodyPr/>
                    <a:lstStyle/>
                    <a:p>
                      <a:pPr lvl="1" algn="ctr"/>
                      <a:r>
                        <a:rPr lang="en-US"/>
                        <a:t>0.70875</a:t>
                      </a:r>
                      <a:endParaRPr lang="vi-VN"/>
                    </a:p>
                  </a:txBody>
                  <a:tcPr/>
                </a:tc>
                <a:tc>
                  <a:txBody>
                    <a:bodyPr/>
                    <a:lstStyle/>
                    <a:p>
                      <a:pPr lvl="1" algn="ctr"/>
                      <a:r>
                        <a:rPr lang="vi-VN" sz="1400" b="0" i="0" u="none" strike="noStrike" cap="none">
                          <a:solidFill>
                            <a:schemeClr val="tx1"/>
                          </a:solidFill>
                          <a:effectLst/>
                          <a:latin typeface="+mn-lt"/>
                          <a:ea typeface="+mn-ea"/>
                          <a:cs typeface="+mn-cs"/>
                          <a:sym typeface="Arial"/>
                        </a:rPr>
                        <a:t>0,77375</a:t>
                      </a:r>
                      <a:endParaRPr lang="vi-VN"/>
                    </a:p>
                  </a:txBody>
                  <a:tcPr/>
                </a:tc>
                <a:tc>
                  <a:txBody>
                    <a:bodyPr/>
                    <a:lstStyle/>
                    <a:p>
                      <a:pPr lvl="1" algn="ctr"/>
                      <a:r>
                        <a:rPr lang="vi-VN" sz="1400" b="0" i="0" u="none" strike="noStrike" cap="none">
                          <a:solidFill>
                            <a:schemeClr val="tx1"/>
                          </a:solidFill>
                          <a:effectLst/>
                          <a:latin typeface="+mn-lt"/>
                          <a:ea typeface="+mn-ea"/>
                          <a:cs typeface="+mn-cs"/>
                          <a:sym typeface="Arial"/>
                        </a:rPr>
                        <a:t>0,63</a:t>
                      </a:r>
                      <a:endParaRPr lang="vi-VN"/>
                    </a:p>
                  </a:txBody>
                  <a:tcPr/>
                </a:tc>
                <a:tc>
                  <a:txBody>
                    <a:bodyPr/>
                    <a:lstStyle/>
                    <a:p>
                      <a:pPr lvl="1" algn="ctr"/>
                      <a:r>
                        <a:rPr lang="vi-VN" sz="1400" b="0" i="0" u="none" strike="noStrike" cap="none">
                          <a:solidFill>
                            <a:schemeClr val="tx1"/>
                          </a:solidFill>
                          <a:effectLst/>
                          <a:latin typeface="+mn-lt"/>
                          <a:ea typeface="+mn-ea"/>
                          <a:cs typeface="+mn-cs"/>
                          <a:sym typeface="Arial"/>
                        </a:rPr>
                        <a:t>0,6725</a:t>
                      </a:r>
                      <a:endParaRPr lang="vi-VN"/>
                    </a:p>
                  </a:txBody>
                  <a:tcPr/>
                </a:tc>
                <a:tc>
                  <a:txBody>
                    <a:bodyPr/>
                    <a:lstStyle/>
                    <a:p>
                      <a:pPr lvl="1" algn="ctr"/>
                      <a:r>
                        <a:rPr lang="en-US" b="1"/>
                        <a:t>0.77375</a:t>
                      </a:r>
                      <a:endParaRPr lang="vi-VN" b="1"/>
                    </a:p>
                  </a:txBody>
                  <a:tcPr>
                    <a:solidFill>
                      <a:schemeClr val="bg1">
                        <a:lumMod val="75000"/>
                      </a:schemeClr>
                    </a:solidFill>
                  </a:tcPr>
                </a:tc>
                <a:tc>
                  <a:txBody>
                    <a:bodyPr/>
                    <a:lstStyle/>
                    <a:p>
                      <a:pPr lvl="1" algn="ctr"/>
                      <a:r>
                        <a:rPr lang="vi-VN" sz="1400" b="1" i="0" u="none" strike="noStrike" cap="none">
                          <a:solidFill>
                            <a:schemeClr val="tx1"/>
                          </a:solidFill>
                          <a:effectLst/>
                          <a:latin typeface="+mn-lt"/>
                          <a:ea typeface="+mn-ea"/>
                          <a:cs typeface="+mn-cs"/>
                          <a:sym typeface="Arial"/>
                        </a:rPr>
                        <a:t>0,78125</a:t>
                      </a:r>
                      <a:endParaRPr lang="vi-VN" b="1"/>
                    </a:p>
                  </a:txBody>
                  <a:tcPr>
                    <a:solidFill>
                      <a:schemeClr val="bg1">
                        <a:lumMod val="75000"/>
                      </a:schemeClr>
                    </a:solidFill>
                  </a:tcPr>
                </a:tc>
                <a:tc>
                  <a:txBody>
                    <a:bodyPr/>
                    <a:lstStyle/>
                    <a:p>
                      <a:pPr lvl="1" algn="ctr"/>
                      <a:r>
                        <a:rPr lang="vi-VN" sz="1400" b="1" i="0" u="none" strike="noStrike" cap="none">
                          <a:solidFill>
                            <a:schemeClr val="tx1"/>
                          </a:solidFill>
                          <a:effectLst/>
                          <a:latin typeface="+mn-lt"/>
                          <a:ea typeface="+mn-ea"/>
                          <a:cs typeface="+mn-cs"/>
                          <a:sym typeface="Arial"/>
                        </a:rPr>
                        <a:t>0,7575</a:t>
                      </a:r>
                      <a:endParaRPr lang="vi-VN" b="1"/>
                    </a:p>
                  </a:txBody>
                  <a:tcPr>
                    <a:solidFill>
                      <a:schemeClr val="bg1">
                        <a:lumMod val="75000"/>
                      </a:schemeClr>
                    </a:solidFill>
                  </a:tcPr>
                </a:tc>
                <a:tc>
                  <a:txBody>
                    <a:bodyPr/>
                    <a:lstStyle/>
                    <a:p>
                      <a:pPr lvl="1" algn="ctr"/>
                      <a:r>
                        <a:rPr lang="vi-VN" sz="1400" b="1" i="0" u="none" strike="noStrike" cap="none">
                          <a:solidFill>
                            <a:schemeClr val="tx1"/>
                          </a:solidFill>
                          <a:effectLst/>
                          <a:latin typeface="+mn-lt"/>
                          <a:ea typeface="+mn-ea"/>
                          <a:cs typeface="+mn-cs"/>
                          <a:sym typeface="Arial"/>
                        </a:rPr>
                        <a:t>0,7675</a:t>
                      </a:r>
                      <a:endParaRPr lang="vi-VN" b="1"/>
                    </a:p>
                  </a:txBody>
                  <a:tcPr>
                    <a:solidFill>
                      <a:schemeClr val="bg1">
                        <a:lumMod val="75000"/>
                      </a:schemeClr>
                    </a:solidFill>
                  </a:tcPr>
                </a:tc>
                <a:extLst>
                  <a:ext uri="{0D108BD9-81ED-4DB2-BD59-A6C34878D82A}">
                    <a16:rowId xmlns:a16="http://schemas.microsoft.com/office/drawing/2014/main" val="4017752911"/>
                  </a:ext>
                </a:extLst>
              </a:tr>
            </a:tbl>
          </a:graphicData>
        </a:graphic>
      </p:graphicFrame>
      <p:sp>
        <p:nvSpPr>
          <p:cNvPr id="8" name="Google Shape;146;p4">
            <a:extLst>
              <a:ext uri="{FF2B5EF4-FFF2-40B4-BE49-F238E27FC236}">
                <a16:creationId xmlns:a16="http://schemas.microsoft.com/office/drawing/2014/main" id="{BE14ADE6-F49A-BD16-4A11-1B5738BFC9CC}"/>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17</a:t>
            </a:fld>
            <a:endParaRPr/>
          </a:p>
        </p:txBody>
      </p:sp>
      <p:sp>
        <p:nvSpPr>
          <p:cNvPr id="9" name="Google Shape;53;p1">
            <a:extLst>
              <a:ext uri="{FF2B5EF4-FFF2-40B4-BE49-F238E27FC236}">
                <a16:creationId xmlns:a16="http://schemas.microsoft.com/office/drawing/2014/main" id="{80316C75-A57B-FC64-91A0-5B984BB18B99}"/>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spTree>
    <p:extLst>
      <p:ext uri="{BB962C8B-B14F-4D97-AF65-F5344CB8AC3E}">
        <p14:creationId xmlns:p14="http://schemas.microsoft.com/office/powerpoint/2010/main" val="954114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9;p4">
            <a:extLst>
              <a:ext uri="{FF2B5EF4-FFF2-40B4-BE49-F238E27FC236}">
                <a16:creationId xmlns:a16="http://schemas.microsoft.com/office/drawing/2014/main" id="{F2D10ADD-D318-AE90-F795-58B9ACCC8989}"/>
              </a:ext>
            </a:extLst>
          </p:cNvPr>
          <p:cNvPicPr preferRelativeResize="0"/>
          <p:nvPr/>
        </p:nvPicPr>
        <p:blipFill rotWithShape="1">
          <a:blip r:embed="rId2">
            <a:alphaModFix/>
          </a:blip>
          <a:srcRect/>
          <a:stretch/>
        </p:blipFill>
        <p:spPr>
          <a:xfrm>
            <a:off x="932688" y="363474"/>
            <a:ext cx="38100" cy="380491"/>
          </a:xfrm>
          <a:prstGeom prst="rect">
            <a:avLst/>
          </a:prstGeom>
          <a:noFill/>
          <a:ln>
            <a:noFill/>
          </a:ln>
        </p:spPr>
      </p:pic>
      <p:sp>
        <p:nvSpPr>
          <p:cNvPr id="5" name="Google Shape;150;p4">
            <a:extLst>
              <a:ext uri="{FF2B5EF4-FFF2-40B4-BE49-F238E27FC236}">
                <a16:creationId xmlns:a16="http://schemas.microsoft.com/office/drawing/2014/main" id="{33BE61D8-F589-6AE1-267C-4E9855193EC6}"/>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Kết quả:</a:t>
            </a:r>
            <a:endParaRPr lang="vi-VN" kern="0" dirty="0"/>
          </a:p>
        </p:txBody>
      </p:sp>
      <p:sp>
        <p:nvSpPr>
          <p:cNvPr id="6" name="Google Shape;151;p4">
            <a:extLst>
              <a:ext uri="{FF2B5EF4-FFF2-40B4-BE49-F238E27FC236}">
                <a16:creationId xmlns:a16="http://schemas.microsoft.com/office/drawing/2014/main" id="{A05CBD75-F748-EEDD-8B6C-679479CF75DF}"/>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05</a:t>
            </a:r>
            <a:endParaRPr sz="2800">
              <a:latin typeface="Calibri"/>
              <a:ea typeface="Calibri"/>
              <a:cs typeface="Calibri"/>
              <a:sym typeface="Calibri"/>
            </a:endParaRPr>
          </a:p>
        </p:txBody>
      </p:sp>
      <p:sp>
        <p:nvSpPr>
          <p:cNvPr id="7" name="Google Shape;146;p4">
            <a:extLst>
              <a:ext uri="{FF2B5EF4-FFF2-40B4-BE49-F238E27FC236}">
                <a16:creationId xmlns:a16="http://schemas.microsoft.com/office/drawing/2014/main" id="{EAB40F9A-64A2-FCF2-CF50-CFFE6535DC04}"/>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18</a:t>
            </a:fld>
            <a:endParaRPr/>
          </a:p>
        </p:txBody>
      </p:sp>
      <p:sp>
        <p:nvSpPr>
          <p:cNvPr id="8" name="Google Shape;53;p1">
            <a:extLst>
              <a:ext uri="{FF2B5EF4-FFF2-40B4-BE49-F238E27FC236}">
                <a16:creationId xmlns:a16="http://schemas.microsoft.com/office/drawing/2014/main" id="{C48ACEF0-7752-1E36-5332-D0FFDDC2E1E4}"/>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sp>
        <p:nvSpPr>
          <p:cNvPr id="11" name="TextBox 10">
            <a:extLst>
              <a:ext uri="{FF2B5EF4-FFF2-40B4-BE49-F238E27FC236}">
                <a16:creationId xmlns:a16="http://schemas.microsoft.com/office/drawing/2014/main" id="{B8E4E92A-EF4F-5BF6-E0F1-60BFD6C34B0C}"/>
              </a:ext>
            </a:extLst>
          </p:cNvPr>
          <p:cNvSpPr txBox="1"/>
          <p:nvPr/>
        </p:nvSpPr>
        <p:spPr>
          <a:xfrm>
            <a:off x="4234334" y="6034256"/>
            <a:ext cx="3570514" cy="400110"/>
          </a:xfrm>
          <a:prstGeom prst="rect">
            <a:avLst/>
          </a:prstGeom>
          <a:noFill/>
        </p:spPr>
        <p:txBody>
          <a:bodyPr wrap="square" rtlCol="0">
            <a:spAutoFit/>
          </a:bodyPr>
          <a:lstStyle/>
          <a:p>
            <a:pPr algn="ctr"/>
            <a:r>
              <a:rPr lang="en-US" sz="2000"/>
              <a:t>Dự đoán chính xác</a:t>
            </a:r>
            <a:endParaRPr lang="vi-VN" sz="2000"/>
          </a:p>
        </p:txBody>
      </p:sp>
      <p:pic>
        <p:nvPicPr>
          <p:cNvPr id="3" name="Picture 2">
            <a:extLst>
              <a:ext uri="{FF2B5EF4-FFF2-40B4-BE49-F238E27FC236}">
                <a16:creationId xmlns:a16="http://schemas.microsoft.com/office/drawing/2014/main" id="{B29A398B-9B2C-0861-ADA8-3B69E679821B}"/>
              </a:ext>
            </a:extLst>
          </p:cNvPr>
          <p:cNvPicPr>
            <a:picLocks noChangeAspect="1"/>
          </p:cNvPicPr>
          <p:nvPr/>
        </p:nvPicPr>
        <p:blipFill>
          <a:blip r:embed="rId3"/>
          <a:stretch>
            <a:fillRect/>
          </a:stretch>
        </p:blipFill>
        <p:spPr>
          <a:xfrm>
            <a:off x="634517" y="798216"/>
            <a:ext cx="10922965" cy="5261567"/>
          </a:xfrm>
          <a:prstGeom prst="rect">
            <a:avLst/>
          </a:prstGeom>
        </p:spPr>
      </p:pic>
    </p:spTree>
    <p:extLst>
      <p:ext uri="{BB962C8B-B14F-4D97-AF65-F5344CB8AC3E}">
        <p14:creationId xmlns:p14="http://schemas.microsoft.com/office/powerpoint/2010/main" val="2168288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9;p4">
            <a:extLst>
              <a:ext uri="{FF2B5EF4-FFF2-40B4-BE49-F238E27FC236}">
                <a16:creationId xmlns:a16="http://schemas.microsoft.com/office/drawing/2014/main" id="{27A34535-14FF-B2D3-E74B-E7FF28C53C13}"/>
              </a:ext>
            </a:extLst>
          </p:cNvPr>
          <p:cNvPicPr preferRelativeResize="0"/>
          <p:nvPr/>
        </p:nvPicPr>
        <p:blipFill rotWithShape="1">
          <a:blip r:embed="rId2">
            <a:alphaModFix/>
          </a:blip>
          <a:srcRect/>
          <a:stretch/>
        </p:blipFill>
        <p:spPr>
          <a:xfrm>
            <a:off x="932688" y="363474"/>
            <a:ext cx="38100" cy="380491"/>
          </a:xfrm>
          <a:prstGeom prst="rect">
            <a:avLst/>
          </a:prstGeom>
          <a:noFill/>
          <a:ln>
            <a:noFill/>
          </a:ln>
        </p:spPr>
      </p:pic>
      <p:sp>
        <p:nvSpPr>
          <p:cNvPr id="5" name="Google Shape;150;p4">
            <a:extLst>
              <a:ext uri="{FF2B5EF4-FFF2-40B4-BE49-F238E27FC236}">
                <a16:creationId xmlns:a16="http://schemas.microsoft.com/office/drawing/2014/main" id="{5E6D2E4D-ECF9-8CEF-8EB1-B2D151C6939E}"/>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Kết quả:</a:t>
            </a:r>
            <a:endParaRPr lang="vi-VN" kern="0" dirty="0"/>
          </a:p>
        </p:txBody>
      </p:sp>
      <p:sp>
        <p:nvSpPr>
          <p:cNvPr id="6" name="Google Shape;151;p4">
            <a:extLst>
              <a:ext uri="{FF2B5EF4-FFF2-40B4-BE49-F238E27FC236}">
                <a16:creationId xmlns:a16="http://schemas.microsoft.com/office/drawing/2014/main" id="{02535531-591C-033D-BDF5-A202018D7C35}"/>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05</a:t>
            </a:r>
            <a:endParaRPr sz="2800">
              <a:latin typeface="Calibri"/>
              <a:ea typeface="Calibri"/>
              <a:cs typeface="Calibri"/>
              <a:sym typeface="Calibri"/>
            </a:endParaRPr>
          </a:p>
        </p:txBody>
      </p:sp>
      <p:sp>
        <p:nvSpPr>
          <p:cNvPr id="7" name="Google Shape;146;p4">
            <a:extLst>
              <a:ext uri="{FF2B5EF4-FFF2-40B4-BE49-F238E27FC236}">
                <a16:creationId xmlns:a16="http://schemas.microsoft.com/office/drawing/2014/main" id="{8DFB6AC0-8575-B9D4-F15F-A29F98C22D6B}"/>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19</a:t>
            </a:fld>
            <a:endParaRPr/>
          </a:p>
        </p:txBody>
      </p:sp>
      <p:sp>
        <p:nvSpPr>
          <p:cNvPr id="8" name="Google Shape;53;p1">
            <a:extLst>
              <a:ext uri="{FF2B5EF4-FFF2-40B4-BE49-F238E27FC236}">
                <a16:creationId xmlns:a16="http://schemas.microsoft.com/office/drawing/2014/main" id="{B71CA3A5-A3AD-1232-2B66-98F24F892C7F}"/>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sp>
        <p:nvSpPr>
          <p:cNvPr id="11" name="TextBox 10">
            <a:extLst>
              <a:ext uri="{FF2B5EF4-FFF2-40B4-BE49-F238E27FC236}">
                <a16:creationId xmlns:a16="http://schemas.microsoft.com/office/drawing/2014/main" id="{2693AEFD-5D19-4C8D-072D-D2C8B3F7509C}"/>
              </a:ext>
            </a:extLst>
          </p:cNvPr>
          <p:cNvSpPr txBox="1"/>
          <p:nvPr/>
        </p:nvSpPr>
        <p:spPr>
          <a:xfrm>
            <a:off x="4544647" y="6062049"/>
            <a:ext cx="3193142" cy="400110"/>
          </a:xfrm>
          <a:prstGeom prst="rect">
            <a:avLst/>
          </a:prstGeom>
          <a:noFill/>
        </p:spPr>
        <p:txBody>
          <a:bodyPr wrap="square" rtlCol="0">
            <a:spAutoFit/>
          </a:bodyPr>
          <a:lstStyle/>
          <a:p>
            <a:pPr algn="ctr"/>
            <a:r>
              <a:rPr lang="en-US" sz="2000"/>
              <a:t>Dự đoán sai</a:t>
            </a:r>
            <a:endParaRPr lang="vi-VN" sz="2000"/>
          </a:p>
        </p:txBody>
      </p:sp>
      <p:pic>
        <p:nvPicPr>
          <p:cNvPr id="3" name="Picture 2">
            <a:extLst>
              <a:ext uri="{FF2B5EF4-FFF2-40B4-BE49-F238E27FC236}">
                <a16:creationId xmlns:a16="http://schemas.microsoft.com/office/drawing/2014/main" id="{C3049E94-B848-9391-4876-17C50AEA0FB1}"/>
              </a:ext>
            </a:extLst>
          </p:cNvPr>
          <p:cNvPicPr>
            <a:picLocks noChangeAspect="1"/>
          </p:cNvPicPr>
          <p:nvPr/>
        </p:nvPicPr>
        <p:blipFill>
          <a:blip r:embed="rId3"/>
          <a:stretch>
            <a:fillRect/>
          </a:stretch>
        </p:blipFill>
        <p:spPr>
          <a:xfrm>
            <a:off x="595668" y="782066"/>
            <a:ext cx="11000662" cy="5279983"/>
          </a:xfrm>
          <a:prstGeom prst="rect">
            <a:avLst/>
          </a:prstGeom>
        </p:spPr>
      </p:pic>
      <p:sp>
        <p:nvSpPr>
          <p:cNvPr id="12" name="TextBox 11">
            <a:extLst>
              <a:ext uri="{FF2B5EF4-FFF2-40B4-BE49-F238E27FC236}">
                <a16:creationId xmlns:a16="http://schemas.microsoft.com/office/drawing/2014/main" id="{B9C2704B-03F8-0E9B-E7F5-4D4174AC7736}"/>
              </a:ext>
            </a:extLst>
          </p:cNvPr>
          <p:cNvSpPr txBox="1"/>
          <p:nvPr/>
        </p:nvSpPr>
        <p:spPr>
          <a:xfrm>
            <a:off x="2671664" y="1840958"/>
            <a:ext cx="3424335" cy="646331"/>
          </a:xfrm>
          <a:prstGeom prst="rect">
            <a:avLst/>
          </a:prstGeom>
          <a:noFill/>
        </p:spPr>
        <p:txBody>
          <a:bodyPr wrap="square" rtlCol="0">
            <a:spAutoFit/>
          </a:bodyPr>
          <a:lstStyle/>
          <a:p>
            <a:r>
              <a:rPr lang="en-US">
                <a:solidFill>
                  <a:srgbClr val="FF0000"/>
                </a:solidFill>
              </a:rPr>
              <a:t>Không nhắc cụ thể đến pin nhưng hàm ý là pin bị chai</a:t>
            </a:r>
            <a:endParaRPr lang="vi-VN">
              <a:solidFill>
                <a:srgbClr val="FF0000"/>
              </a:solidFill>
            </a:endParaRPr>
          </a:p>
        </p:txBody>
      </p:sp>
    </p:spTree>
    <p:extLst>
      <p:ext uri="{BB962C8B-B14F-4D97-AF65-F5344CB8AC3E}">
        <p14:creationId xmlns:p14="http://schemas.microsoft.com/office/powerpoint/2010/main" val="339629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79;p2">
            <a:extLst>
              <a:ext uri="{FF2B5EF4-FFF2-40B4-BE49-F238E27FC236}">
                <a16:creationId xmlns:a16="http://schemas.microsoft.com/office/drawing/2014/main" id="{29652B4E-1CA7-B194-FC0E-9C7601AC61B1}"/>
              </a:ext>
            </a:extLst>
          </p:cNvPr>
          <p:cNvSpPr txBox="1">
            <a:spLocks/>
          </p:cNvSpPr>
          <p:nvPr/>
        </p:nvSpPr>
        <p:spPr>
          <a:xfrm>
            <a:off x="4404215" y="185555"/>
            <a:ext cx="3515360" cy="1243274"/>
          </a:xfrm>
          <a:prstGeom prst="rect">
            <a:avLst/>
          </a:prstGeom>
          <a:noFill/>
          <a:ln>
            <a:noFill/>
          </a:ln>
        </p:spPr>
        <p:txBody>
          <a:bodyPr spcFirstLastPara="1" wrap="square" lIns="0" tIns="12050" rIns="0" bIns="0" anchor="ctr"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4000" b="0" kern="0" dirty="0" err="1">
                <a:solidFill>
                  <a:srgbClr val="00346F"/>
                </a:solidFill>
              </a:rPr>
              <a:t>Mục</a:t>
            </a:r>
            <a:r>
              <a:rPr lang="en-US" sz="4000" b="0" kern="0" dirty="0">
                <a:solidFill>
                  <a:srgbClr val="00346F"/>
                </a:solidFill>
              </a:rPr>
              <a:t> </a:t>
            </a:r>
            <a:r>
              <a:rPr lang="en-US" sz="4000" b="0" kern="0" dirty="0" err="1">
                <a:solidFill>
                  <a:srgbClr val="00346F"/>
                </a:solidFill>
              </a:rPr>
              <a:t>lục</a:t>
            </a:r>
            <a:endParaRPr lang="en-US" sz="4000" b="0" kern="0">
              <a:solidFill>
                <a:srgbClr val="000000"/>
              </a:solidFill>
            </a:endParaRPr>
          </a:p>
          <a:p>
            <a:pPr marL="12700" algn="l"/>
            <a:endParaRPr lang="en-US" sz="4000" b="0" kern="0" dirty="0">
              <a:solidFill>
                <a:srgbClr val="00346F"/>
              </a:solidFill>
            </a:endParaRPr>
          </a:p>
        </p:txBody>
      </p:sp>
      <p:sp>
        <p:nvSpPr>
          <p:cNvPr id="19" name="Google Shape;146;p4">
            <a:extLst>
              <a:ext uri="{FF2B5EF4-FFF2-40B4-BE49-F238E27FC236}">
                <a16:creationId xmlns:a16="http://schemas.microsoft.com/office/drawing/2014/main" id="{D373F84C-B131-CF49-8D5F-A8E8B1009048}"/>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2</a:t>
            </a:fld>
            <a:endParaRPr/>
          </a:p>
        </p:txBody>
      </p:sp>
      <p:sp>
        <p:nvSpPr>
          <p:cNvPr id="22" name="Google Shape;53;p1">
            <a:extLst>
              <a:ext uri="{FF2B5EF4-FFF2-40B4-BE49-F238E27FC236}">
                <a16:creationId xmlns:a16="http://schemas.microsoft.com/office/drawing/2014/main" id="{AAF12E39-7CE8-29C1-4BD8-7221E42A134A}"/>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sp>
        <p:nvSpPr>
          <p:cNvPr id="23" name="Google Shape;62;p2">
            <a:extLst>
              <a:ext uri="{FF2B5EF4-FFF2-40B4-BE49-F238E27FC236}">
                <a16:creationId xmlns:a16="http://schemas.microsoft.com/office/drawing/2014/main" id="{A3102D15-53E8-72AA-D0A8-8138FB137DFA}"/>
              </a:ext>
            </a:extLst>
          </p:cNvPr>
          <p:cNvSpPr/>
          <p:nvPr/>
        </p:nvSpPr>
        <p:spPr>
          <a:xfrm>
            <a:off x="493485" y="1207516"/>
            <a:ext cx="1870871" cy="2221484"/>
          </a:xfrm>
          <a:custGeom>
            <a:avLst/>
            <a:gdLst/>
            <a:ahLst/>
            <a:cxnLst/>
            <a:rect l="l" t="t" r="r" b="b"/>
            <a:pathLst>
              <a:path w="1986280" h="2665729" extrusionOk="0">
                <a:moveTo>
                  <a:pt x="1781302" y="0"/>
                </a:moveTo>
                <a:lnTo>
                  <a:pt x="204419" y="0"/>
                </a:lnTo>
                <a:lnTo>
                  <a:pt x="157546" y="5401"/>
                </a:lnTo>
                <a:lnTo>
                  <a:pt x="114518" y="20786"/>
                </a:lnTo>
                <a:lnTo>
                  <a:pt x="76563" y="44926"/>
                </a:lnTo>
                <a:lnTo>
                  <a:pt x="44906" y="76593"/>
                </a:lnTo>
                <a:lnTo>
                  <a:pt x="20776" y="114559"/>
                </a:lnTo>
                <a:lnTo>
                  <a:pt x="5398" y="157594"/>
                </a:lnTo>
                <a:lnTo>
                  <a:pt x="0" y="204470"/>
                </a:lnTo>
                <a:lnTo>
                  <a:pt x="0" y="2461006"/>
                </a:lnTo>
                <a:lnTo>
                  <a:pt x="5398" y="2507881"/>
                </a:lnTo>
                <a:lnTo>
                  <a:pt x="20776" y="2550916"/>
                </a:lnTo>
                <a:lnTo>
                  <a:pt x="44906" y="2588882"/>
                </a:lnTo>
                <a:lnTo>
                  <a:pt x="76563" y="2620549"/>
                </a:lnTo>
                <a:lnTo>
                  <a:pt x="114518" y="2644689"/>
                </a:lnTo>
                <a:lnTo>
                  <a:pt x="157546" y="2660074"/>
                </a:lnTo>
                <a:lnTo>
                  <a:pt x="204419" y="2665476"/>
                </a:lnTo>
                <a:lnTo>
                  <a:pt x="1781302" y="2665476"/>
                </a:lnTo>
                <a:lnTo>
                  <a:pt x="1828177" y="2660074"/>
                </a:lnTo>
                <a:lnTo>
                  <a:pt x="1871212" y="2644689"/>
                </a:lnTo>
                <a:lnTo>
                  <a:pt x="1909178" y="2620549"/>
                </a:lnTo>
                <a:lnTo>
                  <a:pt x="1940845" y="2588882"/>
                </a:lnTo>
                <a:lnTo>
                  <a:pt x="1964985" y="2550916"/>
                </a:lnTo>
                <a:lnTo>
                  <a:pt x="1980370" y="2507881"/>
                </a:lnTo>
                <a:lnTo>
                  <a:pt x="1985772" y="2461006"/>
                </a:lnTo>
                <a:lnTo>
                  <a:pt x="1985772" y="204470"/>
                </a:lnTo>
                <a:lnTo>
                  <a:pt x="1980370" y="157594"/>
                </a:lnTo>
                <a:lnTo>
                  <a:pt x="1964985" y="114559"/>
                </a:lnTo>
                <a:lnTo>
                  <a:pt x="1940845" y="76593"/>
                </a:lnTo>
                <a:lnTo>
                  <a:pt x="1909178" y="44926"/>
                </a:lnTo>
                <a:lnTo>
                  <a:pt x="1871212" y="20786"/>
                </a:lnTo>
                <a:lnTo>
                  <a:pt x="1828177" y="5401"/>
                </a:lnTo>
                <a:lnTo>
                  <a:pt x="1781302" y="0"/>
                </a:lnTo>
                <a:close/>
              </a:path>
            </a:pathLst>
          </a:custGeom>
          <a:solidFill>
            <a:srgbClr val="0034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 name="Google Shape;63;p2">
            <a:extLst>
              <a:ext uri="{FF2B5EF4-FFF2-40B4-BE49-F238E27FC236}">
                <a16:creationId xmlns:a16="http://schemas.microsoft.com/office/drawing/2014/main" id="{640AEE51-1D43-6F25-1FE0-5CCA9DA99161}"/>
              </a:ext>
            </a:extLst>
          </p:cNvPr>
          <p:cNvSpPr txBox="1"/>
          <p:nvPr/>
        </p:nvSpPr>
        <p:spPr>
          <a:xfrm>
            <a:off x="591930" y="1286586"/>
            <a:ext cx="744584" cy="505898"/>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200" b="1">
                <a:solidFill>
                  <a:srgbClr val="FFFFFF"/>
                </a:solidFill>
                <a:latin typeface="Calibri"/>
                <a:ea typeface="Calibri"/>
                <a:cs typeface="Calibri"/>
                <a:sym typeface="Calibri"/>
              </a:rPr>
              <a:t>01</a:t>
            </a:r>
            <a:endParaRPr sz="3200">
              <a:latin typeface="Calibri"/>
              <a:ea typeface="Calibri"/>
              <a:cs typeface="Calibri"/>
              <a:sym typeface="Calibri"/>
            </a:endParaRPr>
          </a:p>
        </p:txBody>
      </p:sp>
      <p:sp>
        <p:nvSpPr>
          <p:cNvPr id="25" name="Google Shape;64;p2">
            <a:extLst>
              <a:ext uri="{FF2B5EF4-FFF2-40B4-BE49-F238E27FC236}">
                <a16:creationId xmlns:a16="http://schemas.microsoft.com/office/drawing/2014/main" id="{83295049-6370-98CF-FEF2-DA94BCD6B143}"/>
              </a:ext>
            </a:extLst>
          </p:cNvPr>
          <p:cNvSpPr txBox="1"/>
          <p:nvPr/>
        </p:nvSpPr>
        <p:spPr>
          <a:xfrm>
            <a:off x="591930" y="2344155"/>
            <a:ext cx="1546427" cy="413565"/>
          </a:xfrm>
          <a:prstGeom prst="rect">
            <a:avLst/>
          </a:prstGeom>
          <a:noFill/>
          <a:ln>
            <a:noFill/>
          </a:ln>
        </p:spPr>
        <p:txBody>
          <a:bodyPr spcFirstLastPara="1" wrap="square" lIns="0" tIns="13325" rIns="0" bIns="0" anchor="t" anchorCtr="0">
            <a:spAutoFit/>
          </a:bodyPr>
          <a:lstStyle/>
          <a:p>
            <a:pPr marL="12700" marR="0" lvl="0" indent="0" algn="ctr" rtl="0">
              <a:lnSpc>
                <a:spcPct val="100000"/>
              </a:lnSpc>
              <a:spcBef>
                <a:spcPts val="0"/>
              </a:spcBef>
              <a:spcAft>
                <a:spcPts val="0"/>
              </a:spcAft>
              <a:buNone/>
            </a:pPr>
            <a:r>
              <a:rPr lang="en-US" sz="2600" b="1">
                <a:solidFill>
                  <a:srgbClr val="FFFFFF"/>
                </a:solidFill>
                <a:latin typeface="+mj-lt"/>
                <a:ea typeface="Calibri"/>
                <a:cs typeface="Calibri"/>
                <a:sym typeface="Calibri"/>
              </a:rPr>
              <a:t>Bài toán</a:t>
            </a:r>
            <a:endParaRPr sz="2600">
              <a:latin typeface="+mj-lt"/>
              <a:ea typeface="Calibri"/>
              <a:cs typeface="Calibri"/>
              <a:sym typeface="Calibri"/>
            </a:endParaRPr>
          </a:p>
        </p:txBody>
      </p:sp>
      <p:sp>
        <p:nvSpPr>
          <p:cNvPr id="26" name="Google Shape;65;p2">
            <a:extLst>
              <a:ext uri="{FF2B5EF4-FFF2-40B4-BE49-F238E27FC236}">
                <a16:creationId xmlns:a16="http://schemas.microsoft.com/office/drawing/2014/main" id="{ACD7D159-FBC4-7D01-AEA1-D8EA03C463B3}"/>
              </a:ext>
            </a:extLst>
          </p:cNvPr>
          <p:cNvSpPr/>
          <p:nvPr/>
        </p:nvSpPr>
        <p:spPr>
          <a:xfrm>
            <a:off x="2899771" y="1207516"/>
            <a:ext cx="1869077" cy="2221484"/>
          </a:xfrm>
          <a:custGeom>
            <a:avLst/>
            <a:gdLst/>
            <a:ahLst/>
            <a:cxnLst/>
            <a:rect l="l" t="t" r="r" b="b"/>
            <a:pathLst>
              <a:path w="1984375" h="2665729" extrusionOk="0">
                <a:moveTo>
                  <a:pt x="1780032" y="0"/>
                </a:moveTo>
                <a:lnTo>
                  <a:pt x="204216" y="0"/>
                </a:lnTo>
                <a:lnTo>
                  <a:pt x="157394" y="5393"/>
                </a:lnTo>
                <a:lnTo>
                  <a:pt x="114411" y="20758"/>
                </a:lnTo>
                <a:lnTo>
                  <a:pt x="76493" y="44866"/>
                </a:lnTo>
                <a:lnTo>
                  <a:pt x="44866" y="76493"/>
                </a:lnTo>
                <a:lnTo>
                  <a:pt x="20758" y="114411"/>
                </a:lnTo>
                <a:lnTo>
                  <a:pt x="5393" y="157394"/>
                </a:lnTo>
                <a:lnTo>
                  <a:pt x="0" y="204216"/>
                </a:lnTo>
                <a:lnTo>
                  <a:pt x="0" y="2461260"/>
                </a:lnTo>
                <a:lnTo>
                  <a:pt x="5393" y="2508081"/>
                </a:lnTo>
                <a:lnTo>
                  <a:pt x="20758" y="2551064"/>
                </a:lnTo>
                <a:lnTo>
                  <a:pt x="44866" y="2588982"/>
                </a:lnTo>
                <a:lnTo>
                  <a:pt x="76493" y="2620609"/>
                </a:lnTo>
                <a:lnTo>
                  <a:pt x="114411" y="2644717"/>
                </a:lnTo>
                <a:lnTo>
                  <a:pt x="157394" y="2660082"/>
                </a:lnTo>
                <a:lnTo>
                  <a:pt x="204216" y="2665476"/>
                </a:lnTo>
                <a:lnTo>
                  <a:pt x="1780032" y="2665476"/>
                </a:lnTo>
                <a:lnTo>
                  <a:pt x="1826853" y="2660082"/>
                </a:lnTo>
                <a:lnTo>
                  <a:pt x="1869836" y="2644717"/>
                </a:lnTo>
                <a:lnTo>
                  <a:pt x="1907754" y="2620609"/>
                </a:lnTo>
                <a:lnTo>
                  <a:pt x="1939381" y="2588982"/>
                </a:lnTo>
                <a:lnTo>
                  <a:pt x="1963489" y="2551064"/>
                </a:lnTo>
                <a:lnTo>
                  <a:pt x="1978854" y="2508081"/>
                </a:lnTo>
                <a:lnTo>
                  <a:pt x="1984248" y="2461260"/>
                </a:lnTo>
                <a:lnTo>
                  <a:pt x="1984248" y="204216"/>
                </a:lnTo>
                <a:lnTo>
                  <a:pt x="1978854" y="157394"/>
                </a:lnTo>
                <a:lnTo>
                  <a:pt x="1963489" y="114411"/>
                </a:lnTo>
                <a:lnTo>
                  <a:pt x="1939381" y="76493"/>
                </a:lnTo>
                <a:lnTo>
                  <a:pt x="1907754" y="44866"/>
                </a:lnTo>
                <a:lnTo>
                  <a:pt x="1869836" y="20758"/>
                </a:lnTo>
                <a:lnTo>
                  <a:pt x="1826853" y="5393"/>
                </a:lnTo>
                <a:lnTo>
                  <a:pt x="1780032" y="0"/>
                </a:lnTo>
                <a:close/>
              </a:path>
            </a:pathLst>
          </a:custGeom>
          <a:solidFill>
            <a:srgbClr val="0034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 name="Google Shape;66;p2">
            <a:extLst>
              <a:ext uri="{FF2B5EF4-FFF2-40B4-BE49-F238E27FC236}">
                <a16:creationId xmlns:a16="http://schemas.microsoft.com/office/drawing/2014/main" id="{0D1EDEE2-E731-A777-0B0B-39BB4D0C9D2D}"/>
              </a:ext>
            </a:extLst>
          </p:cNvPr>
          <p:cNvSpPr txBox="1"/>
          <p:nvPr/>
        </p:nvSpPr>
        <p:spPr>
          <a:xfrm>
            <a:off x="2998579" y="1286586"/>
            <a:ext cx="702564" cy="505898"/>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200" b="1">
                <a:solidFill>
                  <a:srgbClr val="FFFFFF"/>
                </a:solidFill>
                <a:latin typeface="Calibri"/>
                <a:ea typeface="Calibri"/>
                <a:cs typeface="Calibri"/>
                <a:sym typeface="Calibri"/>
              </a:rPr>
              <a:t>02</a:t>
            </a:r>
            <a:endParaRPr sz="3200">
              <a:latin typeface="Calibri"/>
              <a:ea typeface="Calibri"/>
              <a:cs typeface="Calibri"/>
              <a:sym typeface="Calibri"/>
            </a:endParaRPr>
          </a:p>
        </p:txBody>
      </p:sp>
      <p:sp>
        <p:nvSpPr>
          <p:cNvPr id="28" name="Google Shape;67;p2">
            <a:extLst>
              <a:ext uri="{FF2B5EF4-FFF2-40B4-BE49-F238E27FC236}">
                <a16:creationId xmlns:a16="http://schemas.microsoft.com/office/drawing/2014/main" id="{C081ED16-97D5-F37F-D6C6-A8FC4A77F967}"/>
              </a:ext>
            </a:extLst>
          </p:cNvPr>
          <p:cNvSpPr txBox="1"/>
          <p:nvPr/>
        </p:nvSpPr>
        <p:spPr>
          <a:xfrm>
            <a:off x="3135902" y="2330648"/>
            <a:ext cx="1363546" cy="413565"/>
          </a:xfrm>
          <a:prstGeom prst="rect">
            <a:avLst/>
          </a:prstGeom>
          <a:noFill/>
          <a:ln>
            <a:noFill/>
          </a:ln>
        </p:spPr>
        <p:txBody>
          <a:bodyPr spcFirstLastPara="1" wrap="square" lIns="0" tIns="13325" rIns="0" bIns="0" anchor="t" anchorCtr="0">
            <a:spAutoFit/>
          </a:bodyPr>
          <a:lstStyle/>
          <a:p>
            <a:pPr marL="12700" marR="0" lvl="0" indent="0" algn="ctr" rtl="0">
              <a:lnSpc>
                <a:spcPct val="100000"/>
              </a:lnSpc>
              <a:spcBef>
                <a:spcPts val="0"/>
              </a:spcBef>
              <a:spcAft>
                <a:spcPts val="0"/>
              </a:spcAft>
              <a:buNone/>
            </a:pPr>
            <a:r>
              <a:rPr lang="en-US" sz="2600" b="1">
                <a:solidFill>
                  <a:srgbClr val="FFFFFF"/>
                </a:solidFill>
                <a:latin typeface="+mj-lt"/>
                <a:ea typeface="Calibri"/>
                <a:cs typeface="Calibri"/>
                <a:sym typeface="Calibri"/>
              </a:rPr>
              <a:t>Module</a:t>
            </a:r>
            <a:endParaRPr sz="2600">
              <a:latin typeface="+mj-lt"/>
              <a:ea typeface="Calibri"/>
              <a:cs typeface="Calibri"/>
              <a:sym typeface="Calibri"/>
            </a:endParaRPr>
          </a:p>
        </p:txBody>
      </p:sp>
      <p:sp>
        <p:nvSpPr>
          <p:cNvPr id="29" name="Google Shape;68;p2">
            <a:extLst>
              <a:ext uri="{FF2B5EF4-FFF2-40B4-BE49-F238E27FC236}">
                <a16:creationId xmlns:a16="http://schemas.microsoft.com/office/drawing/2014/main" id="{EF113656-9C9B-CA6A-CCCF-75B5B970B987}"/>
              </a:ext>
            </a:extLst>
          </p:cNvPr>
          <p:cNvSpPr/>
          <p:nvPr/>
        </p:nvSpPr>
        <p:spPr>
          <a:xfrm>
            <a:off x="5306167" y="1207516"/>
            <a:ext cx="1869077" cy="2221484"/>
          </a:xfrm>
          <a:custGeom>
            <a:avLst/>
            <a:gdLst/>
            <a:ahLst/>
            <a:cxnLst/>
            <a:rect l="l" t="t" r="r" b="b"/>
            <a:pathLst>
              <a:path w="1984375" h="2665729" extrusionOk="0">
                <a:moveTo>
                  <a:pt x="1780032" y="0"/>
                </a:moveTo>
                <a:lnTo>
                  <a:pt x="204215" y="0"/>
                </a:lnTo>
                <a:lnTo>
                  <a:pt x="157394" y="5393"/>
                </a:lnTo>
                <a:lnTo>
                  <a:pt x="114411" y="20758"/>
                </a:lnTo>
                <a:lnTo>
                  <a:pt x="76493" y="44866"/>
                </a:lnTo>
                <a:lnTo>
                  <a:pt x="44866" y="76493"/>
                </a:lnTo>
                <a:lnTo>
                  <a:pt x="20758" y="114411"/>
                </a:lnTo>
                <a:lnTo>
                  <a:pt x="5393" y="157394"/>
                </a:lnTo>
                <a:lnTo>
                  <a:pt x="0" y="204216"/>
                </a:lnTo>
                <a:lnTo>
                  <a:pt x="0" y="2461260"/>
                </a:lnTo>
                <a:lnTo>
                  <a:pt x="5393" y="2508081"/>
                </a:lnTo>
                <a:lnTo>
                  <a:pt x="20758" y="2551064"/>
                </a:lnTo>
                <a:lnTo>
                  <a:pt x="44866" y="2588982"/>
                </a:lnTo>
                <a:lnTo>
                  <a:pt x="76493" y="2620609"/>
                </a:lnTo>
                <a:lnTo>
                  <a:pt x="114411" y="2644717"/>
                </a:lnTo>
                <a:lnTo>
                  <a:pt x="157394" y="2660082"/>
                </a:lnTo>
                <a:lnTo>
                  <a:pt x="204215" y="2665476"/>
                </a:lnTo>
                <a:lnTo>
                  <a:pt x="1780032" y="2665476"/>
                </a:lnTo>
                <a:lnTo>
                  <a:pt x="1826853" y="2660082"/>
                </a:lnTo>
                <a:lnTo>
                  <a:pt x="1869836" y="2644717"/>
                </a:lnTo>
                <a:lnTo>
                  <a:pt x="1907754" y="2620609"/>
                </a:lnTo>
                <a:lnTo>
                  <a:pt x="1939381" y="2588982"/>
                </a:lnTo>
                <a:lnTo>
                  <a:pt x="1963489" y="2551064"/>
                </a:lnTo>
                <a:lnTo>
                  <a:pt x="1978854" y="2508081"/>
                </a:lnTo>
                <a:lnTo>
                  <a:pt x="1984247" y="2461260"/>
                </a:lnTo>
                <a:lnTo>
                  <a:pt x="1984247" y="204216"/>
                </a:lnTo>
                <a:lnTo>
                  <a:pt x="1978854" y="157394"/>
                </a:lnTo>
                <a:lnTo>
                  <a:pt x="1963489" y="114411"/>
                </a:lnTo>
                <a:lnTo>
                  <a:pt x="1939381" y="76493"/>
                </a:lnTo>
                <a:lnTo>
                  <a:pt x="1907754" y="44866"/>
                </a:lnTo>
                <a:lnTo>
                  <a:pt x="1869836" y="20758"/>
                </a:lnTo>
                <a:lnTo>
                  <a:pt x="1826853" y="5393"/>
                </a:lnTo>
                <a:lnTo>
                  <a:pt x="1780032" y="0"/>
                </a:lnTo>
                <a:close/>
              </a:path>
            </a:pathLst>
          </a:custGeom>
          <a:solidFill>
            <a:srgbClr val="0034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 name="Google Shape;69;p2">
            <a:extLst>
              <a:ext uri="{FF2B5EF4-FFF2-40B4-BE49-F238E27FC236}">
                <a16:creationId xmlns:a16="http://schemas.microsoft.com/office/drawing/2014/main" id="{8729E263-42D4-60BC-9855-4BB916560E70}"/>
              </a:ext>
            </a:extLst>
          </p:cNvPr>
          <p:cNvSpPr txBox="1"/>
          <p:nvPr/>
        </p:nvSpPr>
        <p:spPr>
          <a:xfrm>
            <a:off x="5404976" y="1286586"/>
            <a:ext cx="645522" cy="505898"/>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200" b="1">
                <a:solidFill>
                  <a:srgbClr val="FFFFFF"/>
                </a:solidFill>
                <a:latin typeface="Calibri"/>
                <a:ea typeface="Calibri"/>
                <a:cs typeface="Calibri"/>
                <a:sym typeface="Calibri"/>
              </a:rPr>
              <a:t>03</a:t>
            </a:r>
            <a:endParaRPr sz="3200">
              <a:latin typeface="Calibri"/>
              <a:ea typeface="Calibri"/>
              <a:cs typeface="Calibri"/>
              <a:sym typeface="Calibri"/>
            </a:endParaRPr>
          </a:p>
        </p:txBody>
      </p:sp>
      <p:sp>
        <p:nvSpPr>
          <p:cNvPr id="31" name="Google Shape;70;p2">
            <a:extLst>
              <a:ext uri="{FF2B5EF4-FFF2-40B4-BE49-F238E27FC236}">
                <a16:creationId xmlns:a16="http://schemas.microsoft.com/office/drawing/2014/main" id="{1FFB89C8-6954-6A1D-C042-2636C660AA56}"/>
              </a:ext>
            </a:extLst>
          </p:cNvPr>
          <p:cNvSpPr txBox="1"/>
          <p:nvPr/>
        </p:nvSpPr>
        <p:spPr>
          <a:xfrm>
            <a:off x="5476252" y="2305176"/>
            <a:ext cx="1534736" cy="413565"/>
          </a:xfrm>
          <a:prstGeom prst="rect">
            <a:avLst/>
          </a:prstGeom>
          <a:noFill/>
          <a:ln>
            <a:noFill/>
          </a:ln>
        </p:spPr>
        <p:txBody>
          <a:bodyPr spcFirstLastPara="1" wrap="square" lIns="0" tIns="13325" rIns="0" bIns="0" anchor="t" anchorCtr="0">
            <a:spAutoFit/>
          </a:bodyPr>
          <a:lstStyle/>
          <a:p>
            <a:pPr marL="12700" marR="0" lvl="0" indent="0" algn="ctr" rtl="0">
              <a:lnSpc>
                <a:spcPct val="100000"/>
              </a:lnSpc>
              <a:spcBef>
                <a:spcPts val="0"/>
              </a:spcBef>
              <a:spcAft>
                <a:spcPts val="0"/>
              </a:spcAft>
              <a:buNone/>
            </a:pPr>
            <a:r>
              <a:rPr lang="en-US" sz="2600" b="1">
                <a:solidFill>
                  <a:srgbClr val="FFFFFF"/>
                </a:solidFill>
                <a:latin typeface="+mj-lt"/>
                <a:ea typeface="Calibri"/>
                <a:cs typeface="Calibri"/>
                <a:sym typeface="Calibri"/>
              </a:rPr>
              <a:t>Dữ liệu</a:t>
            </a:r>
            <a:endParaRPr sz="2600">
              <a:latin typeface="+mj-lt"/>
              <a:ea typeface="Calibri"/>
              <a:cs typeface="Calibri"/>
              <a:sym typeface="Calibri"/>
            </a:endParaRPr>
          </a:p>
        </p:txBody>
      </p:sp>
      <p:sp>
        <p:nvSpPr>
          <p:cNvPr id="32" name="Google Shape;71;p2">
            <a:extLst>
              <a:ext uri="{FF2B5EF4-FFF2-40B4-BE49-F238E27FC236}">
                <a16:creationId xmlns:a16="http://schemas.microsoft.com/office/drawing/2014/main" id="{6F923FDC-809F-499A-A17C-94F806EC9339}"/>
              </a:ext>
            </a:extLst>
          </p:cNvPr>
          <p:cNvSpPr/>
          <p:nvPr/>
        </p:nvSpPr>
        <p:spPr>
          <a:xfrm>
            <a:off x="7712563" y="1207516"/>
            <a:ext cx="1869077" cy="2221484"/>
          </a:xfrm>
          <a:custGeom>
            <a:avLst/>
            <a:gdLst/>
            <a:ahLst/>
            <a:cxnLst/>
            <a:rect l="l" t="t" r="r" b="b"/>
            <a:pathLst>
              <a:path w="1984375" h="2665729" extrusionOk="0">
                <a:moveTo>
                  <a:pt x="1780032" y="0"/>
                </a:moveTo>
                <a:lnTo>
                  <a:pt x="204216" y="0"/>
                </a:lnTo>
                <a:lnTo>
                  <a:pt x="157394" y="5393"/>
                </a:lnTo>
                <a:lnTo>
                  <a:pt x="114411" y="20758"/>
                </a:lnTo>
                <a:lnTo>
                  <a:pt x="76493" y="44866"/>
                </a:lnTo>
                <a:lnTo>
                  <a:pt x="44866" y="76493"/>
                </a:lnTo>
                <a:lnTo>
                  <a:pt x="20758" y="114411"/>
                </a:lnTo>
                <a:lnTo>
                  <a:pt x="5393" y="157394"/>
                </a:lnTo>
                <a:lnTo>
                  <a:pt x="0" y="204216"/>
                </a:lnTo>
                <a:lnTo>
                  <a:pt x="0" y="2461260"/>
                </a:lnTo>
                <a:lnTo>
                  <a:pt x="5393" y="2508081"/>
                </a:lnTo>
                <a:lnTo>
                  <a:pt x="20758" y="2551064"/>
                </a:lnTo>
                <a:lnTo>
                  <a:pt x="44866" y="2588982"/>
                </a:lnTo>
                <a:lnTo>
                  <a:pt x="76493" y="2620609"/>
                </a:lnTo>
                <a:lnTo>
                  <a:pt x="114411" y="2644717"/>
                </a:lnTo>
                <a:lnTo>
                  <a:pt x="157394" y="2660082"/>
                </a:lnTo>
                <a:lnTo>
                  <a:pt x="204216" y="2665476"/>
                </a:lnTo>
                <a:lnTo>
                  <a:pt x="1780032" y="2665476"/>
                </a:lnTo>
                <a:lnTo>
                  <a:pt x="1826853" y="2660082"/>
                </a:lnTo>
                <a:lnTo>
                  <a:pt x="1869836" y="2644717"/>
                </a:lnTo>
                <a:lnTo>
                  <a:pt x="1907754" y="2620609"/>
                </a:lnTo>
                <a:lnTo>
                  <a:pt x="1939381" y="2588982"/>
                </a:lnTo>
                <a:lnTo>
                  <a:pt x="1963489" y="2551064"/>
                </a:lnTo>
                <a:lnTo>
                  <a:pt x="1978854" y="2508081"/>
                </a:lnTo>
                <a:lnTo>
                  <a:pt x="1984248" y="2461260"/>
                </a:lnTo>
                <a:lnTo>
                  <a:pt x="1984248" y="204216"/>
                </a:lnTo>
                <a:lnTo>
                  <a:pt x="1978854" y="157394"/>
                </a:lnTo>
                <a:lnTo>
                  <a:pt x="1963489" y="114411"/>
                </a:lnTo>
                <a:lnTo>
                  <a:pt x="1939381" y="76493"/>
                </a:lnTo>
                <a:lnTo>
                  <a:pt x="1907754" y="44866"/>
                </a:lnTo>
                <a:lnTo>
                  <a:pt x="1869836" y="20758"/>
                </a:lnTo>
                <a:lnTo>
                  <a:pt x="1826853" y="5393"/>
                </a:lnTo>
                <a:lnTo>
                  <a:pt x="1780032" y="0"/>
                </a:lnTo>
                <a:close/>
              </a:path>
            </a:pathLst>
          </a:custGeom>
          <a:solidFill>
            <a:srgbClr val="0034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 name="Google Shape;72;p2">
            <a:extLst>
              <a:ext uri="{FF2B5EF4-FFF2-40B4-BE49-F238E27FC236}">
                <a16:creationId xmlns:a16="http://schemas.microsoft.com/office/drawing/2014/main" id="{736B55AC-2520-5A84-6592-D2F1B3257854}"/>
              </a:ext>
            </a:extLst>
          </p:cNvPr>
          <p:cNvSpPr txBox="1"/>
          <p:nvPr/>
        </p:nvSpPr>
        <p:spPr>
          <a:xfrm>
            <a:off x="7811372" y="1286586"/>
            <a:ext cx="949196" cy="505898"/>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200" b="1">
                <a:solidFill>
                  <a:srgbClr val="FFFFFF"/>
                </a:solidFill>
                <a:latin typeface="Calibri"/>
                <a:ea typeface="Calibri"/>
                <a:cs typeface="Calibri"/>
                <a:sym typeface="Calibri"/>
              </a:rPr>
              <a:t>04</a:t>
            </a:r>
            <a:endParaRPr sz="3200">
              <a:latin typeface="Calibri"/>
              <a:ea typeface="Calibri"/>
              <a:cs typeface="Calibri"/>
              <a:sym typeface="Calibri"/>
            </a:endParaRPr>
          </a:p>
        </p:txBody>
      </p:sp>
      <p:sp>
        <p:nvSpPr>
          <p:cNvPr id="34" name="Google Shape;73;p2">
            <a:extLst>
              <a:ext uri="{FF2B5EF4-FFF2-40B4-BE49-F238E27FC236}">
                <a16:creationId xmlns:a16="http://schemas.microsoft.com/office/drawing/2014/main" id="{EAD1DBC2-28E1-DD46-FEA2-6149E45C2596}"/>
              </a:ext>
            </a:extLst>
          </p:cNvPr>
          <p:cNvSpPr txBox="1"/>
          <p:nvPr/>
        </p:nvSpPr>
        <p:spPr>
          <a:xfrm>
            <a:off x="7712563" y="2203905"/>
            <a:ext cx="1869077" cy="813674"/>
          </a:xfrm>
          <a:prstGeom prst="rect">
            <a:avLst/>
          </a:prstGeom>
          <a:noFill/>
          <a:ln>
            <a:noFill/>
          </a:ln>
        </p:spPr>
        <p:txBody>
          <a:bodyPr spcFirstLastPara="1" wrap="square" lIns="0" tIns="13325" rIns="0" bIns="0" anchor="t" anchorCtr="0">
            <a:spAutoFit/>
          </a:bodyPr>
          <a:lstStyle/>
          <a:p>
            <a:pPr marL="12700" marR="0" lvl="0" indent="0" algn="ctr" rtl="0">
              <a:lnSpc>
                <a:spcPct val="100000"/>
              </a:lnSpc>
              <a:spcBef>
                <a:spcPts val="0"/>
              </a:spcBef>
              <a:spcAft>
                <a:spcPts val="0"/>
              </a:spcAft>
              <a:buNone/>
            </a:pPr>
            <a:r>
              <a:rPr lang="en-US" sz="2600" b="1">
                <a:solidFill>
                  <a:srgbClr val="FFFFFF"/>
                </a:solidFill>
                <a:latin typeface="+mj-lt"/>
                <a:ea typeface="Calibri"/>
                <a:cs typeface="Calibri"/>
                <a:sym typeface="Calibri"/>
              </a:rPr>
              <a:t>Phương pháp</a:t>
            </a:r>
            <a:endParaRPr sz="2600">
              <a:latin typeface="+mj-lt"/>
              <a:ea typeface="Calibri"/>
              <a:cs typeface="Calibri"/>
              <a:sym typeface="Calibri"/>
            </a:endParaRPr>
          </a:p>
        </p:txBody>
      </p:sp>
      <p:sp>
        <p:nvSpPr>
          <p:cNvPr id="35" name="Google Shape;74;p2">
            <a:extLst>
              <a:ext uri="{FF2B5EF4-FFF2-40B4-BE49-F238E27FC236}">
                <a16:creationId xmlns:a16="http://schemas.microsoft.com/office/drawing/2014/main" id="{B9F0369B-F3E2-215E-712C-CFB93CE3A15D}"/>
              </a:ext>
            </a:extLst>
          </p:cNvPr>
          <p:cNvSpPr/>
          <p:nvPr/>
        </p:nvSpPr>
        <p:spPr>
          <a:xfrm>
            <a:off x="10118960" y="1207516"/>
            <a:ext cx="1869077" cy="2221484"/>
          </a:xfrm>
          <a:custGeom>
            <a:avLst/>
            <a:gdLst/>
            <a:ahLst/>
            <a:cxnLst/>
            <a:rect l="l" t="t" r="r" b="b"/>
            <a:pathLst>
              <a:path w="1984375" h="2665729" extrusionOk="0">
                <a:moveTo>
                  <a:pt x="1780031" y="0"/>
                </a:moveTo>
                <a:lnTo>
                  <a:pt x="204216" y="0"/>
                </a:lnTo>
                <a:lnTo>
                  <a:pt x="157394" y="5393"/>
                </a:lnTo>
                <a:lnTo>
                  <a:pt x="114411" y="20758"/>
                </a:lnTo>
                <a:lnTo>
                  <a:pt x="76493" y="44866"/>
                </a:lnTo>
                <a:lnTo>
                  <a:pt x="44866" y="76493"/>
                </a:lnTo>
                <a:lnTo>
                  <a:pt x="20758" y="114411"/>
                </a:lnTo>
                <a:lnTo>
                  <a:pt x="5393" y="157394"/>
                </a:lnTo>
                <a:lnTo>
                  <a:pt x="0" y="204216"/>
                </a:lnTo>
                <a:lnTo>
                  <a:pt x="0" y="2461260"/>
                </a:lnTo>
                <a:lnTo>
                  <a:pt x="5393" y="2508081"/>
                </a:lnTo>
                <a:lnTo>
                  <a:pt x="20758" y="2551064"/>
                </a:lnTo>
                <a:lnTo>
                  <a:pt x="44866" y="2588982"/>
                </a:lnTo>
                <a:lnTo>
                  <a:pt x="76493" y="2620609"/>
                </a:lnTo>
                <a:lnTo>
                  <a:pt x="114411" y="2644717"/>
                </a:lnTo>
                <a:lnTo>
                  <a:pt x="157394" y="2660082"/>
                </a:lnTo>
                <a:lnTo>
                  <a:pt x="204216" y="2665476"/>
                </a:lnTo>
                <a:lnTo>
                  <a:pt x="1780031" y="2665476"/>
                </a:lnTo>
                <a:lnTo>
                  <a:pt x="1826853" y="2660082"/>
                </a:lnTo>
                <a:lnTo>
                  <a:pt x="1869836" y="2644717"/>
                </a:lnTo>
                <a:lnTo>
                  <a:pt x="1907754" y="2620609"/>
                </a:lnTo>
                <a:lnTo>
                  <a:pt x="1939381" y="2588982"/>
                </a:lnTo>
                <a:lnTo>
                  <a:pt x="1963489" y="2551064"/>
                </a:lnTo>
                <a:lnTo>
                  <a:pt x="1978854" y="2508081"/>
                </a:lnTo>
                <a:lnTo>
                  <a:pt x="1984248" y="2461260"/>
                </a:lnTo>
                <a:lnTo>
                  <a:pt x="1984248" y="204216"/>
                </a:lnTo>
                <a:lnTo>
                  <a:pt x="1978854" y="157394"/>
                </a:lnTo>
                <a:lnTo>
                  <a:pt x="1963489" y="114411"/>
                </a:lnTo>
                <a:lnTo>
                  <a:pt x="1939381" y="76493"/>
                </a:lnTo>
                <a:lnTo>
                  <a:pt x="1907754" y="44866"/>
                </a:lnTo>
                <a:lnTo>
                  <a:pt x="1869836" y="20758"/>
                </a:lnTo>
                <a:lnTo>
                  <a:pt x="1826853" y="5393"/>
                </a:lnTo>
                <a:lnTo>
                  <a:pt x="1780031" y="0"/>
                </a:lnTo>
                <a:close/>
              </a:path>
            </a:pathLst>
          </a:custGeom>
          <a:solidFill>
            <a:srgbClr val="0034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 name="Google Shape;75;p2">
            <a:extLst>
              <a:ext uri="{FF2B5EF4-FFF2-40B4-BE49-F238E27FC236}">
                <a16:creationId xmlns:a16="http://schemas.microsoft.com/office/drawing/2014/main" id="{E8277477-69D1-0580-0843-664D2EBF6C08}"/>
              </a:ext>
            </a:extLst>
          </p:cNvPr>
          <p:cNvSpPr txBox="1"/>
          <p:nvPr/>
        </p:nvSpPr>
        <p:spPr>
          <a:xfrm>
            <a:off x="10218149" y="1286586"/>
            <a:ext cx="1263158" cy="505898"/>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200" b="1">
                <a:solidFill>
                  <a:srgbClr val="FFFFFF"/>
                </a:solidFill>
                <a:latin typeface="Calibri"/>
                <a:ea typeface="Calibri"/>
                <a:cs typeface="Calibri"/>
                <a:sym typeface="Calibri"/>
              </a:rPr>
              <a:t>05</a:t>
            </a:r>
            <a:endParaRPr sz="3200">
              <a:latin typeface="Calibri"/>
              <a:ea typeface="Calibri"/>
              <a:cs typeface="Calibri"/>
              <a:sym typeface="Calibri"/>
            </a:endParaRPr>
          </a:p>
        </p:txBody>
      </p:sp>
      <p:sp>
        <p:nvSpPr>
          <p:cNvPr id="37" name="Google Shape;78;p2">
            <a:extLst>
              <a:ext uri="{FF2B5EF4-FFF2-40B4-BE49-F238E27FC236}">
                <a16:creationId xmlns:a16="http://schemas.microsoft.com/office/drawing/2014/main" id="{1C5F773C-765C-4C8A-D9A3-5ACE8948B836}"/>
              </a:ext>
            </a:extLst>
          </p:cNvPr>
          <p:cNvSpPr txBox="1"/>
          <p:nvPr/>
        </p:nvSpPr>
        <p:spPr>
          <a:xfrm>
            <a:off x="10381219" y="2215654"/>
            <a:ext cx="1606818" cy="395088"/>
          </a:xfrm>
          <a:prstGeom prst="rect">
            <a:avLst/>
          </a:prstGeom>
          <a:noFill/>
          <a:ln>
            <a:noFill/>
          </a:ln>
        </p:spPr>
        <p:txBody>
          <a:bodyPr spcFirstLastPara="1" wrap="square" lIns="0" tIns="74275" rIns="0" bIns="0" anchor="t" anchorCtr="0">
            <a:spAutoFit/>
          </a:bodyPr>
          <a:lstStyle/>
          <a:p>
            <a:pPr marL="44450" marR="5080" lvl="0" indent="-32384" algn="l" rtl="0">
              <a:lnSpc>
                <a:spcPct val="80000"/>
              </a:lnSpc>
              <a:spcBef>
                <a:spcPts val="0"/>
              </a:spcBef>
              <a:spcAft>
                <a:spcPts val="0"/>
              </a:spcAft>
              <a:buNone/>
            </a:pPr>
            <a:r>
              <a:rPr lang="en-US" sz="2600" b="1">
                <a:solidFill>
                  <a:srgbClr val="FFFFFF"/>
                </a:solidFill>
                <a:latin typeface="+mj-lt"/>
                <a:ea typeface="Calibri"/>
                <a:cs typeface="Calibri"/>
                <a:sym typeface="Calibri"/>
              </a:rPr>
              <a:t>Kết quả</a:t>
            </a:r>
            <a:endParaRPr sz="2600">
              <a:latin typeface="+mj-lt"/>
              <a:ea typeface="Calibri"/>
              <a:cs typeface="Calibri"/>
              <a:sym typeface="Calibri"/>
            </a:endParaRPr>
          </a:p>
        </p:txBody>
      </p:sp>
      <p:sp>
        <p:nvSpPr>
          <p:cNvPr id="53" name="Google Shape;62;p2">
            <a:extLst>
              <a:ext uri="{FF2B5EF4-FFF2-40B4-BE49-F238E27FC236}">
                <a16:creationId xmlns:a16="http://schemas.microsoft.com/office/drawing/2014/main" id="{EFA4E9CD-F488-1D01-0EAA-79BE2B2DA968}"/>
              </a:ext>
            </a:extLst>
          </p:cNvPr>
          <p:cNvSpPr/>
          <p:nvPr/>
        </p:nvSpPr>
        <p:spPr>
          <a:xfrm>
            <a:off x="493485" y="3941692"/>
            <a:ext cx="1870871" cy="2221484"/>
          </a:xfrm>
          <a:custGeom>
            <a:avLst/>
            <a:gdLst/>
            <a:ahLst/>
            <a:cxnLst/>
            <a:rect l="l" t="t" r="r" b="b"/>
            <a:pathLst>
              <a:path w="1986280" h="2665729" extrusionOk="0">
                <a:moveTo>
                  <a:pt x="1781302" y="0"/>
                </a:moveTo>
                <a:lnTo>
                  <a:pt x="204419" y="0"/>
                </a:lnTo>
                <a:lnTo>
                  <a:pt x="157546" y="5401"/>
                </a:lnTo>
                <a:lnTo>
                  <a:pt x="114518" y="20786"/>
                </a:lnTo>
                <a:lnTo>
                  <a:pt x="76563" y="44926"/>
                </a:lnTo>
                <a:lnTo>
                  <a:pt x="44906" y="76593"/>
                </a:lnTo>
                <a:lnTo>
                  <a:pt x="20776" y="114559"/>
                </a:lnTo>
                <a:lnTo>
                  <a:pt x="5398" y="157594"/>
                </a:lnTo>
                <a:lnTo>
                  <a:pt x="0" y="204470"/>
                </a:lnTo>
                <a:lnTo>
                  <a:pt x="0" y="2461006"/>
                </a:lnTo>
                <a:lnTo>
                  <a:pt x="5398" y="2507881"/>
                </a:lnTo>
                <a:lnTo>
                  <a:pt x="20776" y="2550916"/>
                </a:lnTo>
                <a:lnTo>
                  <a:pt x="44906" y="2588882"/>
                </a:lnTo>
                <a:lnTo>
                  <a:pt x="76563" y="2620549"/>
                </a:lnTo>
                <a:lnTo>
                  <a:pt x="114518" y="2644689"/>
                </a:lnTo>
                <a:lnTo>
                  <a:pt x="157546" y="2660074"/>
                </a:lnTo>
                <a:lnTo>
                  <a:pt x="204419" y="2665476"/>
                </a:lnTo>
                <a:lnTo>
                  <a:pt x="1781302" y="2665476"/>
                </a:lnTo>
                <a:lnTo>
                  <a:pt x="1828177" y="2660074"/>
                </a:lnTo>
                <a:lnTo>
                  <a:pt x="1871212" y="2644689"/>
                </a:lnTo>
                <a:lnTo>
                  <a:pt x="1909178" y="2620549"/>
                </a:lnTo>
                <a:lnTo>
                  <a:pt x="1940845" y="2588882"/>
                </a:lnTo>
                <a:lnTo>
                  <a:pt x="1964985" y="2550916"/>
                </a:lnTo>
                <a:lnTo>
                  <a:pt x="1980370" y="2507881"/>
                </a:lnTo>
                <a:lnTo>
                  <a:pt x="1985772" y="2461006"/>
                </a:lnTo>
                <a:lnTo>
                  <a:pt x="1985772" y="204470"/>
                </a:lnTo>
                <a:lnTo>
                  <a:pt x="1980370" y="157594"/>
                </a:lnTo>
                <a:lnTo>
                  <a:pt x="1964985" y="114559"/>
                </a:lnTo>
                <a:lnTo>
                  <a:pt x="1940845" y="76593"/>
                </a:lnTo>
                <a:lnTo>
                  <a:pt x="1909178" y="44926"/>
                </a:lnTo>
                <a:lnTo>
                  <a:pt x="1871212" y="20786"/>
                </a:lnTo>
                <a:lnTo>
                  <a:pt x="1828177" y="5401"/>
                </a:lnTo>
                <a:lnTo>
                  <a:pt x="1781302" y="0"/>
                </a:lnTo>
                <a:close/>
              </a:path>
            </a:pathLst>
          </a:custGeom>
          <a:solidFill>
            <a:srgbClr val="0034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 name="Google Shape;63;p2">
            <a:extLst>
              <a:ext uri="{FF2B5EF4-FFF2-40B4-BE49-F238E27FC236}">
                <a16:creationId xmlns:a16="http://schemas.microsoft.com/office/drawing/2014/main" id="{B1B7D58B-6A40-361D-0BEB-A423F1BB4F03}"/>
              </a:ext>
            </a:extLst>
          </p:cNvPr>
          <p:cNvSpPr txBox="1"/>
          <p:nvPr/>
        </p:nvSpPr>
        <p:spPr>
          <a:xfrm>
            <a:off x="591930" y="4020762"/>
            <a:ext cx="744584" cy="505898"/>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200" b="1">
                <a:solidFill>
                  <a:srgbClr val="FFFFFF"/>
                </a:solidFill>
                <a:latin typeface="Calibri"/>
                <a:ea typeface="Calibri"/>
                <a:cs typeface="Calibri"/>
                <a:sym typeface="Calibri"/>
              </a:rPr>
              <a:t>06</a:t>
            </a:r>
            <a:endParaRPr sz="3200">
              <a:latin typeface="Calibri"/>
              <a:ea typeface="Calibri"/>
              <a:cs typeface="Calibri"/>
              <a:sym typeface="Calibri"/>
            </a:endParaRPr>
          </a:p>
        </p:txBody>
      </p:sp>
      <p:sp>
        <p:nvSpPr>
          <p:cNvPr id="55" name="Google Shape;64;p2">
            <a:extLst>
              <a:ext uri="{FF2B5EF4-FFF2-40B4-BE49-F238E27FC236}">
                <a16:creationId xmlns:a16="http://schemas.microsoft.com/office/drawing/2014/main" id="{978503B2-84D6-2C83-45CF-815FB397E6C3}"/>
              </a:ext>
            </a:extLst>
          </p:cNvPr>
          <p:cNvSpPr txBox="1"/>
          <p:nvPr/>
        </p:nvSpPr>
        <p:spPr>
          <a:xfrm>
            <a:off x="550805" y="5039352"/>
            <a:ext cx="1756229" cy="413565"/>
          </a:xfrm>
          <a:prstGeom prst="rect">
            <a:avLst/>
          </a:prstGeom>
          <a:noFill/>
          <a:ln>
            <a:noFill/>
          </a:ln>
        </p:spPr>
        <p:txBody>
          <a:bodyPr spcFirstLastPara="1" wrap="square" lIns="0" tIns="13325" rIns="0" bIns="0" anchor="t" anchorCtr="0">
            <a:spAutoFit/>
          </a:bodyPr>
          <a:lstStyle/>
          <a:p>
            <a:pPr marL="12700" marR="0" lvl="0" indent="0" algn="ctr" rtl="0">
              <a:lnSpc>
                <a:spcPct val="100000"/>
              </a:lnSpc>
              <a:spcBef>
                <a:spcPts val="0"/>
              </a:spcBef>
              <a:spcAft>
                <a:spcPts val="0"/>
              </a:spcAft>
              <a:buNone/>
            </a:pPr>
            <a:r>
              <a:rPr lang="en-US" sz="2600" b="1">
                <a:solidFill>
                  <a:srgbClr val="FFFFFF"/>
                </a:solidFill>
                <a:latin typeface="+mj-lt"/>
                <a:ea typeface="Calibri"/>
                <a:cs typeface="Calibri"/>
                <a:sym typeface="Calibri"/>
              </a:rPr>
              <a:t>Phân công</a:t>
            </a:r>
            <a:endParaRPr sz="2600">
              <a:latin typeface="+mj-lt"/>
              <a:ea typeface="Calibri"/>
              <a:cs typeface="Calibri"/>
              <a:sym typeface="Calibri"/>
            </a:endParaRPr>
          </a:p>
        </p:txBody>
      </p:sp>
      <p:sp>
        <p:nvSpPr>
          <p:cNvPr id="56" name="Google Shape;65;p2">
            <a:extLst>
              <a:ext uri="{FF2B5EF4-FFF2-40B4-BE49-F238E27FC236}">
                <a16:creationId xmlns:a16="http://schemas.microsoft.com/office/drawing/2014/main" id="{FEB137A6-E622-7E81-DBBF-CC5EE41D6141}"/>
              </a:ext>
            </a:extLst>
          </p:cNvPr>
          <p:cNvSpPr/>
          <p:nvPr/>
        </p:nvSpPr>
        <p:spPr>
          <a:xfrm>
            <a:off x="2899771" y="3941692"/>
            <a:ext cx="1869077" cy="2221484"/>
          </a:xfrm>
          <a:custGeom>
            <a:avLst/>
            <a:gdLst/>
            <a:ahLst/>
            <a:cxnLst/>
            <a:rect l="l" t="t" r="r" b="b"/>
            <a:pathLst>
              <a:path w="1984375" h="2665729" extrusionOk="0">
                <a:moveTo>
                  <a:pt x="1780032" y="0"/>
                </a:moveTo>
                <a:lnTo>
                  <a:pt x="204216" y="0"/>
                </a:lnTo>
                <a:lnTo>
                  <a:pt x="157394" y="5393"/>
                </a:lnTo>
                <a:lnTo>
                  <a:pt x="114411" y="20758"/>
                </a:lnTo>
                <a:lnTo>
                  <a:pt x="76493" y="44866"/>
                </a:lnTo>
                <a:lnTo>
                  <a:pt x="44866" y="76493"/>
                </a:lnTo>
                <a:lnTo>
                  <a:pt x="20758" y="114411"/>
                </a:lnTo>
                <a:lnTo>
                  <a:pt x="5393" y="157394"/>
                </a:lnTo>
                <a:lnTo>
                  <a:pt x="0" y="204216"/>
                </a:lnTo>
                <a:lnTo>
                  <a:pt x="0" y="2461260"/>
                </a:lnTo>
                <a:lnTo>
                  <a:pt x="5393" y="2508081"/>
                </a:lnTo>
                <a:lnTo>
                  <a:pt x="20758" y="2551064"/>
                </a:lnTo>
                <a:lnTo>
                  <a:pt x="44866" y="2588982"/>
                </a:lnTo>
                <a:lnTo>
                  <a:pt x="76493" y="2620609"/>
                </a:lnTo>
                <a:lnTo>
                  <a:pt x="114411" y="2644717"/>
                </a:lnTo>
                <a:lnTo>
                  <a:pt x="157394" y="2660082"/>
                </a:lnTo>
                <a:lnTo>
                  <a:pt x="204216" y="2665476"/>
                </a:lnTo>
                <a:lnTo>
                  <a:pt x="1780032" y="2665476"/>
                </a:lnTo>
                <a:lnTo>
                  <a:pt x="1826853" y="2660082"/>
                </a:lnTo>
                <a:lnTo>
                  <a:pt x="1869836" y="2644717"/>
                </a:lnTo>
                <a:lnTo>
                  <a:pt x="1907754" y="2620609"/>
                </a:lnTo>
                <a:lnTo>
                  <a:pt x="1939381" y="2588982"/>
                </a:lnTo>
                <a:lnTo>
                  <a:pt x="1963489" y="2551064"/>
                </a:lnTo>
                <a:lnTo>
                  <a:pt x="1978854" y="2508081"/>
                </a:lnTo>
                <a:lnTo>
                  <a:pt x="1984248" y="2461260"/>
                </a:lnTo>
                <a:lnTo>
                  <a:pt x="1984248" y="204216"/>
                </a:lnTo>
                <a:lnTo>
                  <a:pt x="1978854" y="157394"/>
                </a:lnTo>
                <a:lnTo>
                  <a:pt x="1963489" y="114411"/>
                </a:lnTo>
                <a:lnTo>
                  <a:pt x="1939381" y="76493"/>
                </a:lnTo>
                <a:lnTo>
                  <a:pt x="1907754" y="44866"/>
                </a:lnTo>
                <a:lnTo>
                  <a:pt x="1869836" y="20758"/>
                </a:lnTo>
                <a:lnTo>
                  <a:pt x="1826853" y="5393"/>
                </a:lnTo>
                <a:lnTo>
                  <a:pt x="1780032" y="0"/>
                </a:lnTo>
                <a:close/>
              </a:path>
            </a:pathLst>
          </a:custGeom>
          <a:solidFill>
            <a:srgbClr val="0034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66;p2">
            <a:extLst>
              <a:ext uri="{FF2B5EF4-FFF2-40B4-BE49-F238E27FC236}">
                <a16:creationId xmlns:a16="http://schemas.microsoft.com/office/drawing/2014/main" id="{672EADC0-17FE-7233-8F4E-1911AA49FB3A}"/>
              </a:ext>
            </a:extLst>
          </p:cNvPr>
          <p:cNvSpPr txBox="1"/>
          <p:nvPr/>
        </p:nvSpPr>
        <p:spPr>
          <a:xfrm>
            <a:off x="2998579" y="4020762"/>
            <a:ext cx="702564" cy="505898"/>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200" b="1">
                <a:solidFill>
                  <a:srgbClr val="FFFFFF"/>
                </a:solidFill>
                <a:latin typeface="Calibri"/>
                <a:ea typeface="Calibri"/>
                <a:cs typeface="Calibri"/>
                <a:sym typeface="Calibri"/>
              </a:rPr>
              <a:t>07</a:t>
            </a:r>
            <a:endParaRPr sz="3200">
              <a:latin typeface="Calibri"/>
              <a:ea typeface="Calibri"/>
              <a:cs typeface="Calibri"/>
              <a:sym typeface="Calibri"/>
            </a:endParaRPr>
          </a:p>
        </p:txBody>
      </p:sp>
      <p:sp>
        <p:nvSpPr>
          <p:cNvPr id="58" name="Google Shape;67;p2">
            <a:extLst>
              <a:ext uri="{FF2B5EF4-FFF2-40B4-BE49-F238E27FC236}">
                <a16:creationId xmlns:a16="http://schemas.microsoft.com/office/drawing/2014/main" id="{990577FD-1BA3-5204-1AD0-FEFFCBF0AAA0}"/>
              </a:ext>
            </a:extLst>
          </p:cNvPr>
          <p:cNvSpPr txBox="1"/>
          <p:nvPr/>
        </p:nvSpPr>
        <p:spPr>
          <a:xfrm>
            <a:off x="3035217" y="5052434"/>
            <a:ext cx="1598183" cy="413565"/>
          </a:xfrm>
          <a:prstGeom prst="rect">
            <a:avLst/>
          </a:prstGeom>
          <a:noFill/>
          <a:ln>
            <a:noFill/>
          </a:ln>
        </p:spPr>
        <p:txBody>
          <a:bodyPr spcFirstLastPara="1" wrap="square" lIns="0" tIns="13325" rIns="0" bIns="0" anchor="t" anchorCtr="0">
            <a:spAutoFit/>
          </a:bodyPr>
          <a:lstStyle/>
          <a:p>
            <a:pPr marL="12700" marR="0" lvl="0" indent="0" algn="ctr" rtl="0">
              <a:lnSpc>
                <a:spcPct val="100000"/>
              </a:lnSpc>
              <a:spcBef>
                <a:spcPts val="0"/>
              </a:spcBef>
              <a:spcAft>
                <a:spcPts val="0"/>
              </a:spcAft>
              <a:buNone/>
            </a:pPr>
            <a:r>
              <a:rPr lang="en-US" sz="2600" b="1">
                <a:solidFill>
                  <a:srgbClr val="FFFFFF"/>
                </a:solidFill>
                <a:latin typeface="+mj-lt"/>
                <a:ea typeface="Calibri"/>
                <a:cs typeface="Calibri"/>
                <a:sym typeface="Calibri"/>
              </a:rPr>
              <a:t>Hạn chế</a:t>
            </a:r>
            <a:endParaRPr sz="2600">
              <a:latin typeface="+mj-lt"/>
              <a:ea typeface="Calibri"/>
              <a:cs typeface="Calibri"/>
              <a:sym typeface="Calibri"/>
            </a:endParaRPr>
          </a:p>
        </p:txBody>
      </p:sp>
      <p:sp>
        <p:nvSpPr>
          <p:cNvPr id="59" name="Google Shape;68;p2">
            <a:extLst>
              <a:ext uri="{FF2B5EF4-FFF2-40B4-BE49-F238E27FC236}">
                <a16:creationId xmlns:a16="http://schemas.microsoft.com/office/drawing/2014/main" id="{18F9A61E-7D49-CA79-956D-53FBC5F84CA0}"/>
              </a:ext>
            </a:extLst>
          </p:cNvPr>
          <p:cNvSpPr/>
          <p:nvPr/>
        </p:nvSpPr>
        <p:spPr>
          <a:xfrm>
            <a:off x="5306167" y="3941692"/>
            <a:ext cx="1869077" cy="2221484"/>
          </a:xfrm>
          <a:custGeom>
            <a:avLst/>
            <a:gdLst/>
            <a:ahLst/>
            <a:cxnLst/>
            <a:rect l="l" t="t" r="r" b="b"/>
            <a:pathLst>
              <a:path w="1984375" h="2665729" extrusionOk="0">
                <a:moveTo>
                  <a:pt x="1780032" y="0"/>
                </a:moveTo>
                <a:lnTo>
                  <a:pt x="204215" y="0"/>
                </a:lnTo>
                <a:lnTo>
                  <a:pt x="157394" y="5393"/>
                </a:lnTo>
                <a:lnTo>
                  <a:pt x="114411" y="20758"/>
                </a:lnTo>
                <a:lnTo>
                  <a:pt x="76493" y="44866"/>
                </a:lnTo>
                <a:lnTo>
                  <a:pt x="44866" y="76493"/>
                </a:lnTo>
                <a:lnTo>
                  <a:pt x="20758" y="114411"/>
                </a:lnTo>
                <a:lnTo>
                  <a:pt x="5393" y="157394"/>
                </a:lnTo>
                <a:lnTo>
                  <a:pt x="0" y="204216"/>
                </a:lnTo>
                <a:lnTo>
                  <a:pt x="0" y="2461260"/>
                </a:lnTo>
                <a:lnTo>
                  <a:pt x="5393" y="2508081"/>
                </a:lnTo>
                <a:lnTo>
                  <a:pt x="20758" y="2551064"/>
                </a:lnTo>
                <a:lnTo>
                  <a:pt x="44866" y="2588982"/>
                </a:lnTo>
                <a:lnTo>
                  <a:pt x="76493" y="2620609"/>
                </a:lnTo>
                <a:lnTo>
                  <a:pt x="114411" y="2644717"/>
                </a:lnTo>
                <a:lnTo>
                  <a:pt x="157394" y="2660082"/>
                </a:lnTo>
                <a:lnTo>
                  <a:pt x="204215" y="2665476"/>
                </a:lnTo>
                <a:lnTo>
                  <a:pt x="1780032" y="2665476"/>
                </a:lnTo>
                <a:lnTo>
                  <a:pt x="1826853" y="2660082"/>
                </a:lnTo>
                <a:lnTo>
                  <a:pt x="1869836" y="2644717"/>
                </a:lnTo>
                <a:lnTo>
                  <a:pt x="1907754" y="2620609"/>
                </a:lnTo>
                <a:lnTo>
                  <a:pt x="1939381" y="2588982"/>
                </a:lnTo>
                <a:lnTo>
                  <a:pt x="1963489" y="2551064"/>
                </a:lnTo>
                <a:lnTo>
                  <a:pt x="1978854" y="2508081"/>
                </a:lnTo>
                <a:lnTo>
                  <a:pt x="1984247" y="2461260"/>
                </a:lnTo>
                <a:lnTo>
                  <a:pt x="1984247" y="204216"/>
                </a:lnTo>
                <a:lnTo>
                  <a:pt x="1978854" y="157394"/>
                </a:lnTo>
                <a:lnTo>
                  <a:pt x="1963489" y="114411"/>
                </a:lnTo>
                <a:lnTo>
                  <a:pt x="1939381" y="76493"/>
                </a:lnTo>
                <a:lnTo>
                  <a:pt x="1907754" y="44866"/>
                </a:lnTo>
                <a:lnTo>
                  <a:pt x="1869836" y="20758"/>
                </a:lnTo>
                <a:lnTo>
                  <a:pt x="1826853" y="5393"/>
                </a:lnTo>
                <a:lnTo>
                  <a:pt x="1780032" y="0"/>
                </a:lnTo>
                <a:close/>
              </a:path>
            </a:pathLst>
          </a:custGeom>
          <a:solidFill>
            <a:srgbClr val="0034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0" name="Google Shape;69;p2">
            <a:extLst>
              <a:ext uri="{FF2B5EF4-FFF2-40B4-BE49-F238E27FC236}">
                <a16:creationId xmlns:a16="http://schemas.microsoft.com/office/drawing/2014/main" id="{3186FDB6-7DF0-79AD-E26A-768ADB0968E7}"/>
              </a:ext>
            </a:extLst>
          </p:cNvPr>
          <p:cNvSpPr txBox="1"/>
          <p:nvPr/>
        </p:nvSpPr>
        <p:spPr>
          <a:xfrm>
            <a:off x="5404976" y="4020762"/>
            <a:ext cx="645522" cy="505898"/>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200" b="1">
                <a:solidFill>
                  <a:srgbClr val="FFFFFF"/>
                </a:solidFill>
                <a:latin typeface="Calibri"/>
                <a:ea typeface="Calibri"/>
                <a:cs typeface="Calibri"/>
                <a:sym typeface="Calibri"/>
              </a:rPr>
              <a:t>08</a:t>
            </a:r>
            <a:endParaRPr sz="3200">
              <a:latin typeface="Calibri"/>
              <a:ea typeface="Calibri"/>
              <a:cs typeface="Calibri"/>
              <a:sym typeface="Calibri"/>
            </a:endParaRPr>
          </a:p>
        </p:txBody>
      </p:sp>
      <p:sp>
        <p:nvSpPr>
          <p:cNvPr id="61" name="Google Shape;70;p2">
            <a:extLst>
              <a:ext uri="{FF2B5EF4-FFF2-40B4-BE49-F238E27FC236}">
                <a16:creationId xmlns:a16="http://schemas.microsoft.com/office/drawing/2014/main" id="{8949F3BE-454B-832F-4C14-983D1E345D5D}"/>
              </a:ext>
            </a:extLst>
          </p:cNvPr>
          <p:cNvSpPr txBox="1"/>
          <p:nvPr/>
        </p:nvSpPr>
        <p:spPr>
          <a:xfrm>
            <a:off x="5449881" y="5039352"/>
            <a:ext cx="1534736" cy="413565"/>
          </a:xfrm>
          <a:prstGeom prst="rect">
            <a:avLst/>
          </a:prstGeom>
          <a:noFill/>
          <a:ln>
            <a:noFill/>
          </a:ln>
        </p:spPr>
        <p:txBody>
          <a:bodyPr spcFirstLastPara="1" wrap="square" lIns="0" tIns="13325" rIns="0" bIns="0" anchor="t" anchorCtr="0">
            <a:spAutoFit/>
          </a:bodyPr>
          <a:lstStyle/>
          <a:p>
            <a:pPr marL="12700" marR="0" lvl="0" indent="0" algn="ctr" rtl="0">
              <a:lnSpc>
                <a:spcPct val="100000"/>
              </a:lnSpc>
              <a:spcBef>
                <a:spcPts val="0"/>
              </a:spcBef>
              <a:spcAft>
                <a:spcPts val="0"/>
              </a:spcAft>
              <a:buNone/>
            </a:pPr>
            <a:r>
              <a:rPr lang="en-US" sz="2600" b="1">
                <a:solidFill>
                  <a:srgbClr val="FFFFFF"/>
                </a:solidFill>
                <a:latin typeface="+mj-lt"/>
                <a:ea typeface="Calibri"/>
                <a:cs typeface="Calibri"/>
                <a:sym typeface="Calibri"/>
              </a:rPr>
              <a:t>Demo</a:t>
            </a:r>
            <a:endParaRPr sz="2600">
              <a:latin typeface="+mj-lt"/>
              <a:ea typeface="Calibri"/>
              <a:cs typeface="Calibri"/>
              <a:sym typeface="Calibri"/>
            </a:endParaRPr>
          </a:p>
        </p:txBody>
      </p:sp>
      <p:sp>
        <p:nvSpPr>
          <p:cNvPr id="62" name="Google Shape;71;p2">
            <a:extLst>
              <a:ext uri="{FF2B5EF4-FFF2-40B4-BE49-F238E27FC236}">
                <a16:creationId xmlns:a16="http://schemas.microsoft.com/office/drawing/2014/main" id="{590D43A4-61A0-F751-AF8B-26B0ED106AA5}"/>
              </a:ext>
            </a:extLst>
          </p:cNvPr>
          <p:cNvSpPr/>
          <p:nvPr/>
        </p:nvSpPr>
        <p:spPr>
          <a:xfrm>
            <a:off x="7712563" y="3941692"/>
            <a:ext cx="1869077" cy="2221484"/>
          </a:xfrm>
          <a:custGeom>
            <a:avLst/>
            <a:gdLst/>
            <a:ahLst/>
            <a:cxnLst/>
            <a:rect l="l" t="t" r="r" b="b"/>
            <a:pathLst>
              <a:path w="1984375" h="2665729" extrusionOk="0">
                <a:moveTo>
                  <a:pt x="1780032" y="0"/>
                </a:moveTo>
                <a:lnTo>
                  <a:pt x="204216" y="0"/>
                </a:lnTo>
                <a:lnTo>
                  <a:pt x="157394" y="5393"/>
                </a:lnTo>
                <a:lnTo>
                  <a:pt x="114411" y="20758"/>
                </a:lnTo>
                <a:lnTo>
                  <a:pt x="76493" y="44866"/>
                </a:lnTo>
                <a:lnTo>
                  <a:pt x="44866" y="76493"/>
                </a:lnTo>
                <a:lnTo>
                  <a:pt x="20758" y="114411"/>
                </a:lnTo>
                <a:lnTo>
                  <a:pt x="5393" y="157394"/>
                </a:lnTo>
                <a:lnTo>
                  <a:pt x="0" y="204216"/>
                </a:lnTo>
                <a:lnTo>
                  <a:pt x="0" y="2461260"/>
                </a:lnTo>
                <a:lnTo>
                  <a:pt x="5393" y="2508081"/>
                </a:lnTo>
                <a:lnTo>
                  <a:pt x="20758" y="2551064"/>
                </a:lnTo>
                <a:lnTo>
                  <a:pt x="44866" y="2588982"/>
                </a:lnTo>
                <a:lnTo>
                  <a:pt x="76493" y="2620609"/>
                </a:lnTo>
                <a:lnTo>
                  <a:pt x="114411" y="2644717"/>
                </a:lnTo>
                <a:lnTo>
                  <a:pt x="157394" y="2660082"/>
                </a:lnTo>
                <a:lnTo>
                  <a:pt x="204216" y="2665476"/>
                </a:lnTo>
                <a:lnTo>
                  <a:pt x="1780032" y="2665476"/>
                </a:lnTo>
                <a:lnTo>
                  <a:pt x="1826853" y="2660082"/>
                </a:lnTo>
                <a:lnTo>
                  <a:pt x="1869836" y="2644717"/>
                </a:lnTo>
                <a:lnTo>
                  <a:pt x="1907754" y="2620609"/>
                </a:lnTo>
                <a:lnTo>
                  <a:pt x="1939381" y="2588982"/>
                </a:lnTo>
                <a:lnTo>
                  <a:pt x="1963489" y="2551064"/>
                </a:lnTo>
                <a:lnTo>
                  <a:pt x="1978854" y="2508081"/>
                </a:lnTo>
                <a:lnTo>
                  <a:pt x="1984248" y="2461260"/>
                </a:lnTo>
                <a:lnTo>
                  <a:pt x="1984248" y="204216"/>
                </a:lnTo>
                <a:lnTo>
                  <a:pt x="1978854" y="157394"/>
                </a:lnTo>
                <a:lnTo>
                  <a:pt x="1963489" y="114411"/>
                </a:lnTo>
                <a:lnTo>
                  <a:pt x="1939381" y="76493"/>
                </a:lnTo>
                <a:lnTo>
                  <a:pt x="1907754" y="44866"/>
                </a:lnTo>
                <a:lnTo>
                  <a:pt x="1869836" y="20758"/>
                </a:lnTo>
                <a:lnTo>
                  <a:pt x="1826853" y="5393"/>
                </a:lnTo>
                <a:lnTo>
                  <a:pt x="1780032" y="0"/>
                </a:lnTo>
                <a:close/>
              </a:path>
            </a:pathLst>
          </a:custGeom>
          <a:solidFill>
            <a:srgbClr val="0034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3" name="Google Shape;72;p2">
            <a:extLst>
              <a:ext uri="{FF2B5EF4-FFF2-40B4-BE49-F238E27FC236}">
                <a16:creationId xmlns:a16="http://schemas.microsoft.com/office/drawing/2014/main" id="{E44D298E-A39F-89C0-F7D0-812DA63C0174}"/>
              </a:ext>
            </a:extLst>
          </p:cNvPr>
          <p:cNvSpPr txBox="1"/>
          <p:nvPr/>
        </p:nvSpPr>
        <p:spPr>
          <a:xfrm>
            <a:off x="7811372" y="4020762"/>
            <a:ext cx="949196" cy="505898"/>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200" b="1">
                <a:solidFill>
                  <a:srgbClr val="FFFFFF"/>
                </a:solidFill>
                <a:latin typeface="Calibri"/>
                <a:ea typeface="Calibri"/>
                <a:cs typeface="Calibri"/>
                <a:sym typeface="Calibri"/>
              </a:rPr>
              <a:t>09</a:t>
            </a:r>
            <a:endParaRPr sz="3200">
              <a:latin typeface="Calibri"/>
              <a:ea typeface="Calibri"/>
              <a:cs typeface="Calibri"/>
              <a:sym typeface="Calibri"/>
            </a:endParaRPr>
          </a:p>
        </p:txBody>
      </p:sp>
      <p:sp>
        <p:nvSpPr>
          <p:cNvPr id="64" name="Google Shape;73;p2">
            <a:extLst>
              <a:ext uri="{FF2B5EF4-FFF2-40B4-BE49-F238E27FC236}">
                <a16:creationId xmlns:a16="http://schemas.microsoft.com/office/drawing/2014/main" id="{52DFC509-BC72-D90B-3BB2-6C9A389A702A}"/>
              </a:ext>
            </a:extLst>
          </p:cNvPr>
          <p:cNvSpPr txBox="1"/>
          <p:nvPr/>
        </p:nvSpPr>
        <p:spPr>
          <a:xfrm>
            <a:off x="7844148" y="5039352"/>
            <a:ext cx="1560454" cy="813674"/>
          </a:xfrm>
          <a:prstGeom prst="rect">
            <a:avLst/>
          </a:prstGeom>
          <a:noFill/>
          <a:ln>
            <a:noFill/>
          </a:ln>
        </p:spPr>
        <p:txBody>
          <a:bodyPr spcFirstLastPara="1" wrap="square" lIns="0" tIns="13325" rIns="0" bIns="0" anchor="t" anchorCtr="0">
            <a:spAutoFit/>
          </a:bodyPr>
          <a:lstStyle/>
          <a:p>
            <a:pPr marL="12700" marR="0" lvl="0" indent="0" algn="ctr" rtl="0">
              <a:lnSpc>
                <a:spcPct val="100000"/>
              </a:lnSpc>
              <a:spcBef>
                <a:spcPts val="0"/>
              </a:spcBef>
              <a:spcAft>
                <a:spcPts val="0"/>
              </a:spcAft>
              <a:buNone/>
            </a:pPr>
            <a:r>
              <a:rPr lang="en-US" sz="2600" b="1">
                <a:solidFill>
                  <a:srgbClr val="FFFFFF"/>
                </a:solidFill>
                <a:latin typeface="+mj-lt"/>
                <a:ea typeface="Calibri"/>
                <a:cs typeface="Calibri"/>
                <a:sym typeface="Calibri"/>
              </a:rPr>
              <a:t>Future work</a:t>
            </a:r>
            <a:endParaRPr sz="2600">
              <a:latin typeface="+mj-lt"/>
              <a:ea typeface="Calibri"/>
              <a:cs typeface="Calibri"/>
              <a:sym typeface="Calibri"/>
            </a:endParaRPr>
          </a:p>
        </p:txBody>
      </p:sp>
      <p:sp>
        <p:nvSpPr>
          <p:cNvPr id="65" name="Google Shape;74;p2">
            <a:extLst>
              <a:ext uri="{FF2B5EF4-FFF2-40B4-BE49-F238E27FC236}">
                <a16:creationId xmlns:a16="http://schemas.microsoft.com/office/drawing/2014/main" id="{E4D83DC9-686B-8108-5317-DB7504B43829}"/>
              </a:ext>
            </a:extLst>
          </p:cNvPr>
          <p:cNvSpPr/>
          <p:nvPr/>
        </p:nvSpPr>
        <p:spPr>
          <a:xfrm>
            <a:off x="10118960" y="3941692"/>
            <a:ext cx="1869077" cy="2221484"/>
          </a:xfrm>
          <a:custGeom>
            <a:avLst/>
            <a:gdLst/>
            <a:ahLst/>
            <a:cxnLst/>
            <a:rect l="l" t="t" r="r" b="b"/>
            <a:pathLst>
              <a:path w="1984375" h="2665729" extrusionOk="0">
                <a:moveTo>
                  <a:pt x="1780031" y="0"/>
                </a:moveTo>
                <a:lnTo>
                  <a:pt x="204216" y="0"/>
                </a:lnTo>
                <a:lnTo>
                  <a:pt x="157394" y="5393"/>
                </a:lnTo>
                <a:lnTo>
                  <a:pt x="114411" y="20758"/>
                </a:lnTo>
                <a:lnTo>
                  <a:pt x="76493" y="44866"/>
                </a:lnTo>
                <a:lnTo>
                  <a:pt x="44866" y="76493"/>
                </a:lnTo>
                <a:lnTo>
                  <a:pt x="20758" y="114411"/>
                </a:lnTo>
                <a:lnTo>
                  <a:pt x="5393" y="157394"/>
                </a:lnTo>
                <a:lnTo>
                  <a:pt x="0" y="204216"/>
                </a:lnTo>
                <a:lnTo>
                  <a:pt x="0" y="2461260"/>
                </a:lnTo>
                <a:lnTo>
                  <a:pt x="5393" y="2508081"/>
                </a:lnTo>
                <a:lnTo>
                  <a:pt x="20758" y="2551064"/>
                </a:lnTo>
                <a:lnTo>
                  <a:pt x="44866" y="2588982"/>
                </a:lnTo>
                <a:lnTo>
                  <a:pt x="76493" y="2620609"/>
                </a:lnTo>
                <a:lnTo>
                  <a:pt x="114411" y="2644717"/>
                </a:lnTo>
                <a:lnTo>
                  <a:pt x="157394" y="2660082"/>
                </a:lnTo>
                <a:lnTo>
                  <a:pt x="204216" y="2665476"/>
                </a:lnTo>
                <a:lnTo>
                  <a:pt x="1780031" y="2665476"/>
                </a:lnTo>
                <a:lnTo>
                  <a:pt x="1826853" y="2660082"/>
                </a:lnTo>
                <a:lnTo>
                  <a:pt x="1869836" y="2644717"/>
                </a:lnTo>
                <a:lnTo>
                  <a:pt x="1907754" y="2620609"/>
                </a:lnTo>
                <a:lnTo>
                  <a:pt x="1939381" y="2588982"/>
                </a:lnTo>
                <a:lnTo>
                  <a:pt x="1963489" y="2551064"/>
                </a:lnTo>
                <a:lnTo>
                  <a:pt x="1978854" y="2508081"/>
                </a:lnTo>
                <a:lnTo>
                  <a:pt x="1984248" y="2461260"/>
                </a:lnTo>
                <a:lnTo>
                  <a:pt x="1984248" y="204216"/>
                </a:lnTo>
                <a:lnTo>
                  <a:pt x="1978854" y="157394"/>
                </a:lnTo>
                <a:lnTo>
                  <a:pt x="1963489" y="114411"/>
                </a:lnTo>
                <a:lnTo>
                  <a:pt x="1939381" y="76493"/>
                </a:lnTo>
                <a:lnTo>
                  <a:pt x="1907754" y="44866"/>
                </a:lnTo>
                <a:lnTo>
                  <a:pt x="1869836" y="20758"/>
                </a:lnTo>
                <a:lnTo>
                  <a:pt x="1826853" y="5393"/>
                </a:lnTo>
                <a:lnTo>
                  <a:pt x="1780031" y="0"/>
                </a:lnTo>
                <a:close/>
              </a:path>
            </a:pathLst>
          </a:custGeom>
          <a:solidFill>
            <a:srgbClr val="00346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 name="Google Shape;75;p2">
            <a:extLst>
              <a:ext uri="{FF2B5EF4-FFF2-40B4-BE49-F238E27FC236}">
                <a16:creationId xmlns:a16="http://schemas.microsoft.com/office/drawing/2014/main" id="{1CC48A3F-695E-9384-B371-AB9545B69B33}"/>
              </a:ext>
            </a:extLst>
          </p:cNvPr>
          <p:cNvSpPr txBox="1"/>
          <p:nvPr/>
        </p:nvSpPr>
        <p:spPr>
          <a:xfrm>
            <a:off x="10218149" y="4020762"/>
            <a:ext cx="1263158" cy="505898"/>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200" b="1">
                <a:solidFill>
                  <a:srgbClr val="FFFFFF"/>
                </a:solidFill>
                <a:latin typeface="Calibri"/>
                <a:ea typeface="Calibri"/>
                <a:cs typeface="Calibri"/>
                <a:sym typeface="Calibri"/>
              </a:rPr>
              <a:t>10</a:t>
            </a:r>
            <a:endParaRPr sz="3200">
              <a:latin typeface="Calibri"/>
              <a:ea typeface="Calibri"/>
              <a:cs typeface="Calibri"/>
              <a:sym typeface="Calibri"/>
            </a:endParaRPr>
          </a:p>
        </p:txBody>
      </p:sp>
      <p:sp>
        <p:nvSpPr>
          <p:cNvPr id="67" name="Google Shape;78;p2">
            <a:extLst>
              <a:ext uri="{FF2B5EF4-FFF2-40B4-BE49-F238E27FC236}">
                <a16:creationId xmlns:a16="http://schemas.microsoft.com/office/drawing/2014/main" id="{21796E98-26DC-1B04-B031-AC18F13D59C0}"/>
              </a:ext>
            </a:extLst>
          </p:cNvPr>
          <p:cNvSpPr txBox="1"/>
          <p:nvPr/>
        </p:nvSpPr>
        <p:spPr>
          <a:xfrm>
            <a:off x="10218149" y="5057829"/>
            <a:ext cx="1589684" cy="395088"/>
          </a:xfrm>
          <a:prstGeom prst="rect">
            <a:avLst/>
          </a:prstGeom>
          <a:noFill/>
          <a:ln>
            <a:noFill/>
          </a:ln>
        </p:spPr>
        <p:txBody>
          <a:bodyPr spcFirstLastPara="1" wrap="square" lIns="0" tIns="74275" rIns="0" bIns="0" anchor="t" anchorCtr="0">
            <a:spAutoFit/>
          </a:bodyPr>
          <a:lstStyle/>
          <a:p>
            <a:pPr marL="44450" marR="5080" lvl="0" indent="-32384" algn="ctr" rtl="0">
              <a:lnSpc>
                <a:spcPct val="80000"/>
              </a:lnSpc>
              <a:spcBef>
                <a:spcPts val="0"/>
              </a:spcBef>
              <a:spcAft>
                <a:spcPts val="0"/>
              </a:spcAft>
              <a:buNone/>
            </a:pPr>
            <a:r>
              <a:rPr lang="en-US" sz="2600" b="1">
                <a:solidFill>
                  <a:srgbClr val="FFFFFF"/>
                </a:solidFill>
                <a:latin typeface="+mj-lt"/>
                <a:ea typeface="Calibri"/>
                <a:cs typeface="Calibri"/>
                <a:sym typeface="Calibri"/>
              </a:rPr>
              <a:t>Tổng kết</a:t>
            </a:r>
            <a:endParaRPr sz="2600">
              <a:latin typeface="+mj-lt"/>
              <a:ea typeface="Calibri"/>
              <a:cs typeface="Calibri"/>
              <a:sym typeface="Calibri"/>
            </a:endParaRPr>
          </a:p>
        </p:txBody>
      </p:sp>
    </p:spTree>
    <p:extLst>
      <p:ext uri="{BB962C8B-B14F-4D97-AF65-F5344CB8AC3E}">
        <p14:creationId xmlns:p14="http://schemas.microsoft.com/office/powerpoint/2010/main" val="3936506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9;p4">
            <a:extLst>
              <a:ext uri="{FF2B5EF4-FFF2-40B4-BE49-F238E27FC236}">
                <a16:creationId xmlns:a16="http://schemas.microsoft.com/office/drawing/2014/main" id="{1DBBBE00-C45E-9C49-50F5-338913011A40}"/>
              </a:ext>
            </a:extLst>
          </p:cNvPr>
          <p:cNvPicPr preferRelativeResize="0"/>
          <p:nvPr/>
        </p:nvPicPr>
        <p:blipFill rotWithShape="1">
          <a:blip r:embed="rId2">
            <a:alphaModFix/>
          </a:blip>
          <a:srcRect/>
          <a:stretch/>
        </p:blipFill>
        <p:spPr>
          <a:xfrm>
            <a:off x="932688" y="363474"/>
            <a:ext cx="38100" cy="380491"/>
          </a:xfrm>
          <a:prstGeom prst="rect">
            <a:avLst/>
          </a:prstGeom>
          <a:noFill/>
          <a:ln>
            <a:noFill/>
          </a:ln>
        </p:spPr>
      </p:pic>
      <p:sp>
        <p:nvSpPr>
          <p:cNvPr id="5" name="Google Shape;150;p4">
            <a:extLst>
              <a:ext uri="{FF2B5EF4-FFF2-40B4-BE49-F238E27FC236}">
                <a16:creationId xmlns:a16="http://schemas.microsoft.com/office/drawing/2014/main" id="{CA5834DB-A782-8853-3A36-CC62A04AB2CC}"/>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Phân công:</a:t>
            </a:r>
            <a:endParaRPr lang="vi-VN" kern="0" dirty="0"/>
          </a:p>
        </p:txBody>
      </p:sp>
      <p:sp>
        <p:nvSpPr>
          <p:cNvPr id="6" name="Google Shape;151;p4">
            <a:extLst>
              <a:ext uri="{FF2B5EF4-FFF2-40B4-BE49-F238E27FC236}">
                <a16:creationId xmlns:a16="http://schemas.microsoft.com/office/drawing/2014/main" id="{E23BB523-1702-9BD7-91A6-5EF86BAF832A}"/>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06</a:t>
            </a:r>
            <a:endParaRPr sz="2800">
              <a:latin typeface="Calibri"/>
              <a:ea typeface="Calibri"/>
              <a:cs typeface="Calibri"/>
              <a:sym typeface="Calibri"/>
            </a:endParaRPr>
          </a:p>
        </p:txBody>
      </p:sp>
      <p:sp>
        <p:nvSpPr>
          <p:cNvPr id="7" name="Google Shape;146;p4">
            <a:extLst>
              <a:ext uri="{FF2B5EF4-FFF2-40B4-BE49-F238E27FC236}">
                <a16:creationId xmlns:a16="http://schemas.microsoft.com/office/drawing/2014/main" id="{AF051309-7019-E66B-559D-328B15042501}"/>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20</a:t>
            </a:fld>
            <a:endParaRPr/>
          </a:p>
        </p:txBody>
      </p:sp>
      <p:sp>
        <p:nvSpPr>
          <p:cNvPr id="8" name="Google Shape;53;p1">
            <a:extLst>
              <a:ext uri="{FF2B5EF4-FFF2-40B4-BE49-F238E27FC236}">
                <a16:creationId xmlns:a16="http://schemas.microsoft.com/office/drawing/2014/main" id="{F0C1B930-7630-AF90-DB4E-DF94BCE0E3E0}"/>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pic>
        <p:nvPicPr>
          <p:cNvPr id="3" name="Picture 2">
            <a:extLst>
              <a:ext uri="{FF2B5EF4-FFF2-40B4-BE49-F238E27FC236}">
                <a16:creationId xmlns:a16="http://schemas.microsoft.com/office/drawing/2014/main" id="{FF23470E-7963-4A4B-84C7-B08EC08290F0}"/>
              </a:ext>
            </a:extLst>
          </p:cNvPr>
          <p:cNvPicPr>
            <a:picLocks noChangeAspect="1"/>
          </p:cNvPicPr>
          <p:nvPr/>
        </p:nvPicPr>
        <p:blipFill>
          <a:blip r:embed="rId3"/>
          <a:stretch>
            <a:fillRect/>
          </a:stretch>
        </p:blipFill>
        <p:spPr>
          <a:xfrm>
            <a:off x="352988" y="1080162"/>
            <a:ext cx="11486023" cy="5139483"/>
          </a:xfrm>
          <a:prstGeom prst="rect">
            <a:avLst/>
          </a:prstGeom>
        </p:spPr>
      </p:pic>
    </p:spTree>
    <p:extLst>
      <p:ext uri="{BB962C8B-B14F-4D97-AF65-F5344CB8AC3E}">
        <p14:creationId xmlns:p14="http://schemas.microsoft.com/office/powerpoint/2010/main" val="3359859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9;p4">
            <a:extLst>
              <a:ext uri="{FF2B5EF4-FFF2-40B4-BE49-F238E27FC236}">
                <a16:creationId xmlns:a16="http://schemas.microsoft.com/office/drawing/2014/main" id="{1DBBBE00-C45E-9C49-50F5-338913011A40}"/>
              </a:ext>
            </a:extLst>
          </p:cNvPr>
          <p:cNvPicPr preferRelativeResize="0"/>
          <p:nvPr/>
        </p:nvPicPr>
        <p:blipFill rotWithShape="1">
          <a:blip r:embed="rId2">
            <a:alphaModFix/>
          </a:blip>
          <a:srcRect/>
          <a:stretch/>
        </p:blipFill>
        <p:spPr>
          <a:xfrm>
            <a:off x="932688" y="363474"/>
            <a:ext cx="38100" cy="380491"/>
          </a:xfrm>
          <a:prstGeom prst="rect">
            <a:avLst/>
          </a:prstGeom>
          <a:noFill/>
          <a:ln>
            <a:noFill/>
          </a:ln>
        </p:spPr>
      </p:pic>
      <p:sp>
        <p:nvSpPr>
          <p:cNvPr id="5" name="Google Shape;150;p4">
            <a:extLst>
              <a:ext uri="{FF2B5EF4-FFF2-40B4-BE49-F238E27FC236}">
                <a16:creationId xmlns:a16="http://schemas.microsoft.com/office/drawing/2014/main" id="{CA5834DB-A782-8853-3A36-CC62A04AB2CC}"/>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Phân công:</a:t>
            </a:r>
            <a:endParaRPr lang="vi-VN" kern="0" dirty="0"/>
          </a:p>
        </p:txBody>
      </p:sp>
      <p:sp>
        <p:nvSpPr>
          <p:cNvPr id="6" name="Google Shape;151;p4">
            <a:extLst>
              <a:ext uri="{FF2B5EF4-FFF2-40B4-BE49-F238E27FC236}">
                <a16:creationId xmlns:a16="http://schemas.microsoft.com/office/drawing/2014/main" id="{E23BB523-1702-9BD7-91A6-5EF86BAF832A}"/>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06</a:t>
            </a:r>
            <a:endParaRPr sz="2800">
              <a:latin typeface="Calibri"/>
              <a:ea typeface="Calibri"/>
              <a:cs typeface="Calibri"/>
              <a:sym typeface="Calibri"/>
            </a:endParaRPr>
          </a:p>
        </p:txBody>
      </p:sp>
      <p:sp>
        <p:nvSpPr>
          <p:cNvPr id="7" name="Google Shape;146;p4">
            <a:extLst>
              <a:ext uri="{FF2B5EF4-FFF2-40B4-BE49-F238E27FC236}">
                <a16:creationId xmlns:a16="http://schemas.microsoft.com/office/drawing/2014/main" id="{AF051309-7019-E66B-559D-328B15042501}"/>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21</a:t>
            </a:fld>
            <a:endParaRPr/>
          </a:p>
        </p:txBody>
      </p:sp>
      <p:sp>
        <p:nvSpPr>
          <p:cNvPr id="8" name="Google Shape;53;p1">
            <a:extLst>
              <a:ext uri="{FF2B5EF4-FFF2-40B4-BE49-F238E27FC236}">
                <a16:creationId xmlns:a16="http://schemas.microsoft.com/office/drawing/2014/main" id="{F0C1B930-7630-AF90-DB4E-DF94BCE0E3E0}"/>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pic>
        <p:nvPicPr>
          <p:cNvPr id="3" name="Picture 2">
            <a:extLst>
              <a:ext uri="{FF2B5EF4-FFF2-40B4-BE49-F238E27FC236}">
                <a16:creationId xmlns:a16="http://schemas.microsoft.com/office/drawing/2014/main" id="{FF23470E-7963-4A4B-84C7-B08EC08290F0}"/>
              </a:ext>
            </a:extLst>
          </p:cNvPr>
          <p:cNvPicPr>
            <a:picLocks noChangeAspect="1"/>
          </p:cNvPicPr>
          <p:nvPr/>
        </p:nvPicPr>
        <p:blipFill>
          <a:blip r:embed="rId3"/>
          <a:stretch>
            <a:fillRect/>
          </a:stretch>
        </p:blipFill>
        <p:spPr>
          <a:xfrm>
            <a:off x="352988" y="1080162"/>
            <a:ext cx="11486023" cy="5139483"/>
          </a:xfrm>
          <a:prstGeom prst="rect">
            <a:avLst/>
          </a:prstGeom>
        </p:spPr>
      </p:pic>
      <p:pic>
        <p:nvPicPr>
          <p:cNvPr id="10" name="Picture 9">
            <a:extLst>
              <a:ext uri="{FF2B5EF4-FFF2-40B4-BE49-F238E27FC236}">
                <a16:creationId xmlns:a16="http://schemas.microsoft.com/office/drawing/2014/main" id="{D8CF0052-E8B5-E17C-515D-7C674AC0C415}"/>
              </a:ext>
            </a:extLst>
          </p:cNvPr>
          <p:cNvPicPr>
            <a:picLocks noChangeAspect="1"/>
          </p:cNvPicPr>
          <p:nvPr/>
        </p:nvPicPr>
        <p:blipFill>
          <a:blip r:embed="rId4"/>
          <a:stretch>
            <a:fillRect/>
          </a:stretch>
        </p:blipFill>
        <p:spPr>
          <a:xfrm>
            <a:off x="6163607" y="1141400"/>
            <a:ext cx="4511431" cy="3505504"/>
          </a:xfrm>
          <a:prstGeom prst="rect">
            <a:avLst/>
          </a:prstGeom>
          <a:ln w="38100" cap="sq">
            <a:solidFill>
              <a:srgbClr val="000000"/>
            </a:solidFill>
            <a:prstDash val="solid"/>
            <a:miter lim="800000"/>
          </a:ln>
          <a:effectLst/>
        </p:spPr>
      </p:pic>
      <p:pic>
        <p:nvPicPr>
          <p:cNvPr id="12" name="Picture 11">
            <a:extLst>
              <a:ext uri="{FF2B5EF4-FFF2-40B4-BE49-F238E27FC236}">
                <a16:creationId xmlns:a16="http://schemas.microsoft.com/office/drawing/2014/main" id="{14080B9B-0150-13D2-7567-345287BCDFD2}"/>
              </a:ext>
            </a:extLst>
          </p:cNvPr>
          <p:cNvPicPr>
            <a:picLocks noChangeAspect="1"/>
          </p:cNvPicPr>
          <p:nvPr/>
        </p:nvPicPr>
        <p:blipFill>
          <a:blip r:embed="rId5"/>
          <a:stretch>
            <a:fillRect/>
          </a:stretch>
        </p:blipFill>
        <p:spPr>
          <a:xfrm>
            <a:off x="352988" y="2325679"/>
            <a:ext cx="4397121" cy="34521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1915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9;p4">
            <a:extLst>
              <a:ext uri="{FF2B5EF4-FFF2-40B4-BE49-F238E27FC236}">
                <a16:creationId xmlns:a16="http://schemas.microsoft.com/office/drawing/2014/main" id="{1DBBBE00-C45E-9C49-50F5-338913011A40}"/>
              </a:ext>
            </a:extLst>
          </p:cNvPr>
          <p:cNvPicPr preferRelativeResize="0"/>
          <p:nvPr/>
        </p:nvPicPr>
        <p:blipFill rotWithShape="1">
          <a:blip r:embed="rId2">
            <a:alphaModFix/>
          </a:blip>
          <a:srcRect/>
          <a:stretch/>
        </p:blipFill>
        <p:spPr>
          <a:xfrm>
            <a:off x="932688" y="363474"/>
            <a:ext cx="38100" cy="380491"/>
          </a:xfrm>
          <a:prstGeom prst="rect">
            <a:avLst/>
          </a:prstGeom>
          <a:noFill/>
          <a:ln>
            <a:noFill/>
          </a:ln>
        </p:spPr>
      </p:pic>
      <p:sp>
        <p:nvSpPr>
          <p:cNvPr id="5" name="Google Shape;150;p4">
            <a:extLst>
              <a:ext uri="{FF2B5EF4-FFF2-40B4-BE49-F238E27FC236}">
                <a16:creationId xmlns:a16="http://schemas.microsoft.com/office/drawing/2014/main" id="{CA5834DB-A782-8853-3A36-CC62A04AB2CC}"/>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Phân công:</a:t>
            </a:r>
            <a:endParaRPr lang="vi-VN" kern="0" dirty="0"/>
          </a:p>
        </p:txBody>
      </p:sp>
      <p:sp>
        <p:nvSpPr>
          <p:cNvPr id="6" name="Google Shape;151;p4">
            <a:extLst>
              <a:ext uri="{FF2B5EF4-FFF2-40B4-BE49-F238E27FC236}">
                <a16:creationId xmlns:a16="http://schemas.microsoft.com/office/drawing/2014/main" id="{E23BB523-1702-9BD7-91A6-5EF86BAF832A}"/>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06</a:t>
            </a:r>
            <a:endParaRPr sz="2800">
              <a:latin typeface="Calibri"/>
              <a:ea typeface="Calibri"/>
              <a:cs typeface="Calibri"/>
              <a:sym typeface="Calibri"/>
            </a:endParaRPr>
          </a:p>
        </p:txBody>
      </p:sp>
      <p:sp>
        <p:nvSpPr>
          <p:cNvPr id="7" name="Google Shape;146;p4">
            <a:extLst>
              <a:ext uri="{FF2B5EF4-FFF2-40B4-BE49-F238E27FC236}">
                <a16:creationId xmlns:a16="http://schemas.microsoft.com/office/drawing/2014/main" id="{AF051309-7019-E66B-559D-328B15042501}"/>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22</a:t>
            </a:fld>
            <a:endParaRPr/>
          </a:p>
        </p:txBody>
      </p:sp>
      <p:sp>
        <p:nvSpPr>
          <p:cNvPr id="8" name="Google Shape;53;p1">
            <a:extLst>
              <a:ext uri="{FF2B5EF4-FFF2-40B4-BE49-F238E27FC236}">
                <a16:creationId xmlns:a16="http://schemas.microsoft.com/office/drawing/2014/main" id="{F0C1B930-7630-AF90-DB4E-DF94BCE0E3E0}"/>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pic>
        <p:nvPicPr>
          <p:cNvPr id="3" name="Picture 2">
            <a:extLst>
              <a:ext uri="{FF2B5EF4-FFF2-40B4-BE49-F238E27FC236}">
                <a16:creationId xmlns:a16="http://schemas.microsoft.com/office/drawing/2014/main" id="{FF23470E-7963-4A4B-84C7-B08EC08290F0}"/>
              </a:ext>
            </a:extLst>
          </p:cNvPr>
          <p:cNvPicPr>
            <a:picLocks noChangeAspect="1"/>
          </p:cNvPicPr>
          <p:nvPr/>
        </p:nvPicPr>
        <p:blipFill>
          <a:blip r:embed="rId3"/>
          <a:stretch>
            <a:fillRect/>
          </a:stretch>
        </p:blipFill>
        <p:spPr>
          <a:xfrm>
            <a:off x="352988" y="1080162"/>
            <a:ext cx="11486023" cy="5139483"/>
          </a:xfrm>
          <a:prstGeom prst="rect">
            <a:avLst/>
          </a:prstGeom>
        </p:spPr>
      </p:pic>
      <p:pic>
        <p:nvPicPr>
          <p:cNvPr id="10" name="Picture 9">
            <a:extLst>
              <a:ext uri="{FF2B5EF4-FFF2-40B4-BE49-F238E27FC236}">
                <a16:creationId xmlns:a16="http://schemas.microsoft.com/office/drawing/2014/main" id="{D8CF0052-E8B5-E17C-515D-7C674AC0C415}"/>
              </a:ext>
            </a:extLst>
          </p:cNvPr>
          <p:cNvPicPr>
            <a:picLocks noChangeAspect="1"/>
          </p:cNvPicPr>
          <p:nvPr/>
        </p:nvPicPr>
        <p:blipFill>
          <a:blip r:embed="rId4"/>
          <a:stretch>
            <a:fillRect/>
          </a:stretch>
        </p:blipFill>
        <p:spPr>
          <a:xfrm>
            <a:off x="6163607" y="1141400"/>
            <a:ext cx="4511431" cy="3505504"/>
          </a:xfrm>
          <a:prstGeom prst="rect">
            <a:avLst/>
          </a:prstGeom>
          <a:ln w="38100" cap="sq">
            <a:solidFill>
              <a:srgbClr val="000000"/>
            </a:solidFill>
            <a:prstDash val="solid"/>
            <a:miter lim="800000"/>
          </a:ln>
          <a:effectLst/>
        </p:spPr>
      </p:pic>
      <p:pic>
        <p:nvPicPr>
          <p:cNvPr id="12" name="Picture 11">
            <a:extLst>
              <a:ext uri="{FF2B5EF4-FFF2-40B4-BE49-F238E27FC236}">
                <a16:creationId xmlns:a16="http://schemas.microsoft.com/office/drawing/2014/main" id="{14080B9B-0150-13D2-7567-345287BCDFD2}"/>
              </a:ext>
            </a:extLst>
          </p:cNvPr>
          <p:cNvPicPr>
            <a:picLocks noChangeAspect="1"/>
          </p:cNvPicPr>
          <p:nvPr/>
        </p:nvPicPr>
        <p:blipFill>
          <a:blip r:embed="rId5"/>
          <a:stretch>
            <a:fillRect/>
          </a:stretch>
        </p:blipFill>
        <p:spPr>
          <a:xfrm>
            <a:off x="352988" y="2325679"/>
            <a:ext cx="4397121" cy="34521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F7608AB9-C994-807D-F0E2-D2F71C1098D5}"/>
              </a:ext>
            </a:extLst>
          </p:cNvPr>
          <p:cNvPicPr>
            <a:picLocks noChangeAspect="1"/>
          </p:cNvPicPr>
          <p:nvPr/>
        </p:nvPicPr>
        <p:blipFill>
          <a:blip r:embed="rId6"/>
          <a:stretch>
            <a:fillRect/>
          </a:stretch>
        </p:blipFill>
        <p:spPr>
          <a:xfrm>
            <a:off x="3440200" y="1554317"/>
            <a:ext cx="5311600" cy="37493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8446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9;p4">
            <a:extLst>
              <a:ext uri="{FF2B5EF4-FFF2-40B4-BE49-F238E27FC236}">
                <a16:creationId xmlns:a16="http://schemas.microsoft.com/office/drawing/2014/main" id="{494C1BC1-D9F2-5406-C11F-C7B161747FE6}"/>
              </a:ext>
            </a:extLst>
          </p:cNvPr>
          <p:cNvPicPr preferRelativeResize="0"/>
          <p:nvPr/>
        </p:nvPicPr>
        <p:blipFill rotWithShape="1">
          <a:blip r:embed="rId2">
            <a:alphaModFix/>
          </a:blip>
          <a:srcRect/>
          <a:stretch/>
        </p:blipFill>
        <p:spPr>
          <a:xfrm>
            <a:off x="932688" y="363474"/>
            <a:ext cx="38100" cy="380491"/>
          </a:xfrm>
          <a:prstGeom prst="rect">
            <a:avLst/>
          </a:prstGeom>
          <a:noFill/>
          <a:ln>
            <a:noFill/>
          </a:ln>
        </p:spPr>
      </p:pic>
      <p:sp>
        <p:nvSpPr>
          <p:cNvPr id="5" name="Google Shape;150;p4">
            <a:extLst>
              <a:ext uri="{FF2B5EF4-FFF2-40B4-BE49-F238E27FC236}">
                <a16:creationId xmlns:a16="http://schemas.microsoft.com/office/drawing/2014/main" id="{477AEF0C-F959-74B9-0102-7EB231C12DFB}"/>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Hạn chế:</a:t>
            </a:r>
            <a:endParaRPr lang="vi-VN" kern="0" dirty="0"/>
          </a:p>
        </p:txBody>
      </p:sp>
      <p:sp>
        <p:nvSpPr>
          <p:cNvPr id="6" name="Google Shape;151;p4">
            <a:extLst>
              <a:ext uri="{FF2B5EF4-FFF2-40B4-BE49-F238E27FC236}">
                <a16:creationId xmlns:a16="http://schemas.microsoft.com/office/drawing/2014/main" id="{D17225D8-73AB-6D43-F60D-F1DF34EF10AA}"/>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07</a:t>
            </a:r>
            <a:endParaRPr sz="2800">
              <a:latin typeface="Calibri"/>
              <a:ea typeface="Calibri"/>
              <a:cs typeface="Calibri"/>
              <a:sym typeface="Calibri"/>
            </a:endParaRPr>
          </a:p>
        </p:txBody>
      </p:sp>
      <p:sp>
        <p:nvSpPr>
          <p:cNvPr id="7" name="Google Shape;146;p4">
            <a:extLst>
              <a:ext uri="{FF2B5EF4-FFF2-40B4-BE49-F238E27FC236}">
                <a16:creationId xmlns:a16="http://schemas.microsoft.com/office/drawing/2014/main" id="{A082D4B0-C002-1D70-3473-59AD19BF8C80}"/>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23</a:t>
            </a:fld>
            <a:endParaRPr/>
          </a:p>
        </p:txBody>
      </p:sp>
      <p:sp>
        <p:nvSpPr>
          <p:cNvPr id="8" name="Google Shape;53;p1">
            <a:extLst>
              <a:ext uri="{FF2B5EF4-FFF2-40B4-BE49-F238E27FC236}">
                <a16:creationId xmlns:a16="http://schemas.microsoft.com/office/drawing/2014/main" id="{5563233A-92B0-908F-854C-64EB6ED40A0D}"/>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sp>
        <p:nvSpPr>
          <p:cNvPr id="9" name="TextBox 8">
            <a:extLst>
              <a:ext uri="{FF2B5EF4-FFF2-40B4-BE49-F238E27FC236}">
                <a16:creationId xmlns:a16="http://schemas.microsoft.com/office/drawing/2014/main" id="{2B18CF6C-42E5-85D4-ED31-624E00EAE2A2}"/>
              </a:ext>
            </a:extLst>
          </p:cNvPr>
          <p:cNvSpPr txBox="1"/>
          <p:nvPr/>
        </p:nvSpPr>
        <p:spPr>
          <a:xfrm>
            <a:off x="600341" y="899194"/>
            <a:ext cx="10263269" cy="54425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atin typeface="+mj-lt"/>
              </a:rPr>
              <a:t>Không sử dụng các </a:t>
            </a:r>
            <a:r>
              <a:rPr lang="vi-VN" sz="1800" kern="1200">
                <a:solidFill>
                  <a:srgbClr val="000000"/>
                </a:solidFill>
                <a:effectLst/>
                <a:latin typeface="Arial" panose="020B0604020202020204" pitchFamily="34" charset="0"/>
                <a:ea typeface="+mn-ea"/>
                <a:cs typeface="+mn-cs"/>
              </a:rPr>
              <a:t>mô hình học sâu NLP tiên tiến</a:t>
            </a:r>
            <a:r>
              <a:rPr lang="en-US" sz="1800" kern="1200">
                <a:solidFill>
                  <a:srgbClr val="000000"/>
                </a:solidFill>
                <a:effectLst/>
                <a:latin typeface="Arial" panose="020B0604020202020204" pitchFamily="34" charset="0"/>
                <a:ea typeface="+mn-ea"/>
                <a:cs typeface="+mn-cs"/>
              </a:rPr>
              <a:t>.</a:t>
            </a:r>
          </a:p>
          <a:p>
            <a:pPr marL="285750" indent="-285750">
              <a:lnSpc>
                <a:spcPct val="150000"/>
              </a:lnSpc>
              <a:buFont typeface="Arial" panose="020B0604020202020204" pitchFamily="34" charset="0"/>
              <a:buChar char="•"/>
            </a:pPr>
            <a:r>
              <a:rPr lang="en-US">
                <a:solidFill>
                  <a:srgbClr val="000000"/>
                </a:solidFill>
                <a:latin typeface="Arial" panose="020B0604020202020204" pitchFamily="34" charset="0"/>
              </a:rPr>
              <a:t>Quá ít đặc trưng khía cạnh, không đủ để phân tích các </a:t>
            </a:r>
            <a:r>
              <a:rPr lang="vi-VN" sz="1800" kern="1200">
                <a:solidFill>
                  <a:srgbClr val="000000"/>
                </a:solidFill>
                <a:effectLst/>
                <a:latin typeface="Arial" panose="020B0604020202020204" pitchFamily="34" charset="0"/>
                <a:ea typeface="+mn-ea"/>
                <a:cs typeface="+mn-cs"/>
              </a:rPr>
              <a:t>khía cạnh cụ thể của sản phẩm như</a:t>
            </a:r>
            <a:r>
              <a:rPr lang="en-US" sz="1800" kern="1200">
                <a:solidFill>
                  <a:srgbClr val="000000"/>
                </a:solidFill>
                <a:effectLst/>
                <a:latin typeface="Arial" panose="020B0604020202020204" pitchFamily="34" charset="0"/>
                <a:ea typeface="+mn-ea"/>
                <a:cs typeface="+mn-cs"/>
              </a:rPr>
              <a:t> camera, màn hình,</a:t>
            </a:r>
            <a:r>
              <a:rPr lang="vi-VN" sz="1800" kern="1200">
                <a:solidFill>
                  <a:srgbClr val="000000"/>
                </a:solidFill>
                <a:effectLst/>
                <a:latin typeface="Arial" panose="020B0604020202020204" pitchFamily="34" charset="0"/>
                <a:ea typeface="+mn-ea"/>
                <a:cs typeface="+mn-cs"/>
              </a:rPr>
              <a:t> chất lượng, giá cả, v.v.</a:t>
            </a:r>
            <a:endParaRPr lang="en-US">
              <a:latin typeface="+mj-lt"/>
            </a:endParaRPr>
          </a:p>
          <a:p>
            <a:pPr marL="285750" indent="-285750">
              <a:lnSpc>
                <a:spcPct val="150000"/>
              </a:lnSpc>
              <a:buFont typeface="Arial" panose="020B0604020202020204" pitchFamily="34" charset="0"/>
              <a:buChar char="•"/>
            </a:pPr>
            <a:r>
              <a:rPr lang="vi-VN" b="0" i="0">
                <a:solidFill>
                  <a:srgbClr val="0D0D0D"/>
                </a:solidFill>
                <a:effectLst/>
                <a:highlight>
                  <a:srgbClr val="FFFFFF"/>
                </a:highlight>
              </a:rPr>
              <a:t>Phụ thuộc vào Trích xuất Đặc trưng</a:t>
            </a:r>
            <a:r>
              <a:rPr lang="en-US" b="0" i="0">
                <a:solidFill>
                  <a:srgbClr val="0D0D0D"/>
                </a:solidFill>
                <a:effectLst/>
                <a:highlight>
                  <a:srgbClr val="FFFFFF"/>
                </a:highlight>
              </a:rPr>
              <a:t>: </a:t>
            </a:r>
          </a:p>
          <a:p>
            <a:pPr lvl="1">
              <a:lnSpc>
                <a:spcPct val="150000"/>
              </a:lnSpc>
              <a:buFont typeface="Arial" panose="020B0604020202020204" pitchFamily="34" charset="0"/>
              <a:buChar char="•"/>
            </a:pPr>
            <a:r>
              <a:rPr lang="en-US" b="0" i="0">
                <a:solidFill>
                  <a:srgbClr val="0D0D0D"/>
                </a:solidFill>
                <a:effectLst/>
                <a:highlight>
                  <a:srgbClr val="FFFFFF"/>
                </a:highlight>
              </a:rPr>
              <a:t> </a:t>
            </a:r>
            <a:r>
              <a:rPr lang="vi-VN" b="0" i="0">
                <a:solidFill>
                  <a:srgbClr val="0D0D0D"/>
                </a:solidFill>
                <a:effectLst/>
                <a:highlight>
                  <a:srgbClr val="FFFFFF"/>
                </a:highlight>
              </a:rPr>
              <a:t>Hiệu suất của các mô hình SVM phụ thuộc vào chất lượng và tính phù hợp của các đặc</a:t>
            </a:r>
            <a:r>
              <a:rPr lang="en-US" b="0" i="0">
                <a:solidFill>
                  <a:srgbClr val="0D0D0D"/>
                </a:solidFill>
                <a:effectLst/>
                <a:highlight>
                  <a:srgbClr val="FFFFFF"/>
                </a:highlight>
              </a:rPr>
              <a:t> </a:t>
            </a:r>
            <a:r>
              <a:rPr lang="vi-VN" b="0" i="0">
                <a:solidFill>
                  <a:srgbClr val="0D0D0D"/>
                </a:solidFill>
                <a:effectLst/>
                <a:highlight>
                  <a:srgbClr val="FFFFFF"/>
                </a:highlight>
              </a:rPr>
              <a:t>trưng được trích xuất từ dữ liệu văn bản. </a:t>
            </a:r>
            <a:endParaRPr lang="en-US" b="0" i="0">
              <a:solidFill>
                <a:srgbClr val="0D0D0D"/>
              </a:solidFill>
              <a:effectLst/>
              <a:highlight>
                <a:srgbClr val="FFFFFF"/>
              </a:highlight>
            </a:endParaRPr>
          </a:p>
          <a:p>
            <a:pPr>
              <a:lnSpc>
                <a:spcPct val="150000"/>
              </a:lnSpc>
              <a:buFont typeface="Arial" panose="020B0604020202020204" pitchFamily="34" charset="0"/>
              <a:buChar char="•"/>
            </a:pPr>
            <a:r>
              <a:rPr lang="en-US" b="0" i="0">
                <a:solidFill>
                  <a:srgbClr val="0D0D0D"/>
                </a:solidFill>
                <a:effectLst/>
                <a:highlight>
                  <a:srgbClr val="FFFFFF"/>
                </a:highlight>
              </a:rPr>
              <a:t> Mean embedding </a:t>
            </a:r>
            <a:r>
              <a:rPr lang="vi-VN" b="0" i="0">
                <a:solidFill>
                  <a:srgbClr val="0D0D0D"/>
                </a:solidFill>
                <a:effectLst/>
                <a:highlight>
                  <a:srgbClr val="FFFFFF"/>
                </a:highlight>
              </a:rPr>
              <a:t>xử lý tất cả các từ như nhau, điều này có thể không lý tưởng. Ví dụ: các từ phủ định ("không", "không bao giờ") có thể thay đổi tình cảm, nhưng nếu chỉ tính trung bình thì có thể không nắm bắt được sắc thái đó.</a:t>
            </a:r>
            <a:r>
              <a:rPr lang="en-US" b="0" i="0">
                <a:solidFill>
                  <a:srgbClr val="0D0D0D"/>
                </a:solidFill>
                <a:effectLst/>
                <a:highlight>
                  <a:srgbClr val="FFFFFF"/>
                </a:highlight>
              </a:rPr>
              <a:t> </a:t>
            </a:r>
          </a:p>
          <a:p>
            <a:pPr>
              <a:lnSpc>
                <a:spcPct val="150000"/>
              </a:lnSpc>
              <a:buFont typeface="Arial" panose="020B0604020202020204" pitchFamily="34" charset="0"/>
              <a:buChar char="•"/>
            </a:pPr>
            <a:r>
              <a:rPr lang="en-US" b="0" i="0">
                <a:solidFill>
                  <a:srgbClr val="0D0D0D"/>
                </a:solidFill>
                <a:effectLst/>
                <a:highlight>
                  <a:srgbClr val="FFFFFF"/>
                </a:highlight>
              </a:rPr>
              <a:t> Mean embedding </a:t>
            </a:r>
            <a:r>
              <a:rPr lang="vi-VN" b="0" i="0">
                <a:solidFill>
                  <a:srgbClr val="0D0D0D"/>
                </a:solidFill>
                <a:effectLst/>
                <a:highlight>
                  <a:srgbClr val="FFFFFF"/>
                </a:highlight>
              </a:rPr>
              <a:t>không xử lý hiệu quả các câu dài trong đó trật tự từ và ngữ cảnh rất quan trọng để hiểu được cảm xúc.</a:t>
            </a:r>
            <a:endParaRPr lang="en-US" b="0" i="0">
              <a:solidFill>
                <a:srgbClr val="0D0D0D"/>
              </a:solidFill>
              <a:effectLst/>
              <a:highlight>
                <a:srgbClr val="FFFFFF"/>
              </a:highlight>
            </a:endParaRPr>
          </a:p>
          <a:p>
            <a:pPr>
              <a:lnSpc>
                <a:spcPct val="150000"/>
              </a:lnSpc>
              <a:buFont typeface="Arial" panose="020B0604020202020204" pitchFamily="34" charset="0"/>
              <a:buChar char="•"/>
            </a:pPr>
            <a:r>
              <a:rPr lang="en-US">
                <a:solidFill>
                  <a:srgbClr val="0D0D0D"/>
                </a:solidFill>
                <a:highlight>
                  <a:srgbClr val="FFFFFF"/>
                </a:highlight>
              </a:rPr>
              <a:t> </a:t>
            </a:r>
            <a:r>
              <a:rPr lang="vi-VN" b="0" i="0">
                <a:solidFill>
                  <a:srgbClr val="0D0D0D"/>
                </a:solidFill>
                <a:effectLst/>
                <a:highlight>
                  <a:srgbClr val="FFFFFF"/>
                </a:highlight>
              </a:rPr>
              <a:t>SVM thường xử lý mỗi đặc trưng một cách độc lập, bỏ qua các phụ thuộc ngữ cảnh trong các câu hoặc tài liệu.</a:t>
            </a:r>
            <a:endParaRPr lang="vi-VN"/>
          </a:p>
        </p:txBody>
      </p:sp>
    </p:spTree>
    <p:extLst>
      <p:ext uri="{BB962C8B-B14F-4D97-AF65-F5344CB8AC3E}">
        <p14:creationId xmlns:p14="http://schemas.microsoft.com/office/powerpoint/2010/main" val="3043991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9;p4">
            <a:extLst>
              <a:ext uri="{FF2B5EF4-FFF2-40B4-BE49-F238E27FC236}">
                <a16:creationId xmlns:a16="http://schemas.microsoft.com/office/drawing/2014/main" id="{566B7FB7-85BD-8F73-86FC-8025CA763BFE}"/>
              </a:ext>
            </a:extLst>
          </p:cNvPr>
          <p:cNvPicPr preferRelativeResize="0"/>
          <p:nvPr/>
        </p:nvPicPr>
        <p:blipFill rotWithShape="1">
          <a:blip r:embed="rId2">
            <a:alphaModFix/>
          </a:blip>
          <a:srcRect/>
          <a:stretch/>
        </p:blipFill>
        <p:spPr>
          <a:xfrm>
            <a:off x="932688" y="363474"/>
            <a:ext cx="38100" cy="380491"/>
          </a:xfrm>
          <a:prstGeom prst="rect">
            <a:avLst/>
          </a:prstGeom>
          <a:noFill/>
          <a:ln>
            <a:noFill/>
          </a:ln>
        </p:spPr>
      </p:pic>
      <p:sp>
        <p:nvSpPr>
          <p:cNvPr id="5" name="Google Shape;150;p4">
            <a:extLst>
              <a:ext uri="{FF2B5EF4-FFF2-40B4-BE49-F238E27FC236}">
                <a16:creationId xmlns:a16="http://schemas.microsoft.com/office/drawing/2014/main" id="{073DDA9A-8C48-5954-E027-1B153FCFFA37}"/>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Demo:</a:t>
            </a:r>
            <a:endParaRPr lang="vi-VN" kern="0" dirty="0"/>
          </a:p>
        </p:txBody>
      </p:sp>
      <p:sp>
        <p:nvSpPr>
          <p:cNvPr id="6" name="Google Shape;151;p4">
            <a:extLst>
              <a:ext uri="{FF2B5EF4-FFF2-40B4-BE49-F238E27FC236}">
                <a16:creationId xmlns:a16="http://schemas.microsoft.com/office/drawing/2014/main" id="{BF962F83-E0E8-E699-4338-20DF08FB1C3F}"/>
              </a:ext>
            </a:extLst>
          </p:cNvPr>
          <p:cNvSpPr txBox="1"/>
          <p:nvPr/>
        </p:nvSpPr>
        <p:spPr>
          <a:xfrm>
            <a:off x="407619" y="329946"/>
            <a:ext cx="385445" cy="44305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08</a:t>
            </a:r>
            <a:endParaRPr sz="2800">
              <a:latin typeface="Calibri"/>
              <a:ea typeface="Calibri"/>
              <a:cs typeface="Calibri"/>
              <a:sym typeface="Calibri"/>
            </a:endParaRPr>
          </a:p>
        </p:txBody>
      </p:sp>
      <p:sp>
        <p:nvSpPr>
          <p:cNvPr id="7" name="Google Shape;146;p4">
            <a:extLst>
              <a:ext uri="{FF2B5EF4-FFF2-40B4-BE49-F238E27FC236}">
                <a16:creationId xmlns:a16="http://schemas.microsoft.com/office/drawing/2014/main" id="{DD1C1764-7C3E-4467-7EA6-E3B3DF797791}"/>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24</a:t>
            </a:fld>
            <a:endParaRPr/>
          </a:p>
        </p:txBody>
      </p:sp>
      <p:sp>
        <p:nvSpPr>
          <p:cNvPr id="8" name="Google Shape;53;p1">
            <a:extLst>
              <a:ext uri="{FF2B5EF4-FFF2-40B4-BE49-F238E27FC236}">
                <a16:creationId xmlns:a16="http://schemas.microsoft.com/office/drawing/2014/main" id="{1C2B7661-F105-66E2-9000-99C19A8E7645}"/>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pic>
        <p:nvPicPr>
          <p:cNvPr id="10" name="Picture 9">
            <a:extLst>
              <a:ext uri="{FF2B5EF4-FFF2-40B4-BE49-F238E27FC236}">
                <a16:creationId xmlns:a16="http://schemas.microsoft.com/office/drawing/2014/main" id="{68D8EB94-049B-BD42-8931-E0B5D3328219}"/>
              </a:ext>
            </a:extLst>
          </p:cNvPr>
          <p:cNvPicPr>
            <a:picLocks noChangeAspect="1"/>
          </p:cNvPicPr>
          <p:nvPr/>
        </p:nvPicPr>
        <p:blipFill>
          <a:blip r:embed="rId3"/>
          <a:stretch>
            <a:fillRect/>
          </a:stretch>
        </p:blipFill>
        <p:spPr>
          <a:xfrm>
            <a:off x="951738" y="947469"/>
            <a:ext cx="9922273" cy="4582473"/>
          </a:xfrm>
          <a:prstGeom prst="rect">
            <a:avLst/>
          </a:prstGeom>
        </p:spPr>
      </p:pic>
      <p:sp>
        <p:nvSpPr>
          <p:cNvPr id="2" name="TextBox 1">
            <a:extLst>
              <a:ext uri="{FF2B5EF4-FFF2-40B4-BE49-F238E27FC236}">
                <a16:creationId xmlns:a16="http://schemas.microsoft.com/office/drawing/2014/main" id="{3B2E69D4-D123-E2D7-3140-DF5AFC6048E5}"/>
              </a:ext>
            </a:extLst>
          </p:cNvPr>
          <p:cNvSpPr txBox="1"/>
          <p:nvPr/>
        </p:nvSpPr>
        <p:spPr>
          <a:xfrm>
            <a:off x="5265575" y="5733446"/>
            <a:ext cx="1660849" cy="430887"/>
          </a:xfrm>
          <a:prstGeom prst="rect">
            <a:avLst/>
          </a:prstGeom>
          <a:noFill/>
        </p:spPr>
        <p:txBody>
          <a:bodyPr wrap="square" rtlCol="0">
            <a:spAutoFit/>
          </a:bodyPr>
          <a:lstStyle/>
          <a:p>
            <a:pPr algn="ctr"/>
            <a:r>
              <a:rPr lang="en-US" sz="2200">
                <a:solidFill>
                  <a:srgbClr val="00B0F0"/>
                </a:solidFill>
                <a:hlinkClick r:id="rId4">
                  <a:extLst>
                    <a:ext uri="{A12FA001-AC4F-418D-AE19-62706E023703}">
                      <ahyp:hlinkClr xmlns:ahyp="http://schemas.microsoft.com/office/drawing/2018/hyperlinkcolor" val="tx"/>
                    </a:ext>
                  </a:extLst>
                </a:hlinkClick>
              </a:rPr>
              <a:t>Link</a:t>
            </a:r>
            <a:endParaRPr lang="vi-VN" sz="2200">
              <a:solidFill>
                <a:srgbClr val="00B0F0"/>
              </a:solidFill>
            </a:endParaRPr>
          </a:p>
        </p:txBody>
      </p:sp>
    </p:spTree>
    <p:extLst>
      <p:ext uri="{BB962C8B-B14F-4D97-AF65-F5344CB8AC3E}">
        <p14:creationId xmlns:p14="http://schemas.microsoft.com/office/powerpoint/2010/main" val="3566530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9;p4">
            <a:extLst>
              <a:ext uri="{FF2B5EF4-FFF2-40B4-BE49-F238E27FC236}">
                <a16:creationId xmlns:a16="http://schemas.microsoft.com/office/drawing/2014/main" id="{82473FEA-082B-D6D6-5E67-B888A54180B4}"/>
              </a:ext>
            </a:extLst>
          </p:cNvPr>
          <p:cNvPicPr preferRelativeResize="0"/>
          <p:nvPr/>
        </p:nvPicPr>
        <p:blipFill rotWithShape="1">
          <a:blip r:embed="rId2">
            <a:alphaModFix/>
          </a:blip>
          <a:srcRect/>
          <a:stretch/>
        </p:blipFill>
        <p:spPr>
          <a:xfrm>
            <a:off x="932688" y="363474"/>
            <a:ext cx="38100" cy="380491"/>
          </a:xfrm>
          <a:prstGeom prst="rect">
            <a:avLst/>
          </a:prstGeom>
          <a:noFill/>
          <a:ln>
            <a:noFill/>
          </a:ln>
        </p:spPr>
      </p:pic>
      <p:sp>
        <p:nvSpPr>
          <p:cNvPr id="5" name="Google Shape;150;p4">
            <a:extLst>
              <a:ext uri="{FF2B5EF4-FFF2-40B4-BE49-F238E27FC236}">
                <a16:creationId xmlns:a16="http://schemas.microsoft.com/office/drawing/2014/main" id="{B71479DB-5E0F-CDA1-0BE9-899E1440F376}"/>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Future work:</a:t>
            </a:r>
            <a:endParaRPr lang="vi-VN" kern="0" dirty="0"/>
          </a:p>
        </p:txBody>
      </p:sp>
      <p:sp>
        <p:nvSpPr>
          <p:cNvPr id="6" name="Google Shape;151;p4">
            <a:extLst>
              <a:ext uri="{FF2B5EF4-FFF2-40B4-BE49-F238E27FC236}">
                <a16:creationId xmlns:a16="http://schemas.microsoft.com/office/drawing/2014/main" id="{8E855E93-D982-123A-3F38-A7C1B1AB3034}"/>
              </a:ext>
            </a:extLst>
          </p:cNvPr>
          <p:cNvSpPr txBox="1"/>
          <p:nvPr/>
        </p:nvSpPr>
        <p:spPr>
          <a:xfrm>
            <a:off x="407619" y="329946"/>
            <a:ext cx="385445" cy="44305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09</a:t>
            </a:r>
            <a:endParaRPr sz="2800">
              <a:latin typeface="Calibri"/>
              <a:ea typeface="Calibri"/>
              <a:cs typeface="Calibri"/>
              <a:sym typeface="Calibri"/>
            </a:endParaRPr>
          </a:p>
        </p:txBody>
      </p:sp>
      <p:sp>
        <p:nvSpPr>
          <p:cNvPr id="7" name="Google Shape;146;p4">
            <a:extLst>
              <a:ext uri="{FF2B5EF4-FFF2-40B4-BE49-F238E27FC236}">
                <a16:creationId xmlns:a16="http://schemas.microsoft.com/office/drawing/2014/main" id="{B12EF6C6-06AB-FBD2-719C-FE1DE88EE310}"/>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25</a:t>
            </a:fld>
            <a:endParaRPr/>
          </a:p>
        </p:txBody>
      </p:sp>
      <p:sp>
        <p:nvSpPr>
          <p:cNvPr id="8" name="Google Shape;53;p1">
            <a:extLst>
              <a:ext uri="{FF2B5EF4-FFF2-40B4-BE49-F238E27FC236}">
                <a16:creationId xmlns:a16="http://schemas.microsoft.com/office/drawing/2014/main" id="{9F33FF50-1838-63E9-7EDE-E3EB7032497A}"/>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sp>
        <p:nvSpPr>
          <p:cNvPr id="9" name="TextBox 8">
            <a:extLst>
              <a:ext uri="{FF2B5EF4-FFF2-40B4-BE49-F238E27FC236}">
                <a16:creationId xmlns:a16="http://schemas.microsoft.com/office/drawing/2014/main" id="{A08E05DE-E10E-E3AF-B942-8EB33E4692EB}"/>
              </a:ext>
            </a:extLst>
          </p:cNvPr>
          <p:cNvSpPr txBox="1"/>
          <p:nvPr/>
        </p:nvSpPr>
        <p:spPr>
          <a:xfrm>
            <a:off x="609600" y="1393371"/>
            <a:ext cx="10432143" cy="3970318"/>
          </a:xfrm>
          <a:prstGeom prst="rect">
            <a:avLst/>
          </a:prstGeom>
          <a:noFill/>
        </p:spPr>
        <p:txBody>
          <a:bodyPr wrap="square" rtlCol="0">
            <a:spAutoFit/>
          </a:bodyPr>
          <a:lstStyle/>
          <a:p>
            <a:pPr marL="285750" indent="-285750">
              <a:buFont typeface="Arial" panose="020B0604020202020204" pitchFamily="34" charset="0"/>
              <a:buChar char="•"/>
            </a:pPr>
            <a:r>
              <a:rPr lang="vi-VN" sz="1800" kern="1200">
                <a:solidFill>
                  <a:srgbClr val="000000"/>
                </a:solidFill>
                <a:effectLst/>
                <a:latin typeface="Arial" panose="020B0604020202020204" pitchFamily="34" charset="0"/>
                <a:ea typeface="+mn-ea"/>
                <a:cs typeface="+mn-cs"/>
              </a:rPr>
              <a:t>Nghiên cứu và triển khai các mô hình học sâu NLP tiên tiến như BERT, GPT để cải thiện khả năng phân tích và hiểu biết ngôn ngữ tự nhiên, từ đó cải thiện độ chính xác của việc phân tích cảm xúc và các khía cạnh của sản phẩm.</a:t>
            </a:r>
            <a:endParaRPr lang="en-US" sz="1800" kern="1200">
              <a:solidFill>
                <a:srgbClr val="000000"/>
              </a:solidFill>
              <a:effectLst/>
              <a:latin typeface="Arial" panose="020B0604020202020204" pitchFamily="34" charset="0"/>
              <a:ea typeface="+mn-ea"/>
              <a:cs typeface="+mn-cs"/>
            </a:endParaRPr>
          </a:p>
          <a:p>
            <a:pPr marL="285750" indent="-285750">
              <a:buFont typeface="Arial" panose="020B0604020202020204" pitchFamily="34" charset="0"/>
              <a:buChar char="•"/>
            </a:pPr>
            <a:endParaRPr lang="vi-VN" sz="1800" kern="1200">
              <a:solidFill>
                <a:srgbClr val="000000"/>
              </a:solidFill>
              <a:effectLst/>
              <a:latin typeface="Arial" panose="020B0604020202020204" pitchFamily="34" charset="0"/>
              <a:ea typeface="+mn-ea"/>
              <a:cs typeface="+mn-cs"/>
            </a:endParaRPr>
          </a:p>
          <a:p>
            <a:pPr marL="285750" indent="-285750">
              <a:buFont typeface="Arial" panose="020B0604020202020204" pitchFamily="34" charset="0"/>
              <a:buChar char="•"/>
            </a:pPr>
            <a:r>
              <a:rPr lang="vi-VN" sz="1800" kern="1200">
                <a:solidFill>
                  <a:srgbClr val="000000"/>
                </a:solidFill>
                <a:effectLst/>
                <a:latin typeface="Arial" panose="020B0604020202020204" pitchFamily="34" charset="0"/>
                <a:ea typeface="+mn-ea"/>
                <a:cs typeface="+mn-cs"/>
              </a:rPr>
              <a:t>Phát triển các phương pháp và mô hình để phân tích các khía cạnh cụ thể của sản phẩm như chất lượng, giá cả, dịch vụ khách hàng, v.v., để cung cấp cho người dùng thông tin chi tiết và đáng tin cậy.</a:t>
            </a:r>
          </a:p>
          <a:p>
            <a:pPr marL="285750" indent="-285750">
              <a:buFont typeface="Arial" panose="020B0604020202020204" pitchFamily="34" charset="0"/>
              <a:buChar char="•"/>
            </a:pPr>
            <a:endParaRPr lang="en-US" sz="1800" kern="1200">
              <a:solidFill>
                <a:srgbClr val="000000"/>
              </a:solidFill>
              <a:effectLst/>
              <a:latin typeface="Arial" panose="020B0604020202020204" pitchFamily="34" charset="0"/>
              <a:ea typeface="+mn-ea"/>
              <a:cs typeface="+mn-cs"/>
            </a:endParaRPr>
          </a:p>
          <a:p>
            <a:pPr marL="285750" indent="-285750">
              <a:buFont typeface="Arial" panose="020B0604020202020204" pitchFamily="34" charset="0"/>
              <a:buChar char="•"/>
            </a:pPr>
            <a:r>
              <a:rPr lang="vi-VN" sz="1800" kern="1200">
                <a:solidFill>
                  <a:srgbClr val="000000"/>
                </a:solidFill>
                <a:effectLst/>
                <a:latin typeface="Arial" panose="020B0604020202020204" pitchFamily="34" charset="0"/>
                <a:ea typeface="+mn-ea"/>
                <a:cs typeface="+mn-cs"/>
              </a:rPr>
              <a:t>Cải tiến thành một trang web phân tích bán hàng, nơi người dùng chỉ cần dán đường link về một sản phẩm, hệ thống sẽ tự động thu thập và phân tích dựa trên các đánh giá về sản phẩm đó</a:t>
            </a:r>
            <a:endParaRPr lang="vi-VN" sz="1800">
              <a:effectLst/>
            </a:endParaRP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vi-VN"/>
              <a:t>Thêm tính năng cho phép người dùng tương tác với hệ thống bằng cách thêm đánh giá của riêng họ, bình luận và đánh giá sản phẩm, từ đó tăng cường tính tương tác và tính đa dạng của dữ liệu.</a:t>
            </a:r>
          </a:p>
          <a:p>
            <a:pPr marL="285750" indent="-285750">
              <a:buFont typeface="Arial" panose="020B0604020202020204" pitchFamily="34" charset="0"/>
              <a:buChar char="•"/>
            </a:pPr>
            <a:endParaRPr lang="vi-VN"/>
          </a:p>
        </p:txBody>
      </p:sp>
    </p:spTree>
    <p:extLst>
      <p:ext uri="{BB962C8B-B14F-4D97-AF65-F5344CB8AC3E}">
        <p14:creationId xmlns:p14="http://schemas.microsoft.com/office/powerpoint/2010/main" val="2992780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9;p4">
            <a:extLst>
              <a:ext uri="{FF2B5EF4-FFF2-40B4-BE49-F238E27FC236}">
                <a16:creationId xmlns:a16="http://schemas.microsoft.com/office/drawing/2014/main" id="{103DD82F-BBD1-C6CA-DC03-A8E7CE1892EE}"/>
              </a:ext>
            </a:extLst>
          </p:cNvPr>
          <p:cNvPicPr preferRelativeResize="0"/>
          <p:nvPr/>
        </p:nvPicPr>
        <p:blipFill rotWithShape="1">
          <a:blip r:embed="rId2">
            <a:alphaModFix/>
          </a:blip>
          <a:srcRect/>
          <a:stretch/>
        </p:blipFill>
        <p:spPr>
          <a:xfrm>
            <a:off x="932688" y="363474"/>
            <a:ext cx="38100" cy="380491"/>
          </a:xfrm>
          <a:prstGeom prst="rect">
            <a:avLst/>
          </a:prstGeom>
          <a:noFill/>
          <a:ln>
            <a:noFill/>
          </a:ln>
        </p:spPr>
      </p:pic>
      <p:sp>
        <p:nvSpPr>
          <p:cNvPr id="5" name="Google Shape;150;p4">
            <a:extLst>
              <a:ext uri="{FF2B5EF4-FFF2-40B4-BE49-F238E27FC236}">
                <a16:creationId xmlns:a16="http://schemas.microsoft.com/office/drawing/2014/main" id="{9B09FEE7-9A8C-B0CE-92AD-69B67B939995}"/>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Tổng kết:</a:t>
            </a:r>
            <a:endParaRPr lang="vi-VN" kern="0" dirty="0"/>
          </a:p>
        </p:txBody>
      </p:sp>
      <p:sp>
        <p:nvSpPr>
          <p:cNvPr id="6" name="Google Shape;151;p4">
            <a:extLst>
              <a:ext uri="{FF2B5EF4-FFF2-40B4-BE49-F238E27FC236}">
                <a16:creationId xmlns:a16="http://schemas.microsoft.com/office/drawing/2014/main" id="{56359696-F818-02BC-ED94-F92BEB2D9137}"/>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10</a:t>
            </a:r>
            <a:endParaRPr sz="2800">
              <a:latin typeface="Calibri"/>
              <a:ea typeface="Calibri"/>
              <a:cs typeface="Calibri"/>
              <a:sym typeface="Calibri"/>
            </a:endParaRPr>
          </a:p>
        </p:txBody>
      </p:sp>
      <p:sp>
        <p:nvSpPr>
          <p:cNvPr id="7" name="Google Shape;146;p4">
            <a:extLst>
              <a:ext uri="{FF2B5EF4-FFF2-40B4-BE49-F238E27FC236}">
                <a16:creationId xmlns:a16="http://schemas.microsoft.com/office/drawing/2014/main" id="{DDF66F6F-5940-4DD3-DE91-C6B8EE182038}"/>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26</a:t>
            </a:fld>
            <a:endParaRPr/>
          </a:p>
        </p:txBody>
      </p:sp>
      <p:sp>
        <p:nvSpPr>
          <p:cNvPr id="8" name="Google Shape;53;p1">
            <a:extLst>
              <a:ext uri="{FF2B5EF4-FFF2-40B4-BE49-F238E27FC236}">
                <a16:creationId xmlns:a16="http://schemas.microsoft.com/office/drawing/2014/main" id="{E30BC938-EAEC-C194-07FE-8A1A5020695C}"/>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sp>
        <p:nvSpPr>
          <p:cNvPr id="9" name="TextBox 11">
            <a:extLst>
              <a:ext uri="{FF2B5EF4-FFF2-40B4-BE49-F238E27FC236}">
                <a16:creationId xmlns:a16="http://schemas.microsoft.com/office/drawing/2014/main" id="{27291129-D818-7369-BB23-91FF9AE91485}"/>
              </a:ext>
            </a:extLst>
          </p:cNvPr>
          <p:cNvSpPr txBox="1"/>
          <p:nvPr/>
        </p:nvSpPr>
        <p:spPr>
          <a:xfrm>
            <a:off x="407619" y="1100157"/>
            <a:ext cx="7787475" cy="4657685"/>
          </a:xfrm>
          <a:prstGeom prst="rect">
            <a:avLst/>
          </a:prstGeom>
        </p:spPr>
        <p:txBody>
          <a:bodyPr wrap="square" lIns="0" tIns="0" rIns="0" bIns="0" rtlCol="0" anchor="t">
            <a:spAutoFit/>
          </a:bodyPr>
          <a:lstStyle/>
          <a:p>
            <a:pPr marL="647697" lvl="1" indent="-323848">
              <a:lnSpc>
                <a:spcPct val="150000"/>
              </a:lnSpc>
              <a:buFont typeface="Arial"/>
              <a:buChar char="•"/>
            </a:pPr>
            <a:r>
              <a:rPr lang="en-US" spc="26">
                <a:solidFill>
                  <a:srgbClr val="000000"/>
                </a:solidFill>
                <a:latin typeface="Arial"/>
              </a:rPr>
              <a:t>Bài toán: Phân tích đánh giá lĩnh vực điện thoại di động</a:t>
            </a:r>
          </a:p>
          <a:p>
            <a:pPr marL="1295394" lvl="2" indent="-431798">
              <a:lnSpc>
                <a:spcPct val="150000"/>
              </a:lnSpc>
              <a:buFont typeface="Arial"/>
              <a:buChar char="⚬"/>
            </a:pPr>
            <a:r>
              <a:rPr lang="en-US" spc="26">
                <a:solidFill>
                  <a:srgbClr val="000000"/>
                </a:solidFill>
                <a:latin typeface="Arial"/>
              </a:rPr>
              <a:t>Input: đánh giá dạng text</a:t>
            </a:r>
          </a:p>
          <a:p>
            <a:pPr marL="1295394" lvl="2" indent="-431798">
              <a:lnSpc>
                <a:spcPct val="150000"/>
              </a:lnSpc>
              <a:buFont typeface="Arial"/>
              <a:buChar char="⚬"/>
            </a:pPr>
            <a:r>
              <a:rPr lang="en-US" spc="26">
                <a:solidFill>
                  <a:srgbClr val="000000"/>
                </a:solidFill>
                <a:latin typeface="Arial"/>
              </a:rPr>
              <a:t>Output: Aspect, Sentiment </a:t>
            </a:r>
          </a:p>
          <a:p>
            <a:pPr marL="647697" lvl="1" indent="-323848">
              <a:lnSpc>
                <a:spcPct val="200000"/>
              </a:lnSpc>
              <a:buFont typeface="Arial"/>
              <a:buChar char="•"/>
            </a:pPr>
            <a:r>
              <a:rPr lang="en-US" spc="26">
                <a:solidFill>
                  <a:srgbClr val="000000"/>
                </a:solidFill>
                <a:latin typeface="Arial"/>
              </a:rPr>
              <a:t>Đạt được mục tiêu đề ra</a:t>
            </a:r>
          </a:p>
          <a:p>
            <a:pPr marL="647697" lvl="1" indent="-323848">
              <a:lnSpc>
                <a:spcPct val="200000"/>
              </a:lnSpc>
              <a:buFont typeface="Arial"/>
              <a:buChar char="•"/>
            </a:pPr>
            <a:r>
              <a:rPr lang="en-US" spc="26">
                <a:solidFill>
                  <a:srgbClr val="000000"/>
                </a:solidFill>
                <a:latin typeface="Arial"/>
              </a:rPr>
              <a:t>Độ chính xác: 8 mô hình SVM cho độ chính xác trung bình 77% trên bộ tập test UIT-ViSFD</a:t>
            </a:r>
          </a:p>
          <a:p>
            <a:pPr marL="647697" lvl="1" indent="-323848">
              <a:lnSpc>
                <a:spcPct val="200000"/>
              </a:lnSpc>
              <a:buFont typeface="Arial"/>
              <a:buChar char="•"/>
            </a:pPr>
            <a:r>
              <a:rPr lang="en-US" spc="26">
                <a:solidFill>
                  <a:srgbClr val="000000"/>
                </a:solidFill>
                <a:latin typeface="Arial"/>
              </a:rPr>
              <a:t>Khó khăn:</a:t>
            </a:r>
          </a:p>
          <a:p>
            <a:pPr marL="1104897" lvl="2" indent="-323848">
              <a:lnSpc>
                <a:spcPct val="150000"/>
              </a:lnSpc>
              <a:buFont typeface="Arial"/>
              <a:buChar char="•"/>
            </a:pPr>
            <a:r>
              <a:rPr lang="en-US" spc="26">
                <a:solidFill>
                  <a:srgbClr val="000000"/>
                </a:solidFill>
                <a:latin typeface="Arial"/>
              </a:rPr>
              <a:t>Thời gian dành cho project bị hạn chế</a:t>
            </a:r>
          </a:p>
          <a:p>
            <a:pPr marL="1104897" lvl="2" indent="-323848">
              <a:lnSpc>
                <a:spcPct val="150000"/>
              </a:lnSpc>
              <a:buFont typeface="Arial"/>
              <a:buChar char="•"/>
            </a:pPr>
            <a:r>
              <a:rPr lang="en-US" spc="26">
                <a:solidFill>
                  <a:srgbClr val="000000"/>
                </a:solidFill>
                <a:latin typeface="Arial"/>
              </a:rPr>
              <a:t>Hạn chế về phần cứng</a:t>
            </a:r>
          </a:p>
          <a:p>
            <a:pPr marL="1104897" lvl="2" indent="-323848">
              <a:lnSpc>
                <a:spcPct val="150000"/>
              </a:lnSpc>
              <a:buFont typeface="Arial"/>
              <a:buChar char="•"/>
            </a:pPr>
            <a:r>
              <a:rPr lang="en-US" spc="26">
                <a:solidFill>
                  <a:srgbClr val="000000"/>
                </a:solidFill>
                <a:latin typeface="Arial"/>
              </a:rPr>
              <a:t>Model w2v tốn rất nhiều thời gian mỗi lần chạy</a:t>
            </a:r>
          </a:p>
        </p:txBody>
      </p:sp>
    </p:spTree>
    <p:extLst>
      <p:ext uri="{BB962C8B-B14F-4D97-AF65-F5344CB8AC3E}">
        <p14:creationId xmlns:p14="http://schemas.microsoft.com/office/powerpoint/2010/main" val="57373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4"/>
          <p:cNvPicPr preferRelativeResize="0"/>
          <p:nvPr/>
        </p:nvPicPr>
        <p:blipFill rotWithShape="1">
          <a:blip r:embed="rId3">
            <a:alphaModFix/>
          </a:blip>
          <a:srcRect/>
          <a:stretch/>
        </p:blipFill>
        <p:spPr>
          <a:xfrm>
            <a:off x="932688" y="363474"/>
            <a:ext cx="38100" cy="380491"/>
          </a:xfrm>
          <a:prstGeom prst="rect">
            <a:avLst/>
          </a:prstGeom>
          <a:noFill/>
          <a:ln>
            <a:noFill/>
          </a:ln>
        </p:spPr>
      </p:pic>
      <p:sp>
        <p:nvSpPr>
          <p:cNvPr id="146" name="Google Shape;146;p4"/>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3</a:t>
            </a:fld>
            <a:endParaRPr/>
          </a:p>
        </p:txBody>
      </p:sp>
      <p:sp>
        <p:nvSpPr>
          <p:cNvPr id="150" name="Google Shape;150;p4"/>
          <p:cNvSpPr txBox="1">
            <a:spLocks noGrp="1"/>
          </p:cNvSpPr>
          <p:nvPr>
            <p:ph type="title"/>
          </p:nvPr>
        </p:nvSpPr>
        <p:spPr>
          <a:xfrm>
            <a:off x="1038860" y="331088"/>
            <a:ext cx="1861905" cy="396888"/>
          </a:xfrm>
          <a:prstGeom prst="rect">
            <a:avLst/>
          </a:prstGeom>
          <a:noFill/>
          <a:ln>
            <a:noFill/>
          </a:ln>
        </p:spPr>
        <p:txBody>
          <a:bodyPr spcFirstLastPara="1" wrap="square" lIns="0" tIns="12050" rIns="0" bIns="0" anchor="t" anchorCtr="0">
            <a:spAutoFit/>
          </a:bodyPr>
          <a:lstStyle/>
          <a:p>
            <a:pPr marL="12700"/>
            <a:r>
              <a:rPr lang="en-US" sz="2500" b="0" dirty="0" err="1">
                <a:solidFill>
                  <a:srgbClr val="000000"/>
                </a:solidFill>
              </a:rPr>
              <a:t>Bài</a:t>
            </a:r>
            <a:r>
              <a:rPr lang="en-US" sz="2500" b="0" dirty="0">
                <a:solidFill>
                  <a:srgbClr val="000000"/>
                </a:solidFill>
              </a:rPr>
              <a:t> </a:t>
            </a:r>
            <a:r>
              <a:rPr lang="en-US" sz="2500" b="0" dirty="0" err="1">
                <a:solidFill>
                  <a:srgbClr val="000000"/>
                </a:solidFill>
              </a:rPr>
              <a:t>toán</a:t>
            </a:r>
            <a:r>
              <a:rPr lang="en-US" sz="2500" b="0" dirty="0">
                <a:solidFill>
                  <a:srgbClr val="000000"/>
                </a:solidFill>
              </a:rPr>
              <a:t>:</a:t>
            </a:r>
            <a:endParaRPr lang="vi-VN" dirty="0"/>
          </a:p>
        </p:txBody>
      </p:sp>
      <p:sp>
        <p:nvSpPr>
          <p:cNvPr id="151" name="Google Shape;151;p4"/>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01</a:t>
            </a:r>
            <a:endParaRPr sz="2800">
              <a:latin typeface="Calibri"/>
              <a:ea typeface="Calibri"/>
              <a:cs typeface="Calibri"/>
              <a:sym typeface="Calibri"/>
            </a:endParaRPr>
          </a:p>
        </p:txBody>
      </p:sp>
      <p:sp>
        <p:nvSpPr>
          <p:cNvPr id="2" name="TextBox 1">
            <a:extLst>
              <a:ext uri="{FF2B5EF4-FFF2-40B4-BE49-F238E27FC236}">
                <a16:creationId xmlns:a16="http://schemas.microsoft.com/office/drawing/2014/main" id="{1826B191-16C8-20EB-3C25-288014780674}"/>
              </a:ext>
            </a:extLst>
          </p:cNvPr>
          <p:cNvSpPr txBox="1"/>
          <p:nvPr/>
        </p:nvSpPr>
        <p:spPr>
          <a:xfrm>
            <a:off x="407619" y="1243756"/>
            <a:ext cx="5126406" cy="4524315"/>
          </a:xfrm>
          <a:prstGeom prst="rect">
            <a:avLst/>
          </a:prstGeom>
          <a:noFill/>
        </p:spPr>
        <p:txBody>
          <a:bodyPr wrap="square" rtlCol="0">
            <a:spAutoFit/>
          </a:bodyPr>
          <a:lstStyle/>
          <a:p>
            <a:pPr marL="285750" indent="-285750">
              <a:buFont typeface="Arial" panose="020B0604020202020204" pitchFamily="34" charset="0"/>
              <a:buChar char="•"/>
            </a:pPr>
            <a:r>
              <a:rPr lang="en-US" sz="1600" b="1"/>
              <a:t>Bài toán: </a:t>
            </a:r>
            <a:r>
              <a:rPr lang="vi-VN" sz="1600"/>
              <a:t>Aspect-</a:t>
            </a:r>
            <a:r>
              <a:rPr lang="en-US" sz="1600"/>
              <a:t>b</a:t>
            </a:r>
            <a:r>
              <a:rPr lang="vi-VN" sz="1600"/>
              <a:t>ased </a:t>
            </a:r>
            <a:r>
              <a:rPr lang="en-US" sz="1600"/>
              <a:t>s</a:t>
            </a:r>
            <a:r>
              <a:rPr lang="vi-VN" sz="1600"/>
              <a:t>entiment </a:t>
            </a:r>
            <a:r>
              <a:rPr lang="en-US" sz="1600"/>
              <a:t>a</a:t>
            </a:r>
            <a:r>
              <a:rPr lang="vi-VN" sz="1600"/>
              <a:t>nalysis (ABSA)</a:t>
            </a:r>
            <a:endParaRPr lang="en-US" sz="1600"/>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vi-VN" sz="1600" b="1"/>
              <a:t>Lĩnh vực: </a:t>
            </a:r>
            <a:r>
              <a:rPr lang="vi-VN" sz="1600"/>
              <a:t>Điện thoại thông minh trên các trang web thương mại điện t</a:t>
            </a:r>
            <a:r>
              <a:rPr lang="en-US" sz="1600"/>
              <a:t>ử</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Mục tiêu: </a:t>
            </a:r>
            <a:r>
              <a:rPr lang="vi-VN" sz="1600"/>
              <a:t>Giải quyết được 2 nhiệm vụ trong </a:t>
            </a:r>
            <a:r>
              <a:rPr lang="vi-VN" sz="1600">
                <a:effectLst/>
              </a:rPr>
              <a:t>Phân tích cảm xúc dựa trên khía cạnh:</a:t>
            </a:r>
            <a:r>
              <a:rPr lang="vi-VN" sz="1600" b="1">
                <a:effectLst/>
              </a:rPr>
              <a:t> Phát hiện danh mục khía cạnh </a:t>
            </a:r>
            <a:r>
              <a:rPr lang="vi-VN" sz="1600"/>
              <a:t>(</a:t>
            </a:r>
            <a:r>
              <a:rPr lang="vi-VN" sz="1600" b="1">
                <a:effectLst/>
              </a:rPr>
              <a:t>Aspect Category Detection) </a:t>
            </a:r>
            <a:r>
              <a:rPr lang="vi-VN" sz="1600">
                <a:effectLst/>
              </a:rPr>
              <a:t>và</a:t>
            </a:r>
            <a:r>
              <a:rPr lang="vi-VN" sz="1600" b="1">
                <a:effectLst/>
              </a:rPr>
              <a:t> Phân loại phân cực cảm xúc (Sentiment Polarity Classification)</a:t>
            </a:r>
            <a:endParaRPr lang="en-US" sz="1600" b="1">
              <a:effectLst/>
            </a:endParaRPr>
          </a:p>
          <a:p>
            <a:pPr marL="285750" indent="-285750">
              <a:buFont typeface="Arial" panose="020B0604020202020204" pitchFamily="34" charset="0"/>
              <a:buChar char="•"/>
            </a:pPr>
            <a:endParaRPr lang="en-US" sz="1600" b="1"/>
          </a:p>
          <a:p>
            <a:pPr marL="742950" lvl="1" indent="-285750">
              <a:buFont typeface="Arial" panose="020B0604020202020204" pitchFamily="34" charset="0"/>
              <a:buChar char="•"/>
            </a:pPr>
            <a:r>
              <a:rPr lang="vi-VN" sz="1600" b="1"/>
              <a:t>Phân loại được khía cạnh (aspect):</a:t>
            </a:r>
            <a:r>
              <a:rPr lang="vi-VN" sz="1600"/>
              <a:t> có/không</a:t>
            </a:r>
            <a:endParaRPr lang="en-US" sz="1600"/>
          </a:p>
          <a:p>
            <a:pPr marL="742950" lvl="1" indent="-285750">
              <a:buFont typeface="Arial" panose="020B0604020202020204" pitchFamily="34" charset="0"/>
              <a:buChar char="•"/>
            </a:pPr>
            <a:r>
              <a:rPr lang="vi-VN" sz="1600" b="1"/>
              <a:t>Phân loại được cảm xúc (sentiment): </a:t>
            </a:r>
            <a:r>
              <a:rPr lang="vi-VN" sz="1600"/>
              <a:t>negative, neutral, positive</a:t>
            </a:r>
          </a:p>
          <a:p>
            <a:pPr marL="285750" indent="-285750">
              <a:buFont typeface="Arial" panose="020B0604020202020204" pitchFamily="34" charset="0"/>
              <a:buChar char="•"/>
            </a:pPr>
            <a:endParaRPr lang="vi-VN" sz="1600"/>
          </a:p>
        </p:txBody>
      </p:sp>
      <p:sp>
        <p:nvSpPr>
          <p:cNvPr id="3" name="Google Shape;53;p1">
            <a:extLst>
              <a:ext uri="{FF2B5EF4-FFF2-40B4-BE49-F238E27FC236}">
                <a16:creationId xmlns:a16="http://schemas.microsoft.com/office/drawing/2014/main" id="{172BEB9F-1ADD-90F4-B323-BB6554B13197}"/>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grpSp>
        <p:nvGrpSpPr>
          <p:cNvPr id="11" name="Group 6">
            <a:extLst>
              <a:ext uri="{FF2B5EF4-FFF2-40B4-BE49-F238E27FC236}">
                <a16:creationId xmlns:a16="http://schemas.microsoft.com/office/drawing/2014/main" id="{4E162E5A-2DEA-0C5B-1FED-306E770F2D23}"/>
              </a:ext>
            </a:extLst>
          </p:cNvPr>
          <p:cNvGrpSpPr/>
          <p:nvPr/>
        </p:nvGrpSpPr>
        <p:grpSpPr>
          <a:xfrm>
            <a:off x="6877050" y="3695701"/>
            <a:ext cx="3543300" cy="2354979"/>
            <a:chOff x="0" y="2"/>
            <a:chExt cx="6863491" cy="6155923"/>
          </a:xfrm>
        </p:grpSpPr>
        <p:sp>
          <p:nvSpPr>
            <p:cNvPr id="12" name="AutoShape 7">
              <a:extLst>
                <a:ext uri="{FF2B5EF4-FFF2-40B4-BE49-F238E27FC236}">
                  <a16:creationId xmlns:a16="http://schemas.microsoft.com/office/drawing/2014/main" id="{4D95F550-46C4-08F9-6713-8504935FB5FB}"/>
                </a:ext>
              </a:extLst>
            </p:cNvPr>
            <p:cNvSpPr/>
            <p:nvPr/>
          </p:nvSpPr>
          <p:spPr>
            <a:xfrm>
              <a:off x="0" y="2"/>
              <a:ext cx="6863491" cy="6155923"/>
            </a:xfrm>
            <a:prstGeom prst="rect">
              <a:avLst/>
            </a:prstGeom>
            <a:solidFill>
              <a:schemeClr val="accent3">
                <a:lumMod val="75000"/>
              </a:schemeClr>
            </a:solidFill>
            <a:ln w="38100" cap="sq">
              <a:solidFill>
                <a:srgbClr val="000000"/>
              </a:solidFill>
              <a:prstDash val="solid"/>
              <a:miter/>
            </a:ln>
          </p:spPr>
          <p:txBody>
            <a:bodyPr/>
            <a:lstStyle/>
            <a:p>
              <a:endParaRPr lang="vi-VN"/>
            </a:p>
          </p:txBody>
        </p:sp>
        <p:sp>
          <p:nvSpPr>
            <p:cNvPr id="13" name="TextBox 8">
              <a:extLst>
                <a:ext uri="{FF2B5EF4-FFF2-40B4-BE49-F238E27FC236}">
                  <a16:creationId xmlns:a16="http://schemas.microsoft.com/office/drawing/2014/main" id="{C3BAD48D-37B0-A2A7-064C-F53D94744392}"/>
                </a:ext>
              </a:extLst>
            </p:cNvPr>
            <p:cNvSpPr txBox="1"/>
            <p:nvPr/>
          </p:nvSpPr>
          <p:spPr>
            <a:xfrm>
              <a:off x="807464" y="2404681"/>
              <a:ext cx="5248565" cy="879900"/>
            </a:xfrm>
            <a:prstGeom prst="rect">
              <a:avLst/>
            </a:prstGeom>
          </p:spPr>
          <p:txBody>
            <a:bodyPr lIns="0" tIns="0" rIns="0" bIns="0" rtlCol="0" anchor="t">
              <a:spAutoFit/>
            </a:bodyPr>
            <a:lstStyle/>
            <a:p>
              <a:pPr marL="0" lvl="0" indent="0">
                <a:lnSpc>
                  <a:spcPts val="3359"/>
                </a:lnSpc>
                <a:spcBef>
                  <a:spcPct val="0"/>
                </a:spcBef>
              </a:pPr>
              <a:endParaRPr lang="en-US" sz="2799">
                <a:solidFill>
                  <a:srgbClr val="000000"/>
                </a:solidFill>
                <a:latin typeface="Muli Semi-Bold"/>
              </a:endParaRPr>
            </a:p>
          </p:txBody>
        </p:sp>
        <p:sp>
          <p:nvSpPr>
            <p:cNvPr id="14" name="TextBox 9">
              <a:extLst>
                <a:ext uri="{FF2B5EF4-FFF2-40B4-BE49-F238E27FC236}">
                  <a16:creationId xmlns:a16="http://schemas.microsoft.com/office/drawing/2014/main" id="{D1FD3393-2487-69BE-5692-74A60B878ABA}"/>
                </a:ext>
              </a:extLst>
            </p:cNvPr>
            <p:cNvSpPr txBox="1"/>
            <p:nvPr/>
          </p:nvSpPr>
          <p:spPr>
            <a:xfrm>
              <a:off x="807460" y="244417"/>
              <a:ext cx="5248565" cy="1987539"/>
            </a:xfrm>
            <a:prstGeom prst="rect">
              <a:avLst/>
            </a:prstGeom>
          </p:spPr>
          <p:txBody>
            <a:bodyPr lIns="0" tIns="0" rIns="0" bIns="0" rtlCol="0" anchor="t">
              <a:spAutoFit/>
            </a:bodyPr>
            <a:lstStyle/>
            <a:p>
              <a:pPr marL="0" lvl="0" indent="0" algn="l">
                <a:lnSpc>
                  <a:spcPct val="200000"/>
                </a:lnSpc>
                <a:spcBef>
                  <a:spcPct val="0"/>
                </a:spcBef>
              </a:pPr>
              <a:r>
                <a:rPr lang="en-US" sz="2000" u="none">
                  <a:solidFill>
                    <a:srgbClr val="000000"/>
                  </a:solidFill>
                  <a:latin typeface="Muli"/>
                </a:rPr>
                <a:t>02</a:t>
              </a:r>
            </a:p>
            <a:p>
              <a:pPr marL="0" lvl="0" indent="0" algn="l">
                <a:spcBef>
                  <a:spcPct val="0"/>
                </a:spcBef>
              </a:pPr>
              <a:r>
                <a:rPr lang="en-US" sz="2000">
                  <a:solidFill>
                    <a:srgbClr val="000000"/>
                  </a:solidFill>
                  <a:latin typeface="Muli Semi-Bold"/>
                </a:rPr>
                <a:t>Phân Loại Cảm Xúc</a:t>
              </a:r>
            </a:p>
          </p:txBody>
        </p:sp>
      </p:grpSp>
      <p:sp>
        <p:nvSpPr>
          <p:cNvPr id="15" name="Freeform 14">
            <a:extLst>
              <a:ext uri="{FF2B5EF4-FFF2-40B4-BE49-F238E27FC236}">
                <a16:creationId xmlns:a16="http://schemas.microsoft.com/office/drawing/2014/main" id="{32F7912E-0E4C-2B22-43A9-F4562D05F5C4}"/>
              </a:ext>
            </a:extLst>
          </p:cNvPr>
          <p:cNvSpPr/>
          <p:nvPr/>
        </p:nvSpPr>
        <p:spPr>
          <a:xfrm>
            <a:off x="6877050" y="4854837"/>
            <a:ext cx="3543300" cy="1195843"/>
          </a:xfrm>
          <a:custGeom>
            <a:avLst/>
            <a:gdLst/>
            <a:ahLst/>
            <a:cxnLst/>
            <a:rect l="l" t="t" r="r" b="b"/>
            <a:pathLst>
              <a:path w="5147618" h="2308487">
                <a:moveTo>
                  <a:pt x="0" y="0"/>
                </a:moveTo>
                <a:lnTo>
                  <a:pt x="5147618" y="0"/>
                </a:lnTo>
                <a:lnTo>
                  <a:pt x="5147618" y="2308487"/>
                </a:lnTo>
                <a:lnTo>
                  <a:pt x="0" y="2308487"/>
                </a:lnTo>
                <a:lnTo>
                  <a:pt x="0" y="0"/>
                </a:lnTo>
                <a:close/>
              </a:path>
            </a:pathLst>
          </a:custGeom>
          <a:blipFill>
            <a:blip r:embed="rId4"/>
            <a:stretch>
              <a:fillRect t="-10065" b="-14806"/>
            </a:stretch>
          </a:blipFill>
          <a:ln w="38100" cap="sq">
            <a:solidFill>
              <a:srgbClr val="000000"/>
            </a:solidFill>
            <a:prstDash val="solid"/>
            <a:miter/>
          </a:ln>
        </p:spPr>
        <p:txBody>
          <a:bodyPr/>
          <a:lstStyle/>
          <a:p>
            <a:endParaRPr lang="vi-VN"/>
          </a:p>
        </p:txBody>
      </p:sp>
      <p:grpSp>
        <p:nvGrpSpPr>
          <p:cNvPr id="17" name="Group 16">
            <a:extLst>
              <a:ext uri="{FF2B5EF4-FFF2-40B4-BE49-F238E27FC236}">
                <a16:creationId xmlns:a16="http://schemas.microsoft.com/office/drawing/2014/main" id="{348D2E0D-C8F4-A1FD-E5F7-99FCA72F0D8F}"/>
              </a:ext>
            </a:extLst>
          </p:cNvPr>
          <p:cNvGrpSpPr/>
          <p:nvPr/>
        </p:nvGrpSpPr>
        <p:grpSpPr>
          <a:xfrm>
            <a:off x="6877048" y="962668"/>
            <a:ext cx="3543300" cy="2285358"/>
            <a:chOff x="7105649" y="782067"/>
            <a:chExt cx="3314701" cy="2720230"/>
          </a:xfrm>
        </p:grpSpPr>
        <p:grpSp>
          <p:nvGrpSpPr>
            <p:cNvPr id="7" name="Group 2">
              <a:extLst>
                <a:ext uri="{FF2B5EF4-FFF2-40B4-BE49-F238E27FC236}">
                  <a16:creationId xmlns:a16="http://schemas.microsoft.com/office/drawing/2014/main" id="{E77187B1-9F26-46ED-019C-D4C46DB636B4}"/>
                </a:ext>
              </a:extLst>
            </p:cNvPr>
            <p:cNvGrpSpPr/>
            <p:nvPr/>
          </p:nvGrpSpPr>
          <p:grpSpPr>
            <a:xfrm>
              <a:off x="7105649" y="782067"/>
              <a:ext cx="3314700" cy="2720230"/>
              <a:chOff x="-2" y="1"/>
              <a:chExt cx="6863491" cy="6155924"/>
            </a:xfrm>
          </p:grpSpPr>
          <p:sp>
            <p:nvSpPr>
              <p:cNvPr id="8" name="AutoShape 3">
                <a:extLst>
                  <a:ext uri="{FF2B5EF4-FFF2-40B4-BE49-F238E27FC236}">
                    <a16:creationId xmlns:a16="http://schemas.microsoft.com/office/drawing/2014/main" id="{C384E3FF-FF2A-CD4D-A73C-6812853C808E}"/>
                  </a:ext>
                </a:extLst>
              </p:cNvPr>
              <p:cNvSpPr/>
              <p:nvPr/>
            </p:nvSpPr>
            <p:spPr>
              <a:xfrm>
                <a:off x="-2" y="1"/>
                <a:ext cx="6863491" cy="6155924"/>
              </a:xfrm>
              <a:prstGeom prst="rect">
                <a:avLst/>
              </a:prstGeom>
              <a:solidFill>
                <a:schemeClr val="bg2">
                  <a:lumMod val="75000"/>
                </a:schemeClr>
              </a:solidFill>
              <a:ln w="38100" cap="sq">
                <a:solidFill>
                  <a:srgbClr val="000000"/>
                </a:solidFill>
                <a:prstDash val="solid"/>
                <a:miter/>
              </a:ln>
            </p:spPr>
            <p:txBody>
              <a:bodyPr/>
              <a:lstStyle/>
              <a:p>
                <a:endParaRPr lang="vi-VN"/>
              </a:p>
            </p:txBody>
          </p:sp>
          <p:sp>
            <p:nvSpPr>
              <p:cNvPr id="9" name="TextBox 4">
                <a:extLst>
                  <a:ext uri="{FF2B5EF4-FFF2-40B4-BE49-F238E27FC236}">
                    <a16:creationId xmlns:a16="http://schemas.microsoft.com/office/drawing/2014/main" id="{88F955A8-28FF-81A4-8566-A0062C23AF12}"/>
                  </a:ext>
                </a:extLst>
              </p:cNvPr>
              <p:cNvSpPr txBox="1"/>
              <p:nvPr/>
            </p:nvSpPr>
            <p:spPr>
              <a:xfrm>
                <a:off x="807464" y="2404680"/>
                <a:ext cx="5248565" cy="925044"/>
              </a:xfrm>
              <a:prstGeom prst="rect">
                <a:avLst/>
              </a:prstGeom>
            </p:spPr>
            <p:txBody>
              <a:bodyPr lIns="0" tIns="0" rIns="0" bIns="0" rtlCol="0" anchor="t">
                <a:spAutoFit/>
              </a:bodyPr>
              <a:lstStyle/>
              <a:p>
                <a:pPr marL="0" lvl="0" indent="0">
                  <a:lnSpc>
                    <a:spcPts val="3359"/>
                  </a:lnSpc>
                  <a:spcBef>
                    <a:spcPct val="0"/>
                  </a:spcBef>
                </a:pPr>
                <a:endParaRPr lang="en-US" sz="2799">
                  <a:solidFill>
                    <a:srgbClr val="FFFFFF"/>
                  </a:solidFill>
                  <a:latin typeface="Muli Semi-Bold"/>
                </a:endParaRPr>
              </a:p>
            </p:txBody>
          </p:sp>
          <p:sp>
            <p:nvSpPr>
              <p:cNvPr id="10" name="TextBox 5">
                <a:extLst>
                  <a:ext uri="{FF2B5EF4-FFF2-40B4-BE49-F238E27FC236}">
                    <a16:creationId xmlns:a16="http://schemas.microsoft.com/office/drawing/2014/main" id="{822BC9AA-6F42-3851-D1A6-1A857CA93401}"/>
                  </a:ext>
                </a:extLst>
              </p:cNvPr>
              <p:cNvSpPr txBox="1"/>
              <p:nvPr/>
            </p:nvSpPr>
            <p:spPr>
              <a:xfrm>
                <a:off x="807458" y="458299"/>
                <a:ext cx="5248565" cy="2786012"/>
              </a:xfrm>
              <a:prstGeom prst="rect">
                <a:avLst/>
              </a:prstGeom>
            </p:spPr>
            <p:txBody>
              <a:bodyPr lIns="0" tIns="0" rIns="0" bIns="0" rtlCol="0" anchor="t">
                <a:spAutoFit/>
              </a:bodyPr>
              <a:lstStyle/>
              <a:p>
                <a:pPr marL="0" lvl="0" indent="0" algn="l">
                  <a:spcBef>
                    <a:spcPct val="0"/>
                  </a:spcBef>
                </a:pPr>
                <a:r>
                  <a:rPr lang="en-US" sz="2000" u="none">
                    <a:solidFill>
                      <a:srgbClr val="FFFFFF"/>
                    </a:solidFill>
                    <a:latin typeface="Muli"/>
                  </a:rPr>
                  <a:t>01</a:t>
                </a:r>
              </a:p>
              <a:p>
                <a:pPr marL="0" lvl="0" indent="0" algn="l">
                  <a:lnSpc>
                    <a:spcPct val="200000"/>
                  </a:lnSpc>
                  <a:spcBef>
                    <a:spcPct val="0"/>
                  </a:spcBef>
                </a:pPr>
                <a:r>
                  <a:rPr lang="en-US" sz="2000">
                    <a:solidFill>
                      <a:srgbClr val="FFFFFF"/>
                    </a:solidFill>
                    <a:latin typeface="Muli Semi-Bold"/>
                  </a:rPr>
                  <a:t>Phân Loại Khía Cạnh</a:t>
                </a:r>
              </a:p>
              <a:p>
                <a:pPr marL="0" lvl="0" indent="0" algn="l">
                  <a:spcBef>
                    <a:spcPct val="0"/>
                  </a:spcBef>
                </a:pPr>
                <a:endParaRPr lang="en-US" sz="2000" u="none">
                  <a:solidFill>
                    <a:srgbClr val="FFFFFF"/>
                  </a:solidFill>
                  <a:latin typeface="Muli"/>
                </a:endParaRPr>
              </a:p>
            </p:txBody>
          </p:sp>
        </p:grpSp>
        <p:sp>
          <p:nvSpPr>
            <p:cNvPr id="16" name="Freeform 15">
              <a:extLst>
                <a:ext uri="{FF2B5EF4-FFF2-40B4-BE49-F238E27FC236}">
                  <a16:creationId xmlns:a16="http://schemas.microsoft.com/office/drawing/2014/main" id="{BAA87423-EDEB-C05C-6DBD-0DC6DB0487DD}"/>
                </a:ext>
              </a:extLst>
            </p:cNvPr>
            <p:cNvSpPr/>
            <p:nvPr/>
          </p:nvSpPr>
          <p:spPr>
            <a:xfrm>
              <a:off x="7105650" y="2142167"/>
              <a:ext cx="3314700" cy="1360096"/>
            </a:xfrm>
            <a:custGeom>
              <a:avLst/>
              <a:gdLst/>
              <a:ahLst/>
              <a:cxnLst/>
              <a:rect l="l" t="t" r="r" b="b"/>
              <a:pathLst>
                <a:path w="5147618" h="2308438">
                  <a:moveTo>
                    <a:pt x="0" y="0"/>
                  </a:moveTo>
                  <a:lnTo>
                    <a:pt x="5147618" y="0"/>
                  </a:lnTo>
                  <a:lnTo>
                    <a:pt x="5147618" y="2308438"/>
                  </a:lnTo>
                  <a:lnTo>
                    <a:pt x="0" y="2308438"/>
                  </a:lnTo>
                  <a:lnTo>
                    <a:pt x="0" y="0"/>
                  </a:lnTo>
                  <a:close/>
                </a:path>
              </a:pathLst>
            </a:custGeom>
            <a:blipFill>
              <a:blip r:embed="rId5"/>
              <a:stretch>
                <a:fillRect t="-3186" b="-21688"/>
              </a:stretch>
            </a:blipFill>
            <a:ln w="38100" cap="sq">
              <a:solidFill>
                <a:srgbClr val="000000"/>
              </a:solidFill>
              <a:prstDash val="solid"/>
              <a:miter/>
            </a:ln>
          </p:spPr>
          <p:txBody>
            <a:bodyPr/>
            <a:lstStyle/>
            <a:p>
              <a:endParaRPr lang="vi-VN"/>
            </a:p>
          </p:txBody>
        </p:sp>
      </p:grpSp>
    </p:spTree>
    <p:extLst>
      <p:ext uri="{BB962C8B-B14F-4D97-AF65-F5344CB8AC3E}">
        <p14:creationId xmlns:p14="http://schemas.microsoft.com/office/powerpoint/2010/main" val="46267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353800" y="137160"/>
            <a:ext cx="685800" cy="685800"/>
          </a:xfrm>
          <a:custGeom>
            <a:avLst/>
            <a:gdLst/>
            <a:ahLst/>
            <a:cxnLst/>
            <a:rect l="l" t="t" r="r" b="b"/>
            <a:pathLst>
              <a:path w="1028700" h="1028700">
                <a:moveTo>
                  <a:pt x="0" y="0"/>
                </a:moveTo>
                <a:lnTo>
                  <a:pt x="1028700" y="0"/>
                </a:lnTo>
                <a:lnTo>
                  <a:pt x="1028700" y="1028700"/>
                </a:lnTo>
                <a:lnTo>
                  <a:pt x="0" y="1028700"/>
                </a:lnTo>
                <a:lnTo>
                  <a:pt x="0" y="0"/>
                </a:lnTo>
                <a:close/>
              </a:path>
            </a:pathLst>
          </a:custGeom>
          <a:blipFill>
            <a:blip r:embed="rId2"/>
            <a:stretch>
              <a:fillRect/>
            </a:stretch>
          </a:blipFill>
        </p:spPr>
        <p:txBody>
          <a:bodyPr/>
          <a:lstStyle/>
          <a:p>
            <a:endParaRPr lang="vi-VN" sz="1200"/>
          </a:p>
        </p:txBody>
      </p:sp>
      <p:grpSp>
        <p:nvGrpSpPr>
          <p:cNvPr id="10" name="Group 10"/>
          <p:cNvGrpSpPr/>
          <p:nvPr/>
        </p:nvGrpSpPr>
        <p:grpSpPr>
          <a:xfrm>
            <a:off x="685800" y="790614"/>
            <a:ext cx="5138607" cy="1878819"/>
            <a:chOff x="0" y="0"/>
            <a:chExt cx="2030067" cy="742250"/>
          </a:xfrm>
        </p:grpSpPr>
        <p:sp>
          <p:nvSpPr>
            <p:cNvPr id="11" name="Freeform 11"/>
            <p:cNvSpPr/>
            <p:nvPr/>
          </p:nvSpPr>
          <p:spPr>
            <a:xfrm>
              <a:off x="0" y="0"/>
              <a:ext cx="2030067" cy="742250"/>
            </a:xfrm>
            <a:custGeom>
              <a:avLst/>
              <a:gdLst/>
              <a:ahLst/>
              <a:cxnLst/>
              <a:rect l="l" t="t" r="r" b="b"/>
              <a:pathLst>
                <a:path w="2030067" h="742250">
                  <a:moveTo>
                    <a:pt x="36159" y="0"/>
                  </a:moveTo>
                  <a:lnTo>
                    <a:pt x="1993908" y="0"/>
                  </a:lnTo>
                  <a:cubicBezTo>
                    <a:pt x="2003498" y="0"/>
                    <a:pt x="2012695" y="3810"/>
                    <a:pt x="2019476" y="10591"/>
                  </a:cubicBezTo>
                  <a:cubicBezTo>
                    <a:pt x="2026257" y="17372"/>
                    <a:pt x="2030067" y="26569"/>
                    <a:pt x="2030067" y="36159"/>
                  </a:cubicBezTo>
                  <a:lnTo>
                    <a:pt x="2030067" y="706091"/>
                  </a:lnTo>
                  <a:cubicBezTo>
                    <a:pt x="2030067" y="715681"/>
                    <a:pt x="2026257" y="724878"/>
                    <a:pt x="2019476" y="731659"/>
                  </a:cubicBezTo>
                  <a:cubicBezTo>
                    <a:pt x="2012695" y="738440"/>
                    <a:pt x="2003498" y="742250"/>
                    <a:pt x="1993908" y="742250"/>
                  </a:cubicBezTo>
                  <a:lnTo>
                    <a:pt x="36159" y="742250"/>
                  </a:lnTo>
                  <a:cubicBezTo>
                    <a:pt x="16189" y="742250"/>
                    <a:pt x="0" y="726061"/>
                    <a:pt x="0" y="706091"/>
                  </a:cubicBezTo>
                  <a:lnTo>
                    <a:pt x="0" y="36159"/>
                  </a:lnTo>
                  <a:cubicBezTo>
                    <a:pt x="0" y="26569"/>
                    <a:pt x="3810" y="17372"/>
                    <a:pt x="10591" y="10591"/>
                  </a:cubicBezTo>
                  <a:cubicBezTo>
                    <a:pt x="17372" y="3810"/>
                    <a:pt x="26569" y="0"/>
                    <a:pt x="36159" y="0"/>
                  </a:cubicBezTo>
                  <a:close/>
                </a:path>
              </a:pathLst>
            </a:custGeom>
            <a:solidFill>
              <a:srgbClr val="919EAF"/>
            </a:solidFill>
            <a:ln w="38100" cap="rnd">
              <a:solidFill>
                <a:srgbClr val="000000"/>
              </a:solidFill>
              <a:prstDash val="lgDash"/>
              <a:round/>
            </a:ln>
          </p:spPr>
          <p:txBody>
            <a:bodyPr/>
            <a:lstStyle/>
            <a:p>
              <a:endParaRPr lang="vi-VN" sz="1200"/>
            </a:p>
          </p:txBody>
        </p:sp>
        <p:sp>
          <p:nvSpPr>
            <p:cNvPr id="12" name="TextBox 12"/>
            <p:cNvSpPr txBox="1"/>
            <p:nvPr/>
          </p:nvSpPr>
          <p:spPr>
            <a:xfrm>
              <a:off x="0" y="-19050"/>
              <a:ext cx="2030067" cy="761300"/>
            </a:xfrm>
            <a:prstGeom prst="rect">
              <a:avLst/>
            </a:prstGeom>
          </p:spPr>
          <p:txBody>
            <a:bodyPr lIns="33867" tIns="33867" rIns="33867" bIns="33867" rtlCol="0" anchor="ctr"/>
            <a:lstStyle/>
            <a:p>
              <a:pPr algn="ctr">
                <a:lnSpc>
                  <a:spcPts val="1733"/>
                </a:lnSpc>
              </a:pPr>
              <a:endParaRPr sz="1200"/>
            </a:p>
          </p:txBody>
        </p:sp>
      </p:grpSp>
      <p:grpSp>
        <p:nvGrpSpPr>
          <p:cNvPr id="13" name="Group 13"/>
          <p:cNvGrpSpPr/>
          <p:nvPr/>
        </p:nvGrpSpPr>
        <p:grpSpPr>
          <a:xfrm>
            <a:off x="3890440" y="1290643"/>
            <a:ext cx="1661746" cy="885049"/>
            <a:chOff x="0" y="0"/>
            <a:chExt cx="656492" cy="349649"/>
          </a:xfrm>
        </p:grpSpPr>
        <p:sp>
          <p:nvSpPr>
            <p:cNvPr id="14" name="Freeform 14"/>
            <p:cNvSpPr/>
            <p:nvPr/>
          </p:nvSpPr>
          <p:spPr>
            <a:xfrm>
              <a:off x="0" y="0"/>
              <a:ext cx="656492" cy="349649"/>
            </a:xfrm>
            <a:custGeom>
              <a:avLst/>
              <a:gdLst/>
              <a:ahLst/>
              <a:cxnLst/>
              <a:rect l="l" t="t" r="r" b="b"/>
              <a:pathLst>
                <a:path w="656492" h="349649">
                  <a:moveTo>
                    <a:pt x="328246" y="0"/>
                  </a:moveTo>
                  <a:lnTo>
                    <a:pt x="656492" y="174824"/>
                  </a:lnTo>
                  <a:lnTo>
                    <a:pt x="328246" y="349649"/>
                  </a:lnTo>
                  <a:lnTo>
                    <a:pt x="0" y="174824"/>
                  </a:lnTo>
                  <a:lnTo>
                    <a:pt x="328246" y="0"/>
                  </a:lnTo>
                  <a:close/>
                </a:path>
              </a:pathLst>
            </a:custGeom>
            <a:solidFill>
              <a:srgbClr val="5CE1E6"/>
            </a:solidFill>
            <a:ln w="38100" cap="sq">
              <a:solidFill>
                <a:srgbClr val="000000"/>
              </a:solidFill>
              <a:prstDash val="solid"/>
              <a:miter/>
            </a:ln>
          </p:spPr>
          <p:txBody>
            <a:bodyPr/>
            <a:lstStyle/>
            <a:p>
              <a:endParaRPr lang="vi-VN" sz="1200"/>
            </a:p>
          </p:txBody>
        </p:sp>
        <p:sp>
          <p:nvSpPr>
            <p:cNvPr id="15" name="TextBox 15"/>
            <p:cNvSpPr txBox="1"/>
            <p:nvPr/>
          </p:nvSpPr>
          <p:spPr>
            <a:xfrm>
              <a:off x="112835" y="41046"/>
              <a:ext cx="430823" cy="248507"/>
            </a:xfrm>
            <a:prstGeom prst="rect">
              <a:avLst/>
            </a:prstGeom>
          </p:spPr>
          <p:txBody>
            <a:bodyPr lIns="33867" tIns="33867" rIns="33867" bIns="33867" rtlCol="0" anchor="ctr"/>
            <a:lstStyle/>
            <a:p>
              <a:pPr algn="ctr">
                <a:lnSpc>
                  <a:spcPts val="1733"/>
                </a:lnSpc>
              </a:pPr>
              <a:r>
                <a:rPr lang="en-US" sz="1333">
                  <a:solidFill>
                    <a:srgbClr val="000000"/>
                  </a:solidFill>
                  <a:latin typeface="Muli"/>
                </a:rPr>
                <a:t>Thu thập dữ liệu</a:t>
              </a:r>
            </a:p>
          </p:txBody>
        </p:sp>
      </p:grpSp>
      <p:sp>
        <p:nvSpPr>
          <p:cNvPr id="16" name="AutoShape 16"/>
          <p:cNvSpPr/>
          <p:nvPr/>
        </p:nvSpPr>
        <p:spPr>
          <a:xfrm>
            <a:off x="3255104" y="1733167"/>
            <a:ext cx="635337" cy="0"/>
          </a:xfrm>
          <a:prstGeom prst="line">
            <a:avLst/>
          </a:prstGeom>
          <a:ln w="38100" cap="flat">
            <a:solidFill>
              <a:srgbClr val="000000"/>
            </a:solidFill>
            <a:prstDash val="solid"/>
            <a:headEnd type="none" w="sm" len="sm"/>
            <a:tailEnd type="arrow" w="med" len="sm"/>
          </a:ln>
        </p:spPr>
        <p:txBody>
          <a:bodyPr/>
          <a:lstStyle/>
          <a:p>
            <a:endParaRPr lang="vi-VN" sz="1200"/>
          </a:p>
        </p:txBody>
      </p:sp>
      <p:sp>
        <p:nvSpPr>
          <p:cNvPr id="17" name="Freeform 17"/>
          <p:cNvSpPr/>
          <p:nvPr/>
        </p:nvSpPr>
        <p:spPr>
          <a:xfrm>
            <a:off x="871403" y="979397"/>
            <a:ext cx="2383701" cy="1507540"/>
          </a:xfrm>
          <a:custGeom>
            <a:avLst/>
            <a:gdLst/>
            <a:ahLst/>
            <a:cxnLst/>
            <a:rect l="l" t="t" r="r" b="b"/>
            <a:pathLst>
              <a:path w="3575551" h="2261310">
                <a:moveTo>
                  <a:pt x="0" y="0"/>
                </a:moveTo>
                <a:lnTo>
                  <a:pt x="3575551" y="0"/>
                </a:lnTo>
                <a:lnTo>
                  <a:pt x="3575551" y="2261311"/>
                </a:lnTo>
                <a:lnTo>
                  <a:pt x="0" y="2261311"/>
                </a:lnTo>
                <a:lnTo>
                  <a:pt x="0" y="0"/>
                </a:lnTo>
                <a:close/>
              </a:path>
            </a:pathLst>
          </a:custGeom>
          <a:blipFill>
            <a:blip r:embed="rId3"/>
            <a:stretch>
              <a:fillRect r="-26487"/>
            </a:stretch>
          </a:blipFill>
          <a:ln w="38100" cap="sq">
            <a:solidFill>
              <a:srgbClr val="000000"/>
            </a:solidFill>
            <a:prstDash val="solid"/>
            <a:miter/>
          </a:ln>
        </p:spPr>
        <p:txBody>
          <a:bodyPr/>
          <a:lstStyle/>
          <a:p>
            <a:endParaRPr lang="vi-VN" sz="1200"/>
          </a:p>
        </p:txBody>
      </p:sp>
      <p:grpSp>
        <p:nvGrpSpPr>
          <p:cNvPr id="18" name="Group 18"/>
          <p:cNvGrpSpPr/>
          <p:nvPr/>
        </p:nvGrpSpPr>
        <p:grpSpPr>
          <a:xfrm>
            <a:off x="6341852" y="804548"/>
            <a:ext cx="5164348" cy="3566709"/>
            <a:chOff x="0" y="0"/>
            <a:chExt cx="2040236" cy="1409070"/>
          </a:xfrm>
        </p:grpSpPr>
        <p:sp>
          <p:nvSpPr>
            <p:cNvPr id="19" name="Freeform 19"/>
            <p:cNvSpPr/>
            <p:nvPr/>
          </p:nvSpPr>
          <p:spPr>
            <a:xfrm>
              <a:off x="0" y="0"/>
              <a:ext cx="2040236" cy="1409070"/>
            </a:xfrm>
            <a:custGeom>
              <a:avLst/>
              <a:gdLst/>
              <a:ahLst/>
              <a:cxnLst/>
              <a:rect l="l" t="t" r="r" b="b"/>
              <a:pathLst>
                <a:path w="2040236" h="1409070">
                  <a:moveTo>
                    <a:pt x="35979" y="0"/>
                  </a:moveTo>
                  <a:lnTo>
                    <a:pt x="2004258" y="0"/>
                  </a:lnTo>
                  <a:cubicBezTo>
                    <a:pt x="2024128" y="0"/>
                    <a:pt x="2040236" y="16108"/>
                    <a:pt x="2040236" y="35979"/>
                  </a:cubicBezTo>
                  <a:lnTo>
                    <a:pt x="2040236" y="1373092"/>
                  </a:lnTo>
                  <a:cubicBezTo>
                    <a:pt x="2040236" y="1382634"/>
                    <a:pt x="2036445" y="1391785"/>
                    <a:pt x="2029698" y="1398532"/>
                  </a:cubicBezTo>
                  <a:cubicBezTo>
                    <a:pt x="2022951" y="1405280"/>
                    <a:pt x="2013800" y="1409070"/>
                    <a:pt x="2004258" y="1409070"/>
                  </a:cubicBezTo>
                  <a:lnTo>
                    <a:pt x="35979" y="1409070"/>
                  </a:lnTo>
                  <a:cubicBezTo>
                    <a:pt x="26436" y="1409070"/>
                    <a:pt x="17285" y="1405280"/>
                    <a:pt x="10538" y="1398532"/>
                  </a:cubicBezTo>
                  <a:cubicBezTo>
                    <a:pt x="3791" y="1391785"/>
                    <a:pt x="0" y="1382634"/>
                    <a:pt x="0" y="1373092"/>
                  </a:cubicBezTo>
                  <a:lnTo>
                    <a:pt x="0" y="35979"/>
                  </a:lnTo>
                  <a:cubicBezTo>
                    <a:pt x="0" y="26436"/>
                    <a:pt x="3791" y="17285"/>
                    <a:pt x="10538" y="10538"/>
                  </a:cubicBezTo>
                  <a:cubicBezTo>
                    <a:pt x="17285" y="3791"/>
                    <a:pt x="26436" y="0"/>
                    <a:pt x="35979" y="0"/>
                  </a:cubicBezTo>
                  <a:close/>
                </a:path>
              </a:pathLst>
            </a:custGeom>
            <a:solidFill>
              <a:srgbClr val="919EAF"/>
            </a:solidFill>
            <a:ln w="38100" cap="rnd">
              <a:solidFill>
                <a:srgbClr val="000000"/>
              </a:solidFill>
              <a:prstDash val="lgDash"/>
              <a:round/>
            </a:ln>
          </p:spPr>
          <p:txBody>
            <a:bodyPr/>
            <a:lstStyle/>
            <a:p>
              <a:endParaRPr lang="vi-VN" sz="1200"/>
            </a:p>
          </p:txBody>
        </p:sp>
        <p:sp>
          <p:nvSpPr>
            <p:cNvPr id="20" name="TextBox 20"/>
            <p:cNvSpPr txBox="1"/>
            <p:nvPr/>
          </p:nvSpPr>
          <p:spPr>
            <a:xfrm>
              <a:off x="0" y="-19050"/>
              <a:ext cx="2040236" cy="1428120"/>
            </a:xfrm>
            <a:prstGeom prst="rect">
              <a:avLst/>
            </a:prstGeom>
          </p:spPr>
          <p:txBody>
            <a:bodyPr lIns="33867" tIns="33867" rIns="33867" bIns="33867" rtlCol="0" anchor="ctr"/>
            <a:lstStyle/>
            <a:p>
              <a:pPr algn="ctr">
                <a:lnSpc>
                  <a:spcPts val="1733"/>
                </a:lnSpc>
              </a:pPr>
              <a:endParaRPr sz="1200"/>
            </a:p>
          </p:txBody>
        </p:sp>
      </p:grpSp>
      <p:grpSp>
        <p:nvGrpSpPr>
          <p:cNvPr id="21" name="Group 21"/>
          <p:cNvGrpSpPr/>
          <p:nvPr/>
        </p:nvGrpSpPr>
        <p:grpSpPr>
          <a:xfrm>
            <a:off x="7582944" y="856520"/>
            <a:ext cx="2682165" cy="371241"/>
            <a:chOff x="0" y="0"/>
            <a:chExt cx="1059621" cy="146663"/>
          </a:xfrm>
        </p:grpSpPr>
        <p:sp>
          <p:nvSpPr>
            <p:cNvPr id="22" name="Freeform 22"/>
            <p:cNvSpPr/>
            <p:nvPr/>
          </p:nvSpPr>
          <p:spPr>
            <a:xfrm>
              <a:off x="0" y="0"/>
              <a:ext cx="1059621" cy="146663"/>
            </a:xfrm>
            <a:custGeom>
              <a:avLst/>
              <a:gdLst/>
              <a:ahLst/>
              <a:cxnLst/>
              <a:rect l="l" t="t" r="r" b="b"/>
              <a:pathLst>
                <a:path w="1059621" h="146663">
                  <a:moveTo>
                    <a:pt x="0" y="0"/>
                  </a:moveTo>
                  <a:lnTo>
                    <a:pt x="1059621" y="0"/>
                  </a:lnTo>
                  <a:lnTo>
                    <a:pt x="1059621" y="146663"/>
                  </a:lnTo>
                  <a:lnTo>
                    <a:pt x="0" y="146663"/>
                  </a:lnTo>
                  <a:close/>
                </a:path>
              </a:pathLst>
            </a:custGeom>
            <a:solidFill>
              <a:srgbClr val="5CE1E6"/>
            </a:solidFill>
            <a:ln w="38100" cap="sq">
              <a:solidFill>
                <a:srgbClr val="000000"/>
              </a:solidFill>
              <a:prstDash val="solid"/>
              <a:miter/>
            </a:ln>
          </p:spPr>
          <p:txBody>
            <a:bodyPr/>
            <a:lstStyle/>
            <a:p>
              <a:endParaRPr lang="vi-VN" sz="1200"/>
            </a:p>
          </p:txBody>
        </p:sp>
        <p:sp>
          <p:nvSpPr>
            <p:cNvPr id="23" name="TextBox 23"/>
            <p:cNvSpPr txBox="1"/>
            <p:nvPr/>
          </p:nvSpPr>
          <p:spPr>
            <a:xfrm>
              <a:off x="0" y="-19050"/>
              <a:ext cx="1059621" cy="165713"/>
            </a:xfrm>
            <a:prstGeom prst="rect">
              <a:avLst/>
            </a:prstGeom>
          </p:spPr>
          <p:txBody>
            <a:bodyPr lIns="33867" tIns="33867" rIns="33867" bIns="33867" rtlCol="0" anchor="ctr"/>
            <a:lstStyle/>
            <a:p>
              <a:pPr algn="ctr">
                <a:lnSpc>
                  <a:spcPts val="1733"/>
                </a:lnSpc>
              </a:pPr>
              <a:r>
                <a:rPr lang="en-US" sz="1333">
                  <a:solidFill>
                    <a:srgbClr val="000000"/>
                  </a:solidFill>
                  <a:latin typeface="Muli"/>
                </a:rPr>
                <a:t>Preprocessing</a:t>
              </a:r>
            </a:p>
          </p:txBody>
        </p:sp>
      </p:grpSp>
      <p:grpSp>
        <p:nvGrpSpPr>
          <p:cNvPr id="24" name="Group 24"/>
          <p:cNvGrpSpPr/>
          <p:nvPr/>
        </p:nvGrpSpPr>
        <p:grpSpPr>
          <a:xfrm>
            <a:off x="7581132" y="1392860"/>
            <a:ext cx="2682165" cy="364913"/>
            <a:chOff x="0" y="0"/>
            <a:chExt cx="1059621" cy="144163"/>
          </a:xfrm>
        </p:grpSpPr>
        <p:sp>
          <p:nvSpPr>
            <p:cNvPr id="25" name="Freeform 25"/>
            <p:cNvSpPr/>
            <p:nvPr/>
          </p:nvSpPr>
          <p:spPr>
            <a:xfrm>
              <a:off x="0" y="0"/>
              <a:ext cx="1059621" cy="144163"/>
            </a:xfrm>
            <a:custGeom>
              <a:avLst/>
              <a:gdLst/>
              <a:ahLst/>
              <a:cxnLst/>
              <a:rect l="l" t="t" r="r" b="b"/>
              <a:pathLst>
                <a:path w="1059621" h="144163">
                  <a:moveTo>
                    <a:pt x="0" y="0"/>
                  </a:moveTo>
                  <a:lnTo>
                    <a:pt x="1059621" y="0"/>
                  </a:lnTo>
                  <a:lnTo>
                    <a:pt x="1059621" y="144163"/>
                  </a:lnTo>
                  <a:lnTo>
                    <a:pt x="0" y="144163"/>
                  </a:lnTo>
                  <a:close/>
                </a:path>
              </a:pathLst>
            </a:custGeom>
            <a:solidFill>
              <a:srgbClr val="5CE1E6"/>
            </a:solidFill>
            <a:ln w="38100" cap="sq">
              <a:solidFill>
                <a:srgbClr val="000000"/>
              </a:solidFill>
              <a:prstDash val="solid"/>
              <a:miter/>
            </a:ln>
          </p:spPr>
          <p:txBody>
            <a:bodyPr/>
            <a:lstStyle/>
            <a:p>
              <a:endParaRPr lang="vi-VN" sz="1200"/>
            </a:p>
          </p:txBody>
        </p:sp>
        <p:sp>
          <p:nvSpPr>
            <p:cNvPr id="26" name="TextBox 26"/>
            <p:cNvSpPr txBox="1"/>
            <p:nvPr/>
          </p:nvSpPr>
          <p:spPr>
            <a:xfrm>
              <a:off x="0" y="-19050"/>
              <a:ext cx="1059621" cy="163213"/>
            </a:xfrm>
            <a:prstGeom prst="rect">
              <a:avLst/>
            </a:prstGeom>
          </p:spPr>
          <p:txBody>
            <a:bodyPr lIns="33867" tIns="33867" rIns="33867" bIns="33867" rtlCol="0" anchor="ctr"/>
            <a:lstStyle/>
            <a:p>
              <a:pPr algn="ctr">
                <a:lnSpc>
                  <a:spcPts val="1733"/>
                </a:lnSpc>
              </a:pPr>
              <a:r>
                <a:rPr lang="en-US" sz="1333">
                  <a:solidFill>
                    <a:srgbClr val="000000"/>
                  </a:solidFill>
                  <a:latin typeface="Muli"/>
                </a:rPr>
                <a:t>Word Embedding</a:t>
              </a:r>
            </a:p>
          </p:txBody>
        </p:sp>
      </p:grpSp>
      <p:grpSp>
        <p:nvGrpSpPr>
          <p:cNvPr id="27" name="Group 27"/>
          <p:cNvGrpSpPr/>
          <p:nvPr/>
        </p:nvGrpSpPr>
        <p:grpSpPr>
          <a:xfrm>
            <a:off x="6975798" y="1910174"/>
            <a:ext cx="3896458" cy="1589685"/>
            <a:chOff x="0" y="0"/>
            <a:chExt cx="1539341" cy="628024"/>
          </a:xfrm>
        </p:grpSpPr>
        <p:sp>
          <p:nvSpPr>
            <p:cNvPr id="28" name="Freeform 28"/>
            <p:cNvSpPr/>
            <p:nvPr/>
          </p:nvSpPr>
          <p:spPr>
            <a:xfrm>
              <a:off x="0" y="0"/>
              <a:ext cx="1539341" cy="628024"/>
            </a:xfrm>
            <a:custGeom>
              <a:avLst/>
              <a:gdLst/>
              <a:ahLst/>
              <a:cxnLst/>
              <a:rect l="l" t="t" r="r" b="b"/>
              <a:pathLst>
                <a:path w="1539341" h="628024">
                  <a:moveTo>
                    <a:pt x="47686" y="0"/>
                  </a:moveTo>
                  <a:lnTo>
                    <a:pt x="1491655" y="0"/>
                  </a:lnTo>
                  <a:cubicBezTo>
                    <a:pt x="1517992" y="0"/>
                    <a:pt x="1539341" y="21350"/>
                    <a:pt x="1539341" y="47686"/>
                  </a:cubicBezTo>
                  <a:lnTo>
                    <a:pt x="1539341" y="580338"/>
                  </a:lnTo>
                  <a:cubicBezTo>
                    <a:pt x="1539341" y="606674"/>
                    <a:pt x="1517992" y="628024"/>
                    <a:pt x="1491655" y="628024"/>
                  </a:cubicBezTo>
                  <a:lnTo>
                    <a:pt x="47686" y="628024"/>
                  </a:lnTo>
                  <a:cubicBezTo>
                    <a:pt x="21350" y="628024"/>
                    <a:pt x="0" y="606674"/>
                    <a:pt x="0" y="580338"/>
                  </a:cubicBezTo>
                  <a:lnTo>
                    <a:pt x="0" y="47686"/>
                  </a:lnTo>
                  <a:cubicBezTo>
                    <a:pt x="0" y="21350"/>
                    <a:pt x="21350" y="0"/>
                    <a:pt x="47686" y="0"/>
                  </a:cubicBezTo>
                  <a:close/>
                </a:path>
              </a:pathLst>
            </a:custGeom>
            <a:solidFill>
              <a:srgbClr val="919EAF"/>
            </a:solidFill>
            <a:ln w="38100" cap="rnd">
              <a:solidFill>
                <a:srgbClr val="000000"/>
              </a:solidFill>
              <a:prstDash val="solid"/>
              <a:round/>
            </a:ln>
          </p:spPr>
          <p:txBody>
            <a:bodyPr/>
            <a:lstStyle/>
            <a:p>
              <a:endParaRPr lang="vi-VN" sz="1200"/>
            </a:p>
          </p:txBody>
        </p:sp>
        <p:sp>
          <p:nvSpPr>
            <p:cNvPr id="29" name="TextBox 29"/>
            <p:cNvSpPr txBox="1"/>
            <p:nvPr/>
          </p:nvSpPr>
          <p:spPr>
            <a:xfrm>
              <a:off x="0" y="-19050"/>
              <a:ext cx="1539341" cy="647074"/>
            </a:xfrm>
            <a:prstGeom prst="rect">
              <a:avLst/>
            </a:prstGeom>
          </p:spPr>
          <p:txBody>
            <a:bodyPr lIns="33867" tIns="33867" rIns="33867" bIns="33867" rtlCol="0" anchor="ctr"/>
            <a:lstStyle/>
            <a:p>
              <a:pPr algn="ctr">
                <a:lnSpc>
                  <a:spcPts val="1733"/>
                </a:lnSpc>
              </a:pPr>
              <a:endParaRPr sz="1200"/>
            </a:p>
          </p:txBody>
        </p:sp>
      </p:grpSp>
      <p:grpSp>
        <p:nvGrpSpPr>
          <p:cNvPr id="30" name="Group 30"/>
          <p:cNvGrpSpPr/>
          <p:nvPr/>
        </p:nvGrpSpPr>
        <p:grpSpPr>
          <a:xfrm>
            <a:off x="7189657" y="2040727"/>
            <a:ext cx="1610096" cy="1192823"/>
            <a:chOff x="0" y="0"/>
            <a:chExt cx="636087" cy="471239"/>
          </a:xfrm>
        </p:grpSpPr>
        <p:sp>
          <p:nvSpPr>
            <p:cNvPr id="31" name="Freeform 31"/>
            <p:cNvSpPr/>
            <p:nvPr/>
          </p:nvSpPr>
          <p:spPr>
            <a:xfrm>
              <a:off x="0" y="0"/>
              <a:ext cx="636087" cy="471239"/>
            </a:xfrm>
            <a:custGeom>
              <a:avLst/>
              <a:gdLst/>
              <a:ahLst/>
              <a:cxnLst/>
              <a:rect l="l" t="t" r="r" b="b"/>
              <a:pathLst>
                <a:path w="636087" h="471239">
                  <a:moveTo>
                    <a:pt x="0" y="0"/>
                  </a:moveTo>
                  <a:lnTo>
                    <a:pt x="636087" y="0"/>
                  </a:lnTo>
                  <a:lnTo>
                    <a:pt x="636087" y="471239"/>
                  </a:lnTo>
                  <a:lnTo>
                    <a:pt x="0" y="471239"/>
                  </a:lnTo>
                  <a:close/>
                </a:path>
              </a:pathLst>
            </a:custGeom>
            <a:solidFill>
              <a:srgbClr val="5CE1E6"/>
            </a:solidFill>
            <a:ln w="38100" cap="sq">
              <a:solidFill>
                <a:srgbClr val="000000"/>
              </a:solidFill>
              <a:prstDash val="solid"/>
              <a:miter/>
            </a:ln>
          </p:spPr>
          <p:txBody>
            <a:bodyPr/>
            <a:lstStyle/>
            <a:p>
              <a:endParaRPr lang="vi-VN" sz="1200"/>
            </a:p>
          </p:txBody>
        </p:sp>
        <p:sp>
          <p:nvSpPr>
            <p:cNvPr id="32" name="TextBox 32"/>
            <p:cNvSpPr txBox="1"/>
            <p:nvPr/>
          </p:nvSpPr>
          <p:spPr>
            <a:xfrm>
              <a:off x="0" y="-19050"/>
              <a:ext cx="636087" cy="490289"/>
            </a:xfrm>
            <a:prstGeom prst="rect">
              <a:avLst/>
            </a:prstGeom>
          </p:spPr>
          <p:txBody>
            <a:bodyPr lIns="33867" tIns="33867" rIns="33867" bIns="33867" rtlCol="0" anchor="ctr"/>
            <a:lstStyle/>
            <a:p>
              <a:pPr algn="ctr">
                <a:lnSpc>
                  <a:spcPts val="1733"/>
                </a:lnSpc>
              </a:pPr>
              <a:r>
                <a:rPr lang="en-US" sz="1333">
                  <a:solidFill>
                    <a:srgbClr val="000000"/>
                  </a:solidFill>
                  <a:latin typeface="Muli"/>
                </a:rPr>
                <a:t>Best Model Aspect</a:t>
              </a:r>
            </a:p>
          </p:txBody>
        </p:sp>
      </p:grpSp>
      <p:grpSp>
        <p:nvGrpSpPr>
          <p:cNvPr id="33" name="Group 33"/>
          <p:cNvGrpSpPr/>
          <p:nvPr/>
        </p:nvGrpSpPr>
        <p:grpSpPr>
          <a:xfrm>
            <a:off x="9100753" y="2040727"/>
            <a:ext cx="1610096" cy="1192823"/>
            <a:chOff x="0" y="0"/>
            <a:chExt cx="636087" cy="471239"/>
          </a:xfrm>
        </p:grpSpPr>
        <p:sp>
          <p:nvSpPr>
            <p:cNvPr id="34" name="Freeform 34"/>
            <p:cNvSpPr/>
            <p:nvPr/>
          </p:nvSpPr>
          <p:spPr>
            <a:xfrm>
              <a:off x="0" y="0"/>
              <a:ext cx="636087" cy="471239"/>
            </a:xfrm>
            <a:custGeom>
              <a:avLst/>
              <a:gdLst/>
              <a:ahLst/>
              <a:cxnLst/>
              <a:rect l="l" t="t" r="r" b="b"/>
              <a:pathLst>
                <a:path w="636087" h="471239">
                  <a:moveTo>
                    <a:pt x="0" y="0"/>
                  </a:moveTo>
                  <a:lnTo>
                    <a:pt x="636087" y="0"/>
                  </a:lnTo>
                  <a:lnTo>
                    <a:pt x="636087" y="471239"/>
                  </a:lnTo>
                  <a:lnTo>
                    <a:pt x="0" y="471239"/>
                  </a:lnTo>
                  <a:close/>
                </a:path>
              </a:pathLst>
            </a:custGeom>
            <a:solidFill>
              <a:srgbClr val="5CE1E6"/>
            </a:solidFill>
            <a:ln w="38100" cap="sq">
              <a:solidFill>
                <a:srgbClr val="000000"/>
              </a:solidFill>
              <a:prstDash val="solid"/>
              <a:miter/>
            </a:ln>
          </p:spPr>
          <p:txBody>
            <a:bodyPr/>
            <a:lstStyle/>
            <a:p>
              <a:endParaRPr lang="vi-VN" sz="1200"/>
            </a:p>
          </p:txBody>
        </p:sp>
        <p:sp>
          <p:nvSpPr>
            <p:cNvPr id="35" name="TextBox 35"/>
            <p:cNvSpPr txBox="1"/>
            <p:nvPr/>
          </p:nvSpPr>
          <p:spPr>
            <a:xfrm>
              <a:off x="0" y="-19050"/>
              <a:ext cx="636087" cy="490289"/>
            </a:xfrm>
            <a:prstGeom prst="rect">
              <a:avLst/>
            </a:prstGeom>
          </p:spPr>
          <p:txBody>
            <a:bodyPr lIns="33867" tIns="33867" rIns="33867" bIns="33867" rtlCol="0" anchor="ctr"/>
            <a:lstStyle/>
            <a:p>
              <a:pPr algn="ctr">
                <a:lnSpc>
                  <a:spcPts val="1733"/>
                </a:lnSpc>
              </a:pPr>
              <a:r>
                <a:rPr lang="en-US" sz="1333">
                  <a:solidFill>
                    <a:srgbClr val="000000"/>
                  </a:solidFill>
                  <a:latin typeface="Muli"/>
                </a:rPr>
                <a:t>Best Model Sentiment</a:t>
              </a:r>
            </a:p>
          </p:txBody>
        </p:sp>
      </p:grpSp>
      <p:grpSp>
        <p:nvGrpSpPr>
          <p:cNvPr id="36" name="Group 36"/>
          <p:cNvGrpSpPr/>
          <p:nvPr/>
        </p:nvGrpSpPr>
        <p:grpSpPr>
          <a:xfrm>
            <a:off x="7270147" y="3654822"/>
            <a:ext cx="1449117" cy="606669"/>
            <a:chOff x="0" y="0"/>
            <a:chExt cx="572491" cy="239672"/>
          </a:xfrm>
        </p:grpSpPr>
        <p:sp>
          <p:nvSpPr>
            <p:cNvPr id="37" name="Freeform 37"/>
            <p:cNvSpPr/>
            <p:nvPr/>
          </p:nvSpPr>
          <p:spPr>
            <a:xfrm>
              <a:off x="0" y="0"/>
              <a:ext cx="572491" cy="239672"/>
            </a:xfrm>
            <a:custGeom>
              <a:avLst/>
              <a:gdLst/>
              <a:ahLst/>
              <a:cxnLst/>
              <a:rect l="l" t="t" r="r" b="b"/>
              <a:pathLst>
                <a:path w="572491" h="239672">
                  <a:moveTo>
                    <a:pt x="0" y="0"/>
                  </a:moveTo>
                  <a:lnTo>
                    <a:pt x="572491" y="0"/>
                  </a:lnTo>
                  <a:lnTo>
                    <a:pt x="572491" y="239672"/>
                  </a:lnTo>
                  <a:lnTo>
                    <a:pt x="0" y="239672"/>
                  </a:lnTo>
                  <a:close/>
                </a:path>
              </a:pathLst>
            </a:custGeom>
            <a:solidFill>
              <a:srgbClr val="5CE1E6"/>
            </a:solidFill>
            <a:ln w="38100" cap="sq">
              <a:solidFill>
                <a:srgbClr val="000000"/>
              </a:solidFill>
              <a:prstDash val="solid"/>
              <a:miter/>
            </a:ln>
          </p:spPr>
          <p:txBody>
            <a:bodyPr/>
            <a:lstStyle/>
            <a:p>
              <a:endParaRPr lang="vi-VN" sz="1200"/>
            </a:p>
          </p:txBody>
        </p:sp>
        <p:sp>
          <p:nvSpPr>
            <p:cNvPr id="38" name="TextBox 38"/>
            <p:cNvSpPr txBox="1"/>
            <p:nvPr/>
          </p:nvSpPr>
          <p:spPr>
            <a:xfrm>
              <a:off x="0" y="-19050"/>
              <a:ext cx="572491" cy="258722"/>
            </a:xfrm>
            <a:prstGeom prst="rect">
              <a:avLst/>
            </a:prstGeom>
          </p:spPr>
          <p:txBody>
            <a:bodyPr lIns="33867" tIns="33867" rIns="33867" bIns="33867" rtlCol="0" anchor="ctr"/>
            <a:lstStyle/>
            <a:p>
              <a:pPr algn="ctr">
                <a:lnSpc>
                  <a:spcPts val="1733"/>
                </a:lnSpc>
              </a:pPr>
              <a:r>
                <a:rPr lang="en-US" sz="1333">
                  <a:solidFill>
                    <a:srgbClr val="000000"/>
                  </a:solidFill>
                  <a:latin typeface="Muli"/>
                </a:rPr>
                <a:t>Aspect</a:t>
              </a:r>
            </a:p>
          </p:txBody>
        </p:sp>
      </p:grpSp>
      <p:grpSp>
        <p:nvGrpSpPr>
          <p:cNvPr id="39" name="Group 39"/>
          <p:cNvGrpSpPr/>
          <p:nvPr/>
        </p:nvGrpSpPr>
        <p:grpSpPr>
          <a:xfrm>
            <a:off x="9181243" y="3654822"/>
            <a:ext cx="1449117" cy="606669"/>
            <a:chOff x="0" y="0"/>
            <a:chExt cx="572491" cy="239672"/>
          </a:xfrm>
        </p:grpSpPr>
        <p:sp>
          <p:nvSpPr>
            <p:cNvPr id="40" name="Freeform 40"/>
            <p:cNvSpPr/>
            <p:nvPr/>
          </p:nvSpPr>
          <p:spPr>
            <a:xfrm>
              <a:off x="0" y="0"/>
              <a:ext cx="572491" cy="239672"/>
            </a:xfrm>
            <a:custGeom>
              <a:avLst/>
              <a:gdLst/>
              <a:ahLst/>
              <a:cxnLst/>
              <a:rect l="l" t="t" r="r" b="b"/>
              <a:pathLst>
                <a:path w="572491" h="239672">
                  <a:moveTo>
                    <a:pt x="0" y="0"/>
                  </a:moveTo>
                  <a:lnTo>
                    <a:pt x="572491" y="0"/>
                  </a:lnTo>
                  <a:lnTo>
                    <a:pt x="572491" y="239672"/>
                  </a:lnTo>
                  <a:lnTo>
                    <a:pt x="0" y="239672"/>
                  </a:lnTo>
                  <a:close/>
                </a:path>
              </a:pathLst>
            </a:custGeom>
            <a:solidFill>
              <a:srgbClr val="5CE1E6"/>
            </a:solidFill>
            <a:ln w="38100" cap="sq">
              <a:solidFill>
                <a:srgbClr val="000000"/>
              </a:solidFill>
              <a:prstDash val="solid"/>
              <a:miter/>
            </a:ln>
          </p:spPr>
          <p:txBody>
            <a:bodyPr/>
            <a:lstStyle/>
            <a:p>
              <a:endParaRPr lang="vi-VN" sz="1200"/>
            </a:p>
          </p:txBody>
        </p:sp>
        <p:sp>
          <p:nvSpPr>
            <p:cNvPr id="41" name="TextBox 41"/>
            <p:cNvSpPr txBox="1"/>
            <p:nvPr/>
          </p:nvSpPr>
          <p:spPr>
            <a:xfrm>
              <a:off x="0" y="-19050"/>
              <a:ext cx="572491" cy="258722"/>
            </a:xfrm>
            <a:prstGeom prst="rect">
              <a:avLst/>
            </a:prstGeom>
          </p:spPr>
          <p:txBody>
            <a:bodyPr lIns="33867" tIns="33867" rIns="33867" bIns="33867" rtlCol="0" anchor="ctr"/>
            <a:lstStyle/>
            <a:p>
              <a:pPr algn="ctr">
                <a:lnSpc>
                  <a:spcPts val="1733"/>
                </a:lnSpc>
              </a:pPr>
              <a:r>
                <a:rPr lang="en-US" sz="1333">
                  <a:solidFill>
                    <a:srgbClr val="000000"/>
                  </a:solidFill>
                  <a:latin typeface="Muli"/>
                </a:rPr>
                <a:t>Sentiment</a:t>
              </a:r>
            </a:p>
          </p:txBody>
        </p:sp>
      </p:grpSp>
      <p:sp>
        <p:nvSpPr>
          <p:cNvPr id="42" name="AutoShape 42"/>
          <p:cNvSpPr/>
          <p:nvPr/>
        </p:nvSpPr>
        <p:spPr>
          <a:xfrm flipV="1">
            <a:off x="5552186" y="1042141"/>
            <a:ext cx="2030757" cy="691027"/>
          </a:xfrm>
          <a:prstGeom prst="line">
            <a:avLst/>
          </a:prstGeom>
          <a:ln w="38100" cap="flat">
            <a:solidFill>
              <a:srgbClr val="000000"/>
            </a:solidFill>
            <a:prstDash val="solid"/>
            <a:headEnd type="none" w="sm" len="sm"/>
            <a:tailEnd type="arrow" w="med" len="sm"/>
          </a:ln>
        </p:spPr>
        <p:txBody>
          <a:bodyPr/>
          <a:lstStyle/>
          <a:p>
            <a:endParaRPr lang="vi-VN" sz="1200"/>
          </a:p>
        </p:txBody>
      </p:sp>
      <p:sp>
        <p:nvSpPr>
          <p:cNvPr id="43" name="AutoShape 43"/>
          <p:cNvSpPr/>
          <p:nvPr/>
        </p:nvSpPr>
        <p:spPr>
          <a:xfrm flipH="1">
            <a:off x="8922214" y="1227760"/>
            <a:ext cx="1812" cy="165100"/>
          </a:xfrm>
          <a:prstGeom prst="line">
            <a:avLst/>
          </a:prstGeom>
          <a:ln w="38100" cap="flat">
            <a:solidFill>
              <a:srgbClr val="000000"/>
            </a:solidFill>
            <a:prstDash val="solid"/>
            <a:headEnd type="none" w="sm" len="sm"/>
            <a:tailEnd type="arrow" w="med" len="sm"/>
          </a:ln>
        </p:spPr>
        <p:txBody>
          <a:bodyPr/>
          <a:lstStyle/>
          <a:p>
            <a:endParaRPr lang="vi-VN" sz="1200"/>
          </a:p>
        </p:txBody>
      </p:sp>
      <p:sp>
        <p:nvSpPr>
          <p:cNvPr id="44" name="AutoShape 44"/>
          <p:cNvSpPr/>
          <p:nvPr/>
        </p:nvSpPr>
        <p:spPr>
          <a:xfrm>
            <a:off x="7994705" y="3233550"/>
            <a:ext cx="0" cy="421273"/>
          </a:xfrm>
          <a:prstGeom prst="line">
            <a:avLst/>
          </a:prstGeom>
          <a:ln w="38100" cap="flat">
            <a:solidFill>
              <a:srgbClr val="000000"/>
            </a:solidFill>
            <a:prstDash val="solid"/>
            <a:headEnd type="none" w="sm" len="sm"/>
            <a:tailEnd type="arrow" w="med" len="sm"/>
          </a:ln>
        </p:spPr>
        <p:txBody>
          <a:bodyPr/>
          <a:lstStyle/>
          <a:p>
            <a:endParaRPr lang="vi-VN" sz="1200"/>
          </a:p>
        </p:txBody>
      </p:sp>
      <p:sp>
        <p:nvSpPr>
          <p:cNvPr id="45" name="AutoShape 45"/>
          <p:cNvSpPr/>
          <p:nvPr/>
        </p:nvSpPr>
        <p:spPr>
          <a:xfrm flipH="1">
            <a:off x="9905801" y="3233550"/>
            <a:ext cx="0" cy="421273"/>
          </a:xfrm>
          <a:prstGeom prst="line">
            <a:avLst/>
          </a:prstGeom>
          <a:ln w="38100" cap="flat">
            <a:solidFill>
              <a:srgbClr val="000000"/>
            </a:solidFill>
            <a:prstDash val="solid"/>
            <a:headEnd type="none" w="sm" len="sm"/>
            <a:tailEnd type="arrow" w="med" len="sm"/>
          </a:ln>
        </p:spPr>
        <p:txBody>
          <a:bodyPr/>
          <a:lstStyle/>
          <a:p>
            <a:endParaRPr lang="vi-VN" sz="1200"/>
          </a:p>
        </p:txBody>
      </p:sp>
      <p:grpSp>
        <p:nvGrpSpPr>
          <p:cNvPr id="46" name="Group 46"/>
          <p:cNvGrpSpPr/>
          <p:nvPr/>
        </p:nvGrpSpPr>
        <p:grpSpPr>
          <a:xfrm>
            <a:off x="685800" y="4536357"/>
            <a:ext cx="10820400" cy="1858242"/>
            <a:chOff x="0" y="0"/>
            <a:chExt cx="4274726" cy="734120"/>
          </a:xfrm>
        </p:grpSpPr>
        <p:sp>
          <p:nvSpPr>
            <p:cNvPr id="47" name="Freeform 47"/>
            <p:cNvSpPr/>
            <p:nvPr/>
          </p:nvSpPr>
          <p:spPr>
            <a:xfrm>
              <a:off x="0" y="0"/>
              <a:ext cx="4274726" cy="734120"/>
            </a:xfrm>
            <a:custGeom>
              <a:avLst/>
              <a:gdLst/>
              <a:ahLst/>
              <a:cxnLst/>
              <a:rect l="l" t="t" r="r" b="b"/>
              <a:pathLst>
                <a:path w="4274726" h="734120">
                  <a:moveTo>
                    <a:pt x="17172" y="0"/>
                  </a:moveTo>
                  <a:lnTo>
                    <a:pt x="4257554" y="0"/>
                  </a:lnTo>
                  <a:cubicBezTo>
                    <a:pt x="4267038" y="0"/>
                    <a:pt x="4274726" y="7688"/>
                    <a:pt x="4274726" y="17172"/>
                  </a:cubicBezTo>
                  <a:lnTo>
                    <a:pt x="4274726" y="716949"/>
                  </a:lnTo>
                  <a:cubicBezTo>
                    <a:pt x="4274726" y="726432"/>
                    <a:pt x="4267038" y="734120"/>
                    <a:pt x="4257554" y="734120"/>
                  </a:cubicBezTo>
                  <a:lnTo>
                    <a:pt x="17172" y="734120"/>
                  </a:lnTo>
                  <a:cubicBezTo>
                    <a:pt x="7688" y="734120"/>
                    <a:pt x="0" y="726432"/>
                    <a:pt x="0" y="716949"/>
                  </a:cubicBezTo>
                  <a:lnTo>
                    <a:pt x="0" y="17172"/>
                  </a:lnTo>
                  <a:cubicBezTo>
                    <a:pt x="0" y="7688"/>
                    <a:pt x="7688" y="0"/>
                    <a:pt x="17172" y="0"/>
                  </a:cubicBezTo>
                  <a:close/>
                </a:path>
              </a:pathLst>
            </a:custGeom>
            <a:solidFill>
              <a:srgbClr val="919EAF"/>
            </a:solidFill>
            <a:ln w="38100" cap="rnd">
              <a:solidFill>
                <a:srgbClr val="000000"/>
              </a:solidFill>
              <a:prstDash val="lgDash"/>
              <a:round/>
            </a:ln>
          </p:spPr>
          <p:txBody>
            <a:bodyPr/>
            <a:lstStyle/>
            <a:p>
              <a:endParaRPr lang="vi-VN" sz="1200"/>
            </a:p>
          </p:txBody>
        </p:sp>
        <p:sp>
          <p:nvSpPr>
            <p:cNvPr id="48" name="TextBox 48"/>
            <p:cNvSpPr txBox="1"/>
            <p:nvPr/>
          </p:nvSpPr>
          <p:spPr>
            <a:xfrm>
              <a:off x="0" y="-19050"/>
              <a:ext cx="4274726" cy="753170"/>
            </a:xfrm>
            <a:prstGeom prst="rect">
              <a:avLst/>
            </a:prstGeom>
          </p:spPr>
          <p:txBody>
            <a:bodyPr lIns="33867" tIns="33867" rIns="33867" bIns="33867" rtlCol="0" anchor="ctr"/>
            <a:lstStyle/>
            <a:p>
              <a:pPr algn="ctr">
                <a:lnSpc>
                  <a:spcPts val="1733"/>
                </a:lnSpc>
              </a:pPr>
              <a:endParaRPr sz="1200"/>
            </a:p>
          </p:txBody>
        </p:sp>
      </p:grpSp>
      <p:pic>
        <p:nvPicPr>
          <p:cNvPr id="49" name="Picture 49"/>
          <p:cNvPicPr>
            <a:picLocks noChangeAspect="1"/>
          </p:cNvPicPr>
          <p:nvPr/>
        </p:nvPicPr>
        <p:blipFill>
          <a:blip r:embed="rId4"/>
          <a:stretch>
            <a:fillRect/>
          </a:stretch>
        </p:blipFill>
        <p:spPr>
          <a:xfrm>
            <a:off x="6203363" y="4151902"/>
            <a:ext cx="5441327" cy="2629527"/>
          </a:xfrm>
          <a:prstGeom prst="rect">
            <a:avLst/>
          </a:prstGeom>
        </p:spPr>
      </p:pic>
      <p:sp>
        <p:nvSpPr>
          <p:cNvPr id="50" name="AutoShape 50"/>
          <p:cNvSpPr/>
          <p:nvPr/>
        </p:nvSpPr>
        <p:spPr>
          <a:xfrm flipH="1">
            <a:off x="3180316" y="4261492"/>
            <a:ext cx="4814389" cy="370810"/>
          </a:xfrm>
          <a:prstGeom prst="line">
            <a:avLst/>
          </a:prstGeom>
          <a:ln w="38100" cap="flat">
            <a:solidFill>
              <a:srgbClr val="000000"/>
            </a:solidFill>
            <a:prstDash val="solid"/>
            <a:headEnd type="none" w="sm" len="sm"/>
            <a:tailEnd type="arrow" w="med" len="sm"/>
          </a:ln>
        </p:spPr>
        <p:txBody>
          <a:bodyPr/>
          <a:lstStyle/>
          <a:p>
            <a:endParaRPr lang="vi-VN" sz="1200"/>
          </a:p>
        </p:txBody>
      </p:sp>
      <p:sp>
        <p:nvSpPr>
          <p:cNvPr id="51" name="AutoShape 51"/>
          <p:cNvSpPr/>
          <p:nvPr/>
        </p:nvSpPr>
        <p:spPr>
          <a:xfrm flipH="1">
            <a:off x="8924026" y="4261492"/>
            <a:ext cx="981775" cy="343854"/>
          </a:xfrm>
          <a:prstGeom prst="line">
            <a:avLst/>
          </a:prstGeom>
          <a:ln w="38100" cap="flat">
            <a:solidFill>
              <a:srgbClr val="000000"/>
            </a:solidFill>
            <a:prstDash val="solid"/>
            <a:headEnd type="none" w="sm" len="sm"/>
            <a:tailEnd type="arrow" w="med" len="sm"/>
          </a:ln>
        </p:spPr>
        <p:txBody>
          <a:bodyPr/>
          <a:lstStyle/>
          <a:p>
            <a:endParaRPr lang="vi-VN" sz="1200"/>
          </a:p>
        </p:txBody>
      </p:sp>
      <p:grpSp>
        <p:nvGrpSpPr>
          <p:cNvPr id="52" name="Group 52"/>
          <p:cNvGrpSpPr/>
          <p:nvPr/>
        </p:nvGrpSpPr>
        <p:grpSpPr>
          <a:xfrm>
            <a:off x="4073613" y="2751982"/>
            <a:ext cx="1295400" cy="1206175"/>
            <a:chOff x="0" y="0"/>
            <a:chExt cx="511763" cy="476513"/>
          </a:xfrm>
        </p:grpSpPr>
        <p:sp>
          <p:nvSpPr>
            <p:cNvPr id="53" name="Freeform 53"/>
            <p:cNvSpPr/>
            <p:nvPr/>
          </p:nvSpPr>
          <p:spPr>
            <a:xfrm>
              <a:off x="0" y="0"/>
              <a:ext cx="511763" cy="476513"/>
            </a:xfrm>
            <a:custGeom>
              <a:avLst/>
              <a:gdLst/>
              <a:ahLst/>
              <a:cxnLst/>
              <a:rect l="l" t="t" r="r" b="b"/>
              <a:pathLst>
                <a:path w="511763" h="476513">
                  <a:moveTo>
                    <a:pt x="143435" y="0"/>
                  </a:moveTo>
                  <a:lnTo>
                    <a:pt x="368328" y="0"/>
                  </a:lnTo>
                  <a:cubicBezTo>
                    <a:pt x="406369" y="0"/>
                    <a:pt x="442852" y="15112"/>
                    <a:pt x="469752" y="42011"/>
                  </a:cubicBezTo>
                  <a:cubicBezTo>
                    <a:pt x="496651" y="68911"/>
                    <a:pt x="511763" y="105394"/>
                    <a:pt x="511763" y="143435"/>
                  </a:cubicBezTo>
                  <a:lnTo>
                    <a:pt x="511763" y="333078"/>
                  </a:lnTo>
                  <a:cubicBezTo>
                    <a:pt x="511763" y="412295"/>
                    <a:pt x="447545" y="476513"/>
                    <a:pt x="368328" y="476513"/>
                  </a:cubicBezTo>
                  <a:lnTo>
                    <a:pt x="143435" y="476513"/>
                  </a:lnTo>
                  <a:cubicBezTo>
                    <a:pt x="64218" y="476513"/>
                    <a:pt x="0" y="412295"/>
                    <a:pt x="0" y="333078"/>
                  </a:cubicBezTo>
                  <a:lnTo>
                    <a:pt x="0" y="143435"/>
                  </a:lnTo>
                  <a:cubicBezTo>
                    <a:pt x="0" y="64218"/>
                    <a:pt x="64218" y="0"/>
                    <a:pt x="143435" y="0"/>
                  </a:cubicBezTo>
                  <a:close/>
                </a:path>
              </a:pathLst>
            </a:custGeom>
            <a:solidFill>
              <a:srgbClr val="FFFFFF"/>
            </a:solidFill>
            <a:ln w="38100" cap="rnd">
              <a:solidFill>
                <a:srgbClr val="000000"/>
              </a:solidFill>
              <a:prstDash val="solid"/>
              <a:round/>
            </a:ln>
          </p:spPr>
          <p:txBody>
            <a:bodyPr/>
            <a:lstStyle/>
            <a:p>
              <a:endParaRPr lang="vi-VN" sz="1200"/>
            </a:p>
          </p:txBody>
        </p:sp>
        <p:sp>
          <p:nvSpPr>
            <p:cNvPr id="54" name="TextBox 54"/>
            <p:cNvSpPr txBox="1"/>
            <p:nvPr/>
          </p:nvSpPr>
          <p:spPr>
            <a:xfrm>
              <a:off x="0" y="-19050"/>
              <a:ext cx="511763" cy="495563"/>
            </a:xfrm>
            <a:prstGeom prst="rect">
              <a:avLst/>
            </a:prstGeom>
          </p:spPr>
          <p:txBody>
            <a:bodyPr lIns="33867" tIns="33867" rIns="33867" bIns="33867" rtlCol="0" anchor="ctr"/>
            <a:lstStyle/>
            <a:p>
              <a:pPr algn="ctr">
                <a:lnSpc>
                  <a:spcPts val="1733"/>
                </a:lnSpc>
              </a:pPr>
              <a:r>
                <a:rPr lang="en-US" sz="1333">
                  <a:solidFill>
                    <a:srgbClr val="000000"/>
                  </a:solidFill>
                  <a:latin typeface="Muli"/>
                </a:rPr>
                <a:t>Users</a:t>
              </a:r>
            </a:p>
          </p:txBody>
        </p:sp>
      </p:grpSp>
      <p:sp>
        <p:nvSpPr>
          <p:cNvPr id="55" name="TextBox 55"/>
          <p:cNvSpPr txBox="1"/>
          <p:nvPr/>
        </p:nvSpPr>
        <p:spPr>
          <a:xfrm>
            <a:off x="7876662" y="3230441"/>
            <a:ext cx="2091104" cy="202428"/>
          </a:xfrm>
          <a:prstGeom prst="rect">
            <a:avLst/>
          </a:prstGeom>
        </p:spPr>
        <p:txBody>
          <a:bodyPr lIns="0" tIns="0" rIns="0" bIns="0" rtlCol="0" anchor="t">
            <a:spAutoFit/>
          </a:bodyPr>
          <a:lstStyle/>
          <a:p>
            <a:pPr algn="ctr">
              <a:lnSpc>
                <a:spcPts val="1733"/>
              </a:lnSpc>
              <a:spcBef>
                <a:spcPct val="0"/>
              </a:spcBef>
            </a:pPr>
            <a:r>
              <a:rPr lang="en-US" sz="1333">
                <a:solidFill>
                  <a:srgbClr val="000000"/>
                </a:solidFill>
                <a:latin typeface="Muli"/>
              </a:rPr>
              <a:t>Classifier</a:t>
            </a:r>
          </a:p>
        </p:txBody>
      </p:sp>
      <p:sp>
        <p:nvSpPr>
          <p:cNvPr id="56" name="AutoShape 56"/>
          <p:cNvSpPr/>
          <p:nvPr/>
        </p:nvSpPr>
        <p:spPr>
          <a:xfrm flipV="1">
            <a:off x="4721313" y="2175691"/>
            <a:ext cx="0" cy="576291"/>
          </a:xfrm>
          <a:prstGeom prst="line">
            <a:avLst/>
          </a:prstGeom>
          <a:ln w="38100" cap="flat">
            <a:solidFill>
              <a:srgbClr val="000000"/>
            </a:solidFill>
            <a:prstDash val="solid"/>
            <a:headEnd type="none" w="sm" len="sm"/>
            <a:tailEnd type="arrow" w="med" len="sm"/>
          </a:ln>
        </p:spPr>
        <p:txBody>
          <a:bodyPr/>
          <a:lstStyle/>
          <a:p>
            <a:endParaRPr lang="vi-VN" sz="1200"/>
          </a:p>
        </p:txBody>
      </p:sp>
      <p:sp>
        <p:nvSpPr>
          <p:cNvPr id="57" name="AutoShape 57"/>
          <p:cNvSpPr/>
          <p:nvPr/>
        </p:nvSpPr>
        <p:spPr>
          <a:xfrm flipH="1" flipV="1">
            <a:off x="4721313" y="3958157"/>
            <a:ext cx="1374687" cy="578201"/>
          </a:xfrm>
          <a:prstGeom prst="line">
            <a:avLst/>
          </a:prstGeom>
          <a:ln w="38100" cap="flat">
            <a:solidFill>
              <a:srgbClr val="000000"/>
            </a:solidFill>
            <a:prstDash val="solid"/>
            <a:headEnd type="none" w="sm" len="sm"/>
            <a:tailEnd type="arrow" w="med" len="sm"/>
          </a:ln>
        </p:spPr>
        <p:txBody>
          <a:bodyPr/>
          <a:lstStyle/>
          <a:p>
            <a:endParaRPr lang="vi-VN" sz="1200"/>
          </a:p>
        </p:txBody>
      </p:sp>
      <p:grpSp>
        <p:nvGrpSpPr>
          <p:cNvPr id="58" name="Group 58"/>
          <p:cNvGrpSpPr/>
          <p:nvPr/>
        </p:nvGrpSpPr>
        <p:grpSpPr>
          <a:xfrm>
            <a:off x="1969813" y="2906304"/>
            <a:ext cx="1053519" cy="364913"/>
            <a:chOff x="0" y="0"/>
            <a:chExt cx="416205" cy="144163"/>
          </a:xfrm>
        </p:grpSpPr>
        <p:sp>
          <p:nvSpPr>
            <p:cNvPr id="59" name="Freeform 59"/>
            <p:cNvSpPr/>
            <p:nvPr/>
          </p:nvSpPr>
          <p:spPr>
            <a:xfrm>
              <a:off x="0" y="0"/>
              <a:ext cx="416205" cy="144163"/>
            </a:xfrm>
            <a:custGeom>
              <a:avLst/>
              <a:gdLst/>
              <a:ahLst/>
              <a:cxnLst/>
              <a:rect l="l" t="t" r="r" b="b"/>
              <a:pathLst>
                <a:path w="416205" h="144163">
                  <a:moveTo>
                    <a:pt x="0" y="0"/>
                  </a:moveTo>
                  <a:lnTo>
                    <a:pt x="416205" y="0"/>
                  </a:lnTo>
                  <a:lnTo>
                    <a:pt x="416205" y="144163"/>
                  </a:lnTo>
                  <a:lnTo>
                    <a:pt x="0" y="144163"/>
                  </a:lnTo>
                  <a:close/>
                </a:path>
              </a:pathLst>
            </a:custGeom>
            <a:solidFill>
              <a:srgbClr val="5CE1E6"/>
            </a:solidFill>
            <a:ln w="38100" cap="sq">
              <a:solidFill>
                <a:srgbClr val="000000"/>
              </a:solidFill>
              <a:prstDash val="solid"/>
              <a:miter/>
            </a:ln>
          </p:spPr>
          <p:txBody>
            <a:bodyPr/>
            <a:lstStyle/>
            <a:p>
              <a:endParaRPr lang="vi-VN" sz="1200"/>
            </a:p>
          </p:txBody>
        </p:sp>
        <p:sp>
          <p:nvSpPr>
            <p:cNvPr id="60" name="TextBox 60"/>
            <p:cNvSpPr txBox="1"/>
            <p:nvPr/>
          </p:nvSpPr>
          <p:spPr>
            <a:xfrm>
              <a:off x="0" y="-19050"/>
              <a:ext cx="416205" cy="163213"/>
            </a:xfrm>
            <a:prstGeom prst="rect">
              <a:avLst/>
            </a:prstGeom>
          </p:spPr>
          <p:txBody>
            <a:bodyPr lIns="33867" tIns="33867" rIns="33867" bIns="33867" rtlCol="0" anchor="ctr"/>
            <a:lstStyle/>
            <a:p>
              <a:pPr algn="ctr">
                <a:lnSpc>
                  <a:spcPts val="1733"/>
                </a:lnSpc>
              </a:pPr>
              <a:r>
                <a:rPr lang="en-US" sz="1333">
                  <a:solidFill>
                    <a:srgbClr val="000000"/>
                  </a:solidFill>
                  <a:latin typeface="Muli"/>
                </a:rPr>
                <a:t>Customers</a:t>
              </a:r>
            </a:p>
          </p:txBody>
        </p:sp>
      </p:grpSp>
      <p:grpSp>
        <p:nvGrpSpPr>
          <p:cNvPr id="61" name="Group 61"/>
          <p:cNvGrpSpPr/>
          <p:nvPr/>
        </p:nvGrpSpPr>
        <p:grpSpPr>
          <a:xfrm>
            <a:off x="1953627" y="3492713"/>
            <a:ext cx="1053519" cy="364913"/>
            <a:chOff x="0" y="0"/>
            <a:chExt cx="416205" cy="144163"/>
          </a:xfrm>
        </p:grpSpPr>
        <p:sp>
          <p:nvSpPr>
            <p:cNvPr id="62" name="Freeform 62"/>
            <p:cNvSpPr/>
            <p:nvPr/>
          </p:nvSpPr>
          <p:spPr>
            <a:xfrm>
              <a:off x="0" y="0"/>
              <a:ext cx="416205" cy="144163"/>
            </a:xfrm>
            <a:custGeom>
              <a:avLst/>
              <a:gdLst/>
              <a:ahLst/>
              <a:cxnLst/>
              <a:rect l="l" t="t" r="r" b="b"/>
              <a:pathLst>
                <a:path w="416205" h="144163">
                  <a:moveTo>
                    <a:pt x="0" y="0"/>
                  </a:moveTo>
                  <a:lnTo>
                    <a:pt x="416205" y="0"/>
                  </a:lnTo>
                  <a:lnTo>
                    <a:pt x="416205" y="144163"/>
                  </a:lnTo>
                  <a:lnTo>
                    <a:pt x="0" y="144163"/>
                  </a:lnTo>
                  <a:close/>
                </a:path>
              </a:pathLst>
            </a:custGeom>
            <a:solidFill>
              <a:srgbClr val="5CE1E6"/>
            </a:solidFill>
            <a:ln w="38100" cap="sq">
              <a:solidFill>
                <a:srgbClr val="000000"/>
              </a:solidFill>
              <a:prstDash val="solid"/>
              <a:miter/>
            </a:ln>
          </p:spPr>
          <p:txBody>
            <a:bodyPr/>
            <a:lstStyle/>
            <a:p>
              <a:endParaRPr lang="vi-VN" sz="1200"/>
            </a:p>
          </p:txBody>
        </p:sp>
        <p:sp>
          <p:nvSpPr>
            <p:cNvPr id="63" name="TextBox 63"/>
            <p:cNvSpPr txBox="1"/>
            <p:nvPr/>
          </p:nvSpPr>
          <p:spPr>
            <a:xfrm>
              <a:off x="0" y="-19050"/>
              <a:ext cx="416205" cy="163213"/>
            </a:xfrm>
            <a:prstGeom prst="rect">
              <a:avLst/>
            </a:prstGeom>
          </p:spPr>
          <p:txBody>
            <a:bodyPr lIns="33867" tIns="33867" rIns="33867" bIns="33867" rtlCol="0" anchor="ctr"/>
            <a:lstStyle/>
            <a:p>
              <a:pPr algn="ctr">
                <a:lnSpc>
                  <a:spcPts val="1733"/>
                </a:lnSpc>
              </a:pPr>
              <a:r>
                <a:rPr lang="en-US" sz="1333">
                  <a:solidFill>
                    <a:srgbClr val="000000"/>
                  </a:solidFill>
                  <a:latin typeface="Muli"/>
                </a:rPr>
                <a:t>Sellers</a:t>
              </a:r>
            </a:p>
          </p:txBody>
        </p:sp>
      </p:grpSp>
      <p:sp>
        <p:nvSpPr>
          <p:cNvPr id="64" name="AutoShape 64"/>
          <p:cNvSpPr/>
          <p:nvPr/>
        </p:nvSpPr>
        <p:spPr>
          <a:xfrm>
            <a:off x="3023332" y="3088760"/>
            <a:ext cx="1050282" cy="266309"/>
          </a:xfrm>
          <a:prstGeom prst="line">
            <a:avLst/>
          </a:prstGeom>
          <a:ln w="38100" cap="flat">
            <a:solidFill>
              <a:srgbClr val="000000"/>
            </a:solidFill>
            <a:prstDash val="solid"/>
            <a:headEnd type="none" w="sm" len="sm"/>
            <a:tailEnd type="arrow" w="med" len="sm"/>
          </a:ln>
        </p:spPr>
        <p:txBody>
          <a:bodyPr/>
          <a:lstStyle/>
          <a:p>
            <a:endParaRPr lang="vi-VN" sz="1200"/>
          </a:p>
        </p:txBody>
      </p:sp>
      <p:sp>
        <p:nvSpPr>
          <p:cNvPr id="65" name="AutoShape 65"/>
          <p:cNvSpPr/>
          <p:nvPr/>
        </p:nvSpPr>
        <p:spPr>
          <a:xfrm flipV="1">
            <a:off x="3007145" y="3355069"/>
            <a:ext cx="1066468" cy="320100"/>
          </a:xfrm>
          <a:prstGeom prst="line">
            <a:avLst/>
          </a:prstGeom>
          <a:ln w="38100" cap="flat">
            <a:solidFill>
              <a:srgbClr val="000000"/>
            </a:solidFill>
            <a:prstDash val="solid"/>
            <a:headEnd type="none" w="sm" len="sm"/>
            <a:tailEnd type="arrow" w="med" len="sm"/>
          </a:ln>
        </p:spPr>
        <p:txBody>
          <a:bodyPr/>
          <a:lstStyle/>
          <a:p>
            <a:endParaRPr lang="vi-VN" sz="1200"/>
          </a:p>
        </p:txBody>
      </p:sp>
      <p:pic>
        <p:nvPicPr>
          <p:cNvPr id="66" name="Picture 66"/>
          <p:cNvPicPr>
            <a:picLocks noChangeAspect="1"/>
          </p:cNvPicPr>
          <p:nvPr/>
        </p:nvPicPr>
        <p:blipFill>
          <a:blip r:embed="rId5"/>
          <a:stretch>
            <a:fillRect/>
          </a:stretch>
        </p:blipFill>
        <p:spPr>
          <a:xfrm>
            <a:off x="567075" y="4196762"/>
            <a:ext cx="5226483" cy="2580077"/>
          </a:xfrm>
          <a:prstGeom prst="rect">
            <a:avLst/>
          </a:prstGeom>
        </p:spPr>
      </p:pic>
      <p:sp>
        <p:nvSpPr>
          <p:cNvPr id="67" name="AutoShape 67"/>
          <p:cNvSpPr/>
          <p:nvPr/>
        </p:nvSpPr>
        <p:spPr>
          <a:xfrm flipH="1">
            <a:off x="7994705" y="1757774"/>
            <a:ext cx="927509" cy="282953"/>
          </a:xfrm>
          <a:prstGeom prst="line">
            <a:avLst/>
          </a:prstGeom>
          <a:ln w="38100" cap="flat">
            <a:solidFill>
              <a:srgbClr val="000000"/>
            </a:solidFill>
            <a:prstDash val="solid"/>
            <a:headEnd type="none" w="sm" len="sm"/>
            <a:tailEnd type="arrow" w="med" len="sm"/>
          </a:ln>
        </p:spPr>
        <p:txBody>
          <a:bodyPr/>
          <a:lstStyle/>
          <a:p>
            <a:endParaRPr lang="vi-VN" sz="1200"/>
          </a:p>
        </p:txBody>
      </p:sp>
      <p:sp>
        <p:nvSpPr>
          <p:cNvPr id="68" name="AutoShape 68"/>
          <p:cNvSpPr/>
          <p:nvPr/>
        </p:nvSpPr>
        <p:spPr>
          <a:xfrm>
            <a:off x="8922215" y="1757774"/>
            <a:ext cx="983587" cy="282953"/>
          </a:xfrm>
          <a:prstGeom prst="line">
            <a:avLst/>
          </a:prstGeom>
          <a:ln w="38100" cap="flat">
            <a:solidFill>
              <a:srgbClr val="000000"/>
            </a:solidFill>
            <a:prstDash val="solid"/>
            <a:headEnd type="none" w="sm" len="sm"/>
            <a:tailEnd type="arrow" w="med" len="sm"/>
          </a:ln>
        </p:spPr>
        <p:txBody>
          <a:bodyPr/>
          <a:lstStyle/>
          <a:p>
            <a:endParaRPr lang="vi-VN" sz="1200"/>
          </a:p>
        </p:txBody>
      </p:sp>
      <p:sp>
        <p:nvSpPr>
          <p:cNvPr id="69" name="Freeform 69"/>
          <p:cNvSpPr/>
          <p:nvPr/>
        </p:nvSpPr>
        <p:spPr>
          <a:xfrm>
            <a:off x="10534010" y="155570"/>
            <a:ext cx="648978" cy="648978"/>
          </a:xfrm>
          <a:custGeom>
            <a:avLst/>
            <a:gdLst/>
            <a:ahLst/>
            <a:cxnLst/>
            <a:rect l="l" t="t" r="r" b="b"/>
            <a:pathLst>
              <a:path w="973467" h="973467">
                <a:moveTo>
                  <a:pt x="0" y="0"/>
                </a:moveTo>
                <a:lnTo>
                  <a:pt x="973467" y="0"/>
                </a:lnTo>
                <a:lnTo>
                  <a:pt x="973467" y="973467"/>
                </a:lnTo>
                <a:lnTo>
                  <a:pt x="0" y="973467"/>
                </a:lnTo>
                <a:lnTo>
                  <a:pt x="0" y="0"/>
                </a:lnTo>
                <a:close/>
              </a:path>
            </a:pathLst>
          </a:custGeom>
          <a:blipFill>
            <a:blip r:embed="rId6"/>
            <a:stretch>
              <a:fillRect/>
            </a:stretch>
          </a:blipFill>
        </p:spPr>
        <p:txBody>
          <a:bodyPr/>
          <a:lstStyle/>
          <a:p>
            <a:endParaRPr lang="vi-VN" sz="1200"/>
          </a:p>
        </p:txBody>
      </p:sp>
      <p:pic>
        <p:nvPicPr>
          <p:cNvPr id="70" name="Google Shape;139;p4">
            <a:extLst>
              <a:ext uri="{FF2B5EF4-FFF2-40B4-BE49-F238E27FC236}">
                <a16:creationId xmlns:a16="http://schemas.microsoft.com/office/drawing/2014/main" id="{5E3ECB41-D02E-F538-0F74-778C281DCC48}"/>
              </a:ext>
            </a:extLst>
          </p:cNvPr>
          <p:cNvPicPr preferRelativeResize="0"/>
          <p:nvPr/>
        </p:nvPicPr>
        <p:blipFill rotWithShape="1">
          <a:blip r:embed="rId7">
            <a:alphaModFix/>
          </a:blip>
          <a:srcRect/>
          <a:stretch/>
        </p:blipFill>
        <p:spPr>
          <a:xfrm>
            <a:off x="932688" y="363474"/>
            <a:ext cx="38100" cy="380491"/>
          </a:xfrm>
          <a:prstGeom prst="rect">
            <a:avLst/>
          </a:prstGeom>
          <a:noFill/>
          <a:ln>
            <a:noFill/>
          </a:ln>
        </p:spPr>
      </p:pic>
      <p:sp>
        <p:nvSpPr>
          <p:cNvPr id="71" name="Google Shape;150;p4">
            <a:extLst>
              <a:ext uri="{FF2B5EF4-FFF2-40B4-BE49-F238E27FC236}">
                <a16:creationId xmlns:a16="http://schemas.microsoft.com/office/drawing/2014/main" id="{0A4D6E63-1DC6-2556-70AD-41AFCCB92664}"/>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Module:</a:t>
            </a:r>
            <a:endParaRPr lang="vi-VN" kern="0" dirty="0"/>
          </a:p>
        </p:txBody>
      </p:sp>
      <p:sp>
        <p:nvSpPr>
          <p:cNvPr id="72" name="Google Shape;151;p4">
            <a:extLst>
              <a:ext uri="{FF2B5EF4-FFF2-40B4-BE49-F238E27FC236}">
                <a16:creationId xmlns:a16="http://schemas.microsoft.com/office/drawing/2014/main" id="{7CE634B5-F37C-8504-AA60-FF229B0E0E33}"/>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02</a:t>
            </a:r>
            <a:endParaRPr sz="2800">
              <a:latin typeface="Calibri"/>
              <a:ea typeface="Calibri"/>
              <a:cs typeface="Calibri"/>
              <a:sym typeface="Calibri"/>
            </a:endParaRPr>
          </a:p>
        </p:txBody>
      </p:sp>
      <p:sp>
        <p:nvSpPr>
          <p:cNvPr id="73" name="Google Shape;146;p4">
            <a:extLst>
              <a:ext uri="{FF2B5EF4-FFF2-40B4-BE49-F238E27FC236}">
                <a16:creationId xmlns:a16="http://schemas.microsoft.com/office/drawing/2014/main" id="{D8E6E93E-494B-F28F-7C3C-DF6EA482594E}"/>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4</a:t>
            </a:fld>
            <a:endParaRPr/>
          </a:p>
        </p:txBody>
      </p:sp>
      <p:sp>
        <p:nvSpPr>
          <p:cNvPr id="74" name="Google Shape;53;p1">
            <a:extLst>
              <a:ext uri="{FF2B5EF4-FFF2-40B4-BE49-F238E27FC236}">
                <a16:creationId xmlns:a16="http://schemas.microsoft.com/office/drawing/2014/main" id="{1CCFE0E9-2F4E-08BA-4171-CB41E63131D0}"/>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53;p1">
            <a:extLst>
              <a:ext uri="{FF2B5EF4-FFF2-40B4-BE49-F238E27FC236}">
                <a16:creationId xmlns:a16="http://schemas.microsoft.com/office/drawing/2014/main" id="{1F80C905-EAEA-8CF7-91E5-89A5C7199109}"/>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sp>
        <p:nvSpPr>
          <p:cNvPr id="11" name="Google Shape;146;p4">
            <a:extLst>
              <a:ext uri="{FF2B5EF4-FFF2-40B4-BE49-F238E27FC236}">
                <a16:creationId xmlns:a16="http://schemas.microsoft.com/office/drawing/2014/main" id="{1B923A08-3D70-81D6-14A5-2BEC28A4C42A}"/>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5</a:t>
            </a:fld>
            <a:endParaRPr/>
          </a:p>
        </p:txBody>
      </p:sp>
      <p:pic>
        <p:nvPicPr>
          <p:cNvPr id="21" name="Google Shape;139;p4">
            <a:extLst>
              <a:ext uri="{FF2B5EF4-FFF2-40B4-BE49-F238E27FC236}">
                <a16:creationId xmlns:a16="http://schemas.microsoft.com/office/drawing/2014/main" id="{C65D8480-A0DF-5B66-EB5D-B17FD7278739}"/>
              </a:ext>
            </a:extLst>
          </p:cNvPr>
          <p:cNvPicPr preferRelativeResize="0"/>
          <p:nvPr/>
        </p:nvPicPr>
        <p:blipFill rotWithShape="1">
          <a:blip r:embed="rId2">
            <a:alphaModFix/>
          </a:blip>
          <a:srcRect/>
          <a:stretch/>
        </p:blipFill>
        <p:spPr>
          <a:xfrm>
            <a:off x="932688" y="363474"/>
            <a:ext cx="38100" cy="380491"/>
          </a:xfrm>
          <a:prstGeom prst="rect">
            <a:avLst/>
          </a:prstGeom>
          <a:noFill/>
          <a:ln>
            <a:noFill/>
          </a:ln>
        </p:spPr>
      </p:pic>
      <p:sp>
        <p:nvSpPr>
          <p:cNvPr id="22" name="Google Shape;150;p4">
            <a:extLst>
              <a:ext uri="{FF2B5EF4-FFF2-40B4-BE49-F238E27FC236}">
                <a16:creationId xmlns:a16="http://schemas.microsoft.com/office/drawing/2014/main" id="{B69C2AEE-3971-3639-F120-95AABE5744F0}"/>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Dữ liệu:</a:t>
            </a:r>
            <a:endParaRPr lang="vi-VN" kern="0" dirty="0"/>
          </a:p>
        </p:txBody>
      </p:sp>
      <p:sp>
        <p:nvSpPr>
          <p:cNvPr id="23" name="Google Shape;151;p4">
            <a:extLst>
              <a:ext uri="{FF2B5EF4-FFF2-40B4-BE49-F238E27FC236}">
                <a16:creationId xmlns:a16="http://schemas.microsoft.com/office/drawing/2014/main" id="{0AD3666F-1806-ECB5-64EE-FFE219ED43F3}"/>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03</a:t>
            </a:r>
            <a:endParaRPr sz="2800">
              <a:latin typeface="Calibri"/>
              <a:ea typeface="Calibri"/>
              <a:cs typeface="Calibri"/>
              <a:sym typeface="Calibri"/>
            </a:endParaRPr>
          </a:p>
        </p:txBody>
      </p:sp>
      <p:sp>
        <p:nvSpPr>
          <p:cNvPr id="3" name="TextBox 2">
            <a:extLst>
              <a:ext uri="{FF2B5EF4-FFF2-40B4-BE49-F238E27FC236}">
                <a16:creationId xmlns:a16="http://schemas.microsoft.com/office/drawing/2014/main" id="{2E8BF093-FD20-F68E-FEFA-5990DAE17C01}"/>
              </a:ext>
            </a:extLst>
          </p:cNvPr>
          <p:cNvSpPr txBox="1"/>
          <p:nvPr/>
        </p:nvSpPr>
        <p:spPr>
          <a:xfrm>
            <a:off x="407619" y="1381125"/>
            <a:ext cx="4360366" cy="3693319"/>
          </a:xfrm>
          <a:prstGeom prst="rect">
            <a:avLst/>
          </a:prstGeom>
          <a:noFill/>
        </p:spPr>
        <p:txBody>
          <a:bodyPr wrap="square" rtlCol="0">
            <a:spAutoFit/>
          </a:bodyPr>
          <a:lstStyle/>
          <a:p>
            <a:pPr marL="285750" indent="-285750">
              <a:buFont typeface="Arial" panose="020B0604020202020204" pitchFamily="34" charset="0"/>
              <a:buChar char="•"/>
            </a:pPr>
            <a:r>
              <a:rPr lang="vi-VN"/>
              <a:t>Thu thập đánh giá bằng văn bản từ khách hàng về điện thoại thông minh trên các trang thương mại điện tử lớn tại Việt Nam.</a:t>
            </a:r>
            <a:endParaRPr lang="en-US"/>
          </a:p>
          <a:p>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Crawl bằng Selenium</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endParaRPr lang="en-US"/>
          </a:p>
        </p:txBody>
      </p:sp>
      <p:pic>
        <p:nvPicPr>
          <p:cNvPr id="5" name="Picture 4">
            <a:extLst>
              <a:ext uri="{FF2B5EF4-FFF2-40B4-BE49-F238E27FC236}">
                <a16:creationId xmlns:a16="http://schemas.microsoft.com/office/drawing/2014/main" id="{2DFFA0DD-9921-9ECD-0A98-0182260E276A}"/>
              </a:ext>
            </a:extLst>
          </p:cNvPr>
          <p:cNvPicPr>
            <a:picLocks noChangeAspect="1"/>
          </p:cNvPicPr>
          <p:nvPr/>
        </p:nvPicPr>
        <p:blipFill>
          <a:blip r:embed="rId3"/>
          <a:stretch>
            <a:fillRect/>
          </a:stretch>
        </p:blipFill>
        <p:spPr>
          <a:xfrm>
            <a:off x="4844185" y="1378385"/>
            <a:ext cx="6354062" cy="1124107"/>
          </a:xfrm>
          <a:prstGeom prst="rect">
            <a:avLst/>
          </a:prstGeom>
        </p:spPr>
      </p:pic>
      <p:pic>
        <p:nvPicPr>
          <p:cNvPr id="4" name="Picture 3">
            <a:extLst>
              <a:ext uri="{FF2B5EF4-FFF2-40B4-BE49-F238E27FC236}">
                <a16:creationId xmlns:a16="http://schemas.microsoft.com/office/drawing/2014/main" id="{BCDA66B6-A3C6-AEB0-B7D8-9ED8EF3565CC}"/>
              </a:ext>
            </a:extLst>
          </p:cNvPr>
          <p:cNvPicPr>
            <a:picLocks noChangeAspect="1"/>
          </p:cNvPicPr>
          <p:nvPr/>
        </p:nvPicPr>
        <p:blipFill>
          <a:blip r:embed="rId4"/>
          <a:stretch>
            <a:fillRect/>
          </a:stretch>
        </p:blipFill>
        <p:spPr>
          <a:xfrm>
            <a:off x="4844185" y="2812286"/>
            <a:ext cx="5822321" cy="3521679"/>
          </a:xfrm>
          <a:prstGeom prst="rect">
            <a:avLst/>
          </a:prstGeom>
        </p:spPr>
      </p:pic>
    </p:spTree>
    <p:extLst>
      <p:ext uri="{BB962C8B-B14F-4D97-AF65-F5344CB8AC3E}">
        <p14:creationId xmlns:p14="http://schemas.microsoft.com/office/powerpoint/2010/main" val="139940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53;p1">
            <a:extLst>
              <a:ext uri="{FF2B5EF4-FFF2-40B4-BE49-F238E27FC236}">
                <a16:creationId xmlns:a16="http://schemas.microsoft.com/office/drawing/2014/main" id="{1F80C905-EAEA-8CF7-91E5-89A5C7199109}"/>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sp>
        <p:nvSpPr>
          <p:cNvPr id="11" name="Google Shape;146;p4">
            <a:extLst>
              <a:ext uri="{FF2B5EF4-FFF2-40B4-BE49-F238E27FC236}">
                <a16:creationId xmlns:a16="http://schemas.microsoft.com/office/drawing/2014/main" id="{1B923A08-3D70-81D6-14A5-2BEC28A4C42A}"/>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6</a:t>
            </a:fld>
            <a:endParaRPr/>
          </a:p>
        </p:txBody>
      </p:sp>
      <p:pic>
        <p:nvPicPr>
          <p:cNvPr id="21" name="Google Shape;139;p4">
            <a:extLst>
              <a:ext uri="{FF2B5EF4-FFF2-40B4-BE49-F238E27FC236}">
                <a16:creationId xmlns:a16="http://schemas.microsoft.com/office/drawing/2014/main" id="{C65D8480-A0DF-5B66-EB5D-B17FD7278739}"/>
              </a:ext>
            </a:extLst>
          </p:cNvPr>
          <p:cNvPicPr preferRelativeResize="0"/>
          <p:nvPr/>
        </p:nvPicPr>
        <p:blipFill rotWithShape="1">
          <a:blip r:embed="rId2">
            <a:alphaModFix/>
          </a:blip>
          <a:srcRect/>
          <a:stretch/>
        </p:blipFill>
        <p:spPr>
          <a:xfrm>
            <a:off x="932688" y="363474"/>
            <a:ext cx="38100" cy="380491"/>
          </a:xfrm>
          <a:prstGeom prst="rect">
            <a:avLst/>
          </a:prstGeom>
          <a:noFill/>
          <a:ln>
            <a:noFill/>
          </a:ln>
        </p:spPr>
      </p:pic>
      <p:sp>
        <p:nvSpPr>
          <p:cNvPr id="22" name="Google Shape;150;p4">
            <a:extLst>
              <a:ext uri="{FF2B5EF4-FFF2-40B4-BE49-F238E27FC236}">
                <a16:creationId xmlns:a16="http://schemas.microsoft.com/office/drawing/2014/main" id="{B69C2AEE-3971-3639-F120-95AABE5744F0}"/>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Dữ liệu:</a:t>
            </a:r>
            <a:endParaRPr lang="vi-VN" kern="0" dirty="0"/>
          </a:p>
        </p:txBody>
      </p:sp>
      <p:sp>
        <p:nvSpPr>
          <p:cNvPr id="23" name="Google Shape;151;p4">
            <a:extLst>
              <a:ext uri="{FF2B5EF4-FFF2-40B4-BE49-F238E27FC236}">
                <a16:creationId xmlns:a16="http://schemas.microsoft.com/office/drawing/2014/main" id="{0AD3666F-1806-ECB5-64EE-FFE219ED43F3}"/>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03</a:t>
            </a:r>
            <a:endParaRPr sz="2800">
              <a:latin typeface="Calibri"/>
              <a:ea typeface="Calibri"/>
              <a:cs typeface="Calibri"/>
              <a:sym typeface="Calibri"/>
            </a:endParaRPr>
          </a:p>
        </p:txBody>
      </p:sp>
      <p:sp>
        <p:nvSpPr>
          <p:cNvPr id="3" name="TextBox 2">
            <a:extLst>
              <a:ext uri="{FF2B5EF4-FFF2-40B4-BE49-F238E27FC236}">
                <a16:creationId xmlns:a16="http://schemas.microsoft.com/office/drawing/2014/main" id="{2E8BF093-FD20-F68E-FEFA-5990DAE17C01}"/>
              </a:ext>
            </a:extLst>
          </p:cNvPr>
          <p:cNvSpPr txBox="1"/>
          <p:nvPr/>
        </p:nvSpPr>
        <p:spPr>
          <a:xfrm>
            <a:off x="407619" y="1381125"/>
            <a:ext cx="4360366" cy="3970318"/>
          </a:xfrm>
          <a:prstGeom prst="rect">
            <a:avLst/>
          </a:prstGeom>
          <a:noFill/>
        </p:spPr>
        <p:txBody>
          <a:bodyPr wrap="square" rtlCol="0">
            <a:spAutoFit/>
          </a:bodyPr>
          <a:lstStyle/>
          <a:p>
            <a:pPr marL="285750" indent="-285750">
              <a:buFont typeface="Arial" panose="020B0604020202020204" pitchFamily="34" charset="0"/>
              <a:buChar char="•"/>
            </a:pPr>
            <a:r>
              <a:rPr lang="vi-VN"/>
              <a:t>Thu thập đánh giá bằng văn bản từ khách hàng về điện thoại thông minh trên các trang thương mại điện tử lớn tại Việt Nam.</a:t>
            </a:r>
            <a:endParaRPr lang="en-US"/>
          </a:p>
          <a:p>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Crawl bằng Selenium</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Tổng cộng: 1600 samples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endParaRPr lang="en-US"/>
          </a:p>
        </p:txBody>
      </p:sp>
      <p:pic>
        <p:nvPicPr>
          <p:cNvPr id="5" name="Picture 4">
            <a:extLst>
              <a:ext uri="{FF2B5EF4-FFF2-40B4-BE49-F238E27FC236}">
                <a16:creationId xmlns:a16="http://schemas.microsoft.com/office/drawing/2014/main" id="{2DFFA0DD-9921-9ECD-0A98-0182260E276A}"/>
              </a:ext>
            </a:extLst>
          </p:cNvPr>
          <p:cNvPicPr>
            <a:picLocks noChangeAspect="1"/>
          </p:cNvPicPr>
          <p:nvPr/>
        </p:nvPicPr>
        <p:blipFill>
          <a:blip r:embed="rId3"/>
          <a:stretch>
            <a:fillRect/>
          </a:stretch>
        </p:blipFill>
        <p:spPr>
          <a:xfrm>
            <a:off x="4844185" y="1378385"/>
            <a:ext cx="6354062" cy="1124107"/>
          </a:xfrm>
          <a:prstGeom prst="rect">
            <a:avLst/>
          </a:prstGeom>
        </p:spPr>
      </p:pic>
      <p:graphicFrame>
        <p:nvGraphicFramePr>
          <p:cNvPr id="7" name="Table 6">
            <a:extLst>
              <a:ext uri="{FF2B5EF4-FFF2-40B4-BE49-F238E27FC236}">
                <a16:creationId xmlns:a16="http://schemas.microsoft.com/office/drawing/2014/main" id="{5841E014-90C4-8EAA-7B8D-7FFBB8601720}"/>
              </a:ext>
            </a:extLst>
          </p:cNvPr>
          <p:cNvGraphicFramePr>
            <a:graphicFrameLocks noGrp="1"/>
          </p:cNvGraphicFramePr>
          <p:nvPr/>
        </p:nvGraphicFramePr>
        <p:xfrm>
          <a:off x="2028938" y="4367095"/>
          <a:ext cx="8128000" cy="111252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260741279"/>
                    </a:ext>
                  </a:extLst>
                </a:gridCol>
                <a:gridCol w="1625600">
                  <a:extLst>
                    <a:ext uri="{9D8B030D-6E8A-4147-A177-3AD203B41FA5}">
                      <a16:colId xmlns:a16="http://schemas.microsoft.com/office/drawing/2014/main" val="2424096343"/>
                    </a:ext>
                  </a:extLst>
                </a:gridCol>
                <a:gridCol w="1625600">
                  <a:extLst>
                    <a:ext uri="{9D8B030D-6E8A-4147-A177-3AD203B41FA5}">
                      <a16:colId xmlns:a16="http://schemas.microsoft.com/office/drawing/2014/main" val="414145513"/>
                    </a:ext>
                  </a:extLst>
                </a:gridCol>
                <a:gridCol w="1625600">
                  <a:extLst>
                    <a:ext uri="{9D8B030D-6E8A-4147-A177-3AD203B41FA5}">
                      <a16:colId xmlns:a16="http://schemas.microsoft.com/office/drawing/2014/main" val="3485219525"/>
                    </a:ext>
                  </a:extLst>
                </a:gridCol>
                <a:gridCol w="1625600">
                  <a:extLst>
                    <a:ext uri="{9D8B030D-6E8A-4147-A177-3AD203B41FA5}">
                      <a16:colId xmlns:a16="http://schemas.microsoft.com/office/drawing/2014/main" val="3142269288"/>
                    </a:ext>
                  </a:extLst>
                </a:gridCol>
              </a:tblGrid>
              <a:tr h="370840">
                <a:tc>
                  <a:txBody>
                    <a:bodyPr/>
                    <a:lstStyle/>
                    <a:p>
                      <a:r>
                        <a:rPr lang="en-US"/>
                        <a:t>Dataset</a:t>
                      </a:r>
                      <a:endParaRPr lang="vi-VN"/>
                    </a:p>
                  </a:txBody>
                  <a:tcPr/>
                </a:tc>
                <a:tc>
                  <a:txBody>
                    <a:bodyPr/>
                    <a:lstStyle/>
                    <a:p>
                      <a:r>
                        <a:rPr lang="en-US"/>
                        <a:t>Reviews</a:t>
                      </a:r>
                      <a:endParaRPr lang="vi-VN"/>
                    </a:p>
                  </a:txBody>
                  <a:tcPr/>
                </a:tc>
                <a:tc>
                  <a:txBody>
                    <a:bodyPr/>
                    <a:lstStyle/>
                    <a:p>
                      <a:r>
                        <a:rPr lang="en-US"/>
                        <a:t>Aspects</a:t>
                      </a:r>
                      <a:endParaRPr lang="vi-VN"/>
                    </a:p>
                  </a:txBody>
                  <a:tcPr/>
                </a:tc>
                <a:tc>
                  <a:txBody>
                    <a:bodyPr/>
                    <a:lstStyle/>
                    <a:p>
                      <a:r>
                        <a:rPr lang="en-US"/>
                        <a:t>AvgLength</a:t>
                      </a:r>
                      <a:endParaRPr lang="vi-VN"/>
                    </a:p>
                  </a:txBody>
                  <a:tcPr/>
                </a:tc>
                <a:tc>
                  <a:txBody>
                    <a:bodyPr/>
                    <a:lstStyle/>
                    <a:p>
                      <a:r>
                        <a:rPr lang="en-US"/>
                        <a:t>VocabSize</a:t>
                      </a:r>
                      <a:endParaRPr lang="vi-VN"/>
                    </a:p>
                  </a:txBody>
                  <a:tcPr/>
                </a:tc>
                <a:extLst>
                  <a:ext uri="{0D108BD9-81ED-4DB2-BD59-A6C34878D82A}">
                    <a16:rowId xmlns:a16="http://schemas.microsoft.com/office/drawing/2014/main" val="4293522092"/>
                  </a:ext>
                </a:extLst>
              </a:tr>
              <a:tr h="370840">
                <a:tc>
                  <a:txBody>
                    <a:bodyPr/>
                    <a:lstStyle/>
                    <a:p>
                      <a:r>
                        <a:rPr lang="en-US"/>
                        <a:t>Train</a:t>
                      </a:r>
                      <a:endParaRPr lang="vi-VN"/>
                    </a:p>
                  </a:txBody>
                  <a:tcPr/>
                </a:tc>
                <a:tc>
                  <a:txBody>
                    <a:bodyPr/>
                    <a:lstStyle/>
                    <a:p>
                      <a:r>
                        <a:rPr lang="vi-VN">
                          <a:effectLst/>
                        </a:rPr>
                        <a:t>1280</a:t>
                      </a:r>
                    </a:p>
                  </a:txBody>
                  <a:tcPr marL="76200" marR="76200" marT="38100" marB="38100" anchor="ctr"/>
                </a:tc>
                <a:tc>
                  <a:txBody>
                    <a:bodyPr/>
                    <a:lstStyle/>
                    <a:p>
                      <a:r>
                        <a:rPr lang="vi-VN">
                          <a:effectLst/>
                        </a:rPr>
                        <a:t>2363</a:t>
                      </a:r>
                    </a:p>
                  </a:txBody>
                  <a:tcPr marL="76200" marR="76200" marT="38100" marB="38100" anchor="ctr"/>
                </a:tc>
                <a:tc>
                  <a:txBody>
                    <a:bodyPr/>
                    <a:lstStyle/>
                    <a:p>
                      <a:r>
                        <a:rPr lang="vi-VN">
                          <a:effectLst/>
                        </a:rPr>
                        <a:t>81.592969</a:t>
                      </a:r>
                    </a:p>
                  </a:txBody>
                  <a:tcPr marL="76200" marR="76200" marT="38100" marB="38100" anchor="ctr"/>
                </a:tc>
                <a:tc>
                  <a:txBody>
                    <a:bodyPr/>
                    <a:lstStyle/>
                    <a:p>
                      <a:r>
                        <a:rPr lang="vi-VN">
                          <a:effectLst/>
                        </a:rPr>
                        <a:t>7095</a:t>
                      </a:r>
                    </a:p>
                  </a:txBody>
                  <a:tcPr marL="76200" marR="76200" marT="38100" marB="38100" anchor="ctr"/>
                </a:tc>
                <a:extLst>
                  <a:ext uri="{0D108BD9-81ED-4DB2-BD59-A6C34878D82A}">
                    <a16:rowId xmlns:a16="http://schemas.microsoft.com/office/drawing/2014/main" val="3143980038"/>
                  </a:ext>
                </a:extLst>
              </a:tr>
              <a:tr h="370840">
                <a:tc>
                  <a:txBody>
                    <a:bodyPr/>
                    <a:lstStyle/>
                    <a:p>
                      <a:r>
                        <a:rPr lang="en-US"/>
                        <a:t>Val</a:t>
                      </a:r>
                      <a:endParaRPr lang="vi-VN"/>
                    </a:p>
                  </a:txBody>
                  <a:tcPr/>
                </a:tc>
                <a:tc>
                  <a:txBody>
                    <a:bodyPr/>
                    <a:lstStyle/>
                    <a:p>
                      <a:r>
                        <a:rPr lang="vi-VN">
                          <a:effectLst/>
                        </a:rPr>
                        <a:t>320</a:t>
                      </a:r>
                    </a:p>
                  </a:txBody>
                  <a:tcPr marL="76200" marR="76200" marT="38100" marB="38100" anchor="ctr"/>
                </a:tc>
                <a:tc>
                  <a:txBody>
                    <a:bodyPr/>
                    <a:lstStyle/>
                    <a:p>
                      <a:r>
                        <a:rPr lang="vi-VN">
                          <a:effectLst/>
                        </a:rPr>
                        <a:t>589</a:t>
                      </a:r>
                    </a:p>
                  </a:txBody>
                  <a:tcPr marL="76200" marR="76200" marT="38100" marB="38100" anchor="ctr"/>
                </a:tc>
                <a:tc>
                  <a:txBody>
                    <a:bodyPr/>
                    <a:lstStyle/>
                    <a:p>
                      <a:r>
                        <a:rPr lang="vi-VN">
                          <a:effectLst/>
                        </a:rPr>
                        <a:t>85.759375</a:t>
                      </a:r>
                    </a:p>
                  </a:txBody>
                  <a:tcPr marL="76200" marR="76200" marT="38100" marB="38100" anchor="ctr"/>
                </a:tc>
                <a:tc>
                  <a:txBody>
                    <a:bodyPr/>
                    <a:lstStyle/>
                    <a:p>
                      <a:r>
                        <a:rPr lang="vi-VN">
                          <a:effectLst/>
                        </a:rPr>
                        <a:t>3025</a:t>
                      </a:r>
                    </a:p>
                  </a:txBody>
                  <a:tcPr marL="76200" marR="76200" marT="38100" marB="38100" anchor="ctr"/>
                </a:tc>
                <a:extLst>
                  <a:ext uri="{0D108BD9-81ED-4DB2-BD59-A6C34878D82A}">
                    <a16:rowId xmlns:a16="http://schemas.microsoft.com/office/drawing/2014/main" val="1623445412"/>
                  </a:ext>
                </a:extLst>
              </a:tr>
            </a:tbl>
          </a:graphicData>
        </a:graphic>
      </p:graphicFrame>
      <p:sp>
        <p:nvSpPr>
          <p:cNvPr id="8" name="TextBox 7">
            <a:extLst>
              <a:ext uri="{FF2B5EF4-FFF2-40B4-BE49-F238E27FC236}">
                <a16:creationId xmlns:a16="http://schemas.microsoft.com/office/drawing/2014/main" id="{7CEF40E8-1936-67B0-1378-8210462A15CF}"/>
              </a:ext>
            </a:extLst>
          </p:cNvPr>
          <p:cNvSpPr txBox="1"/>
          <p:nvPr/>
        </p:nvSpPr>
        <p:spPr>
          <a:xfrm>
            <a:off x="407618" y="5607698"/>
            <a:ext cx="8456463" cy="923330"/>
          </a:xfrm>
          <a:prstGeom prst="rect">
            <a:avLst/>
          </a:prstGeom>
          <a:noFill/>
        </p:spPr>
        <p:txBody>
          <a:bodyPr wrap="square" rtlCol="0">
            <a:spAutoFit/>
          </a:bodyPr>
          <a:lstStyle/>
          <a:p>
            <a:pPr marL="285750" indent="-285750">
              <a:buFont typeface="Arial" panose="020B0604020202020204" pitchFamily="34" charset="0"/>
              <a:buChar char="•"/>
            </a:pPr>
            <a:r>
              <a:rPr lang="en-US"/>
              <a:t>Test data: UIT-ViSFD: A Vietnamese Smartphone Feedback Dataset for Aspect-Based Sentiment Analysis</a:t>
            </a:r>
          </a:p>
          <a:p>
            <a:pPr marL="285750" indent="-285750">
              <a:buFont typeface="Arial" panose="020B0604020202020204" pitchFamily="34" charset="0"/>
              <a:buChar char="•"/>
            </a:pPr>
            <a:endParaRPr lang="vi-VN"/>
          </a:p>
        </p:txBody>
      </p:sp>
    </p:spTree>
    <p:extLst>
      <p:ext uri="{BB962C8B-B14F-4D97-AF65-F5344CB8AC3E}">
        <p14:creationId xmlns:p14="http://schemas.microsoft.com/office/powerpoint/2010/main" val="122281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arn(inVertical)">
                                      <p:cBhvr>
                                        <p:cTn id="7" dur="500"/>
                                        <p:tgtEl>
                                          <p:spTgt spid="3">
                                            <p:txEl>
                                              <p:pRg st="6" end="6"/>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barn(inVertical)">
                                      <p:cBhvr>
                                        <p:cTn id="1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B24E48-1F3C-A162-295E-EF7FE226E7C9}"/>
              </a:ext>
            </a:extLst>
          </p:cNvPr>
          <p:cNvPicPr>
            <a:picLocks noChangeAspect="1"/>
          </p:cNvPicPr>
          <p:nvPr/>
        </p:nvPicPr>
        <p:blipFill>
          <a:blip r:embed="rId2"/>
          <a:stretch>
            <a:fillRect/>
          </a:stretch>
        </p:blipFill>
        <p:spPr>
          <a:xfrm>
            <a:off x="704383" y="3562185"/>
            <a:ext cx="10783234" cy="2560542"/>
          </a:xfrm>
          <a:prstGeom prst="rect">
            <a:avLst/>
          </a:prstGeom>
        </p:spPr>
      </p:pic>
      <p:pic>
        <p:nvPicPr>
          <p:cNvPr id="6" name="Google Shape;139;p4">
            <a:extLst>
              <a:ext uri="{FF2B5EF4-FFF2-40B4-BE49-F238E27FC236}">
                <a16:creationId xmlns:a16="http://schemas.microsoft.com/office/drawing/2014/main" id="{69806AD7-110E-665D-0098-BD5B5AFA2AF8}"/>
              </a:ext>
            </a:extLst>
          </p:cNvPr>
          <p:cNvPicPr preferRelativeResize="0"/>
          <p:nvPr/>
        </p:nvPicPr>
        <p:blipFill rotWithShape="1">
          <a:blip r:embed="rId3">
            <a:alphaModFix/>
          </a:blip>
          <a:srcRect/>
          <a:stretch/>
        </p:blipFill>
        <p:spPr>
          <a:xfrm>
            <a:off x="932688" y="363474"/>
            <a:ext cx="38100" cy="380491"/>
          </a:xfrm>
          <a:prstGeom prst="rect">
            <a:avLst/>
          </a:prstGeom>
          <a:noFill/>
          <a:ln>
            <a:noFill/>
          </a:ln>
        </p:spPr>
      </p:pic>
      <p:sp>
        <p:nvSpPr>
          <p:cNvPr id="7" name="Google Shape;150;p4">
            <a:extLst>
              <a:ext uri="{FF2B5EF4-FFF2-40B4-BE49-F238E27FC236}">
                <a16:creationId xmlns:a16="http://schemas.microsoft.com/office/drawing/2014/main" id="{2C0E9C43-089E-E5E2-54DB-1C5635411BC5}"/>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Dữ liệu:</a:t>
            </a:r>
            <a:endParaRPr lang="vi-VN" kern="0" dirty="0"/>
          </a:p>
        </p:txBody>
      </p:sp>
      <p:sp>
        <p:nvSpPr>
          <p:cNvPr id="8" name="Google Shape;151;p4">
            <a:extLst>
              <a:ext uri="{FF2B5EF4-FFF2-40B4-BE49-F238E27FC236}">
                <a16:creationId xmlns:a16="http://schemas.microsoft.com/office/drawing/2014/main" id="{88F4C31D-40AA-5391-3A62-009600ACCD5C}"/>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03</a:t>
            </a:r>
            <a:endParaRPr sz="2800">
              <a:latin typeface="Calibri"/>
              <a:ea typeface="Calibri"/>
              <a:cs typeface="Calibri"/>
              <a:sym typeface="Calibri"/>
            </a:endParaRPr>
          </a:p>
        </p:txBody>
      </p:sp>
      <p:sp>
        <p:nvSpPr>
          <p:cNvPr id="9" name="TextBox 8">
            <a:extLst>
              <a:ext uri="{FF2B5EF4-FFF2-40B4-BE49-F238E27FC236}">
                <a16:creationId xmlns:a16="http://schemas.microsoft.com/office/drawing/2014/main" id="{42A09EAE-286F-3644-3D00-EFBCD58FA5B8}"/>
              </a:ext>
            </a:extLst>
          </p:cNvPr>
          <p:cNvSpPr txBox="1"/>
          <p:nvPr/>
        </p:nvSpPr>
        <p:spPr>
          <a:xfrm>
            <a:off x="600341" y="970384"/>
            <a:ext cx="9318100" cy="2031325"/>
          </a:xfrm>
          <a:prstGeom prst="rect">
            <a:avLst/>
          </a:prstGeom>
          <a:noFill/>
        </p:spPr>
        <p:txBody>
          <a:bodyPr wrap="square" rtlCol="0">
            <a:spAutoFit/>
          </a:bodyPr>
          <a:lstStyle/>
          <a:p>
            <a:pPr marL="285750" indent="-285750">
              <a:buFont typeface="Arial" panose="020B0604020202020204" pitchFamily="34" charset="0"/>
              <a:buChar char="•"/>
            </a:pPr>
            <a:r>
              <a:rPr lang="en-US"/>
              <a:t>Đếm common words, chọn ra 7 khía cạnh có tỉ lệ xuất hiện nhiều</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Label 7 aspects với 500 samples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Chọn ra 4 thuộc tính xuất hiện nhiều nhất, còn lại gộp vào Others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Tiếp tục label phần sentiment</a:t>
            </a:r>
            <a:endParaRPr lang="vi-VN"/>
          </a:p>
        </p:txBody>
      </p:sp>
      <p:sp>
        <p:nvSpPr>
          <p:cNvPr id="12" name="Google Shape;146;p4">
            <a:extLst>
              <a:ext uri="{FF2B5EF4-FFF2-40B4-BE49-F238E27FC236}">
                <a16:creationId xmlns:a16="http://schemas.microsoft.com/office/drawing/2014/main" id="{D5809080-001B-D63F-AD39-11491C54A4F5}"/>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7</a:t>
            </a:fld>
            <a:endParaRPr/>
          </a:p>
        </p:txBody>
      </p:sp>
      <p:sp>
        <p:nvSpPr>
          <p:cNvPr id="13" name="Google Shape;53;p1">
            <a:extLst>
              <a:ext uri="{FF2B5EF4-FFF2-40B4-BE49-F238E27FC236}">
                <a16:creationId xmlns:a16="http://schemas.microsoft.com/office/drawing/2014/main" id="{3FD590F4-E6F1-7BC3-7F7E-094211A411A9}"/>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spTree>
    <p:extLst>
      <p:ext uri="{BB962C8B-B14F-4D97-AF65-F5344CB8AC3E}">
        <p14:creationId xmlns:p14="http://schemas.microsoft.com/office/powerpoint/2010/main" val="1043027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39;p4">
            <a:extLst>
              <a:ext uri="{FF2B5EF4-FFF2-40B4-BE49-F238E27FC236}">
                <a16:creationId xmlns:a16="http://schemas.microsoft.com/office/drawing/2014/main" id="{69806AD7-110E-665D-0098-BD5B5AFA2AF8}"/>
              </a:ext>
            </a:extLst>
          </p:cNvPr>
          <p:cNvPicPr preferRelativeResize="0"/>
          <p:nvPr/>
        </p:nvPicPr>
        <p:blipFill rotWithShape="1">
          <a:blip r:embed="rId2">
            <a:alphaModFix/>
          </a:blip>
          <a:srcRect/>
          <a:stretch/>
        </p:blipFill>
        <p:spPr>
          <a:xfrm>
            <a:off x="932688" y="363474"/>
            <a:ext cx="38100" cy="380491"/>
          </a:xfrm>
          <a:prstGeom prst="rect">
            <a:avLst/>
          </a:prstGeom>
          <a:noFill/>
          <a:ln>
            <a:noFill/>
          </a:ln>
        </p:spPr>
      </p:pic>
      <p:sp>
        <p:nvSpPr>
          <p:cNvPr id="7" name="Google Shape;150;p4">
            <a:extLst>
              <a:ext uri="{FF2B5EF4-FFF2-40B4-BE49-F238E27FC236}">
                <a16:creationId xmlns:a16="http://schemas.microsoft.com/office/drawing/2014/main" id="{2C0E9C43-089E-E5E2-54DB-1C5635411BC5}"/>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Dữ liệu:</a:t>
            </a:r>
            <a:endParaRPr lang="vi-VN" kern="0" dirty="0"/>
          </a:p>
        </p:txBody>
      </p:sp>
      <p:sp>
        <p:nvSpPr>
          <p:cNvPr id="8" name="Google Shape;151;p4">
            <a:extLst>
              <a:ext uri="{FF2B5EF4-FFF2-40B4-BE49-F238E27FC236}">
                <a16:creationId xmlns:a16="http://schemas.microsoft.com/office/drawing/2014/main" id="{88F4C31D-40AA-5391-3A62-009600ACCD5C}"/>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03</a:t>
            </a:r>
            <a:endParaRPr sz="2800">
              <a:latin typeface="Calibri"/>
              <a:ea typeface="Calibri"/>
              <a:cs typeface="Calibri"/>
              <a:sym typeface="Calibri"/>
            </a:endParaRPr>
          </a:p>
        </p:txBody>
      </p:sp>
      <p:sp>
        <p:nvSpPr>
          <p:cNvPr id="12" name="Google Shape;146;p4">
            <a:extLst>
              <a:ext uri="{FF2B5EF4-FFF2-40B4-BE49-F238E27FC236}">
                <a16:creationId xmlns:a16="http://schemas.microsoft.com/office/drawing/2014/main" id="{D5809080-001B-D63F-AD39-11491C54A4F5}"/>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8</a:t>
            </a:fld>
            <a:endParaRPr/>
          </a:p>
        </p:txBody>
      </p:sp>
      <p:sp>
        <p:nvSpPr>
          <p:cNvPr id="13" name="Google Shape;53;p1">
            <a:extLst>
              <a:ext uri="{FF2B5EF4-FFF2-40B4-BE49-F238E27FC236}">
                <a16:creationId xmlns:a16="http://schemas.microsoft.com/office/drawing/2014/main" id="{3FD590F4-E6F1-7BC3-7F7E-094211A411A9}"/>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pic>
        <p:nvPicPr>
          <p:cNvPr id="11" name="Picture 10">
            <a:extLst>
              <a:ext uri="{FF2B5EF4-FFF2-40B4-BE49-F238E27FC236}">
                <a16:creationId xmlns:a16="http://schemas.microsoft.com/office/drawing/2014/main" id="{FB3915C4-93AF-4664-E1EE-7EC38032E4DA}"/>
              </a:ext>
            </a:extLst>
          </p:cNvPr>
          <p:cNvPicPr>
            <a:picLocks noChangeAspect="1"/>
          </p:cNvPicPr>
          <p:nvPr/>
        </p:nvPicPr>
        <p:blipFill>
          <a:blip r:embed="rId3"/>
          <a:stretch>
            <a:fillRect/>
          </a:stretch>
        </p:blipFill>
        <p:spPr>
          <a:xfrm>
            <a:off x="-1" y="1968461"/>
            <a:ext cx="12192000" cy="3719478"/>
          </a:xfrm>
          <a:prstGeom prst="rect">
            <a:avLst/>
          </a:prstGeom>
        </p:spPr>
      </p:pic>
      <p:sp>
        <p:nvSpPr>
          <p:cNvPr id="10" name="TextBox 9">
            <a:extLst>
              <a:ext uri="{FF2B5EF4-FFF2-40B4-BE49-F238E27FC236}">
                <a16:creationId xmlns:a16="http://schemas.microsoft.com/office/drawing/2014/main" id="{AED0711E-C9D8-154A-5119-30D1895D22D4}"/>
              </a:ext>
            </a:extLst>
          </p:cNvPr>
          <p:cNvSpPr txBox="1"/>
          <p:nvPr/>
        </p:nvSpPr>
        <p:spPr>
          <a:xfrm>
            <a:off x="4771807" y="1190598"/>
            <a:ext cx="2648383" cy="369332"/>
          </a:xfrm>
          <a:prstGeom prst="rect">
            <a:avLst/>
          </a:prstGeom>
          <a:noFill/>
        </p:spPr>
        <p:txBody>
          <a:bodyPr wrap="square">
            <a:spAutoFit/>
          </a:bodyPr>
          <a:lstStyle/>
          <a:p>
            <a:r>
              <a:rPr lang="en-US"/>
              <a:t>Data sau khi gán nhãn</a:t>
            </a:r>
          </a:p>
        </p:txBody>
      </p:sp>
    </p:spTree>
    <p:extLst>
      <p:ext uri="{BB962C8B-B14F-4D97-AF65-F5344CB8AC3E}">
        <p14:creationId xmlns:p14="http://schemas.microsoft.com/office/powerpoint/2010/main" val="309933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9;p4">
            <a:extLst>
              <a:ext uri="{FF2B5EF4-FFF2-40B4-BE49-F238E27FC236}">
                <a16:creationId xmlns:a16="http://schemas.microsoft.com/office/drawing/2014/main" id="{B7B9D486-4E82-550E-3382-21754A6C6435}"/>
              </a:ext>
            </a:extLst>
          </p:cNvPr>
          <p:cNvPicPr preferRelativeResize="0"/>
          <p:nvPr/>
        </p:nvPicPr>
        <p:blipFill rotWithShape="1">
          <a:blip r:embed="rId2">
            <a:alphaModFix/>
          </a:blip>
          <a:srcRect/>
          <a:stretch/>
        </p:blipFill>
        <p:spPr>
          <a:xfrm>
            <a:off x="932688" y="363474"/>
            <a:ext cx="38100" cy="380491"/>
          </a:xfrm>
          <a:prstGeom prst="rect">
            <a:avLst/>
          </a:prstGeom>
          <a:noFill/>
          <a:ln>
            <a:noFill/>
          </a:ln>
        </p:spPr>
      </p:pic>
      <p:sp>
        <p:nvSpPr>
          <p:cNvPr id="5" name="Google Shape;150;p4">
            <a:extLst>
              <a:ext uri="{FF2B5EF4-FFF2-40B4-BE49-F238E27FC236}">
                <a16:creationId xmlns:a16="http://schemas.microsoft.com/office/drawing/2014/main" id="{D03C3839-0601-49DB-D45A-312D0DA0A747}"/>
              </a:ext>
            </a:extLst>
          </p:cNvPr>
          <p:cNvSpPr txBox="1">
            <a:spLocks/>
          </p:cNvSpPr>
          <p:nvPr/>
        </p:nvSpPr>
        <p:spPr>
          <a:xfrm>
            <a:off x="1038860" y="331088"/>
            <a:ext cx="1861905" cy="396888"/>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6000" b="1" i="0" u="none" strike="noStrike" cap="none">
                <a:solidFill>
                  <a:srgbClr val="253E6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l"/>
            <a:r>
              <a:rPr lang="en-US" sz="2500" b="0" kern="0">
                <a:solidFill>
                  <a:srgbClr val="000000"/>
                </a:solidFill>
              </a:rPr>
              <a:t>Dữ liệu:</a:t>
            </a:r>
            <a:endParaRPr lang="vi-VN" kern="0" dirty="0"/>
          </a:p>
        </p:txBody>
      </p:sp>
      <p:sp>
        <p:nvSpPr>
          <p:cNvPr id="6" name="Google Shape;151;p4">
            <a:extLst>
              <a:ext uri="{FF2B5EF4-FFF2-40B4-BE49-F238E27FC236}">
                <a16:creationId xmlns:a16="http://schemas.microsoft.com/office/drawing/2014/main" id="{73759ABB-8AD6-29F1-8F1A-8F8191F534CE}"/>
              </a:ext>
            </a:extLst>
          </p:cNvPr>
          <p:cNvSpPr txBox="1"/>
          <p:nvPr/>
        </p:nvSpPr>
        <p:spPr>
          <a:xfrm>
            <a:off x="407619" y="329946"/>
            <a:ext cx="38544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03</a:t>
            </a:r>
            <a:endParaRPr sz="2800">
              <a:latin typeface="Calibri"/>
              <a:ea typeface="Calibri"/>
              <a:cs typeface="Calibri"/>
              <a:sym typeface="Calibri"/>
            </a:endParaRPr>
          </a:p>
        </p:txBody>
      </p:sp>
      <p:pic>
        <p:nvPicPr>
          <p:cNvPr id="8" name="Picture 7">
            <a:extLst>
              <a:ext uri="{FF2B5EF4-FFF2-40B4-BE49-F238E27FC236}">
                <a16:creationId xmlns:a16="http://schemas.microsoft.com/office/drawing/2014/main" id="{2C5EBFDA-09F3-AC70-B2F3-8A9449F1CE27}"/>
              </a:ext>
            </a:extLst>
          </p:cNvPr>
          <p:cNvPicPr>
            <a:picLocks noChangeAspect="1"/>
          </p:cNvPicPr>
          <p:nvPr/>
        </p:nvPicPr>
        <p:blipFill>
          <a:blip r:embed="rId3"/>
          <a:stretch>
            <a:fillRect/>
          </a:stretch>
        </p:blipFill>
        <p:spPr>
          <a:xfrm>
            <a:off x="2620670" y="553719"/>
            <a:ext cx="6950656" cy="5418228"/>
          </a:xfrm>
          <a:prstGeom prst="rect">
            <a:avLst/>
          </a:prstGeom>
        </p:spPr>
      </p:pic>
      <p:sp>
        <p:nvSpPr>
          <p:cNvPr id="10" name="TextBox 9">
            <a:extLst>
              <a:ext uri="{FF2B5EF4-FFF2-40B4-BE49-F238E27FC236}">
                <a16:creationId xmlns:a16="http://schemas.microsoft.com/office/drawing/2014/main" id="{3906B3C6-69E3-E629-C051-6C4DBF9FE0AE}"/>
              </a:ext>
            </a:extLst>
          </p:cNvPr>
          <p:cNvSpPr txBox="1"/>
          <p:nvPr/>
        </p:nvSpPr>
        <p:spPr>
          <a:xfrm>
            <a:off x="4586286" y="6053947"/>
            <a:ext cx="3019425" cy="369332"/>
          </a:xfrm>
          <a:prstGeom prst="rect">
            <a:avLst/>
          </a:prstGeom>
          <a:noFill/>
        </p:spPr>
        <p:txBody>
          <a:bodyPr wrap="square" rtlCol="0">
            <a:spAutoFit/>
          </a:bodyPr>
          <a:lstStyle/>
          <a:p>
            <a:r>
              <a:rPr lang="en-US"/>
              <a:t>Annotation guildlines</a:t>
            </a:r>
            <a:endParaRPr lang="vi-VN"/>
          </a:p>
        </p:txBody>
      </p:sp>
      <p:sp>
        <p:nvSpPr>
          <p:cNvPr id="11" name="Google Shape;146;p4">
            <a:extLst>
              <a:ext uri="{FF2B5EF4-FFF2-40B4-BE49-F238E27FC236}">
                <a16:creationId xmlns:a16="http://schemas.microsoft.com/office/drawing/2014/main" id="{1456EC7B-3AD0-D3D7-A187-A707C2B40E1B}"/>
              </a:ext>
            </a:extLst>
          </p:cNvPr>
          <p:cNvSpPr txBox="1">
            <a:spLocks noGrp="1"/>
          </p:cNvSpPr>
          <p:nvPr>
            <p:ph type="sldNum" idx="12"/>
          </p:nvPr>
        </p:nvSpPr>
        <p:spPr>
          <a:xfrm>
            <a:off x="11706097" y="6579666"/>
            <a:ext cx="281940" cy="228600"/>
          </a:xfrm>
          <a:prstGeom prst="rect">
            <a:avLst/>
          </a:prstGeom>
          <a:noFill/>
          <a:ln>
            <a:noFill/>
          </a:ln>
        </p:spPr>
        <p:txBody>
          <a:bodyPr spcFirstLastPara="1" wrap="square" lIns="0" tIns="0" rIns="0" bIns="0" anchor="t" anchorCtr="0">
            <a:spAutoFit/>
          </a:bodyPr>
          <a:lstStyle/>
          <a:p>
            <a:pPr marL="38100" lvl="0" indent="0" algn="l" rtl="0">
              <a:lnSpc>
                <a:spcPct val="101250"/>
              </a:lnSpc>
              <a:spcBef>
                <a:spcPts val="0"/>
              </a:spcBef>
              <a:spcAft>
                <a:spcPts val="0"/>
              </a:spcAft>
              <a:buNone/>
            </a:pPr>
            <a:fld id="{00000000-1234-1234-1234-123412341234}" type="slidenum">
              <a:rPr lang="en-US"/>
              <a:t>9</a:t>
            </a:fld>
            <a:endParaRPr/>
          </a:p>
        </p:txBody>
      </p:sp>
      <p:sp>
        <p:nvSpPr>
          <p:cNvPr id="12" name="Google Shape;53;p1">
            <a:extLst>
              <a:ext uri="{FF2B5EF4-FFF2-40B4-BE49-F238E27FC236}">
                <a16:creationId xmlns:a16="http://schemas.microsoft.com/office/drawing/2014/main" id="{4B208A29-4C1E-1851-760F-F42AF8CE88C0}"/>
              </a:ext>
            </a:extLst>
          </p:cNvPr>
          <p:cNvSpPr txBox="1"/>
          <p:nvPr/>
        </p:nvSpPr>
        <p:spPr>
          <a:xfrm>
            <a:off x="167436" y="6528917"/>
            <a:ext cx="372300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FFFFFF"/>
                </a:solidFill>
                <a:latin typeface="Calibri"/>
                <a:ea typeface="Calibri"/>
                <a:cs typeface="Calibri"/>
                <a:sym typeface="Calibri"/>
              </a:rPr>
              <a:t>VNU UET - Institute </a:t>
            </a:r>
            <a:r>
              <a:rPr lang="en-US" sz="1600" b="1">
                <a:solidFill>
                  <a:srgbClr val="FFFFFF"/>
                </a:solidFill>
                <a:latin typeface="Calibri"/>
                <a:ea typeface="Calibri"/>
                <a:cs typeface="Calibri"/>
                <a:sym typeface="Calibri"/>
              </a:rPr>
              <a:t>for Artificial </a:t>
            </a:r>
            <a:r>
              <a:rPr lang="en-US" sz="1600" b="1" dirty="0">
                <a:solidFill>
                  <a:srgbClr val="FFFFFF"/>
                </a:solidFill>
                <a:latin typeface="Calibri"/>
                <a:ea typeface="Calibri"/>
                <a:cs typeface="Calibri"/>
                <a:sym typeface="Calibri"/>
              </a:rPr>
              <a:t>Intelligence</a:t>
            </a:r>
            <a:endParaRPr sz="1600" dirty="0">
              <a:latin typeface="Calibri"/>
              <a:ea typeface="Calibri"/>
              <a:cs typeface="Calibri"/>
              <a:sym typeface="Calibri"/>
            </a:endParaRPr>
          </a:p>
        </p:txBody>
      </p:sp>
    </p:spTree>
    <p:extLst>
      <p:ext uri="{BB962C8B-B14F-4D97-AF65-F5344CB8AC3E}">
        <p14:creationId xmlns:p14="http://schemas.microsoft.com/office/powerpoint/2010/main" val="3638626859"/>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686</TotalTime>
  <Words>1331</Words>
  <Application>Microsoft Office PowerPoint</Application>
  <PresentationFormat>Widescreen</PresentationFormat>
  <Paragraphs>352</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Arial</vt:lpstr>
      <vt:lpstr>Calibri</vt:lpstr>
      <vt:lpstr>Muli</vt:lpstr>
      <vt:lpstr>Muli Semi-Bold</vt:lpstr>
      <vt:lpstr>1_Office Theme</vt:lpstr>
      <vt:lpstr>Phân tích đánh giá lĩnh vực điện thoại di động Data Mining &amp; Analysis Project</vt:lpstr>
      <vt:lpstr>PowerPoint Presentation</vt:lpstr>
      <vt:lpstr>Bài toán: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AI4VN 2022 - VAIPE: MEDICINE PILL IMAGE RECOGNITION CHALLENGE</dc:title>
  <dc:creator>Bùi Đức Mạnh</dc:creator>
  <cp:lastModifiedBy>Bùi Đức Mạnh</cp:lastModifiedBy>
  <cp:revision>9</cp:revision>
  <dcterms:created xsi:type="dcterms:W3CDTF">2024-03-31T13:17:04Z</dcterms:created>
  <dcterms:modified xsi:type="dcterms:W3CDTF">2024-04-01T15:20:37Z</dcterms:modified>
</cp:coreProperties>
</file>