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x="12192000" cy="6858000"/>
  <p:notesSz cx="7104062"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22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3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3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3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33" name="PlaceHolder 6"/>
          <p:cNvSpPr>
            <a:spLocks noGrp="1"/>
          </p:cNvSpPr>
          <p:nvPr>
            <p:ph type="sldNum"/>
          </p:nvPr>
        </p:nvSpPr>
        <p:spPr>
          <a:xfrm>
            <a:off x="4278960" y="10157400"/>
            <a:ext cx="3280680" cy="534240"/>
          </a:xfrm>
          <a:prstGeom prst="rect">
            <a:avLst/>
          </a:prstGeom>
        </p:spPr>
        <p:txBody>
          <a:bodyPr lIns="0" rIns="0" tIns="0" bIns="0" anchor="b"/>
          <a:p>
            <a:pPr algn="r"/>
            <a:fld id="{6DCDBC94-1589-4215-A96A-BD9D941566E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481680" y="1279440"/>
            <a:ext cx="6139080" cy="3452760"/>
          </a:xfrm>
          <a:prstGeom prst="rect">
            <a:avLst/>
          </a:prstGeom>
        </p:spPr>
      </p:sp>
      <p:sp>
        <p:nvSpPr>
          <p:cNvPr id="330" name="PlaceHolder 2"/>
          <p:cNvSpPr>
            <a:spLocks noGrp="1"/>
          </p:cNvSpPr>
          <p:nvPr>
            <p:ph type="body"/>
          </p:nvPr>
        </p:nvSpPr>
        <p:spPr>
          <a:xfrm>
            <a:off x="710280" y="4925160"/>
            <a:ext cx="5681520" cy="4028400"/>
          </a:xfrm>
          <a:prstGeom prst="rect">
            <a:avLst/>
          </a:prstGeom>
        </p:spPr>
        <p:txBody>
          <a:bodyPr lIns="0" rIns="0" tIns="0" bIns="0"/>
          <a:p>
            <a:pPr marL="216000" indent="-214920">
              <a:lnSpc>
                <a:spcPct val="100000"/>
              </a:lnSpc>
            </a:pPr>
            <a:r>
              <a:rPr b="0" lang="en-US" sz="2000" spc="-1" strike="noStrike">
                <a:latin typeface="Arial"/>
              </a:rPr>
              <a:t>Trước hết do source và target dựa vào vocal của riêng nó nên mã hóa sẽ khác nhau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160" cy="1324080"/>
          </a:xfrm>
          <a:prstGeom prst="rect">
            <a:avLst/>
          </a:prstGeom>
        </p:spPr>
        <p:txBody>
          <a:bodyPr lIns="0" rIns="0" tIns="0" bIns="0" anchor="ctr"/>
          <a:p>
            <a:r>
              <a:rPr b="0" lang="en-US" sz="1800" spc="-1" strike="noStrike">
                <a:latin typeface="Arial"/>
              </a:rPr>
              <a:t>Click to </a:t>
            </a:r>
            <a:r>
              <a:rPr b="0" lang="en-US" sz="1800" spc="-1" strike="noStrike">
                <a:latin typeface="Arial"/>
              </a:rPr>
              <a:t>edit the </a:t>
            </a:r>
            <a:r>
              <a:rPr b="0" lang="en-US" sz="1800" spc="-1" strike="noStrike">
                <a:latin typeface="Arial"/>
              </a:rPr>
              <a:t>title text </a:t>
            </a:r>
            <a:r>
              <a:rPr b="0" lang="en-US" sz="1800" spc="-1" strike="noStrike">
                <a:latin typeface="Arial"/>
              </a:rPr>
              <a:t>format</a:t>
            </a:r>
            <a:endParaRPr b="0" lang="en-US" sz="1800" spc="-1" strike="noStrike">
              <a:latin typeface="Arial"/>
            </a:endParaRPr>
          </a:p>
        </p:txBody>
      </p:sp>
      <p:sp>
        <p:nvSpPr>
          <p:cNvPr id="115" name="PlaceHolder 2"/>
          <p:cNvSpPr>
            <a:spLocks noGrp="1"/>
          </p:cNvSpPr>
          <p:nvPr>
            <p:ph type="body"/>
          </p:nvPr>
        </p:nvSpPr>
        <p:spPr>
          <a:xfrm>
            <a:off x="838080" y="1825560"/>
            <a:ext cx="10514160" cy="4349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231840" y="2002320"/>
            <a:ext cx="11727000" cy="23860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Adapting Sequence to Sequence models for Text Nomorlization </a:t>
            </a:r>
            <a:br/>
            <a:r>
              <a:rPr b="0" lang="en-US" sz="6000" spc="-1" strike="noStrike">
                <a:solidFill>
                  <a:srgbClr val="000000"/>
                </a:solidFill>
                <a:latin typeface="Calibri Light"/>
                <a:ea typeface="DejaVu Sans"/>
              </a:rPr>
              <a:t>in Social Media</a:t>
            </a:r>
            <a:endParaRPr b="0" lang="en-US" sz="6000" spc="-1" strike="noStrike">
              <a:latin typeface="Arial"/>
            </a:endParaRPr>
          </a:p>
        </p:txBody>
      </p:sp>
      <p:sp>
        <p:nvSpPr>
          <p:cNvPr id="235" name="CustomShape 2"/>
          <p:cNvSpPr/>
          <p:nvPr/>
        </p:nvSpPr>
        <p:spPr>
          <a:xfrm>
            <a:off x="1523880" y="3602160"/>
            <a:ext cx="9142560" cy="16542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scheduled sampling</a:t>
            </a:r>
            <a:endParaRPr b="0" lang="en-US" sz="4400" spc="-1" strike="noStrike">
              <a:latin typeface="Arial"/>
            </a:endParaRPr>
          </a:p>
        </p:txBody>
      </p:sp>
      <p:sp>
        <p:nvSpPr>
          <p:cNvPr id="25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Loss funcition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Trong quá trình training, việc học những từ sai, sẽ dẫn đến accumalation error, nên tác giả sử dụng scheduled sampling để làm giảm teacher-forcing.</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Thay predict của model = ground truth để predict từ tiếp theo.</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59" name="Picture 3" descr=""/>
          <p:cNvPicPr/>
          <p:nvPr/>
        </p:nvPicPr>
        <p:blipFill>
          <a:blip r:embed="rId1"/>
          <a:stretch/>
        </p:blipFill>
        <p:spPr>
          <a:xfrm>
            <a:off x="4021560" y="1581120"/>
            <a:ext cx="3808080" cy="9604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2.2 Xử lý các unknown words. </a:t>
            </a:r>
            <a:endParaRPr b="0" lang="en-US" sz="4400" spc="-1" strike="noStrike">
              <a:latin typeface="Arial"/>
            </a:endParaRPr>
          </a:p>
        </p:txBody>
      </p:sp>
      <p:sp>
        <p:nvSpPr>
          <p:cNvPr id="26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word-based thì hạn chế về vocabulary, những từ nằm ngoài vocabulary được biểu thị: </a:t>
            </a:r>
            <a:r>
              <a:rPr b="0" lang="en-US" sz="2800" spc="-1" strike="noStrike">
                <a:solidFill>
                  <a:srgbClr val="ff0000"/>
                </a:solidFill>
                <a:latin typeface="Calibri"/>
                <a:ea typeface="DejaVu Sans"/>
              </a:rPr>
              <a:t>UNK</a:t>
            </a:r>
            <a:r>
              <a:rPr b="0" lang="en-US" sz="2800" spc="-1" strike="noStrike">
                <a:solidFill>
                  <a:srgbClr val="000000"/>
                </a:solidFill>
                <a:latin typeface="Calibri"/>
                <a:ea typeface="DejaVu Sans"/>
              </a:rPr>
              <a:t>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character model vượt qua được botteneck về ràng buộc của từ điển và không yêu cầu tiền xử lý tokenization, nhưng tính toán lại đắt đỏ và cũng bị thiếu dữ liệu</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Belinkov and Bisk (2017) đã chỉ ra rằng character model không hiệu quả với lỗi typos, noise </a:t>
            </a: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2.2 Xử lý các unknown words. </a:t>
            </a:r>
            <a:br/>
            <a:endParaRPr b="0" lang="en-US" sz="4400" spc="-1" strike="noStrike">
              <a:latin typeface="Arial"/>
            </a:endParaRPr>
          </a:p>
        </p:txBody>
      </p:sp>
      <p:sp>
        <p:nvSpPr>
          <p:cNvPr id="26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Tạo dữ liệu trainning cho character-based model, bằng 5 phương pháp sau: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64" name="Picture 3" descr=""/>
          <p:cNvPicPr/>
          <p:nvPr/>
        </p:nvPicPr>
        <p:blipFill>
          <a:blip r:embed="rId1"/>
          <a:stretch/>
        </p:blipFill>
        <p:spPr>
          <a:xfrm>
            <a:off x="2505240" y="2752560"/>
            <a:ext cx="8026200" cy="35420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266" name="CustomShape 2"/>
          <p:cNvSpPr/>
          <p:nvPr/>
        </p:nvSpPr>
        <p:spPr>
          <a:xfrm>
            <a:off x="838080" y="1825560"/>
            <a:ext cx="10914120" cy="435024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LexNorm dataset từ 2015 ACL-CIJNLP</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Bao gồm 4917 tweets với 373 unique non-standard word types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train/test = 60:40</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Có 488 non-standard word types , unseen trong trainning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Để giảm kích thước của vocabulary: lowercase các từ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từ được tag: &lt;hash&gt; và &lt;url&gt; được bỏ qua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&lt;mention&gt; đại điện cho các từ không làm gì và được bỏ qua khi vào character-based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Môi câu được tiền sử lý bằng cách: thêm vào  đầu &lt;s&gt; và &lt;/s&gt; vào cuối.</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268" name="CustomShape 2"/>
          <p:cNvSpPr/>
          <p:nvPr/>
        </p:nvSpPr>
        <p:spPr>
          <a:xfrm>
            <a:off x="838080" y="1825560"/>
            <a:ext cx="10514160" cy="4349880"/>
          </a:xfrm>
          <a:prstGeom prst="rect">
            <a:avLst/>
          </a:prstGeom>
          <a:noFill/>
          <a:ln>
            <a:noFill/>
          </a:ln>
        </p:spPr>
        <p:style>
          <a:lnRef idx="0"/>
          <a:fillRef idx="0"/>
          <a:effectRef idx="0"/>
          <a:fontRef idx="minor"/>
        </p:style>
      </p:sp>
      <p:pic>
        <p:nvPicPr>
          <p:cNvPr id="269" name="Picture 3" descr=""/>
          <p:cNvPicPr/>
          <p:nvPr/>
        </p:nvPicPr>
        <p:blipFill>
          <a:blip r:embed="rId1"/>
          <a:stretch/>
        </p:blipFill>
        <p:spPr>
          <a:xfrm>
            <a:off x="2123280" y="2587680"/>
            <a:ext cx="8865000" cy="23918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Traning Details  </a:t>
            </a:r>
            <a:endParaRPr b="0" lang="en-US" sz="4400" spc="-1" strike="noStrike">
              <a:latin typeface="Arial"/>
            </a:endParaRPr>
          </a:p>
        </p:txBody>
      </p:sp>
      <p:graphicFrame>
        <p:nvGraphicFramePr>
          <p:cNvPr id="271" name="Table 2"/>
          <p:cNvGraphicFramePr/>
          <p:nvPr/>
        </p:nvGraphicFramePr>
        <p:xfrm>
          <a:off x="838080" y="1690920"/>
          <a:ext cx="10514880" cy="2665440"/>
        </p:xfrm>
        <a:graphic>
          <a:graphicData uri="http://schemas.openxmlformats.org/drawingml/2006/table">
            <a:tbl>
              <a:tblPr/>
              <a:tblGrid>
                <a:gridCol w="3504960"/>
                <a:gridCol w="3504960"/>
                <a:gridCol w="3505320"/>
              </a:tblGrid>
              <a:tr h="38088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word model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character model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p>
                      <a:pPr>
                        <a:lnSpc>
                          <a:spcPct val="100000"/>
                        </a:lnSpc>
                      </a:pPr>
                      <a:r>
                        <a:rPr b="0" lang="en-US" sz="1800" spc="-1" strike="noStrike">
                          <a:solidFill>
                            <a:srgbClr val="000000"/>
                          </a:solidFill>
                          <a:latin typeface="Calibri"/>
                        </a:rPr>
                        <a:t>batch size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32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trình tối ưu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em.dimension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100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256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euron_layern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200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drop_out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160">
                <a:tc>
                  <a:txBody>
                    <a:bodyPr/>
                    <a:p>
                      <a:pPr>
                        <a:lnSpc>
                          <a:spcPct val="100000"/>
                        </a:lnSpc>
                      </a:pPr>
                      <a:r>
                        <a:rPr b="0" lang="en-US" sz="1800" spc="-1" strike="noStrike">
                          <a:solidFill>
                            <a:srgbClr val="000000"/>
                          </a:solidFill>
                          <a:latin typeface="Calibri"/>
                        </a:rPr>
                        <a:t>learning rate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0.01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272" name="CustomShape 3"/>
          <p:cNvSpPr/>
          <p:nvPr/>
        </p:nvSpPr>
        <p:spPr>
          <a:xfrm>
            <a:off x="838080" y="4695840"/>
            <a:ext cx="105904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10% training data để tuning hyper-parameter </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Thực nghiệm </a:t>
            </a:r>
            <a:endParaRPr b="0" lang="en-US" sz="4400" spc="-1" strike="noStrike">
              <a:latin typeface="Arial"/>
            </a:endParaRPr>
          </a:p>
        </p:txBody>
      </p:sp>
      <p:pic>
        <p:nvPicPr>
          <p:cNvPr id="274" name="Content Placeholder 3" descr=""/>
          <p:cNvPicPr/>
          <p:nvPr/>
        </p:nvPicPr>
        <p:blipFill>
          <a:blip r:embed="rId1"/>
          <a:stretch/>
        </p:blipFill>
        <p:spPr>
          <a:xfrm>
            <a:off x="838080" y="1506240"/>
            <a:ext cx="9959760" cy="2804760"/>
          </a:xfrm>
          <a:prstGeom prst="rect">
            <a:avLst/>
          </a:prstGeom>
          <a:ln>
            <a:noFill/>
          </a:ln>
        </p:spPr>
      </p:pic>
      <p:pic>
        <p:nvPicPr>
          <p:cNvPr id="275" name="Picture 4" descr=""/>
          <p:cNvPicPr/>
          <p:nvPr/>
        </p:nvPicPr>
        <p:blipFill>
          <a:blip r:embed="rId2"/>
          <a:stretch/>
        </p:blipFill>
        <p:spPr>
          <a:xfrm>
            <a:off x="838080" y="4312440"/>
            <a:ext cx="9886680" cy="8197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365040"/>
            <a:ext cx="10514160" cy="1324080"/>
          </a:xfrm>
          <a:prstGeom prst="rect">
            <a:avLst/>
          </a:prstGeom>
          <a:noFill/>
          <a:ln>
            <a:noFill/>
          </a:ln>
        </p:spPr>
        <p:style>
          <a:lnRef idx="0"/>
          <a:fillRef idx="0"/>
          <a:effectRef idx="0"/>
          <a:fontRef idx="minor"/>
        </p:style>
      </p:sp>
      <p:pic>
        <p:nvPicPr>
          <p:cNvPr id="277" name="Content Placeholder 5" descr=""/>
          <p:cNvPicPr/>
          <p:nvPr/>
        </p:nvPicPr>
        <p:blipFill>
          <a:blip r:embed="rId1"/>
          <a:stretch/>
        </p:blipFill>
        <p:spPr>
          <a:xfrm>
            <a:off x="300240" y="1972800"/>
            <a:ext cx="11589840" cy="35604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38080" y="365040"/>
            <a:ext cx="10514160" cy="1324080"/>
          </a:xfrm>
          <a:prstGeom prst="rect">
            <a:avLst/>
          </a:prstGeom>
          <a:noFill/>
          <a:ln>
            <a:noFill/>
          </a:ln>
        </p:spPr>
        <p:style>
          <a:lnRef idx="0"/>
          <a:fillRef idx="0"/>
          <a:effectRef idx="0"/>
          <a:fontRef idx="minor"/>
        </p:style>
      </p:sp>
      <p:pic>
        <p:nvPicPr>
          <p:cNvPr id="279" name="Content Placeholder 3" descr=""/>
          <p:cNvPicPr/>
          <p:nvPr/>
        </p:nvPicPr>
        <p:blipFill>
          <a:blip r:embed="rId1"/>
          <a:stretch/>
        </p:blipFill>
        <p:spPr>
          <a:xfrm>
            <a:off x="1875960" y="1644120"/>
            <a:ext cx="8551440" cy="47757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28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vocab_source</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vocab_target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khi tham so share_voca duoc thiet lap thi ket hop ca 2:</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training_voca: 10.084 = 10800 + &lt;unk&gt; + '' la &lt;padding&gt;, &lt;e&gt; ket thuc cau hoac tu, &lt;s&gt; bat dau cau hoac tu</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testing_voca: 7389</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character: 41: a-z, 0-9, &lt;e&gt; , &lt;s&gt; , '', &lt;unk&gt;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Các mục trình bày</a:t>
            </a:r>
            <a:endParaRPr b="0" lang="en-US" sz="4400" spc="-1" strike="noStrike">
              <a:latin typeface="Arial"/>
            </a:endParaRPr>
          </a:p>
        </p:txBody>
      </p:sp>
      <p:sp>
        <p:nvSpPr>
          <p:cNvPr id="23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Bài toán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 hình</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Dữ liệu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nghiệm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#Đề xuất cho tiếng việt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28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thêm 2 kí từ UNK_WORD: &lt;unk &gt;, PAD_WORD: '' vào voca</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trường hợp source_voca, target_voca tương tự, nếu shared voca thì source = target.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graphicFrame>
        <p:nvGraphicFramePr>
          <p:cNvPr id="284" name="Table 3"/>
          <p:cNvGraphicFramePr/>
          <p:nvPr/>
        </p:nvGraphicFramePr>
        <p:xfrm>
          <a:off x="218520" y="3837960"/>
          <a:ext cx="11754360" cy="2669400"/>
        </p:xfrm>
        <a:graphic>
          <a:graphicData uri="http://schemas.openxmlformats.org/drawingml/2006/table">
            <a:tbl>
              <a:tblPr/>
              <a:tblGrid>
                <a:gridCol w="1469160"/>
                <a:gridCol w="1469160"/>
                <a:gridCol w="1469160"/>
                <a:gridCol w="1469160"/>
                <a:gridCol w="1469160"/>
                <a:gridCol w="1469160"/>
                <a:gridCol w="1469160"/>
                <a:gridCol w="1470600"/>
              </a:tblGrid>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@FVCKxHEMMINGS</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&lt;mention&gt;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5200">
                <a:tc>
                  <a:txBody>
                    <a:bodyPr/>
                    <a:p>
                      <a:pPr algn="ctr">
                        <a:lnSpc>
                          <a:spcPct val="100000"/>
                        </a:lnSpc>
                      </a:pPr>
                      <a:r>
                        <a:rPr b="0" lang="en-US" sz="1800" spc="-1" strike="noStrike">
                          <a:solidFill>
                            <a:srgbClr val="000000"/>
                          </a:solidFill>
                          <a:latin typeface="Calibri"/>
                        </a:rPr>
                        <a:t>Từ những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các word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ở trên tạo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ra từ điển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75200">
                <a:tc>
                  <a:txBody>
                    <a:bodyPr/>
                    <a:p>
                      <a:pPr algn="ctr">
                        <a:lnSpc>
                          <a:spcPct val="100000"/>
                        </a:lnSpc>
                      </a:pPr>
                      <a:r>
                        <a:rPr b="1" lang="en-US" sz="1800" spc="-1" strike="noStrike">
                          <a:solidFill>
                            <a:srgbClr val="ff0000"/>
                          </a:solidFill>
                          <a:latin typeface="Calibri"/>
                        </a:rPr>
                        <a:t>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2</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1376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10704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10960</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6295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1003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448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br/>
            <a:endParaRPr b="0" lang="en-US" sz="4400" spc="-1" strike="noStrike">
              <a:latin typeface="Arial"/>
            </a:endParaRPr>
          </a:p>
        </p:txBody>
      </p:sp>
      <p:sp>
        <p:nvSpPr>
          <p:cNvPr id="28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Khi xem xet test set, nó xác định được UNK, là các từ không có trong source_input va target cua trainning </a:t>
            </a:r>
            <a:endParaRPr b="0" lang="en-US" sz="2800" spc="-1" strike="noStrike">
              <a:latin typeface="Arial"/>
            </a:endParaRPr>
          </a:p>
        </p:txBody>
      </p:sp>
      <p:graphicFrame>
        <p:nvGraphicFramePr>
          <p:cNvPr id="287" name="Table 3"/>
          <p:cNvGraphicFramePr/>
          <p:nvPr/>
        </p:nvGraphicFramePr>
        <p:xfrm>
          <a:off x="928440" y="2760480"/>
          <a:ext cx="10427400" cy="3432240"/>
        </p:xfrm>
        <a:graphic>
          <a:graphicData uri="http://schemas.openxmlformats.org/drawingml/2006/table">
            <a:tbl>
              <a:tblPr/>
              <a:tblGrid>
                <a:gridCol w="1489680"/>
                <a:gridCol w="1489680"/>
                <a:gridCol w="1489680"/>
                <a:gridCol w="1489680"/>
                <a:gridCol w="1489680"/>
                <a:gridCol w="1489680"/>
                <a:gridCol w="1489680"/>
              </a:tblGrid>
              <a:tr h="572040">
                <a:tc>
                  <a:txBody>
                    <a:bodyPr/>
                    <a:p>
                      <a:pPr>
                        <a:lnSpc>
                          <a:spcPct val="100000"/>
                        </a:lnSpc>
                      </a:pPr>
                      <a:r>
                        <a:rPr b="0" lang="en-US" sz="1800" spc="-1" strike="noStrike">
                          <a:solidFill>
                            <a:srgbClr val="7030a0"/>
                          </a:solidFill>
                          <a:latin typeface="Calibri"/>
                        </a:rPr>
                        <a:t>Dick</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Janice</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popin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xanax</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7030a0"/>
                          </a:solidFill>
                          <a:latin typeface="Calibri"/>
                        </a:rPr>
                        <a:t>and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speakin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spanish</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ff000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400">
                <a:tc>
                  <a:txBody>
                    <a:bodyPr/>
                    <a:p>
                      <a:pPr>
                        <a:lnSpc>
                          <a:spcPct val="100000"/>
                        </a:lnSpc>
                      </a:pPr>
                      <a:r>
                        <a:rPr b="0" lang="en-US" sz="1800" spc="-1" strike="noStrike">
                          <a:solidFill>
                            <a:srgbClr val="7030a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Dữ liệu của bảng mappings </a:t>
            </a:r>
            <a:endParaRPr b="0" lang="en-US" sz="4400" spc="-1" strike="noStrike">
              <a:latin typeface="Arial"/>
            </a:endParaRPr>
          </a:p>
        </p:txBody>
      </p:sp>
      <p:pic>
        <p:nvPicPr>
          <p:cNvPr id="289" name="Content Placeholder 3" descr=""/>
          <p:cNvPicPr/>
          <p:nvPr/>
        </p:nvPicPr>
        <p:blipFill>
          <a:blip r:embed="rId1"/>
          <a:stretch/>
        </p:blipFill>
        <p:spPr>
          <a:xfrm>
            <a:off x="952560" y="1690920"/>
            <a:ext cx="4587120" cy="4350240"/>
          </a:xfrm>
          <a:prstGeom prst="rect">
            <a:avLst/>
          </a:prstGeom>
          <a:ln>
            <a:noFill/>
          </a:ln>
        </p:spPr>
      </p:pic>
      <p:sp>
        <p:nvSpPr>
          <p:cNvPr id="290" name="CustomShape 2"/>
          <p:cNvSpPr/>
          <p:nvPr/>
        </p:nvSpPr>
        <p:spPr>
          <a:xfrm>
            <a:off x="6294600" y="2004120"/>
            <a:ext cx="342756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size =: 9703</a:t>
            </a:r>
            <a:endParaRPr b="0" lang="en-US" sz="1800" spc="-1" strike="noStrike">
              <a:latin typeface="Arial"/>
            </a:endParaRPr>
          </a:p>
        </p:txBody>
      </p:sp>
      <p:sp>
        <p:nvSpPr>
          <p:cNvPr id="291" name="CustomShape 3"/>
          <p:cNvSpPr/>
          <p:nvPr/>
        </p:nvSpPr>
        <p:spPr>
          <a:xfrm>
            <a:off x="6296040" y="2564280"/>
            <a:ext cx="50752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một từ source tương ứng với 1 từ hoặc nhiều từ trong target</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khi encode xong </a:t>
            </a:r>
            <a:endParaRPr b="0" lang="en-US" sz="4400" spc="-1" strike="noStrike">
              <a:latin typeface="Arial"/>
            </a:endParaRPr>
          </a:p>
        </p:txBody>
      </p:sp>
      <p:sp>
        <p:nvSpPr>
          <p:cNvPr id="293"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ret = {'src': src_sents,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'src_sent_words': src_sents_words,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 tgt_sents,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'tgt_sent_words': tgt_sents_words,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'pos': range(len(src_sents)),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'index': indices,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'tid': tids}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POS: các &lt;mention&gt; &lt;hashtag&gt;&lt;url&gt; không được thêm vào pos  </a:t>
            </a:r>
            <a:endParaRPr b="0" lang="en-US"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838080" y="365040"/>
            <a:ext cx="10514160" cy="1324080"/>
          </a:xfrm>
          <a:prstGeom prst="rect">
            <a:avLst/>
          </a:prstGeom>
          <a:noFill/>
          <a:ln>
            <a:noFill/>
          </a:ln>
        </p:spPr>
        <p:style>
          <a:lnRef idx="0"/>
          <a:fillRef idx="0"/>
          <a:effectRef idx="0"/>
          <a:fontRef idx="minor"/>
        </p:style>
      </p:sp>
      <p:pic>
        <p:nvPicPr>
          <p:cNvPr id="295" name="Content Placeholder 3" descr=""/>
          <p:cNvPicPr/>
          <p:nvPr/>
        </p:nvPicPr>
        <p:blipFill>
          <a:blip r:embed="rId1"/>
          <a:stretch/>
        </p:blipFill>
        <p:spPr>
          <a:xfrm>
            <a:off x="95400" y="2449080"/>
            <a:ext cx="12266640" cy="226728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Danh gia accuracy, precision, recal</a:t>
            </a:r>
            <a:endParaRPr b="0" lang="en-US" sz="4400" spc="-1" strike="noStrike">
              <a:latin typeface="Arial"/>
            </a:endParaRPr>
          </a:p>
        </p:txBody>
      </p:sp>
      <p:sp>
        <p:nvSpPr>
          <p:cNvPr id="29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thi danh gia theo so tu</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ki tu, thi danh gia theo so ki tu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98" name="Picture 3" descr=""/>
          <p:cNvPicPr/>
          <p:nvPr/>
        </p:nvPicPr>
        <p:blipFill>
          <a:blip r:embed="rId1"/>
          <a:stretch/>
        </p:blipFill>
        <p:spPr>
          <a:xfrm>
            <a:off x="1689120" y="3291840"/>
            <a:ext cx="8388720" cy="28839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838080" y="365040"/>
            <a:ext cx="10514160" cy="1324080"/>
          </a:xfrm>
          <a:prstGeom prst="rect">
            <a:avLst/>
          </a:prstGeom>
          <a:noFill/>
          <a:ln>
            <a:noFill/>
          </a:ln>
        </p:spPr>
        <p:style>
          <a:lnRef idx="0"/>
          <a:fillRef idx="0"/>
          <a:effectRef idx="0"/>
          <a:fontRef idx="minor"/>
        </p:style>
      </p:sp>
      <p:pic>
        <p:nvPicPr>
          <p:cNvPr id="300" name="Content Placeholder 3" descr=""/>
          <p:cNvPicPr/>
          <p:nvPr/>
        </p:nvPicPr>
        <p:blipFill>
          <a:blip r:embed="rId1"/>
          <a:stretch/>
        </p:blipFill>
        <p:spPr>
          <a:xfrm>
            <a:off x="726480" y="2896200"/>
            <a:ext cx="10625760" cy="25048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838080" y="365040"/>
            <a:ext cx="10514160" cy="1324080"/>
          </a:xfrm>
          <a:prstGeom prst="rect">
            <a:avLst/>
          </a:prstGeom>
          <a:noFill/>
          <a:ln>
            <a:noFill/>
          </a:ln>
        </p:spPr>
        <p:style>
          <a:lnRef idx="0"/>
          <a:fillRef idx="0"/>
          <a:effectRef idx="0"/>
          <a:fontRef idx="minor"/>
        </p:style>
      </p:sp>
      <p:sp>
        <p:nvSpPr>
          <p:cNvPr id="30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xong roi moi den character</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decoder se dung khi den ki tu ket thuc hoac den 50</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365040"/>
            <a:ext cx="10514160" cy="1324080"/>
          </a:xfrm>
          <a:prstGeom prst="rect">
            <a:avLst/>
          </a:prstGeom>
          <a:noFill/>
          <a:ln>
            <a:noFill/>
          </a:ln>
        </p:spPr>
        <p:style>
          <a:lnRef idx="0"/>
          <a:fillRef idx="0"/>
          <a:effectRef idx="0"/>
          <a:fontRef idx="minor"/>
        </p:style>
      </p:sp>
      <p:sp>
        <p:nvSpPr>
          <p:cNvPr id="30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1 cach tao tu dien va xac dinh unk word</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2 cach tinh accuracy, precision, recall</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3 thu tu thuc hien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4 gioi han cua decoder</a:t>
            </a:r>
            <a:endParaRPr b="0" lang="en-US"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838080" y="365040"/>
            <a:ext cx="10513440" cy="1323360"/>
          </a:xfrm>
          <a:prstGeom prst="rect">
            <a:avLst/>
          </a:prstGeom>
          <a:noFill/>
          <a:ln>
            <a:noFill/>
          </a:ln>
        </p:spPr>
        <p:style>
          <a:lnRef idx="0"/>
          <a:fillRef idx="0"/>
          <a:effectRef idx="0"/>
          <a:fontRef idx="minor"/>
        </p:style>
      </p:sp>
      <p:sp>
        <p:nvSpPr>
          <p:cNvPr id="306" name="CustomShape 2"/>
          <p:cNvSpPr/>
          <p:nvPr/>
        </p:nvSpPr>
        <p:spPr>
          <a:xfrm>
            <a:off x="965160" y="490680"/>
            <a:ext cx="10513440" cy="4349160"/>
          </a:xfrm>
          <a:prstGeom prst="rect">
            <a:avLst/>
          </a:prstGeom>
          <a:noFill/>
          <a:ln>
            <a:noFill/>
          </a:ln>
        </p:spPr>
        <p:style>
          <a:lnRef idx="0"/>
          <a:fillRef idx="0"/>
          <a:effectRef idx="0"/>
          <a:fontRef idx="minor"/>
        </p:style>
        <p:txBody>
          <a:bodyPr lIns="0" rIns="0" tIns="0" bIns="0">
            <a:normAutofit/>
          </a:bodyPr>
          <a:p>
            <a:pPr marL="431640" indent="-32256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Lỗi sai chính tả có quy tắc:</a:t>
            </a:r>
            <a:endParaRPr b="0" lang="en-US" sz="28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câu: + thiếu dấu, thừa dấu, thay thế dấu bằng một dấu khác.</a:t>
            </a:r>
            <a:endParaRPr b="0" lang="en-US" sz="2000" spc="-1" strike="noStrike">
              <a:latin typeface="Arial"/>
            </a:endParaRPr>
          </a:p>
          <a:p>
            <a:pPr lvl="4" marL="2160360" indent="-21456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sai vị trí của dấu: hòa – hoà.</a:t>
            </a:r>
            <a:endParaRPr b="0" lang="en-US" sz="2000" spc="-1" strike="noStrike">
              <a:latin typeface="Arial"/>
            </a:endParaRPr>
          </a:p>
          <a:p>
            <a:pPr lvl="4" marL="2160360" indent="-21456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dấu biểu cảm cuối câu.</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cách: với các từ có nhiều hơn 2 từ :</a:t>
            </a:r>
            <a:endParaRPr b="0" lang="en-US" sz="2000" spc="-1" strike="noStrike">
              <a:latin typeface="Arial"/>
            </a:endParaRPr>
          </a:p>
          <a:p>
            <a:pPr lvl="2" marL="1296000" indent="-28620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mất dấu cách giữa các chữ trong trong từ: hoàng hôn → hoànghôn</a:t>
            </a:r>
            <a:endParaRPr b="0" lang="en-US" sz="1800" spc="-1" strike="noStrike">
              <a:latin typeface="Arial"/>
            </a:endParaRPr>
          </a:p>
          <a:p>
            <a:pPr lvl="3" marL="1728000" indent="-214560">
              <a:lnSpc>
                <a:spcPct val="100000"/>
              </a:lnSpc>
              <a:spcBef>
                <a:spcPts val="564"/>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chèn thêm dấu cách vào giữa từ: x ă n g, ph a, n h ơ t</a:t>
            </a:r>
            <a:endParaRPr b="0" lang="en-US" sz="18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bàn phím: những ký tự có ví trị gần nhau trên bàn phim</a:t>
            </a:r>
            <a:endParaRPr b="0" lang="en-US" sz="2000" spc="-1" strike="noStrike">
              <a:latin typeface="Arial"/>
            </a:endParaRPr>
          </a:p>
          <a:p>
            <a:pPr lvl="2" marL="1296000" indent="-28620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q , w , z , x , s gần a </a:t>
            </a:r>
            <a:endParaRPr b="0" lang="en-US" sz="18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Một số chữ cái, có cách phát âm, hơi giống nhau: ch-tr, l-n, x-s, y-i, r-d-gi  …..</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Xu hưởng bỏ chữ cái cuối câu đi: dễ thươn</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Ngoại lệ: xinh xăn - xưn xắn, tình yêu - tình iu. </a:t>
            </a:r>
            <a:endParaRPr b="0" lang="en-US" sz="2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1 Bài toán </a:t>
            </a:r>
            <a:endParaRPr b="0" lang="en-US" sz="4400" spc="-1" strike="noStrike">
              <a:latin typeface="Arial"/>
            </a:endParaRPr>
          </a:p>
        </p:txBody>
      </p:sp>
      <p:sp>
        <p:nvSpPr>
          <p:cNvPr id="239"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Social Media tạo một lượng lớn data raw (liên tục theo thời gian thực)có giá trị nhưng hầu hết chúng đều ở dạng non-standard forms, noise .. là bottleneck cho các  NLP tasks.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Dẫn đến yêu cầu là cần phải text nomarlize để có thể hiểu được ý nghĩa của short online ports đó, dự đoán trend, recommand items...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non-standard forms trong tiếng anh như: misspellings, phonestic subsitution, shortening, acronyms, slang, emphasis, punctuation.</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8080" y="365040"/>
            <a:ext cx="10513440" cy="1323360"/>
          </a:xfrm>
          <a:prstGeom prst="rect">
            <a:avLst/>
          </a:prstGeom>
          <a:noFill/>
          <a:ln>
            <a:noFill/>
          </a:ln>
        </p:spPr>
        <p:style>
          <a:lnRef idx="0"/>
          <a:fillRef idx="0"/>
          <a:effectRef idx="0"/>
          <a:fontRef idx="minor"/>
        </p:style>
      </p:sp>
      <p:sp>
        <p:nvSpPr>
          <p:cNvPr id="308" name="CustomShape 2"/>
          <p:cNvSpPr/>
          <p:nvPr/>
        </p:nvSpPr>
        <p:spPr>
          <a:xfrm>
            <a:off x="838080" y="1825560"/>
            <a:ext cx="10513440" cy="4349160"/>
          </a:xfrm>
          <a:prstGeom prst="rect">
            <a:avLst/>
          </a:prstGeom>
          <a:noFill/>
          <a:ln>
            <a:noFill/>
          </a:ln>
        </p:spPr>
        <p:style>
          <a:lnRef idx="0"/>
          <a:fillRef idx="0"/>
          <a:effectRef idx="0"/>
          <a:fontRef idx="minor"/>
        </p:style>
        <p:txBody>
          <a:bodyPr lIns="0" rIns="0" tIns="0" bIns="0">
            <a:normAutofit/>
          </a:bodyPr>
          <a:p>
            <a:pPr marL="431640" indent="-32256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Dùng số thay cho chữ: </a:t>
            </a:r>
            <a:endParaRPr b="0" lang="en-US" sz="28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ngũ độc = 5 độc.</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thất tình = 7 tình.</a:t>
            </a:r>
            <a:endParaRPr b="0" lang="en-US" sz="2000" spc="-1" strike="noStrike">
              <a:latin typeface="Arial"/>
            </a:endParaRPr>
          </a:p>
          <a:p>
            <a:pPr lvl="6" marL="3024000" indent="-21456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365040"/>
            <a:ext cx="10513440" cy="1323360"/>
          </a:xfrm>
          <a:prstGeom prst="rect">
            <a:avLst/>
          </a:prstGeom>
          <a:noFill/>
          <a:ln>
            <a:noFill/>
          </a:ln>
        </p:spPr>
        <p:style>
          <a:lnRef idx="0"/>
          <a:fillRef idx="0"/>
          <a:effectRef idx="0"/>
          <a:fontRef idx="minor"/>
        </p:style>
      </p:sp>
      <p:sp>
        <p:nvSpPr>
          <p:cNvPr id="310" name="CustomShape 2"/>
          <p:cNvSpPr/>
          <p:nvPr/>
        </p:nvSpPr>
        <p:spPr>
          <a:xfrm>
            <a:off x="838080" y="1825560"/>
            <a:ext cx="10513440" cy="4349160"/>
          </a:xfrm>
          <a:prstGeom prst="rect">
            <a:avLst/>
          </a:prstGeom>
          <a:noFill/>
          <a:ln>
            <a:noFill/>
          </a:ln>
        </p:spPr>
        <p:style>
          <a:lnRef idx="0"/>
          <a:fillRef idx="0"/>
          <a:effectRef idx="0"/>
          <a:fontRef idx="minor"/>
        </p:style>
        <p:txBody>
          <a:bodyPr lIns="0" rIns="0" tIns="0" bIns="0">
            <a:normAutofit/>
          </a:bodyPr>
          <a:p>
            <a:pPr marL="431640" indent="-32256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Viết tắt:</a:t>
            </a:r>
            <a:endParaRPr b="0" lang="en-US" sz="28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các chữ cái đầu: BTC: ban tổ chức, CLB: câu lạc bộ, TP: thành phố….</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Với các chữ cái gồm 2 chữ dùng dấu /: đồng chí: đ/c; kình gửi: k/g.</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Viết tắt chỉ một chứ trong 2 chữ: công ty = cty hoặc c.ty</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chữ đầu tiên và cuối cùng: trước = trc, được = dc </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 </a:t>
            </a:r>
            <a:endParaRPr b="0" lang="en-US" sz="2000" spc="-1" strike="noStrike">
              <a:latin typeface="Arial"/>
            </a:endParaRPr>
          </a:p>
          <a:p>
            <a:pPr lvl="6" marL="3024000" indent="-21456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838080" y="365040"/>
            <a:ext cx="10513440" cy="1323360"/>
          </a:xfrm>
          <a:prstGeom prst="rect">
            <a:avLst/>
          </a:prstGeom>
          <a:noFill/>
          <a:ln>
            <a:noFill/>
          </a:ln>
        </p:spPr>
        <p:style>
          <a:lnRef idx="0"/>
          <a:fillRef idx="0"/>
          <a:effectRef idx="0"/>
          <a:fontRef idx="minor"/>
        </p:style>
      </p:sp>
      <p:sp>
        <p:nvSpPr>
          <p:cNvPr id="312" name="CustomShape 2"/>
          <p:cNvSpPr/>
          <p:nvPr/>
        </p:nvSpPr>
        <p:spPr>
          <a:xfrm>
            <a:off x="838080" y="1825560"/>
            <a:ext cx="10513440" cy="4349160"/>
          </a:xfrm>
          <a:prstGeom prst="rect">
            <a:avLst/>
          </a:prstGeom>
          <a:noFill/>
          <a:ln>
            <a:noFill/>
          </a:ln>
        </p:spPr>
        <p:style>
          <a:lnRef idx="0"/>
          <a:fillRef idx="0"/>
          <a:effectRef idx="0"/>
          <a:fontRef idx="minor"/>
        </p:style>
        <p:txBody>
          <a:bodyPr lIns="0" rIns="0" tIns="0" bIns="0">
            <a:normAutofit/>
          </a:bodyPr>
          <a:p>
            <a:pPr marL="431640" indent="-32256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Tiếng lóng: </a:t>
            </a:r>
            <a:endParaRPr b="0" lang="en-US" sz="28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Xoắn</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Quẩy (đồ ăn/ hình thức vui chơi giải trí )</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Thả thính ( cho cá /muốn thoát khỏi tính trạng cô đơn ăn )</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Hem = không a</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Vãi : bộc lộ cảm xúc thái quá với sự vật hiện tương gì đó.</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Sửu nhị, hoy,  ………</a:t>
            </a:r>
            <a:endParaRPr b="0" lang="en-US" sz="2000" spc="-1" strike="noStrike">
              <a:latin typeface="Arial"/>
            </a:endParaRPr>
          </a:p>
          <a:p>
            <a:pPr lvl="1" marL="864360" indent="-32256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Sạc  (bị ho mạnh hoặc hắt hơi liên tục do có vật gì lọt vào làm cho tắc nghẽn khí quản một cách đột ngột/ thể hiện sự thất vọng)</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838080" y="365040"/>
            <a:ext cx="10513440" cy="1323360"/>
          </a:xfrm>
          <a:prstGeom prst="rect">
            <a:avLst/>
          </a:prstGeom>
          <a:noFill/>
          <a:ln>
            <a:noFill/>
          </a:ln>
        </p:spPr>
        <p:style>
          <a:lnRef idx="0"/>
          <a:fillRef idx="0"/>
          <a:effectRef idx="0"/>
          <a:fontRef idx="minor"/>
        </p:style>
      </p:sp>
      <p:sp>
        <p:nvSpPr>
          <p:cNvPr id="314" name="CustomShape 2"/>
          <p:cNvSpPr/>
          <p:nvPr/>
        </p:nvSpPr>
        <p:spPr>
          <a:xfrm>
            <a:off x="838080" y="1825560"/>
            <a:ext cx="10513440" cy="4349160"/>
          </a:xfrm>
          <a:prstGeom prst="rect">
            <a:avLst/>
          </a:prstGeom>
          <a:noFill/>
          <a:ln>
            <a:noFill/>
          </a:ln>
        </p:spPr>
        <p:style>
          <a:lnRef idx="0"/>
          <a:fillRef idx="0"/>
          <a:effectRef idx="0"/>
          <a:fontRef idx="minor"/>
        </p:style>
        <p:txBody>
          <a:bodyPr lIns="0" rIns="0" tIns="0" bIns="0">
            <a:normAutofit/>
          </a:bodyPr>
          <a:p>
            <a:pPr marL="431640" indent="-32256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Teen code:  </a:t>
            </a:r>
            <a:endParaRPr b="0" lang="en-US" sz="28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một số chứ cái sang dạng khác: ph-f , ng – q/p, gi/d- j/z, c – k, qu-w …..</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chữ cái sang chữ số: 4` - phò, 4 là chữ a…. </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viết tắt: ko/k – không, dk/dc – được, gi – j.</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dùng dấu thay cho chữ viết tắt: huyền - `, sắc - ‘</a:t>
            </a:r>
            <a:endParaRPr b="0" lang="en-US" sz="2000" spc="-1" strike="noStrike">
              <a:latin typeface="Arial"/>
            </a:endParaRPr>
          </a:p>
          <a:p>
            <a:pPr lvl="1" marL="864360" indent="-32256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kết hợp các kí tự đặc biệt để tạo chứ: đ --- +); d ----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38080" y="365040"/>
            <a:ext cx="10514160" cy="1324080"/>
          </a:xfrm>
          <a:prstGeom prst="rect">
            <a:avLst/>
          </a:prstGeom>
          <a:noFill/>
          <a:ln>
            <a:noFill/>
          </a:ln>
        </p:spPr>
        <p:style>
          <a:lnRef idx="0"/>
          <a:fillRef idx="0"/>
          <a:effectRef idx="0"/>
          <a:fontRef idx="minor"/>
        </p:style>
      </p:sp>
      <p:sp>
        <p:nvSpPr>
          <p:cNvPr id="31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Từ chứa nhiều từ thì bỏ dấu cách giữa: một cách ngẫu nhiên</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string có số thì thêm: @ - không chuẩn hóa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hạn chế thứ nhất là:</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từ điển định danh: tên đường, huyện, tỉnh ....</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609480" y="273600"/>
            <a:ext cx="10972440" cy="1144800"/>
          </a:xfrm>
          <a:prstGeom prst="rect">
            <a:avLst/>
          </a:prstGeom>
          <a:noFill/>
          <a:ln>
            <a:noFill/>
          </a:ln>
        </p:spPr>
        <p:txBody>
          <a:bodyPr lIns="0" rIns="0" tIns="0" bIns="0" anchor="ctr"/>
          <a:p>
            <a:pPr algn="ctr"/>
            <a:r>
              <a:rPr b="0" lang="en-US" sz="4400" spc="-1" strike="noStrike">
                <a:latin typeface="Arial"/>
              </a:rPr>
              <a:t>Tạo dữ liệu cho word</a:t>
            </a:r>
            <a:endParaRPr b="0" lang="en-US" sz="4400" spc="-1" strike="noStrike">
              <a:latin typeface="Arial"/>
            </a:endParaRPr>
          </a:p>
        </p:txBody>
      </p:sp>
      <p:sp>
        <p:nvSpPr>
          <p:cNvPr id="318" name="TextShape 2"/>
          <p:cNvSpPr txBox="1"/>
          <p:nvPr/>
        </p:nvSpPr>
        <p:spPr>
          <a:xfrm>
            <a:off x="609480" y="1604520"/>
            <a:ext cx="109724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70% se duoc chon lam sai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Moi cau sai se sinh ngau nhien them 1 hoac 2 hoac 3 cau (xac suat 1/3)</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 luong tu bi sai = (0-30)*(so luong tu cua cau)</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Chon ngau nhien 1 tu va ap dung 1 trong 10 loi sau de tao du lieu</a:t>
            </a:r>
            <a:endParaRPr b="0" lang="en-US" sz="32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Rule</a:t>
            </a:r>
            <a:endParaRPr b="0" lang="en-US" sz="4400" spc="-1" strike="noStrike">
              <a:latin typeface="Arial"/>
            </a:endParaRPr>
          </a:p>
        </p:txBody>
      </p:sp>
      <p:graphicFrame>
        <p:nvGraphicFramePr>
          <p:cNvPr id="320" name="Table 2"/>
          <p:cNvGraphicFramePr/>
          <p:nvPr/>
        </p:nvGraphicFramePr>
        <p:xfrm>
          <a:off x="609480" y="1604520"/>
          <a:ext cx="10972080" cy="3372840"/>
        </p:xfrm>
        <a:graphic>
          <a:graphicData uri="http://schemas.openxmlformats.org/drawingml/2006/table">
            <a:tbl>
              <a:tblPr/>
              <a:tblGrid>
                <a:gridCol w="1877040"/>
                <a:gridCol w="9095400"/>
              </a:tblGrid>
              <a:tr h="347760">
                <a:tc>
                  <a:txBody>
                    <a:bodyPr lIns="90000" rIns="90000"/>
                    <a:p>
                      <a:pPr>
                        <a:lnSpc>
                          <a:spcPct val="100000"/>
                        </a:lnSpc>
                      </a:pPr>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Delete one letter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Swap two letters near each other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Adding underscore  between the letters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Delete underscore between the rhythms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some letters with similar pronunciation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Replace vowel with some of combinations with accents and vice versa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two letters with vietnamese 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Replace three letters with vietnamese phonology and some rules 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for letters with vietnamese 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Characters close to each other on the spacing on the keyboard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609480" y="273600"/>
            <a:ext cx="10972080" cy="1144440"/>
          </a:xfrm>
          <a:prstGeom prst="rect">
            <a:avLst/>
          </a:prstGeom>
          <a:noFill/>
          <a:ln>
            <a:noFill/>
          </a:ln>
        </p:spPr>
        <p:style>
          <a:lnRef idx="0"/>
          <a:fillRef idx="0"/>
          <a:effectRef idx="0"/>
          <a:fontRef idx="minor"/>
        </p:style>
      </p:sp>
      <p:sp>
        <p:nvSpPr>
          <p:cNvPr id="322"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Limit</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No vocabulary for name person, landmark, landscape …</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With a word that usually has an erorr.</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Ther are many issues such as abbreviations, teencode… that have not been processed.</a:t>
            </a:r>
            <a:endParaRPr b="0" lang="en-US"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Arial"/>
              </a:rPr>
              <a:t> </a:t>
            </a:r>
            <a:endParaRPr b="0" lang="en-US" sz="2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23" name="Table 1"/>
          <p:cNvGraphicFramePr/>
          <p:nvPr/>
        </p:nvGraphicFramePr>
        <p:xfrm>
          <a:off x="206640" y="3608640"/>
          <a:ext cx="9509400" cy="3128040"/>
        </p:xfrm>
        <a:graphic>
          <a:graphicData uri="http://schemas.openxmlformats.org/drawingml/2006/table">
            <a:tbl>
              <a:tblPr/>
              <a:tblGrid>
                <a:gridCol w="1062000"/>
                <a:gridCol w="1062000"/>
                <a:gridCol w="1062000"/>
                <a:gridCol w="1627200"/>
                <a:gridCol w="1858680"/>
                <a:gridCol w="1338480"/>
                <a:gridCol w="1499400"/>
              </a:tblGrid>
              <a:tr h="781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1920">
                <a:tc>
                  <a:txBody>
                    <a:bodyPr lIns="90000" rIns="90000"/>
                    <a:p>
                      <a:pPr>
                        <a:lnSpc>
                          <a:spcPct val="100000"/>
                        </a:lnSpc>
                      </a:pPr>
                      <a:r>
                        <a:rPr b="0" lang="en-US" sz="1800" spc="-1" strike="noStrike">
                          <a:latin typeface="Arial"/>
                        </a:rPr>
                        <a:t>Correct 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34739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4007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59420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12915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1920">
                <a:tc>
                  <a:txBody>
                    <a:bodyPr lIns="90000" rIns="90000"/>
                    <a:p>
                      <a:pPr>
                        <a:lnSpc>
                          <a:spcPct val="100000"/>
                        </a:lnSpc>
                      </a:pPr>
                      <a:r>
                        <a:rPr b="0" lang="en-US" sz="1800" spc="-1" strike="noStrike">
                          <a:latin typeface="Arial"/>
                        </a:rPr>
                        <a:t>Total 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43960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9665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65264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16111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82640">
                <a:tc>
                  <a:txBody>
                    <a:bodyPr lIns="90000" rIns="90000"/>
                    <a:p>
                      <a:pPr>
                        <a:lnSpc>
                          <a:spcPct val="100000"/>
                        </a:lnSpc>
                      </a:pPr>
                      <a:r>
                        <a:rPr b="0" lang="en-US" sz="1800" spc="-1" strike="noStrike">
                          <a:latin typeface="Arial"/>
                        </a:rPr>
                        <a:t>Total_nsw</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46276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11864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69530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17794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324" name="Table 2"/>
          <p:cNvGraphicFramePr/>
          <p:nvPr/>
        </p:nvGraphicFramePr>
        <p:xfrm>
          <a:off x="207000" y="248760"/>
          <a:ext cx="5584320" cy="2576520"/>
        </p:xfrm>
        <a:graphic>
          <a:graphicData uri="http://schemas.openxmlformats.org/drawingml/2006/table">
            <a:tbl>
              <a:tblPr/>
              <a:tblGrid>
                <a:gridCol w="1116720"/>
                <a:gridCol w="1116720"/>
                <a:gridCol w="1116720"/>
                <a:gridCol w="1117800"/>
                <a:gridCol w="1116720"/>
              </a:tblGrid>
              <a:tr h="765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2400" spc="-1" strike="noStrike">
                          <a:latin typeface="Times New Roman"/>
                        </a:rPr>
                        <a:t>epoches</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p>
                      <a:pPr>
                        <a:lnSpc>
                          <a:spcPct val="100000"/>
                        </a:lnSpc>
                      </a:pPr>
                      <a:r>
                        <a:rPr b="0" lang="en-US" sz="1800" spc="-1" strike="noStrike">
                          <a:latin typeface="Arial"/>
                        </a:rPr>
                        <a:t>Word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37.22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2400" spc="-1" strike="noStrike">
                          <a:latin typeface="Times New Roman"/>
                        </a:rPr>
                        <a:t>50</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p>
                      <a:pPr>
                        <a:lnSpc>
                          <a:spcPct val="100000"/>
                        </a:lnSpc>
                      </a:pPr>
                      <a:r>
                        <a:rPr b="0" lang="en-US" sz="1800" spc="-1" strike="noStrike">
                          <a:latin typeface="Arial"/>
                        </a:rPr>
                        <a:t>Character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88.16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76.18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2400" spc="-1" strike="noStrike">
                          <a:latin typeface="Times New Roman"/>
                        </a:rPr>
                        <a:t>40</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p>
                      <a:pPr>
                        <a:lnSpc>
                          <a:spcPct val="100000"/>
                        </a:lnSpc>
                      </a:pPr>
                      <a:r>
                        <a:rPr b="0" lang="en-US" sz="2400" spc="-1" strike="noStrike">
                          <a:latin typeface="Times New Roman"/>
                        </a:rPr>
                        <a:t>hybrid</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25" name="CustomShape 3"/>
          <p:cNvSpPr/>
          <p:nvPr/>
        </p:nvSpPr>
        <p:spPr>
          <a:xfrm>
            <a:off x="838080" y="365040"/>
            <a:ext cx="10514160" cy="1324080"/>
          </a:xfrm>
          <a:prstGeom prst="rect">
            <a:avLst/>
          </a:prstGeom>
          <a:noFill/>
          <a:ln>
            <a:noFill/>
          </a:ln>
        </p:spPr>
        <p:style>
          <a:lnRef idx="0"/>
          <a:fillRef idx="0"/>
          <a:effectRef idx="0"/>
          <a:fontRef idx="minor"/>
        </p:style>
      </p:sp>
      <p:graphicFrame>
        <p:nvGraphicFramePr>
          <p:cNvPr id="326" name="Table 4"/>
          <p:cNvGraphicFramePr/>
          <p:nvPr/>
        </p:nvGraphicFramePr>
        <p:xfrm>
          <a:off x="6126480" y="548640"/>
          <a:ext cx="5828760" cy="2284920"/>
        </p:xfrm>
        <a:graphic>
          <a:graphicData uri="http://schemas.openxmlformats.org/drawingml/2006/table">
            <a:tbl>
              <a:tblPr/>
              <a:tblGrid>
                <a:gridCol w="1165680"/>
                <a:gridCol w="1165680"/>
                <a:gridCol w="1165680"/>
                <a:gridCol w="1165680"/>
                <a:gridCol w="1166400"/>
              </a:tblGrid>
              <a:tr h="761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Size voca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61760">
                <a:tc>
                  <a:txBody>
                    <a:bodyPr lIns="90000" rIns="90000"/>
                    <a:p>
                      <a:pPr>
                        <a:lnSpc>
                          <a:spcPct val="100000"/>
                        </a:lnSpc>
                      </a:pP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31459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7874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sequence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40517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2120">
                <a:tc>
                  <a:txBody>
                    <a:bodyPr lIns="90000" rIns="90000"/>
                    <a:p>
                      <a:pPr>
                        <a:lnSpc>
                          <a:spcPct val="100000"/>
                        </a:lnSpc>
                      </a:pPr>
                      <a:r>
                        <a:rPr b="0" lang="en-US" sz="1800" spc="-1" strike="noStrike">
                          <a:latin typeface="Arial"/>
                        </a:rPr>
                        <a: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616174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156454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838080" y="365040"/>
            <a:ext cx="10514160" cy="1324080"/>
          </a:xfrm>
          <a:prstGeom prst="rect">
            <a:avLst/>
          </a:prstGeom>
          <a:noFill/>
          <a:ln>
            <a:noFill/>
          </a:ln>
        </p:spPr>
        <p:style>
          <a:lnRef idx="0"/>
          <a:fillRef idx="0"/>
          <a:effectRef idx="0"/>
          <a:fontRef idx="minor"/>
        </p:style>
      </p:sp>
      <p:sp>
        <p:nvSpPr>
          <p:cNvPr id="328" name="CustomShape 2"/>
          <p:cNvSpPr/>
          <p:nvPr/>
        </p:nvSpPr>
        <p:spPr>
          <a:xfrm>
            <a:off x="838080" y="1825560"/>
            <a:ext cx="10514160" cy="4349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không có định tỷ lệ tạo dấu cách, mà thay đổi tỷ lệ, một câu không cố định tỷ lệ mà thay đổi để phù hợp với tự nhiên.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(như cũ , mình mặc định thay đổi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lỗi: có thể: khi chuyển từ đúng thành từ sai, nó ghép cả từ đúng và từ sai thành một từ.</a:t>
            </a:r>
            <a:endParaRPr b="0" lang="en-US"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Ví dụ</a:t>
            </a:r>
            <a:endParaRPr b="0" lang="en-US" sz="4400" spc="-1" strike="noStrike">
              <a:latin typeface="Arial"/>
            </a:endParaRPr>
          </a:p>
        </p:txBody>
      </p:sp>
      <p:sp>
        <p:nvSpPr>
          <p:cNvPr id="241" name="CustomShape 2"/>
          <p:cNvSpPr/>
          <p:nvPr/>
        </p:nvSpPr>
        <p:spPr>
          <a:xfrm>
            <a:off x="838080" y="1825560"/>
            <a:ext cx="11180880" cy="4350240"/>
          </a:xfrm>
          <a:prstGeom prst="rect">
            <a:avLst/>
          </a:prstGeom>
          <a:noFill/>
          <a:ln>
            <a:noFill/>
          </a:ln>
        </p:spPr>
        <p:style>
          <a:lnRef idx="0"/>
          <a:fillRef idx="0"/>
          <a:effectRef idx="0"/>
          <a:fontRef idx="minor"/>
        </p:style>
        <p:txBody>
          <a:bodyPr lIns="90000" rIns="90000" tIns="45000" bIns="45000"/>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misspellings</a:t>
            </a:r>
            <a:r>
              <a:rPr b="0" lang="en-US" sz="2800" spc="-1" strike="noStrike">
                <a:solidFill>
                  <a:srgbClr val="000000"/>
                </a:solidFill>
                <a:latin typeface="Calibri"/>
                <a:ea typeface="DejaVu Sans"/>
              </a:rPr>
              <a:t>: defenitely -&gt; definitely</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phonestic subsitution</a:t>
            </a:r>
            <a:r>
              <a:rPr b="0" lang="en-US" sz="2800" spc="-1" strike="noStrike">
                <a:solidFill>
                  <a:srgbClr val="000000"/>
                </a:solidFill>
                <a:latin typeface="Calibri"/>
                <a:ea typeface="DejaVu Sans"/>
              </a:rPr>
              <a:t>: 2morrow -&gt; tomorrow</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shortening: convo</a:t>
            </a:r>
            <a:r>
              <a:rPr b="0" lang="en-US" sz="2800" spc="-1" strike="noStrike">
                <a:solidFill>
                  <a:srgbClr val="000000"/>
                </a:solidFill>
                <a:latin typeface="Calibri"/>
                <a:ea typeface="DejaVu Sans"/>
              </a:rPr>
              <a:t> -&gt; conversation</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acronyms</a:t>
            </a:r>
            <a:r>
              <a:rPr b="0" lang="en-US" sz="2800" spc="-1" strike="noStrike">
                <a:solidFill>
                  <a:srgbClr val="000000"/>
                </a:solidFill>
                <a:latin typeface="Calibri"/>
                <a:ea typeface="DejaVu Sans"/>
              </a:rPr>
              <a:t>: idk -&gt; i don't know, goat -&gt; greatest of all time</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slang</a:t>
            </a:r>
            <a:r>
              <a:rPr b="0" lang="en-US" sz="2800" spc="-1" strike="noStrike">
                <a:solidFill>
                  <a:srgbClr val="000000"/>
                </a:solidFill>
                <a:latin typeface="Calibri"/>
                <a:ea typeface="DejaVu Sans"/>
              </a:rPr>
              <a:t>: low key, woke, broccoli</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emphasis</a:t>
            </a:r>
            <a:r>
              <a:rPr b="0" lang="en-US" sz="2800" spc="-1" strike="noStrike">
                <a:solidFill>
                  <a:srgbClr val="000000"/>
                </a:solidFill>
                <a:latin typeface="Calibri"/>
                <a:ea typeface="DejaVu Sans"/>
              </a:rPr>
              <a:t>: cooooooool -&gt; cool</a:t>
            </a:r>
            <a:endParaRPr b="0" lang="en-US" sz="2800" spc="-1" strike="noStrike">
              <a:latin typeface="Arial"/>
            </a:endParaRPr>
          </a:p>
          <a:p>
            <a:pPr marL="228600" indent="-22716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punctuation</a:t>
            </a:r>
            <a:r>
              <a:rPr b="0" lang="en-US" sz="2800" spc="-1" strike="noStrike">
                <a:solidFill>
                  <a:srgbClr val="000000"/>
                </a:solidFill>
                <a:latin typeface="Calibri"/>
                <a:ea typeface="DejaVu Sans"/>
              </a:rPr>
              <a:t>: dosent -&gt; doesn't, do'nt -&gt; don't</a:t>
            </a:r>
            <a:endParaRPr b="0" lang="en-US" sz="2800" spc="-1" strike="noStrike">
              <a:latin typeface="Arial"/>
            </a:endParaRPr>
          </a:p>
        </p:txBody>
      </p:sp>
      <p:sp>
        <p:nvSpPr>
          <p:cNvPr id="242" name="CustomShape 3"/>
          <p:cNvSpPr/>
          <p:nvPr/>
        </p:nvSpPr>
        <p:spPr>
          <a:xfrm>
            <a:off x="995040" y="5398920"/>
            <a:ext cx="10929960" cy="740160"/>
          </a:xfrm>
          <a:prstGeom prst="round2Diag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Text normalization là thực hiện chuyển noise or informal text sang standart representation </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4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hệ thống text normalize truyền thống như: statistical language models, dependency parsing, string similarity, spell-checking và slang dictionary. </a:t>
            </a: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Không hiệu quả với high-dimensional action space.</a:t>
            </a: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lexicon-based approaches không cho hiệu xuất cao đối với các văn băn social media, không giải quyết được vấn đề </a:t>
            </a:r>
            <a:r>
              <a:rPr b="0" lang="en-US" sz="2800" spc="-1" strike="noStrike">
                <a:solidFill>
                  <a:srgbClr val="ff0000"/>
                </a:solidFill>
                <a:latin typeface="Calibri"/>
                <a:ea typeface="DejaVu Sans"/>
              </a:rPr>
              <a:t>long-term dependencies.</a:t>
            </a: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Ngoài ra một số phương pháp un-supervised TN thường tune hyperparameter dựa trên anotation data nên nó không phải là fully unsupervised.</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4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Tác giả đề xuất: end-to-end neurol network models: cụ thể là mô hình seq2seq models dựa trên kiến trúc recurrent neural encoder-decoder.</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4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gồm 2 encoder-decoder models.</a:t>
            </a:r>
            <a:endParaRPr b="0" lang="en-US" sz="2800" spc="-1" strike="noStrike">
              <a:latin typeface="Arial"/>
            </a:endParaRPr>
          </a:p>
          <a:p>
            <a:pPr marL="228600" indent="-22716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Đối với các từ không tìm thấy trong mô hình word-based thì tiến hành áp dụng với mô hình character-based.</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pic>
        <p:nvPicPr>
          <p:cNvPr id="249" name="Picture 3" descr=""/>
          <p:cNvPicPr/>
          <p:nvPr/>
        </p:nvPicPr>
        <p:blipFill>
          <a:blip r:embed="rId1"/>
          <a:stretch/>
        </p:blipFill>
        <p:spPr>
          <a:xfrm>
            <a:off x="1476360" y="3422160"/>
            <a:ext cx="9038880" cy="26701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2.1 encoder-decoder</a:t>
            </a:r>
            <a:endParaRPr b="0" lang="en-US" sz="4400" spc="-1" strike="noStrike">
              <a:latin typeface="Arial"/>
            </a:endParaRPr>
          </a:p>
        </p:txBody>
      </p:sp>
      <p:sp>
        <p:nvSpPr>
          <p:cNvPr id="251"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52" name="CustomShape 3"/>
          <p:cNvSpPr/>
          <p:nvPr/>
        </p:nvSpPr>
        <p:spPr>
          <a:xfrm>
            <a:off x="984960" y="1580040"/>
            <a:ext cx="8219160" cy="587736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2400" spc="-1" strike="noStrike">
                <a:solidFill>
                  <a:srgbClr val="000000"/>
                </a:solidFill>
                <a:latin typeface="Calibri"/>
                <a:ea typeface="DejaVu Sans"/>
              </a:rPr>
              <a:t>Đầu vào là sequence vector x = (x</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Calibri"/>
                <a:ea typeface="DejaVu Sans"/>
              </a:rPr>
              <a:t>Vector annotations: h = (h</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Calibri"/>
                <a:ea typeface="DejaVu Sans"/>
              </a:rPr>
              <a:t>trong đó ht = [g</a:t>
            </a:r>
            <a:r>
              <a:rPr b="0" lang="en-US" sz="2400" spc="-1" strike="noStrike" baseline="-25000">
                <a:solidFill>
                  <a:srgbClr val="000000"/>
                </a:solidFill>
                <a:latin typeface="Calibri"/>
                <a:ea typeface="DejaVu Sans"/>
              </a:rPr>
              <a:t>f</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 g</a:t>
            </a:r>
            <a:r>
              <a:rPr b="0" lang="en-US" sz="2400" spc="-1" strike="noStrike" baseline="-25000">
                <a:solidFill>
                  <a:srgbClr val="000000"/>
                </a:solidFill>
                <a:latin typeface="Calibri"/>
                <a:ea typeface="DejaVu Sans"/>
              </a:rPr>
              <a:t>b</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a:t>
            </a:r>
            <a:endParaRPr b="0" lang="en-US" sz="2400" spc="-1" strike="noStrike">
              <a:latin typeface="Arial"/>
            </a:endParaRPr>
          </a:p>
          <a:p>
            <a:pPr>
              <a:lnSpc>
                <a:spcPct val="100000"/>
              </a:lnSpc>
            </a:pP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Calibri"/>
                <a:ea typeface="DejaVu Sans"/>
              </a:rPr>
              <a:t>context vector  </a:t>
            </a:r>
            <a:endParaRPr b="0" lang="en-US" sz="2400" spc="-1" strike="noStrike">
              <a:latin typeface="Arial"/>
            </a:endParaRPr>
          </a:p>
          <a:p>
            <a:pPr>
              <a:lnSpc>
                <a:spcPct val="100000"/>
              </a:lnSpc>
            </a:pP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Calibri"/>
                <a:ea typeface="DejaVu Sans"/>
              </a:rPr>
              <a:t>trong đó: </a:t>
            </a:r>
            <a:r>
              <a:rPr b="0" lang="en-US" sz="2400" spc="-1" strike="noStrike">
                <a:solidFill>
                  <a:srgbClr val="000000"/>
                </a:solidFill>
                <a:latin typeface="Arial"/>
                <a:ea typeface="DejaVu Sans"/>
              </a:rPr>
              <a:t>α</a:t>
            </a:r>
            <a:r>
              <a:rPr b="0" lang="en-US" sz="2400" spc="-1" strike="noStrike" baseline="-25000">
                <a:solidFill>
                  <a:srgbClr val="000000"/>
                </a:solidFill>
                <a:latin typeface="Arial"/>
                <a:ea typeface="DejaVu Sans"/>
              </a:rPr>
              <a:t>jk  </a:t>
            </a:r>
            <a:r>
              <a:rPr b="0" lang="en-US" sz="2400" spc="-1" strike="noStrike">
                <a:solidFill>
                  <a:srgbClr val="000000"/>
                </a:solidFill>
                <a:latin typeface="Arial"/>
                <a:ea typeface="DejaVu Sans"/>
              </a:rPr>
              <a:t>= softmax(f(s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a:t>
            </a: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Arial"/>
                <a:ea typeface="DejaVu Sans"/>
              </a:rPr>
              <a:t>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 = s</a:t>
            </a:r>
            <a:r>
              <a:rPr b="0" lang="en-US" sz="2400" spc="-1" strike="noStrike" baseline="-25000">
                <a:solidFill>
                  <a:srgbClr val="000000"/>
                </a:solidFill>
                <a:latin typeface="Arial"/>
                <a:ea typeface="DejaVu Sans"/>
              </a:rPr>
              <a:t>j-1</a:t>
            </a:r>
            <a:r>
              <a:rPr b="0" lang="en-US" sz="2400" spc="-1" strike="noStrike" baseline="30000">
                <a:solidFill>
                  <a:srgbClr val="000000"/>
                </a:solidFill>
                <a:latin typeface="Arial"/>
                <a:ea typeface="DejaVu Sans"/>
              </a:rPr>
              <a:t>T</a:t>
            </a:r>
            <a:r>
              <a:rPr b="0" lang="en-US" sz="2400" spc="-1" strike="noStrike">
                <a:solidFill>
                  <a:srgbClr val="000000"/>
                </a:solidFill>
                <a:latin typeface="Arial"/>
                <a:ea typeface="DejaVu Sans"/>
              </a:rPr>
              <a:t>Wh</a:t>
            </a:r>
            <a:r>
              <a:rPr b="0" lang="en-US" sz="2400" spc="-1" strike="noStrike" baseline="-25000">
                <a:solidFill>
                  <a:srgbClr val="000000"/>
                </a:solidFill>
                <a:latin typeface="Arial"/>
                <a:ea typeface="DejaVu Sans"/>
              </a:rPr>
              <a:t>k </a:t>
            </a: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 ≈ p(y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&lt; j</a:t>
            </a:r>
            <a:r>
              <a:rPr b="0" lang="en-US" sz="2400" spc="-1" strike="noStrike">
                <a:solidFill>
                  <a:srgbClr val="000000"/>
                </a:solidFill>
                <a:latin typeface="Arial"/>
                <a:ea typeface="DejaVu Sans"/>
              </a:rPr>
              <a:t>, x) = softmax(</a:t>
            </a:r>
            <a:r>
              <a:rPr b="0" lang="en-US" sz="2400" spc="-1" strike="noStrike">
                <a:solidFill>
                  <a:srgbClr val="000000"/>
                </a:solidFill>
                <a:latin typeface="Ubuntu"/>
                <a:ea typeface="Ubuntu"/>
              </a:rPr>
              <a:t>ω(s</a:t>
            </a:r>
            <a:r>
              <a:rPr b="0" lang="en-US" sz="2400" spc="-1" strike="noStrike" baseline="-25000">
                <a:solidFill>
                  <a:srgbClr val="000000"/>
                </a:solidFill>
                <a:latin typeface="Ubuntu"/>
                <a:ea typeface="Ubuntu"/>
              </a:rPr>
              <a:t>j</a:t>
            </a:r>
            <a:r>
              <a:rPr b="0" lang="en-US" sz="2400" spc="-1" strike="noStrike">
                <a:solidFill>
                  <a:srgbClr val="000000"/>
                </a:solidFill>
                <a:latin typeface="Ubuntu"/>
                <a:ea typeface="Ubuntu"/>
              </a:rPr>
              <a:t>)</a:t>
            </a:r>
            <a:r>
              <a:rPr b="0" lang="en-US" sz="2400" spc="-1" strike="noStrike">
                <a:solidFill>
                  <a:srgbClr val="000000"/>
                </a:solidFill>
                <a:latin typeface="Arial"/>
                <a:ea typeface="Ubuntu"/>
              </a:rPr>
              <a:t>)</a:t>
            </a:r>
            <a:endParaRPr b="0" lang="en-US" sz="2400" spc="-1" strike="noStrike">
              <a:latin typeface="Arial"/>
            </a:endParaRPr>
          </a:p>
          <a:p>
            <a:pPr>
              <a:lnSpc>
                <a:spcPct val="100000"/>
              </a:lnSpc>
            </a:pP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Arial"/>
                <a:ea typeface="Ubuntu"/>
              </a:rPr>
              <a:t>Loss fucntion: </a:t>
            </a:r>
            <a:endParaRPr b="0" lang="en-US" sz="2400" spc="-1" strike="noStrike">
              <a:latin typeface="Arial"/>
            </a:endParaRPr>
          </a:p>
          <a:p>
            <a:pPr>
              <a:lnSpc>
                <a:spcPct val="100000"/>
              </a:lnSpc>
            </a:pP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Arial"/>
                <a:ea typeface="Ubuntu"/>
              </a:rPr>
              <a:t>Trong quá trình training, với nhưng dự đoán sai sẽ gây ra accumulation, dùng </a:t>
            </a:r>
            <a:r>
              <a:rPr b="0" lang="en-US" sz="2400" spc="-1" strike="noStrike">
                <a:solidFill>
                  <a:srgbClr val="ff0000"/>
                </a:solidFill>
                <a:latin typeface="Arial"/>
                <a:ea typeface="Ubuntu"/>
              </a:rPr>
              <a:t>schedule sampling</a:t>
            </a:r>
            <a:r>
              <a:rPr b="0" lang="en-US" sz="2400" spc="-1" strike="noStrike">
                <a:solidFill>
                  <a:srgbClr val="000000"/>
                </a:solidFill>
                <a:latin typeface="Arial"/>
                <a:ea typeface="Ubuntu"/>
              </a:rPr>
              <a:t> </a:t>
            </a:r>
            <a:endParaRPr b="0" lang="en-US" sz="2400" spc="-1" strike="noStrike">
              <a:latin typeface="Arial"/>
            </a:endParaRPr>
          </a:p>
          <a:p>
            <a:pPr>
              <a:lnSpc>
                <a:spcPct val="100000"/>
              </a:lnSpc>
            </a:pPr>
            <a:endParaRPr b="0" lang="en-US" sz="2400" spc="-1" strike="noStrike">
              <a:latin typeface="Arial"/>
            </a:endParaRPr>
          </a:p>
        </p:txBody>
      </p:sp>
      <p:pic>
        <p:nvPicPr>
          <p:cNvPr id="253" name="Picture 5" descr=""/>
          <p:cNvPicPr/>
          <p:nvPr/>
        </p:nvPicPr>
        <p:blipFill>
          <a:blip r:embed="rId1"/>
          <a:stretch/>
        </p:blipFill>
        <p:spPr>
          <a:xfrm>
            <a:off x="3764160" y="2741760"/>
            <a:ext cx="1722600" cy="909720"/>
          </a:xfrm>
          <a:prstGeom prst="rect">
            <a:avLst/>
          </a:prstGeom>
          <a:ln>
            <a:noFill/>
          </a:ln>
        </p:spPr>
      </p:pic>
      <p:pic>
        <p:nvPicPr>
          <p:cNvPr id="254" name="Picture 6" descr=""/>
          <p:cNvPicPr/>
          <p:nvPr/>
        </p:nvPicPr>
        <p:blipFill>
          <a:blip r:embed="rId2"/>
          <a:stretch/>
        </p:blipFill>
        <p:spPr>
          <a:xfrm>
            <a:off x="3828960" y="4979160"/>
            <a:ext cx="3880800" cy="9198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10514160" cy="1324080"/>
          </a:xfrm>
          <a:prstGeom prst="rect">
            <a:avLst/>
          </a:prstGeom>
          <a:noFill/>
          <a:ln>
            <a:noFill/>
          </a:ln>
        </p:spPr>
        <p:style>
          <a:lnRef idx="0"/>
          <a:fillRef idx="0"/>
          <a:effectRef idx="0"/>
          <a:fontRef idx="minor"/>
        </p:style>
      </p:sp>
      <p:sp>
        <p:nvSpPr>
          <p:cNvPr id="25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marL="228600" indent="-227160" algn="ctr">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models</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TotalTime>
  <Application>LibreOffice/6.0.7.3$Linux_X86_64 LibreOffice_project/00m0$Build-3</Application>
  <Words>6925</Words>
  <Paragraphs>390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2019-12-29T08:52:29Z</dcterms:created>
  <dc:creator>manh</dc:creator>
  <dc:description/>
  <dc:language>en-US</dc:language>
  <cp:lastModifiedBy/>
  <dcterms:modified xsi:type="dcterms:W3CDTF">2020-01-06T08:59:13Z</dcterms:modified>
  <cp:revision>37</cp:revision>
  <dc:subject/>
  <dc:title>WPP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