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64" r:id="rId4"/>
    <p:sldId id="265" r:id="rId5"/>
    <p:sldId id="266" r:id="rId6"/>
    <p:sldId id="263" r:id="rId7"/>
    <p:sldId id="273" r:id="rId8"/>
    <p:sldId id="279" r:id="rId9"/>
    <p:sldId id="257" r:id="rId10"/>
    <p:sldId id="292" r:id="rId11"/>
    <p:sldId id="286" r:id="rId12"/>
    <p:sldId id="294" r:id="rId13"/>
    <p:sldId id="298" r:id="rId14"/>
    <p:sldId id="293" r:id="rId15"/>
    <p:sldId id="295" r:id="rId16"/>
    <p:sldId id="297" r:id="rId17"/>
    <p:sldId id="296" r:id="rId18"/>
    <p:sldId id="299" r:id="rId19"/>
    <p:sldId id="300" r:id="rId20"/>
    <p:sldId id="305" r:id="rId21"/>
    <p:sldId id="306" r:id="rId22"/>
    <p:sldId id="308" r:id="rId24"/>
    <p:sldId id="307" r:id="rId25"/>
    <p:sldId id="309" r:id="rId26"/>
    <p:sldId id="310" r:id="rId27"/>
    <p:sldId id="313" r:id="rId28"/>
    <p:sldId id="314" r:id="rId29"/>
    <p:sldId id="312" r:id="rId30"/>
    <p:sldId id="315" r:id="rId3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ä¸­åº¦æ ·å¼ 1 - å¼ºè°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Trước hết do source và target dựa vào vocal của riêng nó nên mã hóa sẽ khác nhau </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775" y="2002155"/>
            <a:ext cx="11728450" cy="2387600"/>
          </a:xfrm>
        </p:spPr>
        <p:txBody>
          <a:bodyPr>
            <a:normAutofit fontScale="90000"/>
          </a:bodyPr>
          <a:p>
            <a:r>
              <a:rPr lang="en-US" altLang="en-US">
                <a:sym typeface="+mn-ea"/>
              </a:rPr>
              <a:t>Adapting Sequence to Sequence models for Text Nomorlization </a:t>
            </a:r>
            <a:br>
              <a:rPr lang="en-US" altLang="en-US">
                <a:sym typeface="+mn-ea"/>
              </a:rPr>
            </a:br>
            <a:r>
              <a:rPr lang="en-US" altLang="en-US">
                <a:sym typeface="+mn-ea"/>
              </a:rPr>
              <a:t>in Social Media</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scheduled sampling</a:t>
            </a:r>
            <a:endParaRPr lang="en-US" altLang="en-US"/>
          </a:p>
        </p:txBody>
      </p:sp>
      <p:sp>
        <p:nvSpPr>
          <p:cNvPr id="3" name="Content Placeholder 2"/>
          <p:cNvSpPr>
            <a:spLocks noGrp="1"/>
          </p:cNvSpPr>
          <p:nvPr>
            <p:ph idx="1"/>
          </p:nvPr>
        </p:nvSpPr>
        <p:spPr/>
        <p:txBody>
          <a:bodyPr/>
          <a:p>
            <a:r>
              <a:rPr lang="en-US" altLang="en-US"/>
              <a:t>Loss funcition </a:t>
            </a:r>
            <a:endParaRPr lang="en-US" altLang="en-US"/>
          </a:p>
          <a:p>
            <a:endParaRPr lang="en-US" altLang="en-US"/>
          </a:p>
          <a:p>
            <a:r>
              <a:rPr lang="en-US" altLang="en-US"/>
              <a:t>Trong quá trình training, việc học những từ sai, sẽ dẫn đến accumalation error, nên tác giả sử dụng scheduled sampling để làm giảm teacher-forcing.</a:t>
            </a:r>
            <a:endParaRPr lang="en-US" altLang="en-US"/>
          </a:p>
          <a:p>
            <a:r>
              <a:rPr lang="en-US" altLang="en-US"/>
              <a:t>Thay predict của model = ground truth để predict từ tiếp theo.</a:t>
            </a:r>
            <a:endParaRPr lang="en-US" altLang="en-US"/>
          </a:p>
          <a:p>
            <a:pPr marL="0" indent="0">
              <a:buNone/>
            </a:pPr>
            <a:endParaRPr lang="en-US" altLang="en-US"/>
          </a:p>
        </p:txBody>
      </p:sp>
      <p:pic>
        <p:nvPicPr>
          <p:cNvPr id="4" name="Picture 3" descr="Screenshot from 2019-11-27 04-38-08"/>
          <p:cNvPicPr>
            <a:picLocks noChangeAspect="1"/>
          </p:cNvPicPr>
          <p:nvPr/>
        </p:nvPicPr>
        <p:blipFill>
          <a:blip r:embed="rId1"/>
          <a:stretch>
            <a:fillRect/>
          </a:stretch>
        </p:blipFill>
        <p:spPr>
          <a:xfrm>
            <a:off x="4021455" y="1581150"/>
            <a:ext cx="3809365" cy="962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2.2 Xử lý các unknown words. </a:t>
            </a:r>
            <a:endParaRPr lang="en-US" altLang="en-US"/>
          </a:p>
        </p:txBody>
      </p:sp>
      <p:sp>
        <p:nvSpPr>
          <p:cNvPr id="3" name="Content Placeholder 2"/>
          <p:cNvSpPr>
            <a:spLocks noGrp="1"/>
          </p:cNvSpPr>
          <p:nvPr>
            <p:ph idx="1"/>
          </p:nvPr>
        </p:nvSpPr>
        <p:spPr/>
        <p:txBody>
          <a:bodyPr/>
          <a:p>
            <a:r>
              <a:rPr lang="en-US" altLang="en-US"/>
              <a:t>word-based thì hạn chế về vocabulary, những từ nằm ngoài vocabulary được biểu thị: </a:t>
            </a:r>
            <a:r>
              <a:rPr lang="en-US" altLang="en-US">
                <a:solidFill>
                  <a:srgbClr val="FF0000"/>
                </a:solidFill>
              </a:rPr>
              <a:t>UNK</a:t>
            </a:r>
            <a:r>
              <a:rPr lang="en-US" altLang="en-US"/>
              <a:t> </a:t>
            </a:r>
            <a:endParaRPr lang="en-US" altLang="en-US"/>
          </a:p>
          <a:p>
            <a:endParaRPr lang="en-US" altLang="en-US"/>
          </a:p>
          <a:p>
            <a:r>
              <a:rPr lang="en-US" altLang="en-US"/>
              <a:t>character model vượt qua được botteneck về ràng buộc của từ điển và không yêu cầu tiền xử lý tokenization, nhưng tính toán lại đắt đỏ và cũng bị thiếu dữ liệu</a:t>
            </a:r>
            <a:endParaRPr lang="en-US" altLang="en-US"/>
          </a:p>
          <a:p>
            <a:r>
              <a:rPr lang="en-US" altLang="en-US"/>
              <a:t>Belinkov and Bisk (2017) đã chỉ ra rằng character model không hiệu quả với lỗi typos, noise </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2.2 Xử lý các unknown words. </a:t>
            </a:r>
            <a:br>
              <a:rPr lang="en-US" altLang="en-US"/>
            </a:br>
            <a:endParaRPr lang="en-US"/>
          </a:p>
        </p:txBody>
      </p:sp>
      <p:sp>
        <p:nvSpPr>
          <p:cNvPr id="3" name="Content Placeholder 2"/>
          <p:cNvSpPr>
            <a:spLocks noGrp="1"/>
          </p:cNvSpPr>
          <p:nvPr>
            <p:ph idx="1"/>
          </p:nvPr>
        </p:nvSpPr>
        <p:spPr/>
        <p:txBody>
          <a:bodyPr/>
          <a:p>
            <a:r>
              <a:rPr lang="en-US" altLang="en-US"/>
              <a:t>Tạo dữ liệu trainning cho character-based model, bằng 5 phương pháp sau:</a:t>
            </a:r>
            <a:endParaRPr lang="en-US" altLang="en-US"/>
          </a:p>
          <a:p>
            <a:endParaRPr lang="en-US" altLang="en-US"/>
          </a:p>
        </p:txBody>
      </p:sp>
      <p:pic>
        <p:nvPicPr>
          <p:cNvPr id="4" name="Picture 3" descr="Screenshot from 2019-11-27 06-58-13"/>
          <p:cNvPicPr>
            <a:picLocks noChangeAspect="1"/>
          </p:cNvPicPr>
          <p:nvPr/>
        </p:nvPicPr>
        <p:blipFill>
          <a:blip r:embed="rId1"/>
          <a:stretch>
            <a:fillRect/>
          </a:stretch>
        </p:blipFill>
        <p:spPr>
          <a:xfrm>
            <a:off x="2505075" y="2752725"/>
            <a:ext cx="8027670" cy="3543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a:xfrm>
            <a:off x="838200" y="1825625"/>
            <a:ext cx="10915650" cy="4351655"/>
          </a:xfrm>
        </p:spPr>
        <p:txBody>
          <a:bodyPr>
            <a:normAutofit fontScale="90000" lnSpcReduction="10000"/>
          </a:bodyPr>
          <a:p>
            <a:r>
              <a:rPr lang="en-US" altLang="en-US"/>
              <a:t>LexNorm dataset từ 2015 ACL-CIJNLP</a:t>
            </a:r>
            <a:endParaRPr lang="en-US" altLang="en-US"/>
          </a:p>
          <a:p>
            <a:r>
              <a:rPr lang="en-US" altLang="en-US"/>
              <a:t>Bao gồm 4917 tweets với 373 unique non-standard word types </a:t>
            </a:r>
            <a:endParaRPr lang="en-US" altLang="en-US"/>
          </a:p>
          <a:p>
            <a:r>
              <a:rPr lang="en-US" altLang="en-US"/>
              <a:t>train/test = 60:40</a:t>
            </a:r>
            <a:endParaRPr lang="en-US" altLang="en-US"/>
          </a:p>
          <a:p>
            <a:r>
              <a:rPr lang="en-US" altLang="en-US"/>
              <a:t>Có 488 non-standard word types , unseen trong trainning  </a:t>
            </a:r>
            <a:endParaRPr lang="en-US" altLang="en-US"/>
          </a:p>
          <a:p>
            <a:r>
              <a:rPr lang="en-US" altLang="en-US">
                <a:sym typeface="+mn-ea"/>
              </a:rPr>
              <a:t>Để giảm kích thước của vocabulary: lowercase các từ </a:t>
            </a:r>
            <a:endParaRPr lang="en-US" altLang="en-US"/>
          </a:p>
          <a:p>
            <a:r>
              <a:rPr lang="en-US" altLang="en-US">
                <a:sym typeface="+mn-ea"/>
              </a:rPr>
              <a:t>Các từ được tag: &lt;hash&gt; và &lt;url&gt; được bỏ qua </a:t>
            </a:r>
            <a:endParaRPr lang="en-US" altLang="en-US">
              <a:sym typeface="+mn-ea"/>
            </a:endParaRPr>
          </a:p>
          <a:p>
            <a:r>
              <a:rPr lang="en-US" altLang="en-US">
                <a:sym typeface="+mn-ea"/>
              </a:rPr>
              <a:t>&lt;mention&gt; đại điện cho các từ đã được xử lý ở word-based và được bỏ qua khi vào character-based </a:t>
            </a:r>
            <a:endParaRPr lang="en-US" altLang="en-US"/>
          </a:p>
          <a:p>
            <a:r>
              <a:rPr lang="en-US" altLang="en-US">
                <a:sym typeface="+mn-ea"/>
              </a:rPr>
              <a:t>Môi câu được tiền sử lý bằng cách: thêm vào  đầu &lt;s&gt; và &lt;/s&gt; vào cuối.</a:t>
            </a:r>
            <a:endParaRPr lang="en-US" altLang="en-US"/>
          </a:p>
          <a:p>
            <a:endParaRPr lang="en-US" altLang="en-US"/>
          </a:p>
          <a:p>
            <a:endParaRPr lang="en-US" altLang="en-US"/>
          </a:p>
          <a:p>
            <a:pPr marL="0" indent="0">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p:txBody>
          <a:bodyPr/>
          <a:p>
            <a:endParaRPr lang="en-US" altLang="en-US"/>
          </a:p>
        </p:txBody>
      </p:sp>
      <p:pic>
        <p:nvPicPr>
          <p:cNvPr id="4" name="Picture 3" descr="Screenshot from 2019-11-27 05-37-06"/>
          <p:cNvPicPr>
            <a:picLocks noChangeAspect="1"/>
          </p:cNvPicPr>
          <p:nvPr/>
        </p:nvPicPr>
        <p:blipFill>
          <a:blip r:embed="rId1"/>
          <a:stretch>
            <a:fillRect/>
          </a:stretch>
        </p:blipFill>
        <p:spPr>
          <a:xfrm>
            <a:off x="2123440" y="2587625"/>
            <a:ext cx="8866505" cy="2393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Traning Details  </a:t>
            </a:r>
            <a:endParaRPr lang="en-US" altLang="en-US"/>
          </a:p>
        </p:txBody>
      </p:sp>
      <p:graphicFrame>
        <p:nvGraphicFramePr>
          <p:cNvPr id="4" name="Content Placeholder 3"/>
          <p:cNvGraphicFramePr/>
          <p:nvPr>
            <p:ph idx="1"/>
          </p:nvPr>
        </p:nvGraphicFramePr>
        <p:xfrm>
          <a:off x="838200" y="1691005"/>
          <a:ext cx="10515600" cy="2667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endParaRPr lang="en-US"/>
                    </a:p>
                  </a:txBody>
                  <a:tcPr/>
                </a:tc>
                <a:tc>
                  <a:txBody>
                    <a:bodyPr/>
                    <a:p>
                      <a:pPr>
                        <a:buNone/>
                      </a:pPr>
                      <a:r>
                        <a:rPr lang="en-US" altLang="en-US"/>
                        <a:t>word model</a:t>
                      </a:r>
                      <a:endParaRPr lang="en-US" altLang="en-US"/>
                    </a:p>
                  </a:txBody>
                  <a:tcPr/>
                </a:tc>
                <a:tc>
                  <a:txBody>
                    <a:bodyPr/>
                    <a:p>
                      <a:pPr>
                        <a:buNone/>
                      </a:pPr>
                      <a:r>
                        <a:rPr lang="en-US" altLang="en-US"/>
                        <a:t>character model </a:t>
                      </a:r>
                      <a:endParaRPr lang="en-US" altLang="en-US"/>
                    </a:p>
                  </a:txBody>
                  <a:tcPr/>
                </a:tc>
              </a:tr>
              <a:tr h="381000">
                <a:tc>
                  <a:txBody>
                    <a:bodyPr/>
                    <a:p>
                      <a:pPr>
                        <a:buNone/>
                      </a:pPr>
                      <a:r>
                        <a:rPr lang="en-US" altLang="en-US"/>
                        <a:t>batch size </a:t>
                      </a:r>
                      <a:endParaRPr lang="en-US" altLang="en-US"/>
                    </a:p>
                  </a:txBody>
                  <a:tcPr/>
                </a:tc>
                <a:tc>
                  <a:txBody>
                    <a:bodyPr/>
                    <a:p>
                      <a:pPr>
                        <a:buNone/>
                      </a:pPr>
                      <a:r>
                        <a:rPr lang="en-US" altLang="en-US"/>
                        <a:t>32</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trình tối ưu </a:t>
                      </a:r>
                      <a:endParaRPr lang="en-US" altLang="en-US"/>
                    </a:p>
                  </a:txBody>
                  <a:tcPr/>
                </a:tc>
                <a:tc>
                  <a:txBody>
                    <a:bodyPr/>
                    <a:p>
                      <a:pPr>
                        <a:buNone/>
                      </a:pPr>
                      <a:r>
                        <a:rPr lang="en-US" altLang="en-US"/>
                        <a:t>adam </a:t>
                      </a:r>
                      <a:endParaRPr lang="en-US" altLang="en-US"/>
                    </a:p>
                  </a:txBody>
                  <a:tcPr/>
                </a:tc>
                <a:tc>
                  <a:txBody>
                    <a:bodyPr/>
                    <a:p>
                      <a:pPr>
                        <a:buNone/>
                      </a:pPr>
                      <a:r>
                        <a:rPr lang="en-US" altLang="en-US"/>
                        <a:t>adam</a:t>
                      </a:r>
                      <a:endParaRPr lang="en-US" altLang="en-US"/>
                    </a:p>
                  </a:txBody>
                  <a:tcPr/>
                </a:tc>
              </a:tr>
              <a:tr h="381000">
                <a:tc>
                  <a:txBody>
                    <a:bodyPr/>
                    <a:p>
                      <a:pPr>
                        <a:buNone/>
                      </a:pPr>
                      <a:r>
                        <a:rPr lang="en-US" altLang="en-US"/>
                        <a:t>em.dimension </a:t>
                      </a:r>
                      <a:endParaRPr lang="en-US" altLang="en-US"/>
                    </a:p>
                  </a:txBody>
                  <a:tcPr/>
                </a:tc>
                <a:tc>
                  <a:txBody>
                    <a:bodyPr/>
                    <a:p>
                      <a:pPr>
                        <a:buNone/>
                      </a:pPr>
                      <a:r>
                        <a:rPr lang="en-US" altLang="en-US"/>
                        <a:t>100</a:t>
                      </a:r>
                      <a:endParaRPr lang="en-US" altLang="en-US"/>
                    </a:p>
                  </a:txBody>
                  <a:tcPr/>
                </a:tc>
                <a:tc>
                  <a:txBody>
                    <a:bodyPr/>
                    <a:p>
                      <a:pPr>
                        <a:buNone/>
                      </a:pPr>
                      <a:r>
                        <a:rPr lang="en-US" altLang="en-US"/>
                        <a:t>256</a:t>
                      </a:r>
                      <a:endParaRPr lang="en-US" altLang="en-US"/>
                    </a:p>
                  </a:txBody>
                  <a:tcPr/>
                </a:tc>
              </a:tr>
              <a:tr h="381000">
                <a:tc>
                  <a:txBody>
                    <a:bodyPr/>
                    <a:p>
                      <a:pPr>
                        <a:buNone/>
                      </a:pPr>
                      <a:r>
                        <a:rPr lang="en-US" altLang="en-US"/>
                        <a:t>euron_layern</a:t>
                      </a:r>
                      <a:endParaRPr lang="en-US" altLang="en-US"/>
                    </a:p>
                  </a:txBody>
                  <a:tcPr/>
                </a:tc>
                <a:tc>
                  <a:txBody>
                    <a:bodyPr/>
                    <a:p>
                      <a:pPr>
                        <a:buNone/>
                      </a:pPr>
                      <a:r>
                        <a:rPr lang="en-US" altLang="en-US"/>
                        <a:t>200</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drop_out </a:t>
                      </a:r>
                      <a:endParaRPr lang="en-US" altLang="en-US"/>
                    </a:p>
                  </a:txBody>
                  <a:tcPr/>
                </a:tc>
                <a:tc>
                  <a:txBody>
                    <a:bodyPr/>
                    <a:p>
                      <a:pPr>
                        <a:buNone/>
                      </a:pPr>
                      <a:r>
                        <a:rPr lang="en-US" altLang="en-US"/>
                        <a:t>0.5</a:t>
                      </a:r>
                      <a:endParaRPr lang="en-US" altLang="en-US"/>
                    </a:p>
                  </a:txBody>
                  <a:tcPr/>
                </a:tc>
                <a:tc>
                  <a:txBody>
                    <a:bodyPr/>
                    <a:p>
                      <a:pPr>
                        <a:buNone/>
                      </a:pPr>
                      <a:r>
                        <a:rPr lang="en-US" altLang="en-US"/>
                        <a:t>0.5</a:t>
                      </a:r>
                      <a:endParaRPr lang="en-US" altLang="en-US"/>
                    </a:p>
                  </a:txBody>
                  <a:tcPr/>
                </a:tc>
              </a:tr>
              <a:tr h="381000">
                <a:tc>
                  <a:txBody>
                    <a:bodyPr/>
                    <a:p>
                      <a:pPr>
                        <a:buNone/>
                      </a:pPr>
                      <a:r>
                        <a:rPr lang="en-US" altLang="en-US"/>
                        <a:t>learning rate </a:t>
                      </a:r>
                      <a:endParaRPr lang="en-US" altLang="en-US"/>
                    </a:p>
                  </a:txBody>
                  <a:tcPr/>
                </a:tc>
                <a:tc>
                  <a:txBody>
                    <a:bodyPr/>
                    <a:p>
                      <a:pPr>
                        <a:buNone/>
                      </a:pPr>
                      <a:r>
                        <a:rPr lang="en-US" altLang="en-US"/>
                        <a:t>0.01</a:t>
                      </a:r>
                      <a:endParaRPr lang="en-US" altLang="en-US"/>
                    </a:p>
                  </a:txBody>
                  <a:tcPr/>
                </a:tc>
                <a:tc>
                  <a:txBody>
                    <a:bodyPr/>
                    <a:p>
                      <a:pPr>
                        <a:buNone/>
                      </a:pPr>
                      <a:endParaRPr lang="en-US"/>
                    </a:p>
                  </a:txBody>
                  <a:tcPr/>
                </a:tc>
              </a:tr>
            </a:tbl>
          </a:graphicData>
        </a:graphic>
      </p:graphicFrame>
      <p:sp>
        <p:nvSpPr>
          <p:cNvPr id="5" name="Text Box 4"/>
          <p:cNvSpPr txBox="1"/>
          <p:nvPr/>
        </p:nvSpPr>
        <p:spPr>
          <a:xfrm>
            <a:off x="838200" y="4695825"/>
            <a:ext cx="10591800" cy="368300"/>
          </a:xfrm>
          <a:prstGeom prst="rect">
            <a:avLst/>
          </a:prstGeom>
          <a:noFill/>
        </p:spPr>
        <p:txBody>
          <a:bodyPr wrap="square" rtlCol="0">
            <a:spAutoFit/>
          </a:bodyPr>
          <a:p>
            <a:r>
              <a:rPr lang="en-US" altLang="en-US"/>
              <a:t>10% training data để tuning hyper-parameter </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4 Thực nghiệm </a:t>
            </a:r>
            <a:endParaRPr lang="en-US" altLang="en-US"/>
          </a:p>
        </p:txBody>
      </p:sp>
      <p:pic>
        <p:nvPicPr>
          <p:cNvPr id="4" name="Content Placeholder 3" descr="Screenshot from 2019-11-27 06-23-39"/>
          <p:cNvPicPr>
            <a:picLocks noChangeAspect="1"/>
          </p:cNvPicPr>
          <p:nvPr>
            <p:ph idx="1"/>
          </p:nvPr>
        </p:nvPicPr>
        <p:blipFill>
          <a:blip r:embed="rId1"/>
          <a:stretch>
            <a:fillRect/>
          </a:stretch>
        </p:blipFill>
        <p:spPr>
          <a:xfrm>
            <a:off x="838200" y="1506220"/>
            <a:ext cx="9961245" cy="2806065"/>
          </a:xfrm>
          <a:prstGeom prst="rect">
            <a:avLst/>
          </a:prstGeom>
        </p:spPr>
      </p:pic>
      <p:pic>
        <p:nvPicPr>
          <p:cNvPr id="5" name="Picture 4" descr="Screenshot from 2019-11-27 06-24-05"/>
          <p:cNvPicPr>
            <a:picLocks noChangeAspect="1"/>
          </p:cNvPicPr>
          <p:nvPr/>
        </p:nvPicPr>
        <p:blipFill>
          <a:blip r:embed="rId2"/>
          <a:stretch>
            <a:fillRect/>
          </a:stretch>
        </p:blipFill>
        <p:spPr>
          <a:xfrm>
            <a:off x="838200" y="4312285"/>
            <a:ext cx="9888220" cy="821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Screenshot from 2019-11-27 07-06-03"/>
          <p:cNvPicPr>
            <a:picLocks noChangeAspect="1"/>
          </p:cNvPicPr>
          <p:nvPr>
            <p:ph idx="1"/>
          </p:nvPr>
        </p:nvPicPr>
        <p:blipFill>
          <a:blip r:embed="rId1"/>
          <a:stretch>
            <a:fillRect/>
          </a:stretch>
        </p:blipFill>
        <p:spPr>
          <a:xfrm>
            <a:off x="300355" y="1972945"/>
            <a:ext cx="11591290" cy="3561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1-27 07-07-17"/>
          <p:cNvPicPr>
            <a:picLocks noChangeAspect="1"/>
          </p:cNvPicPr>
          <p:nvPr>
            <p:ph idx="1"/>
          </p:nvPr>
        </p:nvPicPr>
        <p:blipFill>
          <a:blip r:embed="rId1"/>
          <a:stretch>
            <a:fillRect/>
          </a:stretch>
        </p:blipFill>
        <p:spPr>
          <a:xfrm>
            <a:off x="1875790" y="1644015"/>
            <a:ext cx="8552815" cy="4777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Cách tạo vocabulary khi train vs words </a:t>
            </a:r>
            <a:endParaRPr lang="en-US" altLang="en-US"/>
          </a:p>
        </p:txBody>
      </p:sp>
      <p:sp>
        <p:nvSpPr>
          <p:cNvPr id="3" name="Content Placeholder 2"/>
          <p:cNvSpPr>
            <a:spLocks noGrp="1"/>
          </p:cNvSpPr>
          <p:nvPr>
            <p:ph idx="1"/>
          </p:nvPr>
        </p:nvSpPr>
        <p:spPr/>
        <p:txBody>
          <a:bodyPr/>
          <a:p>
            <a:r>
              <a:rPr lang="en-US" altLang="en-US"/>
              <a:t>vocab_source</a:t>
            </a:r>
            <a:endParaRPr lang="en-US" altLang="en-US"/>
          </a:p>
          <a:p>
            <a:r>
              <a:rPr lang="en-US" altLang="en-US"/>
              <a:t>vocab_target </a:t>
            </a:r>
            <a:endParaRPr lang="en-US" altLang="en-US"/>
          </a:p>
          <a:p>
            <a:r>
              <a:rPr lang="" altLang="en-US"/>
              <a:t>khi tham so share_voca duoc thiet lap thi ket hop ca 2:</a:t>
            </a:r>
            <a:endParaRPr lang="" altLang="en-US"/>
          </a:p>
          <a:p>
            <a:r>
              <a:rPr lang="" altLang="en-US"/>
              <a:t>training_voca: 10.084 = 10800 + &lt;unk&gt; + '' la &lt;padding&gt;, &lt;e&gt; ket thuc cau hoac tu, &lt;s&gt; bat dau cau hoac tu</a:t>
            </a:r>
            <a:endParaRPr lang="" altLang="en-US"/>
          </a:p>
          <a:p>
            <a:r>
              <a:rPr lang="" altLang="en-US"/>
              <a:t>testing_voca: 7389</a:t>
            </a:r>
            <a:endParaRPr lang="" altLang="en-US"/>
          </a:p>
          <a:p>
            <a:endParaRPr lang="" altLang="en-US"/>
          </a:p>
          <a:p>
            <a:r>
              <a:rPr lang="" altLang="en-US"/>
              <a:t>voi character: 41: a-z, 0-9, &lt;e&gt; , &lt;s&gt; , '', &lt;unk&gt;</a:t>
            </a:r>
            <a:endParaRPr lang="en-US" altLang="en-US"/>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Các mục trình bày</a:t>
            </a:r>
            <a:endParaRPr lang="en-US" altLang="en-US"/>
          </a:p>
        </p:txBody>
      </p:sp>
      <p:sp>
        <p:nvSpPr>
          <p:cNvPr id="3" name="Content Placeholder 2"/>
          <p:cNvSpPr>
            <a:spLocks noGrp="1"/>
          </p:cNvSpPr>
          <p:nvPr>
            <p:ph idx="1"/>
          </p:nvPr>
        </p:nvSpPr>
        <p:spPr/>
        <p:txBody>
          <a:bodyPr/>
          <a:p>
            <a:r>
              <a:rPr lang="en-US" altLang="en-US"/>
              <a:t>Bài toán</a:t>
            </a:r>
            <a:endParaRPr lang="en-US" altLang="en-US"/>
          </a:p>
          <a:p>
            <a:r>
              <a:rPr lang="en-US" altLang="en-US"/>
              <a:t>Mô hình</a:t>
            </a:r>
            <a:endParaRPr lang="en-US" altLang="en-US"/>
          </a:p>
          <a:p>
            <a:r>
              <a:rPr lang="en-US" altLang="en-US"/>
              <a:t>Dữ liệu </a:t>
            </a:r>
            <a:endParaRPr lang="en-US" altLang="en-US"/>
          </a:p>
          <a:p>
            <a:r>
              <a:rPr lang="en-US" altLang="en-US"/>
              <a:t>Thực nghiệm </a:t>
            </a:r>
            <a:endParaRPr lang="en-US" altLang="en-US"/>
          </a:p>
          <a:p>
            <a:r>
              <a:rPr lang="en-US" altLang="en-US"/>
              <a:t>#Đề xuất cho tiếng việt </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Cách tạo vocabulary khi train vs words </a:t>
            </a:r>
            <a:endParaRPr lang="en-US" altLang="en-US"/>
          </a:p>
        </p:txBody>
      </p:sp>
      <p:sp>
        <p:nvSpPr>
          <p:cNvPr id="3" name="Content Placeholder 2"/>
          <p:cNvSpPr>
            <a:spLocks noGrp="1"/>
          </p:cNvSpPr>
          <p:nvPr>
            <p:ph idx="1"/>
          </p:nvPr>
        </p:nvSpPr>
        <p:spPr/>
        <p:txBody>
          <a:bodyPr/>
          <a:p>
            <a:r>
              <a:rPr lang="en-US" altLang="en-US"/>
              <a:t>thêm 2 kí từ UNK_WORD: &lt;unk &gt;, PAD_WORD: '' vào voca</a:t>
            </a:r>
            <a:endParaRPr lang="en-US" altLang="en-US"/>
          </a:p>
          <a:p>
            <a:r>
              <a:rPr lang="en-US" altLang="en-US"/>
              <a:t>trường hợp source_voca, target_voca tương tự, nếu shared voca thì source = target.</a:t>
            </a:r>
            <a:endParaRPr lang="en-US" altLang="en-US"/>
          </a:p>
          <a:p>
            <a:endParaRPr lang="en-US" altLang="en-US"/>
          </a:p>
          <a:p>
            <a:endParaRPr lang="en-US" altLang="en-US"/>
          </a:p>
          <a:p>
            <a:endParaRPr lang="en-US" altLang="en-US"/>
          </a:p>
          <a:p>
            <a:endParaRPr lang="en-US" altLang="en-US"/>
          </a:p>
        </p:txBody>
      </p:sp>
      <p:graphicFrame>
        <p:nvGraphicFramePr>
          <p:cNvPr id="4" name="Table 3"/>
          <p:cNvGraphicFramePr/>
          <p:nvPr/>
        </p:nvGraphicFramePr>
        <p:xfrm>
          <a:off x="218440" y="3837940"/>
          <a:ext cx="11755120" cy="2882265"/>
        </p:xfrm>
        <a:graphic>
          <a:graphicData uri="http://schemas.openxmlformats.org/drawingml/2006/table">
            <a:tbl>
              <a:tblPr bandRow="1">
                <a:tableStyleId>{B301B821-A1FF-4177-AEE7-76D212191A09}</a:tableStyleId>
              </a:tblPr>
              <a:tblGrid>
                <a:gridCol w="1469390"/>
                <a:gridCol w="1469390"/>
                <a:gridCol w="1469390"/>
                <a:gridCol w="1469390"/>
                <a:gridCol w="1469390"/>
                <a:gridCol w="1469390"/>
                <a:gridCol w="1469390"/>
                <a:gridCol w="1469390"/>
              </a:tblGrid>
              <a:tr h="534035">
                <a:tc>
                  <a:txBody>
                    <a:bodyPr/>
                    <a:p>
                      <a:pPr algn="ctr">
                        <a:buNone/>
                      </a:pPr>
                      <a:r>
                        <a:rPr lang="en-US" altLang="en-US" b="1">
                          <a:solidFill>
                            <a:srgbClr val="FF0000"/>
                          </a:solidFill>
                          <a:effectLst>
                            <a:outerShdw blurRad="38100" dist="19050" dir="2700000" algn="tl" rotWithShape="0">
                              <a:schemeClr val="dk1">
                                <a:alpha val="40000"/>
                              </a:schemeClr>
                            </a:outerShdw>
                          </a:effectLst>
                        </a:rPr>
                        <a:t>RT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b="1">
                          <a:solidFill>
                            <a:srgbClr val="FF0000"/>
                          </a:solidFill>
                          <a:effectLst>
                            <a:outerShdw blurRad="38100" dist="19050" dir="2700000" algn="tl" rotWithShape="0">
                              <a:schemeClr val="dk1">
                                <a:alpha val="40000"/>
                              </a:schemeClr>
                            </a:outerShdw>
                          </a:effectLst>
                        </a:rPr>
                        <a:t>@FVCKxHEMMINGS</a:t>
                      </a:r>
                      <a:endParaRPr 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DID</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CALUM</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SLIP</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OMFG</a:t>
                      </a:r>
                      <a:endParaRPr lang="en-US" altLang="en-US" b="1">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en-US" altLang="en-US" b="1">
                          <a:solidFill>
                            <a:srgbClr val="FF0000"/>
                          </a:solidFill>
                          <a:effectLst>
                            <a:outerShdw blurRad="38100" dist="19050" dir="2700000" algn="tl" rotWithShape="0">
                              <a:schemeClr val="dk1">
                                <a:alpha val="40000"/>
                              </a:schemeClr>
                            </a:outerShdw>
                          </a:effectLst>
                        </a:rPr>
                        <a:t>RT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&lt;mention&gt;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DID</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CALUM</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SLIP</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OMFG</a:t>
                      </a:r>
                      <a:endParaRPr lang="en-US" altLang="en-US" b="1">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en-US" altLang="en-US"/>
                        <a:t>Từ những</a:t>
                      </a:r>
                      <a:endParaRPr lang="en-US" altLang="en-US"/>
                    </a:p>
                  </a:txBody>
                  <a:tcPr/>
                </a:tc>
                <a:tc>
                  <a:txBody>
                    <a:bodyPr/>
                    <a:p>
                      <a:pPr algn="ctr">
                        <a:buNone/>
                      </a:pPr>
                      <a:r>
                        <a:rPr lang="en-US" altLang="en-US"/>
                        <a:t>các word </a:t>
                      </a:r>
                      <a:endParaRPr lang="en-US" altLang="en-US"/>
                    </a:p>
                  </a:txBody>
                  <a:tcPr/>
                </a:tc>
                <a:tc>
                  <a:txBody>
                    <a:bodyPr/>
                    <a:p>
                      <a:pPr algn="ctr">
                        <a:buNone/>
                      </a:pPr>
                      <a:r>
                        <a:rPr lang="en-US" altLang="en-US"/>
                        <a:t>ở trên tạo </a:t>
                      </a:r>
                      <a:endParaRPr lang="en-US" altLang="en-US"/>
                    </a:p>
                  </a:txBody>
                  <a:tcPr/>
                </a:tc>
                <a:tc>
                  <a:txBody>
                    <a:bodyPr/>
                    <a:p>
                      <a:pPr algn="ctr">
                        <a:buNone/>
                      </a:pPr>
                      <a:r>
                        <a:rPr lang="en-US" altLang="en-US"/>
                        <a:t>ra từ điển </a:t>
                      </a:r>
                      <a:endParaRPr lang="en-US" alt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r h="534035">
                <a:tc>
                  <a:txBody>
                    <a:bodyPr/>
                    <a:p>
                      <a:pPr algn="ctr">
                        <a:buNone/>
                      </a:pPr>
                      <a:r>
                        <a:rPr lang="en-US" altLang="en-US" b="1">
                          <a:solidFill>
                            <a:srgbClr val="FF0000"/>
                          </a:solidFill>
                        </a:rPr>
                        <a:t>6</a:t>
                      </a:r>
                      <a:endParaRPr lang="en-US" altLang="en-US" b="1">
                        <a:solidFill>
                          <a:srgbClr val="FF0000"/>
                        </a:solidFill>
                      </a:endParaRPr>
                    </a:p>
                  </a:txBody>
                  <a:tcPr/>
                </a:tc>
                <a:tc>
                  <a:txBody>
                    <a:bodyPr/>
                    <a:p>
                      <a:pPr algn="ctr">
                        <a:buNone/>
                      </a:pPr>
                      <a:r>
                        <a:rPr lang="en-US" altLang="en-US" b="1">
                          <a:solidFill>
                            <a:srgbClr val="FF0000"/>
                          </a:solidFill>
                        </a:rPr>
                        <a:t>2</a:t>
                      </a:r>
                      <a:endParaRPr lang="en-US" altLang="en-US" b="1">
                        <a:solidFill>
                          <a:srgbClr val="FF0000"/>
                        </a:solidFill>
                      </a:endParaRPr>
                    </a:p>
                  </a:txBody>
                  <a:tcPr/>
                </a:tc>
                <a:tc>
                  <a:txBody>
                    <a:bodyPr/>
                    <a:p>
                      <a:pPr algn="ctr">
                        <a:buNone/>
                      </a:pPr>
                      <a:r>
                        <a:rPr lang="en-US" altLang="en-US" b="1">
                          <a:solidFill>
                            <a:srgbClr val="FF0000"/>
                          </a:solidFill>
                        </a:rPr>
                        <a:t>3</a:t>
                      </a:r>
                      <a:endParaRPr lang="en-US" altLang="en-US" b="1">
                        <a:solidFill>
                          <a:srgbClr val="FF0000"/>
                        </a:solidFill>
                      </a:endParaRPr>
                    </a:p>
                  </a:txBody>
                  <a:tcPr/>
                </a:tc>
                <a:tc>
                  <a:txBody>
                    <a:bodyPr/>
                    <a:p>
                      <a:pPr algn="ctr">
                        <a:buNone/>
                      </a:pPr>
                      <a:r>
                        <a:rPr lang="en-US" altLang="en-US" b="1">
                          <a:solidFill>
                            <a:srgbClr val="FF0000"/>
                          </a:solidFill>
                        </a:rPr>
                        <a:t>1376</a:t>
                      </a:r>
                      <a:endParaRPr lang="en-US" altLang="en-US" b="1">
                        <a:solidFill>
                          <a:srgbClr val="FF0000"/>
                        </a:solidFill>
                      </a:endParaRPr>
                    </a:p>
                  </a:txBody>
                  <a:tcPr/>
                </a:tc>
                <a:tc>
                  <a:txBody>
                    <a:bodyPr/>
                    <a:p>
                      <a:pPr algn="ctr">
                        <a:buNone/>
                      </a:pPr>
                      <a:r>
                        <a:rPr lang="en-US" altLang="en-US" b="1">
                          <a:solidFill>
                            <a:srgbClr val="FF0000"/>
                          </a:solidFill>
                        </a:rPr>
                        <a:t>10704</a:t>
                      </a:r>
                      <a:endParaRPr lang="en-US" altLang="en-US" b="1">
                        <a:solidFill>
                          <a:srgbClr val="FF0000"/>
                        </a:solidFill>
                      </a:endParaRPr>
                    </a:p>
                  </a:txBody>
                  <a:tcPr/>
                </a:tc>
                <a:tc>
                  <a:txBody>
                    <a:bodyPr/>
                    <a:p>
                      <a:pPr algn="ctr">
                        <a:buNone/>
                      </a:pPr>
                      <a:r>
                        <a:rPr lang="en-US" altLang="en-US" b="1">
                          <a:solidFill>
                            <a:srgbClr val="FF0000"/>
                          </a:solidFill>
                        </a:rPr>
                        <a:t>10960</a:t>
                      </a:r>
                      <a:endParaRPr lang="en-US" altLang="en-US" b="1">
                        <a:solidFill>
                          <a:srgbClr val="FF0000"/>
                        </a:solidFill>
                      </a:endParaRPr>
                    </a:p>
                  </a:txBody>
                  <a:tcPr/>
                </a:tc>
                <a:tc>
                  <a:txBody>
                    <a:bodyPr/>
                    <a:p>
                      <a:pPr algn="ctr">
                        <a:buNone/>
                      </a:pPr>
                      <a:r>
                        <a:rPr lang="en-US" altLang="en-US" b="1">
                          <a:solidFill>
                            <a:srgbClr val="FF0000"/>
                          </a:solidFill>
                        </a:rPr>
                        <a:t>6295</a:t>
                      </a:r>
                      <a:endParaRPr lang="en-US" altLang="en-US" b="1">
                        <a:solidFill>
                          <a:srgbClr val="FF0000"/>
                        </a:solidFill>
                      </a:endParaRPr>
                    </a:p>
                  </a:txBody>
                  <a:tcPr/>
                </a:tc>
                <a:tc>
                  <a:txBody>
                    <a:bodyPr/>
                    <a:p>
                      <a:pPr algn="ctr">
                        <a:buNone/>
                      </a:pPr>
                      <a:r>
                        <a:rPr lang="en-US" altLang="en-US" b="1">
                          <a:solidFill>
                            <a:srgbClr val="FF0000"/>
                          </a:solidFill>
                        </a:rPr>
                        <a:t>1003</a:t>
                      </a:r>
                      <a:endParaRPr lang="en-US" altLang="en-US" b="1">
                        <a:solidFill>
                          <a:srgbClr val="FF0000"/>
                        </a:solidFill>
                      </a:endParaRPr>
                    </a:p>
                  </a:txBody>
                  <a:tcPr/>
                </a:tc>
              </a:tr>
              <a:tr h="534035">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Cách tạo vocabulary khi train vs words </a:t>
            </a:r>
            <a:br>
              <a:rPr lang="en-US" altLang="en-US"/>
            </a:br>
            <a:endParaRPr lang="en-US"/>
          </a:p>
        </p:txBody>
      </p:sp>
      <p:sp>
        <p:nvSpPr>
          <p:cNvPr id="3" name="Content Placeholder 2"/>
          <p:cNvSpPr>
            <a:spLocks noGrp="1"/>
          </p:cNvSpPr>
          <p:nvPr>
            <p:ph idx="1"/>
          </p:nvPr>
        </p:nvSpPr>
        <p:spPr/>
        <p:txBody>
          <a:bodyPr/>
          <a:p>
            <a:pPr marL="0" indent="0">
              <a:buNone/>
            </a:pPr>
            <a:r>
              <a:rPr lang="en-US" altLang="en-US"/>
              <a:t>Khi xem xet test set, nó xác định được UNK, là các từ không có trong source_input va target cua trainning </a:t>
            </a:r>
            <a:endParaRPr lang="en-US" altLang="en-US"/>
          </a:p>
        </p:txBody>
      </p:sp>
      <p:graphicFrame>
        <p:nvGraphicFramePr>
          <p:cNvPr id="4" name="Table 3"/>
          <p:cNvGraphicFramePr/>
          <p:nvPr/>
        </p:nvGraphicFramePr>
        <p:xfrm>
          <a:off x="928370" y="2760345"/>
          <a:ext cx="10427970" cy="4004945"/>
        </p:xfrm>
        <a:graphic>
          <a:graphicData uri="http://schemas.openxmlformats.org/drawingml/2006/table">
            <a:tbl>
              <a:tblPr bandRow="1">
                <a:tableStyleId>{B301B821-A1FF-4177-AEE7-76D212191A09}</a:tableStyleId>
              </a:tblPr>
              <a:tblGrid>
                <a:gridCol w="1489710"/>
                <a:gridCol w="1489710"/>
                <a:gridCol w="1489710"/>
                <a:gridCol w="1489710"/>
                <a:gridCol w="1489710"/>
                <a:gridCol w="1489710"/>
                <a:gridCol w="1489710"/>
              </a:tblGrid>
              <a:tr h="572135">
                <a:tc>
                  <a:txBody>
                    <a:bodyPr/>
                    <a:p>
                      <a:pPr>
                        <a:buNone/>
                      </a:pPr>
                      <a:r>
                        <a:rPr lang="en-US" altLang="en-US">
                          <a:solidFill>
                            <a:srgbClr val="7030A0"/>
                          </a:solidFill>
                        </a:rPr>
                        <a:t>Dick</a:t>
                      </a:r>
                      <a:endParaRPr lang="en-US" altLang="en-US">
                        <a:solidFill>
                          <a:srgbClr val="7030A0"/>
                        </a:solidFill>
                      </a:endParaRPr>
                    </a:p>
                  </a:txBody>
                  <a:tcPr/>
                </a:tc>
                <a:tc>
                  <a:txBody>
                    <a:bodyPr/>
                    <a:p>
                      <a:pPr>
                        <a:buNone/>
                      </a:pPr>
                      <a:r>
                        <a:rPr lang="en-US" altLang="en-US">
                          <a:solidFill>
                            <a:srgbClr val="7030A0"/>
                          </a:solidFill>
                        </a:rPr>
                        <a:t>in</a:t>
                      </a:r>
                      <a:endParaRPr lang="en-US" altLang="en-US">
                        <a:solidFill>
                          <a:srgbClr val="7030A0"/>
                        </a:solidFill>
                      </a:endParaRPr>
                    </a:p>
                  </a:txBody>
                  <a:tcPr/>
                </a:tc>
                <a:tc>
                  <a:txBody>
                    <a:bodyPr/>
                    <a:p>
                      <a:pPr>
                        <a:buNone/>
                      </a:pPr>
                      <a:r>
                        <a:rPr lang="en-US" altLang="en-US">
                          <a:solidFill>
                            <a:srgbClr val="7030A0"/>
                          </a:solidFill>
                        </a:rPr>
                        <a:t>Janice</a:t>
                      </a:r>
                      <a:endParaRPr lang="en-US" altLang="en-US">
                        <a:solidFill>
                          <a:srgbClr val="7030A0"/>
                        </a:solidFill>
                      </a:endParaRPr>
                    </a:p>
                  </a:txBody>
                  <a:tcPr/>
                </a:tc>
                <a:tc>
                  <a:txBody>
                    <a:bodyPr/>
                    <a:p>
                      <a:pPr>
                        <a:buNone/>
                      </a:pPr>
                      <a:r>
                        <a:rPr lang="en-US" altLang="en-US">
                          <a:solidFill>
                            <a:srgbClr val="7030A0"/>
                          </a:solidFill>
                        </a:rPr>
                        <a:t>,</a:t>
                      </a:r>
                      <a:endParaRPr lang="en-US" altLang="en-US">
                        <a:solidFill>
                          <a:srgbClr val="7030A0"/>
                        </a:solidFill>
                      </a:endParaRPr>
                    </a:p>
                  </a:txBody>
                  <a:tcPr/>
                </a:tc>
                <a:tc>
                  <a:txBody>
                    <a:bodyPr/>
                    <a:p>
                      <a:pPr>
                        <a:buNone/>
                      </a:pPr>
                      <a:r>
                        <a:rPr lang="en-US" altLang="en-US">
                          <a:solidFill>
                            <a:srgbClr val="7030A0"/>
                          </a:solidFill>
                        </a:rPr>
                        <a:t>Im</a:t>
                      </a:r>
                      <a:endParaRPr lang="en-US" altLang="en-US">
                        <a:solidFill>
                          <a:srgbClr val="7030A0"/>
                        </a:solidFill>
                      </a:endParaRPr>
                    </a:p>
                  </a:txBody>
                  <a:tcPr/>
                </a:tc>
                <a:tc>
                  <a:txBody>
                    <a:bodyPr/>
                    <a:p>
                      <a:pPr>
                        <a:buNone/>
                      </a:pPr>
                      <a:r>
                        <a:rPr lang="en-US" altLang="en-US">
                          <a:solidFill>
                            <a:srgbClr val="7030A0"/>
                          </a:solidFill>
                        </a:rPr>
                        <a:t>popin </a:t>
                      </a:r>
                      <a:endParaRPr lang="en-US" altLang="en-US">
                        <a:solidFill>
                          <a:srgbClr val="7030A0"/>
                        </a:solidFill>
                      </a:endParaRPr>
                    </a:p>
                  </a:txBody>
                  <a:tcPr/>
                </a:tc>
                <a:tc>
                  <a:txBody>
                    <a:bodyPr/>
                    <a:p>
                      <a:pPr>
                        <a:buNone/>
                      </a:pPr>
                      <a:r>
                        <a:rPr lang="en-US" altLang="en-US">
                          <a:solidFill>
                            <a:srgbClr val="7030A0"/>
                          </a:solidFill>
                        </a:rPr>
                        <a:t>xanax</a:t>
                      </a:r>
                      <a:endParaRPr lang="en-US" altLang="en-US">
                        <a:solidFill>
                          <a:srgbClr val="7030A0"/>
                        </a:solidFill>
                      </a:endParaRPr>
                    </a:p>
                  </a:txBody>
                  <a:tcPr/>
                </a:tc>
              </a:tr>
              <a:tr h="572135">
                <a:tc>
                  <a:txBody>
                    <a:bodyPr/>
                    <a:p>
                      <a:pPr>
                        <a:buNone/>
                      </a:pPr>
                      <a:r>
                        <a:rPr lang="en-US" altLang="en-US">
                          <a:solidFill>
                            <a:srgbClr val="7030A0"/>
                          </a:solidFill>
                        </a:rPr>
                        <a:t>and</a:t>
                      </a:r>
                      <a:endParaRPr lang="en-US" altLang="en-US">
                        <a:solidFill>
                          <a:srgbClr val="7030A0"/>
                        </a:solidFill>
                      </a:endParaRPr>
                    </a:p>
                  </a:txBody>
                  <a:tcPr/>
                </a:tc>
                <a:tc>
                  <a:txBody>
                    <a:bodyPr/>
                    <a:p>
                      <a:pPr>
                        <a:buNone/>
                      </a:pPr>
                      <a:r>
                        <a:rPr lang="en-US" altLang="en-US">
                          <a:solidFill>
                            <a:srgbClr val="7030A0"/>
                          </a:solidFill>
                        </a:rPr>
                        <a:t>speakin</a:t>
                      </a:r>
                      <a:endParaRPr lang="en-US" altLang="en-US">
                        <a:solidFill>
                          <a:srgbClr val="7030A0"/>
                        </a:solidFill>
                      </a:endParaRPr>
                    </a:p>
                  </a:txBody>
                  <a:tcPr/>
                </a:tc>
                <a:tc>
                  <a:txBody>
                    <a:bodyPr/>
                    <a:p>
                      <a:pPr>
                        <a:buNone/>
                      </a:pPr>
                      <a:r>
                        <a:rPr lang="en-US" altLang="en-US">
                          <a:solidFill>
                            <a:srgbClr val="7030A0"/>
                          </a:solidFill>
                        </a:rPr>
                        <a:t>spanish</a:t>
                      </a:r>
                      <a:endParaRPr lang="en-US" altLang="en-US">
                        <a:solidFill>
                          <a:srgbClr val="7030A0"/>
                        </a:solidFill>
                      </a:endParaRPr>
                    </a:p>
                  </a:txBody>
                  <a:tcPr/>
                </a:tc>
                <a:tc>
                  <a:txBody>
                    <a:bodyPr/>
                    <a:p>
                      <a:pPr>
                        <a:buNone/>
                      </a:pPr>
                      <a:r>
                        <a:rPr lang="en-US" altLang="en-US">
                          <a:solidFill>
                            <a:srgbClr val="7030A0"/>
                          </a:solidFill>
                        </a:rPr>
                        <a:t>.</a:t>
                      </a:r>
                      <a:endParaRPr lang="en-US"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r h="572135">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17</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7</a:t>
                      </a:r>
                      <a:endParaRPr lang="en-US" altLang="en-US">
                        <a:solidFill>
                          <a:srgbClr val="FF0000"/>
                        </a:solidFill>
                      </a:endParaRPr>
                    </a:p>
                  </a:txBody>
                  <a:tcPr/>
                </a:tc>
                <a:tc>
                  <a:txBody>
                    <a:bodyPr/>
                    <a:p>
                      <a:pPr>
                        <a:buNone/>
                      </a:pPr>
                      <a:r>
                        <a:rPr lang="en-US" altLang="en-US">
                          <a:solidFill>
                            <a:srgbClr val="FF0000"/>
                          </a:solidFill>
                        </a:rPr>
                        <a:t>128</a:t>
                      </a:r>
                      <a:endParaRPr lang="en-US" altLang="en-US">
                        <a:solidFill>
                          <a:srgbClr val="FF0000"/>
                        </a:solidFill>
                      </a:endParaRPr>
                    </a:p>
                  </a:txBody>
                  <a:tcPr/>
                </a:tc>
                <a:tc>
                  <a:txBody>
                    <a:bodyPr/>
                    <a:p>
                      <a:pPr>
                        <a:buNone/>
                      </a:pPr>
                      <a:r>
                        <a:rPr lang="en-US" altLang="en-US">
                          <a:solidFill>
                            <a:srgbClr val="FF0000"/>
                          </a:solidFill>
                        </a:rPr>
                        <a:t>2855</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r>
              <a:tr h="572135">
                <a:tc>
                  <a:txBody>
                    <a:bodyPr/>
                    <a:p>
                      <a:pPr>
                        <a:buNone/>
                      </a:pPr>
                      <a:r>
                        <a:rPr lang="en-US" altLang="en-US">
                          <a:solidFill>
                            <a:srgbClr val="FF0000"/>
                          </a:solidFill>
                        </a:rPr>
                        <a:t>14</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4</a:t>
                      </a:r>
                      <a:endParaRPr lang="en-US" alt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r>
              <a:tr h="572135">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17</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7</a:t>
                      </a:r>
                      <a:endParaRPr lang="en-US" altLang="en-US">
                        <a:solidFill>
                          <a:srgbClr val="7030A0"/>
                        </a:solidFill>
                      </a:endParaRPr>
                    </a:p>
                  </a:txBody>
                  <a:tcPr/>
                </a:tc>
                <a:tc>
                  <a:txBody>
                    <a:bodyPr/>
                    <a:p>
                      <a:pPr>
                        <a:buNone/>
                      </a:pPr>
                      <a:r>
                        <a:rPr lang="en-US" altLang="en-US">
                          <a:solidFill>
                            <a:srgbClr val="7030A0"/>
                          </a:solidFill>
                        </a:rPr>
                        <a:t>128</a:t>
                      </a:r>
                      <a:endParaRPr lang="en-US" altLang="en-US">
                        <a:solidFill>
                          <a:srgbClr val="7030A0"/>
                        </a:solidFill>
                      </a:endParaRPr>
                    </a:p>
                  </a:txBody>
                  <a:tcPr/>
                </a:tc>
                <a:tc>
                  <a:txBody>
                    <a:bodyPr/>
                    <a:p>
                      <a:pPr>
                        <a:buNone/>
                      </a:pPr>
                      <a:r>
                        <a:rPr lang="en-US" altLang="en-US">
                          <a:solidFill>
                            <a:srgbClr val="7030A0"/>
                          </a:solidFill>
                        </a:rPr>
                        <a:t>2855</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r>
              <a:tr h="572135">
                <a:tc>
                  <a:txBody>
                    <a:bodyPr/>
                    <a:p>
                      <a:pPr>
                        <a:buNone/>
                      </a:pPr>
                      <a:r>
                        <a:rPr lang="en-US" altLang="en-US">
                          <a:solidFill>
                            <a:srgbClr val="7030A0"/>
                          </a:solidFill>
                        </a:rPr>
                        <a:t>14</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4</a:t>
                      </a:r>
                      <a:endParaRPr lang="en-US"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Dữ liệu của bảng mappings </a:t>
            </a:r>
            <a:endParaRPr lang="en-US" altLang="en-US"/>
          </a:p>
        </p:txBody>
      </p:sp>
      <p:pic>
        <p:nvPicPr>
          <p:cNvPr id="4" name="Content Placeholder 3" descr="Screenshot from 2019-12-01 03-34-53"/>
          <p:cNvPicPr>
            <a:picLocks noChangeAspect="1"/>
          </p:cNvPicPr>
          <p:nvPr>
            <p:ph idx="1"/>
          </p:nvPr>
        </p:nvPicPr>
        <p:blipFill>
          <a:blip r:embed="rId1"/>
          <a:stretch>
            <a:fillRect/>
          </a:stretch>
        </p:blipFill>
        <p:spPr>
          <a:xfrm>
            <a:off x="952500" y="1691005"/>
            <a:ext cx="4588510" cy="4351655"/>
          </a:xfrm>
          <a:prstGeom prst="rect">
            <a:avLst/>
          </a:prstGeom>
        </p:spPr>
      </p:pic>
      <p:sp>
        <p:nvSpPr>
          <p:cNvPr id="5" name="Text Box 4"/>
          <p:cNvSpPr txBox="1"/>
          <p:nvPr/>
        </p:nvSpPr>
        <p:spPr>
          <a:xfrm>
            <a:off x="6294755" y="2004060"/>
            <a:ext cx="3429000" cy="368300"/>
          </a:xfrm>
          <a:prstGeom prst="rect">
            <a:avLst/>
          </a:prstGeom>
          <a:noFill/>
        </p:spPr>
        <p:txBody>
          <a:bodyPr wrap="square" rtlCol="0">
            <a:spAutoFit/>
          </a:bodyPr>
          <a:p>
            <a:r>
              <a:rPr lang="en-US" altLang="en-US"/>
              <a:t>size =: 9703</a:t>
            </a:r>
            <a:endParaRPr lang="en-US" altLang="en-US"/>
          </a:p>
        </p:txBody>
      </p:sp>
      <p:sp>
        <p:nvSpPr>
          <p:cNvPr id="6" name="Text Box 5"/>
          <p:cNvSpPr txBox="1"/>
          <p:nvPr/>
        </p:nvSpPr>
        <p:spPr>
          <a:xfrm>
            <a:off x="6296025" y="2564130"/>
            <a:ext cx="5076825" cy="645160"/>
          </a:xfrm>
          <a:prstGeom prst="rect">
            <a:avLst/>
          </a:prstGeom>
          <a:noFill/>
        </p:spPr>
        <p:txBody>
          <a:bodyPr wrap="square" rtlCol="0">
            <a:spAutoFit/>
          </a:bodyPr>
          <a:p>
            <a:r>
              <a:rPr lang="en-US" altLang="en-US"/>
              <a:t>một từ source tương ứng với 1 từ hoặc nhiều từ trong target</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khi encode xong </a:t>
            </a:r>
            <a:endParaRPr lang="en-US" altLang="en-US"/>
          </a:p>
        </p:txBody>
      </p:sp>
      <p:sp>
        <p:nvSpPr>
          <p:cNvPr id="3" name="Content Placeholder 2"/>
          <p:cNvSpPr>
            <a:spLocks noGrp="1"/>
          </p:cNvSpPr>
          <p:nvPr>
            <p:ph idx="1"/>
          </p:nvPr>
        </p:nvSpPr>
        <p:spPr/>
        <p:txBody>
          <a:bodyPr>
            <a:normAutofit lnSpcReduction="20000"/>
          </a:bodyPr>
          <a:p>
            <a:endParaRPr lang="en-US"/>
          </a:p>
          <a:p>
            <a:r>
              <a:rPr lang="en-US"/>
              <a:t>        ret = {'src': src_sents,</a:t>
            </a:r>
            <a:endParaRPr lang="en-US"/>
          </a:p>
          <a:p>
            <a:r>
              <a:rPr lang="en-US"/>
              <a:t>               'src_sent_words': src_sents_words,</a:t>
            </a:r>
            <a:endParaRPr lang="en-US"/>
          </a:p>
          <a:p>
            <a:r>
              <a:rPr lang="en-US"/>
              <a:t>               'tgt': tgt_sents,</a:t>
            </a:r>
            <a:endParaRPr lang="en-US"/>
          </a:p>
          <a:p>
            <a:r>
              <a:rPr lang="en-US"/>
              <a:t>               'tgt_sent_words': tgt_sents_words,</a:t>
            </a:r>
            <a:endParaRPr lang="en-US"/>
          </a:p>
          <a:p>
            <a:r>
              <a:rPr lang="en-US"/>
              <a:t>               'pos': range(len(src_sents)), </a:t>
            </a:r>
            <a:endParaRPr lang="en-US"/>
          </a:p>
          <a:p>
            <a:r>
              <a:rPr lang="en-US"/>
              <a:t>               'index': indices,</a:t>
            </a:r>
            <a:endParaRPr lang="en-US"/>
          </a:p>
          <a:p>
            <a:r>
              <a:rPr lang="en-US"/>
              <a:t>               'tid': tids}</a:t>
            </a:r>
            <a:endParaRPr lang="en-US"/>
          </a:p>
          <a:p>
            <a:r>
              <a:rPr lang="en-US" altLang="en-US"/>
              <a:t>POS: các &lt;mention&gt; &lt;hashtag&gt;&lt;url&gt; không được thêm vào pos  </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2-01 06-12-58"/>
          <p:cNvPicPr>
            <a:picLocks noChangeAspect="1"/>
          </p:cNvPicPr>
          <p:nvPr>
            <p:ph idx="1"/>
          </p:nvPr>
        </p:nvPicPr>
        <p:blipFill>
          <a:blip r:embed="rId1"/>
          <a:stretch>
            <a:fillRect/>
          </a:stretch>
        </p:blipFill>
        <p:spPr>
          <a:xfrm>
            <a:off x="95250" y="2449195"/>
            <a:ext cx="12268200" cy="22688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Danh gia accuracy, precision, recal</a:t>
            </a:r>
            <a:endParaRPr lang="" altLang="en-US"/>
          </a:p>
        </p:txBody>
      </p:sp>
      <p:sp>
        <p:nvSpPr>
          <p:cNvPr id="3" name="Content Placeholder 2"/>
          <p:cNvSpPr>
            <a:spLocks noGrp="1"/>
          </p:cNvSpPr>
          <p:nvPr>
            <p:ph idx="1"/>
          </p:nvPr>
        </p:nvSpPr>
        <p:spPr/>
        <p:txBody>
          <a:bodyPr/>
          <a:p>
            <a:r>
              <a:rPr lang="" altLang="en-US"/>
              <a:t>word, thi danh gia theo so tu</a:t>
            </a:r>
            <a:endParaRPr lang="" altLang="en-US"/>
          </a:p>
          <a:p>
            <a:r>
              <a:rPr lang="" altLang="en-US"/>
              <a:t>voi ki tu, thi danh gia theo so ki tu</a:t>
            </a:r>
            <a:endParaRPr lang="" altLang="en-US"/>
          </a:p>
          <a:p>
            <a:endParaRPr lang="" altLang="en-US"/>
          </a:p>
        </p:txBody>
      </p:sp>
      <p:pic>
        <p:nvPicPr>
          <p:cNvPr id="4" name="Picture 3"/>
          <p:cNvPicPr>
            <a:picLocks noChangeAspect="1"/>
          </p:cNvPicPr>
          <p:nvPr/>
        </p:nvPicPr>
        <p:blipFill>
          <a:blip r:embed="rId1"/>
          <a:stretch>
            <a:fillRect/>
          </a:stretch>
        </p:blipFill>
        <p:spPr>
          <a:xfrm>
            <a:off x="1689100" y="3291840"/>
            <a:ext cx="8390255" cy="28854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26440" y="2896235"/>
            <a:ext cx="10627360" cy="25063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 altLang="en-US"/>
              <a:t>word xong roi moi den character</a:t>
            </a:r>
            <a:endParaRPr lang="" altLang="en-US"/>
          </a:p>
          <a:p>
            <a:endParaRPr lang="" altLang="en-US"/>
          </a:p>
          <a:p>
            <a:r>
              <a:rPr lang="" altLang="en-US"/>
              <a:t>decoder se dung khi den ki tu ket thuc hoac den 50</a:t>
            </a:r>
            <a:endParaRPr lang=""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 altLang="en-US"/>
              <a:t>1 cach tao tu dien va xac dinh unk word</a:t>
            </a:r>
            <a:endParaRPr lang="" altLang="en-US"/>
          </a:p>
          <a:p>
            <a:r>
              <a:rPr lang="" altLang="en-US"/>
              <a:t>2 cach tinh accuracy, precision, recall</a:t>
            </a:r>
            <a:endParaRPr lang="" altLang="en-US"/>
          </a:p>
          <a:p>
            <a:r>
              <a:rPr lang="" altLang="en-US"/>
              <a:t>3 thu tu thuc hien</a:t>
            </a:r>
            <a:endParaRPr lang="" altLang="en-US"/>
          </a:p>
          <a:p>
            <a:r>
              <a:rPr lang="" altLang="en-US"/>
              <a:t>4 gioi han cua decoder</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1 Bài toán </a:t>
            </a:r>
            <a:endParaRPr lang="en-US" altLang="en-US"/>
          </a:p>
        </p:txBody>
      </p:sp>
      <p:sp>
        <p:nvSpPr>
          <p:cNvPr id="3" name="Content Placeholder 2"/>
          <p:cNvSpPr>
            <a:spLocks noGrp="1"/>
          </p:cNvSpPr>
          <p:nvPr>
            <p:ph idx="1"/>
          </p:nvPr>
        </p:nvSpPr>
        <p:spPr/>
        <p:txBody>
          <a:bodyPr>
            <a:normAutofit lnSpcReduction="20000"/>
          </a:bodyPr>
          <a:p>
            <a:pPr algn="just"/>
            <a:r>
              <a:rPr lang="en-US" altLang="en-US"/>
              <a:t>Social Media tạo một lượng lớn data raw (liên tục theo thời gian thực)có giá trị nhưng hầu hết chúng đều ở dạng non-standard forms, noise .. là bottleneck cho các  NLP tasks.</a:t>
            </a:r>
            <a:endParaRPr lang="en-US" altLang="en-US"/>
          </a:p>
          <a:p>
            <a:pPr algn="just"/>
            <a:endParaRPr lang="en-US" altLang="en-US"/>
          </a:p>
          <a:p>
            <a:pPr algn="just"/>
            <a:r>
              <a:rPr lang="en-US" altLang="en-US"/>
              <a:t>Dẫn đến yêu cầu là cần phải text nomarlize để có thể hiểu được ý nghĩa của short online ports đó, dự đoán trend, recommand items...</a:t>
            </a:r>
            <a:endParaRPr lang="en-US" altLang="en-US"/>
          </a:p>
          <a:p>
            <a:pPr algn="just"/>
            <a:endParaRPr lang="en-US" altLang="en-US"/>
          </a:p>
          <a:p>
            <a:pPr algn="just"/>
            <a:r>
              <a:rPr lang="en-US" altLang="en-US"/>
              <a:t>Một số non-standard forms trong tiếng anh như: misspellings, phonestic subsitution, shortening, acronyms, slang, emphasis, punctuation.</a:t>
            </a:r>
            <a:endParaRPr lang="en-US" altLang="en-US"/>
          </a:p>
          <a:p>
            <a:pPr algn="just"/>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Ví dụ</a:t>
            </a:r>
            <a:endParaRPr lang="en-US" altLang="en-US"/>
          </a:p>
        </p:txBody>
      </p:sp>
      <p:sp>
        <p:nvSpPr>
          <p:cNvPr id="3" name="Content Placeholder 2"/>
          <p:cNvSpPr>
            <a:spLocks noGrp="1"/>
          </p:cNvSpPr>
          <p:nvPr>
            <p:ph idx="1"/>
          </p:nvPr>
        </p:nvSpPr>
        <p:spPr>
          <a:xfrm>
            <a:off x="838200" y="1825625"/>
            <a:ext cx="11182350" cy="4351655"/>
          </a:xfrm>
        </p:spPr>
        <p:txBody>
          <a:bodyPr/>
          <a:p>
            <a:r>
              <a:rPr lang="en-US" altLang="en-US">
                <a:solidFill>
                  <a:srgbClr val="FF0000"/>
                </a:solidFill>
              </a:rPr>
              <a:t>misspellings</a:t>
            </a:r>
            <a:r>
              <a:rPr lang="en-US" altLang="en-US"/>
              <a:t>: defenitely -&gt; definitely</a:t>
            </a:r>
            <a:endParaRPr lang="en-US" altLang="en-US"/>
          </a:p>
          <a:p>
            <a:r>
              <a:rPr lang="en-US" altLang="en-US">
                <a:solidFill>
                  <a:srgbClr val="FF0000"/>
                </a:solidFill>
              </a:rPr>
              <a:t>phonestic subsitution</a:t>
            </a:r>
            <a:r>
              <a:rPr lang="en-US" altLang="en-US"/>
              <a:t>: 2morrow -&gt; tomorrow</a:t>
            </a:r>
            <a:endParaRPr lang="en-US" altLang="en-US"/>
          </a:p>
          <a:p>
            <a:r>
              <a:rPr lang="en-US" altLang="en-US">
                <a:solidFill>
                  <a:srgbClr val="FF0000"/>
                </a:solidFill>
              </a:rPr>
              <a:t>shortening: convo</a:t>
            </a:r>
            <a:r>
              <a:rPr lang="en-US" altLang="en-US"/>
              <a:t> -&gt; conversation</a:t>
            </a:r>
            <a:endParaRPr lang="en-US" altLang="en-US"/>
          </a:p>
          <a:p>
            <a:r>
              <a:rPr lang="en-US" altLang="en-US">
                <a:solidFill>
                  <a:srgbClr val="FF0000"/>
                </a:solidFill>
              </a:rPr>
              <a:t>acronyms</a:t>
            </a:r>
            <a:r>
              <a:rPr lang="en-US" altLang="en-US"/>
              <a:t>: idk -&gt; i don't know, goat -&gt; greatest of all time</a:t>
            </a:r>
            <a:endParaRPr lang="en-US" altLang="en-US"/>
          </a:p>
          <a:p>
            <a:r>
              <a:rPr lang="en-US" altLang="en-US">
                <a:solidFill>
                  <a:srgbClr val="FF0000"/>
                </a:solidFill>
              </a:rPr>
              <a:t>slang</a:t>
            </a:r>
            <a:r>
              <a:rPr lang="en-US" altLang="en-US"/>
              <a:t>: low key, woke, broccoli</a:t>
            </a:r>
            <a:endParaRPr lang="en-US" altLang="en-US"/>
          </a:p>
          <a:p>
            <a:r>
              <a:rPr lang="en-US" altLang="en-US">
                <a:solidFill>
                  <a:srgbClr val="FF0000"/>
                </a:solidFill>
              </a:rPr>
              <a:t>emphasis</a:t>
            </a:r>
            <a:r>
              <a:rPr lang="en-US" altLang="en-US"/>
              <a:t>: cooooooool -&gt; cool</a:t>
            </a:r>
            <a:endParaRPr lang="en-US" altLang="en-US"/>
          </a:p>
          <a:p>
            <a:r>
              <a:rPr lang="en-US" altLang="en-US">
                <a:solidFill>
                  <a:srgbClr val="FF0000"/>
                </a:solidFill>
              </a:rPr>
              <a:t>punctuation</a:t>
            </a:r>
            <a:r>
              <a:rPr lang="en-US" altLang="en-US"/>
              <a:t>: dosent -&gt; doesn't, do'nt -&gt; don't</a:t>
            </a:r>
            <a:endParaRPr lang="en-US" altLang="en-US"/>
          </a:p>
        </p:txBody>
      </p:sp>
      <p:sp>
        <p:nvSpPr>
          <p:cNvPr id="4" name="Round Diagonal Corner Rectangle 3"/>
          <p:cNvSpPr/>
          <p:nvPr/>
        </p:nvSpPr>
        <p:spPr>
          <a:xfrm>
            <a:off x="995045" y="5398770"/>
            <a:ext cx="10931525" cy="74168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Text normalization là thực hiện chuyển noise or informal text sang standart representation </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t>Một số hệ thống text normalize truyền thống như: statistical language models, dependency parsing, string similarity, spell-checking và slang dictionary. </a:t>
            </a:r>
            <a:endParaRPr lang="en-US" altLang="en-US"/>
          </a:p>
          <a:p>
            <a:pPr algn="just"/>
            <a:r>
              <a:rPr lang="en-US" altLang="en-US"/>
              <a:t>=&gt; Không hiệu quả với high-dimensional action space.</a:t>
            </a:r>
            <a:endParaRPr lang="en-US" altLang="en-US"/>
          </a:p>
          <a:p>
            <a:pPr algn="just"/>
            <a:r>
              <a:rPr lang="en-US" altLang="en-US"/>
              <a:t>=&gt; lexicon-based approaches</a:t>
            </a:r>
            <a:r>
              <a:rPr lang="en-US">
                <a:sym typeface="+mn-ea"/>
              </a:rPr>
              <a:t> không cho hiệu xuất cao đối với các văn băn social media, </a:t>
            </a:r>
            <a:r>
              <a:rPr lang="en-US" altLang="en-US"/>
              <a:t>không giải quyết được vấn đề </a:t>
            </a:r>
            <a:r>
              <a:rPr lang="en-US" altLang="en-US">
                <a:solidFill>
                  <a:srgbClr val="FF0000"/>
                </a:solidFill>
              </a:rPr>
              <a:t>long-term dependencies.</a:t>
            </a:r>
            <a:endParaRPr lang="en-US" altLang="en-US">
              <a:solidFill>
                <a:srgbClr val="FF0000"/>
              </a:solidFill>
            </a:endParaRPr>
          </a:p>
          <a:p>
            <a:pPr algn="just"/>
            <a:r>
              <a:rPr lang="en-US" altLang="en-US">
                <a:solidFill>
                  <a:schemeClr val="tx1"/>
                </a:solidFill>
              </a:rPr>
              <a:t>Ngoài ra một số phương pháp un-supervised TN thường tune hyperparameter dựa trên anotation data nên nó không phải là fully unsupervised.</a:t>
            </a:r>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Tác giả đề xuất: end-to-end neurol network models: cụ thể là mô hình seq2seq models dựa trên kiến trúc recurrent neural encoder-decoder.</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Kiến trúc gồm 2 encoder-decoder models.</a:t>
            </a:r>
            <a:endParaRPr lang="en-US" altLang="en-US">
              <a:solidFill>
                <a:schemeClr val="tx1"/>
              </a:solidFill>
            </a:endParaRPr>
          </a:p>
          <a:p>
            <a:pPr algn="just"/>
            <a:r>
              <a:rPr lang="en-US" altLang="en-US">
                <a:solidFill>
                  <a:schemeClr val="tx1"/>
                </a:solidFill>
              </a:rPr>
              <a:t>Đối với các từ không tìm thấy trong mô hình word-based thì tiến hành áp dụng với mô hình character-based.</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pic>
        <p:nvPicPr>
          <p:cNvPr id="4" name="Picture 3" descr="Screenshot from 2019-11-25 22-47-48"/>
          <p:cNvPicPr>
            <a:picLocks noChangeAspect="1"/>
          </p:cNvPicPr>
          <p:nvPr/>
        </p:nvPicPr>
        <p:blipFill>
          <a:blip r:embed="rId1"/>
          <a:stretch>
            <a:fillRect/>
          </a:stretch>
        </p:blipFill>
        <p:spPr>
          <a:xfrm>
            <a:off x="1476375" y="3422015"/>
            <a:ext cx="9040495" cy="2671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2.1 encoder-decoder</a:t>
            </a:r>
            <a:endParaRPr lang="en-US" altLang="en-US"/>
          </a:p>
        </p:txBody>
      </p:sp>
      <p:sp>
        <p:nvSpPr>
          <p:cNvPr id="3" name="Content Placeholder 2"/>
          <p:cNvSpPr>
            <a:spLocks noGrp="1"/>
          </p:cNvSpPr>
          <p:nvPr>
            <p:ph idx="1"/>
          </p:nvPr>
        </p:nvSpPr>
        <p:spPr/>
        <p:txBody>
          <a:bodyPr/>
          <a:p>
            <a:endParaRPr lang="en-US" altLang="en-US"/>
          </a:p>
          <a:p>
            <a:endParaRPr lang="en-US" altLang="en-US"/>
          </a:p>
        </p:txBody>
      </p:sp>
      <p:sp>
        <p:nvSpPr>
          <p:cNvPr id="5" name="Text Box 4"/>
          <p:cNvSpPr txBox="1"/>
          <p:nvPr/>
        </p:nvSpPr>
        <p:spPr>
          <a:xfrm>
            <a:off x="984885" y="1579880"/>
            <a:ext cx="8220710" cy="5631180"/>
          </a:xfrm>
          <a:prstGeom prst="rect">
            <a:avLst/>
          </a:prstGeom>
          <a:noFill/>
        </p:spPr>
        <p:txBody>
          <a:bodyPr wrap="square" rtlCol="0">
            <a:spAutoFit/>
          </a:bodyPr>
          <a:p>
            <a:pPr marL="285750" indent="-285750">
              <a:buFont typeface="Arial" panose="02080604020202020204" pitchFamily="34" charset="0"/>
              <a:buChar char="•"/>
            </a:pPr>
            <a:r>
              <a:rPr lang="en-US" altLang="en-US" sz="2400"/>
              <a:t>Đầu vào là sequence vector x = (x</a:t>
            </a:r>
            <a:r>
              <a:rPr lang="en-US" altLang="en-US" sz="2400" baseline="-25000"/>
              <a:t>1</a:t>
            </a:r>
            <a:r>
              <a:rPr lang="en-US" altLang="en-US" sz="2400"/>
              <a:t>,x</a:t>
            </a:r>
            <a:r>
              <a:rPr lang="en-US" altLang="en-US" sz="2400" baseline="-25000"/>
              <a:t>2</a:t>
            </a:r>
            <a:r>
              <a:rPr lang="en-US" altLang="en-US" sz="2400"/>
              <a:t>,x</a:t>
            </a:r>
            <a:r>
              <a:rPr lang="en-US" altLang="en-US" sz="2400" baseline="-25000"/>
              <a:t>3</a:t>
            </a:r>
            <a:r>
              <a:rPr lang="en-US" altLang="en-US" sz="2400"/>
              <a:t>,...,x</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Vector annotations: h = (h</a:t>
            </a:r>
            <a:r>
              <a:rPr lang="en-US" altLang="en-US" sz="2400" baseline="-25000"/>
              <a:t>1</a:t>
            </a:r>
            <a:r>
              <a:rPr lang="en-US" altLang="en-US" sz="2400"/>
              <a:t>,h</a:t>
            </a:r>
            <a:r>
              <a:rPr lang="en-US" altLang="en-US" sz="2400" baseline="-25000"/>
              <a:t>2</a:t>
            </a:r>
            <a:r>
              <a:rPr lang="en-US" altLang="en-US" sz="2400"/>
              <a:t>,h</a:t>
            </a:r>
            <a:r>
              <a:rPr lang="en-US" altLang="en-US" sz="2400" baseline="-25000"/>
              <a:t>3</a:t>
            </a:r>
            <a:r>
              <a:rPr lang="en-US" altLang="en-US" sz="2400"/>
              <a:t>,..,h</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trong đó ht = [g</a:t>
            </a:r>
            <a:r>
              <a:rPr lang="en-US" altLang="en-US" sz="2400" baseline="-25000"/>
              <a:t>f</a:t>
            </a:r>
            <a:r>
              <a:rPr lang="en-US" altLang="en-US" sz="2400"/>
              <a:t>(x</a:t>
            </a:r>
            <a:r>
              <a:rPr lang="en-US" altLang="en-US" sz="2400" baseline="-25000"/>
              <a:t>t</a:t>
            </a:r>
            <a:r>
              <a:rPr lang="en-US" altLang="en-US" sz="2400"/>
              <a:t>, h</a:t>
            </a:r>
            <a:r>
              <a:rPr lang="en-US" altLang="en-US" sz="2400" baseline="-25000"/>
              <a:t>t-1</a:t>
            </a:r>
            <a:r>
              <a:rPr lang="en-US" altLang="en-US" sz="2400"/>
              <a:t>), g</a:t>
            </a:r>
            <a:r>
              <a:rPr lang="en-US" altLang="en-US" sz="2400" baseline="-25000"/>
              <a:t>b</a:t>
            </a:r>
            <a:r>
              <a:rPr lang="en-US" altLang="en-US" sz="2400"/>
              <a:t>(x</a:t>
            </a:r>
            <a:r>
              <a:rPr lang="en-US" altLang="en-US" sz="2400" baseline="-25000"/>
              <a:t>t</a:t>
            </a:r>
            <a:r>
              <a:rPr lang="en-US" altLang="en-US" sz="2400"/>
              <a:t>, h</a:t>
            </a:r>
            <a:r>
              <a:rPr lang="en-US" altLang="en-US" sz="2400" baseline="-25000"/>
              <a:t>t-1</a:t>
            </a:r>
            <a:r>
              <a:rPr lang="en-US" altLang="en-US" sz="2400"/>
              <a:t>)]</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context vector  </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trong đó: </a:t>
            </a:r>
            <a:r>
              <a:rPr lang="en-US" altLang="en-US" sz="2400">
                <a:latin typeface="Arial" panose="02080604020202020204" pitchFamily="34" charset="0"/>
                <a:cs typeface="Arial" panose="02080604020202020204" pitchFamily="34" charset="0"/>
              </a:rPr>
              <a:t>α</a:t>
            </a:r>
            <a:r>
              <a:rPr lang="en-US" altLang="en-US" sz="2400" baseline="-25000">
                <a:latin typeface="Arial" panose="02080604020202020204" pitchFamily="34" charset="0"/>
                <a:cs typeface="Arial" panose="02080604020202020204" pitchFamily="34" charset="0"/>
              </a:rPr>
              <a:t>jk  </a:t>
            </a:r>
            <a:r>
              <a:rPr lang="en-US" altLang="en-US" sz="2400">
                <a:latin typeface="Arial" panose="02080604020202020204" pitchFamily="34" charset="0"/>
                <a:cs typeface="Arial" panose="02080604020202020204" pitchFamily="34" charset="0"/>
              </a:rPr>
              <a:t>= softmax(f(s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 = s</a:t>
            </a:r>
            <a:r>
              <a:rPr lang="en-US" altLang="en-US" sz="2400" baseline="-25000">
                <a:latin typeface="Arial" panose="02080604020202020204" pitchFamily="34" charset="0"/>
                <a:cs typeface="Arial" panose="02080604020202020204" pitchFamily="34" charset="0"/>
              </a:rPr>
              <a:t>j-1</a:t>
            </a:r>
            <a:r>
              <a:rPr lang="en-US" altLang="en-US" sz="2400" baseline="30000">
                <a:latin typeface="Arial" panose="02080604020202020204" pitchFamily="34" charset="0"/>
                <a:cs typeface="Arial" panose="02080604020202020204" pitchFamily="34" charset="0"/>
              </a:rPr>
              <a:t>T</a:t>
            </a:r>
            <a:r>
              <a:rPr lang="en-US" altLang="en-US" sz="2400">
                <a:latin typeface="Arial" panose="02080604020202020204" pitchFamily="34" charset="0"/>
                <a:cs typeface="Arial" panose="02080604020202020204" pitchFamily="34" charset="0"/>
              </a:rPr>
              <a:t>Wh</a:t>
            </a:r>
            <a:r>
              <a:rPr lang="en-US" altLang="en-US" sz="2400" baseline="-25000">
                <a:latin typeface="Arial" panose="02080604020202020204" pitchFamily="34" charset="0"/>
                <a:cs typeface="Arial" panose="02080604020202020204" pitchFamily="34" charset="0"/>
              </a:rPr>
              <a:t>k </a:t>
            </a:r>
            <a:endParaRPr lang="en-US" altLang="en-US" sz="2400" baseline="-250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y</a:t>
            </a:r>
            <a:r>
              <a:rPr lang="en-US" altLang="en-US" sz="2400" baseline="-25000">
                <a:latin typeface="Arial" panose="02080604020202020204" pitchFamily="34" charset="0"/>
                <a:cs typeface="Arial" panose="02080604020202020204" pitchFamily="34" charset="0"/>
              </a:rPr>
              <a:t>j</a:t>
            </a:r>
            <a:r>
              <a:rPr lang="en-US" altLang="en-US" sz="2400">
                <a:latin typeface="Arial" panose="02080604020202020204" pitchFamily="34" charset="0"/>
                <a:cs typeface="Arial" panose="02080604020202020204" pitchFamily="34" charset="0"/>
              </a:rPr>
              <a:t> </a:t>
            </a:r>
            <a:r>
              <a:rPr lang="en-US" altLang="en-US" sz="2400">
                <a:latin typeface="Arial" panose="02080604020202020204" pitchFamily="34" charset="0"/>
                <a:cs typeface="Arial" panose="02080604020202020204" pitchFamily="34" charset="0"/>
                <a:sym typeface="+mn-ea"/>
              </a:rPr>
              <a:t>≈ p(y</a:t>
            </a:r>
            <a:r>
              <a:rPr lang="en-US" altLang="en-US" sz="2400" baseline="-25000">
                <a:latin typeface="Arial" panose="02080604020202020204" pitchFamily="34" charset="0"/>
                <a:cs typeface="Arial" panose="02080604020202020204" pitchFamily="34" charset="0"/>
                <a:sym typeface="+mn-ea"/>
              </a:rPr>
              <a:t>j</a:t>
            </a:r>
            <a:r>
              <a:rPr lang="en-US" altLang="en-US" sz="2400">
                <a:latin typeface="Arial" panose="02080604020202020204" pitchFamily="34" charset="0"/>
                <a:cs typeface="Arial" panose="02080604020202020204" pitchFamily="34" charset="0"/>
                <a:sym typeface="+mn-ea"/>
              </a:rPr>
              <a:t>|y</a:t>
            </a:r>
            <a:r>
              <a:rPr lang="en-US" altLang="en-US" sz="2400" baseline="-25000">
                <a:latin typeface="Arial" panose="02080604020202020204" pitchFamily="34" charset="0"/>
                <a:cs typeface="Arial" panose="02080604020202020204" pitchFamily="34" charset="0"/>
                <a:sym typeface="+mn-ea"/>
              </a:rPr>
              <a:t>&lt; j</a:t>
            </a:r>
            <a:r>
              <a:rPr lang="en-US" altLang="en-US" sz="2400">
                <a:latin typeface="Arial" panose="02080604020202020204" pitchFamily="34" charset="0"/>
                <a:cs typeface="Arial" panose="02080604020202020204" pitchFamily="34" charset="0"/>
                <a:sym typeface="+mn-ea"/>
              </a:rPr>
              <a:t>, x) = softmax(</a:t>
            </a:r>
            <a:r>
              <a:rPr lang="en-US" altLang="en-US" sz="2400">
                <a:latin typeface="Ubuntu" panose="020B0604030602030204" charset="0"/>
                <a:ea typeface="Ubuntu" panose="020B0604030602030204" charset="0"/>
                <a:cs typeface="Arial" panose="02080604020202020204" pitchFamily="34" charset="0"/>
                <a:sym typeface="+mn-ea"/>
              </a:rPr>
              <a:t>ω(s</a:t>
            </a:r>
            <a:r>
              <a:rPr lang="en-US" altLang="en-US" sz="2400" baseline="-25000">
                <a:latin typeface="Ubuntu" panose="020B0604030602030204" charset="0"/>
                <a:ea typeface="Ubuntu" panose="020B0604030602030204" charset="0"/>
                <a:cs typeface="Arial" panose="02080604020202020204" pitchFamily="34" charset="0"/>
                <a:sym typeface="+mn-ea"/>
              </a:rPr>
              <a:t>j</a:t>
            </a:r>
            <a:r>
              <a:rPr lang="en-US" altLang="en-US" sz="2400">
                <a:latin typeface="Ubuntu" panose="020B0604030602030204" charset="0"/>
                <a:ea typeface="Ubuntu" panose="020B0604030602030204" charset="0"/>
                <a:cs typeface="Arial" panose="02080604020202020204" pitchFamily="34" charset="0"/>
                <a:sym typeface="+mn-ea"/>
              </a:rPr>
              <a:t>)</a:t>
            </a:r>
            <a:r>
              <a:rPr lang="en-US" altLang="en-US" sz="2400">
                <a:latin typeface="Arial" panose="02080604020202020204" pitchFamily="34" charset="0"/>
                <a:cs typeface="Arial" panose="02080604020202020204" pitchFamily="34" charset="0"/>
                <a:sym typeface="+mn-ea"/>
              </a:rPr>
              <a:t>)</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Loss fucntion: </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Trong quá trình training, với nhưng dự đoán sai sẽ gây ra accumulation, dùng </a:t>
            </a:r>
            <a:r>
              <a:rPr lang="en-US" altLang="en-US" sz="2400">
                <a:solidFill>
                  <a:srgbClr val="FF0000"/>
                </a:solidFill>
                <a:latin typeface="Arial" panose="02080604020202020204" pitchFamily="34" charset="0"/>
                <a:cs typeface="Arial" panose="02080604020202020204" pitchFamily="34" charset="0"/>
                <a:sym typeface="+mn-ea"/>
              </a:rPr>
              <a:t>schedule sampling</a:t>
            </a:r>
            <a:r>
              <a:rPr lang="en-US" altLang="en-US" sz="2400">
                <a:latin typeface="Arial" panose="02080604020202020204" pitchFamily="34" charset="0"/>
                <a:cs typeface="Arial" panose="02080604020202020204" pitchFamily="34" charset="0"/>
                <a:sym typeface="+mn-ea"/>
              </a:rPr>
              <a:t> </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endParaRPr>
          </a:p>
        </p:txBody>
      </p:sp>
      <p:pic>
        <p:nvPicPr>
          <p:cNvPr id="6" name="Picture 5" descr="Screenshot from 2019-11-26 22-59-36"/>
          <p:cNvPicPr>
            <a:picLocks noChangeAspect="1"/>
          </p:cNvPicPr>
          <p:nvPr/>
        </p:nvPicPr>
        <p:blipFill>
          <a:blip r:embed="rId1"/>
          <a:stretch>
            <a:fillRect/>
          </a:stretch>
        </p:blipFill>
        <p:spPr>
          <a:xfrm>
            <a:off x="3764280" y="2741930"/>
            <a:ext cx="1724025" cy="911225"/>
          </a:xfrm>
          <a:prstGeom prst="rect">
            <a:avLst/>
          </a:prstGeom>
        </p:spPr>
      </p:pic>
      <p:pic>
        <p:nvPicPr>
          <p:cNvPr id="7" name="Picture 6" descr="Screenshot from 2019-11-26 23-14-50"/>
          <p:cNvPicPr>
            <a:picLocks noChangeAspect="1"/>
          </p:cNvPicPr>
          <p:nvPr/>
        </p:nvPicPr>
        <p:blipFill>
          <a:blip r:embed="rId2"/>
          <a:stretch>
            <a:fillRect/>
          </a:stretch>
        </p:blipFill>
        <p:spPr>
          <a:xfrm>
            <a:off x="3829050" y="4979035"/>
            <a:ext cx="3882390" cy="921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endParaRPr lang="en-US" altLang="en-US"/>
          </a:p>
          <a:p>
            <a:pPr algn="ctr"/>
            <a:endParaRPr lang="en-US" altLang="en-US"/>
          </a:p>
          <a:p>
            <a:pPr algn="ctr"/>
            <a:endParaRPr lang="en-US" altLang="en-US"/>
          </a:p>
          <a:p>
            <a:pPr algn="ctr"/>
            <a:r>
              <a:rPr lang="en-US" altLang="en-US"/>
              <a:t>kiến trúc models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5102</Words>
  <Application>WPS Presentation</Application>
  <PresentationFormat>Widescreen</PresentationFormat>
  <Paragraphs>338</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Ubuntu</vt:lpstr>
      <vt:lpstr>Calibri Light</vt:lpstr>
      <vt:lpstr>DejaVu Sans</vt:lpstr>
      <vt:lpstr>Calibri</vt:lpstr>
      <vt:lpstr>微软雅黑</vt:lpstr>
      <vt:lpstr>Droid Sans Fallback</vt:lpstr>
      <vt:lpstr/>
      <vt:lpstr>Arial Unicode MS</vt:lpstr>
      <vt:lpstr>Gubbi</vt:lpstr>
      <vt:lpstr>Office Theme</vt:lpstr>
      <vt:lpstr>Adapting Sequence to Sequence models for Text Nomorlization  in Social Media</vt:lpstr>
      <vt:lpstr>Các mục trình bày</vt:lpstr>
      <vt:lpstr>1 Bài toán </vt:lpstr>
      <vt:lpstr>Ví dụ</vt:lpstr>
      <vt:lpstr>2 Mô hình </vt:lpstr>
      <vt:lpstr>2 Mô hình </vt:lpstr>
      <vt:lpstr>2 Mô hình </vt:lpstr>
      <vt:lpstr>2.1 encoder-decoder</vt:lpstr>
      <vt:lpstr>PowerPoint 演示文稿</vt:lpstr>
      <vt:lpstr>scheduled sampling</vt:lpstr>
      <vt:lpstr>2.2 Xử lý các unknown words. </vt:lpstr>
      <vt:lpstr>2.2 Xử lý các unknown words.  </vt:lpstr>
      <vt:lpstr>3 Dữ liệu </vt:lpstr>
      <vt:lpstr>3 Dữ liệu </vt:lpstr>
      <vt:lpstr>Traning Details  </vt:lpstr>
      <vt:lpstr>4 Thực nghiệm </vt:lpstr>
      <vt:lpstr>PowerPoint 演示文稿</vt:lpstr>
      <vt:lpstr>PowerPoint 演示文稿</vt:lpstr>
      <vt:lpstr>Cách tạo vocabulary khi train vs words </vt:lpstr>
      <vt:lpstr>Cách tạo vocabulary khi train vs words </vt:lpstr>
      <vt:lpstr>Cách tạo vocabulary khi train vs words  </vt:lpstr>
      <vt:lpstr>Dữ liệu của bảng mappings </vt:lpstr>
      <vt:lpstr>khi encode xong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manh</dc:creator>
  <cp:lastModifiedBy>manh</cp:lastModifiedBy>
  <cp:revision>24</cp:revision>
  <dcterms:created xsi:type="dcterms:W3CDTF">2019-12-18T02:30:46Z</dcterms:created>
  <dcterms:modified xsi:type="dcterms:W3CDTF">2019-12-18T02:30:46Z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