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Lst>
  <p:notesMasterIdLst>
    <p:notesMasterId r:id="rId2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x="12192000" cy="6858000"/>
  <p:notesSz cx="7103745" cy="102342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Master" Target="slideMasters/slideMaster4.xml"/><Relationship Id="rId49" Type="http://schemas.openxmlformats.org/officeDocument/2006/relationships/presProps" Target="presProps.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p:spPr>
        <p:txBody>
          <a:bodyPr lIns="0" tIns="0" rIns="0" bIns="0" anchor="ctr"/>
          <a:p>
            <a:pPr algn="ctr"/>
            <a:r>
              <a:rPr lang="en-US" sz="4400" b="0" strike="noStrike" spc="-1">
                <a:latin typeface="Arial"/>
              </a:rPr>
              <a:t>Click to move the slide</a:t>
            </a:r>
            <a:endParaRPr lang="en-US" sz="4400" b="0" strike="noStrike" spc="-1">
              <a:latin typeface="Arial"/>
            </a:endParaRPr>
          </a:p>
        </p:txBody>
      </p:sp>
      <p:sp>
        <p:nvSpPr>
          <p:cNvPr id="267"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a:rPr>
              <a:t>Click to edit the notes format</a:t>
            </a:r>
            <a:endParaRPr lang="en-US" sz="2000" b="0" strike="noStrike" spc="-1">
              <a:latin typeface="Arial"/>
            </a:endParaRPr>
          </a:p>
        </p:txBody>
      </p:sp>
      <p:sp>
        <p:nvSpPr>
          <p:cNvPr id="268"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a:rPr>
              <a:t>&lt;header&gt;</a:t>
            </a:r>
            <a:endParaRPr lang="en-US" sz="1400" b="0" strike="noStrike" spc="-1">
              <a:latin typeface="Times New Roman"/>
            </a:endParaRPr>
          </a:p>
        </p:txBody>
      </p:sp>
      <p:sp>
        <p:nvSpPr>
          <p:cNvPr id="269"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a:rPr>
              <a:t>&lt;date/time&gt;</a:t>
            </a:r>
            <a:endParaRPr lang="en-US" sz="1400" b="0" strike="noStrike" spc="-1">
              <a:latin typeface="Times New Roman"/>
            </a:endParaRPr>
          </a:p>
        </p:txBody>
      </p:sp>
      <p:sp>
        <p:nvSpPr>
          <p:cNvPr id="270"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a:rPr>
              <a:t>&lt;footer&gt;</a:t>
            </a:r>
            <a:endParaRPr lang="en-US" sz="1400" b="0" strike="noStrike" spc="-1">
              <a:latin typeface="Times New Roman"/>
            </a:endParaRPr>
          </a:p>
        </p:txBody>
      </p:sp>
      <p:sp>
        <p:nvSpPr>
          <p:cNvPr id="271" name="PlaceHolder 6"/>
          <p:cNvSpPr>
            <a:spLocks noGrp="1"/>
          </p:cNvSpPr>
          <p:nvPr>
            <p:ph type="sldNum"/>
          </p:nvPr>
        </p:nvSpPr>
        <p:spPr>
          <a:xfrm>
            <a:off x="4278960" y="10157400"/>
            <a:ext cx="3280680" cy="534240"/>
          </a:xfrm>
          <a:prstGeom prst="rect">
            <a:avLst/>
          </a:prstGeom>
        </p:spPr>
        <p:txBody>
          <a:bodyPr lIns="0" tIns="0" rIns="0" bIns="0" anchor="b"/>
          <a:p>
            <a:pPr algn="r"/>
            <a:fld id="{B98F224B-17D3-4208-A27A-330D654B9632}"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481680" y="1279440"/>
            <a:ext cx="6138720" cy="3452400"/>
          </a:xfrm>
          <a:prstGeom prst="rect">
            <a:avLst/>
          </a:prstGeom>
        </p:spPr>
      </p:sp>
      <p:sp>
        <p:nvSpPr>
          <p:cNvPr id="368" name="PlaceHolder 2"/>
          <p:cNvSpPr>
            <a:spLocks noGrp="1"/>
          </p:cNvSpPr>
          <p:nvPr>
            <p:ph type="body"/>
          </p:nvPr>
        </p:nvSpPr>
        <p:spPr>
          <a:xfrm>
            <a:off x="710280" y="4925160"/>
            <a:ext cx="5681160" cy="4028040"/>
          </a:xfrm>
          <a:prstGeom prst="rect">
            <a:avLst/>
          </a:prstGeom>
        </p:spPr>
        <p:txBody>
          <a:bodyPr lIns="0" tIns="0" rIns="0" bIns="0"/>
          <a:p>
            <a:pPr marL="215900" indent="-214630">
              <a:lnSpc>
                <a:spcPct val="100000"/>
              </a:lnSpc>
            </a:pPr>
            <a:r>
              <a:rPr lang="en-US" sz="2000" b="0" strike="noStrike" spc="-1">
                <a:latin typeface="Arial"/>
              </a:rPr>
              <a:t>Trước hết do source và target dựa vào vocal của riêng nó nên mã hóa sẽ khác nhau </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tIns="0" rIns="0" bIns="0" anchor="ctr"/>
          <a:p>
            <a:r>
              <a:rPr lang="en-US" sz="1800" b="0" strike="noStrike" spc="-1">
                <a:latin typeface="Arial"/>
              </a:rPr>
              <a:t>Click to edit the title text format</a:t>
            </a:r>
            <a:endParaRPr lang="en-US" sz="1800" b="0" strike="noStrike" spc="-1">
              <a:latin typeface="Arial"/>
            </a:endParaRPr>
          </a:p>
        </p:txBody>
      </p:sp>
      <p:sp>
        <p:nvSpPr>
          <p:cNvPr id="115" name="PlaceHolder 2"/>
          <p:cNvSpPr>
            <a:spLocks noGrp="1"/>
          </p:cNvSpPr>
          <p:nvPr>
            <p:ph type="body"/>
          </p:nvPr>
        </p:nvSpPr>
        <p:spPr>
          <a:xfrm>
            <a:off x="609480" y="1604520"/>
            <a:ext cx="10972080" cy="39769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latin typeface="Arial"/>
              </a:rPr>
              <a:t>Click to edit the outline text format</a:t>
            </a:r>
            <a:endParaRPr lang="en-US" sz="1800" b="0" strike="noStrike" spc="-1">
              <a:latin typeface="Arial"/>
            </a:endParaRPr>
          </a:p>
          <a:p>
            <a:pPr marL="864235" lvl="1" indent="-323850">
              <a:spcBef>
                <a:spcPts val="1135"/>
              </a:spcBef>
              <a:buClr>
                <a:srgbClr val="000000"/>
              </a:buClr>
              <a:buSzPct val="75000"/>
              <a:buFont typeface="Symbol" panose="05050102010706020507" charset="2"/>
              <a:buChar char=""/>
            </a:pPr>
            <a:r>
              <a:rPr lang="en-US" sz="1800" b="0" strike="noStrike" spc="-1">
                <a:latin typeface="Arial"/>
              </a:rPr>
              <a:t>Second Outline Level</a:t>
            </a:r>
            <a:endParaRPr lang="en-US" sz="1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a:rPr>
              <a:t>Third Outline Level</a:t>
            </a:r>
            <a:endParaRPr lang="en-US" sz="1800" b="0" strike="noStrike" spc="-1">
              <a:latin typeface="Arial"/>
            </a:endParaRPr>
          </a:p>
          <a:p>
            <a:pPr marL="1727835" lvl="3" indent="-215900">
              <a:spcBef>
                <a:spcPts val="565"/>
              </a:spcBef>
              <a:buClr>
                <a:srgbClr val="000000"/>
              </a:buClr>
              <a:buSzPct val="75000"/>
              <a:buFont typeface="Symbol" panose="05050102010706020507" charset="2"/>
              <a:buChar char=""/>
            </a:pPr>
            <a:r>
              <a:rPr lang="en-US" sz="1800" b="0" strike="noStrike" spc="-1">
                <a:latin typeface="Arial"/>
              </a:rPr>
              <a:t>Fourth Outline Level</a:t>
            </a:r>
            <a:endParaRPr lang="en-US" sz="18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a:rPr>
              <a:t>Fifth Outline Level</a:t>
            </a:r>
            <a:endParaRPr lang="en-US" sz="18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a:rPr>
              <a:t>Sixth Outline Level</a:t>
            </a:r>
            <a:endParaRPr lang="en-US" sz="18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a:rPr>
              <a:t>Seventh Outline Level</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231840" y="2002320"/>
            <a:ext cx="11726640" cy="2385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rmAutofit/>
          </a:bodyPr>
          <a:p>
            <a:pPr algn="ctr">
              <a:lnSpc>
                <a:spcPct val="90000"/>
              </a:lnSpc>
            </a:pPr>
            <a:r>
              <a:rPr lang="en-US" sz="6000" b="0" strike="noStrike" spc="-1">
                <a:solidFill>
                  <a:srgbClr val="000000"/>
                </a:solidFill>
                <a:latin typeface="Calibri Light"/>
                <a:ea typeface="DejaVu Sans" panose="020B0603030804020204"/>
              </a:rPr>
              <a:t>Adapting Sequence to Sequence models for Text Nomorlization </a:t>
            </a:r>
            <a:br>
              <a:rPr lang="en-US" sz="6000" b="0" strike="noStrike" spc="-1">
                <a:solidFill>
                  <a:srgbClr val="000000"/>
                </a:solidFill>
                <a:latin typeface="Calibri Light"/>
                <a:ea typeface="DejaVu Sans" panose="020B0603030804020204"/>
              </a:rPr>
            </a:br>
            <a:r>
              <a:rPr lang="en-US" sz="6000" b="0" strike="noStrike" spc="-1">
                <a:solidFill>
                  <a:srgbClr val="000000"/>
                </a:solidFill>
                <a:latin typeface="Calibri Light"/>
                <a:ea typeface="DejaVu Sans" panose="020B0603030804020204"/>
              </a:rPr>
              <a:t>in Social Media</a:t>
            </a:r>
            <a:endParaRPr lang="en-US" sz="6000" b="0" strike="noStrike" spc="-1">
              <a:latin typeface="Arial"/>
            </a:endParaRPr>
          </a:p>
        </p:txBody>
      </p:sp>
      <p:sp>
        <p:nvSpPr>
          <p:cNvPr id="273" name="CustomShape 2"/>
          <p:cNvSpPr/>
          <p:nvPr/>
        </p:nvSpPr>
        <p:spPr>
          <a:xfrm>
            <a:off x="1523880" y="3602160"/>
            <a:ext cx="9142200" cy="16538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scheduled sampling</a:t>
            </a:r>
            <a:endParaRPr lang="en-US" sz="4400" b="0" strike="noStrike" spc="-1">
              <a:latin typeface="Arial"/>
            </a:endParaRPr>
          </a:p>
        </p:txBody>
      </p:sp>
      <p:sp>
        <p:nvSpPr>
          <p:cNvPr id="296"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Loss funcition </a:t>
            </a:r>
            <a:endParaRPr lang="en-US" sz="2800" b="0" strike="noStrike" spc="-1">
              <a:latin typeface="Arial"/>
            </a:endParaRPr>
          </a:p>
          <a:p>
            <a:pPr>
              <a:lnSpc>
                <a:spcPct val="90000"/>
              </a:lnSpc>
              <a:spcBef>
                <a:spcPts val="1000"/>
              </a:spcBef>
            </a:pP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Trong quá trình training, việc học những từ sai, sẽ dẫn đến accumalation error, nên tác giả sử dụng scheduled sampling để làm giảm teacher-forcing.</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Thay predict của model = ground truth để predict từ tiếp theo.</a:t>
            </a:r>
            <a:endParaRPr lang="en-US" sz="2800" b="0" strike="noStrike" spc="-1">
              <a:latin typeface="Arial"/>
            </a:endParaRPr>
          </a:p>
          <a:p>
            <a:pPr>
              <a:lnSpc>
                <a:spcPct val="90000"/>
              </a:lnSpc>
              <a:spcBef>
                <a:spcPts val="1000"/>
              </a:spcBef>
            </a:pPr>
            <a:endParaRPr lang="en-US" sz="2800" b="0" strike="noStrike" spc="-1">
              <a:latin typeface="Arial"/>
            </a:endParaRPr>
          </a:p>
        </p:txBody>
      </p:sp>
      <p:pic>
        <p:nvPicPr>
          <p:cNvPr id="297" name="Picture 3"/>
          <p:cNvPicPr/>
          <p:nvPr/>
        </p:nvPicPr>
        <p:blipFill>
          <a:blip r:embed="rId1"/>
          <a:stretch>
            <a:fillRect/>
          </a:stretch>
        </p:blipFill>
        <p:spPr>
          <a:xfrm>
            <a:off x="4021560" y="1581120"/>
            <a:ext cx="3807720" cy="96012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2.2 Xử lý các unknown words. </a:t>
            </a:r>
            <a:endParaRPr lang="en-US" sz="4400" b="0" strike="noStrike" spc="-1">
              <a:latin typeface="Arial"/>
            </a:endParaRPr>
          </a:p>
        </p:txBody>
      </p:sp>
      <p:sp>
        <p:nvSpPr>
          <p:cNvPr id="299"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word-based thì hạn chế về vocabulary, những từ nằm ngoài vocabulary được biểu thị: </a:t>
            </a:r>
            <a:r>
              <a:rPr lang="en-US" sz="2800" b="0" strike="noStrike" spc="-1">
                <a:solidFill>
                  <a:srgbClr val="FF0000"/>
                </a:solidFill>
                <a:latin typeface="Calibri"/>
                <a:ea typeface="DejaVu Sans" panose="020B0603030804020204"/>
              </a:rPr>
              <a:t>UNK</a:t>
            </a:r>
            <a:r>
              <a:rPr lang="en-US" sz="2800" b="0" strike="noStrike" spc="-1">
                <a:solidFill>
                  <a:srgbClr val="000000"/>
                </a:solidFill>
                <a:latin typeface="Calibri"/>
                <a:ea typeface="DejaVu Sans" panose="020B0603030804020204"/>
              </a:rPr>
              <a:t> </a:t>
            </a:r>
            <a:endParaRPr lang="en-US" sz="2800" b="0" strike="noStrike" spc="-1">
              <a:latin typeface="Arial"/>
            </a:endParaRPr>
          </a:p>
          <a:p>
            <a:pPr>
              <a:lnSpc>
                <a:spcPct val="90000"/>
              </a:lnSpc>
              <a:spcBef>
                <a:spcPts val="1000"/>
              </a:spcBef>
            </a:pP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character model vượt qua được botteneck về ràng buộc của từ điển và không yêu cầu tiền xử lý tokenization, nhưng tính toán lại đắt đỏ và cũng bị thiếu dữ liệu</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Belinkov and Bisk (2017) đã chỉ ra rằng character model không hiệu quả với lỗi typos, noise </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a:ea typeface="DejaVu Sans" panose="020B0603030804020204"/>
              </a:rPr>
              <a:t>2.2 Xử lý các unknown words. </a:t>
            </a:r>
            <a:br>
              <a:rPr lang="en-US" sz="4400" b="0" strike="noStrike" spc="-1">
                <a:solidFill>
                  <a:srgbClr val="000000"/>
                </a:solidFill>
                <a:latin typeface="Calibri Light"/>
                <a:ea typeface="DejaVu Sans" panose="020B0603030804020204"/>
              </a:rPr>
            </a:br>
            <a:endParaRPr lang="en-US" sz="4400" b="0" strike="noStrike" spc="-1">
              <a:latin typeface="Arial"/>
            </a:endParaRPr>
          </a:p>
        </p:txBody>
      </p:sp>
      <p:sp>
        <p:nvSpPr>
          <p:cNvPr id="301"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Tạo dữ liệu trainning cho character-based model, bằng 5 phương pháp sau:</a:t>
            </a:r>
            <a:endParaRPr lang="en-US" sz="2800" b="0" strike="noStrike" spc="-1">
              <a:latin typeface="Arial"/>
            </a:endParaRPr>
          </a:p>
          <a:p>
            <a:pPr>
              <a:lnSpc>
                <a:spcPct val="90000"/>
              </a:lnSpc>
              <a:spcBef>
                <a:spcPts val="1000"/>
              </a:spcBef>
            </a:pPr>
            <a:endParaRPr lang="en-US" sz="2800" b="0" strike="noStrike" spc="-1">
              <a:latin typeface="Arial"/>
            </a:endParaRPr>
          </a:p>
        </p:txBody>
      </p:sp>
      <p:pic>
        <p:nvPicPr>
          <p:cNvPr id="302" name="Picture 3"/>
          <p:cNvPicPr/>
          <p:nvPr/>
        </p:nvPicPr>
        <p:blipFill>
          <a:blip r:embed="rId1"/>
          <a:stretch>
            <a:fillRect/>
          </a:stretch>
        </p:blipFill>
        <p:spPr>
          <a:xfrm>
            <a:off x="2505240" y="2752560"/>
            <a:ext cx="8025840" cy="354168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3 Dữ liệu </a:t>
            </a:r>
            <a:endParaRPr lang="en-US" sz="4400" b="0" strike="noStrike" spc="-1">
              <a:latin typeface="Arial"/>
            </a:endParaRPr>
          </a:p>
        </p:txBody>
      </p:sp>
      <p:sp>
        <p:nvSpPr>
          <p:cNvPr id="304" name="CustomShape 2"/>
          <p:cNvSpPr/>
          <p:nvPr/>
        </p:nvSpPr>
        <p:spPr>
          <a:xfrm>
            <a:off x="838080" y="1825560"/>
            <a:ext cx="10913760" cy="4349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LexNorm dataset từ 2015 ACL-CIJNLP</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Bao gồm 4917 tweets với 373 unique non-standard word types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train/test = 60:40</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Có 488 non-standard word types , unseen trong trainning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Để giảm kích thước của vocabulary: lowercase các từ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Các từ được tag: &lt;hash&gt; và &lt;url&gt; được bỏ qua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&lt;mention&gt; đại điện cho các từ không làm gì và được bỏ qua khi vào character-based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Môi câu được tiền sử lý bằng cách: thêm vào  đầu &lt;s&gt; và &lt;/s&gt; vào cuối.</a:t>
            </a: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3 Dữ liệu </a:t>
            </a:r>
            <a:endParaRPr lang="en-US" sz="4400" b="0" strike="noStrike" spc="-1">
              <a:latin typeface="Arial"/>
            </a:endParaRPr>
          </a:p>
        </p:txBody>
      </p:sp>
      <p:sp>
        <p:nvSpPr>
          <p:cNvPr id="306"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sp>
      <p:pic>
        <p:nvPicPr>
          <p:cNvPr id="307" name="Picture 3"/>
          <p:cNvPicPr/>
          <p:nvPr/>
        </p:nvPicPr>
        <p:blipFill>
          <a:blip r:embed="rId1"/>
          <a:stretch>
            <a:fillRect/>
          </a:stretch>
        </p:blipFill>
        <p:spPr>
          <a:xfrm>
            <a:off x="2123280" y="2587680"/>
            <a:ext cx="8864640" cy="239148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Traning Details  </a:t>
            </a:r>
            <a:endParaRPr lang="en-US" sz="4400" b="0" strike="noStrike" spc="-1">
              <a:latin typeface="Arial"/>
            </a:endParaRPr>
          </a:p>
        </p:txBody>
      </p:sp>
      <p:graphicFrame>
        <p:nvGraphicFramePr>
          <p:cNvPr id="309" name="Table 2"/>
          <p:cNvGraphicFramePr/>
          <p:nvPr/>
        </p:nvGraphicFramePr>
        <p:xfrm>
          <a:off x="838080" y="1690920"/>
          <a:ext cx="10515240" cy="2665080"/>
        </p:xfrm>
        <a:graphic>
          <a:graphicData uri="http://schemas.openxmlformats.org/drawingml/2006/table">
            <a:tbl>
              <a:tblPr/>
              <a:tblGrid>
                <a:gridCol w="3504960"/>
                <a:gridCol w="3504960"/>
                <a:gridCol w="3505320"/>
              </a:tblGrid>
              <a:tr h="380880">
                <a:tc>
                  <a:txBody>
                    <a:bodyPr/>
                    <a:p>
                      <a:pPr>
                        <a:buNone/>
                      </a:pPr>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US" sz="1800" b="1" strike="noStrike" spc="-1">
                          <a:solidFill>
                            <a:srgbClr val="FFFFFF"/>
                          </a:solidFill>
                          <a:latin typeface="Calibri"/>
                        </a:rPr>
                        <a:t>word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lang="en-US" sz="1800" b="1" strike="noStrike" spc="-1">
                          <a:solidFill>
                            <a:srgbClr val="FFFFFF"/>
                          </a:solidFill>
                          <a:latin typeface="Calibri"/>
                        </a:rPr>
                        <a:t>character model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p>
                      <a:pPr>
                        <a:lnSpc>
                          <a:spcPct val="100000"/>
                        </a:lnSpc>
                      </a:pPr>
                      <a:r>
                        <a:rPr lang="en-US" sz="1800" b="0" strike="noStrike" spc="-1">
                          <a:solidFill>
                            <a:srgbClr val="000000"/>
                          </a:solidFill>
                          <a:latin typeface="Calibri"/>
                        </a:rPr>
                        <a:t>batch size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32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500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lang="en-US" sz="1800" b="0" strike="noStrike" spc="-1">
                          <a:solidFill>
                            <a:srgbClr val="000000"/>
                          </a:solidFill>
                          <a:latin typeface="Calibri"/>
                        </a:rPr>
                        <a:t>trình tối ưu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800" b="0" strike="noStrike" spc="-1">
                          <a:solidFill>
                            <a:srgbClr val="000000"/>
                          </a:solidFill>
                          <a:latin typeface="Calibri"/>
                        </a:rPr>
                        <a:t>adam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800" b="0" strike="noStrike" spc="-1">
                          <a:solidFill>
                            <a:srgbClr val="000000"/>
                          </a:solidFill>
                          <a:latin typeface="Calibri"/>
                        </a:rPr>
                        <a:t>adam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lang="en-US" sz="1800" b="0" strike="noStrike" spc="-1">
                          <a:solidFill>
                            <a:srgbClr val="000000"/>
                          </a:solidFill>
                          <a:latin typeface="Calibri"/>
                        </a:rPr>
                        <a:t>em.dimension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100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256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lang="en-US" sz="1800" b="0" strike="noStrike" spc="-1">
                          <a:solidFill>
                            <a:srgbClr val="000000"/>
                          </a:solidFill>
                          <a:latin typeface="Calibri"/>
                        </a:rPr>
                        <a:t>euron_layern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800" b="0" strike="noStrike" spc="-1">
                          <a:solidFill>
                            <a:srgbClr val="000000"/>
                          </a:solidFill>
                          <a:latin typeface="Calibri"/>
                        </a:rPr>
                        <a:t>200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800" b="0" strike="noStrike" spc="-1">
                          <a:solidFill>
                            <a:srgbClr val="000000"/>
                          </a:solidFill>
                          <a:latin typeface="Calibri"/>
                        </a:rPr>
                        <a:t>500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lang="en-US" sz="1800" b="0" strike="noStrike" spc="-1">
                          <a:solidFill>
                            <a:srgbClr val="000000"/>
                          </a:solidFill>
                          <a:latin typeface="Calibri"/>
                        </a:rPr>
                        <a:t>drop_out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9800">
                <a:tc>
                  <a:txBody>
                    <a:bodyPr/>
                    <a:p>
                      <a:pPr>
                        <a:lnSpc>
                          <a:spcPct val="100000"/>
                        </a:lnSpc>
                      </a:pPr>
                      <a:r>
                        <a:rPr lang="en-US" sz="1800" b="0" strike="noStrike" spc="-1">
                          <a:solidFill>
                            <a:srgbClr val="000000"/>
                          </a:solidFill>
                          <a:latin typeface="Calibri"/>
                        </a:rPr>
                        <a:t>learning rate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US" sz="1800" b="0" strike="noStrike" spc="-1">
                          <a:solidFill>
                            <a:srgbClr val="000000"/>
                          </a:solidFill>
                          <a:latin typeface="Calibri"/>
                        </a:rPr>
                        <a:t>0.01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buNone/>
                      </a:pPr>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10" name="CustomShape 3"/>
          <p:cNvSpPr/>
          <p:nvPr/>
        </p:nvSpPr>
        <p:spPr>
          <a:xfrm>
            <a:off x="838080" y="4695840"/>
            <a:ext cx="10590120" cy="36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Calibri"/>
                <a:ea typeface="DejaVu Sans" panose="020B0603030804020204"/>
              </a:rPr>
              <a:t>10% training data để tuning hyper-parameter </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4 Thực nghiệm </a:t>
            </a:r>
            <a:endParaRPr lang="en-US" sz="4400" b="0" strike="noStrike" spc="-1">
              <a:latin typeface="Arial"/>
            </a:endParaRPr>
          </a:p>
        </p:txBody>
      </p:sp>
      <p:pic>
        <p:nvPicPr>
          <p:cNvPr id="312" name="Content Placeholder 3"/>
          <p:cNvPicPr/>
          <p:nvPr/>
        </p:nvPicPr>
        <p:blipFill>
          <a:blip r:embed="rId1"/>
          <a:stretch>
            <a:fillRect/>
          </a:stretch>
        </p:blipFill>
        <p:spPr>
          <a:xfrm>
            <a:off x="838080" y="1506240"/>
            <a:ext cx="9959400" cy="2804400"/>
          </a:xfrm>
          <a:prstGeom prst="rect">
            <a:avLst/>
          </a:prstGeom>
          <a:ln>
            <a:noFill/>
          </a:ln>
        </p:spPr>
      </p:pic>
      <p:pic>
        <p:nvPicPr>
          <p:cNvPr id="313" name="Picture 4"/>
          <p:cNvPicPr/>
          <p:nvPr/>
        </p:nvPicPr>
        <p:blipFill>
          <a:blip r:embed="rId2"/>
          <a:stretch>
            <a:fillRect/>
          </a:stretch>
        </p:blipFill>
        <p:spPr>
          <a:xfrm>
            <a:off x="838080" y="4312440"/>
            <a:ext cx="9886320" cy="819360"/>
          </a:xfrm>
          <a:prstGeom prst="rect">
            <a:avLst/>
          </a:prstGeom>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pic>
        <p:nvPicPr>
          <p:cNvPr id="315" name="Content Placeholder 5"/>
          <p:cNvPicPr/>
          <p:nvPr/>
        </p:nvPicPr>
        <p:blipFill>
          <a:blip r:embed="rId1"/>
          <a:stretch>
            <a:fillRect/>
          </a:stretch>
        </p:blipFill>
        <p:spPr>
          <a:xfrm>
            <a:off x="300240" y="1972800"/>
            <a:ext cx="11589480" cy="3560040"/>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pic>
        <p:nvPicPr>
          <p:cNvPr id="317" name="Content Placeholder 3"/>
          <p:cNvPicPr/>
          <p:nvPr/>
        </p:nvPicPr>
        <p:blipFill>
          <a:blip r:embed="rId1"/>
          <a:stretch>
            <a:fillRect/>
          </a:stretch>
        </p:blipFill>
        <p:spPr>
          <a:xfrm>
            <a:off x="1875960" y="1644120"/>
            <a:ext cx="8551080" cy="4775400"/>
          </a:xfrm>
          <a:prstGeom prst="rect">
            <a:avLst/>
          </a:prstGeom>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a:ea typeface="DejaVu Sans" panose="020B0603030804020204"/>
              </a:rPr>
              <a:t>Cách tạo vocabulary khi train vs words </a:t>
            </a:r>
            <a:endParaRPr lang="en-US" sz="4400" b="0" strike="noStrike" spc="-1">
              <a:latin typeface="Arial"/>
            </a:endParaRPr>
          </a:p>
        </p:txBody>
      </p:sp>
      <p:sp>
        <p:nvSpPr>
          <p:cNvPr id="319"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vocab_source</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vocab_target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khi tham so share_voca duoc thiet lap thi ket hop ca 2:</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training_voca: 10.084 = 10800 + &lt;unk&gt; + '' la &lt;padding&gt;, &lt;e&gt; ket thuc cau hoac tu, &lt;s&gt; bat dau cau hoac tu</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testing_voca: 7389</a:t>
            </a:r>
            <a:endParaRPr lang="en-US" sz="2800" b="0" strike="noStrike" spc="-1">
              <a:latin typeface="Arial"/>
            </a:endParaRPr>
          </a:p>
          <a:p>
            <a:pPr>
              <a:lnSpc>
                <a:spcPct val="90000"/>
              </a:lnSpc>
              <a:spcBef>
                <a:spcPts val="1000"/>
              </a:spcBef>
            </a:pP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voi character: 41: a-z, 0-9, &lt;e&gt; , &lt;s&gt; , '', &lt;unk&gt;</a:t>
            </a: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Các mục trình bày</a:t>
            </a:r>
            <a:endParaRPr lang="en-US" sz="4400" b="0" strike="noStrike" spc="-1">
              <a:latin typeface="Arial"/>
            </a:endParaRPr>
          </a:p>
        </p:txBody>
      </p:sp>
      <p:sp>
        <p:nvSpPr>
          <p:cNvPr id="275"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Bài toán</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Mô hình</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Dữ liệu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Thực nghiệm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#Đề xuất cho tiếng việt </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a:ea typeface="DejaVu Sans" panose="020B0603030804020204"/>
              </a:rPr>
              <a:t>Cách tạo vocabulary khi train vs words </a:t>
            </a:r>
            <a:endParaRPr lang="en-US" sz="4400" b="0" strike="noStrike" spc="-1">
              <a:latin typeface="Arial"/>
            </a:endParaRPr>
          </a:p>
        </p:txBody>
      </p:sp>
      <p:sp>
        <p:nvSpPr>
          <p:cNvPr id="321"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thêm 2 kí từ UNK_WORD: &lt;unk &gt;, PAD_WORD: '' vào voca</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trường hợp source_voca, target_voca tương tự, nếu shared voca thì source = target.</a:t>
            </a: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a:p>
            <a:pPr>
              <a:lnSpc>
                <a:spcPct val="90000"/>
              </a:lnSpc>
              <a:spcBef>
                <a:spcPts val="1000"/>
              </a:spcBef>
            </a:pPr>
            <a:endParaRPr lang="en-US" sz="2800" b="0" strike="noStrike" spc="-1">
              <a:latin typeface="Arial"/>
            </a:endParaRPr>
          </a:p>
        </p:txBody>
      </p:sp>
      <p:graphicFrame>
        <p:nvGraphicFramePr>
          <p:cNvPr id="322" name="Table 3"/>
          <p:cNvGraphicFramePr/>
          <p:nvPr/>
        </p:nvGraphicFramePr>
        <p:xfrm>
          <a:off x="218520" y="3837960"/>
          <a:ext cx="11754720" cy="2669760"/>
        </p:xfrm>
        <a:graphic>
          <a:graphicData uri="http://schemas.openxmlformats.org/drawingml/2006/table">
            <a:tbl>
              <a:tblPr/>
              <a:tblGrid>
                <a:gridCol w="1469160"/>
                <a:gridCol w="1469160"/>
                <a:gridCol w="1469160"/>
                <a:gridCol w="1469160"/>
                <a:gridCol w="1469160"/>
                <a:gridCol w="1469160"/>
                <a:gridCol w="1469160"/>
                <a:gridCol w="1470600"/>
              </a:tblGrid>
              <a:tr h="622440">
                <a:tc>
                  <a:txBody>
                    <a:bodyPr/>
                    <a:p>
                      <a:pPr algn="ctr">
                        <a:lnSpc>
                          <a:spcPct val="100000"/>
                        </a:lnSpc>
                      </a:pPr>
                      <a:r>
                        <a:rPr lang="en-US" sz="1800" b="1" strike="noStrike" spc="-1">
                          <a:solidFill>
                            <a:srgbClr val="FF0000"/>
                          </a:solidFill>
                          <a:latin typeface="Calibri"/>
                        </a:rPr>
                        <a:t>RT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@FVCKxHEMMINGS</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DID</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CALUM</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SLIP</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1" strike="noStrike" spc="-1">
                          <a:solidFill>
                            <a:srgbClr val="FF0000"/>
                          </a:solidFill>
                          <a:latin typeface="Calibri"/>
                        </a:rPr>
                        <a:t>OMFG</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622440">
                <a:tc>
                  <a:txBody>
                    <a:bodyPr/>
                    <a:p>
                      <a:pPr algn="ctr">
                        <a:lnSpc>
                          <a:spcPct val="100000"/>
                        </a:lnSpc>
                      </a:pPr>
                      <a:r>
                        <a:rPr lang="en-US" sz="1800" b="1" strike="noStrike" spc="-1">
                          <a:solidFill>
                            <a:srgbClr val="FF0000"/>
                          </a:solidFill>
                          <a:latin typeface="Calibri"/>
                        </a:rPr>
                        <a:t>RT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&lt;mention&gt;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DID</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CALUM</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SLIP</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OMFG</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5200">
                <a:tc>
                  <a:txBody>
                    <a:bodyPr/>
                    <a:p>
                      <a:pPr algn="ctr">
                        <a:lnSpc>
                          <a:spcPct val="100000"/>
                        </a:lnSpc>
                      </a:pPr>
                      <a:r>
                        <a:rPr lang="en-US" sz="1800" b="0" strike="noStrike" spc="-1">
                          <a:solidFill>
                            <a:srgbClr val="000000"/>
                          </a:solidFill>
                          <a:latin typeface="Calibri"/>
                        </a:rPr>
                        <a:t>Từ những</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0" strike="noStrike" spc="-1">
                          <a:solidFill>
                            <a:srgbClr val="000000"/>
                          </a:solidFill>
                          <a:latin typeface="Calibri"/>
                        </a:rPr>
                        <a:t>các word </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0" strike="noStrike" spc="-1">
                          <a:solidFill>
                            <a:srgbClr val="000000"/>
                          </a:solidFill>
                          <a:latin typeface="Calibri"/>
                        </a:rPr>
                        <a:t>ở trên tạo </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lang="en-US" sz="1800" b="0" strike="noStrike" spc="-1">
                          <a:solidFill>
                            <a:srgbClr val="000000"/>
                          </a:solidFill>
                          <a:latin typeface="Calibri"/>
                        </a:rPr>
                        <a:t>ra từ điển </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75200">
                <a:tc>
                  <a:txBody>
                    <a:bodyPr/>
                    <a:p>
                      <a:pPr algn="ctr">
                        <a:lnSpc>
                          <a:spcPct val="100000"/>
                        </a:lnSpc>
                      </a:pPr>
                      <a:r>
                        <a:rPr lang="en-US" sz="1800" b="1" strike="noStrike" spc="-1">
                          <a:solidFill>
                            <a:srgbClr val="FF0000"/>
                          </a:solidFill>
                          <a:latin typeface="Calibri"/>
                        </a:rPr>
                        <a:t>6</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2</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3</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1376</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10704</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10960</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6295</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lang="en-US" sz="1800" b="1" strike="noStrike" spc="-1">
                          <a:solidFill>
                            <a:srgbClr val="FF0000"/>
                          </a:solidFill>
                          <a:latin typeface="Calibri"/>
                        </a:rPr>
                        <a:t>1003</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4480">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a:ea typeface="DejaVu Sans" panose="020B0603030804020204"/>
              </a:rPr>
              <a:t>Cách tạo vocabulary khi train vs words </a:t>
            </a:r>
            <a:br>
              <a:rPr lang="en-US" sz="4400" b="0" strike="noStrike" spc="-1">
                <a:solidFill>
                  <a:srgbClr val="000000"/>
                </a:solidFill>
                <a:latin typeface="Calibri Light"/>
                <a:ea typeface="DejaVu Sans" panose="020B0603030804020204"/>
              </a:rPr>
            </a:br>
            <a:endParaRPr lang="en-US" sz="4400" b="0" strike="noStrike" spc="-1">
              <a:latin typeface="Arial"/>
            </a:endParaRPr>
          </a:p>
        </p:txBody>
      </p:sp>
      <p:sp>
        <p:nvSpPr>
          <p:cNvPr id="324"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90000"/>
              </a:lnSpc>
              <a:spcBef>
                <a:spcPts val="1000"/>
              </a:spcBef>
            </a:pPr>
            <a:r>
              <a:rPr lang="en-US" sz="2800" b="0" strike="noStrike" spc="-1">
                <a:solidFill>
                  <a:srgbClr val="000000"/>
                </a:solidFill>
                <a:latin typeface="Calibri"/>
                <a:ea typeface="DejaVu Sans" panose="020B0603030804020204"/>
              </a:rPr>
              <a:t>Khi xem xet test set, nó xác định được UNK, là các từ không có trong source_input va target cua trainning </a:t>
            </a:r>
            <a:endParaRPr lang="en-US" sz="2800" b="0" strike="noStrike" spc="-1">
              <a:latin typeface="Arial"/>
            </a:endParaRPr>
          </a:p>
        </p:txBody>
      </p:sp>
      <p:graphicFrame>
        <p:nvGraphicFramePr>
          <p:cNvPr id="325" name="Table 3"/>
          <p:cNvGraphicFramePr/>
          <p:nvPr/>
        </p:nvGraphicFramePr>
        <p:xfrm>
          <a:off x="928440" y="2760480"/>
          <a:ext cx="10427760" cy="3432600"/>
        </p:xfrm>
        <a:graphic>
          <a:graphicData uri="http://schemas.openxmlformats.org/drawingml/2006/table">
            <a:tbl>
              <a:tblPr/>
              <a:tblGrid>
                <a:gridCol w="1489680"/>
                <a:gridCol w="1489680"/>
                <a:gridCol w="1489680"/>
                <a:gridCol w="1489680"/>
                <a:gridCol w="1489680"/>
                <a:gridCol w="1489680"/>
                <a:gridCol w="1489680"/>
              </a:tblGrid>
              <a:tr h="572040">
                <a:tc>
                  <a:txBody>
                    <a:bodyPr/>
                    <a:p>
                      <a:pPr>
                        <a:lnSpc>
                          <a:spcPct val="100000"/>
                        </a:lnSpc>
                      </a:pPr>
                      <a:r>
                        <a:rPr lang="en-US" sz="1800" b="0" strike="noStrike" spc="-1">
                          <a:solidFill>
                            <a:srgbClr val="7030A0"/>
                          </a:solidFill>
                          <a:latin typeface="Calibri"/>
                        </a:rPr>
                        <a:t>Dick</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in</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Janice</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Im</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popin </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xanax</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lang="en-US" sz="1800" b="0" strike="noStrike" spc="-1">
                          <a:solidFill>
                            <a:srgbClr val="7030A0"/>
                          </a:solidFill>
                          <a:latin typeface="Calibri"/>
                        </a:rPr>
                        <a:t>and</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speakin</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spanish</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lang="en-US" sz="1800" b="0" strike="noStrike" spc="-1">
                          <a:solidFill>
                            <a:srgbClr val="FF0000"/>
                          </a:solidFill>
                          <a:latin typeface="Calibri"/>
                        </a:rPr>
                        <a:t>&lt;unk&gt;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17</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&lt;unk&gt;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7</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128</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2855</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FF0000"/>
                          </a:solidFill>
                          <a:latin typeface="Calibri"/>
                        </a:rPr>
                        <a:t>&lt;unk&gt;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lang="en-US" sz="1800" b="0" strike="noStrike" spc="-1">
                          <a:solidFill>
                            <a:srgbClr val="FF0000"/>
                          </a:solidFill>
                          <a:latin typeface="Calibri"/>
                        </a:rPr>
                        <a:t>14</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FF0000"/>
                          </a:solidFill>
                          <a:latin typeface="Calibri"/>
                        </a:rPr>
                        <a:t>&lt;unk&gt;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FF0000"/>
                          </a:solidFill>
                          <a:latin typeface="Calibri"/>
                        </a:rPr>
                        <a:t>&lt;unk&gt;</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FF0000"/>
                          </a:solidFill>
                          <a:latin typeface="Calibri"/>
                        </a:rPr>
                        <a:t>4</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lang="en-US" sz="1800" b="0" strike="noStrike" spc="-1">
                          <a:solidFill>
                            <a:srgbClr val="7030A0"/>
                          </a:solidFill>
                          <a:latin typeface="Calibri"/>
                        </a:rPr>
                        <a:t>1</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17</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1</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7</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128</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2855</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lang="en-US" sz="1800" b="0" strike="noStrike" spc="-1">
                          <a:solidFill>
                            <a:srgbClr val="7030A0"/>
                          </a:solidFill>
                          <a:latin typeface="Calibri"/>
                        </a:rPr>
                        <a:t>1</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400">
                <a:tc>
                  <a:txBody>
                    <a:bodyPr/>
                    <a:p>
                      <a:pPr>
                        <a:lnSpc>
                          <a:spcPct val="100000"/>
                        </a:lnSpc>
                      </a:pPr>
                      <a:r>
                        <a:rPr lang="en-US" sz="1800" b="0" strike="noStrike" spc="-1">
                          <a:solidFill>
                            <a:srgbClr val="7030A0"/>
                          </a:solidFill>
                          <a:latin typeface="Calibri"/>
                        </a:rPr>
                        <a:t>14</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1</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1</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lang="en-US" sz="1800" b="0" strike="noStrike" spc="-1">
                          <a:solidFill>
                            <a:srgbClr val="7030A0"/>
                          </a:solidFill>
                          <a:latin typeface="Calibri"/>
                        </a:rPr>
                        <a:t>4</a:t>
                      </a:r>
                      <a:endParaRPr lang="en-US" sz="1800" b="0" strike="noStrike" spc="-1">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buNone/>
                      </a:pPr>
                      <a:endParaRPr lang="en-US"/>
                    </a:p>
                  </a:txBody>
                  <a:tcPr>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Dữ liệu của bảng mappings </a:t>
            </a:r>
            <a:endParaRPr lang="en-US" sz="4400" b="0" strike="noStrike" spc="-1">
              <a:latin typeface="Arial"/>
            </a:endParaRPr>
          </a:p>
        </p:txBody>
      </p:sp>
      <p:pic>
        <p:nvPicPr>
          <p:cNvPr id="327" name="Content Placeholder 3"/>
          <p:cNvPicPr/>
          <p:nvPr/>
        </p:nvPicPr>
        <p:blipFill>
          <a:blip r:embed="rId1"/>
          <a:stretch>
            <a:fillRect/>
          </a:stretch>
        </p:blipFill>
        <p:spPr>
          <a:xfrm>
            <a:off x="952560" y="1690920"/>
            <a:ext cx="4586760" cy="4349880"/>
          </a:xfrm>
          <a:prstGeom prst="rect">
            <a:avLst/>
          </a:prstGeom>
          <a:ln>
            <a:noFill/>
          </a:ln>
        </p:spPr>
      </p:pic>
      <p:sp>
        <p:nvSpPr>
          <p:cNvPr id="328" name="CustomShape 2"/>
          <p:cNvSpPr/>
          <p:nvPr/>
        </p:nvSpPr>
        <p:spPr>
          <a:xfrm>
            <a:off x="6294600" y="2004120"/>
            <a:ext cx="3427200" cy="36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Calibri"/>
                <a:ea typeface="DejaVu Sans" panose="020B0603030804020204"/>
              </a:rPr>
              <a:t>size =: 9703</a:t>
            </a:r>
            <a:endParaRPr lang="en-US" sz="1800" b="0" strike="noStrike" spc="-1">
              <a:latin typeface="Arial"/>
            </a:endParaRPr>
          </a:p>
        </p:txBody>
      </p:sp>
      <p:sp>
        <p:nvSpPr>
          <p:cNvPr id="329" name="CustomShape 3"/>
          <p:cNvSpPr/>
          <p:nvPr/>
        </p:nvSpPr>
        <p:spPr>
          <a:xfrm>
            <a:off x="6296040" y="2564280"/>
            <a:ext cx="5074920" cy="637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latin typeface="Calibri"/>
                <a:ea typeface="DejaVu Sans" panose="020B0603030804020204"/>
              </a:rPr>
              <a:t>một từ source tương ứng với 1 từ hoặc nhiều từ trong target</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khi encode xong </a:t>
            </a:r>
            <a:endParaRPr lang="en-US" sz="4400" b="0" strike="noStrike" spc="-1">
              <a:latin typeface="Arial"/>
            </a:endParaRPr>
          </a:p>
        </p:txBody>
      </p:sp>
      <p:sp>
        <p:nvSpPr>
          <p:cNvPr id="331"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nSpc>
                <a:spcPct val="90000"/>
              </a:lnSpc>
              <a:spcBef>
                <a:spcPts val="1000"/>
              </a:spcBef>
            </a:pPr>
            <a:endParaRPr lang="en-US" sz="1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ret = {'src': src_sents,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'src_sent_words': src_sents_words,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'tgt': tgt_sents,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'tgt_sent_words': tgt_sents_words,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'pos': range(len(src_sents)),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'index': indices,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               'tid': tids}</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POS: các &lt;mention&gt; &lt;hashtag&gt;&lt;url&gt; không được thêm vào pos  </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pic>
        <p:nvPicPr>
          <p:cNvPr id="333" name="Content Placeholder 3"/>
          <p:cNvPicPr/>
          <p:nvPr/>
        </p:nvPicPr>
        <p:blipFill>
          <a:blip r:embed="rId1"/>
          <a:stretch>
            <a:fillRect/>
          </a:stretch>
        </p:blipFill>
        <p:spPr>
          <a:xfrm>
            <a:off x="95400" y="2449080"/>
            <a:ext cx="12266280" cy="2266920"/>
          </a:xfrm>
          <a:prstGeom prst="rect">
            <a:avLst/>
          </a:prstGeom>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Danh gia accuracy, precision, recal</a:t>
            </a:r>
            <a:endParaRPr lang="en-US" sz="4400" b="0" strike="noStrike" spc="-1">
              <a:latin typeface="Arial"/>
            </a:endParaRPr>
          </a:p>
        </p:txBody>
      </p:sp>
      <p:sp>
        <p:nvSpPr>
          <p:cNvPr id="335"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word, thi danh gia theo so tu</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voi ki tu, thi danh gia theo so ki tu</a:t>
            </a:r>
            <a:endParaRPr lang="en-US" sz="2800" b="0" strike="noStrike" spc="-1">
              <a:latin typeface="Arial"/>
            </a:endParaRPr>
          </a:p>
          <a:p>
            <a:pPr>
              <a:lnSpc>
                <a:spcPct val="90000"/>
              </a:lnSpc>
              <a:spcBef>
                <a:spcPts val="1000"/>
              </a:spcBef>
            </a:pPr>
            <a:endParaRPr lang="en-US" sz="2800" b="0" strike="noStrike" spc="-1">
              <a:latin typeface="Arial"/>
            </a:endParaRPr>
          </a:p>
        </p:txBody>
      </p:sp>
      <p:pic>
        <p:nvPicPr>
          <p:cNvPr id="336" name="Picture 3"/>
          <p:cNvPicPr/>
          <p:nvPr/>
        </p:nvPicPr>
        <p:blipFill>
          <a:blip r:embed="rId1"/>
          <a:stretch>
            <a:fillRect/>
          </a:stretch>
        </p:blipFill>
        <p:spPr>
          <a:xfrm>
            <a:off x="1689120" y="3291840"/>
            <a:ext cx="8388360" cy="2883600"/>
          </a:xfrm>
          <a:prstGeom prst="rect">
            <a:avLst/>
          </a:prstGeom>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pic>
        <p:nvPicPr>
          <p:cNvPr id="338" name="Content Placeholder 3"/>
          <p:cNvPicPr/>
          <p:nvPr/>
        </p:nvPicPr>
        <p:blipFill>
          <a:blip r:embed="rId1"/>
          <a:stretch>
            <a:fillRect/>
          </a:stretch>
        </p:blipFill>
        <p:spPr>
          <a:xfrm>
            <a:off x="726480" y="2896200"/>
            <a:ext cx="10625400" cy="2504520"/>
          </a:xfrm>
          <a:prstGeom prst="rect">
            <a:avLst/>
          </a:prstGeom>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sp>
        <p:nvSpPr>
          <p:cNvPr id="340"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word xong roi moi den character</a:t>
            </a:r>
            <a:endParaRPr lang="en-US" sz="2800" b="0" strike="noStrike" spc="-1">
              <a:latin typeface="Arial"/>
            </a:endParaRPr>
          </a:p>
          <a:p>
            <a:pPr>
              <a:lnSpc>
                <a:spcPct val="90000"/>
              </a:lnSpc>
              <a:spcBef>
                <a:spcPts val="1000"/>
              </a:spcBef>
            </a:pP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decoder se dung khi den ki tu ket thuc hoac den 50</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sp>
        <p:nvSpPr>
          <p:cNvPr id="342"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1 cach tao tu dien va xac dinh unk word</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2 cach tinh accuracy, precision, recall</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3 thu tu thuc hien</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4 gioi han cua decoder</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838080" y="365040"/>
            <a:ext cx="10513080" cy="1323000"/>
          </a:xfrm>
          <a:prstGeom prst="rect">
            <a:avLst/>
          </a:prstGeom>
          <a:noFill/>
          <a:ln>
            <a:noFill/>
          </a:ln>
        </p:spPr>
        <p:style>
          <a:lnRef idx="0">
            <a:srgbClr val="FFFFFF"/>
          </a:lnRef>
          <a:fillRef idx="0">
            <a:srgbClr val="FFFFFF"/>
          </a:fillRef>
          <a:effectRef idx="0">
            <a:srgbClr val="FFFFFF"/>
          </a:effectRef>
          <a:fontRef idx="minor"/>
        </p:style>
      </p:sp>
      <p:sp>
        <p:nvSpPr>
          <p:cNvPr id="344" name="CustomShape 2"/>
          <p:cNvSpPr/>
          <p:nvPr/>
        </p:nvSpPr>
        <p:spPr>
          <a:xfrm>
            <a:off x="965160" y="490680"/>
            <a:ext cx="10513080" cy="43488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ea typeface="DejaVu Sans" panose="020B0603030804020204"/>
              </a:rPr>
              <a:t>Lỗi sai chính tả có quy tắc:</a:t>
            </a:r>
            <a:endParaRPr lang="en-US" sz="28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Lỗi sai về dấu câu: + thiếu dấu, thừa dấu, thay thế dấu bằng một dấu khác.</a:t>
            </a:r>
            <a:endParaRPr lang="en-US" sz="2000" b="0" strike="noStrike" spc="-1">
              <a:latin typeface="Arial"/>
            </a:endParaRPr>
          </a:p>
          <a:p>
            <a:pPr marL="2160270" lvl="4" indent="-213995">
              <a:lnSpc>
                <a:spcPct val="100000"/>
              </a:lnSpc>
              <a:spcBef>
                <a:spcPts val="285"/>
              </a:spcBef>
              <a:buClr>
                <a:srgbClr val="000000"/>
              </a:buClr>
              <a:buFont typeface="StarSymbol"/>
              <a:buAutoNum type="arabicParenR"/>
            </a:pPr>
            <a:r>
              <a:rPr lang="en-US" sz="2000" b="0" strike="noStrike" spc="-1">
                <a:solidFill>
                  <a:srgbClr val="000000"/>
                </a:solidFill>
                <a:latin typeface="Calibri"/>
                <a:ea typeface="DejaVu Sans" panose="020B0603030804020204"/>
              </a:rPr>
              <a:t>              + sai vị trí của dấu: hòa – hoà.</a:t>
            </a:r>
            <a:endParaRPr lang="en-US" sz="2000" b="0" strike="noStrike" spc="-1">
              <a:latin typeface="Arial"/>
            </a:endParaRPr>
          </a:p>
          <a:p>
            <a:pPr marL="2160270" lvl="4" indent="-213995">
              <a:lnSpc>
                <a:spcPct val="100000"/>
              </a:lnSpc>
              <a:spcBef>
                <a:spcPts val="285"/>
              </a:spcBef>
              <a:buClr>
                <a:srgbClr val="000000"/>
              </a:buClr>
              <a:buFont typeface="StarSymbol"/>
              <a:buAutoNum type="arabicParenR"/>
            </a:pPr>
            <a:r>
              <a:rPr lang="en-US" sz="2000" b="0" strike="noStrike" spc="-1">
                <a:solidFill>
                  <a:srgbClr val="000000"/>
                </a:solidFill>
                <a:latin typeface="Calibri"/>
                <a:ea typeface="DejaVu Sans" panose="020B0603030804020204"/>
              </a:rPr>
              <a:t>              + dấu biểu cảm cuối câu.</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Lỗi sai về dấu cách: với các từ có nhiều hơn 2 từ :</a:t>
            </a:r>
            <a:endParaRPr lang="en-US" sz="2000" b="0" strike="noStrike" spc="-1">
              <a:latin typeface="Arial"/>
            </a:endParaRPr>
          </a:p>
          <a:p>
            <a:pPr marL="1296035" lvl="2" indent="-285750">
              <a:lnSpc>
                <a:spcPct val="100000"/>
              </a:lnSpc>
              <a:spcBef>
                <a:spcPts val="850"/>
              </a:spcBef>
              <a:buClr>
                <a:srgbClr val="000000"/>
              </a:buClr>
              <a:buFont typeface="StarSymbol"/>
              <a:buAutoNum type="arabicParenR"/>
            </a:pPr>
            <a:r>
              <a:rPr lang="en-US" sz="1800" b="0" strike="noStrike" spc="-1">
                <a:solidFill>
                  <a:srgbClr val="000000"/>
                </a:solidFill>
                <a:latin typeface="Calibri"/>
                <a:ea typeface="DejaVu Sans" panose="020B0603030804020204"/>
              </a:rPr>
              <a:t>                            + mất dấu cách giữa các chữ trong trong từ: hoàng hôn → hoànghôn</a:t>
            </a:r>
            <a:endParaRPr lang="en-US" sz="1800" b="0" strike="noStrike" spc="-1">
              <a:latin typeface="Arial"/>
            </a:endParaRPr>
          </a:p>
          <a:p>
            <a:pPr marL="1727835" lvl="3" indent="-213995">
              <a:lnSpc>
                <a:spcPct val="100000"/>
              </a:lnSpc>
              <a:spcBef>
                <a:spcPts val="565"/>
              </a:spcBef>
              <a:buClr>
                <a:srgbClr val="000000"/>
              </a:buClr>
              <a:buFont typeface="StarSymbol"/>
              <a:buAutoNum type="arabicParenR"/>
            </a:pPr>
            <a:r>
              <a:rPr lang="en-US" sz="1800" b="0" strike="noStrike" spc="-1">
                <a:solidFill>
                  <a:srgbClr val="000000"/>
                </a:solidFill>
                <a:latin typeface="Calibri"/>
                <a:ea typeface="DejaVu Sans" panose="020B0603030804020204"/>
              </a:rPr>
              <a:t>                      + chèn thêm dấu cách vào giữa từ: x ă n g, ph a, n h ơ t</a:t>
            </a:r>
            <a:endParaRPr lang="en-US" sz="18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Lỗi sai về bàn phím: những ký tự có ví trị gần nhau trên bàn phim</a:t>
            </a:r>
            <a:endParaRPr lang="en-US" sz="2000" b="0" strike="noStrike" spc="-1">
              <a:latin typeface="Arial"/>
            </a:endParaRPr>
          </a:p>
          <a:p>
            <a:pPr marL="1296035" lvl="2" indent="-285750">
              <a:lnSpc>
                <a:spcPct val="100000"/>
              </a:lnSpc>
              <a:spcBef>
                <a:spcPts val="850"/>
              </a:spcBef>
              <a:buClr>
                <a:srgbClr val="000000"/>
              </a:buClr>
              <a:buFont typeface="StarSymbol"/>
              <a:buAutoNum type="arabicParenR"/>
            </a:pPr>
            <a:r>
              <a:rPr lang="en-US" sz="1800" b="0" strike="noStrike" spc="-1">
                <a:solidFill>
                  <a:srgbClr val="000000"/>
                </a:solidFill>
                <a:latin typeface="Calibri"/>
                <a:ea typeface="DejaVu Sans" panose="020B0603030804020204"/>
              </a:rPr>
              <a:t>                            + q , w , z , x , s gần a </a:t>
            </a:r>
            <a:endParaRPr lang="en-US" sz="18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Một số chữ cái, có cách phát âm, hơi giống nhau: ch-tr, l-n, x-s, y-i, r-d-gi  …..</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Xu hưởng bỏ chữ cái cuối câu đi: dễ thươn</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Ngoại lệ: xinh xăn - xưn xắn, tình yêu - tình iu. </a:t>
            </a: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1 Bài toán </a:t>
            </a:r>
            <a:endParaRPr lang="en-US" sz="4400" b="0" strike="noStrike" spc="-1">
              <a:latin typeface="Arial"/>
            </a:endParaRPr>
          </a:p>
        </p:txBody>
      </p:sp>
      <p:sp>
        <p:nvSpPr>
          <p:cNvPr id="277"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Social Media tạo một lượng lớn data raw (liên tục theo thời gian thực)có giá trị nhưng hầu hết chúng đều ở dạng non-standard forms, noise .. là bottleneck cho các  NLP tasks.</a:t>
            </a:r>
            <a:endParaRPr lang="en-US" sz="2800" b="0" strike="noStrike" spc="-1">
              <a:latin typeface="Arial"/>
            </a:endParaRPr>
          </a:p>
          <a:p>
            <a:pPr algn="just">
              <a:lnSpc>
                <a:spcPct val="90000"/>
              </a:lnSpc>
              <a:spcBef>
                <a:spcPts val="1000"/>
              </a:spcBef>
            </a:pP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Dẫn đến yêu cầu là cần phải text nomarlize để có thể hiểu được ý nghĩa của short online ports đó, dự đoán trend, recommand items...</a:t>
            </a:r>
            <a:endParaRPr lang="en-US" sz="2800" b="0" strike="noStrike" spc="-1">
              <a:latin typeface="Arial"/>
            </a:endParaRPr>
          </a:p>
          <a:p>
            <a:pPr algn="just">
              <a:lnSpc>
                <a:spcPct val="90000"/>
              </a:lnSpc>
              <a:spcBef>
                <a:spcPts val="1000"/>
              </a:spcBef>
            </a:pP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Một số non-standard forms trong tiếng anh như: misspellings, phonestic subsitution, shortening, acronyms, slang, emphasis, punctuation.</a:t>
            </a:r>
            <a:endParaRPr lang="en-US" sz="2800" b="0" strike="noStrike" spc="-1">
              <a:latin typeface="Arial"/>
            </a:endParaRPr>
          </a:p>
          <a:p>
            <a:pPr algn="just">
              <a:lnSpc>
                <a:spcPct val="90000"/>
              </a:lnSpc>
              <a:spcBef>
                <a:spcPts val="1000"/>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838080" y="365040"/>
            <a:ext cx="10513080" cy="1323000"/>
          </a:xfrm>
          <a:prstGeom prst="rect">
            <a:avLst/>
          </a:prstGeom>
          <a:noFill/>
          <a:ln>
            <a:noFill/>
          </a:ln>
        </p:spPr>
        <p:style>
          <a:lnRef idx="0">
            <a:srgbClr val="FFFFFF"/>
          </a:lnRef>
          <a:fillRef idx="0">
            <a:srgbClr val="FFFFFF"/>
          </a:fillRef>
          <a:effectRef idx="0">
            <a:srgbClr val="FFFFFF"/>
          </a:effectRef>
          <a:fontRef idx="minor"/>
        </p:style>
      </p:sp>
      <p:sp>
        <p:nvSpPr>
          <p:cNvPr id="346" name="CustomShape 2"/>
          <p:cNvSpPr/>
          <p:nvPr/>
        </p:nvSpPr>
        <p:spPr>
          <a:xfrm>
            <a:off x="838080" y="1825560"/>
            <a:ext cx="10513080" cy="43488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ea typeface="DejaVu Sans" panose="020B0603030804020204"/>
              </a:rPr>
              <a:t>Dùng số thay cho chữ: </a:t>
            </a:r>
            <a:endParaRPr lang="en-US" sz="28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ngũ độc = 5 độc.</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thất tình = 7 tình.</a:t>
            </a:r>
            <a:endParaRPr lang="en-US" sz="2000" b="0" strike="noStrike" spc="-1">
              <a:latin typeface="Arial"/>
            </a:endParaRPr>
          </a:p>
          <a:p>
            <a:pPr marL="3023870" lvl="6" indent="-213995">
              <a:lnSpc>
                <a:spcPct val="10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ea typeface="DejaVu Sans" panose="020B0603030804020204"/>
              </a:rPr>
              <a:t>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38080" y="365040"/>
            <a:ext cx="10513080" cy="1323000"/>
          </a:xfrm>
          <a:prstGeom prst="rect">
            <a:avLst/>
          </a:prstGeom>
          <a:noFill/>
          <a:ln>
            <a:noFill/>
          </a:ln>
        </p:spPr>
        <p:style>
          <a:lnRef idx="0">
            <a:srgbClr val="FFFFFF"/>
          </a:lnRef>
          <a:fillRef idx="0">
            <a:srgbClr val="FFFFFF"/>
          </a:fillRef>
          <a:effectRef idx="0">
            <a:srgbClr val="FFFFFF"/>
          </a:effectRef>
          <a:fontRef idx="minor"/>
        </p:style>
      </p:sp>
      <p:sp>
        <p:nvSpPr>
          <p:cNvPr id="348" name="CustomShape 2"/>
          <p:cNvSpPr/>
          <p:nvPr/>
        </p:nvSpPr>
        <p:spPr>
          <a:xfrm>
            <a:off x="838080" y="1825560"/>
            <a:ext cx="10513080" cy="43488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ea typeface="DejaVu Sans" panose="020B0603030804020204"/>
              </a:rPr>
              <a:t>Viết tắt:</a:t>
            </a:r>
            <a:endParaRPr lang="en-US" sz="28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Dùng các chữ cái đầu: BTC: ban tổ chức, CLB: câu lạc bộ, TP: thành phố….</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Với các chữ cái gồm 2 chữ dùng dấu /: đồng chí: đ/c; kình gửi: k/g.</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Viết tắt chỉ một chứ trong 2 chữ: công ty = cty hoặc c.ty</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dùng chữ đầu tiên và cuối cùng: trước = trc, được = dc </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 </a:t>
            </a:r>
            <a:endParaRPr lang="en-US" sz="2000" b="0" strike="noStrike" spc="-1">
              <a:latin typeface="Arial"/>
            </a:endParaRPr>
          </a:p>
          <a:p>
            <a:pPr marL="3023870" lvl="6" indent="-213995">
              <a:lnSpc>
                <a:spcPct val="10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ea typeface="DejaVu Sans" panose="020B0603030804020204"/>
              </a:rPr>
              <a:t>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838080" y="365040"/>
            <a:ext cx="10513080" cy="1323000"/>
          </a:xfrm>
          <a:prstGeom prst="rect">
            <a:avLst/>
          </a:prstGeom>
          <a:noFill/>
          <a:ln>
            <a:noFill/>
          </a:ln>
        </p:spPr>
        <p:style>
          <a:lnRef idx="0">
            <a:srgbClr val="FFFFFF"/>
          </a:lnRef>
          <a:fillRef idx="0">
            <a:srgbClr val="FFFFFF"/>
          </a:fillRef>
          <a:effectRef idx="0">
            <a:srgbClr val="FFFFFF"/>
          </a:effectRef>
          <a:fontRef idx="minor"/>
        </p:style>
      </p:sp>
      <p:sp>
        <p:nvSpPr>
          <p:cNvPr id="350" name="CustomShape 2"/>
          <p:cNvSpPr/>
          <p:nvPr/>
        </p:nvSpPr>
        <p:spPr>
          <a:xfrm>
            <a:off x="838080" y="1825560"/>
            <a:ext cx="10513080" cy="43488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ea typeface="DejaVu Sans" panose="020B0603030804020204"/>
              </a:rPr>
              <a:t>Tiếng lóng: </a:t>
            </a:r>
            <a:endParaRPr lang="en-US" sz="28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Xoắn</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Quẩy (đồ ăn/ hình thức vui chơi giải trí )</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Thả thính ( cho cá /muốn thoát khỏi tính trạng cô đơn ăn )</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Hem = không a</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Vãi : bộc lộ cảm xúc thái quá với sự vật hiện tương gì đó.</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Sửu nhị, hoy,  ………</a:t>
            </a:r>
            <a:endParaRPr lang="en-US" sz="2000" b="0" strike="noStrike" spc="-1">
              <a:latin typeface="Arial"/>
            </a:endParaRPr>
          </a:p>
          <a:p>
            <a:pPr marL="864235" lvl="1" indent="-321945">
              <a:lnSpc>
                <a:spcPct val="100000"/>
              </a:lnSpc>
              <a:spcBef>
                <a:spcPts val="1135"/>
              </a:spcBef>
              <a:buClr>
                <a:srgbClr val="000000"/>
              </a:buClr>
              <a:buSzPct val="75000"/>
              <a:buFont typeface="Symbol" panose="05050102010706020507"/>
              <a:buChar char=""/>
            </a:pPr>
            <a:r>
              <a:rPr lang="en-US" sz="2000" b="0" strike="noStrike" spc="-1">
                <a:solidFill>
                  <a:srgbClr val="000000"/>
                </a:solidFill>
                <a:latin typeface="Calibri"/>
                <a:ea typeface="DejaVu Sans" panose="020B0603030804020204"/>
              </a:rPr>
              <a:t>Sạc  (bị ho mạnh hoặc hắt hơi liên tục do có vật gì lọt vào làm cho tắc nghẽn khí quản một cách đột ngột/ thể hiện sự thất vọng)</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838080" y="365040"/>
            <a:ext cx="10513080" cy="1323000"/>
          </a:xfrm>
          <a:prstGeom prst="rect">
            <a:avLst/>
          </a:prstGeom>
          <a:noFill/>
          <a:ln>
            <a:noFill/>
          </a:ln>
        </p:spPr>
        <p:style>
          <a:lnRef idx="0">
            <a:srgbClr val="FFFFFF"/>
          </a:lnRef>
          <a:fillRef idx="0">
            <a:srgbClr val="FFFFFF"/>
          </a:fillRef>
          <a:effectRef idx="0">
            <a:srgbClr val="FFFFFF"/>
          </a:effectRef>
          <a:fontRef idx="minor"/>
        </p:style>
      </p:sp>
      <p:sp>
        <p:nvSpPr>
          <p:cNvPr id="352" name="CustomShape 2"/>
          <p:cNvSpPr/>
          <p:nvPr/>
        </p:nvSpPr>
        <p:spPr>
          <a:xfrm>
            <a:off x="838080" y="1825560"/>
            <a:ext cx="10513080" cy="43488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1945">
              <a:lnSpc>
                <a:spcPct val="10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a:ea typeface="DejaVu Sans" panose="020B0603030804020204"/>
              </a:rPr>
              <a:t>Teen code:  </a:t>
            </a:r>
            <a:endParaRPr lang="en-US" sz="28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chuyển một số chứ cái sang dạng khác: ph-f , ng – q/p, gi/d- j/z, c – k, qu-w …..</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chuyển chữ cái sang chữ số: 4` - phò, 4 là chữ a…. </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viết tắt: ko/k – không, dk/dc – được, gi – j.</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dùng dấu thay cho chữ viết tắt: huyền - `, sắc - ‘</a:t>
            </a:r>
            <a:endParaRPr lang="en-US" sz="2000" b="0" strike="noStrike" spc="-1">
              <a:latin typeface="Arial"/>
            </a:endParaRPr>
          </a:p>
          <a:p>
            <a:pPr marL="864235" lvl="1" indent="-321945">
              <a:lnSpc>
                <a:spcPct val="100000"/>
              </a:lnSpc>
              <a:spcBef>
                <a:spcPts val="1135"/>
              </a:spcBef>
              <a:buClr>
                <a:srgbClr val="000000"/>
              </a:buClr>
              <a:buFont typeface="StarSymbol"/>
              <a:buAutoNum type="arabicParenR"/>
            </a:pPr>
            <a:r>
              <a:rPr lang="en-US" sz="2000" b="0" strike="noStrike" spc="-1">
                <a:solidFill>
                  <a:srgbClr val="000000"/>
                </a:solidFill>
                <a:latin typeface="Calibri"/>
                <a:ea typeface="DejaVu Sans" panose="020B0603030804020204"/>
              </a:rPr>
              <a:t>kết hợp các kí tự đặc biệt để tạo chứ: đ --- +); d ---- |)..</a:t>
            </a:r>
            <a:endParaRPr lang="en-US" sz="2000" b="0" strike="noStrike" spc="-1">
              <a:latin typeface="Arial"/>
            </a:endParaRPr>
          </a:p>
          <a:p>
            <a:pPr>
              <a:lnSpc>
                <a:spcPct val="100000"/>
              </a:lnSpc>
              <a:spcBef>
                <a:spcPts val="1135"/>
              </a:spcBef>
            </a:pPr>
            <a:endParaRPr lang="en-US" sz="2000" b="0" strike="noStrike" spc="-1">
              <a:latin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sp>
        <p:nvSpPr>
          <p:cNvPr id="354"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Từ chứa nhiều từ thì bỏ dấu cách giữa: một cách ngẫu nhiên</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các string có số thì thêm: @ - không chuẩn hóa </a:t>
            </a:r>
            <a:endParaRPr lang="en-US" sz="2800" b="0" strike="noStrike" spc="-1">
              <a:latin typeface="Arial"/>
            </a:endParaRPr>
          </a:p>
          <a:p>
            <a:pPr marL="228600" indent="-226695">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hạn chế thứ nhất là:</a:t>
            </a:r>
            <a:endParaRPr lang="en-US" sz="2800" b="0" strike="noStrike" spc="-1">
              <a:latin typeface="Arial"/>
            </a:endParaRPr>
          </a:p>
          <a:p>
            <a:pPr marL="685800" lvl="1" indent="-226695">
              <a:lnSpc>
                <a:spcPct val="90000"/>
              </a:lnSpc>
              <a:spcBef>
                <a:spcPts val="500"/>
              </a:spcBef>
              <a:buClr>
                <a:srgbClr val="000000"/>
              </a:buClr>
              <a:buFont typeface="Arial"/>
              <a:buChar char="•"/>
            </a:pPr>
            <a:r>
              <a:rPr lang="en-US" sz="2400" b="0" strike="noStrike" spc="-1">
                <a:solidFill>
                  <a:srgbClr val="000000"/>
                </a:solidFill>
                <a:latin typeface="Calibri"/>
                <a:ea typeface="DejaVu Sans" panose="020B0603030804020204"/>
              </a:rPr>
              <a:t>từ điển định danh: tên đường, huyện, tỉnh ....</a:t>
            </a:r>
            <a:endParaRPr lang="en-US" sz="2400" b="0" strike="noStrike" spc="-1">
              <a:latin typeface="Arial"/>
            </a:endParaRPr>
          </a:p>
          <a:p>
            <a:pPr marL="685800" lvl="1" indent="-226695">
              <a:lnSpc>
                <a:spcPct val="90000"/>
              </a:lnSpc>
              <a:spcBef>
                <a:spcPts val="500"/>
              </a:spcBef>
              <a:buClr>
                <a:srgbClr val="000000"/>
              </a:buClr>
              <a:buFont typeface="Arial"/>
              <a:buChar char="•"/>
            </a:pPr>
            <a:r>
              <a:rPr lang="en-US" sz="2400" b="0" strike="noStrike" spc="-1">
                <a:solidFill>
                  <a:srgbClr val="000000"/>
                </a:solidFill>
                <a:latin typeface="Calibri"/>
                <a:ea typeface="DejaVu Sans" panose="020B0603030804020204"/>
              </a:rPr>
              <a:t> </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609480" y="273600"/>
            <a:ext cx="10972080" cy="11444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4400" b="0" strike="noStrike" spc="-1">
                <a:latin typeface="Arial"/>
              </a:rPr>
              <a:t>Tạo dữ liệu cho word</a:t>
            </a:r>
            <a:endParaRPr lang="en-US" sz="4400" b="0" strike="noStrike" spc="-1">
              <a:latin typeface="Arial"/>
            </a:endParaRPr>
          </a:p>
        </p:txBody>
      </p:sp>
      <p:sp>
        <p:nvSpPr>
          <p:cNvPr id="356" name="CustomShape 2"/>
          <p:cNvSpPr/>
          <p:nvPr/>
        </p:nvSpPr>
        <p:spPr>
          <a:xfrm>
            <a:off x="609480" y="1604520"/>
            <a:ext cx="10972080" cy="397692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a:rPr>
              <a:t>70% se duoc chon lam sai</a:t>
            </a:r>
            <a:endParaRPr lang="en-US" sz="3200" b="0" strike="noStrike" spc="-1">
              <a:latin typeface="Arial"/>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a:rPr>
              <a:t>Moi cau sai se sinh ngau nhien them 1 hoac 2 hoac 3 cau (xac suat 1/3)</a:t>
            </a:r>
            <a:endParaRPr lang="en-US" sz="3200" b="0" strike="noStrike" spc="-1">
              <a:latin typeface="Arial"/>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a:rPr>
              <a:t>So luong tu bi sai = (0-30)*(so luong tu cua cau)</a:t>
            </a:r>
            <a:endParaRPr lang="en-US" sz="3200" b="0" strike="noStrike" spc="-1">
              <a:latin typeface="Arial"/>
            </a:endParaRPr>
          </a:p>
          <a:p>
            <a:pPr marL="431800" indent="-323850">
              <a:lnSpc>
                <a:spcPct val="100000"/>
              </a:lnSpc>
              <a:spcBef>
                <a:spcPts val="1415"/>
              </a:spcBef>
              <a:buClr>
                <a:srgbClr val="000000"/>
              </a:buClr>
              <a:buSzPct val="45000"/>
              <a:buFont typeface="Wingdings" panose="05000000000000000000" pitchFamily="2" charset="2"/>
              <a:buChar char=""/>
            </a:pPr>
            <a:r>
              <a:rPr lang="en-US" sz="3200" b="0" strike="noStrike" spc="-1">
                <a:latin typeface="Arial"/>
              </a:rPr>
              <a:t>Chon ngau nhien 1 tu va ap dung 1 trong 10 loi sau de tao du lieu</a:t>
            </a:r>
            <a:endParaRPr lang="en-US" sz="3200" b="0" strike="noStrike" spc="-1">
              <a:latin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609480" y="273600"/>
            <a:ext cx="10971720" cy="1144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4400" b="0" strike="noStrike" spc="-1">
                <a:solidFill>
                  <a:srgbClr val="000000"/>
                </a:solidFill>
                <a:latin typeface="Arial"/>
                <a:ea typeface="DejaVu Sans" panose="020B0603030804020204"/>
              </a:rPr>
              <a:t>Rule</a:t>
            </a:r>
            <a:endParaRPr lang="en-US" sz="4400" b="0" strike="noStrike" spc="-1">
              <a:latin typeface="Arial"/>
            </a:endParaRPr>
          </a:p>
        </p:txBody>
      </p:sp>
      <p:graphicFrame>
        <p:nvGraphicFramePr>
          <p:cNvPr id="358" name="Table 2"/>
          <p:cNvGraphicFramePr/>
          <p:nvPr/>
        </p:nvGraphicFramePr>
        <p:xfrm>
          <a:off x="609480" y="1604520"/>
          <a:ext cx="10972165" cy="4023360"/>
        </p:xfrm>
        <a:graphic>
          <a:graphicData uri="http://schemas.openxmlformats.org/drawingml/2006/table">
            <a:tbl>
              <a:tblPr/>
              <a:tblGrid>
                <a:gridCol w="1877040"/>
                <a:gridCol w="9095400"/>
              </a:tblGrid>
              <a:tr h="347760">
                <a:tc>
                  <a:txBody>
                    <a:bodyPr/>
                    <a:p>
                      <a:pPr>
                        <a:lnSpc>
                          <a:spcPct val="100000"/>
                        </a:lnSpc>
                      </a:pPr>
                      <a:r>
                        <a:rPr lang="en-US" sz="1800" b="0" strike="noStrike" spc="-1">
                          <a:latin typeface="Arial"/>
                        </a:rPr>
                        <a:t>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Delete one letter in the 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a:p>
                      <a:pPr>
                        <a:lnSpc>
                          <a:spcPct val="100000"/>
                        </a:lnSpc>
                      </a:pPr>
                      <a:r>
                        <a:rPr lang="en-US" sz="1800" b="0" strike="noStrike" spc="-1">
                          <a:latin typeface="Arial"/>
                        </a:rPr>
                        <a:t>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Swap two letters near each other in the 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p>
                      <a:pPr>
                        <a:lnSpc>
                          <a:spcPct val="100000"/>
                        </a:lnSpc>
                      </a:pPr>
                      <a:r>
                        <a:rPr lang="en-US" sz="1800" b="0" strike="noStrike" spc="-1">
                          <a:latin typeface="Arial"/>
                        </a:rPr>
                        <a:t>3</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Adding underscore  between the letters in the 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a:p>
                      <a:pPr>
                        <a:lnSpc>
                          <a:spcPct val="100000"/>
                        </a:lnSpc>
                      </a:pPr>
                      <a:r>
                        <a:rPr lang="en-US" sz="1800" b="0" strike="noStrike" spc="-1">
                          <a:latin typeface="Arial"/>
                        </a:rPr>
                        <a:t>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Delete underscore between the rhythms in the 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p>
                      <a:pPr>
                        <a:lnSpc>
                          <a:spcPct val="100000"/>
                        </a:lnSpc>
                      </a:pPr>
                      <a:r>
                        <a:rPr lang="en-US" sz="1800" b="0" strike="noStrike" spc="-1">
                          <a:latin typeface="Arial"/>
                        </a:rPr>
                        <a:t>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Replace some letters with similar pronunciation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a:p>
                      <a:pPr>
                        <a:lnSpc>
                          <a:spcPct val="100000"/>
                        </a:lnSpc>
                      </a:pPr>
                      <a:r>
                        <a:rPr lang="en-US" sz="1800" b="0" strike="noStrike" spc="-1">
                          <a:latin typeface="Arial"/>
                        </a:rPr>
                        <a:t>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Replace vowel with some of combinations with accents and vice versa</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p>
                      <a:pPr>
                        <a:lnSpc>
                          <a:spcPct val="100000"/>
                        </a:lnSpc>
                      </a:pPr>
                      <a:r>
                        <a:rPr lang="en-US" sz="1800" b="0" strike="noStrike" spc="-1">
                          <a:latin typeface="Arial"/>
                        </a:rPr>
                        <a:t>7</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Replace two letters with vietnamese phonology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a:p>
                      <a:pPr>
                        <a:lnSpc>
                          <a:spcPct val="100000"/>
                        </a:lnSpc>
                      </a:pPr>
                      <a:r>
                        <a:rPr lang="en-US" sz="1800" b="0" strike="noStrike" spc="-1">
                          <a:latin typeface="Arial"/>
                        </a:rPr>
                        <a:t>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Replace three letters with vietnamese phonology and some rules 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p>
                      <a:pPr>
                        <a:lnSpc>
                          <a:spcPct val="100000"/>
                        </a:lnSpc>
                      </a:pPr>
                      <a:r>
                        <a:rPr lang="en-US" sz="1800" b="0" strike="noStrike" spc="-1">
                          <a:latin typeface="Arial"/>
                        </a:rPr>
                        <a:t>9</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Replace for letters with vietnamese phonology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a:p>
                      <a:pPr>
                        <a:lnSpc>
                          <a:spcPct val="100000"/>
                        </a:lnSpc>
                      </a:pPr>
                      <a:r>
                        <a:rPr lang="en-US" sz="1800" b="0" strike="noStrike" spc="-1">
                          <a:latin typeface="Arial"/>
                        </a:rPr>
                        <a:t>10</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Characters close to each other on the spacing on the keyboard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p>
                      <a:pPr>
                        <a:lnSpc>
                          <a:spcPct val="100000"/>
                        </a:lnSpc>
                        <a:buNone/>
                      </a:pPr>
                      <a:r>
                        <a:rPr lang="" altLang="en-US" sz="1800" b="0" strike="noStrike" spc="-1">
                          <a:latin typeface="Arial"/>
                        </a:rPr>
                        <a:t>11</a:t>
                      </a:r>
                      <a:endParaRPr lang="" alt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buNone/>
                      </a:pPr>
                      <a:r>
                        <a:rPr lang="" altLang="en-US" sz="1800" b="0" strike="noStrike" spc="-1">
                          <a:latin typeface="Arial"/>
                        </a:rPr>
                        <a:t>noise relate with telex type </a:t>
                      </a:r>
                      <a:endParaRPr lang="" alt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609480" y="273600"/>
            <a:ext cx="10971720" cy="1144080"/>
          </a:xfrm>
          <a:prstGeom prst="rect">
            <a:avLst/>
          </a:prstGeom>
          <a:noFill/>
          <a:ln>
            <a:noFill/>
          </a:ln>
        </p:spPr>
        <p:style>
          <a:lnRef idx="0">
            <a:srgbClr val="FFFFFF"/>
          </a:lnRef>
          <a:fillRef idx="0">
            <a:srgbClr val="FFFFFF"/>
          </a:fillRef>
          <a:effectRef idx="0">
            <a:srgbClr val="FFFFFF"/>
          </a:effectRef>
          <a:fontRef idx="minor"/>
        </p:style>
      </p:sp>
      <p:sp>
        <p:nvSpPr>
          <p:cNvPr id="360" name="CustomShape 2"/>
          <p:cNvSpPr/>
          <p:nvPr/>
        </p:nvSpPr>
        <p:spPr>
          <a:xfrm>
            <a:off x="609480" y="1604520"/>
            <a:ext cx="10971720" cy="39765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a:ea typeface="DejaVu Sans" panose="020B0603030804020204"/>
              </a:rPr>
              <a:t>Limit</a:t>
            </a:r>
            <a:endParaRPr lang="en-US" sz="3200" b="0" strike="noStrike" spc="-1">
              <a:latin typeface="Arial"/>
            </a:endParaRPr>
          </a:p>
          <a:p>
            <a:pPr marL="864235" lvl="1" indent="-323215">
              <a:lnSpc>
                <a:spcPct val="100000"/>
              </a:lnSpc>
              <a:spcBef>
                <a:spcPts val="1135"/>
              </a:spcBef>
              <a:buClr>
                <a:srgbClr val="000000"/>
              </a:buClr>
              <a:buSzPct val="75000"/>
              <a:buFont typeface="Symbol" panose="05050102010706020507"/>
              <a:buChar char=""/>
            </a:pPr>
            <a:r>
              <a:rPr lang="en-US" sz="2800" b="0" strike="noStrike" spc="-1">
                <a:solidFill>
                  <a:srgbClr val="000000"/>
                </a:solidFill>
                <a:latin typeface="Arial"/>
                <a:ea typeface="DejaVu Sans" panose="020B0603030804020204"/>
              </a:rPr>
              <a:t>No vocabulary for name person, landmark, landscape …</a:t>
            </a:r>
            <a:endParaRPr lang="en-US" sz="2800" b="0" strike="noStrike" spc="-1">
              <a:latin typeface="Arial"/>
            </a:endParaRPr>
          </a:p>
          <a:p>
            <a:pPr marL="864235" lvl="1" indent="-323215">
              <a:lnSpc>
                <a:spcPct val="100000"/>
              </a:lnSpc>
              <a:spcBef>
                <a:spcPts val="1135"/>
              </a:spcBef>
              <a:buClr>
                <a:srgbClr val="000000"/>
              </a:buClr>
              <a:buSzPct val="75000"/>
              <a:buFont typeface="Symbol" panose="05050102010706020507"/>
              <a:buChar char=""/>
            </a:pPr>
            <a:r>
              <a:rPr lang="en-US" sz="2800" b="0" strike="noStrike" spc="-1">
                <a:solidFill>
                  <a:srgbClr val="000000"/>
                </a:solidFill>
                <a:latin typeface="Arial"/>
                <a:ea typeface="DejaVu Sans" panose="020B0603030804020204"/>
              </a:rPr>
              <a:t>With a word that usually has an erorr.</a:t>
            </a:r>
            <a:endParaRPr lang="en-US" sz="2800" b="0" strike="noStrike" spc="-1">
              <a:latin typeface="Arial"/>
            </a:endParaRPr>
          </a:p>
          <a:p>
            <a:pPr marL="864235" lvl="1" indent="-323215">
              <a:lnSpc>
                <a:spcPct val="100000"/>
              </a:lnSpc>
              <a:spcBef>
                <a:spcPts val="1135"/>
              </a:spcBef>
              <a:buClr>
                <a:srgbClr val="000000"/>
              </a:buClr>
              <a:buSzPct val="75000"/>
              <a:buFont typeface="Symbol" panose="05050102010706020507"/>
              <a:buChar char=""/>
            </a:pPr>
            <a:r>
              <a:rPr lang="en-US" sz="2800" b="0" strike="noStrike" spc="-1">
                <a:solidFill>
                  <a:srgbClr val="000000"/>
                </a:solidFill>
                <a:latin typeface="Arial"/>
                <a:ea typeface="DejaVu Sans" panose="020B0603030804020204"/>
              </a:rPr>
              <a:t>Ther are many issues such as abbreviations, teencode… that have not been processed.</a:t>
            </a:r>
            <a:endParaRPr lang="en-US" sz="2800" b="0" strike="noStrike" spc="-1">
              <a:latin typeface="Arial"/>
            </a:endParaRPr>
          </a:p>
          <a:p>
            <a:pPr marL="864235" lvl="1" indent="-323215">
              <a:lnSpc>
                <a:spcPct val="100000"/>
              </a:lnSpc>
              <a:spcBef>
                <a:spcPts val="1135"/>
              </a:spcBef>
              <a:buClr>
                <a:srgbClr val="000000"/>
              </a:buClr>
              <a:buSzPct val="75000"/>
              <a:buFont typeface="Symbol" panose="05050102010706020507"/>
              <a:buChar char=""/>
            </a:pPr>
            <a:r>
              <a:rPr lang="en-US" sz="2800" b="0" strike="noStrike" spc="-1">
                <a:solidFill>
                  <a:srgbClr val="000000"/>
                </a:solidFill>
                <a:latin typeface="Arial"/>
                <a:ea typeface="DejaVu Sans" panose="020B0603030804020204"/>
              </a:rPr>
              <a:t> </a:t>
            </a:r>
            <a:endParaRPr lang="en-US" sz="2800" b="0" strike="noStrike" spc="-1">
              <a:latin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 name="Table 1"/>
          <p:cNvGraphicFramePr/>
          <p:nvPr/>
        </p:nvGraphicFramePr>
        <p:xfrm>
          <a:off x="206640" y="3608640"/>
          <a:ext cx="9509760" cy="3128400"/>
        </p:xfrm>
        <a:graphic>
          <a:graphicData uri="http://schemas.openxmlformats.org/drawingml/2006/table">
            <a:tbl>
              <a:tblPr/>
              <a:tblGrid>
                <a:gridCol w="1062000"/>
                <a:gridCol w="1062000"/>
                <a:gridCol w="1062000"/>
                <a:gridCol w="1627200"/>
                <a:gridCol w="1858680"/>
                <a:gridCol w="1338480"/>
                <a:gridCol w="1499400"/>
              </a:tblGrid>
              <a:tr h="781920">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train/word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test/word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train/character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test/character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1920">
                <a:tc>
                  <a:txBody>
                    <a:bodyPr/>
                    <a:p>
                      <a:pPr>
                        <a:lnSpc>
                          <a:spcPct val="100000"/>
                        </a:lnSpc>
                      </a:pPr>
                      <a:r>
                        <a:rPr lang="en-US" sz="1800" b="0" strike="noStrike" spc="-1">
                          <a:latin typeface="Arial"/>
                        </a:rPr>
                        <a:t>Correct norm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34739</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4007</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59420</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12915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1920">
                <a:tc>
                  <a:txBody>
                    <a:bodyPr/>
                    <a:p>
                      <a:pPr>
                        <a:lnSpc>
                          <a:spcPct val="100000"/>
                        </a:lnSpc>
                      </a:pPr>
                      <a:r>
                        <a:rPr lang="en-US" sz="1800" b="0" strike="noStrike" spc="-1">
                          <a:latin typeface="Arial"/>
                        </a:rPr>
                        <a:t>Total norm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43960</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9665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65264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16111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82640">
                <a:tc>
                  <a:txBody>
                    <a:bodyPr/>
                    <a:p>
                      <a:pPr>
                        <a:lnSpc>
                          <a:spcPct val="100000"/>
                        </a:lnSpc>
                      </a:pPr>
                      <a:r>
                        <a:rPr lang="en-US" sz="1800" b="0" strike="noStrike" spc="-1">
                          <a:latin typeface="Arial"/>
                        </a:rPr>
                        <a:t>Total_nsw</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46276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11864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69530</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17794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362" name="Table 2"/>
          <p:cNvGraphicFramePr/>
          <p:nvPr/>
        </p:nvGraphicFramePr>
        <p:xfrm>
          <a:off x="207000" y="248760"/>
          <a:ext cx="5584680" cy="2576880"/>
        </p:xfrm>
        <a:graphic>
          <a:graphicData uri="http://schemas.openxmlformats.org/drawingml/2006/table">
            <a:tbl>
              <a:tblPr/>
              <a:tblGrid>
                <a:gridCol w="1116720"/>
                <a:gridCol w="1116720"/>
                <a:gridCol w="1116720"/>
                <a:gridCol w="1117800"/>
                <a:gridCol w="1116720"/>
              </a:tblGrid>
              <a:tr h="765720">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train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test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2400" b="0" strike="noStrike" spc="-1">
                          <a:latin typeface="Times New Roman"/>
                        </a:rPr>
                        <a:t>epoches</a:t>
                      </a:r>
                      <a:endParaRPr lang="en-US"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a:p>
                      <a:pPr>
                        <a:lnSpc>
                          <a:spcPct val="100000"/>
                        </a:lnSpc>
                      </a:pPr>
                      <a:r>
                        <a:rPr lang="en-US" sz="1800" b="0" strike="noStrike" spc="-1">
                          <a:latin typeface="Arial"/>
                        </a:rPr>
                        <a:t>Word model</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77</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37.22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f1-score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2400" b="0" strike="noStrike" spc="-1">
                          <a:latin typeface="Times New Roman"/>
                        </a:rPr>
                        <a:t>50</a:t>
                      </a:r>
                      <a:endParaRPr lang="en-US"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a:p>
                      <a:pPr>
                        <a:lnSpc>
                          <a:spcPct val="100000"/>
                        </a:lnSpc>
                      </a:pPr>
                      <a:r>
                        <a:rPr lang="en-US" sz="1800" b="0" strike="noStrike" spc="-1">
                          <a:latin typeface="Arial"/>
                        </a:rPr>
                        <a:t>Character model</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88.16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76.18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f1-score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2400" b="0" strike="noStrike" spc="-1">
                          <a:latin typeface="Times New Roman"/>
                        </a:rPr>
                        <a:t>40</a:t>
                      </a:r>
                      <a:endParaRPr lang="en-US"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a:p>
                      <a:pPr>
                        <a:lnSpc>
                          <a:spcPct val="100000"/>
                        </a:lnSpc>
                      </a:pPr>
                      <a:r>
                        <a:rPr lang="en-US" sz="2400" b="0" strike="noStrike" spc="-1">
                          <a:latin typeface="Times New Roman"/>
                        </a:rPr>
                        <a:t>hybrid</a:t>
                      </a:r>
                      <a:endParaRPr lang="en-US"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63" name="CustomShape 3"/>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graphicFrame>
        <p:nvGraphicFramePr>
          <p:cNvPr id="364" name="Table 4"/>
          <p:cNvGraphicFramePr/>
          <p:nvPr/>
        </p:nvGraphicFramePr>
        <p:xfrm>
          <a:off x="6126480" y="548640"/>
          <a:ext cx="5829120" cy="2285280"/>
        </p:xfrm>
        <a:graphic>
          <a:graphicData uri="http://schemas.openxmlformats.org/drawingml/2006/table">
            <a:tbl>
              <a:tblPr/>
              <a:tblGrid>
                <a:gridCol w="1165680"/>
                <a:gridCol w="1165680"/>
                <a:gridCol w="1165680"/>
                <a:gridCol w="1165680"/>
                <a:gridCol w="1166400"/>
              </a:tblGrid>
              <a:tr h="761400">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train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test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buNone/>
                      </a:pP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p>
                      <a:pPr>
                        <a:lnSpc>
                          <a:spcPct val="100000"/>
                        </a:lnSpc>
                      </a:pPr>
                      <a:r>
                        <a:rPr lang="en-US" sz="1800" b="0" strike="noStrike" spc="-1">
                          <a:latin typeface="Arial"/>
                        </a:rPr>
                        <a:t>Size voca</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61760">
                <a:tc>
                  <a:txBody>
                    <a:bodyPr/>
                    <a:p>
                      <a:pPr>
                        <a:lnSpc>
                          <a:spcPct val="100000"/>
                        </a:lnSpc>
                      </a:pPr>
                      <a:r>
                        <a:rPr lang="en-US" sz="1800" b="0" strike="noStrike" spc="-1">
                          <a:latin typeface="Arial"/>
                        </a:rPr>
                        <a:t>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31459</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7874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sequence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p>
                      <a:pPr>
                        <a:lnSpc>
                          <a:spcPct val="100000"/>
                        </a:lnSpc>
                      </a:pPr>
                      <a:r>
                        <a:rPr lang="en-US" sz="1800" b="0" strike="noStrike" spc="-1">
                          <a:latin typeface="Arial"/>
                        </a:rPr>
                        <a:t>40517</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2120">
                <a:tc>
                  <a:txBody>
                    <a:bodyPr/>
                    <a:p>
                      <a:pPr>
                        <a:lnSpc>
                          <a:spcPct val="100000"/>
                        </a:lnSpc>
                      </a:pPr>
                      <a:r>
                        <a:rPr lang="en-US" sz="1800" b="0" strike="noStrike" spc="-1">
                          <a:latin typeface="Arial"/>
                        </a:rPr>
                        <a:t>character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616174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156454</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word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p>
                      <a:pPr>
                        <a:lnSpc>
                          <a:spcPct val="100000"/>
                        </a:lnSpc>
                      </a:pPr>
                      <a:r>
                        <a:rPr lang="en-US" sz="1800" b="0" strike="noStrike" spc="-1">
                          <a:latin typeface="Arial"/>
                        </a:rPr>
                        <a:t>105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sp>
        <p:nvSpPr>
          <p:cNvPr id="366"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431800" indent="-323215">
              <a:lnSpc>
                <a:spcPct val="100000"/>
              </a:lnSpc>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a:ea typeface="DejaVu Sans" panose="020B0603030804020204"/>
              </a:rPr>
              <a:t>không có định tỷ lệ tạo dấu cách, mà thay đổi tỷ lệ, một câu không cố định tỷ lệ mà thay đổi để phù hợp với tự nhiên.</a:t>
            </a:r>
            <a:endParaRPr lang="en-US"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a:ea typeface="DejaVu Sans" panose="020B0603030804020204"/>
              </a:rPr>
              <a:t>(như cũ , mình mặc định thay đổi )</a:t>
            </a:r>
            <a:endParaRPr lang="en-US" sz="3200" b="0" strike="noStrike" spc="-1">
              <a:latin typeface="Arial"/>
            </a:endParaRPr>
          </a:p>
          <a:p>
            <a:pPr marL="431800" indent="-323215">
              <a:lnSpc>
                <a:spcPct val="100000"/>
              </a:lnSpc>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a:ea typeface="DejaVu Sans" panose="020B0603030804020204"/>
              </a:rPr>
              <a:t>lỗi: có thể: khi chuyển từ đúng thành từ sai, nó ghép cả từ đúng và từ sai thành một từ.</a:t>
            </a:r>
            <a:endParaRPr lang="en-US" sz="3200" b="0" strike="noStrike" spc="-1">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Ví dụ</a:t>
            </a:r>
            <a:endParaRPr lang="en-US" sz="4400" b="0" strike="noStrike" spc="-1">
              <a:latin typeface="Arial"/>
            </a:endParaRPr>
          </a:p>
        </p:txBody>
      </p:sp>
      <p:sp>
        <p:nvSpPr>
          <p:cNvPr id="279" name="CustomShape 2"/>
          <p:cNvSpPr/>
          <p:nvPr/>
        </p:nvSpPr>
        <p:spPr>
          <a:xfrm>
            <a:off x="838080" y="1825560"/>
            <a:ext cx="11180520" cy="4349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misspellings</a:t>
            </a:r>
            <a:r>
              <a:rPr lang="en-US" sz="2800" b="0" strike="noStrike" spc="-1">
                <a:solidFill>
                  <a:srgbClr val="000000"/>
                </a:solidFill>
                <a:latin typeface="Calibri"/>
                <a:ea typeface="DejaVu Sans" panose="020B0603030804020204"/>
              </a:rPr>
              <a:t>: defenitely -&gt; definitely</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phonestic subsitution</a:t>
            </a:r>
            <a:r>
              <a:rPr lang="en-US" sz="2800" b="0" strike="noStrike" spc="-1">
                <a:solidFill>
                  <a:srgbClr val="000000"/>
                </a:solidFill>
                <a:latin typeface="Calibri"/>
                <a:ea typeface="DejaVu Sans" panose="020B0603030804020204"/>
              </a:rPr>
              <a:t>: 2morrow -&gt; tomorrow</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shortening: convo</a:t>
            </a:r>
            <a:r>
              <a:rPr lang="en-US" sz="2800" b="0" strike="noStrike" spc="-1">
                <a:solidFill>
                  <a:srgbClr val="000000"/>
                </a:solidFill>
                <a:latin typeface="Calibri"/>
                <a:ea typeface="DejaVu Sans" panose="020B0603030804020204"/>
              </a:rPr>
              <a:t> -&gt; conversation</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acronyms</a:t>
            </a:r>
            <a:r>
              <a:rPr lang="en-US" sz="2800" b="0" strike="noStrike" spc="-1">
                <a:solidFill>
                  <a:srgbClr val="000000"/>
                </a:solidFill>
                <a:latin typeface="Calibri"/>
                <a:ea typeface="DejaVu Sans" panose="020B0603030804020204"/>
              </a:rPr>
              <a:t>: idk -&gt; i don't know, goat -&gt; greatest of all time</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slang</a:t>
            </a:r>
            <a:r>
              <a:rPr lang="en-US" sz="2800" b="0" strike="noStrike" spc="-1">
                <a:solidFill>
                  <a:srgbClr val="000000"/>
                </a:solidFill>
                <a:latin typeface="Calibri"/>
                <a:ea typeface="DejaVu Sans" panose="020B0603030804020204"/>
              </a:rPr>
              <a:t>: low key, woke, broccoli</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emphasis</a:t>
            </a:r>
            <a:r>
              <a:rPr lang="en-US" sz="2800" b="0" strike="noStrike" spc="-1">
                <a:solidFill>
                  <a:srgbClr val="000000"/>
                </a:solidFill>
                <a:latin typeface="Calibri"/>
                <a:ea typeface="DejaVu Sans" panose="020B0603030804020204"/>
              </a:rPr>
              <a:t>: cooooooool -&gt; cool</a:t>
            </a:r>
            <a:endParaRPr lang="en-US" sz="2800" b="0" strike="noStrike" spc="-1">
              <a:latin typeface="Arial"/>
            </a:endParaRPr>
          </a:p>
          <a:p>
            <a:pPr marL="228600" indent="-226695">
              <a:lnSpc>
                <a:spcPct val="90000"/>
              </a:lnSpc>
              <a:spcBef>
                <a:spcPts val="1000"/>
              </a:spcBef>
              <a:buClr>
                <a:srgbClr val="FF0000"/>
              </a:buClr>
              <a:buFont typeface="Arial"/>
              <a:buChar char="•"/>
            </a:pPr>
            <a:r>
              <a:rPr lang="en-US" sz="2800" b="0" strike="noStrike" spc="-1">
                <a:solidFill>
                  <a:srgbClr val="FF0000"/>
                </a:solidFill>
                <a:latin typeface="Calibri"/>
                <a:ea typeface="DejaVu Sans" panose="020B0603030804020204"/>
              </a:rPr>
              <a:t>punctuation</a:t>
            </a:r>
            <a:r>
              <a:rPr lang="en-US" sz="2800" b="0" strike="noStrike" spc="-1">
                <a:solidFill>
                  <a:srgbClr val="000000"/>
                </a:solidFill>
                <a:latin typeface="Calibri"/>
                <a:ea typeface="DejaVu Sans" panose="020B0603030804020204"/>
              </a:rPr>
              <a:t>: dosent -&gt; doesn't, do'nt -&gt; don't</a:t>
            </a:r>
            <a:endParaRPr lang="en-US" sz="2800" b="0" strike="noStrike" spc="-1">
              <a:latin typeface="Arial"/>
            </a:endParaRPr>
          </a:p>
        </p:txBody>
      </p:sp>
      <p:sp>
        <p:nvSpPr>
          <p:cNvPr id="280" name="CustomShape 3"/>
          <p:cNvSpPr/>
          <p:nvPr/>
        </p:nvSpPr>
        <p:spPr>
          <a:xfrm>
            <a:off x="995040" y="5398920"/>
            <a:ext cx="10929600" cy="739800"/>
          </a:xfrm>
          <a:prstGeom prst="round2Diag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800" b="0" strike="noStrike" spc="-1">
                <a:solidFill>
                  <a:srgbClr val="FFFFFF"/>
                </a:solidFill>
                <a:latin typeface="Calibri"/>
                <a:ea typeface="DejaVu Sans" panose="020B0603030804020204"/>
              </a:rPr>
              <a:t>Text normalization là thực hiện chuyển noise or informal text sang standart representation </a:t>
            </a:r>
            <a:endParaRPr lang="en-US" sz="18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2 Mô hình </a:t>
            </a:r>
            <a:endParaRPr lang="en-US" sz="4400" b="0" strike="noStrike" spc="-1">
              <a:latin typeface="Arial"/>
            </a:endParaRPr>
          </a:p>
        </p:txBody>
      </p:sp>
      <p:sp>
        <p:nvSpPr>
          <p:cNvPr id="282"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Một số hệ thống text normalize truyền thống như: statistical language models, dependency parsing, string similarity, spell-checking và slang dictionary. </a:t>
            </a: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=&gt; Không hiệu quả với high-dimensional action space.</a:t>
            </a: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=&gt; lexicon-based approaches không cho hiệu xuất cao đối với các văn băn social media, không giải quyết được vấn đề </a:t>
            </a:r>
            <a:r>
              <a:rPr lang="en-US" sz="2800" b="0" strike="noStrike" spc="-1">
                <a:solidFill>
                  <a:srgbClr val="FF0000"/>
                </a:solidFill>
                <a:latin typeface="Calibri"/>
                <a:ea typeface="DejaVu Sans" panose="020B0603030804020204"/>
              </a:rPr>
              <a:t>long-term dependencies.</a:t>
            </a: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Ngoài ra một số phương pháp un-supervised TN thường tune hyperparameter dựa trên anotation data nên nó không phải là fully unsupervised.</a:t>
            </a:r>
            <a:endParaRPr lang="en-US" sz="2800" b="0" strike="noStrike" spc="-1">
              <a:latin typeface="Arial"/>
            </a:endParaRPr>
          </a:p>
          <a:p>
            <a:pPr algn="just">
              <a:lnSpc>
                <a:spcPct val="90000"/>
              </a:lnSpc>
              <a:spcBef>
                <a:spcPts val="1000"/>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2 Mô hình </a:t>
            </a:r>
            <a:endParaRPr lang="en-US" sz="4400" b="0" strike="noStrike" spc="-1">
              <a:latin typeface="Arial"/>
            </a:endParaRPr>
          </a:p>
        </p:txBody>
      </p:sp>
      <p:sp>
        <p:nvSpPr>
          <p:cNvPr id="284"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Tác giả đề xuất: end-to-end neurol network models: cụ thể là mô hình seq2seq models dựa trên kiến trúc recurrent neural encoder-decoder.</a:t>
            </a: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400" b="0" strike="noStrike" spc="-1">
                <a:solidFill>
                  <a:srgbClr val="000000"/>
                </a:solidFill>
                <a:latin typeface="Calibri Light"/>
                <a:ea typeface="DejaVu Sans" panose="020B0603030804020204"/>
              </a:rPr>
              <a:t>2 Mô hình </a:t>
            </a:r>
            <a:endParaRPr lang="en-US" sz="4400" b="0" strike="noStrike" spc="-1">
              <a:latin typeface="Arial"/>
            </a:endParaRPr>
          </a:p>
        </p:txBody>
      </p:sp>
      <p:sp>
        <p:nvSpPr>
          <p:cNvPr id="286"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Kiến trúc gồm 2 encoder-decoder models.</a:t>
            </a:r>
            <a:endParaRPr lang="en-US" sz="2800" b="0" strike="noStrike" spc="-1">
              <a:latin typeface="Arial"/>
            </a:endParaRPr>
          </a:p>
          <a:p>
            <a:pPr marL="228600" indent="-226695" algn="just">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Đối với các từ không tìm thấy trong mô hình word-based thì tiến hành áp dụng với mô hình character-based.</a:t>
            </a: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a:p>
            <a:pPr algn="just">
              <a:lnSpc>
                <a:spcPct val="90000"/>
              </a:lnSpc>
              <a:spcBef>
                <a:spcPts val="1000"/>
              </a:spcBef>
            </a:pPr>
            <a:endParaRPr lang="en-US" sz="2800" b="0" strike="noStrike" spc="-1">
              <a:latin typeface="Arial"/>
            </a:endParaRPr>
          </a:p>
        </p:txBody>
      </p:sp>
      <p:pic>
        <p:nvPicPr>
          <p:cNvPr id="287" name="Picture 3"/>
          <p:cNvPicPr/>
          <p:nvPr/>
        </p:nvPicPr>
        <p:blipFill>
          <a:blip r:embed="rId1"/>
          <a:stretch>
            <a:fillRect/>
          </a:stretch>
        </p:blipFill>
        <p:spPr>
          <a:xfrm>
            <a:off x="1476360" y="3422160"/>
            <a:ext cx="9038520" cy="266976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nSpc>
                <a:spcPct val="90000"/>
              </a:lnSpc>
            </a:pPr>
            <a:r>
              <a:rPr lang="en-US" sz="4400" b="0" strike="noStrike" spc="-1">
                <a:solidFill>
                  <a:srgbClr val="000000"/>
                </a:solidFill>
                <a:latin typeface="Calibri Light"/>
                <a:ea typeface="DejaVu Sans" panose="020B0603030804020204"/>
              </a:rPr>
              <a:t>2.1 encoder-decoder</a:t>
            </a:r>
            <a:endParaRPr lang="en-US" sz="4400" b="0" strike="noStrike" spc="-1">
              <a:latin typeface="Arial"/>
            </a:endParaRPr>
          </a:p>
        </p:txBody>
      </p:sp>
      <p:sp>
        <p:nvSpPr>
          <p:cNvPr id="289"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90000"/>
              </a:lnSpc>
              <a:spcBef>
                <a:spcPts val="1000"/>
              </a:spcBef>
            </a:pPr>
            <a:endParaRPr lang="en-US" sz="1800" b="0" strike="noStrike" spc="-1">
              <a:latin typeface="Arial"/>
            </a:endParaRPr>
          </a:p>
          <a:p>
            <a:pPr>
              <a:lnSpc>
                <a:spcPct val="90000"/>
              </a:lnSpc>
              <a:spcBef>
                <a:spcPts val="1000"/>
              </a:spcBef>
            </a:pPr>
            <a:endParaRPr lang="en-US" sz="1800" b="0" strike="noStrike" spc="-1">
              <a:latin typeface="Arial"/>
            </a:endParaRPr>
          </a:p>
        </p:txBody>
      </p:sp>
      <p:sp>
        <p:nvSpPr>
          <p:cNvPr id="290" name="CustomShape 3"/>
          <p:cNvSpPr/>
          <p:nvPr/>
        </p:nvSpPr>
        <p:spPr>
          <a:xfrm>
            <a:off x="984960" y="1580040"/>
            <a:ext cx="8218800" cy="5877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3845">
              <a:lnSpc>
                <a:spcPct val="100000"/>
              </a:lnSpc>
              <a:buClr>
                <a:srgbClr val="000000"/>
              </a:buClr>
              <a:buFont typeface="Arial"/>
              <a:buChar char="•"/>
            </a:pPr>
            <a:r>
              <a:rPr lang="en-US" sz="2400" b="0" strike="noStrike" spc="-1">
                <a:solidFill>
                  <a:srgbClr val="000000"/>
                </a:solidFill>
                <a:latin typeface="Calibri"/>
                <a:ea typeface="DejaVu Sans" panose="020B0603030804020204"/>
              </a:rPr>
              <a:t>Đầu vào là sequence vector x = (x</a:t>
            </a:r>
            <a:r>
              <a:rPr lang="en-US" sz="2400" b="0" strike="noStrike" spc="-1" baseline="-25000">
                <a:solidFill>
                  <a:srgbClr val="000000"/>
                </a:solidFill>
                <a:latin typeface="Calibri"/>
                <a:ea typeface="DejaVu Sans" panose="020B0603030804020204"/>
              </a:rPr>
              <a:t>1</a:t>
            </a:r>
            <a:r>
              <a:rPr lang="en-US" sz="2400" b="0" strike="noStrike" spc="-1">
                <a:solidFill>
                  <a:srgbClr val="000000"/>
                </a:solidFill>
                <a:latin typeface="Calibri"/>
                <a:ea typeface="DejaVu Sans" panose="020B0603030804020204"/>
              </a:rPr>
              <a:t>,x</a:t>
            </a:r>
            <a:r>
              <a:rPr lang="en-US" sz="2400" b="0" strike="noStrike" spc="-1" baseline="-25000">
                <a:solidFill>
                  <a:srgbClr val="000000"/>
                </a:solidFill>
                <a:latin typeface="Calibri"/>
                <a:ea typeface="DejaVu Sans" panose="020B0603030804020204"/>
              </a:rPr>
              <a:t>2</a:t>
            </a:r>
            <a:r>
              <a:rPr lang="en-US" sz="2400" b="0" strike="noStrike" spc="-1">
                <a:solidFill>
                  <a:srgbClr val="000000"/>
                </a:solidFill>
                <a:latin typeface="Calibri"/>
                <a:ea typeface="DejaVu Sans" panose="020B0603030804020204"/>
              </a:rPr>
              <a:t>,x</a:t>
            </a:r>
            <a:r>
              <a:rPr lang="en-US" sz="2400" b="0" strike="noStrike" spc="-1" baseline="-25000">
                <a:solidFill>
                  <a:srgbClr val="000000"/>
                </a:solidFill>
                <a:latin typeface="Calibri"/>
                <a:ea typeface="DejaVu Sans" panose="020B0603030804020204"/>
              </a:rPr>
              <a:t>3</a:t>
            </a:r>
            <a:r>
              <a:rPr lang="en-US" sz="2400" b="0" strike="noStrike" spc="-1">
                <a:solidFill>
                  <a:srgbClr val="000000"/>
                </a:solidFill>
                <a:latin typeface="Calibri"/>
                <a:ea typeface="DejaVu Sans" panose="020B0603030804020204"/>
              </a:rPr>
              <a:t>,...,x</a:t>
            </a:r>
            <a:r>
              <a:rPr lang="en-US" sz="2400" b="0" strike="noStrike" spc="-1" baseline="-25000">
                <a:solidFill>
                  <a:srgbClr val="000000"/>
                </a:solidFill>
                <a:latin typeface="Calibri"/>
                <a:ea typeface="DejaVu Sans" panose="020B0603030804020204"/>
              </a:rPr>
              <a:t>T</a:t>
            </a:r>
            <a:r>
              <a:rPr lang="en-US" sz="2400" b="0" strike="noStrike" spc="-1">
                <a:solidFill>
                  <a:srgbClr val="000000"/>
                </a:solidFill>
                <a:latin typeface="Calibri"/>
                <a:ea typeface="DejaVu Sans" panose="020B0603030804020204"/>
              </a:rPr>
              <a:t>)</a:t>
            </a: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Calibri"/>
                <a:ea typeface="DejaVu Sans" panose="020B0603030804020204"/>
              </a:rPr>
              <a:t>Vector annotations: h = (h</a:t>
            </a:r>
            <a:r>
              <a:rPr lang="en-US" sz="2400" b="0" strike="noStrike" spc="-1" baseline="-25000">
                <a:solidFill>
                  <a:srgbClr val="000000"/>
                </a:solidFill>
                <a:latin typeface="Calibri"/>
                <a:ea typeface="DejaVu Sans" panose="020B0603030804020204"/>
              </a:rPr>
              <a:t>1</a:t>
            </a:r>
            <a:r>
              <a:rPr lang="en-US" sz="2400" b="0" strike="noStrike" spc="-1">
                <a:solidFill>
                  <a:srgbClr val="000000"/>
                </a:solidFill>
                <a:latin typeface="Calibri"/>
                <a:ea typeface="DejaVu Sans" panose="020B0603030804020204"/>
              </a:rPr>
              <a:t>,h</a:t>
            </a:r>
            <a:r>
              <a:rPr lang="en-US" sz="2400" b="0" strike="noStrike" spc="-1" baseline="-25000">
                <a:solidFill>
                  <a:srgbClr val="000000"/>
                </a:solidFill>
                <a:latin typeface="Calibri"/>
                <a:ea typeface="DejaVu Sans" panose="020B0603030804020204"/>
              </a:rPr>
              <a:t>2</a:t>
            </a:r>
            <a:r>
              <a:rPr lang="en-US" sz="2400" b="0" strike="noStrike" spc="-1">
                <a:solidFill>
                  <a:srgbClr val="000000"/>
                </a:solidFill>
                <a:latin typeface="Calibri"/>
                <a:ea typeface="DejaVu Sans" panose="020B0603030804020204"/>
              </a:rPr>
              <a:t>,h</a:t>
            </a:r>
            <a:r>
              <a:rPr lang="en-US" sz="2400" b="0" strike="noStrike" spc="-1" baseline="-25000">
                <a:solidFill>
                  <a:srgbClr val="000000"/>
                </a:solidFill>
                <a:latin typeface="Calibri"/>
                <a:ea typeface="DejaVu Sans" panose="020B0603030804020204"/>
              </a:rPr>
              <a:t>3</a:t>
            </a:r>
            <a:r>
              <a:rPr lang="en-US" sz="2400" b="0" strike="noStrike" spc="-1">
                <a:solidFill>
                  <a:srgbClr val="000000"/>
                </a:solidFill>
                <a:latin typeface="Calibri"/>
                <a:ea typeface="DejaVu Sans" panose="020B0603030804020204"/>
              </a:rPr>
              <a:t>,..,h</a:t>
            </a:r>
            <a:r>
              <a:rPr lang="en-US" sz="2400" b="0" strike="noStrike" spc="-1" baseline="-25000">
                <a:solidFill>
                  <a:srgbClr val="000000"/>
                </a:solidFill>
                <a:latin typeface="Calibri"/>
                <a:ea typeface="DejaVu Sans" panose="020B0603030804020204"/>
              </a:rPr>
              <a:t>T</a:t>
            </a:r>
            <a:r>
              <a:rPr lang="en-US" sz="2400" b="0" strike="noStrike" spc="-1">
                <a:solidFill>
                  <a:srgbClr val="000000"/>
                </a:solidFill>
                <a:latin typeface="Calibri"/>
                <a:ea typeface="DejaVu Sans" panose="020B0603030804020204"/>
              </a:rPr>
              <a:t>)</a:t>
            </a: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Calibri"/>
                <a:ea typeface="DejaVu Sans" panose="020B0603030804020204"/>
              </a:rPr>
              <a:t>trong đó ht = [g</a:t>
            </a:r>
            <a:r>
              <a:rPr lang="en-US" sz="2400" b="0" strike="noStrike" spc="-1" baseline="-25000">
                <a:solidFill>
                  <a:srgbClr val="000000"/>
                </a:solidFill>
                <a:latin typeface="Calibri"/>
                <a:ea typeface="DejaVu Sans" panose="020B0603030804020204"/>
              </a:rPr>
              <a:t>f</a:t>
            </a:r>
            <a:r>
              <a:rPr lang="en-US" sz="2400" b="0" strike="noStrike" spc="-1">
                <a:solidFill>
                  <a:srgbClr val="000000"/>
                </a:solidFill>
                <a:latin typeface="Calibri"/>
                <a:ea typeface="DejaVu Sans" panose="020B0603030804020204"/>
              </a:rPr>
              <a:t>(x</a:t>
            </a:r>
            <a:r>
              <a:rPr lang="en-US" sz="2400" b="0" strike="noStrike" spc="-1" baseline="-25000">
                <a:solidFill>
                  <a:srgbClr val="000000"/>
                </a:solidFill>
                <a:latin typeface="Calibri"/>
                <a:ea typeface="DejaVu Sans" panose="020B0603030804020204"/>
              </a:rPr>
              <a:t>t</a:t>
            </a:r>
            <a:r>
              <a:rPr lang="en-US" sz="2400" b="0" strike="noStrike" spc="-1">
                <a:solidFill>
                  <a:srgbClr val="000000"/>
                </a:solidFill>
                <a:latin typeface="Calibri"/>
                <a:ea typeface="DejaVu Sans" panose="020B0603030804020204"/>
              </a:rPr>
              <a:t>, h</a:t>
            </a:r>
            <a:r>
              <a:rPr lang="en-US" sz="2400" b="0" strike="noStrike" spc="-1" baseline="-25000">
                <a:solidFill>
                  <a:srgbClr val="000000"/>
                </a:solidFill>
                <a:latin typeface="Calibri"/>
                <a:ea typeface="DejaVu Sans" panose="020B0603030804020204"/>
              </a:rPr>
              <a:t>t-1</a:t>
            </a:r>
            <a:r>
              <a:rPr lang="en-US" sz="2400" b="0" strike="noStrike" spc="-1">
                <a:solidFill>
                  <a:srgbClr val="000000"/>
                </a:solidFill>
                <a:latin typeface="Calibri"/>
                <a:ea typeface="DejaVu Sans" panose="020B0603030804020204"/>
              </a:rPr>
              <a:t>), g</a:t>
            </a:r>
            <a:r>
              <a:rPr lang="en-US" sz="2400" b="0" strike="noStrike" spc="-1" baseline="-25000">
                <a:solidFill>
                  <a:srgbClr val="000000"/>
                </a:solidFill>
                <a:latin typeface="Calibri"/>
                <a:ea typeface="DejaVu Sans" panose="020B0603030804020204"/>
              </a:rPr>
              <a:t>b</a:t>
            </a:r>
            <a:r>
              <a:rPr lang="en-US" sz="2400" b="0" strike="noStrike" spc="-1">
                <a:solidFill>
                  <a:srgbClr val="000000"/>
                </a:solidFill>
                <a:latin typeface="Calibri"/>
                <a:ea typeface="DejaVu Sans" panose="020B0603030804020204"/>
              </a:rPr>
              <a:t>(x</a:t>
            </a:r>
            <a:r>
              <a:rPr lang="en-US" sz="2400" b="0" strike="noStrike" spc="-1" baseline="-25000">
                <a:solidFill>
                  <a:srgbClr val="000000"/>
                </a:solidFill>
                <a:latin typeface="Calibri"/>
                <a:ea typeface="DejaVu Sans" panose="020B0603030804020204"/>
              </a:rPr>
              <a:t>t</a:t>
            </a:r>
            <a:r>
              <a:rPr lang="en-US" sz="2400" b="0" strike="noStrike" spc="-1">
                <a:solidFill>
                  <a:srgbClr val="000000"/>
                </a:solidFill>
                <a:latin typeface="Calibri"/>
                <a:ea typeface="DejaVu Sans" panose="020B0603030804020204"/>
              </a:rPr>
              <a:t>, h</a:t>
            </a:r>
            <a:r>
              <a:rPr lang="en-US" sz="2400" b="0" strike="noStrike" spc="-1" baseline="-25000">
                <a:solidFill>
                  <a:srgbClr val="000000"/>
                </a:solidFill>
                <a:latin typeface="Calibri"/>
                <a:ea typeface="DejaVu Sans" panose="020B0603030804020204"/>
              </a:rPr>
              <a:t>t-1</a:t>
            </a:r>
            <a:r>
              <a:rPr lang="en-US" sz="2400" b="0" strike="noStrike" spc="-1">
                <a:solidFill>
                  <a:srgbClr val="000000"/>
                </a:solidFill>
                <a:latin typeface="Calibri"/>
                <a:ea typeface="DejaVu Sans" panose="020B0603030804020204"/>
              </a:rPr>
              <a:t>)]</a:t>
            </a:r>
            <a:endParaRPr lang="en-US" sz="2400" b="0" strike="noStrike" spc="-1">
              <a:latin typeface="Arial"/>
            </a:endParaRPr>
          </a:p>
          <a:p>
            <a:pPr>
              <a:lnSpc>
                <a:spcPct val="100000"/>
              </a:lnSpc>
            </a:pP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Calibri"/>
                <a:ea typeface="DejaVu Sans" panose="020B0603030804020204"/>
              </a:rPr>
              <a:t>context vector  </a:t>
            </a:r>
            <a:endParaRPr lang="en-US" sz="2400" b="0" strike="noStrike" spc="-1">
              <a:latin typeface="Arial"/>
            </a:endParaRPr>
          </a:p>
          <a:p>
            <a:pPr>
              <a:lnSpc>
                <a:spcPct val="100000"/>
              </a:lnSpc>
            </a:pP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Calibri"/>
                <a:ea typeface="DejaVu Sans" panose="020B0603030804020204"/>
              </a:rPr>
              <a:t>trong đó: </a:t>
            </a:r>
            <a:r>
              <a:rPr lang="en-US" sz="2400" b="0" strike="noStrike" spc="-1">
                <a:solidFill>
                  <a:srgbClr val="000000"/>
                </a:solidFill>
                <a:latin typeface="Arial"/>
                <a:ea typeface="DejaVu Sans" panose="020B0603030804020204"/>
              </a:rPr>
              <a:t>α</a:t>
            </a:r>
            <a:r>
              <a:rPr lang="en-US" sz="2400" b="0" strike="noStrike" spc="-1" baseline="-25000">
                <a:solidFill>
                  <a:srgbClr val="000000"/>
                </a:solidFill>
                <a:latin typeface="Arial"/>
                <a:ea typeface="DejaVu Sans" panose="020B0603030804020204"/>
              </a:rPr>
              <a:t>jk  </a:t>
            </a:r>
            <a:r>
              <a:rPr lang="en-US" sz="2400" b="0" strike="noStrike" spc="-1">
                <a:solidFill>
                  <a:srgbClr val="000000"/>
                </a:solidFill>
                <a:latin typeface="Arial"/>
                <a:ea typeface="DejaVu Sans" panose="020B0603030804020204"/>
              </a:rPr>
              <a:t>= softmax(f(s</a:t>
            </a:r>
            <a:r>
              <a:rPr lang="en-US" sz="2400" b="0" strike="noStrike" spc="-1" baseline="-25000">
                <a:solidFill>
                  <a:srgbClr val="000000"/>
                </a:solidFill>
                <a:latin typeface="Arial"/>
                <a:ea typeface="DejaVu Sans" panose="020B0603030804020204"/>
              </a:rPr>
              <a:t>j-1</a:t>
            </a:r>
            <a:r>
              <a:rPr lang="en-US" sz="2400" b="0" strike="noStrike" spc="-1">
                <a:solidFill>
                  <a:srgbClr val="000000"/>
                </a:solidFill>
                <a:latin typeface="Arial"/>
                <a:ea typeface="DejaVu Sans" panose="020B0603030804020204"/>
              </a:rPr>
              <a:t>,h</a:t>
            </a:r>
            <a:r>
              <a:rPr lang="en-US" sz="2400" b="0" strike="noStrike" spc="-1" baseline="-25000">
                <a:solidFill>
                  <a:srgbClr val="000000"/>
                </a:solidFill>
                <a:latin typeface="Arial"/>
                <a:ea typeface="DejaVu Sans" panose="020B0603030804020204"/>
              </a:rPr>
              <a:t>k</a:t>
            </a:r>
            <a:r>
              <a:rPr lang="en-US" sz="2400" b="0" strike="noStrike" spc="-1">
                <a:solidFill>
                  <a:srgbClr val="000000"/>
                </a:solidFill>
                <a:latin typeface="Arial"/>
                <a:ea typeface="DejaVu Sans" panose="020B0603030804020204"/>
              </a:rPr>
              <a:t>))</a:t>
            </a: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Arial"/>
                <a:ea typeface="DejaVu Sans" panose="020B0603030804020204"/>
              </a:rPr>
              <a:t>f(s</a:t>
            </a:r>
            <a:r>
              <a:rPr lang="en-US" sz="2400" b="0" strike="noStrike" spc="-1" baseline="-25000">
                <a:solidFill>
                  <a:srgbClr val="000000"/>
                </a:solidFill>
                <a:latin typeface="Arial"/>
                <a:ea typeface="DejaVu Sans" panose="020B0603030804020204"/>
              </a:rPr>
              <a:t>j-1</a:t>
            </a:r>
            <a:r>
              <a:rPr lang="en-US" sz="2400" b="0" strike="noStrike" spc="-1">
                <a:solidFill>
                  <a:srgbClr val="000000"/>
                </a:solidFill>
                <a:latin typeface="Arial"/>
                <a:ea typeface="DejaVu Sans" panose="020B0603030804020204"/>
              </a:rPr>
              <a:t>,h</a:t>
            </a:r>
            <a:r>
              <a:rPr lang="en-US" sz="2400" b="0" strike="noStrike" spc="-1" baseline="-25000">
                <a:solidFill>
                  <a:srgbClr val="000000"/>
                </a:solidFill>
                <a:latin typeface="Arial"/>
                <a:ea typeface="DejaVu Sans" panose="020B0603030804020204"/>
              </a:rPr>
              <a:t>k</a:t>
            </a:r>
            <a:r>
              <a:rPr lang="en-US" sz="2400" b="0" strike="noStrike" spc="-1">
                <a:solidFill>
                  <a:srgbClr val="000000"/>
                </a:solidFill>
                <a:latin typeface="Arial"/>
                <a:ea typeface="DejaVu Sans" panose="020B0603030804020204"/>
              </a:rPr>
              <a:t>) = s</a:t>
            </a:r>
            <a:r>
              <a:rPr lang="en-US" sz="2400" b="0" strike="noStrike" spc="-1" baseline="-25000">
                <a:solidFill>
                  <a:srgbClr val="000000"/>
                </a:solidFill>
                <a:latin typeface="Arial"/>
                <a:ea typeface="DejaVu Sans" panose="020B0603030804020204"/>
              </a:rPr>
              <a:t>j-1</a:t>
            </a:r>
            <a:r>
              <a:rPr lang="en-US" sz="2400" b="0" strike="noStrike" spc="-1" baseline="30000">
                <a:solidFill>
                  <a:srgbClr val="000000"/>
                </a:solidFill>
                <a:latin typeface="Arial"/>
                <a:ea typeface="DejaVu Sans" panose="020B0603030804020204"/>
              </a:rPr>
              <a:t>T</a:t>
            </a:r>
            <a:r>
              <a:rPr lang="en-US" sz="2400" b="0" strike="noStrike" spc="-1">
                <a:solidFill>
                  <a:srgbClr val="000000"/>
                </a:solidFill>
                <a:latin typeface="Arial"/>
                <a:ea typeface="DejaVu Sans" panose="020B0603030804020204"/>
              </a:rPr>
              <a:t>Wh</a:t>
            </a:r>
            <a:r>
              <a:rPr lang="en-US" sz="2400" b="0" strike="noStrike" spc="-1" baseline="-25000">
                <a:solidFill>
                  <a:srgbClr val="000000"/>
                </a:solidFill>
                <a:latin typeface="Arial"/>
                <a:ea typeface="DejaVu Sans" panose="020B0603030804020204"/>
              </a:rPr>
              <a:t>k </a:t>
            </a: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Arial"/>
                <a:ea typeface="DejaVu Sans" panose="020B0603030804020204"/>
              </a:rPr>
              <a:t>y</a:t>
            </a:r>
            <a:r>
              <a:rPr lang="en-US" sz="2400" b="0" strike="noStrike" spc="-1" baseline="-25000">
                <a:solidFill>
                  <a:srgbClr val="000000"/>
                </a:solidFill>
                <a:latin typeface="Arial"/>
                <a:ea typeface="DejaVu Sans" panose="020B0603030804020204"/>
              </a:rPr>
              <a:t>j</a:t>
            </a:r>
            <a:r>
              <a:rPr lang="en-US" sz="2400" b="0" strike="noStrike" spc="-1">
                <a:solidFill>
                  <a:srgbClr val="000000"/>
                </a:solidFill>
                <a:latin typeface="Arial"/>
                <a:ea typeface="DejaVu Sans" panose="020B0603030804020204"/>
              </a:rPr>
              <a:t> ≈ p(y</a:t>
            </a:r>
            <a:r>
              <a:rPr lang="en-US" sz="2400" b="0" strike="noStrike" spc="-1" baseline="-25000">
                <a:solidFill>
                  <a:srgbClr val="000000"/>
                </a:solidFill>
                <a:latin typeface="Arial"/>
                <a:ea typeface="DejaVu Sans" panose="020B0603030804020204"/>
              </a:rPr>
              <a:t>j</a:t>
            </a:r>
            <a:r>
              <a:rPr lang="en-US" sz="2400" b="0" strike="noStrike" spc="-1">
                <a:solidFill>
                  <a:srgbClr val="000000"/>
                </a:solidFill>
                <a:latin typeface="Arial"/>
                <a:ea typeface="DejaVu Sans" panose="020B0603030804020204"/>
              </a:rPr>
              <a:t>|y</a:t>
            </a:r>
            <a:r>
              <a:rPr lang="en-US" sz="2400" b="0" strike="noStrike" spc="-1" baseline="-25000">
                <a:solidFill>
                  <a:srgbClr val="000000"/>
                </a:solidFill>
                <a:latin typeface="Arial"/>
                <a:ea typeface="DejaVu Sans" panose="020B0603030804020204"/>
              </a:rPr>
              <a:t>&lt; j</a:t>
            </a:r>
            <a:r>
              <a:rPr lang="en-US" sz="2400" b="0" strike="noStrike" spc="-1">
                <a:solidFill>
                  <a:srgbClr val="000000"/>
                </a:solidFill>
                <a:latin typeface="Arial"/>
                <a:ea typeface="DejaVu Sans" panose="020B0603030804020204"/>
              </a:rPr>
              <a:t>, x) = softmax(</a:t>
            </a:r>
            <a:r>
              <a:rPr lang="en-US" sz="2400" b="0" strike="noStrike" spc="-1">
                <a:solidFill>
                  <a:srgbClr val="000000"/>
                </a:solidFill>
                <a:latin typeface="Ubuntu" panose="020B0604030602030204"/>
                <a:ea typeface="Ubuntu" panose="020B0604030602030204"/>
              </a:rPr>
              <a:t>ω(s</a:t>
            </a:r>
            <a:r>
              <a:rPr lang="en-US" sz="2400" b="0" strike="noStrike" spc="-1" baseline="-25000">
                <a:solidFill>
                  <a:srgbClr val="000000"/>
                </a:solidFill>
                <a:latin typeface="Ubuntu" panose="020B0604030602030204"/>
                <a:ea typeface="Ubuntu" panose="020B0604030602030204"/>
              </a:rPr>
              <a:t>j</a:t>
            </a:r>
            <a:r>
              <a:rPr lang="en-US" sz="2400" b="0" strike="noStrike" spc="-1">
                <a:solidFill>
                  <a:srgbClr val="000000"/>
                </a:solidFill>
                <a:latin typeface="Ubuntu" panose="020B0604030602030204"/>
                <a:ea typeface="Ubuntu" panose="020B0604030602030204"/>
              </a:rPr>
              <a:t>)</a:t>
            </a:r>
            <a:r>
              <a:rPr lang="en-US" sz="2400" b="0" strike="noStrike" spc="-1">
                <a:solidFill>
                  <a:srgbClr val="000000"/>
                </a:solidFill>
                <a:latin typeface="Arial"/>
                <a:ea typeface="Ubuntu" panose="020B0604030602030204"/>
              </a:rPr>
              <a:t>)</a:t>
            </a:r>
            <a:endParaRPr lang="en-US" sz="2400" b="0" strike="noStrike" spc="-1">
              <a:latin typeface="Arial"/>
            </a:endParaRPr>
          </a:p>
          <a:p>
            <a:pPr>
              <a:lnSpc>
                <a:spcPct val="100000"/>
              </a:lnSpc>
            </a:pP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Arial"/>
                <a:ea typeface="Ubuntu" panose="020B0604030602030204"/>
              </a:rPr>
              <a:t>Loss fucntion: </a:t>
            </a:r>
            <a:endParaRPr lang="en-US" sz="2400" b="0" strike="noStrike" spc="-1">
              <a:latin typeface="Arial"/>
            </a:endParaRPr>
          </a:p>
          <a:p>
            <a:pPr>
              <a:lnSpc>
                <a:spcPct val="100000"/>
              </a:lnSpc>
            </a:pPr>
            <a:endParaRPr lang="en-US" sz="2400" b="0" strike="noStrike" spc="-1">
              <a:latin typeface="Arial"/>
            </a:endParaRPr>
          </a:p>
          <a:p>
            <a:pPr marL="285750" indent="-283845">
              <a:lnSpc>
                <a:spcPct val="100000"/>
              </a:lnSpc>
              <a:buClr>
                <a:srgbClr val="000000"/>
              </a:buClr>
              <a:buFont typeface="Arial"/>
              <a:buChar char="•"/>
            </a:pPr>
            <a:r>
              <a:rPr lang="en-US" sz="2400" b="0" strike="noStrike" spc="-1">
                <a:solidFill>
                  <a:srgbClr val="000000"/>
                </a:solidFill>
                <a:latin typeface="Arial"/>
                <a:ea typeface="Ubuntu" panose="020B0604030602030204"/>
              </a:rPr>
              <a:t>Trong quá trình training, với nhưng dự đoán sai sẽ gây ra accumulation, dùng </a:t>
            </a:r>
            <a:r>
              <a:rPr lang="en-US" sz="2400" b="0" strike="noStrike" spc="-1">
                <a:solidFill>
                  <a:srgbClr val="FF0000"/>
                </a:solidFill>
                <a:latin typeface="Arial"/>
                <a:ea typeface="Ubuntu" panose="020B0604030602030204"/>
              </a:rPr>
              <a:t>schedule sampling</a:t>
            </a:r>
            <a:r>
              <a:rPr lang="en-US" sz="2400" b="0" strike="noStrike" spc="-1">
                <a:solidFill>
                  <a:srgbClr val="000000"/>
                </a:solidFill>
                <a:latin typeface="Arial"/>
                <a:ea typeface="Ubuntu" panose="020B0604030602030204"/>
              </a:rPr>
              <a:t> </a:t>
            </a:r>
            <a:endParaRPr lang="en-US" sz="2400" b="0" strike="noStrike" spc="-1">
              <a:latin typeface="Arial"/>
            </a:endParaRPr>
          </a:p>
          <a:p>
            <a:pPr>
              <a:lnSpc>
                <a:spcPct val="100000"/>
              </a:lnSpc>
            </a:pPr>
            <a:endParaRPr lang="en-US" sz="2400" b="0" strike="noStrike" spc="-1">
              <a:latin typeface="Arial"/>
            </a:endParaRPr>
          </a:p>
        </p:txBody>
      </p:sp>
      <p:pic>
        <p:nvPicPr>
          <p:cNvPr id="291" name="Picture 5"/>
          <p:cNvPicPr/>
          <p:nvPr/>
        </p:nvPicPr>
        <p:blipFill>
          <a:blip r:embed="rId1"/>
          <a:stretch>
            <a:fillRect/>
          </a:stretch>
        </p:blipFill>
        <p:spPr>
          <a:xfrm>
            <a:off x="3764160" y="2741760"/>
            <a:ext cx="1722240" cy="909360"/>
          </a:xfrm>
          <a:prstGeom prst="rect">
            <a:avLst/>
          </a:prstGeom>
          <a:ln>
            <a:noFill/>
          </a:ln>
        </p:spPr>
      </p:pic>
      <p:pic>
        <p:nvPicPr>
          <p:cNvPr id="292" name="Picture 6"/>
          <p:cNvPicPr/>
          <p:nvPr/>
        </p:nvPicPr>
        <p:blipFill>
          <a:blip r:embed="rId2"/>
          <a:stretch>
            <a:fillRect/>
          </a:stretch>
        </p:blipFill>
        <p:spPr>
          <a:xfrm>
            <a:off x="3828960" y="4979160"/>
            <a:ext cx="3880440" cy="91944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838080" y="365040"/>
            <a:ext cx="10513800" cy="1323720"/>
          </a:xfrm>
          <a:prstGeom prst="rect">
            <a:avLst/>
          </a:prstGeom>
          <a:noFill/>
          <a:ln>
            <a:noFill/>
          </a:ln>
        </p:spPr>
        <p:style>
          <a:lnRef idx="0">
            <a:srgbClr val="FFFFFF"/>
          </a:lnRef>
          <a:fillRef idx="0">
            <a:srgbClr val="FFFFFF"/>
          </a:fillRef>
          <a:effectRef idx="0">
            <a:srgbClr val="FFFFFF"/>
          </a:effectRef>
          <a:fontRef idx="minor"/>
        </p:style>
      </p:sp>
      <p:sp>
        <p:nvSpPr>
          <p:cNvPr id="294" name="CustomShape 2"/>
          <p:cNvSpPr/>
          <p:nvPr/>
        </p:nvSpPr>
        <p:spPr>
          <a:xfrm>
            <a:off x="838080" y="1825560"/>
            <a:ext cx="10513800" cy="434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90000"/>
              </a:lnSpc>
              <a:spcBef>
                <a:spcPts val="1000"/>
              </a:spcBef>
            </a:pPr>
            <a:endParaRPr lang="en-US" sz="1800" b="0" strike="noStrike" spc="-1">
              <a:latin typeface="Arial"/>
            </a:endParaRPr>
          </a:p>
          <a:p>
            <a:pPr algn="ctr">
              <a:lnSpc>
                <a:spcPct val="90000"/>
              </a:lnSpc>
              <a:spcBef>
                <a:spcPts val="1000"/>
              </a:spcBef>
            </a:pPr>
            <a:endParaRPr lang="en-US" sz="1800" b="0" strike="noStrike" spc="-1">
              <a:latin typeface="Arial"/>
            </a:endParaRPr>
          </a:p>
          <a:p>
            <a:pPr algn="ctr">
              <a:lnSpc>
                <a:spcPct val="90000"/>
              </a:lnSpc>
              <a:spcBef>
                <a:spcPts val="1000"/>
              </a:spcBef>
            </a:pPr>
            <a:endParaRPr lang="en-US" sz="1800" b="0" strike="noStrike" spc="-1">
              <a:latin typeface="Arial"/>
            </a:endParaRPr>
          </a:p>
          <a:p>
            <a:pPr marL="228600" indent="-226695" algn="ctr">
              <a:lnSpc>
                <a:spcPct val="90000"/>
              </a:lnSpc>
              <a:spcBef>
                <a:spcPts val="1000"/>
              </a:spcBef>
              <a:buClr>
                <a:srgbClr val="000000"/>
              </a:buClr>
              <a:buFont typeface="Arial"/>
              <a:buChar char="•"/>
            </a:pPr>
            <a:r>
              <a:rPr lang="en-US" sz="2800" b="0" strike="noStrike" spc="-1">
                <a:solidFill>
                  <a:srgbClr val="000000"/>
                </a:solidFill>
                <a:latin typeface="Calibri"/>
                <a:ea typeface="DejaVu Sans" panose="020B0603030804020204"/>
              </a:rPr>
              <a:t>kiến trúc models</a:t>
            </a:r>
            <a:endParaRPr lang="en-US" sz="28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8400</Words>
  <Application>WPS Presentation</Application>
  <PresentationFormat/>
  <Paragraphs>545</Paragraphs>
  <Slides>39</Slides>
  <Notes>0</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39</vt:i4>
      </vt:variant>
    </vt:vector>
  </HeadingPairs>
  <TitlesOfParts>
    <vt:vector size="64" baseType="lpstr">
      <vt:lpstr>Arial</vt:lpstr>
      <vt:lpstr>SimSun</vt:lpstr>
      <vt:lpstr>Wingdings</vt:lpstr>
      <vt:lpstr>Arial</vt:lpstr>
      <vt:lpstr>Symbol</vt:lpstr>
      <vt:lpstr>Times New Roman</vt:lpstr>
      <vt:lpstr>Calibri Light</vt:lpstr>
      <vt:lpstr>DejaVu Sans</vt:lpstr>
      <vt:lpstr>Calibri</vt:lpstr>
      <vt:lpstr>Ubuntu</vt:lpstr>
      <vt:lpstr>StarSymbol</vt:lpstr>
      <vt:lpstr>Symbol</vt:lpstr>
      <vt:lpstr>DejaVu Sans</vt:lpstr>
      <vt:lpstr>微软雅黑</vt:lpstr>
      <vt:lpstr>Droid Sans Fallback</vt:lpstr>
      <vt:lpstr/>
      <vt:lpstr>Arial Unicode MS</vt:lpstr>
      <vt:lpstr>Gubbi</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manh</dc:creator>
  <cp:lastModifiedBy>manh</cp:lastModifiedBy>
  <cp:revision>38</cp:revision>
  <dcterms:created xsi:type="dcterms:W3CDTF">2020-01-13T06:08:08Z</dcterms:created>
  <dcterms:modified xsi:type="dcterms:W3CDTF">2020-01-13T06:08:08Z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1033-10.1.0.6757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34</vt:i4>
  </property>
</Properties>
</file>