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0.xml.rels" ContentType="application/vnd.openxmlformats-package.relationships+xml"/>
  <Override PartName="/ppt/notesSlides/notesSlide20.xml" ContentType="application/vnd.openxmlformats-officedocument.presentationml.notesSlide+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x="12192000" cy="6858000"/>
  <p:notesSz cx="7104062" cy="102346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91"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92"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93"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94"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95" name="PlaceHolder 6"/>
          <p:cNvSpPr>
            <a:spLocks noGrp="1"/>
          </p:cNvSpPr>
          <p:nvPr>
            <p:ph type="sldNum"/>
          </p:nvPr>
        </p:nvSpPr>
        <p:spPr>
          <a:xfrm>
            <a:off x="4278960" y="10157400"/>
            <a:ext cx="3280680" cy="534240"/>
          </a:xfrm>
          <a:prstGeom prst="rect">
            <a:avLst/>
          </a:prstGeom>
        </p:spPr>
        <p:txBody>
          <a:bodyPr lIns="0" rIns="0" tIns="0" bIns="0" anchor="b"/>
          <a:p>
            <a:pPr algn="r"/>
            <a:fld id="{81450FE1-5EB9-42F2-BC08-574C69906AD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481680" y="1279440"/>
            <a:ext cx="6139440" cy="3453120"/>
          </a:xfrm>
          <a:prstGeom prst="rect">
            <a:avLst/>
          </a:prstGeom>
        </p:spPr>
      </p:sp>
      <p:sp>
        <p:nvSpPr>
          <p:cNvPr id="290" name="PlaceHolder 2"/>
          <p:cNvSpPr>
            <a:spLocks noGrp="1"/>
          </p:cNvSpPr>
          <p:nvPr>
            <p:ph type="body"/>
          </p:nvPr>
        </p:nvSpPr>
        <p:spPr>
          <a:xfrm>
            <a:off x="710280" y="4925160"/>
            <a:ext cx="5681880" cy="4028760"/>
          </a:xfrm>
          <a:prstGeom prst="rect">
            <a:avLst/>
          </a:prstGeom>
        </p:spPr>
        <p:txBody>
          <a:bodyPr lIns="0" rIns="0" tIns="0" bIns="0"/>
          <a:p>
            <a:pPr marL="216000" indent="-215280">
              <a:lnSpc>
                <a:spcPct val="100000"/>
              </a:lnSpc>
            </a:pPr>
            <a:r>
              <a:rPr b="0" lang="en-US" sz="2000" spc="-1" strike="noStrike">
                <a:latin typeface="Arial"/>
              </a:rPr>
              <a:t>Trước hết do source và target dựa vào vocal của riêng nó nên mã hóa sẽ khác nhau </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838080" y="1825560"/>
            <a:ext cx="10514520" cy="20750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838080" y="4098240"/>
            <a:ext cx="1051452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838080" y="1825560"/>
            <a:ext cx="3385440" cy="20750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93080" y="1825560"/>
            <a:ext cx="3385440" cy="20750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7948440" y="1825560"/>
            <a:ext cx="3385440" cy="20750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838080" y="4098240"/>
            <a:ext cx="3385440" cy="20750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93080" y="4098240"/>
            <a:ext cx="3385440" cy="20750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7948440" y="4098240"/>
            <a:ext cx="338544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838080" y="1825560"/>
            <a:ext cx="10514520" cy="4350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838080" y="1825560"/>
            <a:ext cx="10514520" cy="4350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838080" y="1825560"/>
            <a:ext cx="5131080" cy="435024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26200" y="1825560"/>
            <a:ext cx="5131080" cy="4350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838080" y="365040"/>
            <a:ext cx="10514520" cy="6140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26200" y="1825560"/>
            <a:ext cx="5131080" cy="435024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838080" y="1825560"/>
            <a:ext cx="10514520" cy="4350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838080" y="1825560"/>
            <a:ext cx="5131080" cy="43502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838080" y="4098240"/>
            <a:ext cx="1051452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838080" y="1825560"/>
            <a:ext cx="10514520" cy="20750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838080" y="4098240"/>
            <a:ext cx="1051452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838080" y="1825560"/>
            <a:ext cx="3385440" cy="20750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93080" y="1825560"/>
            <a:ext cx="3385440" cy="20750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7948440" y="1825560"/>
            <a:ext cx="3385440" cy="20750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838080" y="4098240"/>
            <a:ext cx="3385440" cy="20750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93080" y="4098240"/>
            <a:ext cx="3385440" cy="20750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7948440" y="4098240"/>
            <a:ext cx="338544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838080" y="1825560"/>
            <a:ext cx="10514520" cy="4350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838080" y="1825560"/>
            <a:ext cx="10514520" cy="4350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838080" y="1825560"/>
            <a:ext cx="5131080" cy="435024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26200" y="1825560"/>
            <a:ext cx="5131080" cy="4350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838080" y="1825560"/>
            <a:ext cx="10514520" cy="4350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838080" y="365040"/>
            <a:ext cx="10514520" cy="6140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26200" y="1825560"/>
            <a:ext cx="5131080" cy="435024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838080" y="1825560"/>
            <a:ext cx="5131080" cy="435024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838080" y="4098240"/>
            <a:ext cx="1051452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838080" y="1825560"/>
            <a:ext cx="10514520" cy="20750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838080" y="4098240"/>
            <a:ext cx="1051452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838080" y="1825560"/>
            <a:ext cx="3385440" cy="20750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93080" y="1825560"/>
            <a:ext cx="3385440" cy="20750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7948440" y="1825560"/>
            <a:ext cx="3385440" cy="20750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838080" y="4098240"/>
            <a:ext cx="3385440" cy="20750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93080" y="4098240"/>
            <a:ext cx="3385440" cy="20750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7948440" y="4098240"/>
            <a:ext cx="338544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838080" y="1825560"/>
            <a:ext cx="10514520" cy="4350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838080" y="1825560"/>
            <a:ext cx="10514520" cy="4350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838080" y="1825560"/>
            <a:ext cx="5131080" cy="435024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26200" y="1825560"/>
            <a:ext cx="5131080" cy="4350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838080" y="1825560"/>
            <a:ext cx="5131080" cy="435024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6226200" y="1825560"/>
            <a:ext cx="5131080" cy="4350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838080" y="365040"/>
            <a:ext cx="10514520" cy="6140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6226200" y="1825560"/>
            <a:ext cx="5131080" cy="435024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838080" y="1825560"/>
            <a:ext cx="5131080" cy="435024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838080" y="4098240"/>
            <a:ext cx="1051452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838080" y="1825560"/>
            <a:ext cx="10514520" cy="207504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838080" y="4098240"/>
            <a:ext cx="1051452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838080" y="1825560"/>
            <a:ext cx="3385440" cy="20750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4393080" y="1825560"/>
            <a:ext cx="3385440" cy="20750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7948440" y="1825560"/>
            <a:ext cx="3385440" cy="207504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838080" y="4098240"/>
            <a:ext cx="3385440" cy="207504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4393080" y="4098240"/>
            <a:ext cx="3385440" cy="207504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7948440" y="4098240"/>
            <a:ext cx="338544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155" name="PlaceHolder 2"/>
          <p:cNvSpPr>
            <a:spLocks noGrp="1"/>
          </p:cNvSpPr>
          <p:nvPr>
            <p:ph type="subTitle"/>
          </p:nvPr>
        </p:nvSpPr>
        <p:spPr>
          <a:xfrm>
            <a:off x="838080" y="1825560"/>
            <a:ext cx="10514520" cy="4350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157" name="PlaceHolder 2"/>
          <p:cNvSpPr>
            <a:spLocks noGrp="1"/>
          </p:cNvSpPr>
          <p:nvPr>
            <p:ph type="body"/>
          </p:nvPr>
        </p:nvSpPr>
        <p:spPr>
          <a:xfrm>
            <a:off x="838080" y="1825560"/>
            <a:ext cx="10514520" cy="4350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159" name="PlaceHolder 2"/>
          <p:cNvSpPr>
            <a:spLocks noGrp="1"/>
          </p:cNvSpPr>
          <p:nvPr>
            <p:ph type="body"/>
          </p:nvPr>
        </p:nvSpPr>
        <p:spPr>
          <a:xfrm>
            <a:off x="838080" y="1825560"/>
            <a:ext cx="5131080" cy="435024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6226200" y="1825560"/>
            <a:ext cx="5131080" cy="4350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838080" y="365040"/>
            <a:ext cx="10514520" cy="6140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1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6226200" y="1825560"/>
            <a:ext cx="5131080" cy="435024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168" name="PlaceHolder 2"/>
          <p:cNvSpPr>
            <a:spLocks noGrp="1"/>
          </p:cNvSpPr>
          <p:nvPr>
            <p:ph type="body"/>
          </p:nvPr>
        </p:nvSpPr>
        <p:spPr>
          <a:xfrm>
            <a:off x="838080" y="1825560"/>
            <a:ext cx="5131080" cy="435024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838080" y="4098240"/>
            <a:ext cx="1051452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838080" y="1825560"/>
            <a:ext cx="10514520" cy="207504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838080" y="4098240"/>
            <a:ext cx="1051452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179"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838080" y="365040"/>
            <a:ext cx="10514520" cy="6140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184" name="PlaceHolder 2"/>
          <p:cNvSpPr>
            <a:spLocks noGrp="1"/>
          </p:cNvSpPr>
          <p:nvPr>
            <p:ph type="body"/>
          </p:nvPr>
        </p:nvSpPr>
        <p:spPr>
          <a:xfrm>
            <a:off x="838080" y="1825560"/>
            <a:ext cx="3385440" cy="207504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4393080" y="1825560"/>
            <a:ext cx="3385440" cy="207504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7948440" y="1825560"/>
            <a:ext cx="3385440" cy="207504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838080" y="4098240"/>
            <a:ext cx="3385440" cy="2075040"/>
          </a:xfrm>
          <a:prstGeom prst="rect">
            <a:avLst/>
          </a:prstGeom>
        </p:spPr>
        <p:txBody>
          <a:bodyPr lIns="0" rIns="0" tIns="0" bIns="0">
            <a:normAutofit/>
          </a:bodyPr>
          <a:p>
            <a:endParaRPr b="0" lang="en-US" sz="3200" spc="-1" strike="noStrike">
              <a:latin typeface="Arial"/>
            </a:endParaRPr>
          </a:p>
        </p:txBody>
      </p:sp>
      <p:sp>
        <p:nvSpPr>
          <p:cNvPr id="188" name="PlaceHolder 6"/>
          <p:cNvSpPr>
            <a:spLocks noGrp="1"/>
          </p:cNvSpPr>
          <p:nvPr>
            <p:ph type="body"/>
          </p:nvPr>
        </p:nvSpPr>
        <p:spPr>
          <a:xfrm>
            <a:off x="4393080" y="4098240"/>
            <a:ext cx="3385440" cy="2075040"/>
          </a:xfrm>
          <a:prstGeom prst="rect">
            <a:avLst/>
          </a:prstGeom>
        </p:spPr>
        <p:txBody>
          <a:bodyPr lIns="0" rIns="0" tIns="0" bIns="0">
            <a:normAutofit/>
          </a:bodyPr>
          <a:p>
            <a:endParaRPr b="0" lang="en-US" sz="3200" spc="-1" strike="noStrike">
              <a:latin typeface="Arial"/>
            </a:endParaRPr>
          </a:p>
        </p:txBody>
      </p:sp>
      <p:sp>
        <p:nvSpPr>
          <p:cNvPr id="189" name="PlaceHolder 7"/>
          <p:cNvSpPr>
            <a:spLocks noGrp="1"/>
          </p:cNvSpPr>
          <p:nvPr>
            <p:ph type="body"/>
          </p:nvPr>
        </p:nvSpPr>
        <p:spPr>
          <a:xfrm>
            <a:off x="7948440" y="4098240"/>
            <a:ext cx="338544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26200" y="1825560"/>
            <a:ext cx="5131080" cy="435024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838080" y="1825560"/>
            <a:ext cx="5131080" cy="43502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4520" cy="132444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838080" y="4098240"/>
            <a:ext cx="10514520" cy="20750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520" cy="132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838080" y="1825560"/>
            <a:ext cx="10514520" cy="4350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4520" cy="132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53" name="PlaceHolder 2"/>
          <p:cNvSpPr>
            <a:spLocks noGrp="1"/>
          </p:cNvSpPr>
          <p:nvPr>
            <p:ph type="body"/>
          </p:nvPr>
        </p:nvSpPr>
        <p:spPr>
          <a:xfrm>
            <a:off x="838080" y="1825560"/>
            <a:ext cx="10514520" cy="4350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231840" y="2002320"/>
            <a:ext cx="11727360" cy="238644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US" sz="6000" spc="-1" strike="noStrike">
                <a:solidFill>
                  <a:srgbClr val="000000"/>
                </a:solidFill>
                <a:latin typeface="Calibri Light"/>
                <a:ea typeface="DejaVu Sans"/>
              </a:rPr>
              <a:t>Adapting Sequence to Sequence models for Text Nomorlization </a:t>
            </a:r>
            <a:br/>
            <a:r>
              <a:rPr b="0" lang="en-US" sz="6000" spc="-1" strike="noStrike">
                <a:solidFill>
                  <a:srgbClr val="000000"/>
                </a:solidFill>
                <a:latin typeface="Calibri Light"/>
                <a:ea typeface="DejaVu Sans"/>
              </a:rPr>
              <a:t>in Social Media</a:t>
            </a:r>
            <a:endParaRPr b="0" lang="en-US" sz="6000" spc="-1" strike="noStrike">
              <a:latin typeface="Arial"/>
            </a:endParaRPr>
          </a:p>
        </p:txBody>
      </p:sp>
      <p:sp>
        <p:nvSpPr>
          <p:cNvPr id="197" name="CustomShape 2"/>
          <p:cNvSpPr/>
          <p:nvPr/>
        </p:nvSpPr>
        <p:spPr>
          <a:xfrm>
            <a:off x="1523880" y="3602160"/>
            <a:ext cx="9142920" cy="165456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scheduled sampling</a:t>
            </a:r>
            <a:endParaRPr b="0" lang="en-US" sz="4400" spc="-1" strike="noStrike">
              <a:latin typeface="Arial"/>
            </a:endParaRPr>
          </a:p>
        </p:txBody>
      </p:sp>
      <p:sp>
        <p:nvSpPr>
          <p:cNvPr id="220"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Loss funcition </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Trong quá trình training, việc học những từ sai, sẽ dẫn đến accumalation error, nên tác giả sử dụng scheduled sampling để làm giảm teacher-forcing.</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Thay predict của model = ground truth để predict từ tiếp theo.</a:t>
            </a: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221" name="Picture 3" descr=""/>
          <p:cNvPicPr/>
          <p:nvPr/>
        </p:nvPicPr>
        <p:blipFill>
          <a:blip r:embed="rId1"/>
          <a:stretch/>
        </p:blipFill>
        <p:spPr>
          <a:xfrm>
            <a:off x="4021560" y="1581120"/>
            <a:ext cx="3808440" cy="9608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2.2 Xử lý các unknown words. </a:t>
            </a:r>
            <a:endParaRPr b="0" lang="en-US" sz="4400" spc="-1" strike="noStrike">
              <a:latin typeface="Arial"/>
            </a:endParaRPr>
          </a:p>
        </p:txBody>
      </p:sp>
      <p:sp>
        <p:nvSpPr>
          <p:cNvPr id="223"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word-based thì hạn chế về vocabulary, những từ nằm ngoài vocabulary được biểu thị: </a:t>
            </a:r>
            <a:r>
              <a:rPr b="0" lang="en-US" sz="2800" spc="-1" strike="noStrike">
                <a:solidFill>
                  <a:srgbClr val="ff0000"/>
                </a:solidFill>
                <a:latin typeface="Calibri"/>
                <a:ea typeface="DejaVu Sans"/>
              </a:rPr>
              <a:t>UNK</a:t>
            </a:r>
            <a:r>
              <a:rPr b="0" lang="en-US" sz="2800" spc="-1" strike="noStrike">
                <a:solidFill>
                  <a:srgbClr val="000000"/>
                </a:solidFill>
                <a:latin typeface="Calibri"/>
                <a:ea typeface="DejaVu Sans"/>
              </a:rPr>
              <a:t> </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character model vượt qua được botteneck về ràng buộc của từ điển và không yêu cầu tiền xử lý tokenization, nhưng tính toán lại đắt đỏ và cũng bị thiếu dữ liệu</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Belinkov and Bisk (2017) đã chỉ ra rằng character model không hiệu quả với lỗi typos, noise </a:t>
            </a:r>
            <a:endParaRPr b="0" lang="en-US" sz="2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2.2 Xử lý các unknown words. </a:t>
            </a:r>
            <a:br/>
            <a:endParaRPr b="0" lang="en-US" sz="4400" spc="-1" strike="noStrike">
              <a:latin typeface="Arial"/>
            </a:endParaRPr>
          </a:p>
        </p:txBody>
      </p:sp>
      <p:sp>
        <p:nvSpPr>
          <p:cNvPr id="225"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Tạo dữ liệu trainning cho character-based model, bằng 5 phương pháp sau:</a:t>
            </a: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226" name="Picture 3" descr=""/>
          <p:cNvPicPr/>
          <p:nvPr/>
        </p:nvPicPr>
        <p:blipFill>
          <a:blip r:embed="rId1"/>
          <a:stretch/>
        </p:blipFill>
        <p:spPr>
          <a:xfrm>
            <a:off x="2505240" y="2752560"/>
            <a:ext cx="8026560" cy="35424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3 Dữ liệu </a:t>
            </a:r>
            <a:endParaRPr b="0" lang="en-US" sz="4400" spc="-1" strike="noStrike">
              <a:latin typeface="Arial"/>
            </a:endParaRPr>
          </a:p>
        </p:txBody>
      </p:sp>
      <p:sp>
        <p:nvSpPr>
          <p:cNvPr id="228" name="CustomShape 2"/>
          <p:cNvSpPr/>
          <p:nvPr/>
        </p:nvSpPr>
        <p:spPr>
          <a:xfrm>
            <a:off x="838080" y="1825560"/>
            <a:ext cx="10914480" cy="435060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LexNorm dataset từ 2015 ACL-CIJNLP</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Bao gồm 4917 tweets với 373 unique non-standard word types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train/test = 60:40</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Có 488 non-standard word types , unseen trong trainning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Để giảm kích thước của vocabulary: lowercase các từ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Các từ được tag: &lt;hash&gt; và &lt;url&gt; được bỏ qua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&lt;mention&gt; đại điện cho các từ không làm gì và được bỏ qua khi vào character-based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Môi câu được tiền sử lý bằng cách: thêm vào  đầu &lt;s&gt; và &lt;/s&gt; vào cuối.</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3 Dữ liệu </a:t>
            </a:r>
            <a:endParaRPr b="0" lang="en-US" sz="4400" spc="-1" strike="noStrike">
              <a:latin typeface="Arial"/>
            </a:endParaRPr>
          </a:p>
        </p:txBody>
      </p:sp>
      <p:sp>
        <p:nvSpPr>
          <p:cNvPr id="230" name="CustomShape 2"/>
          <p:cNvSpPr/>
          <p:nvPr/>
        </p:nvSpPr>
        <p:spPr>
          <a:xfrm>
            <a:off x="838080" y="1825560"/>
            <a:ext cx="10514520" cy="4350240"/>
          </a:xfrm>
          <a:prstGeom prst="rect">
            <a:avLst/>
          </a:prstGeom>
          <a:noFill/>
          <a:ln>
            <a:noFill/>
          </a:ln>
        </p:spPr>
        <p:style>
          <a:lnRef idx="0"/>
          <a:fillRef idx="0"/>
          <a:effectRef idx="0"/>
          <a:fontRef idx="minor"/>
        </p:style>
      </p:sp>
      <p:pic>
        <p:nvPicPr>
          <p:cNvPr id="231" name="Picture 3" descr=""/>
          <p:cNvPicPr/>
          <p:nvPr/>
        </p:nvPicPr>
        <p:blipFill>
          <a:blip r:embed="rId1"/>
          <a:stretch/>
        </p:blipFill>
        <p:spPr>
          <a:xfrm>
            <a:off x="2123280" y="2587680"/>
            <a:ext cx="8865360" cy="239220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Traning Details  </a:t>
            </a:r>
            <a:endParaRPr b="0" lang="en-US" sz="4400" spc="-1" strike="noStrike">
              <a:latin typeface="Arial"/>
            </a:endParaRPr>
          </a:p>
        </p:txBody>
      </p:sp>
      <p:graphicFrame>
        <p:nvGraphicFramePr>
          <p:cNvPr id="233" name="Table 2"/>
          <p:cNvGraphicFramePr/>
          <p:nvPr/>
        </p:nvGraphicFramePr>
        <p:xfrm>
          <a:off x="838080" y="1690920"/>
          <a:ext cx="10514880" cy="2665800"/>
        </p:xfrm>
        <a:graphic>
          <a:graphicData uri="http://schemas.openxmlformats.org/drawingml/2006/table">
            <a:tbl>
              <a:tblPr/>
              <a:tblGrid>
                <a:gridCol w="3504960"/>
                <a:gridCol w="3504960"/>
                <a:gridCol w="3505320"/>
              </a:tblGrid>
              <a:tr h="38088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800" spc="-1" strike="noStrike">
                          <a:solidFill>
                            <a:srgbClr val="ffffff"/>
                          </a:solidFill>
                          <a:latin typeface="Calibri"/>
                        </a:rPr>
                        <a:t>word model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800" spc="-1" strike="noStrike">
                          <a:solidFill>
                            <a:srgbClr val="ffffff"/>
                          </a:solidFill>
                          <a:latin typeface="Calibri"/>
                        </a:rPr>
                        <a:t>character model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80880">
                <a:tc>
                  <a:txBody>
                    <a:bodyPr/>
                    <a:p>
                      <a:pPr>
                        <a:lnSpc>
                          <a:spcPct val="100000"/>
                        </a:lnSpc>
                      </a:pPr>
                      <a:r>
                        <a:rPr b="0" lang="en-US" sz="1800" spc="-1" strike="noStrike">
                          <a:solidFill>
                            <a:srgbClr val="000000"/>
                          </a:solidFill>
                          <a:latin typeface="Calibri"/>
                        </a:rPr>
                        <a:t>batch size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latin typeface="Calibri"/>
                        </a:rPr>
                        <a:t>32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latin typeface="Calibri"/>
                        </a:rPr>
                        <a:t>500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80880">
                <a:tc>
                  <a:txBody>
                    <a:bodyPr/>
                    <a:p>
                      <a:pPr>
                        <a:lnSpc>
                          <a:spcPct val="100000"/>
                        </a:lnSpc>
                      </a:pPr>
                      <a:r>
                        <a:rPr b="0" lang="en-US" sz="1800" spc="-1" strike="noStrike">
                          <a:solidFill>
                            <a:srgbClr val="000000"/>
                          </a:solidFill>
                          <a:latin typeface="Calibri"/>
                        </a:rPr>
                        <a:t>trình tối ưu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800" spc="-1" strike="noStrike">
                          <a:solidFill>
                            <a:srgbClr val="000000"/>
                          </a:solidFill>
                          <a:latin typeface="Calibri"/>
                        </a:rPr>
                        <a:t>adam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800" spc="-1" strike="noStrike">
                          <a:solidFill>
                            <a:srgbClr val="000000"/>
                          </a:solidFill>
                          <a:latin typeface="Calibri"/>
                        </a:rPr>
                        <a:t>adam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80880">
                <a:tc>
                  <a:txBody>
                    <a:bodyPr/>
                    <a:p>
                      <a:pPr>
                        <a:lnSpc>
                          <a:spcPct val="100000"/>
                        </a:lnSpc>
                      </a:pPr>
                      <a:r>
                        <a:rPr b="0" lang="en-US" sz="1800" spc="-1" strike="noStrike">
                          <a:solidFill>
                            <a:srgbClr val="000000"/>
                          </a:solidFill>
                          <a:latin typeface="Calibri"/>
                        </a:rPr>
                        <a:t>em.dimension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latin typeface="Calibri"/>
                        </a:rPr>
                        <a:t>100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latin typeface="Calibri"/>
                        </a:rPr>
                        <a:t>256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80880">
                <a:tc>
                  <a:txBody>
                    <a:bodyPr/>
                    <a:p>
                      <a:pPr>
                        <a:lnSpc>
                          <a:spcPct val="100000"/>
                        </a:lnSpc>
                      </a:pPr>
                      <a:r>
                        <a:rPr b="0" lang="en-US" sz="1800" spc="-1" strike="noStrike">
                          <a:solidFill>
                            <a:srgbClr val="000000"/>
                          </a:solidFill>
                          <a:latin typeface="Calibri"/>
                        </a:rPr>
                        <a:t>euron_layern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800" spc="-1" strike="noStrike">
                          <a:solidFill>
                            <a:srgbClr val="000000"/>
                          </a:solidFill>
                          <a:latin typeface="Calibri"/>
                        </a:rPr>
                        <a:t>200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800" spc="-1" strike="noStrike">
                          <a:solidFill>
                            <a:srgbClr val="000000"/>
                          </a:solidFill>
                          <a:latin typeface="Calibri"/>
                        </a:rPr>
                        <a:t>500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80880">
                <a:tc>
                  <a:txBody>
                    <a:bodyPr/>
                    <a:p>
                      <a:pPr>
                        <a:lnSpc>
                          <a:spcPct val="100000"/>
                        </a:lnSpc>
                      </a:pPr>
                      <a:r>
                        <a:rPr b="0" lang="en-US" sz="1800" spc="-1" strike="noStrike">
                          <a:solidFill>
                            <a:srgbClr val="000000"/>
                          </a:solidFill>
                          <a:latin typeface="Calibri"/>
                        </a:rPr>
                        <a:t>drop_out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latin typeface="Calibri"/>
                        </a:rPr>
                        <a:t>0.5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latin typeface="Calibri"/>
                        </a:rPr>
                        <a:t>0.5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80520">
                <a:tc>
                  <a:txBody>
                    <a:bodyPr/>
                    <a:p>
                      <a:pPr>
                        <a:lnSpc>
                          <a:spcPct val="100000"/>
                        </a:lnSpc>
                      </a:pPr>
                      <a:r>
                        <a:rPr b="0" lang="en-US" sz="1800" spc="-1" strike="noStrike">
                          <a:solidFill>
                            <a:srgbClr val="000000"/>
                          </a:solidFill>
                          <a:latin typeface="Calibri"/>
                        </a:rPr>
                        <a:t>learning rate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800" spc="-1" strike="noStrike">
                          <a:solidFill>
                            <a:srgbClr val="000000"/>
                          </a:solidFill>
                          <a:latin typeface="Calibri"/>
                        </a:rPr>
                        <a:t>0.01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234" name="CustomShape 3"/>
          <p:cNvSpPr/>
          <p:nvPr/>
        </p:nvSpPr>
        <p:spPr>
          <a:xfrm>
            <a:off x="838080" y="4695840"/>
            <a:ext cx="10590840" cy="363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10% training data để tuning hyper-parameter </a:t>
            </a:r>
            <a:endParaRPr b="0" lang="en-US"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4 Thực nghiệm </a:t>
            </a:r>
            <a:endParaRPr b="0" lang="en-US" sz="4400" spc="-1" strike="noStrike">
              <a:latin typeface="Arial"/>
            </a:endParaRPr>
          </a:p>
        </p:txBody>
      </p:sp>
      <p:pic>
        <p:nvPicPr>
          <p:cNvPr id="236" name="Content Placeholder 3" descr=""/>
          <p:cNvPicPr/>
          <p:nvPr/>
        </p:nvPicPr>
        <p:blipFill>
          <a:blip r:embed="rId1"/>
          <a:stretch/>
        </p:blipFill>
        <p:spPr>
          <a:xfrm>
            <a:off x="838080" y="1506240"/>
            <a:ext cx="9960120" cy="2805120"/>
          </a:xfrm>
          <a:prstGeom prst="rect">
            <a:avLst/>
          </a:prstGeom>
          <a:ln>
            <a:noFill/>
          </a:ln>
        </p:spPr>
      </p:pic>
      <p:pic>
        <p:nvPicPr>
          <p:cNvPr id="237" name="Picture 4" descr=""/>
          <p:cNvPicPr/>
          <p:nvPr/>
        </p:nvPicPr>
        <p:blipFill>
          <a:blip r:embed="rId2"/>
          <a:stretch/>
        </p:blipFill>
        <p:spPr>
          <a:xfrm>
            <a:off x="838080" y="4312440"/>
            <a:ext cx="9887040" cy="82008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838080" y="365040"/>
            <a:ext cx="10514520" cy="1324440"/>
          </a:xfrm>
          <a:prstGeom prst="rect">
            <a:avLst/>
          </a:prstGeom>
          <a:noFill/>
          <a:ln>
            <a:noFill/>
          </a:ln>
        </p:spPr>
        <p:style>
          <a:lnRef idx="0"/>
          <a:fillRef idx="0"/>
          <a:effectRef idx="0"/>
          <a:fontRef idx="minor"/>
        </p:style>
      </p:sp>
      <p:pic>
        <p:nvPicPr>
          <p:cNvPr id="239" name="Content Placeholder 5" descr=""/>
          <p:cNvPicPr/>
          <p:nvPr/>
        </p:nvPicPr>
        <p:blipFill>
          <a:blip r:embed="rId1"/>
          <a:stretch/>
        </p:blipFill>
        <p:spPr>
          <a:xfrm>
            <a:off x="300240" y="1972800"/>
            <a:ext cx="11590200" cy="356076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838080" y="365040"/>
            <a:ext cx="10514520" cy="1324440"/>
          </a:xfrm>
          <a:prstGeom prst="rect">
            <a:avLst/>
          </a:prstGeom>
          <a:noFill/>
          <a:ln>
            <a:noFill/>
          </a:ln>
        </p:spPr>
        <p:style>
          <a:lnRef idx="0"/>
          <a:fillRef idx="0"/>
          <a:effectRef idx="0"/>
          <a:fontRef idx="minor"/>
        </p:style>
      </p:sp>
      <p:pic>
        <p:nvPicPr>
          <p:cNvPr id="241" name="Content Placeholder 3" descr=""/>
          <p:cNvPicPr/>
          <p:nvPr/>
        </p:nvPicPr>
        <p:blipFill>
          <a:blip r:embed="rId1"/>
          <a:stretch/>
        </p:blipFill>
        <p:spPr>
          <a:xfrm>
            <a:off x="1875960" y="1644120"/>
            <a:ext cx="8551800" cy="477612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Cách tạo vocabulary khi train vs words </a:t>
            </a:r>
            <a:endParaRPr b="0" lang="en-US" sz="4400" spc="-1" strike="noStrike">
              <a:latin typeface="Arial"/>
            </a:endParaRPr>
          </a:p>
        </p:txBody>
      </p:sp>
      <p:sp>
        <p:nvSpPr>
          <p:cNvPr id="243"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vocab_source</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vocab_target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khi tham so share_voca duoc thiet lap thi ket hop ca 2:</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training_voca: 10.084 = 10800 + &lt;unk&gt; + '' la &lt;padding&gt;, &lt;e&gt; ket thuc cau hoac tu, &lt;s&gt; bat dau cau hoac tu</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testing_voca: 7389</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voi character: 41: a-z, 0-9, &lt;e&gt; , &lt;s&gt; , '', &lt;unk&gt;</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Các mục trình bày</a:t>
            </a:r>
            <a:endParaRPr b="0" lang="en-US" sz="4400" spc="-1" strike="noStrike">
              <a:latin typeface="Arial"/>
            </a:endParaRPr>
          </a:p>
        </p:txBody>
      </p:sp>
      <p:sp>
        <p:nvSpPr>
          <p:cNvPr id="199"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Bài toán</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Mô hình</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Dữ liệu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Thực nghiệm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#Đề xuất cho tiếng việt </a:t>
            </a:r>
            <a:endParaRPr b="0" lang="en-US"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Cách tạo vocabulary khi train vs words </a:t>
            </a:r>
            <a:endParaRPr b="0" lang="en-US" sz="4400" spc="-1" strike="noStrike">
              <a:latin typeface="Arial"/>
            </a:endParaRPr>
          </a:p>
        </p:txBody>
      </p:sp>
      <p:sp>
        <p:nvSpPr>
          <p:cNvPr id="245"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thêm 2 kí từ UNK_WORD: &lt;unk &gt;, PAD_WORD: '' vào voca</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trường hợp source_voca, target_voca tương tự, nếu shared voca thì source = target.</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graphicFrame>
        <p:nvGraphicFramePr>
          <p:cNvPr id="246" name="Table 3"/>
          <p:cNvGraphicFramePr/>
          <p:nvPr/>
        </p:nvGraphicFramePr>
        <p:xfrm>
          <a:off x="218520" y="3837960"/>
          <a:ext cx="11754360" cy="2669400"/>
        </p:xfrm>
        <a:graphic>
          <a:graphicData uri="http://schemas.openxmlformats.org/drawingml/2006/table">
            <a:tbl>
              <a:tblPr/>
              <a:tblGrid>
                <a:gridCol w="1469160"/>
                <a:gridCol w="1469160"/>
                <a:gridCol w="1469160"/>
                <a:gridCol w="1469160"/>
                <a:gridCol w="1469160"/>
                <a:gridCol w="1469160"/>
                <a:gridCol w="1469160"/>
                <a:gridCol w="1470600"/>
              </a:tblGrid>
              <a:tr h="622440">
                <a:tc>
                  <a:txBody>
                    <a:bodyPr/>
                    <a:p>
                      <a:pPr algn="ctr">
                        <a:lnSpc>
                          <a:spcPct val="100000"/>
                        </a:lnSpc>
                      </a:pPr>
                      <a:r>
                        <a:rPr b="1" lang="en-US" sz="1800" spc="-1" strike="noStrike">
                          <a:solidFill>
                            <a:srgbClr val="ff0000"/>
                          </a:solidFill>
                          <a:latin typeface="Calibri"/>
                        </a:rPr>
                        <a:t>RT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1" lang="en-US" sz="1800" spc="-1" strike="noStrike">
                          <a:solidFill>
                            <a:srgbClr val="ff0000"/>
                          </a:solidFill>
                          <a:latin typeface="Calibri"/>
                        </a:rPr>
                        <a:t>@FVCKxHEMMINGS</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1" lang="en-US" sz="1800" spc="-1" strike="noStrike">
                          <a:solidFill>
                            <a:srgbClr val="ff0000"/>
                          </a:solidFill>
                          <a:latin typeface="Calibri"/>
                        </a:rPr>
                        <a: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1" lang="en-US" sz="1800" spc="-1" strike="noStrike">
                          <a:solidFill>
                            <a:srgbClr val="ff0000"/>
                          </a:solidFill>
                          <a:latin typeface="Calibri"/>
                        </a:rPr>
                        <a:t>DID</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1" lang="en-US" sz="1800" spc="-1" strike="noStrike">
                          <a:solidFill>
                            <a:srgbClr val="ff0000"/>
                          </a:solidFill>
                          <a:latin typeface="Calibri"/>
                        </a:rPr>
                        <a:t>CALUM</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1" lang="en-US" sz="1800" spc="-1" strike="noStrike">
                          <a:solidFill>
                            <a:srgbClr val="ff0000"/>
                          </a:solidFill>
                          <a:latin typeface="Calibri"/>
                        </a:rPr>
                        <a:t>SLIP</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1" lang="en-US" sz="1800" spc="-1" strike="noStrike">
                          <a:solidFill>
                            <a:srgbClr val="ff0000"/>
                          </a:solidFill>
                          <a:latin typeface="Calibri"/>
                        </a:rPr>
                        <a: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1" lang="en-US" sz="1800" spc="-1" strike="noStrike">
                          <a:solidFill>
                            <a:srgbClr val="ff0000"/>
                          </a:solidFill>
                          <a:latin typeface="Calibri"/>
                        </a:rPr>
                        <a:t>OMFG</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622440">
                <a:tc>
                  <a:txBody>
                    <a:bodyPr/>
                    <a:p>
                      <a:pPr algn="ctr">
                        <a:lnSpc>
                          <a:spcPct val="100000"/>
                        </a:lnSpc>
                      </a:pPr>
                      <a:r>
                        <a:rPr b="1" lang="en-US" sz="1800" spc="-1" strike="noStrike">
                          <a:solidFill>
                            <a:srgbClr val="ff0000"/>
                          </a:solidFill>
                          <a:latin typeface="Calibri"/>
                        </a:rPr>
                        <a:t>RT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&lt;mention&gt;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DID</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CALUM</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SLIP</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OMFG</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r>
              <a:tr h="475200">
                <a:tc>
                  <a:txBody>
                    <a:bodyPr/>
                    <a:p>
                      <a:pPr algn="ctr">
                        <a:lnSpc>
                          <a:spcPct val="100000"/>
                        </a:lnSpc>
                      </a:pPr>
                      <a:r>
                        <a:rPr b="0" lang="en-US" sz="1800" spc="-1" strike="noStrike">
                          <a:solidFill>
                            <a:srgbClr val="000000"/>
                          </a:solidFill>
                          <a:latin typeface="Calibri"/>
                        </a:rPr>
                        <a:t>Từ những</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0" lang="en-US" sz="1800" spc="-1" strike="noStrike">
                          <a:solidFill>
                            <a:srgbClr val="000000"/>
                          </a:solidFill>
                          <a:latin typeface="Calibri"/>
                        </a:rPr>
                        <a:t>các word </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0" lang="en-US" sz="1800" spc="-1" strike="noStrike">
                          <a:solidFill>
                            <a:srgbClr val="000000"/>
                          </a:solidFill>
                          <a:latin typeface="Calibri"/>
                        </a:rPr>
                        <a:t>ở trên tạo </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0" lang="en-US" sz="1800" spc="-1" strike="noStrike">
                          <a:solidFill>
                            <a:srgbClr val="000000"/>
                          </a:solidFill>
                          <a:latin typeface="Calibri"/>
                        </a:rPr>
                        <a:t>ra từ điển </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475200">
                <a:tc>
                  <a:txBody>
                    <a:bodyPr/>
                    <a:p>
                      <a:pPr algn="ctr">
                        <a:lnSpc>
                          <a:spcPct val="100000"/>
                        </a:lnSpc>
                      </a:pPr>
                      <a:r>
                        <a:rPr b="1" lang="en-US" sz="1800" spc="-1" strike="noStrike">
                          <a:solidFill>
                            <a:srgbClr val="ff0000"/>
                          </a:solidFill>
                          <a:latin typeface="Calibri"/>
                        </a:rPr>
                        <a:t>6</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2</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3</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1376</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10704</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10960</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6295</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1003</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r>
              <a:tr h="474480">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bl>
          </a:graphicData>
        </a:graphic>
      </p:graphicFrame>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Cách tạo vocabulary khi train vs words </a:t>
            </a:r>
            <a:br/>
            <a:endParaRPr b="0" lang="en-US" sz="4400" spc="-1" strike="noStrike">
              <a:latin typeface="Arial"/>
            </a:endParaRPr>
          </a:p>
        </p:txBody>
      </p:sp>
      <p:sp>
        <p:nvSpPr>
          <p:cNvPr id="248"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0" lang="en-US" sz="2800" spc="-1" strike="noStrike">
                <a:solidFill>
                  <a:srgbClr val="000000"/>
                </a:solidFill>
                <a:latin typeface="Calibri"/>
                <a:ea typeface="DejaVu Sans"/>
              </a:rPr>
              <a:t>Khi xem xet test set, nó xác định được UNK, là các từ không có trong source_input va target cua trainning </a:t>
            </a:r>
            <a:endParaRPr b="0" lang="en-US" sz="2800" spc="-1" strike="noStrike">
              <a:latin typeface="Arial"/>
            </a:endParaRPr>
          </a:p>
        </p:txBody>
      </p:sp>
      <p:graphicFrame>
        <p:nvGraphicFramePr>
          <p:cNvPr id="249" name="Table 3"/>
          <p:cNvGraphicFramePr/>
          <p:nvPr/>
        </p:nvGraphicFramePr>
        <p:xfrm>
          <a:off x="928440" y="2760480"/>
          <a:ext cx="10427400" cy="3432240"/>
        </p:xfrm>
        <a:graphic>
          <a:graphicData uri="http://schemas.openxmlformats.org/drawingml/2006/table">
            <a:tbl>
              <a:tblPr/>
              <a:tblGrid>
                <a:gridCol w="1489680"/>
                <a:gridCol w="1489680"/>
                <a:gridCol w="1489680"/>
                <a:gridCol w="1489680"/>
                <a:gridCol w="1489680"/>
                <a:gridCol w="1489680"/>
                <a:gridCol w="1489680"/>
              </a:tblGrid>
              <a:tr h="572040">
                <a:tc>
                  <a:txBody>
                    <a:bodyPr/>
                    <a:p>
                      <a:pPr>
                        <a:lnSpc>
                          <a:spcPct val="100000"/>
                        </a:lnSpc>
                      </a:pPr>
                      <a:r>
                        <a:rPr b="0" lang="en-US" sz="1800" spc="-1" strike="noStrike">
                          <a:solidFill>
                            <a:srgbClr val="7030a0"/>
                          </a:solidFill>
                          <a:latin typeface="Calibri"/>
                        </a:rPr>
                        <a:t>Dick</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in</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Janice</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Im</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popin </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xanax</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572040">
                <a:tc>
                  <a:txBody>
                    <a:bodyPr/>
                    <a:p>
                      <a:pPr>
                        <a:lnSpc>
                          <a:spcPct val="100000"/>
                        </a:lnSpc>
                      </a:pPr>
                      <a:r>
                        <a:rPr b="0" lang="en-US" sz="1800" spc="-1" strike="noStrike">
                          <a:solidFill>
                            <a:srgbClr val="7030a0"/>
                          </a:solidFill>
                          <a:latin typeface="Calibri"/>
                        </a:rPr>
                        <a:t>and</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7030a0"/>
                          </a:solidFill>
                          <a:latin typeface="Calibri"/>
                        </a:rPr>
                        <a:t>speakin</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7030a0"/>
                          </a:solidFill>
                          <a:latin typeface="Calibri"/>
                        </a:rPr>
                        <a:t>spanish</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7030a0"/>
                          </a:solidFill>
                          <a:latin typeface="Calibri"/>
                        </a:rPr>
                        <a: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r>
              <a:tr h="572040">
                <a:tc>
                  <a:txBody>
                    <a:bodyPr/>
                    <a:p>
                      <a:pPr>
                        <a:lnSpc>
                          <a:spcPct val="100000"/>
                        </a:lnSpc>
                      </a:pPr>
                      <a:r>
                        <a:rPr b="0" lang="en-US" sz="1800" spc="-1" strike="noStrike">
                          <a:solidFill>
                            <a:srgbClr val="ff0000"/>
                          </a:solidFill>
                          <a:latin typeface="Calibri"/>
                        </a:rPr>
                        <a:t>&lt;unk&gt;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ff0000"/>
                          </a:solidFill>
                          <a:latin typeface="Calibri"/>
                        </a:rPr>
                        <a:t>17</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ff0000"/>
                          </a:solidFill>
                          <a:latin typeface="Calibri"/>
                        </a:rPr>
                        <a:t>&lt;unk&gt;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ff0000"/>
                          </a:solidFill>
                          <a:latin typeface="Calibri"/>
                        </a:rPr>
                        <a:t>7</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ff0000"/>
                          </a:solidFill>
                          <a:latin typeface="Calibri"/>
                        </a:rPr>
                        <a:t>128</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ff0000"/>
                          </a:solidFill>
                          <a:latin typeface="Calibri"/>
                        </a:rPr>
                        <a:t>2855</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ff0000"/>
                          </a:solidFill>
                          <a:latin typeface="Calibri"/>
                        </a:rPr>
                        <a:t>&lt;unk&gt;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572040">
                <a:tc>
                  <a:txBody>
                    <a:bodyPr/>
                    <a:p>
                      <a:pPr>
                        <a:lnSpc>
                          <a:spcPct val="100000"/>
                        </a:lnSpc>
                      </a:pPr>
                      <a:r>
                        <a:rPr b="0" lang="en-US" sz="1800" spc="-1" strike="noStrike">
                          <a:solidFill>
                            <a:srgbClr val="ff0000"/>
                          </a:solidFill>
                          <a:latin typeface="Calibri"/>
                        </a:rPr>
                        <a:t>14</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ff0000"/>
                          </a:solidFill>
                          <a:latin typeface="Calibri"/>
                        </a:rPr>
                        <a:t>&lt;unk&gt;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ff0000"/>
                          </a:solidFill>
                          <a:latin typeface="Calibri"/>
                        </a:rPr>
                        <a:t>&lt;unk&gt;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ff0000"/>
                          </a:solidFill>
                          <a:latin typeface="Calibri"/>
                        </a:rPr>
                        <a:t>4</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r>
              <a:tr h="572040">
                <a:tc>
                  <a:txBody>
                    <a:bodyPr/>
                    <a:p>
                      <a:pPr>
                        <a:lnSpc>
                          <a:spcPct val="100000"/>
                        </a:lnSpc>
                      </a:pPr>
                      <a:r>
                        <a:rPr b="0" lang="en-US" sz="1800" spc="-1" strike="noStrike">
                          <a:solidFill>
                            <a:srgbClr val="7030a0"/>
                          </a:solidFill>
                          <a:latin typeface="Calibri"/>
                        </a:rPr>
                        <a:t>1</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17</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1</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7</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128</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2855</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1</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572400">
                <a:tc>
                  <a:txBody>
                    <a:bodyPr/>
                    <a:p>
                      <a:pPr>
                        <a:lnSpc>
                          <a:spcPct val="100000"/>
                        </a:lnSpc>
                      </a:pPr>
                      <a:r>
                        <a:rPr b="0" lang="en-US" sz="1800" spc="-1" strike="noStrike">
                          <a:solidFill>
                            <a:srgbClr val="7030a0"/>
                          </a:solidFill>
                          <a:latin typeface="Calibri"/>
                        </a:rPr>
                        <a:t>14</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7030a0"/>
                          </a:solidFill>
                          <a:latin typeface="Calibri"/>
                        </a:rPr>
                        <a:t>1</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7030a0"/>
                          </a:solidFill>
                          <a:latin typeface="Calibri"/>
                        </a:rPr>
                        <a:t>1</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7030a0"/>
                          </a:solidFill>
                          <a:latin typeface="Calibri"/>
                        </a:rPr>
                        <a:t>4</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r>
            </a:tbl>
          </a:graphicData>
        </a:graphic>
      </p:graphicFrame>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Dữ liệu của bảng mappings </a:t>
            </a:r>
            <a:endParaRPr b="0" lang="en-US" sz="4400" spc="-1" strike="noStrike">
              <a:latin typeface="Arial"/>
            </a:endParaRPr>
          </a:p>
        </p:txBody>
      </p:sp>
      <p:pic>
        <p:nvPicPr>
          <p:cNvPr id="251" name="Content Placeholder 3" descr=""/>
          <p:cNvPicPr/>
          <p:nvPr/>
        </p:nvPicPr>
        <p:blipFill>
          <a:blip r:embed="rId1"/>
          <a:stretch/>
        </p:blipFill>
        <p:spPr>
          <a:xfrm>
            <a:off x="952560" y="1690920"/>
            <a:ext cx="4587480" cy="4350600"/>
          </a:xfrm>
          <a:prstGeom prst="rect">
            <a:avLst/>
          </a:prstGeom>
          <a:ln>
            <a:noFill/>
          </a:ln>
        </p:spPr>
      </p:pic>
      <p:sp>
        <p:nvSpPr>
          <p:cNvPr id="252" name="CustomShape 2"/>
          <p:cNvSpPr/>
          <p:nvPr/>
        </p:nvSpPr>
        <p:spPr>
          <a:xfrm>
            <a:off x="6294600" y="2004120"/>
            <a:ext cx="3427920" cy="363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size =: 9703</a:t>
            </a:r>
            <a:endParaRPr b="0" lang="en-US" sz="1800" spc="-1" strike="noStrike">
              <a:latin typeface="Arial"/>
            </a:endParaRPr>
          </a:p>
        </p:txBody>
      </p:sp>
      <p:sp>
        <p:nvSpPr>
          <p:cNvPr id="253" name="CustomShape 3"/>
          <p:cNvSpPr/>
          <p:nvPr/>
        </p:nvSpPr>
        <p:spPr>
          <a:xfrm>
            <a:off x="6296040" y="2564280"/>
            <a:ext cx="507564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một từ source tương ứng với 1 từ hoặc nhiều từ trong target</a:t>
            </a:r>
            <a:endParaRPr b="0" lang="en-US"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khi encode xong </a:t>
            </a:r>
            <a:endParaRPr b="0" lang="en-US" sz="4400" spc="-1" strike="noStrike">
              <a:latin typeface="Arial"/>
            </a:endParaRPr>
          </a:p>
        </p:txBody>
      </p:sp>
      <p:sp>
        <p:nvSpPr>
          <p:cNvPr id="255"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en-US" sz="1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ret = {'src': src_sents,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'src_sent_words': src_sents_words,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'tgt': tgt_sents,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'tgt_sent_words': tgt_sents_words,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'pos': range(len(src_sents)),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'index': indices,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'tid': tids}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POS: các &lt;mention&gt; &lt;hashtag&gt;&lt;url&gt; không được thêm vào pos  </a:t>
            </a:r>
            <a:endParaRPr b="0" lang="en-US" sz="2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838080" y="365040"/>
            <a:ext cx="10514520" cy="1324440"/>
          </a:xfrm>
          <a:prstGeom prst="rect">
            <a:avLst/>
          </a:prstGeom>
          <a:noFill/>
          <a:ln>
            <a:noFill/>
          </a:ln>
        </p:spPr>
        <p:style>
          <a:lnRef idx="0"/>
          <a:fillRef idx="0"/>
          <a:effectRef idx="0"/>
          <a:fontRef idx="minor"/>
        </p:style>
      </p:sp>
      <p:pic>
        <p:nvPicPr>
          <p:cNvPr id="257" name="Content Placeholder 3" descr=""/>
          <p:cNvPicPr/>
          <p:nvPr/>
        </p:nvPicPr>
        <p:blipFill>
          <a:blip r:embed="rId1"/>
          <a:stretch/>
        </p:blipFill>
        <p:spPr>
          <a:xfrm>
            <a:off x="95400" y="2449080"/>
            <a:ext cx="12267000" cy="226764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Danh gia accuracy, precision, recal</a:t>
            </a:r>
            <a:endParaRPr b="0" lang="en-US" sz="4400" spc="-1" strike="noStrike">
              <a:latin typeface="Arial"/>
            </a:endParaRPr>
          </a:p>
        </p:txBody>
      </p:sp>
      <p:sp>
        <p:nvSpPr>
          <p:cNvPr id="259"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word, thi danh gia theo so tu</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voi ki tu, thi danh gia theo so ki tu</a:t>
            </a: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260" name="Picture 3" descr=""/>
          <p:cNvPicPr/>
          <p:nvPr/>
        </p:nvPicPr>
        <p:blipFill>
          <a:blip r:embed="rId1"/>
          <a:stretch/>
        </p:blipFill>
        <p:spPr>
          <a:xfrm>
            <a:off x="1689120" y="3291840"/>
            <a:ext cx="8389080" cy="288432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838080" y="365040"/>
            <a:ext cx="10514520" cy="1324440"/>
          </a:xfrm>
          <a:prstGeom prst="rect">
            <a:avLst/>
          </a:prstGeom>
          <a:noFill/>
          <a:ln>
            <a:noFill/>
          </a:ln>
        </p:spPr>
        <p:style>
          <a:lnRef idx="0"/>
          <a:fillRef idx="0"/>
          <a:effectRef idx="0"/>
          <a:fontRef idx="minor"/>
        </p:style>
      </p:sp>
      <p:pic>
        <p:nvPicPr>
          <p:cNvPr id="262" name="Content Placeholder 3" descr=""/>
          <p:cNvPicPr/>
          <p:nvPr/>
        </p:nvPicPr>
        <p:blipFill>
          <a:blip r:embed="rId1"/>
          <a:stretch/>
        </p:blipFill>
        <p:spPr>
          <a:xfrm>
            <a:off x="726480" y="2896200"/>
            <a:ext cx="10626120" cy="250524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838080" y="365040"/>
            <a:ext cx="10514520" cy="1324440"/>
          </a:xfrm>
          <a:prstGeom prst="rect">
            <a:avLst/>
          </a:prstGeom>
          <a:noFill/>
          <a:ln>
            <a:noFill/>
          </a:ln>
        </p:spPr>
        <p:style>
          <a:lnRef idx="0"/>
          <a:fillRef idx="0"/>
          <a:effectRef idx="0"/>
          <a:fontRef idx="minor"/>
        </p:style>
      </p:sp>
      <p:sp>
        <p:nvSpPr>
          <p:cNvPr id="264"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word xong roi moi den character</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decoder se dung khi den ki tu ket thuc hoac den 50</a:t>
            </a:r>
            <a:endParaRPr b="0" lang="en-US" sz="2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838080" y="365040"/>
            <a:ext cx="10514520" cy="1324440"/>
          </a:xfrm>
          <a:prstGeom prst="rect">
            <a:avLst/>
          </a:prstGeom>
          <a:noFill/>
          <a:ln>
            <a:noFill/>
          </a:ln>
        </p:spPr>
        <p:style>
          <a:lnRef idx="0"/>
          <a:fillRef idx="0"/>
          <a:effectRef idx="0"/>
          <a:fontRef idx="minor"/>
        </p:style>
      </p:sp>
      <p:sp>
        <p:nvSpPr>
          <p:cNvPr id="266"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1 cach tao tu dien va xac dinh unk word</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2 cach tinh accuracy, precision, recall</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3 thu tu thuc hien</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4 gioi han cua decoder</a:t>
            </a:r>
            <a:endParaRPr b="0" lang="en-US" sz="2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838080" y="365040"/>
            <a:ext cx="10513800" cy="1323720"/>
          </a:xfrm>
          <a:prstGeom prst="rect">
            <a:avLst/>
          </a:prstGeom>
          <a:noFill/>
          <a:ln>
            <a:noFill/>
          </a:ln>
        </p:spPr>
        <p:style>
          <a:lnRef idx="0"/>
          <a:fillRef idx="0"/>
          <a:effectRef idx="0"/>
          <a:fontRef idx="minor"/>
        </p:style>
      </p:sp>
      <p:sp>
        <p:nvSpPr>
          <p:cNvPr id="268" name="CustomShape 2"/>
          <p:cNvSpPr/>
          <p:nvPr/>
        </p:nvSpPr>
        <p:spPr>
          <a:xfrm>
            <a:off x="965160" y="490680"/>
            <a:ext cx="10513800" cy="4349520"/>
          </a:xfrm>
          <a:prstGeom prst="rect">
            <a:avLst/>
          </a:prstGeom>
          <a:noFill/>
          <a:ln>
            <a:noFill/>
          </a:ln>
        </p:spPr>
        <p:style>
          <a:lnRef idx="0"/>
          <a:fillRef idx="0"/>
          <a:effectRef idx="0"/>
          <a:fontRef idx="minor"/>
        </p:style>
        <p:txBody>
          <a:bodyPr lIns="0" rIns="0" tIns="0" bIns="0">
            <a:normAutofit/>
          </a:bodyPr>
          <a:p>
            <a:pPr marL="431640" indent="-322920">
              <a:lnSpc>
                <a:spcPct val="100000"/>
              </a:lnSpc>
              <a:spcBef>
                <a:spcPts val="1414"/>
              </a:spcBef>
              <a:buClr>
                <a:srgbClr val="000000"/>
              </a:buClr>
              <a:buSzPct val="45000"/>
              <a:buFont typeface="Wingdings" charset="2"/>
              <a:buChar char=""/>
            </a:pPr>
            <a:r>
              <a:rPr b="0" lang="en-US" sz="2800" spc="-1" strike="noStrike">
                <a:solidFill>
                  <a:srgbClr val="000000"/>
                </a:solidFill>
                <a:latin typeface="Calibri"/>
                <a:ea typeface="DejaVu Sans"/>
              </a:rPr>
              <a:t>Lỗi sai chính tả có quy tắc:</a:t>
            </a:r>
            <a:endParaRPr b="0" lang="en-US" sz="2800" spc="-1" strike="noStrike">
              <a:latin typeface="Arial"/>
            </a:endParaRPr>
          </a:p>
          <a:p>
            <a:pPr lvl="1" marL="864360" indent="-32292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Lỗi sai về dấu câu: + thiếu dấu, thừa dấu, thay thế dấu bằng một dấu khác.</a:t>
            </a:r>
            <a:endParaRPr b="0" lang="en-US" sz="2000" spc="-1" strike="noStrike">
              <a:latin typeface="Arial"/>
            </a:endParaRPr>
          </a:p>
          <a:p>
            <a:pPr lvl="4" marL="2160360" indent="-214920">
              <a:lnSpc>
                <a:spcPct val="100000"/>
              </a:lnSpc>
              <a:spcBef>
                <a:spcPts val="286"/>
              </a:spcBef>
              <a:buClr>
                <a:srgbClr val="000000"/>
              </a:buClr>
              <a:buFont typeface="StarSymbol"/>
              <a:buAutoNum type="arabicParenR"/>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sai vị trí của dấu: hòa – hoà.</a:t>
            </a:r>
            <a:endParaRPr b="0" lang="en-US" sz="2000" spc="-1" strike="noStrike">
              <a:latin typeface="Arial"/>
            </a:endParaRPr>
          </a:p>
          <a:p>
            <a:pPr lvl="4" marL="2160360" indent="-214920">
              <a:lnSpc>
                <a:spcPct val="100000"/>
              </a:lnSpc>
              <a:spcBef>
                <a:spcPts val="286"/>
              </a:spcBef>
              <a:buClr>
                <a:srgbClr val="000000"/>
              </a:buClr>
              <a:buFont typeface="StarSymbol"/>
              <a:buAutoNum type="arabicParenR"/>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dấu biểu cảm cuối câu.</a:t>
            </a:r>
            <a:endParaRPr b="0" lang="en-US" sz="2000" spc="-1" strike="noStrike">
              <a:latin typeface="Arial"/>
            </a:endParaRPr>
          </a:p>
          <a:p>
            <a:pPr lvl="1" marL="864360" indent="-32292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Lỗi sai về dấu cách: với các từ có nhiều hơn 2 từ :</a:t>
            </a:r>
            <a:endParaRPr b="0" lang="en-US" sz="2000" spc="-1" strike="noStrike">
              <a:latin typeface="Arial"/>
            </a:endParaRPr>
          </a:p>
          <a:p>
            <a:pPr lvl="2" marL="1296000" indent="-286560">
              <a:lnSpc>
                <a:spcPct val="100000"/>
              </a:lnSpc>
              <a:spcBef>
                <a:spcPts val="850"/>
              </a:spcBef>
              <a:buClr>
                <a:srgbClr val="000000"/>
              </a:buClr>
              <a:buFont typeface="StarSymbol"/>
              <a:buAutoNum type="arabicParenR"/>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mất dấu cách giữa các chữ trong trong từ: hoàng hôn → hoànghôn</a:t>
            </a:r>
            <a:endParaRPr b="0" lang="en-US" sz="1800" spc="-1" strike="noStrike">
              <a:latin typeface="Arial"/>
            </a:endParaRPr>
          </a:p>
          <a:p>
            <a:pPr lvl="3" marL="1728000" indent="-214920">
              <a:lnSpc>
                <a:spcPct val="100000"/>
              </a:lnSpc>
              <a:spcBef>
                <a:spcPts val="564"/>
              </a:spcBef>
              <a:buClr>
                <a:srgbClr val="000000"/>
              </a:buClr>
              <a:buFont typeface="StarSymbol"/>
              <a:buAutoNum type="arabicParenR"/>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chèn thêm dấu cách vào giữa từ: x ă n g, ph a, n h ơ t</a:t>
            </a:r>
            <a:endParaRPr b="0" lang="en-US" sz="1800" spc="-1" strike="noStrike">
              <a:latin typeface="Arial"/>
            </a:endParaRPr>
          </a:p>
          <a:p>
            <a:pPr lvl="1" marL="864360" indent="-32292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Lỗi sai về bàn phím: những ký tự có ví trị gần nhau trên bàn phim</a:t>
            </a:r>
            <a:endParaRPr b="0" lang="en-US" sz="2000" spc="-1" strike="noStrike">
              <a:latin typeface="Arial"/>
            </a:endParaRPr>
          </a:p>
          <a:p>
            <a:pPr lvl="2" marL="1296000" indent="-286560">
              <a:lnSpc>
                <a:spcPct val="100000"/>
              </a:lnSpc>
              <a:spcBef>
                <a:spcPts val="850"/>
              </a:spcBef>
              <a:buClr>
                <a:srgbClr val="000000"/>
              </a:buClr>
              <a:buFont typeface="StarSymbol"/>
              <a:buAutoNum type="arabicParenR"/>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q , w , z , x , s gần a </a:t>
            </a:r>
            <a:endParaRPr b="0" lang="en-US" sz="1800" spc="-1" strike="noStrike">
              <a:latin typeface="Arial"/>
            </a:endParaRPr>
          </a:p>
          <a:p>
            <a:pPr lvl="1" marL="864360" indent="-32292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Một số chữ cái, có cách phát âm, hơi giống nhau: ch-tr, l-n, x-s, y-i, r-d-gi  …..</a:t>
            </a:r>
            <a:endParaRPr b="0" lang="en-US" sz="2000" spc="-1" strike="noStrike">
              <a:latin typeface="Arial"/>
            </a:endParaRPr>
          </a:p>
          <a:p>
            <a:pPr lvl="1" marL="864360" indent="-32292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Xu hưởng bỏ chữ cái cuối câu đi: dễ thươn</a:t>
            </a:r>
            <a:endParaRPr b="0" lang="en-US" sz="2000" spc="-1" strike="noStrike">
              <a:latin typeface="Arial"/>
            </a:endParaRPr>
          </a:p>
          <a:p>
            <a:pPr lvl="1" marL="864360" indent="-32292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Ngoại lệ: xinh xăn - xưn xắn, tình yêu - tình iu. </a:t>
            </a:r>
            <a:endParaRPr b="0" lang="en-US" sz="20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1 Bài toán </a:t>
            </a:r>
            <a:endParaRPr b="0" lang="en-US" sz="4400" spc="-1" strike="noStrike">
              <a:latin typeface="Arial"/>
            </a:endParaRPr>
          </a:p>
        </p:txBody>
      </p:sp>
      <p:sp>
        <p:nvSpPr>
          <p:cNvPr id="201"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Social Media tạo một lượng lớn data raw (liên tục theo thời gian thực)có giá trị nhưng hầu hết chúng đều ở dạng non-standard forms, noise .. là bottleneck cho các  NLP tasks.</a:t>
            </a:r>
            <a:endParaRPr b="0" lang="en-US" sz="2800" spc="-1" strike="noStrike">
              <a:latin typeface="Arial"/>
            </a:endParaRPr>
          </a:p>
          <a:p>
            <a:pPr algn="just">
              <a:lnSpc>
                <a:spcPct val="90000"/>
              </a:lnSpc>
              <a:spcBef>
                <a:spcPts val="1001"/>
              </a:spcBef>
            </a:pPr>
            <a:endParaRPr b="0" lang="en-US" sz="2800" spc="-1" strike="noStrike">
              <a:latin typeface="Arial"/>
            </a:endParaRPr>
          </a:p>
          <a:p>
            <a:pPr marL="228600" indent="-22752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Dẫn đến yêu cầu là cần phải text nomarlize để có thể hiểu được ý nghĩa của short online ports đó, dự đoán trend, recommand items...</a:t>
            </a:r>
            <a:endParaRPr b="0" lang="en-US" sz="2800" spc="-1" strike="noStrike">
              <a:latin typeface="Arial"/>
            </a:endParaRPr>
          </a:p>
          <a:p>
            <a:pPr algn="just">
              <a:lnSpc>
                <a:spcPct val="90000"/>
              </a:lnSpc>
              <a:spcBef>
                <a:spcPts val="1001"/>
              </a:spcBef>
            </a:pPr>
            <a:endParaRPr b="0" lang="en-US" sz="2800" spc="-1" strike="noStrike">
              <a:latin typeface="Arial"/>
            </a:endParaRPr>
          </a:p>
          <a:p>
            <a:pPr marL="228600" indent="-22752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Một số non-standard forms trong tiếng anh như: misspellings, phonestic subsitution, shortening, acronyms, slang, emphasis, punctuation.</a:t>
            </a:r>
            <a:endParaRPr b="0" lang="en-US" sz="2800" spc="-1" strike="noStrike">
              <a:latin typeface="Arial"/>
            </a:endParaRPr>
          </a:p>
          <a:p>
            <a:pPr algn="just">
              <a:lnSpc>
                <a:spcPct val="90000"/>
              </a:lnSpc>
              <a:spcBef>
                <a:spcPts val="1001"/>
              </a:spcBef>
            </a:pPr>
            <a:endParaRPr b="0" lang="en-US" sz="2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838080" y="365040"/>
            <a:ext cx="10513800" cy="1323720"/>
          </a:xfrm>
          <a:prstGeom prst="rect">
            <a:avLst/>
          </a:prstGeom>
          <a:noFill/>
          <a:ln>
            <a:noFill/>
          </a:ln>
        </p:spPr>
        <p:style>
          <a:lnRef idx="0"/>
          <a:fillRef idx="0"/>
          <a:effectRef idx="0"/>
          <a:fontRef idx="minor"/>
        </p:style>
      </p:sp>
      <p:sp>
        <p:nvSpPr>
          <p:cNvPr id="270" name="CustomShape 2"/>
          <p:cNvSpPr/>
          <p:nvPr/>
        </p:nvSpPr>
        <p:spPr>
          <a:xfrm>
            <a:off x="838080" y="1825560"/>
            <a:ext cx="10513800" cy="4349520"/>
          </a:xfrm>
          <a:prstGeom prst="rect">
            <a:avLst/>
          </a:prstGeom>
          <a:noFill/>
          <a:ln>
            <a:noFill/>
          </a:ln>
        </p:spPr>
        <p:style>
          <a:lnRef idx="0"/>
          <a:fillRef idx="0"/>
          <a:effectRef idx="0"/>
          <a:fontRef idx="minor"/>
        </p:style>
        <p:txBody>
          <a:bodyPr lIns="0" rIns="0" tIns="0" bIns="0">
            <a:normAutofit/>
          </a:bodyPr>
          <a:p>
            <a:pPr marL="431640" indent="-322920">
              <a:lnSpc>
                <a:spcPct val="100000"/>
              </a:lnSpc>
              <a:spcBef>
                <a:spcPts val="1414"/>
              </a:spcBef>
              <a:buClr>
                <a:srgbClr val="000000"/>
              </a:buClr>
              <a:buSzPct val="45000"/>
              <a:buFont typeface="Wingdings" charset="2"/>
              <a:buChar char=""/>
            </a:pPr>
            <a:r>
              <a:rPr b="0" lang="en-US" sz="2800" spc="-1" strike="noStrike">
                <a:solidFill>
                  <a:srgbClr val="000000"/>
                </a:solidFill>
                <a:latin typeface="Calibri"/>
                <a:ea typeface="DejaVu Sans"/>
              </a:rPr>
              <a:t>Dùng số thay cho chữ: </a:t>
            </a:r>
            <a:endParaRPr b="0" lang="en-US" sz="2800" spc="-1" strike="noStrike">
              <a:latin typeface="Arial"/>
            </a:endParaRPr>
          </a:p>
          <a:p>
            <a:pPr lvl="1" marL="864360" indent="-32292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ngũ độc = 5 độc.</a:t>
            </a:r>
            <a:endParaRPr b="0" lang="en-US" sz="2000" spc="-1" strike="noStrike">
              <a:latin typeface="Arial"/>
            </a:endParaRPr>
          </a:p>
          <a:p>
            <a:pPr lvl="1" marL="864360" indent="-32292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thất tình = 7 tình.</a:t>
            </a:r>
            <a:endParaRPr b="0" lang="en-US" sz="2000" spc="-1" strike="noStrike">
              <a:latin typeface="Arial"/>
            </a:endParaRPr>
          </a:p>
          <a:p>
            <a:pPr lvl="6" marL="3024000" indent="-214920">
              <a:lnSpc>
                <a:spcPct val="100000"/>
              </a:lnSpc>
              <a:spcBef>
                <a:spcPts val="286"/>
              </a:spcBef>
              <a:buClr>
                <a:srgbClr val="000000"/>
              </a:buClr>
              <a:buSzPct val="45000"/>
              <a:buFont typeface="Wingdings" charset="2"/>
              <a:buChar char=""/>
            </a:pPr>
            <a:r>
              <a:rPr b="0" lang="en-US" sz="2000" spc="-1" strike="noStrike">
                <a:solidFill>
                  <a:srgbClr val="000000"/>
                </a:solidFill>
                <a:latin typeface="Calibri"/>
                <a:ea typeface="DejaVu Sans"/>
              </a:rPr>
              <a:t> </a:t>
            </a:r>
            <a:endParaRPr b="0" lang="en-US" sz="2000" spc="-1" strike="noStrike">
              <a:latin typeface="Arial"/>
            </a:endParaRPr>
          </a:p>
          <a:p>
            <a:pPr>
              <a:lnSpc>
                <a:spcPct val="100000"/>
              </a:lnSpc>
              <a:spcBef>
                <a:spcPts val="1134"/>
              </a:spcBef>
            </a:pPr>
            <a:endParaRPr b="0" lang="en-US" sz="20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838080" y="365040"/>
            <a:ext cx="10513800" cy="1323720"/>
          </a:xfrm>
          <a:prstGeom prst="rect">
            <a:avLst/>
          </a:prstGeom>
          <a:noFill/>
          <a:ln>
            <a:noFill/>
          </a:ln>
        </p:spPr>
        <p:style>
          <a:lnRef idx="0"/>
          <a:fillRef idx="0"/>
          <a:effectRef idx="0"/>
          <a:fontRef idx="minor"/>
        </p:style>
      </p:sp>
      <p:sp>
        <p:nvSpPr>
          <p:cNvPr id="272" name="CustomShape 2"/>
          <p:cNvSpPr/>
          <p:nvPr/>
        </p:nvSpPr>
        <p:spPr>
          <a:xfrm>
            <a:off x="838080" y="1825560"/>
            <a:ext cx="10513800" cy="4349520"/>
          </a:xfrm>
          <a:prstGeom prst="rect">
            <a:avLst/>
          </a:prstGeom>
          <a:noFill/>
          <a:ln>
            <a:noFill/>
          </a:ln>
        </p:spPr>
        <p:style>
          <a:lnRef idx="0"/>
          <a:fillRef idx="0"/>
          <a:effectRef idx="0"/>
          <a:fontRef idx="minor"/>
        </p:style>
        <p:txBody>
          <a:bodyPr lIns="0" rIns="0" tIns="0" bIns="0">
            <a:normAutofit/>
          </a:bodyPr>
          <a:p>
            <a:pPr marL="431640" indent="-322920">
              <a:lnSpc>
                <a:spcPct val="100000"/>
              </a:lnSpc>
              <a:spcBef>
                <a:spcPts val="1414"/>
              </a:spcBef>
              <a:buClr>
                <a:srgbClr val="000000"/>
              </a:buClr>
              <a:buSzPct val="45000"/>
              <a:buFont typeface="Wingdings" charset="2"/>
              <a:buChar char=""/>
            </a:pPr>
            <a:r>
              <a:rPr b="0" lang="en-US" sz="2800" spc="-1" strike="noStrike">
                <a:solidFill>
                  <a:srgbClr val="000000"/>
                </a:solidFill>
                <a:latin typeface="Calibri"/>
                <a:ea typeface="DejaVu Sans"/>
              </a:rPr>
              <a:t>Viết tắt:</a:t>
            </a:r>
            <a:endParaRPr b="0" lang="en-US" sz="2800" spc="-1" strike="noStrike">
              <a:latin typeface="Arial"/>
            </a:endParaRPr>
          </a:p>
          <a:p>
            <a:pPr lvl="1" marL="864360" indent="-32292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Dùng các chữ cái đầu: BTC: ban tổ chức, CLB: câu lạc bộ, TP: thành phố….</a:t>
            </a:r>
            <a:endParaRPr b="0" lang="en-US" sz="2000" spc="-1" strike="noStrike">
              <a:latin typeface="Arial"/>
            </a:endParaRPr>
          </a:p>
          <a:p>
            <a:pPr lvl="1" marL="864360" indent="-32292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Với các chữ cái gồm 2 chữ dùng dấu /: đồng chí: đ/c; kình gửi: k/g.</a:t>
            </a:r>
            <a:endParaRPr b="0" lang="en-US" sz="2000" spc="-1" strike="noStrike">
              <a:latin typeface="Arial"/>
            </a:endParaRPr>
          </a:p>
          <a:p>
            <a:pPr lvl="1" marL="864360" indent="-32292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Viết tắt chỉ một chứ trong 2 chữ: công ty = cty hoặc c.ty</a:t>
            </a:r>
            <a:endParaRPr b="0" lang="en-US" sz="2000" spc="-1" strike="noStrike">
              <a:latin typeface="Arial"/>
            </a:endParaRPr>
          </a:p>
          <a:p>
            <a:pPr lvl="1" marL="864360" indent="-32292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dùng chữ đầu tiên và cuối cùng: trước = trc, được = dc </a:t>
            </a:r>
            <a:endParaRPr b="0" lang="en-US" sz="2000" spc="-1" strike="noStrike">
              <a:latin typeface="Arial"/>
            </a:endParaRPr>
          </a:p>
          <a:p>
            <a:pPr lvl="1" marL="864360" indent="-32292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 </a:t>
            </a:r>
            <a:endParaRPr b="0" lang="en-US" sz="2000" spc="-1" strike="noStrike">
              <a:latin typeface="Arial"/>
            </a:endParaRPr>
          </a:p>
          <a:p>
            <a:pPr lvl="6" marL="3024000" indent="-214920">
              <a:lnSpc>
                <a:spcPct val="100000"/>
              </a:lnSpc>
              <a:spcBef>
                <a:spcPts val="286"/>
              </a:spcBef>
              <a:buClr>
                <a:srgbClr val="000000"/>
              </a:buClr>
              <a:buSzPct val="45000"/>
              <a:buFont typeface="Wingdings" charset="2"/>
              <a:buChar char=""/>
            </a:pPr>
            <a:r>
              <a:rPr b="0" lang="en-US" sz="2000" spc="-1" strike="noStrike">
                <a:solidFill>
                  <a:srgbClr val="000000"/>
                </a:solidFill>
                <a:latin typeface="Calibri"/>
                <a:ea typeface="DejaVu Sans"/>
              </a:rPr>
              <a:t> </a:t>
            </a:r>
            <a:endParaRPr b="0" lang="en-US" sz="2000" spc="-1" strike="noStrike">
              <a:latin typeface="Arial"/>
            </a:endParaRPr>
          </a:p>
          <a:p>
            <a:pPr>
              <a:lnSpc>
                <a:spcPct val="100000"/>
              </a:lnSpc>
              <a:spcBef>
                <a:spcPts val="1134"/>
              </a:spcBef>
            </a:pPr>
            <a:endParaRPr b="0" lang="en-US" sz="20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838080" y="365040"/>
            <a:ext cx="10513800" cy="1323720"/>
          </a:xfrm>
          <a:prstGeom prst="rect">
            <a:avLst/>
          </a:prstGeom>
          <a:noFill/>
          <a:ln>
            <a:noFill/>
          </a:ln>
        </p:spPr>
        <p:style>
          <a:lnRef idx="0"/>
          <a:fillRef idx="0"/>
          <a:effectRef idx="0"/>
          <a:fontRef idx="minor"/>
        </p:style>
      </p:sp>
      <p:sp>
        <p:nvSpPr>
          <p:cNvPr id="274" name="CustomShape 2"/>
          <p:cNvSpPr/>
          <p:nvPr/>
        </p:nvSpPr>
        <p:spPr>
          <a:xfrm>
            <a:off x="838080" y="1825560"/>
            <a:ext cx="10513800" cy="4349520"/>
          </a:xfrm>
          <a:prstGeom prst="rect">
            <a:avLst/>
          </a:prstGeom>
          <a:noFill/>
          <a:ln>
            <a:noFill/>
          </a:ln>
        </p:spPr>
        <p:style>
          <a:lnRef idx="0"/>
          <a:fillRef idx="0"/>
          <a:effectRef idx="0"/>
          <a:fontRef idx="minor"/>
        </p:style>
        <p:txBody>
          <a:bodyPr lIns="0" rIns="0" tIns="0" bIns="0">
            <a:normAutofit/>
          </a:bodyPr>
          <a:p>
            <a:pPr marL="431640" indent="-322920">
              <a:lnSpc>
                <a:spcPct val="100000"/>
              </a:lnSpc>
              <a:spcBef>
                <a:spcPts val="1414"/>
              </a:spcBef>
              <a:buClr>
                <a:srgbClr val="000000"/>
              </a:buClr>
              <a:buSzPct val="45000"/>
              <a:buFont typeface="Wingdings" charset="2"/>
              <a:buChar char=""/>
            </a:pPr>
            <a:r>
              <a:rPr b="0" lang="en-US" sz="2800" spc="-1" strike="noStrike">
                <a:solidFill>
                  <a:srgbClr val="000000"/>
                </a:solidFill>
                <a:latin typeface="Calibri"/>
                <a:ea typeface="DejaVu Sans"/>
              </a:rPr>
              <a:t>Tiếng lóng: </a:t>
            </a:r>
            <a:endParaRPr b="0" lang="en-US" sz="2800" spc="-1" strike="noStrike">
              <a:latin typeface="Arial"/>
            </a:endParaRPr>
          </a:p>
          <a:p>
            <a:pPr lvl="1" marL="864360" indent="-32292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Xoắn</a:t>
            </a:r>
            <a:endParaRPr b="0" lang="en-US" sz="2000" spc="-1" strike="noStrike">
              <a:latin typeface="Arial"/>
            </a:endParaRPr>
          </a:p>
          <a:p>
            <a:pPr lvl="1" marL="864360" indent="-32292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Quẩy (đồ ăn/ hình thức vui chơi giải trí )</a:t>
            </a:r>
            <a:endParaRPr b="0" lang="en-US" sz="2000" spc="-1" strike="noStrike">
              <a:latin typeface="Arial"/>
            </a:endParaRPr>
          </a:p>
          <a:p>
            <a:pPr lvl="1" marL="864360" indent="-32292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Thả thính ( cho cá /muốn thoát khỏi tính trạng cô đơn ăn )</a:t>
            </a:r>
            <a:endParaRPr b="0" lang="en-US" sz="2000" spc="-1" strike="noStrike">
              <a:latin typeface="Arial"/>
            </a:endParaRPr>
          </a:p>
          <a:p>
            <a:pPr lvl="1" marL="864360" indent="-32292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Hem = không a</a:t>
            </a:r>
            <a:endParaRPr b="0" lang="en-US" sz="2000" spc="-1" strike="noStrike">
              <a:latin typeface="Arial"/>
            </a:endParaRPr>
          </a:p>
          <a:p>
            <a:pPr lvl="1" marL="864360" indent="-32292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Vãi : bộc lộ cảm xúc thái quá với sự vật hiện tương gì đó.</a:t>
            </a:r>
            <a:endParaRPr b="0" lang="en-US" sz="2000" spc="-1" strike="noStrike">
              <a:latin typeface="Arial"/>
            </a:endParaRPr>
          </a:p>
          <a:p>
            <a:pPr lvl="1" marL="864360" indent="-32292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Sửu nhị, hoy,  ………</a:t>
            </a:r>
            <a:endParaRPr b="0" lang="en-US" sz="2000" spc="-1" strike="noStrike">
              <a:latin typeface="Arial"/>
            </a:endParaRPr>
          </a:p>
          <a:p>
            <a:pPr lvl="1" marL="864360" indent="-32292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Sạc  (bị ho mạnh hoặc hắt hơi liên tục do có vật gì lọt vào làm cho tắc nghẽn khí quản một cách đột ngột/ thể hiện sự thất vọng)</a:t>
            </a:r>
            <a:endParaRPr b="0" lang="en-US" sz="2000" spc="-1" strike="noStrike">
              <a:latin typeface="Arial"/>
            </a:endParaRPr>
          </a:p>
          <a:p>
            <a:pPr>
              <a:lnSpc>
                <a:spcPct val="100000"/>
              </a:lnSpc>
              <a:spcBef>
                <a:spcPts val="1134"/>
              </a:spcBef>
            </a:pPr>
            <a:endParaRPr b="0" lang="en-US" sz="20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838080" y="365040"/>
            <a:ext cx="10513800" cy="1323720"/>
          </a:xfrm>
          <a:prstGeom prst="rect">
            <a:avLst/>
          </a:prstGeom>
          <a:noFill/>
          <a:ln>
            <a:noFill/>
          </a:ln>
        </p:spPr>
        <p:style>
          <a:lnRef idx="0"/>
          <a:fillRef idx="0"/>
          <a:effectRef idx="0"/>
          <a:fontRef idx="minor"/>
        </p:style>
      </p:sp>
      <p:sp>
        <p:nvSpPr>
          <p:cNvPr id="276" name="CustomShape 2"/>
          <p:cNvSpPr/>
          <p:nvPr/>
        </p:nvSpPr>
        <p:spPr>
          <a:xfrm>
            <a:off x="838080" y="1825560"/>
            <a:ext cx="10513800" cy="4349520"/>
          </a:xfrm>
          <a:prstGeom prst="rect">
            <a:avLst/>
          </a:prstGeom>
          <a:noFill/>
          <a:ln>
            <a:noFill/>
          </a:ln>
        </p:spPr>
        <p:style>
          <a:lnRef idx="0"/>
          <a:fillRef idx="0"/>
          <a:effectRef idx="0"/>
          <a:fontRef idx="minor"/>
        </p:style>
        <p:txBody>
          <a:bodyPr lIns="0" rIns="0" tIns="0" bIns="0">
            <a:normAutofit/>
          </a:bodyPr>
          <a:p>
            <a:pPr marL="431640" indent="-322920">
              <a:lnSpc>
                <a:spcPct val="100000"/>
              </a:lnSpc>
              <a:spcBef>
                <a:spcPts val="1414"/>
              </a:spcBef>
              <a:buClr>
                <a:srgbClr val="000000"/>
              </a:buClr>
              <a:buSzPct val="45000"/>
              <a:buFont typeface="Wingdings" charset="2"/>
              <a:buChar char=""/>
            </a:pPr>
            <a:r>
              <a:rPr b="0" lang="en-US" sz="2800" spc="-1" strike="noStrike">
                <a:solidFill>
                  <a:srgbClr val="000000"/>
                </a:solidFill>
                <a:latin typeface="Calibri"/>
                <a:ea typeface="DejaVu Sans"/>
              </a:rPr>
              <a:t>Teen code:  </a:t>
            </a:r>
            <a:endParaRPr b="0" lang="en-US" sz="2800" spc="-1" strike="noStrike">
              <a:latin typeface="Arial"/>
            </a:endParaRPr>
          </a:p>
          <a:p>
            <a:pPr lvl="1" marL="864360" indent="-32292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chuyển một số chứ cái sang dạng khác: ph-f , ng – q/p, gi/d- j/z, c – k, qu-w …..</a:t>
            </a:r>
            <a:endParaRPr b="0" lang="en-US" sz="2000" spc="-1" strike="noStrike">
              <a:latin typeface="Arial"/>
            </a:endParaRPr>
          </a:p>
          <a:p>
            <a:pPr lvl="1" marL="864360" indent="-32292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chuyển chữ cái sang chữ số: 4` - phò, 4 là chữ a…. </a:t>
            </a:r>
            <a:endParaRPr b="0" lang="en-US" sz="2000" spc="-1" strike="noStrike">
              <a:latin typeface="Arial"/>
            </a:endParaRPr>
          </a:p>
          <a:p>
            <a:pPr lvl="1" marL="864360" indent="-32292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viết tắt: ko/k – không, dk/dc – được, gi – j.</a:t>
            </a:r>
            <a:endParaRPr b="0" lang="en-US" sz="2000" spc="-1" strike="noStrike">
              <a:latin typeface="Arial"/>
            </a:endParaRPr>
          </a:p>
          <a:p>
            <a:pPr lvl="1" marL="864360" indent="-32292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dùng dấu thay cho chữ viết tắt: huyền - `, sắc - ‘</a:t>
            </a:r>
            <a:endParaRPr b="0" lang="en-US" sz="2000" spc="-1" strike="noStrike">
              <a:latin typeface="Arial"/>
            </a:endParaRPr>
          </a:p>
          <a:p>
            <a:pPr lvl="1" marL="864360" indent="-32292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kết hợp các kí tự đặc biệt để tạo chứ: đ --- +); d ---- |)..</a:t>
            </a:r>
            <a:endParaRPr b="0" lang="en-US" sz="2000" spc="-1" strike="noStrike">
              <a:latin typeface="Arial"/>
            </a:endParaRPr>
          </a:p>
          <a:p>
            <a:pPr>
              <a:lnSpc>
                <a:spcPct val="100000"/>
              </a:lnSpc>
              <a:spcBef>
                <a:spcPts val="1134"/>
              </a:spcBef>
            </a:pPr>
            <a:endParaRPr b="0" lang="en-US" sz="20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838080" y="365040"/>
            <a:ext cx="10514520" cy="1324440"/>
          </a:xfrm>
          <a:prstGeom prst="rect">
            <a:avLst/>
          </a:prstGeom>
          <a:noFill/>
          <a:ln>
            <a:noFill/>
          </a:ln>
        </p:spPr>
        <p:style>
          <a:lnRef idx="0"/>
          <a:fillRef idx="0"/>
          <a:effectRef idx="0"/>
          <a:fontRef idx="minor"/>
        </p:style>
      </p:sp>
      <p:sp>
        <p:nvSpPr>
          <p:cNvPr id="278"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Từ chứa nhiều từ thì bỏ dấu cách giữa: một cách ngẫu nhiên</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các string có số thì thêm: @ - không chuẩn hóa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hạn chế thứ nhất là:</a:t>
            </a: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từ điển định danh: tên đường, huyện, tỉnh ....</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 </a:t>
            </a:r>
            <a:endParaRPr b="0" lang="en-US" sz="24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609480" y="273600"/>
            <a:ext cx="10972440" cy="1144800"/>
          </a:xfrm>
          <a:prstGeom prst="rect">
            <a:avLst/>
          </a:prstGeom>
          <a:noFill/>
          <a:ln>
            <a:noFill/>
          </a:ln>
        </p:spPr>
        <p:txBody>
          <a:bodyPr lIns="0" rIns="0" tIns="0" bIns="0" anchor="ctr"/>
          <a:p>
            <a:pPr algn="ctr"/>
            <a:r>
              <a:rPr b="0" lang="en-US" sz="4400" spc="-1" strike="noStrike">
                <a:latin typeface="Arial"/>
              </a:rPr>
              <a:t>Rule</a:t>
            </a:r>
            <a:endParaRPr b="0" lang="en-US" sz="4400" spc="-1" strike="noStrike">
              <a:latin typeface="Arial"/>
            </a:endParaRPr>
          </a:p>
        </p:txBody>
      </p:sp>
      <p:graphicFrame>
        <p:nvGraphicFramePr>
          <p:cNvPr id="280" name="Table 2"/>
          <p:cNvGraphicFramePr/>
          <p:nvPr/>
        </p:nvGraphicFramePr>
        <p:xfrm>
          <a:off x="609480" y="1604520"/>
          <a:ext cx="10972080" cy="3372840"/>
        </p:xfrm>
        <a:graphic>
          <a:graphicData uri="http://schemas.openxmlformats.org/drawingml/2006/table">
            <a:tbl>
              <a:tblPr/>
              <a:tblGrid>
                <a:gridCol w="1877040"/>
                <a:gridCol w="9095400"/>
              </a:tblGrid>
              <a:tr h="337320">
                <a:tc>
                  <a:txBody>
                    <a:bodyPr lIns="90000" rIns="90000" tIns="46800" bIns="46800"/>
                    <a:p>
                      <a:r>
                        <a:rPr b="0" lang="en-US" sz="1800" spc="-1" strike="noStrike">
                          <a:latin typeface="Arial"/>
                        </a:rPr>
                        <a:t>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Delete </a:t>
                      </a:r>
                      <a:r>
                        <a:rPr b="0" lang="en-US" sz="1800" spc="-1" strike="noStrike">
                          <a:latin typeface="Arial"/>
                        </a:rPr>
                        <a:t>one letter </a:t>
                      </a:r>
                      <a:r>
                        <a:rPr b="0" lang="en-US" sz="1800" spc="-1" strike="noStrike">
                          <a:latin typeface="Arial"/>
                        </a:rPr>
                        <a:t>in the </a:t>
                      </a:r>
                      <a:r>
                        <a:rPr b="0" lang="en-US" sz="1800" spc="-1" strike="noStrike">
                          <a:latin typeface="Arial"/>
                        </a:rPr>
                        <a:t>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37320">
                <a:tc>
                  <a:txBody>
                    <a:bodyPr lIns="90000" rIns="90000" tIns="46800" bIns="46800"/>
                    <a:p>
                      <a:r>
                        <a:rPr b="0" lang="en-US" sz="1800" spc="-1" strike="noStrike">
                          <a:latin typeface="Arial"/>
                        </a:rPr>
                        <a:t>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Swap two </a:t>
                      </a:r>
                      <a:r>
                        <a:rPr b="0" lang="en-US" sz="1800" spc="-1" strike="noStrike">
                          <a:latin typeface="Arial"/>
                        </a:rPr>
                        <a:t>letters </a:t>
                      </a:r>
                      <a:r>
                        <a:rPr b="0" lang="en-US" sz="1800" spc="-1" strike="noStrike">
                          <a:latin typeface="Arial"/>
                        </a:rPr>
                        <a:t>near </a:t>
                      </a:r>
                      <a:r>
                        <a:rPr b="0" lang="en-US" sz="1800" spc="-1" strike="noStrike">
                          <a:latin typeface="Arial"/>
                        </a:rPr>
                        <a:t>each </a:t>
                      </a:r>
                      <a:r>
                        <a:rPr b="0" lang="en-US" sz="1800" spc="-1" strike="noStrike">
                          <a:latin typeface="Arial"/>
                        </a:rPr>
                        <a:t>other in </a:t>
                      </a:r>
                      <a:r>
                        <a:rPr b="0" lang="en-US" sz="1800" spc="-1" strike="noStrike">
                          <a:latin typeface="Arial"/>
                        </a:rPr>
                        <a:t>the 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37320">
                <a:tc>
                  <a:txBody>
                    <a:bodyPr lIns="90000" rIns="90000" tIns="46800" bIns="46800"/>
                    <a:p>
                      <a:r>
                        <a:rPr b="0" lang="en-US" sz="1800" spc="-1" strike="noStrike">
                          <a:latin typeface="Arial"/>
                        </a:rPr>
                        <a:t>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Adding </a:t>
                      </a:r>
                      <a:r>
                        <a:rPr b="0" lang="en-US" sz="1800" spc="-1" strike="noStrike">
                          <a:latin typeface="Arial"/>
                        </a:rPr>
                        <a:t>undersco</a:t>
                      </a:r>
                      <a:r>
                        <a:rPr b="0" lang="en-US" sz="1800" spc="-1" strike="noStrike">
                          <a:latin typeface="Arial"/>
                        </a:rPr>
                        <a:t>re  </a:t>
                      </a:r>
                      <a:r>
                        <a:rPr b="0" lang="en-US" sz="1800" spc="-1" strike="noStrike">
                          <a:latin typeface="Arial"/>
                        </a:rPr>
                        <a:t>between </a:t>
                      </a:r>
                      <a:r>
                        <a:rPr b="0" lang="en-US" sz="1800" spc="-1" strike="noStrike">
                          <a:latin typeface="Arial"/>
                        </a:rPr>
                        <a:t>the </a:t>
                      </a:r>
                      <a:r>
                        <a:rPr b="0" lang="en-US" sz="1800" spc="-1" strike="noStrike">
                          <a:latin typeface="Arial"/>
                        </a:rPr>
                        <a:t>letters in </a:t>
                      </a:r>
                      <a:r>
                        <a:rPr b="0" lang="en-US" sz="1800" spc="-1" strike="noStrike">
                          <a:latin typeface="Arial"/>
                        </a:rPr>
                        <a:t>the 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37320">
                <a:tc>
                  <a:txBody>
                    <a:bodyPr lIns="90000" rIns="90000" tIns="46800" bIns="46800"/>
                    <a:p>
                      <a:r>
                        <a:rPr b="0" lang="en-US" sz="1800" spc="-1" strike="noStrike">
                          <a:latin typeface="Arial"/>
                        </a:rPr>
                        <a:t>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Delete </a:t>
                      </a:r>
                      <a:r>
                        <a:rPr b="0" lang="en-US" sz="1800" spc="-1" strike="noStrike">
                          <a:latin typeface="Arial"/>
                        </a:rPr>
                        <a:t>undersco</a:t>
                      </a:r>
                      <a:r>
                        <a:rPr b="0" lang="en-US" sz="1800" spc="-1" strike="noStrike">
                          <a:latin typeface="Arial"/>
                        </a:rPr>
                        <a:t>re </a:t>
                      </a:r>
                      <a:r>
                        <a:rPr b="0" lang="en-US" sz="1800" spc="-1" strike="noStrike">
                          <a:latin typeface="Arial"/>
                        </a:rPr>
                        <a:t>between </a:t>
                      </a:r>
                      <a:r>
                        <a:rPr b="0" lang="en-US" sz="1800" spc="-1" strike="noStrike">
                          <a:latin typeface="Arial"/>
                        </a:rPr>
                        <a:t>the </a:t>
                      </a:r>
                      <a:r>
                        <a:rPr b="0" lang="en-US" sz="1800" spc="-1" strike="noStrike">
                          <a:latin typeface="Arial"/>
                        </a:rPr>
                        <a:t>rhythms </a:t>
                      </a:r>
                      <a:r>
                        <a:rPr b="0" lang="en-US" sz="1800" spc="-1" strike="noStrike">
                          <a:latin typeface="Arial"/>
                        </a:rPr>
                        <a:t>in the </a:t>
                      </a:r>
                      <a:r>
                        <a:rPr b="0" lang="en-US" sz="1800" spc="-1" strike="noStrike">
                          <a:latin typeface="Arial"/>
                        </a:rPr>
                        <a:t>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37320">
                <a:tc>
                  <a:txBody>
                    <a:bodyPr lIns="90000" rIns="90000" tIns="46800" bIns="46800"/>
                    <a:p>
                      <a:r>
                        <a:rPr b="0" lang="en-US" sz="1800" spc="-1" strike="noStrike">
                          <a:latin typeface="Arial"/>
                        </a:rPr>
                        <a:t>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Replace some </a:t>
                      </a:r>
                      <a:r>
                        <a:rPr b="0" lang="en-US" sz="1800" spc="-1" strike="noStrike">
                          <a:latin typeface="Arial"/>
                        </a:rPr>
                        <a:t>letters with </a:t>
                      </a:r>
                      <a:r>
                        <a:rPr b="0" lang="en-US" sz="1800" spc="-1" strike="noStrike">
                          <a:latin typeface="Arial"/>
                        </a:rPr>
                        <a:t>similar </a:t>
                      </a:r>
                      <a:r>
                        <a:rPr b="0" lang="en-US" sz="1800" spc="-1" strike="noStrike">
                          <a:latin typeface="Arial"/>
                        </a:rPr>
                        <a:t>pronunciation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37320">
                <a:tc>
                  <a:txBody>
                    <a:bodyPr lIns="90000" rIns="90000" tIns="46800" bIns="46800"/>
                    <a:p>
                      <a:r>
                        <a:rPr b="0" lang="en-US" sz="1800" spc="-1" strike="noStrike">
                          <a:latin typeface="Arial"/>
                        </a:rPr>
                        <a:t>6</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Replace </a:t>
                      </a:r>
                      <a:r>
                        <a:rPr b="0" lang="en-US" sz="1800" spc="-1" strike="noStrike">
                          <a:latin typeface="Arial"/>
                        </a:rPr>
                        <a:t>vowel with </a:t>
                      </a:r>
                      <a:r>
                        <a:rPr b="0" lang="en-US" sz="1800" spc="-1" strike="noStrike">
                          <a:latin typeface="Arial"/>
                        </a:rPr>
                        <a:t>some of </a:t>
                      </a:r>
                      <a:r>
                        <a:rPr b="0" lang="en-US" sz="1800" spc="-1" strike="noStrike">
                          <a:latin typeface="Arial"/>
                        </a:rPr>
                        <a:t>combinations </a:t>
                      </a:r>
                      <a:r>
                        <a:rPr b="0" lang="en-US" sz="1800" spc="-1" strike="noStrike">
                          <a:latin typeface="Arial"/>
                        </a:rPr>
                        <a:t>with accents </a:t>
                      </a:r>
                      <a:r>
                        <a:rPr b="0" lang="en-US" sz="1800" spc="-1" strike="noStrike">
                          <a:latin typeface="Arial"/>
                        </a:rPr>
                        <a:t>and vice </a:t>
                      </a:r>
                      <a:r>
                        <a:rPr b="0" lang="en-US" sz="1800" spc="-1" strike="noStrike">
                          <a:latin typeface="Arial"/>
                        </a:rPr>
                        <a:t>versa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37320">
                <a:tc>
                  <a:txBody>
                    <a:bodyPr lIns="90000" rIns="90000" tIns="46800" bIns="46800"/>
                    <a:p>
                      <a:r>
                        <a:rPr b="0" lang="en-US" sz="1800" spc="-1" strike="noStrike">
                          <a:latin typeface="Arial"/>
                        </a:rPr>
                        <a:t>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Replace two </a:t>
                      </a:r>
                      <a:r>
                        <a:rPr b="0" lang="en-US" sz="1800" spc="-1" strike="noStrike">
                          <a:latin typeface="Arial"/>
                        </a:rPr>
                        <a:t>letters with </a:t>
                      </a:r>
                      <a:r>
                        <a:rPr b="0" lang="en-US" sz="1800" spc="-1" strike="noStrike">
                          <a:latin typeface="Arial"/>
                        </a:rPr>
                        <a:t>vietnamese </a:t>
                      </a:r>
                      <a:r>
                        <a:rPr b="0" lang="en-US" sz="1800" spc="-1" strike="noStrike">
                          <a:latin typeface="Arial"/>
                        </a:rPr>
                        <a:t>phonology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37320">
                <a:tc>
                  <a:txBody>
                    <a:bodyPr lIns="90000" rIns="90000" tIns="46800" bIns="46800"/>
                    <a:p>
                      <a:r>
                        <a:rPr b="0" lang="en-US" sz="1800" spc="-1" strike="noStrike">
                          <a:latin typeface="Arial"/>
                        </a:rPr>
                        <a:t>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Replace three </a:t>
                      </a:r>
                      <a:r>
                        <a:rPr b="0" lang="en-US" sz="1800" spc="-1" strike="noStrike">
                          <a:latin typeface="Arial"/>
                        </a:rPr>
                        <a:t>letters with </a:t>
                      </a:r>
                      <a:r>
                        <a:rPr b="0" lang="en-US" sz="1800" spc="-1" strike="noStrike">
                          <a:latin typeface="Arial"/>
                        </a:rPr>
                        <a:t>vietnamese </a:t>
                      </a:r>
                      <a:r>
                        <a:rPr b="0" lang="en-US" sz="1800" spc="-1" strike="noStrike">
                          <a:latin typeface="Arial"/>
                        </a:rPr>
                        <a:t>phonology </a:t>
                      </a:r>
                      <a:r>
                        <a:rPr b="0" lang="en-US" sz="1800" spc="-1" strike="noStrike">
                          <a:latin typeface="Arial"/>
                        </a:rPr>
                        <a:t>and some </a:t>
                      </a:r>
                      <a:r>
                        <a:rPr b="0" lang="en-US" sz="1800" spc="-1" strike="noStrike">
                          <a:latin typeface="Arial"/>
                        </a:rPr>
                        <a:t>rules 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37320">
                <a:tc>
                  <a:txBody>
                    <a:bodyPr lIns="90000" rIns="90000" tIns="46800" bIns="46800"/>
                    <a:p>
                      <a:r>
                        <a:rPr b="0" lang="en-US" sz="1800" spc="-1" strike="noStrike">
                          <a:latin typeface="Arial"/>
                        </a:rPr>
                        <a:t>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Replace for </a:t>
                      </a:r>
                      <a:r>
                        <a:rPr b="0" lang="en-US" sz="1800" spc="-1" strike="noStrike">
                          <a:latin typeface="Arial"/>
                        </a:rPr>
                        <a:t>letters with </a:t>
                      </a:r>
                      <a:r>
                        <a:rPr b="0" lang="en-US" sz="1800" spc="-1" strike="noStrike">
                          <a:latin typeface="Arial"/>
                        </a:rPr>
                        <a:t>vietnamese </a:t>
                      </a:r>
                      <a:r>
                        <a:rPr b="0" lang="en-US" sz="1800" spc="-1" strike="noStrike">
                          <a:latin typeface="Arial"/>
                        </a:rPr>
                        <a:t>phonology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37320">
                <a:tc>
                  <a:txBody>
                    <a:bodyPr lIns="90000" rIns="90000" tIns="46800" bIns="46800"/>
                    <a:p>
                      <a:r>
                        <a:rPr b="0" lang="en-US" sz="1800" spc="-1" strike="noStrike">
                          <a:latin typeface="Arial"/>
                        </a:rPr>
                        <a:t>10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Characters </a:t>
                      </a:r>
                      <a:r>
                        <a:rPr b="0" lang="en-US" sz="1800" spc="-1" strike="noStrike">
                          <a:latin typeface="Arial"/>
                        </a:rPr>
                        <a:t>close to each </a:t>
                      </a:r>
                      <a:r>
                        <a:rPr b="0" lang="en-US" sz="1800" spc="-1" strike="noStrike">
                          <a:latin typeface="Arial"/>
                        </a:rPr>
                        <a:t>other on the </a:t>
                      </a:r>
                      <a:r>
                        <a:rPr b="0" lang="en-US" sz="1800" spc="-1" strike="noStrike">
                          <a:latin typeface="Arial"/>
                        </a:rPr>
                        <a:t>spacing on </a:t>
                      </a:r>
                      <a:r>
                        <a:rPr b="0" lang="en-US" sz="1800" spc="-1" strike="noStrike">
                          <a:latin typeface="Arial"/>
                        </a:rPr>
                        <a:t>the keyboard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609480" y="273600"/>
            <a:ext cx="10972440" cy="1144800"/>
          </a:xfrm>
          <a:prstGeom prst="rect">
            <a:avLst/>
          </a:prstGeom>
          <a:noFill/>
          <a:ln>
            <a:noFill/>
          </a:ln>
        </p:spPr>
        <p:txBody>
          <a:bodyPr lIns="0" rIns="0" tIns="0" bIns="0" anchor="ctr"/>
          <a:p>
            <a:pPr algn="ctr"/>
            <a:endParaRPr b="0" lang="en-US" sz="4400" spc="-1" strike="noStrike">
              <a:latin typeface="Arial"/>
            </a:endParaRPr>
          </a:p>
        </p:txBody>
      </p:sp>
      <p:sp>
        <p:nvSpPr>
          <p:cNvPr id="282" name="TextShape 2"/>
          <p:cNvSpPr txBox="1"/>
          <p:nvPr/>
        </p:nvSpPr>
        <p:spPr>
          <a:xfrm>
            <a:off x="609480" y="1604520"/>
            <a:ext cx="10972440" cy="39772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Limit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No vocabulary for name person, landmark, landscape …</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With a word that usually has an erorr.</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Ther are many issues such as abbreviations, teencode… that have not been processed.</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 </a:t>
            </a:r>
            <a:endParaRPr b="0" lang="en-US" sz="28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83" name="Table 1"/>
          <p:cNvGraphicFramePr/>
          <p:nvPr/>
        </p:nvGraphicFramePr>
        <p:xfrm>
          <a:off x="206640" y="3608640"/>
          <a:ext cx="9509760" cy="3128400"/>
        </p:xfrm>
        <a:graphic>
          <a:graphicData uri="http://schemas.openxmlformats.org/drawingml/2006/table">
            <a:tbl>
              <a:tblPr/>
              <a:tblGrid>
                <a:gridCol w="1062000"/>
                <a:gridCol w="1062000"/>
                <a:gridCol w="1062000"/>
                <a:gridCol w="1627200"/>
                <a:gridCol w="1858680"/>
                <a:gridCol w="1338480"/>
                <a:gridCol w="1499400"/>
              </a:tblGrid>
              <a:tr h="7819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train/word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test/word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train/</a:t>
                      </a:r>
                      <a:r>
                        <a:rPr b="0" lang="en-US" sz="1800" spc="-1" strike="noStrike">
                          <a:latin typeface="Arial"/>
                        </a:rPr>
                        <a:t>character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test/</a:t>
                      </a:r>
                      <a:r>
                        <a:rPr b="0" lang="en-US" sz="1800" spc="-1" strike="noStrike">
                          <a:latin typeface="Arial"/>
                        </a:rPr>
                        <a:t>character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81920">
                <a:tc>
                  <a:txBody>
                    <a:bodyPr lIns="90000" rIns="90000" tIns="46800" bIns="46800"/>
                    <a:p>
                      <a:r>
                        <a:rPr b="0" lang="en-US" sz="1800" spc="-1" strike="noStrike">
                          <a:latin typeface="Arial"/>
                        </a:rPr>
                        <a:t>Correct </a:t>
                      </a:r>
                      <a:r>
                        <a:rPr b="0" lang="en-US" sz="1800" spc="-1" strike="noStrike">
                          <a:latin typeface="Arial"/>
                        </a:rPr>
                        <a:t>norm</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34739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4007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59420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12915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81920">
                <a:tc>
                  <a:txBody>
                    <a:bodyPr lIns="90000" rIns="90000" tIns="46800" bIns="46800"/>
                    <a:p>
                      <a:r>
                        <a:rPr b="0" lang="en-US" sz="1800" spc="-1" strike="noStrike">
                          <a:latin typeface="Arial"/>
                        </a:rPr>
                        <a:t>Total norm</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43960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9665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65264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16111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82640">
                <a:tc>
                  <a:txBody>
                    <a:bodyPr lIns="90000" rIns="90000" tIns="46800" bIns="46800"/>
                    <a:p>
                      <a:r>
                        <a:rPr b="0" lang="en-US" sz="1800" spc="-1" strike="noStrike">
                          <a:latin typeface="Arial"/>
                        </a:rPr>
                        <a:t>Total_nsw</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46276</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11864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69530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17794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graphicFrame>
        <p:nvGraphicFramePr>
          <p:cNvPr id="284" name="Table 2"/>
          <p:cNvGraphicFramePr/>
          <p:nvPr/>
        </p:nvGraphicFramePr>
        <p:xfrm>
          <a:off x="207000" y="248760"/>
          <a:ext cx="5584680" cy="2631600"/>
        </p:xfrm>
        <a:graphic>
          <a:graphicData uri="http://schemas.openxmlformats.org/drawingml/2006/table">
            <a:tbl>
              <a:tblPr/>
              <a:tblGrid>
                <a:gridCol w="1116720"/>
                <a:gridCol w="1116720"/>
                <a:gridCol w="1116720"/>
                <a:gridCol w="1117800"/>
                <a:gridCol w="1116720"/>
              </a:tblGrid>
              <a:tr h="7657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train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test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2400" spc="-1" strike="noStrike">
                          <a:latin typeface="Times New Roman"/>
                        </a:rPr>
                        <a:t>epoches</a:t>
                      </a:r>
                      <a:endParaRPr b="0" lang="en-US" sz="2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03720">
                <a:tc>
                  <a:txBody>
                    <a:bodyPr lIns="90000" rIns="90000"/>
                    <a:p>
                      <a:pPr>
                        <a:lnSpc>
                          <a:spcPct val="100000"/>
                        </a:lnSpc>
                      </a:pPr>
                      <a:r>
                        <a:rPr b="0" lang="en-US" sz="1800" spc="-1" strike="noStrike">
                          <a:latin typeface="Arial"/>
                        </a:rPr>
                        <a:t>Word model</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77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37.22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f1-score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2400" spc="-1" strike="noStrike">
                          <a:latin typeface="Times New Roman"/>
                        </a:rPr>
                        <a:t>50</a:t>
                      </a:r>
                      <a:endParaRPr b="0" lang="en-US" sz="2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p>
                      <a:pPr>
                        <a:lnSpc>
                          <a:spcPct val="100000"/>
                        </a:lnSpc>
                      </a:pPr>
                      <a:r>
                        <a:rPr b="0" lang="en-US" sz="1800" spc="-1" strike="noStrike">
                          <a:latin typeface="Arial"/>
                        </a:rPr>
                        <a:t>Character model</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88.16</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76.18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f1-score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2400" spc="-1" strike="noStrike">
                          <a:latin typeface="Times New Roman"/>
                        </a:rPr>
                        <a:t>40</a:t>
                      </a:r>
                      <a:endParaRPr b="0" lang="en-US" sz="2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p>
                      <a:r>
                        <a:rPr b="0" lang="en-US" sz="2400" spc="-1" strike="noStrike">
                          <a:latin typeface="Times New Roman"/>
                        </a:rPr>
                        <a:t>hybrid</a:t>
                      </a:r>
                      <a:endParaRPr b="0" lang="en-US" sz="24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285" name="CustomShape 3"/>
          <p:cNvSpPr/>
          <p:nvPr/>
        </p:nvSpPr>
        <p:spPr>
          <a:xfrm>
            <a:off x="838080" y="365040"/>
            <a:ext cx="10514520" cy="1324440"/>
          </a:xfrm>
          <a:prstGeom prst="rect">
            <a:avLst/>
          </a:prstGeom>
          <a:noFill/>
          <a:ln>
            <a:noFill/>
          </a:ln>
        </p:spPr>
        <p:style>
          <a:lnRef idx="0"/>
          <a:fillRef idx="0"/>
          <a:effectRef idx="0"/>
          <a:fontRef idx="minor"/>
        </p:style>
      </p:sp>
      <p:graphicFrame>
        <p:nvGraphicFramePr>
          <p:cNvPr id="286" name="Table 4"/>
          <p:cNvGraphicFramePr/>
          <p:nvPr/>
        </p:nvGraphicFramePr>
        <p:xfrm>
          <a:off x="6126480" y="548640"/>
          <a:ext cx="5829120" cy="2285280"/>
        </p:xfrm>
        <a:graphic>
          <a:graphicData uri="http://schemas.openxmlformats.org/drawingml/2006/table">
            <a:tbl>
              <a:tblPr/>
              <a:tblGrid>
                <a:gridCol w="1165680"/>
                <a:gridCol w="1165680"/>
                <a:gridCol w="1165680"/>
                <a:gridCol w="1165680"/>
                <a:gridCol w="1166400"/>
              </a:tblGrid>
              <a:tr h="7614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train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test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Size voca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61760">
                <a:tc>
                  <a:txBody>
                    <a:bodyPr lIns="90000" rIns="90000" tIns="46800" bIns="46800"/>
                    <a:p>
                      <a:r>
                        <a:rPr b="0" lang="en-US" sz="1800" spc="-1" strike="noStrike">
                          <a:latin typeface="Arial"/>
                        </a:rPr>
                        <a:t>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31459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7874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sequence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40517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62120">
                <a:tc>
                  <a:txBody>
                    <a:bodyPr lIns="90000" rIns="90000" tIns="46800" bIns="46800"/>
                    <a:p>
                      <a:r>
                        <a:rPr b="0" lang="en-US" sz="1800" spc="-1" strike="noStrike">
                          <a:latin typeface="Arial"/>
                        </a:rPr>
                        <a:t>character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616174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156454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105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838080" y="365040"/>
            <a:ext cx="10514520" cy="1324440"/>
          </a:xfrm>
          <a:prstGeom prst="rect">
            <a:avLst/>
          </a:prstGeom>
          <a:noFill/>
          <a:ln>
            <a:noFill/>
          </a:ln>
        </p:spPr>
        <p:style>
          <a:lnRef idx="0"/>
          <a:fillRef idx="0"/>
          <a:effectRef idx="0"/>
          <a:fontRef idx="minor"/>
        </p:style>
      </p:sp>
      <p:sp>
        <p:nvSpPr>
          <p:cNvPr id="288" name="CustomShape 2"/>
          <p:cNvSpPr/>
          <p:nvPr/>
        </p:nvSpPr>
        <p:spPr>
          <a:xfrm>
            <a:off x="838080" y="1825560"/>
            <a:ext cx="10514520" cy="43502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không có định tỷ lệ tạo dấu cách, mà thay đổi tỷ lệ, một câu không cố định tỷ lệ mà thay đổi để phù hợp với tự nhiên.</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(như cũ , mình mặc định thay đổi )</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lỗi: có thể: khi chuyển từ đúng thành từ sai, nó ghép cả từ đúng và từ sai thành một từ.</a:t>
            </a:r>
            <a:endParaRPr b="0" lang="en-US" sz="32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Ví dụ</a:t>
            </a:r>
            <a:endParaRPr b="0" lang="en-US" sz="4400" spc="-1" strike="noStrike">
              <a:latin typeface="Arial"/>
            </a:endParaRPr>
          </a:p>
        </p:txBody>
      </p:sp>
      <p:sp>
        <p:nvSpPr>
          <p:cNvPr id="203" name="CustomShape 2"/>
          <p:cNvSpPr/>
          <p:nvPr/>
        </p:nvSpPr>
        <p:spPr>
          <a:xfrm>
            <a:off x="838080" y="1825560"/>
            <a:ext cx="11181240" cy="435060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misspellings</a:t>
            </a:r>
            <a:r>
              <a:rPr b="0" lang="en-US" sz="2800" spc="-1" strike="noStrike">
                <a:solidFill>
                  <a:srgbClr val="000000"/>
                </a:solidFill>
                <a:latin typeface="Calibri"/>
                <a:ea typeface="DejaVu Sans"/>
              </a:rPr>
              <a:t>: defenitely -&gt; definitely</a:t>
            </a:r>
            <a:endParaRPr b="0" lang="en-US" sz="2800" spc="-1" strike="noStrike">
              <a:latin typeface="Arial"/>
            </a:endParaRPr>
          </a:p>
          <a:p>
            <a:pPr marL="228600" indent="-22752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phonestic subsitution</a:t>
            </a:r>
            <a:r>
              <a:rPr b="0" lang="en-US" sz="2800" spc="-1" strike="noStrike">
                <a:solidFill>
                  <a:srgbClr val="000000"/>
                </a:solidFill>
                <a:latin typeface="Calibri"/>
                <a:ea typeface="DejaVu Sans"/>
              </a:rPr>
              <a:t>: 2morrow -&gt; tomorrow</a:t>
            </a:r>
            <a:endParaRPr b="0" lang="en-US" sz="2800" spc="-1" strike="noStrike">
              <a:latin typeface="Arial"/>
            </a:endParaRPr>
          </a:p>
          <a:p>
            <a:pPr marL="228600" indent="-22752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shortening: convo</a:t>
            </a:r>
            <a:r>
              <a:rPr b="0" lang="en-US" sz="2800" spc="-1" strike="noStrike">
                <a:solidFill>
                  <a:srgbClr val="000000"/>
                </a:solidFill>
                <a:latin typeface="Calibri"/>
                <a:ea typeface="DejaVu Sans"/>
              </a:rPr>
              <a:t> -&gt; conversation</a:t>
            </a:r>
            <a:endParaRPr b="0" lang="en-US" sz="2800" spc="-1" strike="noStrike">
              <a:latin typeface="Arial"/>
            </a:endParaRPr>
          </a:p>
          <a:p>
            <a:pPr marL="228600" indent="-22752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acronyms</a:t>
            </a:r>
            <a:r>
              <a:rPr b="0" lang="en-US" sz="2800" spc="-1" strike="noStrike">
                <a:solidFill>
                  <a:srgbClr val="000000"/>
                </a:solidFill>
                <a:latin typeface="Calibri"/>
                <a:ea typeface="DejaVu Sans"/>
              </a:rPr>
              <a:t>: idk -&gt; i don't know, goat -&gt; greatest of all time</a:t>
            </a:r>
            <a:endParaRPr b="0" lang="en-US" sz="2800" spc="-1" strike="noStrike">
              <a:latin typeface="Arial"/>
            </a:endParaRPr>
          </a:p>
          <a:p>
            <a:pPr marL="228600" indent="-22752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slang</a:t>
            </a:r>
            <a:r>
              <a:rPr b="0" lang="en-US" sz="2800" spc="-1" strike="noStrike">
                <a:solidFill>
                  <a:srgbClr val="000000"/>
                </a:solidFill>
                <a:latin typeface="Calibri"/>
                <a:ea typeface="DejaVu Sans"/>
              </a:rPr>
              <a:t>: low key, woke, broccoli</a:t>
            </a:r>
            <a:endParaRPr b="0" lang="en-US" sz="2800" spc="-1" strike="noStrike">
              <a:latin typeface="Arial"/>
            </a:endParaRPr>
          </a:p>
          <a:p>
            <a:pPr marL="228600" indent="-22752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emphasis</a:t>
            </a:r>
            <a:r>
              <a:rPr b="0" lang="en-US" sz="2800" spc="-1" strike="noStrike">
                <a:solidFill>
                  <a:srgbClr val="000000"/>
                </a:solidFill>
                <a:latin typeface="Calibri"/>
                <a:ea typeface="DejaVu Sans"/>
              </a:rPr>
              <a:t>: cooooooool -&gt; cool</a:t>
            </a:r>
            <a:endParaRPr b="0" lang="en-US" sz="2800" spc="-1" strike="noStrike">
              <a:latin typeface="Arial"/>
            </a:endParaRPr>
          </a:p>
          <a:p>
            <a:pPr marL="228600" indent="-22752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punctuation</a:t>
            </a:r>
            <a:r>
              <a:rPr b="0" lang="en-US" sz="2800" spc="-1" strike="noStrike">
                <a:solidFill>
                  <a:srgbClr val="000000"/>
                </a:solidFill>
                <a:latin typeface="Calibri"/>
                <a:ea typeface="DejaVu Sans"/>
              </a:rPr>
              <a:t>: dosent -&gt; doesn't, do'nt -&gt; don't</a:t>
            </a:r>
            <a:endParaRPr b="0" lang="en-US" sz="2800" spc="-1" strike="noStrike">
              <a:latin typeface="Arial"/>
            </a:endParaRPr>
          </a:p>
        </p:txBody>
      </p:sp>
      <p:sp>
        <p:nvSpPr>
          <p:cNvPr id="204" name="CustomShape 3"/>
          <p:cNvSpPr/>
          <p:nvPr/>
        </p:nvSpPr>
        <p:spPr>
          <a:xfrm>
            <a:off x="995040" y="5398920"/>
            <a:ext cx="10930320" cy="740520"/>
          </a:xfrm>
          <a:prstGeom prst="round2DiagRect">
            <a:avLst>
              <a:gd name="adj1" fmla="val 16667"/>
              <a:gd name="adj2" fmla="val 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Text normalization là thực hiện chuyển noise or informal text sang standart representation </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2 Mô hình </a:t>
            </a:r>
            <a:endParaRPr b="0" lang="en-US" sz="4400" spc="-1" strike="noStrike">
              <a:latin typeface="Arial"/>
            </a:endParaRPr>
          </a:p>
        </p:txBody>
      </p:sp>
      <p:sp>
        <p:nvSpPr>
          <p:cNvPr id="206"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Một số hệ thống text normalize truyền thống như: statistical language models, dependency parsing, string similarity, spell-checking và slang dictionary. </a:t>
            </a:r>
            <a:endParaRPr b="0" lang="en-US" sz="2800" spc="-1" strike="noStrike">
              <a:latin typeface="Arial"/>
            </a:endParaRPr>
          </a:p>
          <a:p>
            <a:pPr marL="228600" indent="-22752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=&gt; Không hiệu quả với high-dimensional action space.</a:t>
            </a:r>
            <a:endParaRPr b="0" lang="en-US" sz="2800" spc="-1" strike="noStrike">
              <a:latin typeface="Arial"/>
            </a:endParaRPr>
          </a:p>
          <a:p>
            <a:pPr marL="228600" indent="-22752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=&gt; lexicon-based approaches không cho hiệu xuất cao đối với các văn băn social media, không giải quyết được vấn đề </a:t>
            </a:r>
            <a:r>
              <a:rPr b="0" lang="en-US" sz="2800" spc="-1" strike="noStrike">
                <a:solidFill>
                  <a:srgbClr val="ff0000"/>
                </a:solidFill>
                <a:latin typeface="Calibri"/>
                <a:ea typeface="DejaVu Sans"/>
              </a:rPr>
              <a:t>long-term dependencies.</a:t>
            </a:r>
            <a:endParaRPr b="0" lang="en-US" sz="2800" spc="-1" strike="noStrike">
              <a:latin typeface="Arial"/>
            </a:endParaRPr>
          </a:p>
          <a:p>
            <a:pPr marL="228600" indent="-22752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Ngoài ra một số phương pháp un-supervised TN thường tune hyperparameter dựa trên anotation data nên nó không phải là fully unsupervised.</a:t>
            </a:r>
            <a:endParaRPr b="0" lang="en-US" sz="2800" spc="-1" strike="noStrike">
              <a:latin typeface="Arial"/>
            </a:endParaRPr>
          </a:p>
          <a:p>
            <a:pPr algn="just">
              <a:lnSpc>
                <a:spcPct val="90000"/>
              </a:lnSpc>
              <a:spcBef>
                <a:spcPts val="1001"/>
              </a:spcBef>
            </a:pPr>
            <a:endParaRPr b="0" lang="en-US" sz="2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2 Mô hình </a:t>
            </a:r>
            <a:endParaRPr b="0" lang="en-US" sz="4400" spc="-1" strike="noStrike">
              <a:latin typeface="Arial"/>
            </a:endParaRPr>
          </a:p>
        </p:txBody>
      </p:sp>
      <p:sp>
        <p:nvSpPr>
          <p:cNvPr id="208"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Tác giả đề xuất: end-to-end neurol network models: cụ thể là mô hình seq2seq models dựa trên kiến trúc recurrent neural encoder-decoder.</a:t>
            </a:r>
            <a:endParaRPr b="0" lang="en-US" sz="2800" spc="-1" strike="noStrike">
              <a:latin typeface="Arial"/>
            </a:endParaRPr>
          </a:p>
          <a:p>
            <a:pPr algn="just">
              <a:lnSpc>
                <a:spcPct val="90000"/>
              </a:lnSpc>
              <a:spcBef>
                <a:spcPts val="1001"/>
              </a:spcBef>
            </a:pPr>
            <a:endParaRPr b="0" lang="en-US" sz="2800" spc="-1" strike="noStrike">
              <a:latin typeface="Arial"/>
            </a:endParaRPr>
          </a:p>
          <a:p>
            <a:pPr algn="just">
              <a:lnSpc>
                <a:spcPct val="90000"/>
              </a:lnSpc>
              <a:spcBef>
                <a:spcPts val="1001"/>
              </a:spcBef>
            </a:pPr>
            <a:endParaRPr b="0" lang="en-US" sz="2800" spc="-1" strike="noStrike">
              <a:latin typeface="Arial"/>
            </a:endParaRPr>
          </a:p>
          <a:p>
            <a:pPr algn="just">
              <a:lnSpc>
                <a:spcPct val="90000"/>
              </a:lnSpc>
              <a:spcBef>
                <a:spcPts val="1001"/>
              </a:spcBef>
            </a:pPr>
            <a:endParaRPr b="0" lang="en-US" sz="2800" spc="-1" strike="noStrike">
              <a:latin typeface="Arial"/>
            </a:endParaRPr>
          </a:p>
          <a:p>
            <a:pPr algn="just">
              <a:lnSpc>
                <a:spcPct val="90000"/>
              </a:lnSpc>
              <a:spcBef>
                <a:spcPts val="1001"/>
              </a:spcBef>
            </a:pPr>
            <a:endParaRPr b="0" lang="en-US"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2 Mô hình </a:t>
            </a:r>
            <a:endParaRPr b="0" lang="en-US" sz="4400" spc="-1" strike="noStrike">
              <a:latin typeface="Arial"/>
            </a:endParaRPr>
          </a:p>
        </p:txBody>
      </p:sp>
      <p:sp>
        <p:nvSpPr>
          <p:cNvPr id="210"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Kiến trúc gồm 2 encoder-decoder models.</a:t>
            </a:r>
            <a:endParaRPr b="0" lang="en-US" sz="2800" spc="-1" strike="noStrike">
              <a:latin typeface="Arial"/>
            </a:endParaRPr>
          </a:p>
          <a:p>
            <a:pPr marL="228600" indent="-22752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Đối với các từ không tìm thấy trong mô hình word-based thì tiến hành áp dụng với mô hình character-based.</a:t>
            </a:r>
            <a:endParaRPr b="0" lang="en-US" sz="2800" spc="-1" strike="noStrike">
              <a:latin typeface="Arial"/>
            </a:endParaRPr>
          </a:p>
          <a:p>
            <a:pPr algn="just">
              <a:lnSpc>
                <a:spcPct val="90000"/>
              </a:lnSpc>
              <a:spcBef>
                <a:spcPts val="1001"/>
              </a:spcBef>
            </a:pPr>
            <a:endParaRPr b="0" lang="en-US" sz="2800" spc="-1" strike="noStrike">
              <a:latin typeface="Arial"/>
            </a:endParaRPr>
          </a:p>
          <a:p>
            <a:pPr algn="just">
              <a:lnSpc>
                <a:spcPct val="90000"/>
              </a:lnSpc>
              <a:spcBef>
                <a:spcPts val="1001"/>
              </a:spcBef>
            </a:pPr>
            <a:endParaRPr b="0" lang="en-US" sz="2800" spc="-1" strike="noStrike">
              <a:latin typeface="Arial"/>
            </a:endParaRPr>
          </a:p>
          <a:p>
            <a:pPr algn="just">
              <a:lnSpc>
                <a:spcPct val="90000"/>
              </a:lnSpc>
              <a:spcBef>
                <a:spcPts val="1001"/>
              </a:spcBef>
            </a:pPr>
            <a:endParaRPr b="0" lang="en-US" sz="2800" spc="-1" strike="noStrike">
              <a:latin typeface="Arial"/>
            </a:endParaRPr>
          </a:p>
          <a:p>
            <a:pPr algn="just">
              <a:lnSpc>
                <a:spcPct val="90000"/>
              </a:lnSpc>
              <a:spcBef>
                <a:spcPts val="1001"/>
              </a:spcBef>
            </a:pPr>
            <a:endParaRPr b="0" lang="en-US" sz="2800" spc="-1" strike="noStrike">
              <a:latin typeface="Arial"/>
            </a:endParaRPr>
          </a:p>
        </p:txBody>
      </p:sp>
      <p:pic>
        <p:nvPicPr>
          <p:cNvPr id="211" name="Picture 3" descr=""/>
          <p:cNvPicPr/>
          <p:nvPr/>
        </p:nvPicPr>
        <p:blipFill>
          <a:blip r:embed="rId1"/>
          <a:stretch/>
        </p:blipFill>
        <p:spPr>
          <a:xfrm>
            <a:off x="1476360" y="3422160"/>
            <a:ext cx="9039240" cy="26704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2.1 encoder-decoder</a:t>
            </a:r>
            <a:endParaRPr b="0" lang="en-US" sz="4400" spc="-1" strike="noStrike">
              <a:latin typeface="Arial"/>
            </a:endParaRPr>
          </a:p>
        </p:txBody>
      </p:sp>
      <p:sp>
        <p:nvSpPr>
          <p:cNvPr id="213"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p:txBody>
      </p:sp>
      <p:sp>
        <p:nvSpPr>
          <p:cNvPr id="214" name="CustomShape 3"/>
          <p:cNvSpPr/>
          <p:nvPr/>
        </p:nvSpPr>
        <p:spPr>
          <a:xfrm>
            <a:off x="984960" y="1580040"/>
            <a:ext cx="8219520" cy="587772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000000"/>
              </a:buClr>
              <a:buFont typeface="Arial"/>
              <a:buChar char="•"/>
            </a:pPr>
            <a:r>
              <a:rPr b="0" lang="en-US" sz="2400" spc="-1" strike="noStrike">
                <a:solidFill>
                  <a:srgbClr val="000000"/>
                </a:solidFill>
                <a:latin typeface="Calibri"/>
                <a:ea typeface="DejaVu Sans"/>
              </a:rPr>
              <a:t>Đầu vào là sequence vector x = (x</a:t>
            </a:r>
            <a:r>
              <a:rPr b="0" lang="en-US" sz="2400" spc="-1" strike="noStrike" baseline="-25000">
                <a:solidFill>
                  <a:srgbClr val="000000"/>
                </a:solidFill>
                <a:latin typeface="Calibri"/>
                <a:ea typeface="DejaVu Sans"/>
              </a:rPr>
              <a:t>1</a:t>
            </a:r>
            <a:r>
              <a:rPr b="0" lang="en-US" sz="2400" spc="-1" strike="noStrike">
                <a:solidFill>
                  <a:srgbClr val="000000"/>
                </a:solidFill>
                <a:latin typeface="Calibri"/>
                <a:ea typeface="DejaVu Sans"/>
              </a:rPr>
              <a:t>,x</a:t>
            </a:r>
            <a:r>
              <a:rPr b="0" lang="en-US" sz="2400" spc="-1" strike="noStrike" baseline="-25000">
                <a:solidFill>
                  <a:srgbClr val="000000"/>
                </a:solidFill>
                <a:latin typeface="Calibri"/>
                <a:ea typeface="DejaVu Sans"/>
              </a:rPr>
              <a:t>2</a:t>
            </a:r>
            <a:r>
              <a:rPr b="0" lang="en-US" sz="2400" spc="-1" strike="noStrike">
                <a:solidFill>
                  <a:srgbClr val="000000"/>
                </a:solidFill>
                <a:latin typeface="Calibri"/>
                <a:ea typeface="DejaVu Sans"/>
              </a:rPr>
              <a:t>,x</a:t>
            </a:r>
            <a:r>
              <a:rPr b="0" lang="en-US" sz="2400" spc="-1" strike="noStrike" baseline="-25000">
                <a:solidFill>
                  <a:srgbClr val="000000"/>
                </a:solidFill>
                <a:latin typeface="Calibri"/>
                <a:ea typeface="DejaVu Sans"/>
              </a:rPr>
              <a:t>3</a:t>
            </a:r>
            <a:r>
              <a:rPr b="0" lang="en-US" sz="2400" spc="-1" strike="noStrike">
                <a:solidFill>
                  <a:srgbClr val="000000"/>
                </a:solidFill>
                <a:latin typeface="Calibri"/>
                <a:ea typeface="DejaVu Sans"/>
              </a:rPr>
              <a:t>,...,x</a:t>
            </a:r>
            <a:r>
              <a:rPr b="0" lang="en-US" sz="2400" spc="-1" strike="noStrike" baseline="-25000">
                <a:solidFill>
                  <a:srgbClr val="000000"/>
                </a:solidFill>
                <a:latin typeface="Calibri"/>
                <a:ea typeface="DejaVu Sans"/>
              </a:rPr>
              <a:t>T</a:t>
            </a:r>
            <a:r>
              <a:rPr b="0" lang="en-US" sz="2400" spc="-1" strike="noStrike">
                <a:solidFill>
                  <a:srgbClr val="000000"/>
                </a:solidFill>
                <a:latin typeface="Calibri"/>
                <a:ea typeface="DejaVu Sans"/>
              </a:rPr>
              <a:t>)</a:t>
            </a:r>
            <a:endParaRPr b="0" lang="en-US" sz="2400" spc="-1" strike="noStrike">
              <a:latin typeface="Arial"/>
            </a:endParaRPr>
          </a:p>
          <a:p>
            <a:pPr marL="285840" indent="-284760">
              <a:lnSpc>
                <a:spcPct val="100000"/>
              </a:lnSpc>
              <a:buClr>
                <a:srgbClr val="000000"/>
              </a:buClr>
              <a:buFont typeface="Arial"/>
              <a:buChar char="•"/>
            </a:pPr>
            <a:r>
              <a:rPr b="0" lang="en-US" sz="2400" spc="-1" strike="noStrike">
                <a:solidFill>
                  <a:srgbClr val="000000"/>
                </a:solidFill>
                <a:latin typeface="Calibri"/>
                <a:ea typeface="DejaVu Sans"/>
              </a:rPr>
              <a:t>Vector annotations: h = (h</a:t>
            </a:r>
            <a:r>
              <a:rPr b="0" lang="en-US" sz="2400" spc="-1" strike="noStrike" baseline="-25000">
                <a:solidFill>
                  <a:srgbClr val="000000"/>
                </a:solidFill>
                <a:latin typeface="Calibri"/>
                <a:ea typeface="DejaVu Sans"/>
              </a:rPr>
              <a:t>1</a:t>
            </a:r>
            <a:r>
              <a:rPr b="0" lang="en-US" sz="2400" spc="-1" strike="noStrike">
                <a:solidFill>
                  <a:srgbClr val="000000"/>
                </a:solidFill>
                <a:latin typeface="Calibri"/>
                <a:ea typeface="DejaVu Sans"/>
              </a:rPr>
              <a:t>,h</a:t>
            </a:r>
            <a:r>
              <a:rPr b="0" lang="en-US" sz="2400" spc="-1" strike="noStrike" baseline="-25000">
                <a:solidFill>
                  <a:srgbClr val="000000"/>
                </a:solidFill>
                <a:latin typeface="Calibri"/>
                <a:ea typeface="DejaVu Sans"/>
              </a:rPr>
              <a:t>2</a:t>
            </a:r>
            <a:r>
              <a:rPr b="0" lang="en-US" sz="2400" spc="-1" strike="noStrike">
                <a:solidFill>
                  <a:srgbClr val="000000"/>
                </a:solidFill>
                <a:latin typeface="Calibri"/>
                <a:ea typeface="DejaVu Sans"/>
              </a:rPr>
              <a:t>,h</a:t>
            </a:r>
            <a:r>
              <a:rPr b="0" lang="en-US" sz="2400" spc="-1" strike="noStrike" baseline="-25000">
                <a:solidFill>
                  <a:srgbClr val="000000"/>
                </a:solidFill>
                <a:latin typeface="Calibri"/>
                <a:ea typeface="DejaVu Sans"/>
              </a:rPr>
              <a:t>3</a:t>
            </a:r>
            <a:r>
              <a:rPr b="0" lang="en-US" sz="2400" spc="-1" strike="noStrike">
                <a:solidFill>
                  <a:srgbClr val="000000"/>
                </a:solidFill>
                <a:latin typeface="Calibri"/>
                <a:ea typeface="DejaVu Sans"/>
              </a:rPr>
              <a:t>,..,h</a:t>
            </a:r>
            <a:r>
              <a:rPr b="0" lang="en-US" sz="2400" spc="-1" strike="noStrike" baseline="-25000">
                <a:solidFill>
                  <a:srgbClr val="000000"/>
                </a:solidFill>
                <a:latin typeface="Calibri"/>
                <a:ea typeface="DejaVu Sans"/>
              </a:rPr>
              <a:t>T</a:t>
            </a:r>
            <a:r>
              <a:rPr b="0" lang="en-US" sz="2400" spc="-1" strike="noStrike">
                <a:solidFill>
                  <a:srgbClr val="000000"/>
                </a:solidFill>
                <a:latin typeface="Calibri"/>
                <a:ea typeface="DejaVu Sans"/>
              </a:rPr>
              <a:t>)</a:t>
            </a:r>
            <a:endParaRPr b="0" lang="en-US" sz="2400" spc="-1" strike="noStrike">
              <a:latin typeface="Arial"/>
            </a:endParaRPr>
          </a:p>
          <a:p>
            <a:pPr marL="285840" indent="-284760">
              <a:lnSpc>
                <a:spcPct val="100000"/>
              </a:lnSpc>
              <a:buClr>
                <a:srgbClr val="000000"/>
              </a:buClr>
              <a:buFont typeface="Arial"/>
              <a:buChar char="•"/>
            </a:pPr>
            <a:r>
              <a:rPr b="0" lang="en-US" sz="2400" spc="-1" strike="noStrike">
                <a:solidFill>
                  <a:srgbClr val="000000"/>
                </a:solidFill>
                <a:latin typeface="Calibri"/>
                <a:ea typeface="DejaVu Sans"/>
              </a:rPr>
              <a:t>trong đó ht = [g</a:t>
            </a:r>
            <a:r>
              <a:rPr b="0" lang="en-US" sz="2400" spc="-1" strike="noStrike" baseline="-25000">
                <a:solidFill>
                  <a:srgbClr val="000000"/>
                </a:solidFill>
                <a:latin typeface="Calibri"/>
                <a:ea typeface="DejaVu Sans"/>
              </a:rPr>
              <a:t>f</a:t>
            </a:r>
            <a:r>
              <a:rPr b="0" lang="en-US" sz="2400" spc="-1" strike="noStrike">
                <a:solidFill>
                  <a:srgbClr val="000000"/>
                </a:solidFill>
                <a:latin typeface="Calibri"/>
                <a:ea typeface="DejaVu Sans"/>
              </a:rPr>
              <a:t>(x</a:t>
            </a:r>
            <a:r>
              <a:rPr b="0" lang="en-US" sz="2400" spc="-1" strike="noStrike" baseline="-25000">
                <a:solidFill>
                  <a:srgbClr val="000000"/>
                </a:solidFill>
                <a:latin typeface="Calibri"/>
                <a:ea typeface="DejaVu Sans"/>
              </a:rPr>
              <a:t>t</a:t>
            </a:r>
            <a:r>
              <a:rPr b="0" lang="en-US" sz="2400" spc="-1" strike="noStrike">
                <a:solidFill>
                  <a:srgbClr val="000000"/>
                </a:solidFill>
                <a:latin typeface="Calibri"/>
                <a:ea typeface="DejaVu Sans"/>
              </a:rPr>
              <a:t>, h</a:t>
            </a:r>
            <a:r>
              <a:rPr b="0" lang="en-US" sz="2400" spc="-1" strike="noStrike" baseline="-25000">
                <a:solidFill>
                  <a:srgbClr val="000000"/>
                </a:solidFill>
                <a:latin typeface="Calibri"/>
                <a:ea typeface="DejaVu Sans"/>
              </a:rPr>
              <a:t>t-1</a:t>
            </a:r>
            <a:r>
              <a:rPr b="0" lang="en-US" sz="2400" spc="-1" strike="noStrike">
                <a:solidFill>
                  <a:srgbClr val="000000"/>
                </a:solidFill>
                <a:latin typeface="Calibri"/>
                <a:ea typeface="DejaVu Sans"/>
              </a:rPr>
              <a:t>), g</a:t>
            </a:r>
            <a:r>
              <a:rPr b="0" lang="en-US" sz="2400" spc="-1" strike="noStrike" baseline="-25000">
                <a:solidFill>
                  <a:srgbClr val="000000"/>
                </a:solidFill>
                <a:latin typeface="Calibri"/>
                <a:ea typeface="DejaVu Sans"/>
              </a:rPr>
              <a:t>b</a:t>
            </a:r>
            <a:r>
              <a:rPr b="0" lang="en-US" sz="2400" spc="-1" strike="noStrike">
                <a:solidFill>
                  <a:srgbClr val="000000"/>
                </a:solidFill>
                <a:latin typeface="Calibri"/>
                <a:ea typeface="DejaVu Sans"/>
              </a:rPr>
              <a:t>(x</a:t>
            </a:r>
            <a:r>
              <a:rPr b="0" lang="en-US" sz="2400" spc="-1" strike="noStrike" baseline="-25000">
                <a:solidFill>
                  <a:srgbClr val="000000"/>
                </a:solidFill>
                <a:latin typeface="Calibri"/>
                <a:ea typeface="DejaVu Sans"/>
              </a:rPr>
              <a:t>t</a:t>
            </a:r>
            <a:r>
              <a:rPr b="0" lang="en-US" sz="2400" spc="-1" strike="noStrike">
                <a:solidFill>
                  <a:srgbClr val="000000"/>
                </a:solidFill>
                <a:latin typeface="Calibri"/>
                <a:ea typeface="DejaVu Sans"/>
              </a:rPr>
              <a:t>, h</a:t>
            </a:r>
            <a:r>
              <a:rPr b="0" lang="en-US" sz="2400" spc="-1" strike="noStrike" baseline="-25000">
                <a:solidFill>
                  <a:srgbClr val="000000"/>
                </a:solidFill>
                <a:latin typeface="Calibri"/>
                <a:ea typeface="DejaVu Sans"/>
              </a:rPr>
              <a:t>t-1</a:t>
            </a:r>
            <a:r>
              <a:rPr b="0" lang="en-US" sz="2400" spc="-1" strike="noStrike">
                <a:solidFill>
                  <a:srgbClr val="000000"/>
                </a:solidFill>
                <a:latin typeface="Calibri"/>
                <a:ea typeface="DejaVu Sans"/>
              </a:rPr>
              <a:t>)]</a:t>
            </a:r>
            <a:endParaRPr b="0" lang="en-US" sz="2400" spc="-1" strike="noStrike">
              <a:latin typeface="Arial"/>
            </a:endParaRPr>
          </a:p>
          <a:p>
            <a:pPr>
              <a:lnSpc>
                <a:spcPct val="100000"/>
              </a:lnSpc>
            </a:pPr>
            <a:endParaRPr b="0" lang="en-US" sz="2400" spc="-1" strike="noStrike">
              <a:latin typeface="Arial"/>
            </a:endParaRPr>
          </a:p>
          <a:p>
            <a:pPr marL="285840" indent="-284760">
              <a:lnSpc>
                <a:spcPct val="100000"/>
              </a:lnSpc>
              <a:buClr>
                <a:srgbClr val="000000"/>
              </a:buClr>
              <a:buFont typeface="Arial"/>
              <a:buChar char="•"/>
            </a:pPr>
            <a:r>
              <a:rPr b="0" lang="en-US" sz="2400" spc="-1" strike="noStrike">
                <a:solidFill>
                  <a:srgbClr val="000000"/>
                </a:solidFill>
                <a:latin typeface="Calibri"/>
                <a:ea typeface="DejaVu Sans"/>
              </a:rPr>
              <a:t>context vector  </a:t>
            </a:r>
            <a:endParaRPr b="0" lang="en-US" sz="2400" spc="-1" strike="noStrike">
              <a:latin typeface="Arial"/>
            </a:endParaRPr>
          </a:p>
          <a:p>
            <a:pPr>
              <a:lnSpc>
                <a:spcPct val="100000"/>
              </a:lnSpc>
            </a:pPr>
            <a:endParaRPr b="0" lang="en-US" sz="2400" spc="-1" strike="noStrike">
              <a:latin typeface="Arial"/>
            </a:endParaRPr>
          </a:p>
          <a:p>
            <a:pPr marL="285840" indent="-284760">
              <a:lnSpc>
                <a:spcPct val="100000"/>
              </a:lnSpc>
              <a:buClr>
                <a:srgbClr val="000000"/>
              </a:buClr>
              <a:buFont typeface="Arial"/>
              <a:buChar char="•"/>
            </a:pPr>
            <a:r>
              <a:rPr b="0" lang="en-US" sz="2400" spc="-1" strike="noStrike">
                <a:solidFill>
                  <a:srgbClr val="000000"/>
                </a:solidFill>
                <a:latin typeface="Calibri"/>
                <a:ea typeface="DejaVu Sans"/>
              </a:rPr>
              <a:t>trong đó: </a:t>
            </a:r>
            <a:r>
              <a:rPr b="0" lang="en-US" sz="2400" spc="-1" strike="noStrike">
                <a:solidFill>
                  <a:srgbClr val="000000"/>
                </a:solidFill>
                <a:latin typeface="Arial"/>
                <a:ea typeface="DejaVu Sans"/>
              </a:rPr>
              <a:t>α</a:t>
            </a:r>
            <a:r>
              <a:rPr b="0" lang="en-US" sz="2400" spc="-1" strike="noStrike" baseline="-25000">
                <a:solidFill>
                  <a:srgbClr val="000000"/>
                </a:solidFill>
                <a:latin typeface="Arial"/>
                <a:ea typeface="DejaVu Sans"/>
              </a:rPr>
              <a:t>jk  </a:t>
            </a:r>
            <a:r>
              <a:rPr b="0" lang="en-US" sz="2400" spc="-1" strike="noStrike">
                <a:solidFill>
                  <a:srgbClr val="000000"/>
                </a:solidFill>
                <a:latin typeface="Arial"/>
                <a:ea typeface="DejaVu Sans"/>
              </a:rPr>
              <a:t>= softmax(f(s</a:t>
            </a:r>
            <a:r>
              <a:rPr b="0" lang="en-US" sz="2400" spc="-1" strike="noStrike" baseline="-25000">
                <a:solidFill>
                  <a:srgbClr val="000000"/>
                </a:solidFill>
                <a:latin typeface="Arial"/>
                <a:ea typeface="DejaVu Sans"/>
              </a:rPr>
              <a:t>j-1</a:t>
            </a:r>
            <a:r>
              <a:rPr b="0" lang="en-US" sz="2400" spc="-1" strike="noStrike">
                <a:solidFill>
                  <a:srgbClr val="000000"/>
                </a:solidFill>
                <a:latin typeface="Arial"/>
                <a:ea typeface="DejaVu Sans"/>
              </a:rPr>
              <a:t>,h</a:t>
            </a:r>
            <a:r>
              <a:rPr b="0" lang="en-US" sz="2400" spc="-1" strike="noStrike" baseline="-25000">
                <a:solidFill>
                  <a:srgbClr val="000000"/>
                </a:solidFill>
                <a:latin typeface="Arial"/>
                <a:ea typeface="DejaVu Sans"/>
              </a:rPr>
              <a:t>k</a:t>
            </a:r>
            <a:r>
              <a:rPr b="0" lang="en-US" sz="2400" spc="-1" strike="noStrike">
                <a:solidFill>
                  <a:srgbClr val="000000"/>
                </a:solidFill>
                <a:latin typeface="Arial"/>
                <a:ea typeface="DejaVu Sans"/>
              </a:rPr>
              <a:t>))</a:t>
            </a:r>
            <a:endParaRPr b="0" lang="en-US" sz="2400" spc="-1" strike="noStrike">
              <a:latin typeface="Arial"/>
            </a:endParaRPr>
          </a:p>
          <a:p>
            <a:pPr marL="285840" indent="-284760">
              <a:lnSpc>
                <a:spcPct val="100000"/>
              </a:lnSpc>
              <a:buClr>
                <a:srgbClr val="000000"/>
              </a:buClr>
              <a:buFont typeface="Arial"/>
              <a:buChar char="•"/>
            </a:pPr>
            <a:r>
              <a:rPr b="0" lang="en-US" sz="2400" spc="-1" strike="noStrike">
                <a:solidFill>
                  <a:srgbClr val="000000"/>
                </a:solidFill>
                <a:latin typeface="Arial"/>
                <a:ea typeface="DejaVu Sans"/>
              </a:rPr>
              <a:t>f(s</a:t>
            </a:r>
            <a:r>
              <a:rPr b="0" lang="en-US" sz="2400" spc="-1" strike="noStrike" baseline="-25000">
                <a:solidFill>
                  <a:srgbClr val="000000"/>
                </a:solidFill>
                <a:latin typeface="Arial"/>
                <a:ea typeface="DejaVu Sans"/>
              </a:rPr>
              <a:t>j-1</a:t>
            </a:r>
            <a:r>
              <a:rPr b="0" lang="en-US" sz="2400" spc="-1" strike="noStrike">
                <a:solidFill>
                  <a:srgbClr val="000000"/>
                </a:solidFill>
                <a:latin typeface="Arial"/>
                <a:ea typeface="DejaVu Sans"/>
              </a:rPr>
              <a:t>,h</a:t>
            </a:r>
            <a:r>
              <a:rPr b="0" lang="en-US" sz="2400" spc="-1" strike="noStrike" baseline="-25000">
                <a:solidFill>
                  <a:srgbClr val="000000"/>
                </a:solidFill>
                <a:latin typeface="Arial"/>
                <a:ea typeface="DejaVu Sans"/>
              </a:rPr>
              <a:t>k</a:t>
            </a:r>
            <a:r>
              <a:rPr b="0" lang="en-US" sz="2400" spc="-1" strike="noStrike">
                <a:solidFill>
                  <a:srgbClr val="000000"/>
                </a:solidFill>
                <a:latin typeface="Arial"/>
                <a:ea typeface="DejaVu Sans"/>
              </a:rPr>
              <a:t>) = s</a:t>
            </a:r>
            <a:r>
              <a:rPr b="0" lang="en-US" sz="2400" spc="-1" strike="noStrike" baseline="-25000">
                <a:solidFill>
                  <a:srgbClr val="000000"/>
                </a:solidFill>
                <a:latin typeface="Arial"/>
                <a:ea typeface="DejaVu Sans"/>
              </a:rPr>
              <a:t>j-1</a:t>
            </a:r>
            <a:r>
              <a:rPr b="0" lang="en-US" sz="2400" spc="-1" strike="noStrike" baseline="30000">
                <a:solidFill>
                  <a:srgbClr val="000000"/>
                </a:solidFill>
                <a:latin typeface="Arial"/>
                <a:ea typeface="DejaVu Sans"/>
              </a:rPr>
              <a:t>T</a:t>
            </a:r>
            <a:r>
              <a:rPr b="0" lang="en-US" sz="2400" spc="-1" strike="noStrike">
                <a:solidFill>
                  <a:srgbClr val="000000"/>
                </a:solidFill>
                <a:latin typeface="Arial"/>
                <a:ea typeface="DejaVu Sans"/>
              </a:rPr>
              <a:t>Wh</a:t>
            </a:r>
            <a:r>
              <a:rPr b="0" lang="en-US" sz="2400" spc="-1" strike="noStrike" baseline="-25000">
                <a:solidFill>
                  <a:srgbClr val="000000"/>
                </a:solidFill>
                <a:latin typeface="Arial"/>
                <a:ea typeface="DejaVu Sans"/>
              </a:rPr>
              <a:t>k </a:t>
            </a:r>
            <a:endParaRPr b="0" lang="en-US" sz="2400" spc="-1" strike="noStrike">
              <a:latin typeface="Arial"/>
            </a:endParaRPr>
          </a:p>
          <a:p>
            <a:pPr marL="285840" indent="-284760">
              <a:lnSpc>
                <a:spcPct val="100000"/>
              </a:lnSpc>
              <a:buClr>
                <a:srgbClr val="000000"/>
              </a:buClr>
              <a:buFont typeface="Arial"/>
              <a:buChar char="•"/>
            </a:pPr>
            <a:r>
              <a:rPr b="0" lang="en-US" sz="2400" spc="-1" strike="noStrike">
                <a:solidFill>
                  <a:srgbClr val="000000"/>
                </a:solidFill>
                <a:latin typeface="Arial"/>
                <a:ea typeface="DejaVu Sans"/>
              </a:rPr>
              <a:t>y</a:t>
            </a:r>
            <a:r>
              <a:rPr b="0" lang="en-US" sz="2400" spc="-1" strike="noStrike" baseline="-25000">
                <a:solidFill>
                  <a:srgbClr val="000000"/>
                </a:solidFill>
                <a:latin typeface="Arial"/>
                <a:ea typeface="DejaVu Sans"/>
              </a:rPr>
              <a:t>j</a:t>
            </a:r>
            <a:r>
              <a:rPr b="0" lang="en-US" sz="2400" spc="-1" strike="noStrike">
                <a:solidFill>
                  <a:srgbClr val="000000"/>
                </a:solidFill>
                <a:latin typeface="Arial"/>
                <a:ea typeface="DejaVu Sans"/>
              </a:rPr>
              <a:t> ≈ p(y</a:t>
            </a:r>
            <a:r>
              <a:rPr b="0" lang="en-US" sz="2400" spc="-1" strike="noStrike" baseline="-25000">
                <a:solidFill>
                  <a:srgbClr val="000000"/>
                </a:solidFill>
                <a:latin typeface="Arial"/>
                <a:ea typeface="DejaVu Sans"/>
              </a:rPr>
              <a:t>j</a:t>
            </a:r>
            <a:r>
              <a:rPr b="0" lang="en-US" sz="2400" spc="-1" strike="noStrike">
                <a:solidFill>
                  <a:srgbClr val="000000"/>
                </a:solidFill>
                <a:latin typeface="Arial"/>
                <a:ea typeface="DejaVu Sans"/>
              </a:rPr>
              <a:t>|y</a:t>
            </a:r>
            <a:r>
              <a:rPr b="0" lang="en-US" sz="2400" spc="-1" strike="noStrike" baseline="-25000">
                <a:solidFill>
                  <a:srgbClr val="000000"/>
                </a:solidFill>
                <a:latin typeface="Arial"/>
                <a:ea typeface="DejaVu Sans"/>
              </a:rPr>
              <a:t>&lt; j</a:t>
            </a:r>
            <a:r>
              <a:rPr b="0" lang="en-US" sz="2400" spc="-1" strike="noStrike">
                <a:solidFill>
                  <a:srgbClr val="000000"/>
                </a:solidFill>
                <a:latin typeface="Arial"/>
                <a:ea typeface="DejaVu Sans"/>
              </a:rPr>
              <a:t>, x) = softmax(</a:t>
            </a:r>
            <a:r>
              <a:rPr b="0" lang="en-US" sz="2400" spc="-1" strike="noStrike">
                <a:solidFill>
                  <a:srgbClr val="000000"/>
                </a:solidFill>
                <a:latin typeface="Ubuntu"/>
                <a:ea typeface="Ubuntu"/>
              </a:rPr>
              <a:t>ω(s</a:t>
            </a:r>
            <a:r>
              <a:rPr b="0" lang="en-US" sz="2400" spc="-1" strike="noStrike" baseline="-25000">
                <a:solidFill>
                  <a:srgbClr val="000000"/>
                </a:solidFill>
                <a:latin typeface="Ubuntu"/>
                <a:ea typeface="Ubuntu"/>
              </a:rPr>
              <a:t>j</a:t>
            </a:r>
            <a:r>
              <a:rPr b="0" lang="en-US" sz="2400" spc="-1" strike="noStrike">
                <a:solidFill>
                  <a:srgbClr val="000000"/>
                </a:solidFill>
                <a:latin typeface="Ubuntu"/>
                <a:ea typeface="Ubuntu"/>
              </a:rPr>
              <a:t>)</a:t>
            </a:r>
            <a:r>
              <a:rPr b="0" lang="en-US" sz="2400" spc="-1" strike="noStrike">
                <a:solidFill>
                  <a:srgbClr val="000000"/>
                </a:solidFill>
                <a:latin typeface="Arial"/>
                <a:ea typeface="Ubuntu"/>
              </a:rPr>
              <a:t>)</a:t>
            </a:r>
            <a:endParaRPr b="0" lang="en-US" sz="2400" spc="-1" strike="noStrike">
              <a:latin typeface="Arial"/>
            </a:endParaRPr>
          </a:p>
          <a:p>
            <a:pPr>
              <a:lnSpc>
                <a:spcPct val="100000"/>
              </a:lnSpc>
            </a:pPr>
            <a:endParaRPr b="0" lang="en-US" sz="2400" spc="-1" strike="noStrike">
              <a:latin typeface="Arial"/>
            </a:endParaRPr>
          </a:p>
          <a:p>
            <a:pPr marL="285840" indent="-284760">
              <a:lnSpc>
                <a:spcPct val="100000"/>
              </a:lnSpc>
              <a:buClr>
                <a:srgbClr val="000000"/>
              </a:buClr>
              <a:buFont typeface="Arial"/>
              <a:buChar char="•"/>
            </a:pPr>
            <a:r>
              <a:rPr b="0" lang="en-US" sz="2400" spc="-1" strike="noStrike">
                <a:solidFill>
                  <a:srgbClr val="000000"/>
                </a:solidFill>
                <a:latin typeface="Arial"/>
                <a:ea typeface="Ubuntu"/>
              </a:rPr>
              <a:t>Loss fucntion: </a:t>
            </a:r>
            <a:endParaRPr b="0" lang="en-US" sz="2400" spc="-1" strike="noStrike">
              <a:latin typeface="Arial"/>
            </a:endParaRPr>
          </a:p>
          <a:p>
            <a:pPr>
              <a:lnSpc>
                <a:spcPct val="100000"/>
              </a:lnSpc>
            </a:pPr>
            <a:endParaRPr b="0" lang="en-US" sz="2400" spc="-1" strike="noStrike">
              <a:latin typeface="Arial"/>
            </a:endParaRPr>
          </a:p>
          <a:p>
            <a:pPr marL="285840" indent="-284760">
              <a:lnSpc>
                <a:spcPct val="100000"/>
              </a:lnSpc>
              <a:buClr>
                <a:srgbClr val="000000"/>
              </a:buClr>
              <a:buFont typeface="Arial"/>
              <a:buChar char="•"/>
            </a:pPr>
            <a:r>
              <a:rPr b="0" lang="en-US" sz="2400" spc="-1" strike="noStrike">
                <a:solidFill>
                  <a:srgbClr val="000000"/>
                </a:solidFill>
                <a:latin typeface="Arial"/>
                <a:ea typeface="Ubuntu"/>
              </a:rPr>
              <a:t>Trong quá trình training, với nhưng dự đoán sai sẽ gây ra accumulation, dùng </a:t>
            </a:r>
            <a:r>
              <a:rPr b="0" lang="en-US" sz="2400" spc="-1" strike="noStrike">
                <a:solidFill>
                  <a:srgbClr val="ff0000"/>
                </a:solidFill>
                <a:latin typeface="Arial"/>
                <a:ea typeface="Ubuntu"/>
              </a:rPr>
              <a:t>schedule sampling</a:t>
            </a:r>
            <a:r>
              <a:rPr b="0" lang="en-US" sz="2400" spc="-1" strike="noStrike">
                <a:solidFill>
                  <a:srgbClr val="000000"/>
                </a:solidFill>
                <a:latin typeface="Arial"/>
                <a:ea typeface="Ubuntu"/>
              </a:rPr>
              <a:t> </a:t>
            </a:r>
            <a:endParaRPr b="0" lang="en-US" sz="2400" spc="-1" strike="noStrike">
              <a:latin typeface="Arial"/>
            </a:endParaRPr>
          </a:p>
          <a:p>
            <a:pPr>
              <a:lnSpc>
                <a:spcPct val="100000"/>
              </a:lnSpc>
            </a:pPr>
            <a:endParaRPr b="0" lang="en-US" sz="2400" spc="-1" strike="noStrike">
              <a:latin typeface="Arial"/>
            </a:endParaRPr>
          </a:p>
        </p:txBody>
      </p:sp>
      <p:pic>
        <p:nvPicPr>
          <p:cNvPr id="215" name="Picture 5" descr=""/>
          <p:cNvPicPr/>
          <p:nvPr/>
        </p:nvPicPr>
        <p:blipFill>
          <a:blip r:embed="rId1"/>
          <a:stretch/>
        </p:blipFill>
        <p:spPr>
          <a:xfrm>
            <a:off x="3764160" y="2741760"/>
            <a:ext cx="1722960" cy="910080"/>
          </a:xfrm>
          <a:prstGeom prst="rect">
            <a:avLst/>
          </a:prstGeom>
          <a:ln>
            <a:noFill/>
          </a:ln>
        </p:spPr>
      </p:pic>
      <p:pic>
        <p:nvPicPr>
          <p:cNvPr id="216" name="Picture 6" descr=""/>
          <p:cNvPicPr/>
          <p:nvPr/>
        </p:nvPicPr>
        <p:blipFill>
          <a:blip r:embed="rId2"/>
          <a:stretch/>
        </p:blipFill>
        <p:spPr>
          <a:xfrm>
            <a:off x="3828960" y="4979160"/>
            <a:ext cx="3881160" cy="92016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838080" y="365040"/>
            <a:ext cx="10514520" cy="1324440"/>
          </a:xfrm>
          <a:prstGeom prst="rect">
            <a:avLst/>
          </a:prstGeom>
          <a:noFill/>
          <a:ln>
            <a:noFill/>
          </a:ln>
        </p:spPr>
        <p:style>
          <a:lnRef idx="0"/>
          <a:fillRef idx="0"/>
          <a:effectRef idx="0"/>
          <a:fontRef idx="minor"/>
        </p:style>
      </p:sp>
      <p:sp>
        <p:nvSpPr>
          <p:cNvPr id="218"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endParaRPr b="0" lang="en-US" sz="1800" spc="-1" strike="noStrike">
              <a:latin typeface="Arial"/>
            </a:endParaRPr>
          </a:p>
          <a:p>
            <a:pPr algn="ctr">
              <a:lnSpc>
                <a:spcPct val="90000"/>
              </a:lnSpc>
              <a:spcBef>
                <a:spcPts val="1001"/>
              </a:spcBef>
            </a:pPr>
            <a:endParaRPr b="0" lang="en-US" sz="1800" spc="-1" strike="noStrike">
              <a:latin typeface="Arial"/>
            </a:endParaRPr>
          </a:p>
          <a:p>
            <a:pPr algn="ctr">
              <a:lnSpc>
                <a:spcPct val="90000"/>
              </a:lnSpc>
              <a:spcBef>
                <a:spcPts val="1001"/>
              </a:spcBef>
            </a:pPr>
            <a:endParaRPr b="0" lang="en-US" sz="1800" spc="-1" strike="noStrike">
              <a:latin typeface="Arial"/>
            </a:endParaRPr>
          </a:p>
          <a:p>
            <a:pPr marL="228600" indent="-227520" algn="ctr">
              <a:lnSpc>
                <a:spcPct val="90000"/>
              </a:lnSpc>
              <a:spcBef>
                <a:spcPts val="1001"/>
              </a:spcBef>
              <a:buClr>
                <a:srgbClr val="000000"/>
              </a:buClr>
              <a:buFont typeface="Arial"/>
              <a:buChar char="•"/>
            </a:pPr>
            <a:r>
              <a:rPr b="0" lang="en-US" sz="2800" spc="-1" strike="noStrike">
                <a:solidFill>
                  <a:srgbClr val="000000"/>
                </a:solidFill>
                <a:latin typeface="Calibri"/>
                <a:ea typeface="DejaVu Sans"/>
              </a:rPr>
              <a:t>kiến trúc models</a:t>
            </a:r>
            <a:endParaRPr b="0" lang="en-US" sz="2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194</TotalTime>
  <Application>LibreOffice/6.0.7.3$Linux_X86_64 LibreOffice_project/00m0$Build-3</Application>
  <Words>6925</Words>
  <Paragraphs>390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2019-12-29T08:52:29Z</dcterms:created>
  <dc:creator>manh</dc:creator>
  <dc:description/>
  <dc:language>en-US</dc:language>
  <cp:lastModifiedBy/>
  <dcterms:modified xsi:type="dcterms:W3CDTF">2020-01-06T06:52:59Z</dcterms:modified>
  <cp:revision>35</cp:revision>
  <dc:subject/>
  <dc:title>WPP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1033-10.1.0.6757</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34</vt:i4>
  </property>
</Properties>
</file>