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3"/>
  </p:notesMasterIdLst>
  <p:handoutMasterIdLst>
    <p:handoutMasterId r:id="rId34"/>
  </p:handoutMasterIdLst>
  <p:sldIdLst>
    <p:sldId id="257" r:id="rId3"/>
    <p:sldId id="496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2" r:id="rId18"/>
    <p:sldId id="483" r:id="rId19"/>
    <p:sldId id="484" r:id="rId20"/>
    <p:sldId id="481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85" r:id="rId30"/>
    <p:sldId id="486" r:id="rId31"/>
    <p:sldId id="487" r:id="rId32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1286" y="5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6778"/>
            <a:ext cx="6248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CO3037 – </a:t>
            </a:r>
            <a:r>
              <a:rPr lang="en-US" sz="1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Lecture 3: Device Driver for Embedded Internet</a:t>
            </a:r>
            <a:r>
              <a:rPr lang="en-US" sz="1200" b="1" i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of Things (</a:t>
            </a:r>
            <a:r>
              <a:rPr lang="en-US" sz="1200" b="1" i="1" baseline="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IoTs</a:t>
            </a:r>
            <a:r>
              <a:rPr lang="en-US" sz="1200" b="1" i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 Platforms</a:t>
            </a:r>
            <a:endParaRPr lang="en-US" sz="1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dropbox.com/s/7xuwege5pjv6fis/Terminal.exe?dl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Serial_Peripheral_Interface_B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com/google/android/things/pio/SpiDevice#mode1" TargetMode="External"/><Relationship Id="rId2" Type="http://schemas.openxmlformats.org/officeDocument/2006/relationships/hyperlink" Target="https://developer.android.com/reference/com/google/android/things/pio/SpiDevice#mode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developer.android.com/reference/com/google/android/things/pio/SpiDevice#mode3" TargetMode="External"/><Relationship Id="rId4" Type="http://schemas.openxmlformats.org/officeDocument/2006/relationships/hyperlink" Target="https://developer.android.com/reference/com/google/android/things/pio/SpiDevice#mode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hings/sdk/pio/i2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Universal_asynchronous_receiver/transmit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oidthings/sample-uartloopb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Device Drivers for Embedded Internet of Things (</a:t>
            </a:r>
            <a:r>
              <a:rPr lang="en-US" dirty="0" err="1" smtClean="0">
                <a:solidFill>
                  <a:srgbClr val="FFFF00"/>
                </a:solidFill>
              </a:rPr>
              <a:t>IoTs</a:t>
            </a:r>
            <a:r>
              <a:rPr lang="en-US" dirty="0" smtClean="0">
                <a:solidFill>
                  <a:srgbClr val="FFFF00"/>
                </a:solidFill>
              </a:rPr>
              <a:t>) Platforms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1026" name="Picture 2" descr="Image result for device driver firm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8" y="4003469"/>
            <a:ext cx="2935976" cy="27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vice dri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38" y="4443813"/>
            <a:ext cx="3680904" cy="176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UART Port</a:t>
            </a:r>
          </a:p>
          <a:p>
            <a:endParaRPr lang="en-US" dirty="0"/>
          </a:p>
          <a:p>
            <a:endParaRPr lang="en-US" dirty="0" smtClean="0"/>
          </a:p>
          <a:p>
            <a:pPr marL="109725" indent="0">
              <a:buNone/>
            </a:pPr>
            <a:endParaRPr lang="en-US" dirty="0" smtClean="0"/>
          </a:p>
          <a:p>
            <a:pPr marL="109725" indent="0">
              <a:buNone/>
            </a:pPr>
            <a:endParaRPr lang="en-US" dirty="0"/>
          </a:p>
          <a:p>
            <a:r>
              <a:rPr lang="en-US" dirty="0" smtClean="0"/>
              <a:t>Close an UART Port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5553" y="2020319"/>
            <a:ext cx="5718286" cy="14977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manager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.getInstance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manager.openUartDevice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(UART_DEVICE_NAME);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"Unable to access UART device"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e);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83360" y="3856629"/>
            <a:ext cx="4556697" cy="300588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onDestroy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.onDestroy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mDevice.close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"Unable to close UART device"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e);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91855" y="1712501"/>
            <a:ext cx="5721983" cy="4205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frame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Baudrate</a:t>
            </a:r>
            <a:r>
              <a:rPr lang="en-US" dirty="0" smtClean="0"/>
              <a:t>: Communication speed in baud. In computer, it is equivalent to bits per second (bps)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2560" y="2033908"/>
            <a:ext cx="5560818" cy="17132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configureUartFrame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Configure the UART 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uart.setBaudrate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115200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uart.setDataSize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uart.setParity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.PARITY_NONE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uart.setStopBits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a message</a:t>
            </a:r>
          </a:p>
          <a:p>
            <a:endParaRPr lang="en-US" dirty="0"/>
          </a:p>
          <a:p>
            <a:endParaRPr lang="en-US" dirty="0" smtClean="0"/>
          </a:p>
          <a:p>
            <a:pPr marL="109725" indent="0">
              <a:buNone/>
            </a:pPr>
            <a:endParaRPr lang="en-US" dirty="0" smtClean="0"/>
          </a:p>
          <a:p>
            <a:pPr marL="109725" indent="0">
              <a:buNone/>
            </a:pPr>
            <a:endParaRPr lang="en-US" dirty="0"/>
          </a:p>
          <a:p>
            <a:r>
              <a:rPr lang="en-US" dirty="0" smtClean="0"/>
              <a:t>Receive a message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920" y="1853111"/>
            <a:ext cx="5065489" cy="12823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writeUartData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buffer = {...};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count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uart.write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(buffer,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buffer.length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"Wrote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+ count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 bytes to peripheral"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8160" y="3957777"/>
            <a:ext cx="4121321" cy="2821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UartDeviceCallback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mUartCallback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UartDeviceCallback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boolean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onUartDeviceDataAvailable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Read available data from the UART device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readUartBuffer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catch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e)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"Unable to access UART device"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e);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onUartDeviceError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error)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+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": Error event 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+ error);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19112" y="3957777"/>
            <a:ext cx="3669274" cy="174400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readUartBuffer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UartDevice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throws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Maximum amount of data to read at one time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maxCount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...;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byte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buffer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byte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maxCount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count;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while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((count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uart.read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(buffer,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buffer.length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)) &gt;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"Read 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+ count +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 bytes from peripheral"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AT </a:t>
            </a:r>
            <a:r>
              <a:rPr lang="en-US" b="1" dirty="0" smtClean="0"/>
              <a:t>command </a:t>
            </a:r>
            <a:r>
              <a:rPr lang="en-US" dirty="0" smtClean="0"/>
              <a:t>(AT stands for attention</a:t>
            </a:r>
            <a:r>
              <a:rPr lang="en-US" dirty="0" smtClean="0"/>
              <a:t>)</a:t>
            </a:r>
          </a:p>
          <a:p>
            <a:pPr marL="10972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Modules using UART Interface</a:t>
            </a:r>
            <a:endParaRPr lang="en-US" dirty="0"/>
          </a:p>
        </p:txBody>
      </p:sp>
      <p:pic>
        <p:nvPicPr>
          <p:cNvPr id="4" name="Picture 3" descr="Image result for sim800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6923" r="3312" b="18975"/>
          <a:stretch/>
        </p:blipFill>
        <p:spPr bwMode="auto">
          <a:xfrm>
            <a:off x="750148" y="2104074"/>
            <a:ext cx="4400972" cy="1534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C-05 Bluetooth Modul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 b="10267"/>
          <a:stretch/>
        </p:blipFill>
        <p:spPr bwMode="auto">
          <a:xfrm>
            <a:off x="442447" y="4511039"/>
            <a:ext cx="2707427" cy="20432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20" name="Picture 4" descr="Image result for xb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90" y="4255612"/>
            <a:ext cx="2298701" cy="22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38282" y="6488668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737" y="64886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2705" y="3762575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GSM/GPRS</a:t>
            </a:r>
            <a:endParaRPr lang="en-US" dirty="0"/>
          </a:p>
        </p:txBody>
      </p:sp>
      <p:pic>
        <p:nvPicPr>
          <p:cNvPr id="9222" name="Picture 6" descr="Image result for UART Lora SX127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t="673" r="15896" b="5781"/>
          <a:stretch/>
        </p:blipFill>
        <p:spPr bwMode="auto">
          <a:xfrm>
            <a:off x="6707167" y="3272067"/>
            <a:ext cx="2314936" cy="32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64635" y="6119336"/>
            <a:ext cx="101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LORA</a:t>
            </a:r>
          </a:p>
          <a:p>
            <a:r>
              <a:rPr lang="en-US" dirty="0" smtClean="0"/>
              <a:t>(SX1728)</a:t>
            </a:r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t="12078" r="21348" b="13922"/>
          <a:stretch/>
        </p:blipFill>
        <p:spPr bwMode="auto">
          <a:xfrm>
            <a:off x="5862739" y="1814173"/>
            <a:ext cx="2120594" cy="18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77753" y="1747190"/>
            <a:ext cx="112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(ESP8266)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5324" y="2384276"/>
            <a:ext cx="3100877" cy="18064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Set </a:t>
            </a:r>
            <a:r>
              <a:rPr lang="en-US" dirty="0" err="1"/>
              <a:t>B</a:t>
            </a:r>
            <a:r>
              <a:rPr lang="en-US" dirty="0" err="1" smtClean="0"/>
              <a:t>audrate</a:t>
            </a:r>
            <a:endParaRPr lang="en-US" dirty="0" smtClean="0"/>
          </a:p>
          <a:p>
            <a:r>
              <a:rPr lang="en-US" dirty="0" smtClean="0"/>
              <a:t>3. Select COM Port</a:t>
            </a:r>
          </a:p>
          <a:p>
            <a:r>
              <a:rPr lang="en-US" dirty="0" smtClean="0"/>
              <a:t>4. Click Connect</a:t>
            </a:r>
          </a:p>
          <a:p>
            <a:r>
              <a:rPr lang="en-US" dirty="0" smtClean="0"/>
              <a:t>5. Send a testing command (AT)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 Terminal</a:t>
            </a:r>
            <a:br>
              <a:rPr lang="en-US" dirty="0" smtClean="0"/>
            </a:br>
            <a:r>
              <a:rPr lang="en-US" sz="2000" u="sng" dirty="0">
                <a:hlinkClick r:id="rId2"/>
              </a:rPr>
              <a:t>https://www.dropbox.com/s/7xuwege5pjv6fis/Terminal.exe?dl=0</a:t>
            </a:r>
            <a:endParaRPr lang="en-US" dirty="0"/>
          </a:p>
        </p:txBody>
      </p:sp>
      <p:pic>
        <p:nvPicPr>
          <p:cNvPr id="4" name="Picture 3" descr="Hướng dẫn SIM900 Terminal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10" y="1424685"/>
            <a:ext cx="5559514" cy="486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5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Send a SMS message to a phone:</a:t>
            </a:r>
          </a:p>
          <a:p>
            <a:pPr lvl="1"/>
            <a:r>
              <a:rPr lang="en-US" sz="1600" dirty="0" smtClean="0"/>
              <a:t>AT+CMGF=1</a:t>
            </a:r>
            <a:endParaRPr lang="en-US" sz="1600" dirty="0"/>
          </a:p>
          <a:p>
            <a:pPr lvl="1"/>
            <a:r>
              <a:rPr lang="en-US" sz="1600" dirty="0" smtClean="0"/>
              <a:t>AT+CSCS</a:t>
            </a:r>
            <a:r>
              <a:rPr lang="en-US" sz="1600" dirty="0"/>
              <a:t>="GSM"</a:t>
            </a:r>
          </a:p>
          <a:p>
            <a:pPr lvl="1"/>
            <a:r>
              <a:rPr lang="en-US" sz="1600" dirty="0" smtClean="0"/>
              <a:t>AT+CMGS</a:t>
            </a:r>
            <a:r>
              <a:rPr lang="en-US" sz="1600" dirty="0"/>
              <a:t>="84906362340"</a:t>
            </a:r>
          </a:p>
          <a:p>
            <a:pPr lvl="1"/>
            <a:r>
              <a:rPr lang="en-US" sz="1600" dirty="0"/>
              <a:t>Send text message</a:t>
            </a:r>
          </a:p>
          <a:p>
            <a:pPr lvl="1"/>
            <a:r>
              <a:rPr lang="en-US" sz="1600" dirty="0" smtClean="0"/>
              <a:t>0x1A</a:t>
            </a:r>
            <a:endParaRPr lang="en-US" sz="1600" dirty="0"/>
          </a:p>
          <a:p>
            <a:r>
              <a:rPr lang="en-US" dirty="0" smtClean="0"/>
              <a:t>Send a GET request:</a:t>
            </a:r>
          </a:p>
          <a:p>
            <a:pPr lvl="1"/>
            <a:r>
              <a:rPr lang="en-US" sz="1600" dirty="0" smtClean="0"/>
              <a:t>AT+SAPBR=1,1</a:t>
            </a:r>
            <a:endParaRPr lang="en-US" sz="1600" dirty="0"/>
          </a:p>
          <a:p>
            <a:pPr lvl="1"/>
            <a:r>
              <a:rPr lang="en-US" sz="1600" dirty="0" smtClean="0"/>
              <a:t>AT+HTTPINIT</a:t>
            </a:r>
            <a:endParaRPr lang="en-US" sz="1600" dirty="0"/>
          </a:p>
          <a:p>
            <a:pPr lvl="1"/>
            <a:r>
              <a:rPr lang="en-US" sz="1600" dirty="0"/>
              <a:t>AT+HTTPPARA="CID",</a:t>
            </a:r>
            <a:r>
              <a:rPr lang="en-US" sz="1600" dirty="0" smtClean="0"/>
              <a:t>1</a:t>
            </a:r>
            <a:endParaRPr lang="en-US" sz="1600" dirty="0"/>
          </a:p>
          <a:p>
            <a:pPr lvl="1"/>
            <a:r>
              <a:rPr lang="en-US" sz="1600" dirty="0"/>
              <a:t>AT+HTTPPARA="</a:t>
            </a:r>
            <a:r>
              <a:rPr lang="en-US" sz="1600" dirty="0" err="1"/>
              <a:t>URL","http</a:t>
            </a:r>
            <a:r>
              <a:rPr lang="en-US" sz="1600" dirty="0"/>
              <a:t>://www.iforce2d.net/test.php</a:t>
            </a:r>
            <a:r>
              <a:rPr lang="en-US" sz="1600" dirty="0" smtClean="0"/>
              <a:t>"</a:t>
            </a:r>
            <a:endParaRPr lang="en-US" sz="1600" dirty="0"/>
          </a:p>
          <a:p>
            <a:pPr lvl="1"/>
            <a:r>
              <a:rPr lang="en-US" sz="1600" dirty="0" smtClean="0"/>
              <a:t>AT+HTTPACTION=0</a:t>
            </a:r>
            <a:endParaRPr lang="en-US" sz="1600" dirty="0"/>
          </a:p>
          <a:p>
            <a:pPr lvl="1"/>
            <a:r>
              <a:rPr lang="en-US" sz="1600" dirty="0" smtClean="0"/>
              <a:t>AT+HTTPREAD</a:t>
            </a:r>
            <a:endParaRPr lang="en-US" sz="1600" dirty="0"/>
          </a:p>
          <a:p>
            <a:pPr lvl="1"/>
            <a:r>
              <a:rPr lang="en-US" sz="1600" dirty="0" smtClean="0"/>
              <a:t>AT+HTTPTERM</a:t>
            </a:r>
            <a:endParaRPr lang="en-US" sz="1600" dirty="0"/>
          </a:p>
          <a:p>
            <a:r>
              <a:rPr lang="en-US" dirty="0" smtClean="0"/>
              <a:t>Note: Every AT command ends with carry return</a:t>
            </a:r>
          </a:p>
          <a:p>
            <a:pPr lvl="1"/>
            <a:r>
              <a:rPr lang="en-US" dirty="0" smtClean="0"/>
              <a:t>\r\n</a:t>
            </a:r>
          </a:p>
          <a:p>
            <a:pPr lvl="1"/>
            <a:r>
              <a:rPr lang="en-US" dirty="0" smtClean="0"/>
              <a:t>0x0d 0x0a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AT Commands for GSM/GPRS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</a:t>
            </a:r>
            <a:r>
              <a:rPr lang="en-US" dirty="0"/>
              <a:t>erial </a:t>
            </a:r>
            <a:r>
              <a:rPr lang="en-US" b="1" dirty="0"/>
              <a:t>P</a:t>
            </a:r>
            <a:r>
              <a:rPr lang="en-US" dirty="0"/>
              <a:t>eripheral </a:t>
            </a:r>
            <a:r>
              <a:rPr lang="en-US" b="1" dirty="0"/>
              <a:t>I</a:t>
            </a:r>
            <a:r>
              <a:rPr lang="en-US" dirty="0"/>
              <a:t>nterface (SPI) is an interface bus </a:t>
            </a:r>
            <a:r>
              <a:rPr lang="en-US" dirty="0" smtClean="0"/>
              <a:t>commonly used to send data between </a:t>
            </a:r>
            <a:r>
              <a:rPr lang="en-US" b="1" dirty="0"/>
              <a:t>microcontrollers</a:t>
            </a:r>
            <a:r>
              <a:rPr lang="en-US" dirty="0"/>
              <a:t> and small peripherals such as shift </a:t>
            </a:r>
            <a:r>
              <a:rPr lang="en-US" b="1" dirty="0"/>
              <a:t>registers, sensors, and SD </a:t>
            </a:r>
            <a:r>
              <a:rPr lang="en-US" b="1" dirty="0" smtClean="0"/>
              <a:t>cards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S</a:t>
            </a:r>
            <a:r>
              <a:rPr lang="en-US" dirty="0" smtClean="0"/>
              <a:t>eparate clock (SCK), data lines (MISO, MOSI) and chip select (CS) are used.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Synchronous protocol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using SPI</a:t>
            </a:r>
            <a:endParaRPr lang="en-US" dirty="0"/>
          </a:p>
        </p:txBody>
      </p:sp>
      <p:pic>
        <p:nvPicPr>
          <p:cNvPr id="10242" name="Picture 2" descr="Image result for SPI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85" y="4094363"/>
            <a:ext cx="4420243" cy="268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(UART):</a:t>
            </a:r>
          </a:p>
          <a:p>
            <a:pPr lvl="1"/>
            <a:r>
              <a:rPr lang="en-US" dirty="0" smtClean="0"/>
              <a:t>There is no CLOCK</a:t>
            </a:r>
          </a:p>
          <a:p>
            <a:pPr lvl="1"/>
            <a:r>
              <a:rPr lang="en-US" dirty="0" smtClean="0"/>
              <a:t>Clock drift issue </a:t>
            </a:r>
            <a:r>
              <a:rPr lang="en-US" dirty="0" smtClean="0">
                <a:sym typeface="Wingdings" panose="05000000000000000000" pitchFamily="2" charset="2"/>
              </a:rPr>
              <a:t> low speed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Synchronous (SPI):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There is a CLOCK line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High speed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vs</a:t>
            </a:r>
            <a:r>
              <a:rPr lang="en-US" dirty="0" smtClean="0"/>
              <a:t> Synchronous Protocol</a:t>
            </a:r>
            <a:endParaRPr lang="en-US" dirty="0"/>
          </a:p>
        </p:txBody>
      </p:sp>
      <p:pic>
        <p:nvPicPr>
          <p:cNvPr id="11266" name="Picture 2" descr="Asynchronous serial wave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89" y="1283517"/>
            <a:ext cx="38100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89" y="3782821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717893"/>
            <a:ext cx="9010221" cy="1002381"/>
          </a:xfrm>
        </p:spPr>
        <p:txBody>
          <a:bodyPr/>
          <a:lstStyle/>
          <a:p>
            <a:r>
              <a:rPr lang="en-US" b="1" dirty="0" smtClean="0"/>
              <a:t>Clock is generated by the master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Protocol</a:t>
            </a:r>
            <a:endParaRPr lang="en-US" dirty="0"/>
          </a:p>
        </p:txBody>
      </p:sp>
      <p:pic>
        <p:nvPicPr>
          <p:cNvPr id="1229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42" y="1143771"/>
            <a:ext cx="5285999" cy="44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Serial Peripheral Interface</a:t>
            </a:r>
            <a:r>
              <a:rPr lang="en-US" dirty="0"/>
              <a:t> (SPI) devices are typically found where fast data transfer rates are </a:t>
            </a:r>
            <a:r>
              <a:rPr lang="en-US" dirty="0" smtClean="0"/>
              <a:t>required (e.g. external </a:t>
            </a:r>
            <a:r>
              <a:rPr lang="en-US" dirty="0"/>
              <a:t>non-volatile memory and graphical </a:t>
            </a:r>
            <a:r>
              <a:rPr lang="en-US" dirty="0" smtClean="0"/>
              <a:t>displays)</a:t>
            </a:r>
          </a:p>
          <a:p>
            <a:r>
              <a:rPr lang="en-US" dirty="0"/>
              <a:t>Clock speeds are typically in the 16MHz to 25MHz range.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Device Driver on Android Things</a:t>
            </a:r>
            <a:endParaRPr lang="en-US" dirty="0"/>
          </a:p>
        </p:txBody>
      </p:sp>
      <p:pic>
        <p:nvPicPr>
          <p:cNvPr id="15362" name="Picture 2" descr="&quot;spi-connection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2" y="3171824"/>
            <a:ext cx="80486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Driver Overview</a:t>
            </a:r>
          </a:p>
          <a:p>
            <a:endParaRPr lang="en-US" dirty="0" smtClean="0"/>
          </a:p>
          <a:p>
            <a:r>
              <a:rPr lang="en-US" dirty="0" smtClean="0"/>
              <a:t>Serial Communication Device Driver</a:t>
            </a:r>
          </a:p>
          <a:p>
            <a:pPr lvl="1"/>
            <a:r>
              <a:rPr lang="en-US" dirty="0" smtClean="0"/>
              <a:t>Universal Asynchronous Receiver/Transmitter (UART)</a:t>
            </a:r>
          </a:p>
          <a:p>
            <a:pPr lvl="1"/>
            <a:r>
              <a:rPr lang="en-US" dirty="0" smtClean="0"/>
              <a:t>Serial Peripheral Interface (SPI)</a:t>
            </a:r>
            <a:endParaRPr lang="en-US" dirty="0"/>
          </a:p>
          <a:p>
            <a:pPr lvl="1"/>
            <a:r>
              <a:rPr lang="en-US" dirty="0"/>
              <a:t>Inter-Integrated </a:t>
            </a:r>
            <a:r>
              <a:rPr lang="en-US" dirty="0" smtClean="0"/>
              <a:t>Circuit (</a:t>
            </a:r>
            <a:r>
              <a:rPr lang="en-US" smtClean="0"/>
              <a:t>I2C)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the required permission</a:t>
            </a:r>
          </a:p>
          <a:p>
            <a:endParaRPr lang="en-US" dirty="0" smtClean="0"/>
          </a:p>
          <a:p>
            <a:endParaRPr lang="en-US" dirty="0"/>
          </a:p>
          <a:p>
            <a:pPr marL="109725" indent="0">
              <a:buNone/>
            </a:pPr>
            <a:endParaRPr lang="en-US" dirty="0"/>
          </a:p>
          <a:p>
            <a:r>
              <a:rPr lang="en-US" dirty="0"/>
              <a:t>Managing the device connection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SPI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137" y="2171210"/>
            <a:ext cx="7987764" cy="4205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&lt;uses-permission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com.google.android.things.permission.USE_PERIPHERAL_IO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5424" y="3799411"/>
            <a:ext cx="5134162" cy="17132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manager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.getInstance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manager.getSpiBusList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deviceList.isEmpty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"No SPI bus available on this device."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"List of available devices: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SPI 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5" indent="0">
              <a:buNone/>
            </a:pPr>
            <a:endParaRPr lang="en-US" dirty="0" smtClean="0"/>
          </a:p>
          <a:p>
            <a:r>
              <a:rPr lang="en-US" dirty="0" smtClean="0"/>
              <a:t>Close SPI 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8399" y="1979842"/>
            <a:ext cx="5730479" cy="14977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manager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.getInstance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manager.openSpiDevice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(SPI_DEVICE_NAME);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"Unable to access SPI device"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e);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4413" y="3714389"/>
            <a:ext cx="4364465" cy="300588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onDestroy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.onDestroy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mDevice.close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"Unable to close SPI device"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e);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3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21242"/>
            <a:ext cx="9010221" cy="5436758"/>
          </a:xfrm>
        </p:spPr>
        <p:txBody>
          <a:bodyPr/>
          <a:lstStyle/>
          <a:p>
            <a:r>
              <a:rPr lang="en-US" dirty="0" smtClean="0"/>
              <a:t>Configure SPI connection</a:t>
            </a:r>
          </a:p>
          <a:p>
            <a:pPr lvl="1"/>
            <a:r>
              <a:rPr lang="en-US" sz="1400" dirty="0" smtClean="0">
                <a:hlinkClick r:id="rId2"/>
              </a:rPr>
              <a:t>MODE0</a:t>
            </a:r>
            <a:r>
              <a:rPr lang="en-US" sz="1400" dirty="0"/>
              <a:t>: Clock signal idles low, data is transferred on the leading clock edge</a:t>
            </a:r>
          </a:p>
          <a:p>
            <a:pPr lvl="1"/>
            <a:r>
              <a:rPr lang="en-US" sz="1400" dirty="0">
                <a:hlinkClick r:id="rId3"/>
              </a:rPr>
              <a:t>MODE1</a:t>
            </a:r>
            <a:r>
              <a:rPr lang="en-US" sz="1400" dirty="0"/>
              <a:t>: Clock signal idles low, data is transferred on the trailing clock edge</a:t>
            </a:r>
          </a:p>
          <a:p>
            <a:pPr lvl="1"/>
            <a:r>
              <a:rPr lang="en-US" sz="1400" dirty="0">
                <a:hlinkClick r:id="rId4"/>
              </a:rPr>
              <a:t>MODE2</a:t>
            </a:r>
            <a:r>
              <a:rPr lang="en-US" sz="1400" dirty="0"/>
              <a:t>: Clock signal idles high, data is transferred on the leading clock edge</a:t>
            </a:r>
          </a:p>
          <a:p>
            <a:pPr lvl="1"/>
            <a:r>
              <a:rPr lang="en-US" sz="1400" dirty="0">
                <a:hlinkClick r:id="rId5"/>
              </a:rPr>
              <a:t>MODE3</a:t>
            </a:r>
            <a:r>
              <a:rPr lang="en-US" sz="1400" dirty="0"/>
              <a:t>: Clock signal idles high, data is transferred on the trailing clock edge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SPI</a:t>
            </a:r>
            <a:endParaRPr lang="en-US" dirty="0"/>
          </a:p>
        </p:txBody>
      </p:sp>
      <p:pic>
        <p:nvPicPr>
          <p:cNvPr id="18434" name="Picture 2" descr="spi-clo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624719"/>
            <a:ext cx="3200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5053" y="3763268"/>
            <a:ext cx="5983497" cy="214411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configureSpiDevice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SpiDevice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device)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Low clock, leading edge transfer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device.setMode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SpiDevice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.MODE0);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16MHz, 8BPW, MSB first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device.setFrequency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16000000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device.setBitsPerWord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device.setBitJustification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SpiDevice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.BIT_JUSTIFICATION_MSB_FIRST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Transferring and Receiving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2 bytes are sent and 2 bytes will be received, how many bytes for the buffer (the second parameter in </a:t>
            </a:r>
            <a:r>
              <a:rPr lang="en-US" dirty="0" err="1" smtClean="0"/>
              <a:t>sendCommand</a:t>
            </a:r>
            <a:r>
              <a:rPr lang="en-US" dirty="0" smtClean="0"/>
              <a:t> function)???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5718" y="2038640"/>
            <a:ext cx="6355842" cy="214411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sendCommand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SpiDevice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device,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buffer)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Shift data out to slave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device.write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(buffer,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buffer.length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Read the response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response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device.read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(response,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response.length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 Protocol is a protocol intended to allow multiple “slave” digital integrated circuits (“chips”) to communicate with one or more “master” chips.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the Serial Peripheral Interface (SPI), it is only intended for short distance communications within a single device.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Like </a:t>
            </a:r>
            <a:r>
              <a:rPr lang="en-US" dirty="0"/>
              <a:t>Asynchronous Serial Interfaces (such as RS-232 or UARTs), it only requires two signal wires to exchange information.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using 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5376337" cy="21657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</a:t>
            </a:r>
            <a:r>
              <a:rPr lang="en-US" dirty="0" smtClean="0"/>
              <a:t>pins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 smtClean="0"/>
              <a:t>ifficult </a:t>
            </a:r>
            <a:r>
              <a:rPr lang="en-US" dirty="0"/>
              <a:t>in tight PCB layout </a:t>
            </a:r>
            <a:endParaRPr lang="en-US" dirty="0" smtClean="0"/>
          </a:p>
          <a:p>
            <a:r>
              <a:rPr lang="en-US" dirty="0"/>
              <a:t>SPI only allows one master on the </a:t>
            </a:r>
            <a:r>
              <a:rPr lang="en-US" dirty="0" smtClean="0"/>
              <a:t>bus</a:t>
            </a:r>
          </a:p>
          <a:p>
            <a:r>
              <a:rPr lang="en-US" dirty="0"/>
              <a:t>SPI is good for high data rate </a:t>
            </a:r>
            <a:r>
              <a:rPr lang="en-US" b="1" dirty="0"/>
              <a:t>full-duplex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</a:t>
            </a:r>
            <a:r>
              <a:rPr lang="en-US" dirty="0" err="1" smtClean="0"/>
              <a:t>vs</a:t>
            </a:r>
            <a:r>
              <a:rPr lang="en-US" dirty="0" smtClean="0"/>
              <a:t> SPI</a:t>
            </a:r>
            <a:endParaRPr lang="en-US" dirty="0"/>
          </a:p>
        </p:txBody>
      </p:sp>
      <p:pic>
        <p:nvPicPr>
          <p:cNvPr id="20482" name="Picture 2" descr="Block diagram of an SPI syste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32" y="1480287"/>
            <a:ext cx="3173536" cy="18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Block diagram of an I2C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66" y="4001897"/>
            <a:ext cx="3380856" cy="20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8529" y="4001897"/>
            <a:ext cx="5376337" cy="216573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two pins, </a:t>
            </a:r>
            <a:r>
              <a:rPr lang="en-US" dirty="0"/>
              <a:t>like asynchronous serial, but </a:t>
            </a:r>
            <a:r>
              <a:rPr lang="en-US" dirty="0" smtClean="0"/>
              <a:t>can </a:t>
            </a:r>
            <a:r>
              <a:rPr lang="en-US" dirty="0"/>
              <a:t>support up to </a:t>
            </a:r>
            <a:r>
              <a:rPr lang="en-US" dirty="0" smtClean="0"/>
              <a:t>128 </a:t>
            </a:r>
            <a:r>
              <a:rPr lang="en-US" dirty="0"/>
              <a:t>slave </a:t>
            </a:r>
            <a:r>
              <a:rPr lang="en-US" dirty="0" smtClean="0"/>
              <a:t>devices</a:t>
            </a:r>
          </a:p>
          <a:p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a multi-master </a:t>
            </a:r>
            <a:r>
              <a:rPr lang="en-US" dirty="0" smtClean="0"/>
              <a:t>system</a:t>
            </a:r>
          </a:p>
          <a:p>
            <a:r>
              <a:rPr lang="en-US" dirty="0"/>
              <a:t>Data </a:t>
            </a:r>
            <a:r>
              <a:rPr lang="en-US" dirty="0" smtClean="0"/>
              <a:t>rates is at </a:t>
            </a:r>
            <a:r>
              <a:rPr lang="en-US" dirty="0"/>
              <a:t>100kHz or </a:t>
            </a:r>
            <a:r>
              <a:rPr lang="en-US" dirty="0" smtClean="0"/>
              <a:t>400kHz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299" y="4109013"/>
            <a:ext cx="9010221" cy="240753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Master sends START condition and controls the clock (SCL)</a:t>
            </a:r>
          </a:p>
          <a:p>
            <a:r>
              <a:rPr lang="en-US" sz="2400" dirty="0" smtClean="0"/>
              <a:t>Master sends a unique 7-bit slave address</a:t>
            </a:r>
          </a:p>
          <a:p>
            <a:r>
              <a:rPr lang="en-US" sz="2400" dirty="0" smtClean="0"/>
              <a:t>Master sends Read/Write bit: 0 write to slave, 1: read from slave</a:t>
            </a:r>
          </a:p>
          <a:p>
            <a:r>
              <a:rPr lang="en-US" sz="2400" dirty="0" smtClean="0"/>
              <a:t>Slave which address is matched send ACK bit</a:t>
            </a:r>
          </a:p>
          <a:p>
            <a:r>
              <a:rPr lang="en-US" sz="2400" dirty="0" smtClean="0"/>
              <a:t>Data (8bit) is </a:t>
            </a:r>
            <a:r>
              <a:rPr lang="en-US" sz="2400" dirty="0" err="1" smtClean="0"/>
              <a:t>transfered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Protocol</a:t>
            </a:r>
            <a:endParaRPr lang="en-US" dirty="0"/>
          </a:p>
        </p:txBody>
      </p:sp>
      <p:pic>
        <p:nvPicPr>
          <p:cNvPr id="21506" name="Picture 2" descr="Image result for I2C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1" y="1094361"/>
            <a:ext cx="68389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is </a:t>
            </a:r>
            <a:r>
              <a:rPr lang="en-US" dirty="0"/>
              <a:t>a </a:t>
            </a:r>
            <a:r>
              <a:rPr lang="en-US" b="1" i="1" dirty="0"/>
              <a:t>synchronous</a:t>
            </a:r>
            <a:r>
              <a:rPr lang="en-US" dirty="0"/>
              <a:t> serial </a:t>
            </a:r>
            <a:r>
              <a:rPr lang="en-US" dirty="0" smtClean="0"/>
              <a:t>interface. </a:t>
            </a:r>
            <a:r>
              <a:rPr lang="en-US" dirty="0"/>
              <a:t>The device in control of triggering the clock signal is known as the </a:t>
            </a:r>
            <a:r>
              <a:rPr lang="en-US" b="1" i="1" dirty="0"/>
              <a:t>master</a:t>
            </a:r>
            <a:r>
              <a:rPr lang="en-US" dirty="0"/>
              <a:t>. All other connected peripherals are known as </a:t>
            </a:r>
            <a:r>
              <a:rPr lang="en-US" b="1" i="1" dirty="0"/>
              <a:t>slaves</a:t>
            </a:r>
            <a:r>
              <a:rPr lang="en-US" dirty="0"/>
              <a:t>. Each device is connected to the same set of data signals to form a </a:t>
            </a:r>
            <a:r>
              <a:rPr lang="en-US" b="1" i="1" dirty="0"/>
              <a:t>bus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I2C</a:t>
            </a:r>
            <a:endParaRPr lang="en-US" dirty="0"/>
          </a:p>
        </p:txBody>
      </p:sp>
      <p:pic>
        <p:nvPicPr>
          <p:cNvPr id="22530" name="Picture 2" descr="I2C-conn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5" y="3435322"/>
            <a:ext cx="80486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045" y="5519946"/>
            <a:ext cx="3107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developer.android.com/things/sdk/pio/i2c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36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578997"/>
            <a:ext cx="9010221" cy="11412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UART = Universal Asynchronous Receiver / Transmitter</a:t>
            </a:r>
          </a:p>
          <a:p>
            <a:r>
              <a:rPr lang="en-US" dirty="0"/>
              <a:t>SPI = Serial Peripheral Interface</a:t>
            </a:r>
          </a:p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= Inter-Integrated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3314" name="Picture 2" descr="UART, SPI, I2C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52" y="1396858"/>
            <a:ext cx="5458950" cy="378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950730"/>
              </p:ext>
            </p:extLst>
          </p:nvPr>
        </p:nvGraphicFramePr>
        <p:xfrm>
          <a:off x="1203766" y="1122745"/>
          <a:ext cx="6597570" cy="5613012"/>
        </p:xfrm>
        <a:graphic>
          <a:graphicData uri="http://schemas.openxmlformats.org/drawingml/2006/table">
            <a:tbl>
              <a:tblPr/>
              <a:tblGrid>
                <a:gridCol w="2199190"/>
                <a:gridCol w="2199190"/>
                <a:gridCol w="2199190"/>
              </a:tblGrid>
              <a:tr h="38050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Name</a:t>
                      </a:r>
                    </a:p>
                  </a:txBody>
                  <a:tcPr marL="8484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8484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</a:t>
                      </a:r>
                    </a:p>
                  </a:txBody>
                  <a:tcPr marL="8484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5796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I</a:t>
                      </a: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>
                        <a:effectLst/>
                      </a:endParaRP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Inter-Integrated Circuit</a:t>
                      </a: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Half duplex, serial data transmission used for short-distance between boards, modules and peripherals. Uses 2 pins.</a:t>
                      </a: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47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SPI</a:t>
                      </a:r>
                      <a:endParaRPr lang="en-US" sz="2000">
                        <a:effectLst/>
                      </a:endParaRP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Serial Peripheral Interface bus</a:t>
                      </a: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Full-duplex, serial data transmission used for short-distance between devices. Uses 4 pins.</a:t>
                      </a: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3150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UART</a:t>
                      </a:r>
                      <a:endParaRPr lang="en-US" sz="2000">
                        <a:effectLst/>
                      </a:endParaRP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Universal Asynchronous Receiver-Transmitter</a:t>
                      </a: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Full-duplex, Asynchronous</a:t>
                      </a:r>
                      <a:r>
                        <a:rPr lang="en-US" sz="2000" dirty="0">
                          <a:effectLst/>
                        </a:rPr>
                        <a:t>, serial data transmission between devices. Uses 2 pins.</a:t>
                      </a:r>
                    </a:p>
                  </a:txBody>
                  <a:tcPr marL="21209" marR="8484" marT="8484" marB="8484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Communications Methods</a:t>
            </a:r>
          </a:p>
        </p:txBody>
      </p:sp>
    </p:spTree>
    <p:extLst>
      <p:ext uri="{BB962C8B-B14F-4D97-AF65-F5344CB8AC3E}">
        <p14:creationId xmlns:p14="http://schemas.microsoft.com/office/powerpoint/2010/main" val="3676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</a:t>
            </a:r>
            <a:r>
              <a:rPr lang="en-US" b="1" dirty="0" smtClean="0"/>
              <a:t>evice </a:t>
            </a:r>
            <a:r>
              <a:rPr lang="en-US" b="1" dirty="0"/>
              <a:t>driver</a:t>
            </a:r>
            <a:r>
              <a:rPr lang="en-US" dirty="0"/>
              <a:t> is a </a:t>
            </a:r>
            <a:r>
              <a:rPr lang="en-US" b="1" dirty="0"/>
              <a:t>particular </a:t>
            </a:r>
            <a:r>
              <a:rPr lang="en-US" b="1" dirty="0" smtClean="0"/>
              <a:t>software </a:t>
            </a:r>
            <a:r>
              <a:rPr lang="en-US" b="1" dirty="0"/>
              <a:t>application</a:t>
            </a:r>
            <a:r>
              <a:rPr lang="en-US" dirty="0"/>
              <a:t> that is designed to enable interaction with hardware devices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Device drivers are </a:t>
            </a:r>
            <a:r>
              <a:rPr lang="en-US" b="1" dirty="0"/>
              <a:t>operating system-specific</a:t>
            </a:r>
            <a:r>
              <a:rPr lang="en-US" dirty="0"/>
              <a:t> and </a:t>
            </a:r>
            <a:r>
              <a:rPr lang="en-US" b="1" dirty="0" smtClean="0"/>
              <a:t>hardware-dependent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embedded </a:t>
            </a:r>
            <a:r>
              <a:rPr lang="en-US" dirty="0" smtClean="0"/>
              <a:t>platforms running </a:t>
            </a:r>
            <a:r>
              <a:rPr lang="en-US" dirty="0"/>
              <a:t>OS, device drivers are considered as part of </a:t>
            </a:r>
            <a:r>
              <a:rPr lang="en-US" dirty="0" smtClean="0"/>
              <a:t>firmware.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Firmware </a:t>
            </a:r>
            <a:r>
              <a:rPr lang="en-US" dirty="0" smtClean="0"/>
              <a:t>is the </a:t>
            </a:r>
            <a:r>
              <a:rPr lang="en-US" dirty="0"/>
              <a:t>software which executes on the embedded system's CPU </a:t>
            </a:r>
            <a:r>
              <a:rPr lang="en-US" dirty="0" smtClean="0"/>
              <a:t>(written </a:t>
            </a:r>
            <a:r>
              <a:rPr lang="en-US" dirty="0"/>
              <a:t>in assembler and </a:t>
            </a:r>
            <a:r>
              <a:rPr lang="en-US" dirty="0" smtClean="0"/>
              <a:t>C), </a:t>
            </a:r>
            <a:r>
              <a:rPr lang="en-US" dirty="0"/>
              <a:t>was complied and the </a:t>
            </a:r>
            <a:r>
              <a:rPr lang="en-US" b="1" dirty="0"/>
              <a:t>binary burned onto an EPROM</a:t>
            </a:r>
            <a:r>
              <a:rPr lang="en-US" dirty="0"/>
              <a:t>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Device Driver?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UART</a:t>
            </a:r>
            <a:r>
              <a:rPr lang="en-US" dirty="0"/>
              <a:t> - simple; not high speed; no clock needed; limited to one device connected to the Pi.</a:t>
            </a:r>
          </a:p>
          <a:p>
            <a:endParaRPr lang="en-US" b="1" dirty="0" smtClean="0"/>
          </a:p>
          <a:p>
            <a:r>
              <a:rPr lang="en-US" b="1" dirty="0" smtClean="0"/>
              <a:t>I2C</a:t>
            </a:r>
            <a:r>
              <a:rPr lang="en-US" dirty="0"/>
              <a:t> - faster than UART, but not as fast as SPI; easier to chain many devices; </a:t>
            </a:r>
            <a:r>
              <a:rPr lang="en-US" dirty="0" smtClean="0"/>
              <a:t>Pi </a:t>
            </a:r>
            <a:r>
              <a:rPr lang="en-US" dirty="0"/>
              <a:t>drives the clock so no sync issues.</a:t>
            </a:r>
          </a:p>
          <a:p>
            <a:endParaRPr lang="en-US" b="1" dirty="0" smtClean="0"/>
          </a:p>
          <a:p>
            <a:r>
              <a:rPr lang="en-US" b="1" dirty="0" smtClean="0"/>
              <a:t>SPI</a:t>
            </a:r>
            <a:r>
              <a:rPr lang="en-US" dirty="0"/>
              <a:t> - fastest of the three; Pi drives the clock so no sync issues; practical limit to number of devices on the Pi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 uniform APIs to access hardware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dirty="0"/>
              <a:t>Custom platforms</a:t>
            </a:r>
          </a:p>
          <a:p>
            <a:pPr lvl="1"/>
            <a:r>
              <a:rPr lang="en-US" dirty="0"/>
              <a:t>Contain many peripheral devices and kernel </a:t>
            </a:r>
            <a:r>
              <a:rPr lang="en-US" dirty="0" smtClean="0"/>
              <a:t>supported </a:t>
            </a:r>
            <a:r>
              <a:rPr lang="en-US" dirty="0"/>
              <a:t>CPU</a:t>
            </a:r>
          </a:p>
          <a:p>
            <a:pPr lvl="2"/>
            <a:r>
              <a:rPr lang="en-US" dirty="0" smtClean="0"/>
              <a:t>Get </a:t>
            </a:r>
            <a:r>
              <a:rPr lang="en-US" dirty="0"/>
              <a:t>kernel to boot on the board</a:t>
            </a:r>
          </a:p>
          <a:p>
            <a:pPr lvl="2"/>
            <a:r>
              <a:rPr lang="en-US" dirty="0"/>
              <a:t>Device drivers to allow applications to access peripheral devices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Device Driver?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drivers, over the years, have become very complex</a:t>
            </a:r>
          </a:p>
          <a:p>
            <a:pPr lvl="1"/>
            <a:r>
              <a:rPr lang="en-US" dirty="0"/>
              <a:t>Drivers are separated into classes</a:t>
            </a:r>
          </a:p>
          <a:p>
            <a:pPr lvl="2"/>
            <a:r>
              <a:rPr lang="en-US" dirty="0"/>
              <a:t>Serial, network, audio, video, touch panel, etc.</a:t>
            </a:r>
          </a:p>
          <a:p>
            <a:pPr lvl="1"/>
            <a:r>
              <a:rPr lang="en-US" dirty="0"/>
              <a:t>Layer approach is used</a:t>
            </a:r>
          </a:p>
          <a:p>
            <a:pPr lvl="2"/>
            <a:r>
              <a:rPr lang="en-US" dirty="0"/>
              <a:t>To support a new device, a layer is modified instead of rewriting the entire driver</a:t>
            </a:r>
          </a:p>
          <a:p>
            <a:pPr lvl="2"/>
            <a:r>
              <a:rPr lang="en-US" dirty="0"/>
              <a:t>Processing functions required for a given class often do not require modification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 Models</a:t>
            </a:r>
          </a:p>
        </p:txBody>
      </p:sp>
    </p:spTree>
    <p:extLst>
      <p:ext uri="{BB962C8B-B14F-4D97-AF65-F5344CB8AC3E}">
        <p14:creationId xmlns:p14="http://schemas.microsoft.com/office/powerpoint/2010/main" val="40369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 Architecture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1676400"/>
            <a:ext cx="6705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Device Drivers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0" y="2438400"/>
            <a:ext cx="2667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Interrupt Service Threads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95400" y="4267200"/>
            <a:ext cx="6705600" cy="1219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4000" y="4267200"/>
            <a:ext cx="2667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Interrrupt Service Routines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958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838200" y="35814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43600" y="4953000"/>
            <a:ext cx="559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HAL</a:t>
            </a:r>
            <a:endParaRPr lang="en-US" dirty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62200" y="4648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Kernel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400800" y="2895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127125" y="3236913"/>
            <a:ext cx="147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User Mode</a:t>
            </a:r>
          </a:p>
          <a:p>
            <a:r>
              <a:rPr lang="en-US"/>
              <a:t>Kernel Mode</a:t>
            </a:r>
          </a:p>
        </p:txBody>
      </p:sp>
    </p:spTree>
    <p:extLst>
      <p:ext uri="{BB962C8B-B14F-4D97-AF65-F5344CB8AC3E}">
        <p14:creationId xmlns:p14="http://schemas.microsoft.com/office/powerpoint/2010/main" val="31966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connection in hardware devices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using UART</a:t>
            </a:r>
            <a:endParaRPr lang="en-US" dirty="0"/>
          </a:p>
        </p:txBody>
      </p:sp>
      <p:pic>
        <p:nvPicPr>
          <p:cNvPr id="2050" name="Picture 2" descr="Image result for uart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5" y="1975268"/>
            <a:ext cx="3752214" cy="18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tion to UART - Packet, Frame, and B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56" y="2135685"/>
            <a:ext cx="3615816" cy="16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uart communicatio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39" y="4154031"/>
            <a:ext cx="4438763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443" y="4688274"/>
            <a:ext cx="4131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What is the difference between UART, RS232 and RS485?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stands for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Universal Asynchronous </a:t>
            </a:r>
            <a:r>
              <a:rPr lang="en-US">
                <a:hlinkClick r:id="rId2"/>
              </a:rPr>
              <a:t>Receiver </a:t>
            </a:r>
            <a:r>
              <a:rPr lang="en-US" smtClean="0">
                <a:hlinkClick r:id="rId2"/>
              </a:rPr>
              <a:t>Transmitter</a:t>
            </a:r>
            <a:endParaRPr lang="en-US" dirty="0"/>
          </a:p>
          <a:p>
            <a:r>
              <a:rPr lang="en-US" dirty="0"/>
              <a:t>It is </a:t>
            </a:r>
            <a:r>
              <a:rPr lang="en-US" b="1" i="1" dirty="0"/>
              <a:t>universal</a:t>
            </a:r>
            <a:r>
              <a:rPr lang="en-US" dirty="0"/>
              <a:t> because both the data transfer speed and data byte format are </a:t>
            </a:r>
            <a:r>
              <a:rPr lang="en-US" dirty="0" smtClean="0"/>
              <a:t>configurable.</a:t>
            </a:r>
          </a:p>
          <a:p>
            <a:r>
              <a:rPr lang="en-US" dirty="0" smtClean="0"/>
              <a:t>It </a:t>
            </a:r>
            <a:r>
              <a:rPr lang="en-US" dirty="0"/>
              <a:t>is </a:t>
            </a:r>
            <a:r>
              <a:rPr lang="en-US" b="1" i="1" dirty="0"/>
              <a:t>asynchronous</a:t>
            </a:r>
            <a:r>
              <a:rPr lang="en-US" dirty="0"/>
              <a:t> in that there are no clock signals present to synchronize the data transfer between the two </a:t>
            </a:r>
            <a:r>
              <a:rPr lang="en-US" dirty="0" smtClean="0"/>
              <a:t>devices</a:t>
            </a:r>
          </a:p>
          <a:p>
            <a:r>
              <a:rPr lang="en-US" dirty="0"/>
              <a:t>UART data transfer is </a:t>
            </a:r>
            <a:r>
              <a:rPr lang="en-US" b="1" i="1" dirty="0"/>
              <a:t>full-duplex</a:t>
            </a:r>
            <a:r>
              <a:rPr lang="en-US" dirty="0"/>
              <a:t>, meaning data can be sent and received at the same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 Device Driver on Android Things</a:t>
            </a:r>
            <a:endParaRPr lang="en-US" dirty="0"/>
          </a:p>
        </p:txBody>
      </p:sp>
      <p:pic>
        <p:nvPicPr>
          <p:cNvPr id="4098" name="Picture 2" descr="&quot;uart-connection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1" y="5192077"/>
            <a:ext cx="7686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github.com/androidthings/sample-uartloopback</a:t>
            </a:r>
            <a:endParaRPr lang="en-US" dirty="0"/>
          </a:p>
          <a:p>
            <a:r>
              <a:rPr lang="en-US" dirty="0"/>
              <a:t>Adding the required </a:t>
            </a:r>
            <a:r>
              <a:rPr lang="en-US" dirty="0" smtClean="0"/>
              <a:t>permission</a:t>
            </a:r>
          </a:p>
          <a:p>
            <a:endParaRPr lang="en-US" dirty="0"/>
          </a:p>
          <a:p>
            <a:pPr marL="109725" indent="0">
              <a:buNone/>
            </a:pPr>
            <a:endParaRPr lang="en-US" dirty="0" smtClean="0"/>
          </a:p>
          <a:p>
            <a:pPr marL="109725" indent="0">
              <a:buNone/>
            </a:pPr>
            <a:endParaRPr lang="en-US" dirty="0"/>
          </a:p>
          <a:p>
            <a:r>
              <a:rPr lang="en-US" dirty="0"/>
              <a:t>Managing the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2160" y="2344959"/>
            <a:ext cx="7955280" cy="4205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&lt;uses-permission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com.google.android.things.permission.USE_PERIPHERAL_IO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/&gt;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2160" y="4096390"/>
            <a:ext cx="5134162" cy="17132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manager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PeripheralManager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.getInstance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manager.getUartDeviceList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deviceList.isEmpty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())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"No UART port available on this device."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(TAG,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"List of available devices: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deviceList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4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922</Words>
  <Application>Microsoft Office PowerPoint</Application>
  <PresentationFormat>On-screen Show (4:3)</PresentationFormat>
  <Paragraphs>221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Century Gothic</vt:lpstr>
      <vt:lpstr>Georgia</vt:lpstr>
      <vt:lpstr>Impact</vt:lpstr>
      <vt:lpstr>Roboto Mono</vt:lpstr>
      <vt:lpstr>Tahoma</vt:lpstr>
      <vt:lpstr>Wingdings</vt:lpstr>
      <vt:lpstr>Wingdings 2</vt:lpstr>
      <vt:lpstr>Training presentation</vt:lpstr>
      <vt:lpstr>Device Drivers for Embedded Internet of Things (IoTs) Platforms</vt:lpstr>
      <vt:lpstr>Content</vt:lpstr>
      <vt:lpstr>What is Device Driver?</vt:lpstr>
      <vt:lpstr>Why Do We Need Device Driver?</vt:lpstr>
      <vt:lpstr>Device Driver Models</vt:lpstr>
      <vt:lpstr>Device Driver Architecture</vt:lpstr>
      <vt:lpstr>Serial Communication using UART</vt:lpstr>
      <vt:lpstr>UART Device Driver on Android Things</vt:lpstr>
      <vt:lpstr>UART Implementation</vt:lpstr>
      <vt:lpstr>UART Implementation</vt:lpstr>
      <vt:lpstr>UART Implementation</vt:lpstr>
      <vt:lpstr>UART Implementation</vt:lpstr>
      <vt:lpstr>Wireless Modules using UART Interface</vt:lpstr>
      <vt:lpstr>Hyper Terminal https://www.dropbox.com/s/7xuwege5pjv6fis/Terminal.exe?dl=0</vt:lpstr>
      <vt:lpstr>Example AT Commands for GSM/GPRS</vt:lpstr>
      <vt:lpstr>Serial Communication using SPI</vt:lpstr>
      <vt:lpstr>Asynchronous vs Synchronous Protocol</vt:lpstr>
      <vt:lpstr>SPI Protocol</vt:lpstr>
      <vt:lpstr>SPI Device Driver on Android Things</vt:lpstr>
      <vt:lpstr>Implement SPI </vt:lpstr>
      <vt:lpstr>Implementation SPI</vt:lpstr>
      <vt:lpstr>Implement SPI</vt:lpstr>
      <vt:lpstr>Implement SPI</vt:lpstr>
      <vt:lpstr>Serial Communication using I2C</vt:lpstr>
      <vt:lpstr>I2C vs SPI</vt:lpstr>
      <vt:lpstr>I2C Protocol</vt:lpstr>
      <vt:lpstr>Implement I2C</vt:lpstr>
      <vt:lpstr>Summary</vt:lpstr>
      <vt:lpstr>Serial Communications Methods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2020-01-29T15:00:00Z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