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446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88" d="100"/>
          <a:sy n="88" d="100"/>
        </p:scale>
        <p:origin x="1334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6778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Error</a:t>
            </a:r>
            <a:r>
              <a:rPr lang="en-US" sz="1200" b="1" i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i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and Flow Control in Communications</a:t>
            </a:r>
            <a:endParaRPr lang="en-US" sz="1200" b="1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Error Control in Communication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 l="21000" t="38519" r="22000" b="15555"/>
          <a:stretch>
            <a:fillRect/>
          </a:stretch>
        </p:blipFill>
        <p:spPr bwMode="auto">
          <a:xfrm>
            <a:off x="233797" y="4254982"/>
            <a:ext cx="5219884" cy="23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 l="30417" t="40148" r="34166" b="13778"/>
          <a:stretch>
            <a:fillRect/>
          </a:stretch>
        </p:blipFill>
        <p:spPr bwMode="auto">
          <a:xfrm>
            <a:off x="5771716" y="4254982"/>
            <a:ext cx="2382867" cy="1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 frames arrive at the receiver site faster than they can be processed, </a:t>
            </a:r>
            <a:r>
              <a:rPr lang="en-US" b="1" dirty="0" smtClean="0"/>
              <a:t>the frames must be stored </a:t>
            </a:r>
            <a:r>
              <a:rPr lang="en-US" dirty="0" smtClean="0"/>
              <a:t>until their use</a:t>
            </a:r>
          </a:p>
          <a:p>
            <a:r>
              <a:rPr lang="en-US" dirty="0" smtClean="0"/>
              <a:t>Normally, the </a:t>
            </a:r>
            <a:r>
              <a:rPr lang="en-US" b="1" dirty="0" smtClean="0"/>
              <a:t>receiver</a:t>
            </a:r>
            <a:r>
              <a:rPr lang="en-US" dirty="0" smtClean="0"/>
              <a:t> </a:t>
            </a:r>
            <a:r>
              <a:rPr lang="en-US" b="1" dirty="0" smtClean="0"/>
              <a:t>does not have enough storage space</a:t>
            </a:r>
            <a:r>
              <a:rPr lang="en-US" dirty="0" smtClean="0"/>
              <a:t>, especially if it is receiving data from many sources</a:t>
            </a:r>
          </a:p>
          <a:p>
            <a:r>
              <a:rPr lang="en-US" dirty="0" smtClean="0"/>
              <a:t>The sender sends one frame, stops until it receives agreement the receiver (okay to go ahead), and then sends the next frame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ACK frames </a:t>
            </a:r>
            <a:r>
              <a:rPr lang="en-US" dirty="0" smtClean="0"/>
              <a:t>(simple tokens of acknowledgment) travel from the other direction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 Design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5917" t="28148" r="27333" b="12741"/>
          <a:stretch>
            <a:fillRect/>
          </a:stretch>
        </p:blipFill>
        <p:spPr bwMode="auto">
          <a:xfrm>
            <a:off x="977900" y="1397000"/>
            <a:ext cx="71247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55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57800"/>
            <a:ext cx="9010221" cy="14624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sender sends one frame and waits for feedback from the receiver before sending the next frame</a:t>
            </a:r>
          </a:p>
          <a:p>
            <a:endParaRPr lang="en-US" dirty="0" smtClean="0"/>
          </a:p>
          <a:p>
            <a:r>
              <a:rPr lang="en-US" dirty="0" smtClean="0"/>
              <a:t>Four events at the Sender and two events at the Receiver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0417" t="40148" r="34166" b="13778"/>
          <a:stretch>
            <a:fillRect/>
          </a:stretch>
        </p:blipFill>
        <p:spPr bwMode="auto">
          <a:xfrm>
            <a:off x="1968500" y="1103674"/>
            <a:ext cx="5156200" cy="37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88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Stop-and-Wait Protocol gives us an idea of how to add flow control to its predecessor, </a:t>
            </a:r>
            <a:r>
              <a:rPr lang="en-US" b="1" dirty="0" smtClean="0">
                <a:solidFill>
                  <a:srgbClr val="FF0000"/>
                </a:solidFill>
              </a:rPr>
              <a:t>noiseless channels are nonexistent.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Stop-and-Wait Automatic Repeat Request(ARQ) </a:t>
            </a:r>
          </a:p>
          <a:p>
            <a:r>
              <a:rPr lang="en-US" dirty="0" smtClean="0"/>
              <a:t>Go-Back-N Automatic Repeat Request </a:t>
            </a:r>
          </a:p>
          <a:p>
            <a:r>
              <a:rPr lang="en-US" dirty="0" smtClean="0"/>
              <a:t>Selective Repeat Automatic Repeat 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copy of a frame (sent to the receiver) is kept in the buffer</a:t>
            </a:r>
          </a:p>
          <a:p>
            <a:endParaRPr lang="en-US" dirty="0" smtClean="0"/>
          </a:p>
          <a:p>
            <a:r>
              <a:rPr lang="en-US" dirty="0" smtClean="0"/>
              <a:t>Retransmitting this frame when the timer expires, meaning that ACK is not received </a:t>
            </a:r>
          </a:p>
          <a:p>
            <a:endParaRPr lang="en-US" b="1" dirty="0" smtClean="0"/>
          </a:p>
          <a:p>
            <a:r>
              <a:rPr lang="en-US" b="1" dirty="0" smtClean="0"/>
              <a:t>Sequence numbers </a:t>
            </a:r>
            <a:r>
              <a:rPr lang="en-US" dirty="0" smtClean="0"/>
              <a:t>are used to index the frames.</a:t>
            </a:r>
          </a:p>
          <a:p>
            <a:endParaRPr lang="en-US" dirty="0" smtClean="0"/>
          </a:p>
          <a:p>
            <a:r>
              <a:rPr lang="en-US" dirty="0" smtClean="0"/>
              <a:t>The acknowledgment number always announces the sequence number of the </a:t>
            </a:r>
            <a:r>
              <a:rPr lang="en-US" b="1" dirty="0" smtClean="0">
                <a:solidFill>
                  <a:srgbClr val="FF0000"/>
                </a:solidFill>
              </a:rPr>
              <a:t>next frame expected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ARQ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ARQ Protocol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8417" t="10370" r="30167" b="30074"/>
          <a:stretch>
            <a:fillRect/>
          </a:stretch>
        </p:blipFill>
        <p:spPr bwMode="auto">
          <a:xfrm>
            <a:off x="1498600" y="1536700"/>
            <a:ext cx="63119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19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2362200"/>
            <a:ext cx="7721600" cy="42926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Frame is lost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ACK is lost</a:t>
            </a:r>
          </a:p>
          <a:p>
            <a:pPr lvl="1"/>
            <a:r>
              <a:rPr lang="en-US" dirty="0" smtClean="0"/>
              <a:t>Duplicate reception at the receiver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0167" t="23259" r="43166" b="22074"/>
          <a:stretch>
            <a:fillRect/>
          </a:stretch>
        </p:blipFill>
        <p:spPr bwMode="auto">
          <a:xfrm>
            <a:off x="3086100" y="1028700"/>
            <a:ext cx="5588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45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Multiple frames must be in transition</a:t>
            </a:r>
            <a:r>
              <a:rPr lang="en-US" dirty="0" smtClean="0"/>
              <a:t> while waiting for acknowledgment to maximize the efficiency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 principles:</a:t>
            </a:r>
          </a:p>
          <a:p>
            <a:pPr lvl="1"/>
            <a:r>
              <a:rPr lang="en-US" dirty="0" smtClean="0"/>
              <a:t>Several frames are sent before receiving ACKs</a:t>
            </a:r>
          </a:p>
          <a:p>
            <a:pPr lvl="1"/>
            <a:r>
              <a:rPr lang="en-US" dirty="0" smtClean="0"/>
              <a:t>A copy of these frames are kept until the ACKs arrive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Go-Back-N Automatic Repeat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Windows for Go Back N (m=4)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0333" t="18370" r="22583" b="26815"/>
          <a:stretch>
            <a:fillRect/>
          </a:stretch>
        </p:blipFill>
        <p:spPr bwMode="auto">
          <a:xfrm>
            <a:off x="228600" y="1498600"/>
            <a:ext cx="86995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15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f</a:t>
            </a:r>
            <a:r>
              <a:rPr lang="en-US" dirty="0" smtClean="0"/>
              <a:t>: the sequence number of the first (oldest) outstanding frame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: the sequence number that will be assigned to the next frame to be sent.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size</a:t>
            </a:r>
            <a:r>
              <a:rPr lang="en-US" dirty="0" smtClean="0"/>
              <a:t>: the size of the window, which is fixed in our protocol.</a:t>
            </a:r>
          </a:p>
          <a:p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f</a:t>
            </a:r>
            <a:r>
              <a:rPr lang="en-US" dirty="0" smtClean="0"/>
              <a:t> can </a:t>
            </a:r>
            <a:r>
              <a:rPr lang="en-US" b="1" dirty="0" smtClean="0">
                <a:solidFill>
                  <a:srgbClr val="FF0000"/>
                </a:solidFill>
              </a:rPr>
              <a:t>slide one or more slots </a:t>
            </a:r>
            <a:r>
              <a:rPr lang="en-US" dirty="0" smtClean="0"/>
              <a:t>when a valid ACK arrives.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77" t="27607" r="18077" b="11766"/>
          <a:stretch/>
        </p:blipFill>
        <p:spPr>
          <a:xfrm>
            <a:off x="304800" y="1313765"/>
            <a:ext cx="8018585" cy="3971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704080"/>
            <a:ext cx="14702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Sensor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016500"/>
            <a:ext cx="9010221" cy="1703774"/>
          </a:xfrm>
        </p:spPr>
        <p:txBody>
          <a:bodyPr/>
          <a:lstStyle/>
          <a:p>
            <a:r>
              <a:rPr lang="en-US" dirty="0" smtClean="0"/>
              <a:t>The window </a:t>
            </a:r>
            <a:r>
              <a:rPr lang="en-US" b="1" dirty="0" smtClean="0">
                <a:solidFill>
                  <a:srgbClr val="FF0000"/>
                </a:solidFill>
              </a:rPr>
              <a:t>slides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one slot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a correct frame has arrived;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Windows for Go Back 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166" t="35704" r="24667" b="23407"/>
          <a:stretch>
            <a:fillRect/>
          </a:stretch>
        </p:blipFill>
        <p:spPr bwMode="auto">
          <a:xfrm>
            <a:off x="622300" y="1206500"/>
            <a:ext cx="795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46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Back N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750" t="15259" r="30917" b="22222"/>
          <a:stretch>
            <a:fillRect/>
          </a:stretch>
        </p:blipFill>
        <p:spPr bwMode="auto">
          <a:xfrm>
            <a:off x="1181100" y="1282700"/>
            <a:ext cx="64516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82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noisy link a frame has a higher probability of damage, which means the </a:t>
            </a:r>
            <a:r>
              <a:rPr lang="en-US" b="1" dirty="0" smtClean="0"/>
              <a:t>resending of multiple frames. </a:t>
            </a:r>
            <a:r>
              <a:rPr lang="en-US" dirty="0" smtClean="0"/>
              <a:t>This resending uses up the bandwidth and slows down the transmission</a:t>
            </a:r>
          </a:p>
          <a:p>
            <a:endParaRPr lang="en-US" dirty="0" smtClean="0"/>
          </a:p>
          <a:p>
            <a:r>
              <a:rPr lang="en-US" dirty="0" smtClean="0"/>
              <a:t>Selective Repeat ARQ: </a:t>
            </a:r>
            <a:r>
              <a:rPr lang="en-US" b="1" dirty="0" smtClean="0"/>
              <a:t>does not resend N frames </a:t>
            </a:r>
            <a:r>
              <a:rPr lang="en-US" dirty="0" smtClean="0"/>
              <a:t>when just </a:t>
            </a:r>
            <a:r>
              <a:rPr lang="en-US" b="1" dirty="0" smtClean="0"/>
              <a:t>one frame is damaged</a:t>
            </a:r>
          </a:p>
          <a:p>
            <a:endParaRPr lang="en-US" b="1" dirty="0" smtClean="0"/>
          </a:p>
          <a:p>
            <a:r>
              <a:rPr lang="en-US" dirty="0" smtClean="0"/>
              <a:t>It is </a:t>
            </a:r>
            <a:r>
              <a:rPr lang="en-US" b="1" dirty="0" smtClean="0"/>
              <a:t>more efficient </a:t>
            </a:r>
            <a:r>
              <a:rPr lang="en-US" dirty="0" smtClean="0"/>
              <a:t>for noisy links, but the processing at the receiver is </a:t>
            </a:r>
            <a:r>
              <a:rPr lang="en-US" b="1" dirty="0" smtClean="0"/>
              <a:t>more complex </a:t>
            </a:r>
            <a:r>
              <a:rPr lang="en-US" dirty="0" smtClean="0"/>
              <a:t>compared to Go Back N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Selective Repeat Automatic Repeat Request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7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Two windows are used</a:t>
            </a:r>
            <a:r>
              <a:rPr lang="en-US" dirty="0" smtClean="0"/>
              <a:t>: a send window and a receive window as Go Back N</a:t>
            </a:r>
          </a:p>
          <a:p>
            <a:r>
              <a:rPr lang="en-US" dirty="0" smtClean="0"/>
              <a:t>The size of the sending window is smaller: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m-1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received window is the same size as the send window (in Go Back N, the size is only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For example, if m = 4, the sequence numbers go from 0 to 15, but the size of the window is just 8 (it is 15 in the Go-Back-N Protocol). The smaller window size means </a:t>
            </a:r>
            <a:r>
              <a:rPr lang="en-US" b="1" dirty="0" smtClean="0"/>
              <a:t>less efficiency in transmission</a:t>
            </a:r>
            <a:r>
              <a:rPr lang="en-US" dirty="0" smtClean="0"/>
              <a:t>, but the fact that there are fewer duplicate frames.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ARQ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Windows (m=4)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1167" t="21037" r="22833" b="50074"/>
          <a:stretch>
            <a:fillRect/>
          </a:stretch>
        </p:blipFill>
        <p:spPr bwMode="auto">
          <a:xfrm>
            <a:off x="317500" y="2146300"/>
            <a:ext cx="8534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46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frames can be arrived </a:t>
            </a:r>
            <a:r>
              <a:rPr lang="en-US" b="1" dirty="0" smtClean="0">
                <a:solidFill>
                  <a:srgbClr val="FF0000"/>
                </a:solidFill>
              </a:rPr>
              <a:t>out of order</a:t>
            </a:r>
            <a:r>
              <a:rPr lang="en-US" dirty="0" smtClean="0"/>
              <a:t> and be kept until there is </a:t>
            </a:r>
            <a:r>
              <a:rPr lang="en-US" b="1" dirty="0" smtClean="0">
                <a:solidFill>
                  <a:srgbClr val="FF0000"/>
                </a:solidFill>
              </a:rPr>
              <a:t>a set of in-order frames </a:t>
            </a:r>
            <a:r>
              <a:rPr lang="en-US" dirty="0" smtClean="0"/>
              <a:t>to be delivered to the network layer</a:t>
            </a:r>
          </a:p>
          <a:p>
            <a:endParaRPr lang="en-US" dirty="0" smtClean="0"/>
          </a:p>
          <a:p>
            <a:r>
              <a:rPr lang="en-US" dirty="0" smtClean="0"/>
              <a:t>All the frames in the send frame can arrive out of order and be stored until they can be delivered.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Received Windows (size 2</a:t>
            </a:r>
            <a:r>
              <a:rPr lang="en-US" baseline="30000" dirty="0" smtClean="0"/>
              <a:t>m-1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22500" t="38444" r="26667" b="35185"/>
          <a:stretch>
            <a:fillRect/>
          </a:stretch>
        </p:blipFill>
        <p:spPr bwMode="auto">
          <a:xfrm>
            <a:off x="673100" y="4216400"/>
            <a:ext cx="7747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6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Selective Repeat ARQ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9083" t="16444" r="29333" b="21185"/>
          <a:stretch>
            <a:fillRect/>
          </a:stretch>
        </p:blipFill>
        <p:spPr bwMode="auto">
          <a:xfrm>
            <a:off x="1155700" y="1346200"/>
            <a:ext cx="63373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14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</a:t>
            </a:r>
            <a:r>
              <a:rPr lang="en-US" b="1" dirty="0" smtClean="0"/>
              <a:t>framing</a:t>
            </a:r>
            <a:r>
              <a:rPr lang="en-US" dirty="0" smtClean="0"/>
              <a:t>, </a:t>
            </a:r>
            <a:r>
              <a:rPr lang="en-US" b="1" dirty="0" smtClean="0"/>
              <a:t>flow control</a:t>
            </a:r>
            <a:r>
              <a:rPr lang="en-US" dirty="0" smtClean="0"/>
              <a:t>, and </a:t>
            </a:r>
            <a:r>
              <a:rPr lang="en-US" b="1" dirty="0" smtClean="0"/>
              <a:t>error control</a:t>
            </a:r>
            <a:r>
              <a:rPr lang="en-US" dirty="0" smtClean="0"/>
              <a:t> to achieve the delivery of data from one node to another.</a:t>
            </a:r>
          </a:p>
          <a:p>
            <a:endParaRPr lang="en-US" dirty="0" smtClean="0"/>
          </a:p>
          <a:p>
            <a:r>
              <a:rPr lang="en-US" dirty="0" smtClean="0"/>
              <a:t>The protocols are normally </a:t>
            </a:r>
            <a:r>
              <a:rPr lang="en-US" b="1" dirty="0" smtClean="0"/>
              <a:t>implemented in software</a:t>
            </a:r>
            <a:r>
              <a:rPr lang="en-US" dirty="0" smtClean="0"/>
              <a:t> by using one of the common programming languages.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Protocols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000" t="38519" r="22000" b="15555"/>
          <a:stretch>
            <a:fillRect/>
          </a:stretch>
        </p:blipFill>
        <p:spPr bwMode="auto">
          <a:xfrm>
            <a:off x="177800" y="1778000"/>
            <a:ext cx="868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4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frames are lost, duplicated, or corrupted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Simplest Protocol </a:t>
            </a:r>
            <a:r>
              <a:rPr lang="en-US" dirty="0" smtClean="0"/>
              <a:t>– has no flow or error control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Stop-and-Wait Protocol </a:t>
            </a:r>
            <a:r>
              <a:rPr lang="en-US" dirty="0" smtClean="0"/>
              <a:t>– sender sends one frame, stops until it receives agree from receiver and then sends the next frame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NOISELESS CHANNELS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Unidirectional protocol: </a:t>
            </a:r>
            <a:r>
              <a:rPr lang="en-US" dirty="0" smtClean="0"/>
              <a:t>data frames are traveling in only </a:t>
            </a:r>
            <a:r>
              <a:rPr lang="en-US" b="1" dirty="0" smtClean="0"/>
              <a:t>one direction-from the sender to receiver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receiver can immediately handle any frame it receives with a </a:t>
            </a:r>
            <a:r>
              <a:rPr lang="en-US" b="1" dirty="0" smtClean="0"/>
              <a:t>processing time that is small enough</a:t>
            </a:r>
            <a:r>
              <a:rPr lang="en-US" dirty="0" smtClean="0"/>
              <a:t> to be negligible. </a:t>
            </a:r>
          </a:p>
          <a:p>
            <a:endParaRPr lang="en-US" dirty="0" smtClean="0"/>
          </a:p>
          <a:p>
            <a:r>
              <a:rPr lang="en-US" dirty="0" smtClean="0"/>
              <a:t>The data link layer of the receiver immediately removes the header from the frame and hands the data packet to network layer, which can also accept the packet immediately.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Protocol 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143" t="21841" r="26476" b="20000"/>
          <a:stretch>
            <a:fillRect/>
          </a:stretch>
        </p:blipFill>
        <p:spPr bwMode="auto">
          <a:xfrm>
            <a:off x="609597" y="1669143"/>
            <a:ext cx="7678058" cy="498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225048" y="1159099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381" t="11344" r="56952" b="53439"/>
          <a:stretch>
            <a:fillRect/>
          </a:stretch>
        </p:blipFill>
        <p:spPr bwMode="auto">
          <a:xfrm>
            <a:off x="275772" y="1378857"/>
            <a:ext cx="5892800" cy="301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476" t="11156" r="49619" b="52751"/>
          <a:stretch>
            <a:fillRect/>
          </a:stretch>
        </p:blipFill>
        <p:spPr bwMode="auto">
          <a:xfrm>
            <a:off x="2598783" y="3963235"/>
            <a:ext cx="6545217" cy="289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55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724400"/>
            <a:ext cx="9010221" cy="1995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sender </a:t>
            </a:r>
            <a:r>
              <a:rPr lang="en-US" b="1" dirty="0" smtClean="0"/>
              <a:t>sends a sequence of frames</a:t>
            </a:r>
            <a:r>
              <a:rPr lang="en-US" dirty="0" smtClean="0"/>
              <a:t> without even thinking about the receiver</a:t>
            </a:r>
          </a:p>
          <a:p>
            <a:r>
              <a:rPr lang="en-US" dirty="0" smtClean="0"/>
              <a:t>There is no error handler</a:t>
            </a:r>
          </a:p>
          <a:p>
            <a:r>
              <a:rPr lang="en-US" dirty="0" smtClean="0"/>
              <a:t>There is no synchronization (the receiver processing time is slower than the transmission speed)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9917" t="48296" r="35083" b="14074"/>
          <a:stretch>
            <a:fillRect/>
          </a:stretch>
        </p:blipFill>
        <p:spPr bwMode="auto">
          <a:xfrm>
            <a:off x="1905000" y="1257300"/>
            <a:ext cx="53340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00045" y="146819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811</Words>
  <Application>Microsoft Office PowerPoint</Application>
  <PresentationFormat>On-screen Show (4:3)</PresentationFormat>
  <Paragraphs>100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Error Control in Communication</vt:lpstr>
      <vt:lpstr>System Architecture</vt:lpstr>
      <vt:lpstr>Communication Protocol</vt:lpstr>
      <vt:lpstr>Classification of Protocols</vt:lpstr>
      <vt:lpstr>NOISELESS CHANNELS </vt:lpstr>
      <vt:lpstr>Simplest Protocol</vt:lpstr>
      <vt:lpstr>Simplest Protocol Design</vt:lpstr>
      <vt:lpstr>Implementation</vt:lpstr>
      <vt:lpstr>Example</vt:lpstr>
      <vt:lpstr>Stop and Wait Protocol</vt:lpstr>
      <vt:lpstr>Stop and Wait Protocol Design</vt:lpstr>
      <vt:lpstr>Example</vt:lpstr>
      <vt:lpstr>NOISY CHANNELS</vt:lpstr>
      <vt:lpstr>Stop and Wait ARQ Principles</vt:lpstr>
      <vt:lpstr>Stop and Wait ARQ Protocol</vt:lpstr>
      <vt:lpstr>Example</vt:lpstr>
      <vt:lpstr>Go-Back-N Automatic Repeat Request </vt:lpstr>
      <vt:lpstr>Send Windows for Go Back N (m=4)</vt:lpstr>
      <vt:lpstr>Definitions</vt:lpstr>
      <vt:lpstr>Receive Windows for Go Back N</vt:lpstr>
      <vt:lpstr>Go Back N Design</vt:lpstr>
      <vt:lpstr>Selective Repeat Automatic Repeat Request</vt:lpstr>
      <vt:lpstr>Selective Repeat ARQ</vt:lpstr>
      <vt:lpstr>Sending Windows (m=4)</vt:lpstr>
      <vt:lpstr>Received Windows (size 2m-1)</vt:lpstr>
      <vt:lpstr>Design of Selective Repeat ARQ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2021-09-25T04:33:46Z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