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533E-7C2F-4B7D-93ED-44A6B2C21C1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A62-88E6-4AAA-A816-88A488E5DC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1785926"/>
            <a:ext cx="7643866" cy="292895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PROJECT PRESENTATION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group 1</a:t>
            </a:r>
            <a:b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</a:br>
            <a:endParaRPr lang="en-US" sz="4800" b="0" i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4612" y="5000636"/>
            <a:ext cx="6172200" cy="80009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Bookman Old Style" pitchFamily="18" charset="0"/>
              </a:rPr>
              <a:t>Mentor: Jan </a:t>
            </a:r>
            <a:r>
              <a:rPr lang="en-US" sz="2400" dirty="0" err="1" smtClean="0">
                <a:latin typeface="Bookman Old Style" pitchFamily="18" charset="0"/>
              </a:rPr>
              <a:t>Paredis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500042"/>
            <a:ext cx="1640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Block 1.3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281890" cy="989034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CONCLUSION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lang="en-US" sz="2800" dirty="0" smtClean="0">
                <a:latin typeface="Bookman Old Style" pitchFamily="18" charset="0"/>
              </a:rPr>
              <a:t>For special graphs such as: bipartite graphs, chordal graphs,   disconnected and non-</a:t>
            </a:r>
            <a:r>
              <a:rPr lang="en-US" sz="2800" dirty="0" err="1" smtClean="0">
                <a:latin typeface="Bookman Old Style" pitchFamily="18" charset="0"/>
              </a:rPr>
              <a:t>biconnected</a:t>
            </a:r>
            <a:r>
              <a:rPr lang="en-US" sz="2800" dirty="0" smtClean="0">
                <a:latin typeface="Bookman Old Style" pitchFamily="18" charset="0"/>
              </a:rPr>
              <a:t> graphs, the graph property tests do facilitate the chromatic number computation in terms of time consumed.</a:t>
            </a:r>
            <a:endParaRPr lang="en-US" sz="28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253286" cy="10001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Summary (to the end)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829576" cy="487375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Multiple algorithms focused on both upper and lower bounds. This was the base of our research.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ocus on special graphs, using tailored heuristic and exact algorithms.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84615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Bookman Old Style" pitchFamily="18" charset="0"/>
              </a:rPr>
              <a:t>BACKGROUND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Bipartite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Chordal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- Connected and </a:t>
            </a:r>
            <a:r>
              <a:rPr lang="en-US" dirty="0" err="1" smtClean="0">
                <a:latin typeface="Bookman Old Style" pitchFamily="18" charset="0"/>
              </a:rPr>
              <a:t>biconnected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components</a:t>
            </a:r>
            <a:endParaRPr lang="en-US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9531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How to tighten the gap between the </a:t>
            </a:r>
            <a:r>
              <a:rPr lang="en-US" dirty="0" err="1" smtClean="0"/>
              <a:t>upperbound</a:t>
            </a:r>
            <a:r>
              <a:rPr lang="en-US" dirty="0" smtClean="0"/>
              <a:t> and the </a:t>
            </a:r>
            <a:r>
              <a:rPr lang="en-US" dirty="0" err="1" smtClean="0"/>
              <a:t>lowerbound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 smtClean="0"/>
              <a:t>graphs = efficient chromatic number computation?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3932186"/>
            <a:ext cx="7467600" cy="34645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920" y="3645024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060472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itchFamily="18" charset="0"/>
              </a:rPr>
              <a:t>Exact algorithm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- Backtracking for the chromatic number</a:t>
            </a:r>
          </a:p>
          <a:p>
            <a:pPr algn="just">
              <a:buNone/>
            </a:pPr>
            <a:endParaRPr lang="en-US" dirty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- Backtracking for the clique number (the lower bound)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endParaRPr lang="en-US" dirty="0"/>
          </a:p>
          <a:p>
            <a:r>
              <a:rPr lang="en-US" dirty="0" smtClean="0"/>
              <a:t>Welsh-Powell algorithm</a:t>
            </a:r>
          </a:p>
          <a:p>
            <a:endParaRPr lang="en-US" dirty="0"/>
          </a:p>
          <a:p>
            <a:r>
              <a:rPr lang="en-US" dirty="0" smtClean="0"/>
              <a:t>Recursive Largest First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GRAPHS AND THEIR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Bipartite graph: chromatic number &lt;= 2</a:t>
            </a:r>
          </a:p>
          <a:p>
            <a:endParaRPr lang="en-US" dirty="0"/>
          </a:p>
          <a:p>
            <a:r>
              <a:rPr lang="en-US" dirty="0" smtClean="0"/>
              <a:t>Chordal graph: chromatic number = clique number</a:t>
            </a:r>
          </a:p>
          <a:p>
            <a:endParaRPr lang="en-US" dirty="0"/>
          </a:p>
          <a:p>
            <a:r>
              <a:rPr lang="en-US" dirty="0" smtClean="0"/>
              <a:t>Connected and </a:t>
            </a:r>
            <a:r>
              <a:rPr lang="en-US" dirty="0" err="1" smtClean="0"/>
              <a:t>biconnected</a:t>
            </a:r>
            <a:r>
              <a:rPr lang="en-US" dirty="0" smtClean="0"/>
              <a:t> components: 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89034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EXPERIMENTS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1. Running the algorithms before applying any graph property test;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2. Running the algorithms after applying all the graph property tests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3. Tested graphs: Steven’s graphs for phase 1 and phase 3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17596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RESULTS</a:t>
            </a:r>
            <a:endParaRPr lang="en-US" dirty="0">
              <a:latin typeface="Bookman Old Style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7446"/>
              </p:ext>
            </p:extLst>
          </p:nvPr>
        </p:nvGraphicFramePr>
        <p:xfrm>
          <a:off x="827584" y="1727200"/>
          <a:ext cx="7478216" cy="343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456"/>
                <a:gridCol w="1288527"/>
                <a:gridCol w="497840"/>
                <a:gridCol w="944432"/>
                <a:gridCol w="1076213"/>
                <a:gridCol w="1076213"/>
                <a:gridCol w="966395"/>
                <a:gridCol w="1120140"/>
              </a:tblGrid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Graph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Upper Bound RLF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Upper Bound WP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Upperbound Greedy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Lower Bound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Chromatic 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8629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1028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[3,5]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218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1267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[6,7]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b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107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u="none" strike="noStrike">
                          <a:effectLst/>
                        </a:rPr>
                        <a:t>516</a:t>
                      </a:r>
                      <a:endParaRPr lang="uk-UA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[4,6]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4007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1198933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529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529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[8,12]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107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4955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[3,6]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197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889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1060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[9,12]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907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1808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[3,4]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215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1642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[5,9]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323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106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1116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143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498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  <a:tr h="15618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387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2502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[8,9]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81" marR="4881" marT="4881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2807</TotalTime>
  <Words>401</Words>
  <Application>Microsoft Macintosh PowerPoint</Application>
  <PresentationFormat>On-screen Show (4:3)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Bookman Old Style</vt:lpstr>
      <vt:lpstr>Calibri</vt:lpstr>
      <vt:lpstr>Century Schoolbook</vt:lpstr>
      <vt:lpstr>Courier New</vt:lpstr>
      <vt:lpstr>Mangal</vt:lpstr>
      <vt:lpstr>Wingdings</vt:lpstr>
      <vt:lpstr>Wingdings 2</vt:lpstr>
      <vt:lpstr>Эркер</vt:lpstr>
      <vt:lpstr> PROJECT PRESENTATION group 1 </vt:lpstr>
      <vt:lpstr>Summary (to the end)</vt:lpstr>
      <vt:lpstr>BACKGROUND</vt:lpstr>
      <vt:lpstr>OBJECTIVES</vt:lpstr>
      <vt:lpstr>Exact algorithm</vt:lpstr>
      <vt:lpstr>HEURISTIC ALGORITHMS</vt:lpstr>
      <vt:lpstr>SPECIAL GRAPHS AND THEIR PROPERTIES</vt:lpstr>
      <vt:lpstr>EXPERIMENTS</vt:lpstr>
      <vt:lpstr>RESULTS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PRESENTATION group 1 </dc:title>
  <dc:creator>Paula</dc:creator>
  <cp:lastModifiedBy>Microsoft Office User</cp:lastModifiedBy>
  <cp:revision>25</cp:revision>
  <dcterms:created xsi:type="dcterms:W3CDTF">2019-01-16T10:50:40Z</dcterms:created>
  <dcterms:modified xsi:type="dcterms:W3CDTF">2019-01-24T08:14:21Z</dcterms:modified>
</cp:coreProperties>
</file>