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72" r:id="rId3"/>
    <p:sldId id="259" r:id="rId4"/>
    <p:sldId id="257" r:id="rId5"/>
    <p:sldId id="299" r:id="rId6"/>
    <p:sldId id="301" r:id="rId7"/>
    <p:sldId id="305" r:id="rId8"/>
    <p:sldId id="300" r:id="rId9"/>
    <p:sldId id="303" r:id="rId10"/>
    <p:sldId id="306" r:id="rId11"/>
    <p:sldId id="285" r:id="rId12"/>
    <p:sldId id="265" r:id="rId13"/>
    <p:sldId id="277" r:id="rId14"/>
    <p:sldId id="296" r:id="rId15"/>
    <p:sldId id="307" r:id="rId16"/>
    <p:sldId id="298" r:id="rId17"/>
    <p:sldId id="263" r:id="rId18"/>
    <p:sldId id="278" r:id="rId19"/>
  </p:sldIdLst>
  <p:sldSz cx="9144000" cy="5143500" type="screen16x9"/>
  <p:notesSz cx="6858000" cy="9144000"/>
  <p:embeddedFontLst>
    <p:embeddedFont>
      <p:font typeface="Varela Round" panose="020B0604020202020204" charset="-79"/>
      <p:regular r:id="rId21"/>
    </p:embeddedFont>
    <p:embeddedFont>
      <p:font typeface="Calibri" panose="020F0502020204030204" pitchFamily="34" charset="0"/>
      <p:regular r:id="rId22"/>
      <p:bold r:id="rId23"/>
      <p:italic r:id="rId24"/>
      <p:boldItalic r:id="rId25"/>
    </p:embeddedFont>
    <p:embeddedFont>
      <p:font typeface="Tahoma" panose="020B0604030504040204" pitchFamily="34" charset="0"/>
      <p:regular r:id="rId26"/>
      <p:bold r:id="rId27"/>
    </p:embeddedFont>
    <p:embeddedFont>
      <p:font typeface="Nixie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FA561B-88F1-4DF9-9020-2C172095362F}">
  <a:tblStyle styleId="{E1FA561B-88F1-4DF9-9020-2C17209536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BD4A95-2ACF-417B-8C48-31CBA46330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39" d="100"/>
          <a:sy n="139" d="100"/>
        </p:scale>
        <p:origin x="732"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28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49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9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15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c5cf338a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c5cf338a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982889" y="424280"/>
            <a:ext cx="7199085" cy="26672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err="1">
                <a:solidFill>
                  <a:schemeClr val="tx1"/>
                </a:solidFill>
                <a:latin typeface="+mj-lt"/>
              </a:rPr>
              <a:t>Nhóm</a:t>
            </a:r>
            <a:r>
              <a:rPr lang="en-US" sz="4400" b="1" dirty="0">
                <a:solidFill>
                  <a:schemeClr val="tx1"/>
                </a:solidFill>
                <a:latin typeface="+mj-lt"/>
              </a:rPr>
              <a:t> 8</a:t>
            </a:r>
            <a:r>
              <a:rPr lang="en-US" sz="4400" dirty="0" smtClean="0">
                <a:solidFill>
                  <a:schemeClr val="tx1"/>
                </a:solidFill>
                <a:latin typeface="+mj-lt"/>
              </a:rPr>
              <a:t/>
            </a:r>
            <a:br>
              <a:rPr lang="en-US" sz="4400" dirty="0" smtClean="0">
                <a:solidFill>
                  <a:schemeClr val="tx1"/>
                </a:solidFill>
                <a:latin typeface="+mj-lt"/>
              </a:rPr>
            </a:br>
            <a:r>
              <a:rPr lang="en-US" sz="4400" dirty="0" err="1" smtClean="0">
                <a:solidFill>
                  <a:schemeClr val="tx1"/>
                </a:solidFill>
                <a:latin typeface="+mj-lt"/>
              </a:rPr>
              <a:t>Đề</a:t>
            </a:r>
            <a:r>
              <a:rPr lang="en-US" sz="4400" dirty="0" smtClean="0">
                <a:solidFill>
                  <a:schemeClr val="tx1"/>
                </a:solidFill>
                <a:latin typeface="+mj-lt"/>
              </a:rPr>
              <a:t> </a:t>
            </a:r>
            <a:r>
              <a:rPr lang="en-US" sz="4400" dirty="0" err="1" smtClean="0">
                <a:solidFill>
                  <a:schemeClr val="tx1"/>
                </a:solidFill>
                <a:latin typeface="+mj-lt"/>
              </a:rPr>
              <a:t>tài</a:t>
            </a:r>
            <a:r>
              <a:rPr lang="en-US" sz="4400" dirty="0" smtClean="0">
                <a:solidFill>
                  <a:schemeClr val="tx1"/>
                </a:solidFill>
                <a:latin typeface="+mj-lt"/>
              </a:rPr>
              <a:t>: </a:t>
            </a:r>
            <a:r>
              <a:rPr lang="en-US" sz="4400" dirty="0" err="1" smtClean="0">
                <a:solidFill>
                  <a:schemeClr val="tx1"/>
                </a:solidFill>
                <a:latin typeface="+mj-lt"/>
              </a:rPr>
              <a:t>Thiết</a:t>
            </a:r>
            <a:r>
              <a:rPr lang="en-US" sz="4400" dirty="0" smtClean="0">
                <a:solidFill>
                  <a:schemeClr val="tx1"/>
                </a:solidFill>
                <a:latin typeface="+mj-lt"/>
              </a:rPr>
              <a:t> </a:t>
            </a:r>
            <a:r>
              <a:rPr lang="en-US" sz="4400" dirty="0" err="1" smtClean="0">
                <a:solidFill>
                  <a:schemeClr val="tx1"/>
                </a:solidFill>
                <a:latin typeface="+mj-lt"/>
              </a:rPr>
              <a:t>kế</a:t>
            </a:r>
            <a:r>
              <a:rPr lang="en-US" sz="4400" dirty="0" smtClean="0">
                <a:solidFill>
                  <a:schemeClr val="tx1"/>
                </a:solidFill>
                <a:latin typeface="+mj-lt"/>
              </a:rPr>
              <a:t> </a:t>
            </a:r>
            <a:r>
              <a:rPr lang="en-US" sz="4400" dirty="0" err="1" smtClean="0">
                <a:solidFill>
                  <a:schemeClr val="tx1"/>
                </a:solidFill>
                <a:latin typeface="+mj-lt"/>
              </a:rPr>
              <a:t>ứng</a:t>
            </a:r>
            <a:r>
              <a:rPr lang="en-US" sz="4400" dirty="0" smtClean="0">
                <a:solidFill>
                  <a:schemeClr val="tx1"/>
                </a:solidFill>
                <a:latin typeface="+mj-lt"/>
              </a:rPr>
              <a:t> </a:t>
            </a:r>
            <a:r>
              <a:rPr lang="en-US" sz="4400" dirty="0" err="1" smtClean="0">
                <a:solidFill>
                  <a:schemeClr val="tx1"/>
                </a:solidFill>
                <a:latin typeface="+mj-lt"/>
              </a:rPr>
              <a:t>dụng</a:t>
            </a:r>
            <a:r>
              <a:rPr lang="en-US" sz="4400" dirty="0" smtClean="0">
                <a:solidFill>
                  <a:schemeClr val="tx1"/>
                </a:solidFill>
                <a:latin typeface="+mj-lt"/>
              </a:rPr>
              <a:t> </a:t>
            </a:r>
            <a:r>
              <a:rPr lang="en-US" sz="4400" dirty="0" err="1" smtClean="0">
                <a:solidFill>
                  <a:schemeClr val="tx1"/>
                </a:solidFill>
                <a:latin typeface="+mj-lt"/>
              </a:rPr>
              <a:t>chỉnh</a:t>
            </a:r>
            <a:r>
              <a:rPr lang="en-US" sz="4400" dirty="0" smtClean="0">
                <a:solidFill>
                  <a:schemeClr val="tx1"/>
                </a:solidFill>
                <a:latin typeface="+mj-lt"/>
              </a:rPr>
              <a:t> </a:t>
            </a:r>
            <a:r>
              <a:rPr lang="en-US" sz="4400" dirty="0" err="1" smtClean="0">
                <a:solidFill>
                  <a:schemeClr val="tx1"/>
                </a:solidFill>
                <a:latin typeface="+mj-lt"/>
              </a:rPr>
              <a:t>sửa</a:t>
            </a:r>
            <a:r>
              <a:rPr lang="en-US" sz="4400" dirty="0" smtClean="0">
                <a:solidFill>
                  <a:schemeClr val="tx1"/>
                </a:solidFill>
                <a:latin typeface="+mj-lt"/>
              </a:rPr>
              <a:t> </a:t>
            </a:r>
            <a:r>
              <a:rPr lang="en-US" sz="4400" dirty="0" err="1" smtClean="0">
                <a:solidFill>
                  <a:schemeClr val="tx1"/>
                </a:solidFill>
                <a:latin typeface="+mj-lt"/>
              </a:rPr>
              <a:t>hình</a:t>
            </a:r>
            <a:r>
              <a:rPr lang="en-US" sz="4400" dirty="0" smtClean="0">
                <a:solidFill>
                  <a:schemeClr val="tx1"/>
                </a:solidFill>
                <a:latin typeface="+mj-lt"/>
              </a:rPr>
              <a:t> </a:t>
            </a:r>
            <a:r>
              <a:rPr lang="en-US" sz="4400" dirty="0" err="1" smtClean="0">
                <a:solidFill>
                  <a:schemeClr val="tx1"/>
                </a:solidFill>
                <a:latin typeface="+mj-lt"/>
              </a:rPr>
              <a:t>ảnh</a:t>
            </a:r>
            <a:endParaRPr sz="4400" dirty="0">
              <a:solidFill>
                <a:schemeClr val="tx1"/>
              </a:solidFill>
              <a:latin typeface="+mj-lt"/>
            </a:endParaRPr>
          </a:p>
        </p:txBody>
      </p:sp>
      <p:sp>
        <p:nvSpPr>
          <p:cNvPr id="2" name="TextBox 1"/>
          <p:cNvSpPr txBox="1"/>
          <p:nvPr/>
        </p:nvSpPr>
        <p:spPr>
          <a:xfrm>
            <a:off x="2097312" y="3091542"/>
            <a:ext cx="4913087" cy="1092607"/>
          </a:xfrm>
          <a:prstGeom prst="rect">
            <a:avLst/>
          </a:prstGeom>
          <a:noFill/>
        </p:spPr>
        <p:txBody>
          <a:bodyPr wrap="square" rtlCol="0">
            <a:spAutoFit/>
          </a:bodyPr>
          <a:lstStyle/>
          <a:p>
            <a:pPr>
              <a:spcAft>
                <a:spcPts val="600"/>
              </a:spcAft>
            </a:pP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a:t>
            </a:r>
          </a:p>
          <a:p>
            <a:pPr marL="342900" indent="-342900">
              <a:buAutoNum type="arabicPeriod"/>
            </a:pPr>
            <a:r>
              <a:rPr lang="en-US" sz="2000" dirty="0" err="1" smtClean="0">
                <a:latin typeface="Times New Roman" panose="02020603050405020304" pitchFamily="18" charset="0"/>
                <a:cs typeface="Times New Roman" panose="02020603050405020304" pitchFamily="18" charset="0"/>
              </a:rPr>
              <a:t>Bùi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MSV</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2020601626</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err="1" smtClean="0">
                <a:latin typeface="Times New Roman" panose="02020603050405020304" pitchFamily="18" charset="0"/>
                <a:cs typeface="Times New Roman" panose="02020603050405020304" pitchFamily="18" charset="0"/>
              </a:rPr>
              <a:t>Bùi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Đình</a:t>
            </a:r>
            <a:r>
              <a:rPr lang="en-US" sz="2000" dirty="0">
                <a:latin typeface="Times New Roman" panose="02020603050405020304" pitchFamily="18" charset="0"/>
                <a:cs typeface="Times New Roman" panose="02020603050405020304" pitchFamily="18" charset="0"/>
              </a:rPr>
              <a:t>	MSV: </a:t>
            </a:r>
            <a:r>
              <a:rPr lang="en-US" sz="2000" dirty="0" smtClean="0">
                <a:latin typeface="Times New Roman" panose="02020603050405020304" pitchFamily="18" charset="0"/>
                <a:cs typeface="Times New Roman" panose="02020603050405020304" pitchFamily="18" charset="0"/>
              </a:rPr>
              <a:t>2020601906</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953657"/>
            <a:ext cx="7119257" cy="9506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solidFill>
                  <a:schemeClr val="tx1"/>
                </a:solidFill>
                <a:latin typeface="+mj-lt"/>
              </a:rPr>
              <a:t>Tổng quan về đề tài</a:t>
            </a:r>
            <a:endParaRPr sz="4000" dirty="0">
              <a:solidFill>
                <a:schemeClr val="tx1"/>
              </a:solidFill>
              <a:latin typeface="+mj-lt"/>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3</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246532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536" name="Google Shape;536;p42"/>
          <p:cNvSpPr/>
          <p:nvPr/>
        </p:nvSpPr>
        <p:spPr>
          <a:xfrm>
            <a:off x="1063045" y="2059447"/>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91425" tIns="91425" rIns="1371600" bIns="91425" anchor="t" anchorCtr="0">
            <a:noAutofit/>
          </a:bodyPr>
          <a:lstStyle/>
          <a:p>
            <a:pPr lvl="4">
              <a:spcAft>
                <a:spcPts val="600"/>
              </a:spcAft>
              <a:buClr>
                <a:schemeClr val="dk1"/>
              </a:buClr>
              <a:buSzPts val="1100"/>
            </a:pP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Áp</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dụng</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các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bộ</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lọc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khác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nhau</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cho</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phép</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chỉnh</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sửa</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hình</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ảnh</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a:t>
            </a:r>
          </a:p>
        </p:txBody>
      </p:sp>
      <p:sp>
        <p:nvSpPr>
          <p:cNvPr id="537" name="Google Shape;537;p42"/>
          <p:cNvSpPr/>
          <p:nvPr/>
        </p:nvSpPr>
        <p:spPr>
          <a:xfrm>
            <a:off x="4650661" y="2050025"/>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1371600" tIns="91425" rIns="91425" bIns="91425" anchor="t" anchorCtr="0">
            <a:noAutofit/>
          </a:bodyPr>
          <a:lstStyle/>
          <a:p>
            <a:pPr lvl="0" algn="just">
              <a:buClr>
                <a:schemeClr val="dk1"/>
              </a:buClr>
              <a:buSzPts val="1100"/>
            </a:pPr>
            <a:r>
              <a:rPr lang="vi-VN" sz="1600" dirty="0">
                <a:latin typeface="+mj-lt"/>
              </a:rPr>
              <a:t>Cho phép người dùng thêm văn bản vào hình ảnh.</a:t>
            </a:r>
            <a:endParaRPr sz="1600" dirty="0">
              <a:solidFill>
                <a:schemeClr val="dk1"/>
              </a:solidFill>
              <a:latin typeface="+mj-lt"/>
              <a:ea typeface="Varela Round"/>
              <a:cs typeface="Times New Roman" panose="02020603050405020304" pitchFamily="18" charset="0"/>
              <a:sym typeface="Varela Round"/>
            </a:endParaRPr>
          </a:p>
        </p:txBody>
      </p:sp>
      <p:sp>
        <p:nvSpPr>
          <p:cNvPr id="538" name="Google Shape;538;p42"/>
          <p:cNvSpPr/>
          <p:nvPr/>
        </p:nvSpPr>
        <p:spPr>
          <a:xfrm>
            <a:off x="1063045" y="3342948"/>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91425" tIns="91425" rIns="1371600" bIns="91425" anchor="b" anchorCtr="0">
            <a:noAutofit/>
          </a:bodyPr>
          <a:lstStyle/>
          <a:p>
            <a:pPr marL="0" lvl="0" indent="0" rtl="0">
              <a:spcBef>
                <a:spcPts val="0"/>
              </a:spcBef>
              <a:spcAft>
                <a:spcPts val="0"/>
              </a:spcAft>
              <a:buClr>
                <a:schemeClr val="dk1"/>
              </a:buClr>
              <a:buSzPts val="1100"/>
              <a:buFont typeface="Arial"/>
              <a:buNone/>
            </a:pP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Tính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năng</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điều</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chỉnh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các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thông</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số</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làm</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mịn</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hình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ảnh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a:t>
            </a:r>
          </a:p>
          <a:p>
            <a:pPr marL="0" lvl="0" indent="0" rtl="0">
              <a:spcBef>
                <a:spcPts val="0"/>
              </a:spcBef>
              <a:spcAft>
                <a:spcPts val="0"/>
              </a:spcAft>
              <a:buClr>
                <a:schemeClr val="dk1"/>
              </a:buClr>
              <a:buSzPts val="1100"/>
              <a:buFont typeface="Arial"/>
              <a:buNone/>
            </a:pPr>
            <a:endParaRPr dirty="0">
              <a:solidFill>
                <a:schemeClr val="dk1"/>
              </a:solidFill>
              <a:latin typeface="Times New Roman" panose="02020603050405020304" pitchFamily="18" charset="0"/>
              <a:ea typeface="Varela Round"/>
              <a:cs typeface="Times New Roman" panose="02020603050405020304" pitchFamily="18" charset="0"/>
              <a:sym typeface="Varela Round"/>
            </a:endParaRPr>
          </a:p>
        </p:txBody>
      </p:sp>
      <p:sp>
        <p:nvSpPr>
          <p:cNvPr id="539" name="Google Shape;539;p42"/>
          <p:cNvSpPr/>
          <p:nvPr/>
        </p:nvSpPr>
        <p:spPr>
          <a:xfrm>
            <a:off x="4650661" y="3342948"/>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1371600" tIns="91425" rIns="91425" bIns="91425" anchor="b" anchorCtr="0">
            <a:noAutofit/>
          </a:bodyPr>
          <a:lstStyle/>
          <a:p>
            <a:pPr marL="0" lvl="0" indent="0" algn="just" rtl="0">
              <a:spcBef>
                <a:spcPts val="0"/>
              </a:spcBef>
              <a:spcAft>
                <a:spcPts val="0"/>
              </a:spcAft>
              <a:buClr>
                <a:schemeClr val="dk1"/>
              </a:buClr>
              <a:buSzPts val="1100"/>
              <a:buFont typeface="Arial"/>
              <a:buNone/>
            </a:pP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Xóa</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bỏ</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được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các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tính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năng</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chỉnh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sửa</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ảnh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để</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thực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hiện</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thao</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tác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khác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a:t>
            </a:r>
            <a:endPar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endParaRPr>
          </a:p>
          <a:p>
            <a:pPr marL="0" lvl="0" indent="0" algn="just" rtl="0">
              <a:spcBef>
                <a:spcPts val="0"/>
              </a:spcBef>
              <a:spcAft>
                <a:spcPts val="0"/>
              </a:spcAft>
              <a:buClr>
                <a:schemeClr val="dk1"/>
              </a:buClr>
              <a:buSzPts val="1100"/>
              <a:buFont typeface="Arial"/>
              <a:buNone/>
            </a:pPr>
            <a:endParaRPr sz="1600" dirty="0">
              <a:solidFill>
                <a:schemeClr val="dk1"/>
              </a:solidFill>
              <a:latin typeface="Times New Roman" panose="02020603050405020304" pitchFamily="18" charset="0"/>
              <a:ea typeface="Varela Round"/>
              <a:cs typeface="Times New Roman" panose="02020603050405020304" pitchFamily="18" charset="0"/>
              <a:sym typeface="Varela Round"/>
            </a:endParaRPr>
          </a:p>
        </p:txBody>
      </p:sp>
      <p:sp>
        <p:nvSpPr>
          <p:cNvPr id="540" name="Google Shape;540;p42"/>
          <p:cNvSpPr/>
          <p:nvPr/>
        </p:nvSpPr>
        <p:spPr>
          <a:xfrm>
            <a:off x="3492057" y="2368985"/>
            <a:ext cx="1961100" cy="1961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42"/>
          <p:cNvSpPr/>
          <p:nvPr/>
        </p:nvSpPr>
        <p:spPr>
          <a:xfrm rot="5400000">
            <a:off x="3669032" y="2380177"/>
            <a:ext cx="1961100" cy="1961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42"/>
          <p:cNvSpPr/>
          <p:nvPr/>
        </p:nvSpPr>
        <p:spPr>
          <a:xfrm rot="10800000">
            <a:off x="3671190" y="2363885"/>
            <a:ext cx="1961100" cy="1961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rot="-5400000">
            <a:off x="3494216" y="2363885"/>
            <a:ext cx="1961100" cy="1961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4009395" y="2746951"/>
            <a:ext cx="291633" cy="371297"/>
          </a:xfrm>
          <a:prstGeom prst="rect">
            <a:avLst/>
          </a:prstGeom>
        </p:spPr>
        <p:txBody>
          <a:bodyPr>
            <a:prstTxWarp prst="textPlain">
              <a:avLst/>
            </a:prstTxWarp>
          </a:bodyPr>
          <a:lstStyle/>
          <a:p>
            <a:pPr lvl="0" algn="ctr"/>
            <a:endParaRPr b="1" i="0" dirty="0">
              <a:ln>
                <a:noFill/>
              </a:ln>
              <a:solidFill>
                <a:schemeClr val="lt1"/>
              </a:solidFill>
              <a:latin typeface="Arial"/>
            </a:endParaRPr>
          </a:p>
        </p:txBody>
      </p:sp>
      <p:sp>
        <p:nvSpPr>
          <p:cNvPr id="546" name="Google Shape;546;p42"/>
          <p:cNvSpPr/>
          <p:nvPr/>
        </p:nvSpPr>
        <p:spPr>
          <a:xfrm>
            <a:off x="3953273" y="3558048"/>
            <a:ext cx="347755" cy="370796"/>
          </a:xfrm>
          <a:prstGeom prst="rect">
            <a:avLst/>
          </a:prstGeom>
        </p:spPr>
        <p:txBody>
          <a:bodyPr>
            <a:prstTxWarp prst="textPlain">
              <a:avLst/>
            </a:prstTxWarp>
          </a:bodyPr>
          <a:lstStyle/>
          <a:p>
            <a:pPr lvl="0" algn="ctr"/>
            <a:r>
              <a:rPr lang="en-US" b="1" dirty="0">
                <a:solidFill>
                  <a:schemeClr val="lt1"/>
                </a:solidFill>
              </a:rPr>
              <a:t>T</a:t>
            </a:r>
            <a:endParaRPr b="1" i="0" dirty="0">
              <a:ln>
                <a:noFill/>
              </a:ln>
              <a:solidFill>
                <a:schemeClr val="lt1"/>
              </a:solidFill>
              <a:latin typeface="Arial"/>
            </a:endParaRPr>
          </a:p>
        </p:txBody>
      </p:sp>
      <p:sp>
        <p:nvSpPr>
          <p:cNvPr id="547" name="Google Shape;547;p42"/>
          <p:cNvSpPr/>
          <p:nvPr/>
        </p:nvSpPr>
        <p:spPr>
          <a:xfrm>
            <a:off x="4898037" y="3558048"/>
            <a:ext cx="285119" cy="358770"/>
          </a:xfrm>
          <a:prstGeom prst="rect">
            <a:avLst/>
          </a:prstGeom>
        </p:spPr>
        <p:txBody>
          <a:bodyPr>
            <a:prstTxWarp prst="textPlain">
              <a:avLst/>
            </a:prstTxWarp>
          </a:bodyPr>
          <a:lstStyle/>
          <a:p>
            <a:pPr lvl="0" algn="ctr"/>
            <a:r>
              <a:rPr lang="en-US" b="1" dirty="0">
                <a:solidFill>
                  <a:schemeClr val="lt1"/>
                </a:solidFill>
              </a:rPr>
              <a:t>X</a:t>
            </a:r>
            <a:endParaRPr b="1" i="0" dirty="0">
              <a:ln>
                <a:noFill/>
              </a:ln>
              <a:solidFill>
                <a:schemeClr val="lt1"/>
              </a:solidFill>
              <a:latin typeface="Arial"/>
            </a:endParaRPr>
          </a:p>
        </p:txBody>
      </p:sp>
      <p:sp>
        <p:nvSpPr>
          <p:cNvPr id="548" name="Google Shape;548;p42"/>
          <p:cNvSpPr txBox="1">
            <a:spLocks noGrp="1"/>
          </p:cNvSpPr>
          <p:nvPr>
            <p:ph type="title" idx="4294967295"/>
          </p:nvPr>
        </p:nvSpPr>
        <p:spPr>
          <a:xfrm>
            <a:off x="2011832" y="349633"/>
            <a:ext cx="5275500" cy="5133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latin typeface="+mj-lt"/>
              </a:rPr>
              <a:t>Mục đích đề tài</a:t>
            </a:r>
            <a:endParaRPr sz="3200" dirty="0">
              <a:latin typeface="+mj-lt"/>
            </a:endParaRPr>
          </a:p>
        </p:txBody>
      </p:sp>
      <p:sp>
        <p:nvSpPr>
          <p:cNvPr id="16" name="Google Shape;232;p18"/>
          <p:cNvSpPr txBox="1">
            <a:spLocks/>
          </p:cNvSpPr>
          <p:nvPr/>
        </p:nvSpPr>
        <p:spPr>
          <a:xfrm>
            <a:off x="1063045" y="1064887"/>
            <a:ext cx="7530260" cy="64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latin typeface="+mj-lt"/>
              </a:rPr>
              <a:t>Thiết kế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vi-VN" sz="2400" dirty="0" smtClean="0">
                <a:latin typeface="Times New Roman" panose="02020603050405020304" pitchFamily="18" charset="0"/>
                <a:cs typeface="Times New Roman" panose="02020603050405020304" pitchFamily="18" charset="0"/>
              </a:rPr>
              <a:t> </a:t>
            </a:r>
            <a:r>
              <a:rPr lang="vi-VN" sz="2400" dirty="0" smtClean="0">
                <a:latin typeface="+mj-lt"/>
              </a:rPr>
              <a:t>cho phép người dùng chọn các th</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a</a:t>
            </a:r>
            <a:r>
              <a:rPr lang="vi-VN" sz="2400" dirty="0" smtClean="0">
                <a:latin typeface="+mj-lt"/>
              </a:rPr>
              <a:t>o tác:</a:t>
            </a:r>
            <a:endParaRPr lang="vi-VN" sz="2400" dirty="0">
              <a:latin typeface="+mj-lt"/>
            </a:endParaRPr>
          </a:p>
        </p:txBody>
      </p:sp>
      <p:sp>
        <p:nvSpPr>
          <p:cNvPr id="17" name="Google Shape;546;p42"/>
          <p:cNvSpPr/>
          <p:nvPr/>
        </p:nvSpPr>
        <p:spPr>
          <a:xfrm>
            <a:off x="3953272" y="2730659"/>
            <a:ext cx="347755" cy="370796"/>
          </a:xfrm>
          <a:prstGeom prst="rect">
            <a:avLst/>
          </a:prstGeom>
        </p:spPr>
        <p:txBody>
          <a:bodyPr>
            <a:prstTxWarp prst="textPlain">
              <a:avLst/>
            </a:prstTxWarp>
          </a:bodyPr>
          <a:lstStyle/>
          <a:p>
            <a:pPr lvl="0" algn="ctr"/>
            <a:r>
              <a:rPr lang="en-US" b="1" dirty="0">
                <a:solidFill>
                  <a:schemeClr val="lt1"/>
                </a:solidFill>
              </a:rPr>
              <a:t>A</a:t>
            </a:r>
            <a:endParaRPr b="1" i="0" dirty="0">
              <a:ln>
                <a:noFill/>
              </a:ln>
              <a:solidFill>
                <a:schemeClr val="lt1"/>
              </a:solidFill>
              <a:latin typeface="Arial"/>
            </a:endParaRPr>
          </a:p>
        </p:txBody>
      </p:sp>
      <p:sp>
        <p:nvSpPr>
          <p:cNvPr id="19" name="Google Shape;546;p42"/>
          <p:cNvSpPr/>
          <p:nvPr/>
        </p:nvSpPr>
        <p:spPr>
          <a:xfrm>
            <a:off x="4877600" y="2747452"/>
            <a:ext cx="347755" cy="370796"/>
          </a:xfrm>
          <a:prstGeom prst="rect">
            <a:avLst/>
          </a:prstGeom>
        </p:spPr>
        <p:txBody>
          <a:bodyPr>
            <a:prstTxWarp prst="textPlain">
              <a:avLst/>
            </a:prstTxWarp>
          </a:bodyPr>
          <a:lstStyle/>
          <a:p>
            <a:pPr lvl="0" algn="ctr"/>
            <a:r>
              <a:rPr lang="en-US" b="1" dirty="0">
                <a:solidFill>
                  <a:schemeClr val="lt1"/>
                </a:solidFill>
              </a:rPr>
              <a:t>C</a:t>
            </a:r>
            <a:endParaRPr b="1" i="0" dirty="0">
              <a:ln>
                <a:noFill/>
              </a:ln>
              <a:solidFill>
                <a:schemeClr val="lt1"/>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7"/>
                                        </p:tgtEl>
                                        <p:attrNameLst>
                                          <p:attrName>style.visibility</p:attrName>
                                        </p:attrNameLst>
                                      </p:cBhvr>
                                      <p:to>
                                        <p:strVal val="visible"/>
                                      </p:to>
                                    </p:set>
                                    <p:animEffect transition="in" filter="fade">
                                      <p:cBhvr>
                                        <p:cTn id="17" dur="500"/>
                                        <p:tgtEl>
                                          <p:spTgt spid="53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1"/>
                                        </p:tgtEl>
                                        <p:attrNameLst>
                                          <p:attrName>style.visibility</p:attrName>
                                        </p:attrNameLst>
                                      </p:cBhvr>
                                      <p:to>
                                        <p:strVal val="visible"/>
                                      </p:to>
                                    </p:set>
                                    <p:animEffect transition="in" filter="fade">
                                      <p:cBhvr>
                                        <p:cTn id="20" dur="500"/>
                                        <p:tgtEl>
                                          <p:spTgt spid="54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39"/>
                                        </p:tgtEl>
                                        <p:attrNameLst>
                                          <p:attrName>style.visibility</p:attrName>
                                        </p:attrNameLst>
                                      </p:cBhvr>
                                      <p:to>
                                        <p:strVal val="visible"/>
                                      </p:to>
                                    </p:set>
                                    <p:animEffect transition="in" filter="barn(inVertical)">
                                      <p:cBhvr>
                                        <p:cTn id="25" dur="500"/>
                                        <p:tgtEl>
                                          <p:spTgt spid="53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42"/>
                                        </p:tgtEl>
                                        <p:attrNameLst>
                                          <p:attrName>style.visibility</p:attrName>
                                        </p:attrNameLst>
                                      </p:cBhvr>
                                      <p:to>
                                        <p:strVal val="visible"/>
                                      </p:to>
                                    </p:set>
                                    <p:animEffect transition="in" filter="barn(inVertical)">
                                      <p:cBhvr>
                                        <p:cTn id="28" dur="500"/>
                                        <p:tgtEl>
                                          <p:spTgt spid="54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38"/>
                                        </p:tgtEl>
                                        <p:attrNameLst>
                                          <p:attrName>style.visibility</p:attrName>
                                        </p:attrNameLst>
                                      </p:cBhvr>
                                      <p:to>
                                        <p:strVal val="visible"/>
                                      </p:to>
                                    </p:set>
                                    <p:animEffect transition="in" filter="barn(inVertical)">
                                      <p:cBhvr>
                                        <p:cTn id="33" dur="500"/>
                                        <p:tgtEl>
                                          <p:spTgt spid="53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43"/>
                                        </p:tgtEl>
                                        <p:attrNameLst>
                                          <p:attrName>style.visibility</p:attrName>
                                        </p:attrNameLst>
                                      </p:cBhvr>
                                      <p:to>
                                        <p:strVal val="visible"/>
                                      </p:to>
                                    </p:set>
                                    <p:animEffect transition="in" filter="barn(inVertical)">
                                      <p:cBhvr>
                                        <p:cTn id="36"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537" grpId="0" animBg="1"/>
      <p:bldP spid="538" grpId="0" animBg="1"/>
      <p:bldP spid="539" grpId="0" animBg="1"/>
      <p:bldP spid="540" grpId="0" animBg="1"/>
      <p:bldP spid="541" grpId="0" animBg="1"/>
      <p:bldP spid="542" grpId="0" animBg="1"/>
      <p:bldP spid="543"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70" name="Picture 69"/>
          <p:cNvPicPr>
            <a:picLocks noChangeAspect="1"/>
          </p:cNvPicPr>
          <p:nvPr/>
        </p:nvPicPr>
        <p:blipFill>
          <a:blip r:embed="rId3"/>
          <a:stretch>
            <a:fillRect/>
          </a:stretch>
        </p:blipFill>
        <p:spPr>
          <a:xfrm>
            <a:off x="3015335" y="921793"/>
            <a:ext cx="5595265" cy="2962199"/>
          </a:xfrm>
          <a:prstGeom prst="rect">
            <a:avLst/>
          </a:prstGeom>
          <a:ln>
            <a:solidFill>
              <a:schemeClr val="tx1">
                <a:lumMod val="90000"/>
                <a:lumOff val="10000"/>
              </a:schemeClr>
            </a:solidFill>
          </a:ln>
        </p:spPr>
      </p:pic>
      <p:sp>
        <p:nvSpPr>
          <p:cNvPr id="272" name="Google Shape;272;p22"/>
          <p:cNvSpPr txBox="1">
            <a:spLocks noGrp="1"/>
          </p:cNvSpPr>
          <p:nvPr>
            <p:ph type="title" idx="4294967295"/>
          </p:nvPr>
        </p:nvSpPr>
        <p:spPr>
          <a:xfrm>
            <a:off x="3188335" y="140918"/>
            <a:ext cx="5099050" cy="641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solidFill>
                  <a:schemeClr val="tx1"/>
                </a:solidFill>
                <a:latin typeface="+mj-lt"/>
              </a:rPr>
              <a:t>G</a:t>
            </a:r>
            <a:r>
              <a:rPr lang="en" sz="2800" b="1" dirty="0" smtClean="0">
                <a:solidFill>
                  <a:schemeClr val="tx1"/>
                </a:solidFill>
                <a:latin typeface="+mj-lt"/>
              </a:rPr>
              <a:t>iao </a:t>
            </a:r>
            <a:r>
              <a:rPr lang="en" sz="2800" b="1" dirty="0">
                <a:solidFill>
                  <a:schemeClr val="tx1"/>
                </a:solidFill>
                <a:latin typeface="+mj-lt"/>
              </a:rPr>
              <a:t>diện cho ứng dụng</a:t>
            </a:r>
            <a:endParaRPr sz="2800" b="1" dirty="0">
              <a:solidFill>
                <a:schemeClr val="tx1"/>
              </a:solidFill>
              <a:latin typeface="+mj-lt"/>
            </a:endParaRPr>
          </a:p>
        </p:txBody>
      </p:sp>
      <p:sp>
        <p:nvSpPr>
          <p:cNvPr id="17" name="Rectangle 16"/>
          <p:cNvSpPr/>
          <p:nvPr/>
        </p:nvSpPr>
        <p:spPr>
          <a:xfrm>
            <a:off x="4454820" y="2334042"/>
            <a:ext cx="234360" cy="307777"/>
          </a:xfrm>
          <a:prstGeom prst="rect">
            <a:avLst/>
          </a:prstGeom>
        </p:spPr>
        <p:txBody>
          <a:bodyPr wrap="none">
            <a:spAutoFit/>
          </a:bodyPr>
          <a:lstStyle/>
          <a:p>
            <a:r>
              <a:rPr lang="en-US" dirty="0"/>
              <a:t> </a:t>
            </a:r>
          </a:p>
        </p:txBody>
      </p:sp>
      <p:cxnSp>
        <p:nvCxnSpPr>
          <p:cNvPr id="21" name="Google Shape;335;p12"/>
          <p:cNvCxnSpPr/>
          <p:nvPr/>
        </p:nvCxnSpPr>
        <p:spPr>
          <a:xfrm>
            <a:off x="2713057" y="989235"/>
            <a:ext cx="918187" cy="298152"/>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22" name="Google Shape;327;p12"/>
          <p:cNvSpPr txBox="1"/>
          <p:nvPr/>
        </p:nvSpPr>
        <p:spPr>
          <a:xfrm>
            <a:off x="1098847" y="737634"/>
            <a:ext cx="1530053" cy="3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0" i="0" u="none" strike="noStrike" cap="none" dirty="0" err="1" smtClean="0">
                <a:solidFill>
                  <a:srgbClr val="000000"/>
                </a:solidFill>
                <a:latin typeface="Arial"/>
                <a:ea typeface="Arial"/>
                <a:cs typeface="Arial"/>
                <a:sym typeface="Arial"/>
              </a:rPr>
              <a:t>Tải</a:t>
            </a:r>
            <a:r>
              <a:rPr lang="en-US" b="0" i="0" u="none" strike="noStrike" cap="none" dirty="0" smtClean="0">
                <a:solidFill>
                  <a:srgbClr val="000000"/>
                </a:solidFill>
                <a:latin typeface="Arial"/>
                <a:ea typeface="Arial"/>
                <a:cs typeface="Arial"/>
                <a:sym typeface="Arial"/>
              </a:rPr>
              <a:t> </a:t>
            </a:r>
            <a:r>
              <a:rPr lang="en-US" b="0" i="0" u="none" strike="noStrike" cap="none" dirty="0" err="1" smtClean="0">
                <a:solidFill>
                  <a:srgbClr val="000000"/>
                </a:solidFill>
                <a:latin typeface="Arial"/>
                <a:ea typeface="Arial"/>
                <a:cs typeface="Arial"/>
                <a:sym typeface="Arial"/>
              </a:rPr>
              <a:t>hình</a:t>
            </a:r>
            <a:r>
              <a:rPr lang="en-US" b="0" i="0" u="none" strike="noStrike" cap="none" dirty="0" smtClean="0">
                <a:solidFill>
                  <a:srgbClr val="000000"/>
                </a:solidFill>
                <a:latin typeface="Arial"/>
                <a:ea typeface="Arial"/>
                <a:cs typeface="Arial"/>
                <a:sym typeface="Arial"/>
              </a:rPr>
              <a:t> </a:t>
            </a:r>
            <a:r>
              <a:rPr lang="en-US" b="0" i="0" u="none" strike="noStrike" cap="none" dirty="0" err="1" smtClean="0">
                <a:solidFill>
                  <a:srgbClr val="000000"/>
                </a:solidFill>
                <a:latin typeface="Arial"/>
                <a:ea typeface="Arial"/>
                <a:cs typeface="Arial"/>
                <a:sym typeface="Arial"/>
              </a:rPr>
              <a:t>ảnh</a:t>
            </a:r>
            <a:r>
              <a:rPr lang="en-US" b="0" i="0" u="none" strike="noStrike" cap="none" dirty="0" smtClean="0">
                <a:solidFill>
                  <a:srgbClr val="000000"/>
                </a:solidFill>
                <a:latin typeface="Arial"/>
                <a:ea typeface="Arial"/>
                <a:cs typeface="Arial"/>
                <a:sym typeface="Arial"/>
              </a:rPr>
              <a:t> </a:t>
            </a:r>
            <a:r>
              <a:rPr lang="en-US" b="0" i="0" u="none" strike="noStrike" cap="none" dirty="0" err="1" smtClean="0">
                <a:solidFill>
                  <a:srgbClr val="000000"/>
                </a:solidFill>
                <a:latin typeface="Arial"/>
                <a:ea typeface="Arial"/>
                <a:cs typeface="Arial"/>
                <a:sym typeface="Arial"/>
              </a:rPr>
              <a:t>lên</a:t>
            </a:r>
            <a:endParaRPr b="0" i="0" u="none" strike="noStrike" cap="none" dirty="0">
              <a:solidFill>
                <a:srgbClr val="000000"/>
              </a:solidFill>
              <a:latin typeface="Arial"/>
              <a:ea typeface="Arial"/>
              <a:cs typeface="Arial"/>
              <a:sym typeface="Arial"/>
            </a:endParaRPr>
          </a:p>
        </p:txBody>
      </p:sp>
      <p:cxnSp>
        <p:nvCxnSpPr>
          <p:cNvPr id="28" name="Google Shape;335;p12"/>
          <p:cNvCxnSpPr/>
          <p:nvPr/>
        </p:nvCxnSpPr>
        <p:spPr>
          <a:xfrm>
            <a:off x="2751304" y="1601832"/>
            <a:ext cx="879940" cy="102594"/>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31" name="Google Shape;327;p12"/>
          <p:cNvSpPr txBox="1"/>
          <p:nvPr/>
        </p:nvSpPr>
        <p:spPr>
          <a:xfrm>
            <a:off x="867397" y="1357079"/>
            <a:ext cx="1761503" cy="3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bộ</a:t>
            </a:r>
            <a:r>
              <a:rPr lang="en-US" dirty="0" smtClean="0">
                <a:solidFill>
                  <a:schemeClr val="tx1"/>
                </a:solidFill>
              </a:rPr>
              <a:t> </a:t>
            </a:r>
            <a:r>
              <a:rPr lang="en-US" dirty="0" err="1" smtClean="0">
                <a:solidFill>
                  <a:schemeClr val="tx1"/>
                </a:solidFill>
              </a:rPr>
              <a:t>lọc</a:t>
            </a:r>
            <a:endParaRPr b="0" i="0" u="none" strike="noStrike" cap="none" dirty="0">
              <a:solidFill>
                <a:schemeClr val="tx1"/>
              </a:solidFill>
              <a:latin typeface="Arial"/>
              <a:ea typeface="Arial"/>
              <a:cs typeface="Arial"/>
              <a:sym typeface="Arial"/>
            </a:endParaRPr>
          </a:p>
        </p:txBody>
      </p:sp>
      <p:cxnSp>
        <p:nvCxnSpPr>
          <p:cNvPr id="32" name="Google Shape;335;p12"/>
          <p:cNvCxnSpPr/>
          <p:nvPr/>
        </p:nvCxnSpPr>
        <p:spPr>
          <a:xfrm>
            <a:off x="2751304" y="2204531"/>
            <a:ext cx="879940" cy="0"/>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35" name="Google Shape;327;p12"/>
          <p:cNvSpPr txBox="1"/>
          <p:nvPr/>
        </p:nvSpPr>
        <p:spPr>
          <a:xfrm>
            <a:off x="577353" y="1928938"/>
            <a:ext cx="2051547"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Thực</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làm</a:t>
            </a:r>
            <a:r>
              <a:rPr lang="en-US" dirty="0" smtClean="0">
                <a:solidFill>
                  <a:schemeClr val="tx1"/>
                </a:solidFill>
              </a:rPr>
              <a:t> </a:t>
            </a:r>
            <a:r>
              <a:rPr lang="en-US" dirty="0" err="1" smtClean="0">
                <a:solidFill>
                  <a:schemeClr val="tx1"/>
                </a:solidFill>
              </a:rPr>
              <a:t>mờ</a:t>
            </a:r>
            <a:r>
              <a:rPr lang="en-US" dirty="0">
                <a:solidFill>
                  <a:schemeClr val="tx1"/>
                </a:solidFill>
              </a:rPr>
              <a:t>,</a:t>
            </a:r>
            <a:r>
              <a:rPr lang="en-US" dirty="0" smtClean="0">
                <a:solidFill>
                  <a:schemeClr val="tx1"/>
                </a:solidFill>
              </a:rPr>
              <a:t> </a:t>
            </a:r>
            <a:r>
              <a:rPr lang="en-US" dirty="0" err="1" smtClean="0">
                <a:solidFill>
                  <a:schemeClr val="tx1"/>
                </a:solidFill>
              </a:rPr>
              <a:t>làm</a:t>
            </a:r>
            <a:r>
              <a:rPr lang="en-US" dirty="0" smtClean="0">
                <a:solidFill>
                  <a:schemeClr val="tx1"/>
                </a:solidFill>
              </a:rPr>
              <a:t> </a:t>
            </a:r>
            <a:r>
              <a:rPr lang="en-US" dirty="0" err="1" smtClean="0">
                <a:solidFill>
                  <a:schemeClr val="tx1"/>
                </a:solidFill>
              </a:rPr>
              <a:t>mịn</a:t>
            </a:r>
            <a:r>
              <a:rPr lang="en-US" dirty="0" smtClean="0">
                <a:solidFill>
                  <a:schemeClr val="tx1"/>
                </a:solidFill>
              </a:rPr>
              <a:t> </a:t>
            </a:r>
            <a:r>
              <a:rPr lang="en-US" dirty="0" err="1" smtClean="0">
                <a:solidFill>
                  <a:schemeClr val="tx1"/>
                </a:solidFill>
              </a:rPr>
              <a:t>ảnh</a:t>
            </a:r>
            <a:endParaRPr b="0" i="0" u="none" strike="noStrike" cap="none" dirty="0">
              <a:solidFill>
                <a:schemeClr val="tx1"/>
              </a:solidFill>
              <a:latin typeface="Arial"/>
              <a:ea typeface="Arial"/>
              <a:cs typeface="Arial"/>
              <a:sym typeface="Arial"/>
            </a:endParaRPr>
          </a:p>
        </p:txBody>
      </p:sp>
      <p:cxnSp>
        <p:nvCxnSpPr>
          <p:cNvPr id="36" name="Google Shape;335;p12"/>
          <p:cNvCxnSpPr/>
          <p:nvPr/>
        </p:nvCxnSpPr>
        <p:spPr>
          <a:xfrm flipV="1">
            <a:off x="2713057" y="2649541"/>
            <a:ext cx="918187" cy="283577"/>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38" name="Google Shape;327;p12"/>
          <p:cNvSpPr txBox="1"/>
          <p:nvPr/>
        </p:nvSpPr>
        <p:spPr>
          <a:xfrm>
            <a:off x="735835" y="2775576"/>
            <a:ext cx="1893065" cy="3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dirty="0" err="1" smtClean="0">
                <a:solidFill>
                  <a:schemeClr val="tx1"/>
                </a:solidFill>
              </a:rPr>
              <a:t>Thêm</a:t>
            </a:r>
            <a:r>
              <a:rPr lang="en-US" dirty="0" smtClean="0">
                <a:solidFill>
                  <a:schemeClr val="tx1"/>
                </a:solidFill>
              </a:rPr>
              <a:t> </a:t>
            </a:r>
            <a:r>
              <a:rPr lang="en-US" dirty="0" err="1" smtClean="0">
                <a:solidFill>
                  <a:schemeClr val="tx1"/>
                </a:solidFill>
              </a:rPr>
              <a:t>kí</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vào</a:t>
            </a:r>
            <a:r>
              <a:rPr lang="en-US" dirty="0" smtClean="0">
                <a:solidFill>
                  <a:schemeClr val="tx1"/>
                </a:solidFill>
              </a:rPr>
              <a:t> </a:t>
            </a:r>
            <a:r>
              <a:rPr lang="en-US" dirty="0" err="1" smtClean="0">
                <a:solidFill>
                  <a:schemeClr val="tx1"/>
                </a:solidFill>
              </a:rPr>
              <a:t>ảnh</a:t>
            </a:r>
            <a:endParaRPr b="0" i="0" u="none" strike="noStrike" cap="none" dirty="0">
              <a:solidFill>
                <a:schemeClr val="tx1"/>
              </a:solidFill>
              <a:latin typeface="Arial"/>
              <a:ea typeface="Arial"/>
              <a:cs typeface="Arial"/>
              <a:sym typeface="Arial"/>
            </a:endParaRPr>
          </a:p>
        </p:txBody>
      </p:sp>
      <p:cxnSp>
        <p:nvCxnSpPr>
          <p:cNvPr id="44" name="Google Shape;335;p12"/>
          <p:cNvCxnSpPr/>
          <p:nvPr/>
        </p:nvCxnSpPr>
        <p:spPr>
          <a:xfrm flipV="1">
            <a:off x="2628900" y="3162617"/>
            <a:ext cx="1002344" cy="406930"/>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47" name="Google Shape;327;p12"/>
          <p:cNvSpPr txBox="1"/>
          <p:nvPr/>
        </p:nvSpPr>
        <p:spPr>
          <a:xfrm>
            <a:off x="1039139" y="3489042"/>
            <a:ext cx="1498993"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vi-VN" dirty="0" smtClean="0">
                <a:solidFill>
                  <a:schemeClr val="tx1"/>
                </a:solidFill>
              </a:rPr>
              <a:t>Lư</a:t>
            </a:r>
            <a:r>
              <a:rPr lang="en-US" dirty="0" smtClean="0">
                <a:solidFill>
                  <a:schemeClr val="tx1"/>
                </a:solidFill>
              </a:rPr>
              <a:t>u </a:t>
            </a:r>
            <a:r>
              <a:rPr lang="en-US" dirty="0" err="1" smtClean="0">
                <a:solidFill>
                  <a:schemeClr val="tx1"/>
                </a:solidFill>
              </a:rPr>
              <a:t>ảnh</a:t>
            </a:r>
            <a:r>
              <a:rPr lang="en-US" dirty="0" smtClean="0">
                <a:solidFill>
                  <a:schemeClr val="tx1"/>
                </a:solidFill>
              </a:rPr>
              <a:t> </a:t>
            </a:r>
            <a:r>
              <a:rPr lang="en-US" dirty="0" err="1" smtClean="0">
                <a:solidFill>
                  <a:schemeClr val="tx1"/>
                </a:solidFill>
              </a:rPr>
              <a:t>sau</a:t>
            </a:r>
            <a:r>
              <a:rPr lang="en-US" dirty="0" smtClean="0">
                <a:solidFill>
                  <a:schemeClr val="tx1"/>
                </a:solidFill>
              </a:rPr>
              <a:t> </a:t>
            </a:r>
            <a:r>
              <a:rPr lang="en-US" dirty="0" err="1" smtClean="0">
                <a:solidFill>
                  <a:schemeClr val="tx1"/>
                </a:solidFill>
              </a:rPr>
              <a:t>khi</a:t>
            </a:r>
            <a:r>
              <a:rPr lang="en-US" dirty="0" smtClean="0">
                <a:solidFill>
                  <a:schemeClr val="tx1"/>
                </a:solidFill>
              </a:rPr>
              <a:t> </a:t>
            </a:r>
            <a:r>
              <a:rPr lang="en-US" dirty="0" err="1" smtClean="0">
                <a:solidFill>
                  <a:schemeClr val="tx1"/>
                </a:solidFill>
              </a:rPr>
              <a:t>chỉnh</a:t>
            </a:r>
            <a:r>
              <a:rPr lang="en-US" dirty="0" smtClean="0">
                <a:solidFill>
                  <a:schemeClr val="tx1"/>
                </a:solidFill>
              </a:rPr>
              <a:t> </a:t>
            </a:r>
            <a:r>
              <a:rPr lang="en-US" dirty="0" err="1" smtClean="0">
                <a:solidFill>
                  <a:schemeClr val="tx1"/>
                </a:solidFill>
              </a:rPr>
              <a:t>sửa</a:t>
            </a:r>
            <a:endParaRPr b="0" i="0" u="none" strike="noStrike" cap="none" dirty="0">
              <a:solidFill>
                <a:schemeClr val="tx1"/>
              </a:solidFill>
              <a:latin typeface="Arial"/>
              <a:ea typeface="Arial"/>
              <a:cs typeface="Arial"/>
              <a:sym typeface="Arial"/>
            </a:endParaRPr>
          </a:p>
        </p:txBody>
      </p:sp>
      <p:sp>
        <p:nvSpPr>
          <p:cNvPr id="57" name="Google Shape;327;p12"/>
          <p:cNvSpPr txBox="1"/>
          <p:nvPr/>
        </p:nvSpPr>
        <p:spPr>
          <a:xfrm>
            <a:off x="2907960" y="4417953"/>
            <a:ext cx="1546860"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Lưu</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thao</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đã</a:t>
            </a:r>
            <a:r>
              <a:rPr lang="en-US" dirty="0" smtClean="0">
                <a:solidFill>
                  <a:schemeClr val="tx1"/>
                </a:solidFill>
              </a:rPr>
              <a:t> </a:t>
            </a:r>
            <a:r>
              <a:rPr lang="en-US" dirty="0" err="1" smtClean="0">
                <a:solidFill>
                  <a:schemeClr val="tx1"/>
                </a:solidFill>
              </a:rPr>
              <a:t>chỉnh</a:t>
            </a:r>
            <a:r>
              <a:rPr lang="en-US" dirty="0" smtClean="0">
                <a:solidFill>
                  <a:schemeClr val="tx1"/>
                </a:solidFill>
              </a:rPr>
              <a:t> </a:t>
            </a:r>
            <a:r>
              <a:rPr lang="en-US" dirty="0" err="1" smtClean="0">
                <a:solidFill>
                  <a:schemeClr val="tx1"/>
                </a:solidFill>
              </a:rPr>
              <a:t>sửa</a:t>
            </a:r>
            <a:r>
              <a:rPr lang="en-US" dirty="0" smtClean="0">
                <a:solidFill>
                  <a:schemeClr val="tx1"/>
                </a:solidFill>
              </a:rPr>
              <a:t> </a:t>
            </a:r>
            <a:endParaRPr b="0" i="0" u="none" strike="noStrike" cap="none" dirty="0">
              <a:solidFill>
                <a:schemeClr val="tx1"/>
              </a:solidFill>
              <a:latin typeface="Arial"/>
              <a:ea typeface="Arial"/>
              <a:cs typeface="Arial"/>
              <a:sym typeface="Arial"/>
            </a:endParaRPr>
          </a:p>
        </p:txBody>
      </p:sp>
      <p:cxnSp>
        <p:nvCxnSpPr>
          <p:cNvPr id="64" name="Google Shape;335;p12"/>
          <p:cNvCxnSpPr/>
          <p:nvPr/>
        </p:nvCxnSpPr>
        <p:spPr>
          <a:xfrm flipV="1">
            <a:off x="5737860" y="3898409"/>
            <a:ext cx="4124" cy="490712"/>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66" name="Google Shape;327;p12"/>
          <p:cNvSpPr txBox="1"/>
          <p:nvPr/>
        </p:nvSpPr>
        <p:spPr>
          <a:xfrm>
            <a:off x="5142746" y="4417953"/>
            <a:ext cx="1190227"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Xóa</a:t>
            </a:r>
            <a:r>
              <a:rPr lang="en-US" dirty="0" smtClean="0">
                <a:solidFill>
                  <a:schemeClr val="tx1"/>
                </a:solidFill>
              </a:rPr>
              <a:t> </a:t>
            </a:r>
            <a:r>
              <a:rPr lang="en-US" dirty="0" err="1" smtClean="0">
                <a:solidFill>
                  <a:schemeClr val="tx1"/>
                </a:solidFill>
              </a:rPr>
              <a:t>thao</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vừa</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endParaRPr b="0" i="0" u="none" strike="noStrike" cap="none" dirty="0">
              <a:solidFill>
                <a:schemeClr val="tx1"/>
              </a:solidFill>
              <a:latin typeface="Arial"/>
              <a:ea typeface="Arial"/>
              <a:cs typeface="Arial"/>
              <a:sym typeface="Arial"/>
            </a:endParaRPr>
          </a:p>
        </p:txBody>
      </p:sp>
      <p:cxnSp>
        <p:nvCxnSpPr>
          <p:cNvPr id="71" name="Google Shape;335;p12"/>
          <p:cNvCxnSpPr/>
          <p:nvPr/>
        </p:nvCxnSpPr>
        <p:spPr>
          <a:xfrm flipV="1">
            <a:off x="4294410" y="3931891"/>
            <a:ext cx="320820" cy="429789"/>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73" name="Google Shape;327;p12"/>
          <p:cNvSpPr txBox="1"/>
          <p:nvPr/>
        </p:nvSpPr>
        <p:spPr>
          <a:xfrm>
            <a:off x="6811526" y="4417953"/>
            <a:ext cx="1593334"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Đưa</a:t>
            </a:r>
            <a:r>
              <a:rPr lang="en-US" dirty="0" smtClean="0">
                <a:solidFill>
                  <a:schemeClr val="tx1"/>
                </a:solidFill>
              </a:rPr>
              <a:t> </a:t>
            </a:r>
            <a:r>
              <a:rPr lang="en-US" dirty="0" err="1" smtClean="0">
                <a:solidFill>
                  <a:schemeClr val="tx1"/>
                </a:solidFill>
              </a:rPr>
              <a:t>ảnh</a:t>
            </a:r>
            <a:r>
              <a:rPr lang="en-US" dirty="0" smtClean="0">
                <a:solidFill>
                  <a:schemeClr val="tx1"/>
                </a:solidFill>
              </a:rPr>
              <a:t> </a:t>
            </a:r>
            <a:r>
              <a:rPr lang="en-US" dirty="0" err="1" smtClean="0">
                <a:solidFill>
                  <a:schemeClr val="tx1"/>
                </a:solidFill>
              </a:rPr>
              <a:t>về</a:t>
            </a:r>
            <a:r>
              <a:rPr lang="en-US" dirty="0" smtClean="0">
                <a:solidFill>
                  <a:schemeClr val="tx1"/>
                </a:solidFill>
              </a:rPr>
              <a:t> </a:t>
            </a:r>
            <a:r>
              <a:rPr lang="en-US" dirty="0" err="1" smtClean="0">
                <a:solidFill>
                  <a:schemeClr val="tx1"/>
                </a:solidFill>
              </a:rPr>
              <a:t>trạng</a:t>
            </a:r>
            <a:r>
              <a:rPr lang="en-US" dirty="0" smtClean="0">
                <a:solidFill>
                  <a:schemeClr val="tx1"/>
                </a:solidFill>
              </a:rPr>
              <a:t> </a:t>
            </a:r>
            <a:r>
              <a:rPr lang="en-US" dirty="0" err="1" smtClean="0">
                <a:solidFill>
                  <a:schemeClr val="tx1"/>
                </a:solidFill>
              </a:rPr>
              <a:t>thái</a:t>
            </a:r>
            <a:r>
              <a:rPr lang="en-US" dirty="0" smtClean="0">
                <a:solidFill>
                  <a:schemeClr val="tx1"/>
                </a:solidFill>
              </a:rPr>
              <a:t> ban </a:t>
            </a:r>
            <a:r>
              <a:rPr lang="en-US" dirty="0" err="1" smtClean="0">
                <a:solidFill>
                  <a:schemeClr val="tx1"/>
                </a:solidFill>
              </a:rPr>
              <a:t>đầu</a:t>
            </a:r>
            <a:endParaRPr b="0" i="0" u="none" strike="noStrike" cap="none" dirty="0">
              <a:solidFill>
                <a:schemeClr val="tx1"/>
              </a:solidFill>
              <a:latin typeface="Arial"/>
              <a:ea typeface="Arial"/>
              <a:cs typeface="Arial"/>
              <a:sym typeface="Arial"/>
            </a:endParaRPr>
          </a:p>
        </p:txBody>
      </p:sp>
      <p:cxnSp>
        <p:nvCxnSpPr>
          <p:cNvPr id="74" name="Google Shape;335;p12"/>
          <p:cNvCxnSpPr/>
          <p:nvPr/>
        </p:nvCxnSpPr>
        <p:spPr>
          <a:xfrm flipH="1" flipV="1">
            <a:off x="6986106" y="3898409"/>
            <a:ext cx="289971" cy="470228"/>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750"/>
                                        <p:tgtEl>
                                          <p:spTgt spid="22">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animEffect transition="in" filter="fade">
                                      <p:cBhvr>
                                        <p:cTn id="11" dur="750"/>
                                        <p:tgtEl>
                                          <p:spTgt spid="31">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Effect transition="in" filter="fade">
                                      <p:cBhvr>
                                        <p:cTn id="15" dur="750"/>
                                        <p:tgtEl>
                                          <p:spTgt spid="35">
                                            <p:txEl>
                                              <p:pRg st="0" end="0"/>
                                            </p:txEl>
                                          </p:spTgt>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750"/>
                                        <p:tgtEl>
                                          <p:spTgt spid="38">
                                            <p:txEl>
                                              <p:pRg st="0" end="0"/>
                                            </p:txEl>
                                          </p:spTgt>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47">
                                            <p:txEl>
                                              <p:pRg st="0" end="0"/>
                                            </p:txEl>
                                          </p:spTgt>
                                        </p:tgtEl>
                                        <p:attrNameLst>
                                          <p:attrName>style.visibility</p:attrName>
                                        </p:attrNameLst>
                                      </p:cBhvr>
                                      <p:to>
                                        <p:strVal val="visible"/>
                                      </p:to>
                                    </p:set>
                                    <p:animEffect transition="in" filter="fade">
                                      <p:cBhvr>
                                        <p:cTn id="23" dur="750"/>
                                        <p:tgtEl>
                                          <p:spTgt spid="47">
                                            <p:txEl>
                                              <p:pRg st="0" end="0"/>
                                            </p:txEl>
                                          </p:spTgt>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57">
                                            <p:txEl>
                                              <p:pRg st="0" end="0"/>
                                            </p:txEl>
                                          </p:spTgt>
                                        </p:tgtEl>
                                        <p:attrNameLst>
                                          <p:attrName>style.visibility</p:attrName>
                                        </p:attrNameLst>
                                      </p:cBhvr>
                                      <p:to>
                                        <p:strVal val="visible"/>
                                      </p:to>
                                    </p:set>
                                    <p:animEffect transition="in" filter="fade">
                                      <p:cBhvr>
                                        <p:cTn id="27" dur="750"/>
                                        <p:tgtEl>
                                          <p:spTgt spid="57">
                                            <p:txEl>
                                              <p:pRg st="0" end="0"/>
                                            </p:txEl>
                                          </p:spTgt>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66">
                                            <p:txEl>
                                              <p:pRg st="0" end="0"/>
                                            </p:txEl>
                                          </p:spTgt>
                                        </p:tgtEl>
                                        <p:attrNameLst>
                                          <p:attrName>style.visibility</p:attrName>
                                        </p:attrNameLst>
                                      </p:cBhvr>
                                      <p:to>
                                        <p:strVal val="visible"/>
                                      </p:to>
                                    </p:set>
                                    <p:animEffect transition="in" filter="fade">
                                      <p:cBhvr>
                                        <p:cTn id="31" dur="750"/>
                                        <p:tgtEl>
                                          <p:spTgt spid="66">
                                            <p:txEl>
                                              <p:pRg st="0" end="0"/>
                                            </p:txEl>
                                          </p:spTgt>
                                        </p:tgtEl>
                                      </p:cBhvr>
                                    </p:animEffect>
                                  </p:childTnLst>
                                </p:cTn>
                              </p:par>
                            </p:childTnLst>
                          </p:cTn>
                        </p:par>
                        <p:par>
                          <p:cTn id="32" fill="hold">
                            <p:stCondLst>
                              <p:cond delay="5250"/>
                            </p:stCondLst>
                            <p:childTnLst>
                              <p:par>
                                <p:cTn id="33" presetID="10" presetClass="entr" presetSubtype="0" fill="hold" nodeType="afterEffect">
                                  <p:stCondLst>
                                    <p:cond delay="0"/>
                                  </p:stCondLst>
                                  <p:childTnLst>
                                    <p:set>
                                      <p:cBhvr>
                                        <p:cTn id="34" dur="1" fill="hold">
                                          <p:stCondLst>
                                            <p:cond delay="0"/>
                                          </p:stCondLst>
                                        </p:cTn>
                                        <p:tgtEl>
                                          <p:spTgt spid="73">
                                            <p:txEl>
                                              <p:pRg st="0" end="0"/>
                                            </p:txEl>
                                          </p:spTgt>
                                        </p:tgtEl>
                                        <p:attrNameLst>
                                          <p:attrName>style.visibility</p:attrName>
                                        </p:attrNameLst>
                                      </p:cBhvr>
                                      <p:to>
                                        <p:strVal val="visible"/>
                                      </p:to>
                                    </p:set>
                                    <p:animEffect transition="in" filter="fade">
                                      <p:cBhvr>
                                        <p:cTn id="35" dur="75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body" idx="4294967295"/>
          </p:nvPr>
        </p:nvSpPr>
        <p:spPr>
          <a:xfrm>
            <a:off x="5984332" y="1894559"/>
            <a:ext cx="2420528" cy="1447800"/>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Đen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và</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Trắng</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600"/>
              </a:spcBef>
              <a:spcAft>
                <a:spcPts val="0"/>
              </a:spcAft>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Bút</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chì</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600"/>
              </a:spcBef>
              <a:spcAft>
                <a:spcPts val="0"/>
              </a:spcAft>
              <a:buSzPct val="100000"/>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3D</a:t>
            </a:r>
          </a:p>
          <a:p>
            <a:pPr marL="285750" lvl="0" indent="-285750" algn="just" rtl="0">
              <a:spcBef>
                <a:spcPts val="600"/>
              </a:spcBef>
              <a:spcAft>
                <a:spcPts val="0"/>
              </a:spcAft>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Mở</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rộng</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11" name="Google Shape;411;p3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412" name="Google Shape;412;p34"/>
          <p:cNvGrpSpPr/>
          <p:nvPr/>
        </p:nvGrpSpPr>
        <p:grpSpPr>
          <a:xfrm>
            <a:off x="-389164" y="619124"/>
            <a:ext cx="6535964" cy="3648075"/>
            <a:chOff x="1177450" y="241631"/>
            <a:chExt cx="6173152" cy="3616776"/>
          </a:xfrm>
          <a:solidFill>
            <a:schemeClr val="bg2">
              <a:lumMod val="50000"/>
            </a:schemeClr>
          </a:solidFill>
        </p:grpSpPr>
        <p:sp>
          <p:nvSpPr>
            <p:cNvPr id="413" name="Google Shape;41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410;p34"/>
          <p:cNvSpPr txBox="1">
            <a:spLocks/>
          </p:cNvSpPr>
          <p:nvPr/>
        </p:nvSpPr>
        <p:spPr>
          <a:xfrm>
            <a:off x="5755078" y="794306"/>
            <a:ext cx="2718362" cy="16488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just">
              <a:buFont typeface="Varela Round"/>
              <a:buNone/>
            </a:pP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Giao</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diện</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Bộ</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lọc</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bao</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gồm</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các</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phương</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thức</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chỉnh</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sửa</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ảnh</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như</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a:t>
            </a:r>
            <a:endParaRPr lang="en-US" sz="2000" b="1" dirty="0">
              <a:solidFill>
                <a:schemeClr val="tx1"/>
              </a:solidFill>
              <a:latin typeface="Times New Roman" panose="02020603050405020304" pitchFamily="18" charset="0"/>
              <a:ea typeface="Nixie One"/>
              <a:cs typeface="Times New Roman" panose="02020603050405020304" pitchFamily="18" charset="0"/>
              <a:sym typeface="Nixie One"/>
            </a:endParaRPr>
          </a:p>
        </p:txBody>
      </p:sp>
      <p:pic>
        <p:nvPicPr>
          <p:cNvPr id="4" name="Picture 3"/>
          <p:cNvPicPr>
            <a:picLocks noChangeAspect="1"/>
          </p:cNvPicPr>
          <p:nvPr/>
        </p:nvPicPr>
        <p:blipFill rotWithShape="1">
          <a:blip r:embed="rId3"/>
          <a:srcRect l="11533" t="-1068" r="9523" b="38586"/>
          <a:stretch/>
        </p:blipFill>
        <p:spPr>
          <a:xfrm>
            <a:off x="366965" y="779146"/>
            <a:ext cx="5055900" cy="31165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
                                            <p:txEl>
                                              <p:pRg st="0" end="0"/>
                                            </p:txEl>
                                          </p:spTgt>
                                        </p:tgtEl>
                                        <p:attrNameLst>
                                          <p:attrName>style.visibility</p:attrName>
                                        </p:attrNameLst>
                                      </p:cBhvr>
                                      <p:to>
                                        <p:strVal val="visible"/>
                                      </p:to>
                                    </p:set>
                                    <p:animEffect transition="in" filter="fade">
                                      <p:cBhvr>
                                        <p:cTn id="19" dur="1000"/>
                                        <p:tgtEl>
                                          <p:spTgt spid="410">
                                            <p:txEl>
                                              <p:pRg st="0" end="0"/>
                                            </p:txEl>
                                          </p:spTgt>
                                        </p:tgtEl>
                                      </p:cBhvr>
                                    </p:animEffect>
                                    <p:anim calcmode="lin" valueType="num">
                                      <p:cBhvr>
                                        <p:cTn id="20" dur="1000" fill="hold"/>
                                        <p:tgtEl>
                                          <p:spTgt spid="4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10">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0">
                                            <p:txEl>
                                              <p:pRg st="1" end="1"/>
                                            </p:txEl>
                                          </p:spTgt>
                                        </p:tgtEl>
                                        <p:attrNameLst>
                                          <p:attrName>style.visibility</p:attrName>
                                        </p:attrNameLst>
                                      </p:cBhvr>
                                      <p:to>
                                        <p:strVal val="visible"/>
                                      </p:to>
                                    </p:set>
                                    <p:animEffect transition="in" filter="fade">
                                      <p:cBhvr>
                                        <p:cTn id="24" dur="1000"/>
                                        <p:tgtEl>
                                          <p:spTgt spid="410">
                                            <p:txEl>
                                              <p:pRg st="1" end="1"/>
                                            </p:txEl>
                                          </p:spTgt>
                                        </p:tgtEl>
                                      </p:cBhvr>
                                    </p:animEffect>
                                    <p:anim calcmode="lin" valueType="num">
                                      <p:cBhvr>
                                        <p:cTn id="25" dur="1000" fill="hold"/>
                                        <p:tgtEl>
                                          <p:spTgt spid="41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10">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10">
                                            <p:txEl>
                                              <p:pRg st="2" end="2"/>
                                            </p:txEl>
                                          </p:spTgt>
                                        </p:tgtEl>
                                        <p:attrNameLst>
                                          <p:attrName>style.visibility</p:attrName>
                                        </p:attrNameLst>
                                      </p:cBhvr>
                                      <p:to>
                                        <p:strVal val="visible"/>
                                      </p:to>
                                    </p:set>
                                    <p:animEffect transition="in" filter="fade">
                                      <p:cBhvr>
                                        <p:cTn id="29" dur="1000"/>
                                        <p:tgtEl>
                                          <p:spTgt spid="410">
                                            <p:txEl>
                                              <p:pRg st="2" end="2"/>
                                            </p:txEl>
                                          </p:spTgt>
                                        </p:tgtEl>
                                      </p:cBhvr>
                                    </p:animEffect>
                                    <p:anim calcmode="lin" valueType="num">
                                      <p:cBhvr>
                                        <p:cTn id="30" dur="1000" fill="hold"/>
                                        <p:tgtEl>
                                          <p:spTgt spid="41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1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10">
                                            <p:txEl>
                                              <p:pRg st="3" end="3"/>
                                            </p:txEl>
                                          </p:spTgt>
                                        </p:tgtEl>
                                        <p:attrNameLst>
                                          <p:attrName>style.visibility</p:attrName>
                                        </p:attrNameLst>
                                      </p:cBhvr>
                                      <p:to>
                                        <p:strVal val="visible"/>
                                      </p:to>
                                    </p:set>
                                    <p:animEffect transition="in" filter="fade">
                                      <p:cBhvr>
                                        <p:cTn id="34" dur="1000"/>
                                        <p:tgtEl>
                                          <p:spTgt spid="410">
                                            <p:txEl>
                                              <p:pRg st="3" end="3"/>
                                            </p:txEl>
                                          </p:spTgt>
                                        </p:tgtEl>
                                      </p:cBhvr>
                                    </p:animEffect>
                                    <p:anim calcmode="lin" valueType="num">
                                      <p:cBhvr>
                                        <p:cTn id="35" dur="1000" fill="hold"/>
                                        <p:tgtEl>
                                          <p:spTgt spid="41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body" idx="1"/>
          </p:nvPr>
        </p:nvSpPr>
        <p:spPr>
          <a:xfrm>
            <a:off x="708484" y="1452187"/>
            <a:ext cx="3330995" cy="2786100"/>
          </a:xfrm>
          <a:prstGeom prst="rect">
            <a:avLst/>
          </a:prstGeom>
        </p:spPr>
        <p:txBody>
          <a:bodyPr spcFirstLastPara="1" wrap="square" lIns="91425" tIns="91425" rIns="91425" bIns="91425" anchor="t" anchorCtr="0">
            <a:noAutofit/>
          </a:bodyPr>
          <a:lstStyle/>
          <a:p>
            <a:pPr marL="0" lvl="0" indent="0" algn="just" rtl="0">
              <a:lnSpc>
                <a:spcPct val="130000"/>
              </a:lnSpc>
              <a:spcBef>
                <a:spcPts val="600"/>
              </a:spcBef>
              <a:spcAft>
                <a:spcPts val="600"/>
              </a:spcAft>
              <a:buNone/>
            </a:pPr>
            <a:r>
              <a:rPr lang="en-US" dirty="0" err="1">
                <a:solidFill>
                  <a:schemeClr val="bg1"/>
                </a:solidFill>
                <a:latin typeface="Times New Roman" panose="02020603050405020304" pitchFamily="18" charset="0"/>
                <a:ea typeface="Nixie One"/>
                <a:cs typeface="Times New Roman" panose="02020603050405020304" pitchFamily="18" charset="0"/>
                <a:sym typeface="Nixie One"/>
              </a:rPr>
              <a:t>Giao</a:t>
            </a:r>
            <a:r>
              <a:rPr lang="en-US" dirty="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a:solidFill>
                  <a:schemeClr val="bg1"/>
                </a:solidFill>
                <a:latin typeface="Times New Roman" panose="02020603050405020304" pitchFamily="18" charset="0"/>
                <a:ea typeface="Nixie One"/>
                <a:cs typeface="Times New Roman" panose="02020603050405020304" pitchFamily="18" charset="0"/>
                <a:sym typeface="Nixie One"/>
              </a:rPr>
              <a:t>diện</a:t>
            </a:r>
            <a:r>
              <a:rPr lang="en-US" dirty="0">
                <a:solidFill>
                  <a:schemeClr val="bg1"/>
                </a:solidFill>
                <a:latin typeface="Times New Roman" panose="02020603050405020304" pitchFamily="18" charset="0"/>
                <a:ea typeface="Nixie One"/>
                <a:cs typeface="Times New Roman" panose="02020603050405020304" pitchFamily="18" charset="0"/>
                <a:sym typeface="Nixie One"/>
              </a:rPr>
              <a:t> </a:t>
            </a:r>
            <a:r>
              <a:rPr lang="en-US" sz="2100" b="1" dirty="0" err="1" smtClean="0">
                <a:solidFill>
                  <a:schemeClr val="bg1"/>
                </a:solidFill>
                <a:latin typeface="Times New Roman" panose="02020603050405020304" pitchFamily="18" charset="0"/>
                <a:ea typeface="Nixie One"/>
                <a:cs typeface="Times New Roman" panose="02020603050405020304" pitchFamily="18" charset="0"/>
                <a:sym typeface="Nixie One"/>
              </a:rPr>
              <a:t>Làm</a:t>
            </a:r>
            <a:r>
              <a:rPr lang="en-US" sz="2100" b="1"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sz="2100" b="1" dirty="0" err="1" smtClean="0">
                <a:solidFill>
                  <a:schemeClr val="bg1"/>
                </a:solidFill>
                <a:latin typeface="Times New Roman" panose="02020603050405020304" pitchFamily="18" charset="0"/>
                <a:ea typeface="Nixie One"/>
                <a:cs typeface="Times New Roman" panose="02020603050405020304" pitchFamily="18" charset="0"/>
                <a:sym typeface="Nixie One"/>
              </a:rPr>
              <a:t>mịn</a:t>
            </a:r>
            <a:r>
              <a:rPr lang="en-US" sz="2100" b="1"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hình</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ảnh</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gồm</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2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phương</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thức</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chính</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là</a:t>
            </a:r>
            <a:r>
              <a:rPr lang="en-US" b="1" dirty="0" smtClean="0">
                <a:solidFill>
                  <a:schemeClr val="bg1"/>
                </a:solidFill>
                <a:latin typeface="Times New Roman" panose="02020603050405020304" pitchFamily="18" charset="0"/>
                <a:ea typeface="Nixie One"/>
                <a:cs typeface="Times New Roman" panose="02020603050405020304" pitchFamily="18" charset="0"/>
                <a:sym typeface="Nixie One"/>
              </a:rPr>
              <a:t>: </a:t>
            </a:r>
            <a:endParaRPr lang="en-US" b="1" dirty="0">
              <a:solidFill>
                <a:schemeClr val="bg1"/>
              </a:solidFill>
              <a:latin typeface="Times New Roman" panose="02020603050405020304" pitchFamily="18" charset="0"/>
              <a:ea typeface="Nixie One"/>
              <a:cs typeface="Times New Roman" panose="02020603050405020304" pitchFamily="18" charset="0"/>
              <a:sym typeface="Nixie One"/>
            </a:endParaRPr>
          </a:p>
          <a:p>
            <a:pPr marL="457200" lvl="1" indent="-228600" algn="just">
              <a:lnSpc>
                <a:spcPct val="150000"/>
              </a:lnSpc>
              <a:buClrTx/>
              <a:buFont typeface="Arial" panose="020B0604020202020204" pitchFamily="34" charset="0"/>
              <a:buChar char="•"/>
            </a:pPr>
            <a:r>
              <a:rPr lang="en-US" sz="1800" dirty="0" smtClean="0">
                <a:solidFill>
                  <a:schemeClr val="bg1"/>
                </a:solidFill>
                <a:latin typeface="Times New Roman" panose="02020603050405020304" pitchFamily="18" charset="0"/>
                <a:cs typeface="Times New Roman" panose="02020603050405020304" pitchFamily="18" charset="0"/>
              </a:rPr>
              <a:t>Averaging Blur</a:t>
            </a:r>
            <a:endParaRPr lang="en-US" sz="1800" dirty="0">
              <a:solidFill>
                <a:schemeClr val="bg1"/>
              </a:solidFill>
              <a:latin typeface="Times New Roman" panose="02020603050405020304" pitchFamily="18" charset="0"/>
              <a:cs typeface="Times New Roman" panose="02020603050405020304" pitchFamily="18" charset="0"/>
            </a:endParaRPr>
          </a:p>
          <a:p>
            <a:pPr marL="457200" lvl="1" indent="-228600" algn="just">
              <a:lnSpc>
                <a:spcPct val="150000"/>
              </a:lnSpc>
              <a:buClrTx/>
              <a:buFont typeface="Arial" panose="020B0604020202020204" pitchFamily="34" charset="0"/>
              <a:buChar char="•"/>
            </a:pPr>
            <a:r>
              <a:rPr lang="en-US" sz="1800" dirty="0" smtClean="0">
                <a:solidFill>
                  <a:schemeClr val="bg1"/>
                </a:solidFill>
                <a:latin typeface="Times New Roman" panose="02020603050405020304" pitchFamily="18" charset="0"/>
                <a:cs typeface="Times New Roman" panose="02020603050405020304" pitchFamily="18" charset="0"/>
              </a:rPr>
              <a:t>Gaussian Blur</a:t>
            </a:r>
            <a:endParaRPr sz="1800" dirty="0">
              <a:solidFill>
                <a:schemeClr val="bg1"/>
              </a:solidFill>
              <a:latin typeface="Times New Roman" panose="02020603050405020304" pitchFamily="18" charset="0"/>
              <a:cs typeface="Times New Roman" panose="02020603050405020304" pitchFamily="18" charset="0"/>
            </a:endParaRPr>
          </a:p>
        </p:txBody>
      </p:sp>
      <p:sp>
        <p:nvSpPr>
          <p:cNvPr id="411" name="Google Shape;411;p3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412" name="Google Shape;412;p34"/>
          <p:cNvGrpSpPr/>
          <p:nvPr/>
        </p:nvGrpSpPr>
        <p:grpSpPr>
          <a:xfrm>
            <a:off x="3888819" y="571379"/>
            <a:ext cx="5595000" cy="3908911"/>
            <a:chOff x="1177450" y="241631"/>
            <a:chExt cx="6173152" cy="3616776"/>
          </a:xfrm>
          <a:solidFill>
            <a:schemeClr val="bg2">
              <a:lumMod val="50000"/>
            </a:schemeClr>
          </a:solidFill>
        </p:grpSpPr>
        <p:sp>
          <p:nvSpPr>
            <p:cNvPr id="413" name="Google Shape;41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rotWithShape="1">
          <a:blip r:embed="rId3"/>
          <a:srcRect l="9003" t="5491" r="8859"/>
          <a:stretch/>
        </p:blipFill>
        <p:spPr>
          <a:xfrm>
            <a:off x="4505418" y="801182"/>
            <a:ext cx="4393646" cy="3323111"/>
          </a:xfrm>
          <a:prstGeom prst="rect">
            <a:avLst/>
          </a:prstGeom>
        </p:spPr>
      </p:pic>
    </p:spTree>
    <p:extLst>
      <p:ext uri="{BB962C8B-B14F-4D97-AF65-F5344CB8AC3E}">
        <p14:creationId xmlns:p14="http://schemas.microsoft.com/office/powerpoint/2010/main" val="213247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 calcmode="lin" valueType="num">
                                      <p:cBhvr additive="base">
                                        <p:cTn id="7" dur="500" fill="hold"/>
                                        <p:tgtEl>
                                          <p:spTgt spid="412"/>
                                        </p:tgtEl>
                                        <p:attrNameLst>
                                          <p:attrName>ppt_x</p:attrName>
                                        </p:attrNameLst>
                                      </p:cBhvr>
                                      <p:tavLst>
                                        <p:tav tm="0">
                                          <p:val>
                                            <p:strVal val="#ppt_x"/>
                                          </p:val>
                                        </p:tav>
                                        <p:tav tm="100000">
                                          <p:val>
                                            <p:strVal val="#ppt_x"/>
                                          </p:val>
                                        </p:tav>
                                      </p:tavLst>
                                    </p:anim>
                                    <p:anim calcmode="lin" valueType="num">
                                      <p:cBhvr additive="base">
                                        <p:cTn id="8"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10">
                                            <p:txEl>
                                              <p:pRg st="0" end="0"/>
                                            </p:txEl>
                                          </p:spTgt>
                                        </p:tgtEl>
                                        <p:attrNameLst>
                                          <p:attrName>style.visibility</p:attrName>
                                        </p:attrNameLst>
                                      </p:cBhvr>
                                      <p:to>
                                        <p:strVal val="visible"/>
                                      </p:to>
                                    </p:set>
                                    <p:animEffect transition="in" filter="barn(inVertical)">
                                      <p:cBhvr>
                                        <p:cTn id="18" dur="500"/>
                                        <p:tgtEl>
                                          <p:spTgt spid="410">
                                            <p:txEl>
                                              <p:pRg st="0" end="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10">
                                            <p:txEl>
                                              <p:pRg st="1" end="1"/>
                                            </p:txEl>
                                          </p:spTgt>
                                        </p:tgtEl>
                                        <p:attrNameLst>
                                          <p:attrName>style.visibility</p:attrName>
                                        </p:attrNameLst>
                                      </p:cBhvr>
                                      <p:to>
                                        <p:strVal val="visible"/>
                                      </p:to>
                                    </p:set>
                                    <p:animEffect transition="in" filter="barn(inVertical)">
                                      <p:cBhvr>
                                        <p:cTn id="21" dur="500"/>
                                        <p:tgtEl>
                                          <p:spTgt spid="410">
                                            <p:txEl>
                                              <p:pRg st="1" end="1"/>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10">
                                            <p:txEl>
                                              <p:pRg st="2" end="2"/>
                                            </p:txEl>
                                          </p:spTgt>
                                        </p:tgtEl>
                                        <p:attrNameLst>
                                          <p:attrName>style.visibility</p:attrName>
                                        </p:attrNameLst>
                                      </p:cBhvr>
                                      <p:to>
                                        <p:strVal val="visible"/>
                                      </p:to>
                                    </p:set>
                                    <p:animEffect transition="in" filter="barn(inVertical)">
                                      <p:cBhvr>
                                        <p:cTn id="24" dur="500"/>
                                        <p:tgtEl>
                                          <p:spTgt spid="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4377950" y="3979836"/>
            <a:ext cx="469800" cy="391500"/>
          </a:xfrm>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p:cNvPicPr>
            <a:picLocks noChangeAspect="1"/>
          </p:cNvPicPr>
          <p:nvPr/>
        </p:nvPicPr>
        <p:blipFill rotWithShape="1">
          <a:blip r:embed="rId2"/>
          <a:srcRect l="7236" t="4222" b="-763"/>
          <a:stretch/>
        </p:blipFill>
        <p:spPr>
          <a:xfrm>
            <a:off x="281648" y="1362252"/>
            <a:ext cx="4247906" cy="29609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nvGrpSpPr>
          <p:cNvPr id="4" name="Google Shape;412;p34"/>
          <p:cNvGrpSpPr/>
          <p:nvPr/>
        </p:nvGrpSpPr>
        <p:grpSpPr>
          <a:xfrm>
            <a:off x="-369627" y="1114161"/>
            <a:ext cx="5560752" cy="3629025"/>
            <a:chOff x="1177450" y="241631"/>
            <a:chExt cx="6173152" cy="3616776"/>
          </a:xfrm>
          <a:solidFill>
            <a:schemeClr val="bg2">
              <a:lumMod val="50000"/>
            </a:schemeClr>
          </a:solidFill>
        </p:grpSpPr>
        <p:sp>
          <p:nvSpPr>
            <p:cNvPr id="5" name="Google Shape;41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1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1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1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410;p34"/>
          <p:cNvSpPr txBox="1">
            <a:spLocks/>
          </p:cNvSpPr>
          <p:nvPr/>
        </p:nvSpPr>
        <p:spPr>
          <a:xfrm>
            <a:off x="5189416" y="1362252"/>
            <a:ext cx="3152775" cy="217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just">
              <a:spcAft>
                <a:spcPts val="1000"/>
              </a:spcAft>
              <a:buFont typeface="Varela Round"/>
              <a:buNone/>
            </a:pP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Giao</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diện</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Thêm</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văn</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bản</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a:t>
            </a:r>
          </a:p>
          <a:p>
            <a:pPr marL="514350" indent="-342900" algn="just">
              <a:spcAft>
                <a:spcPts val="600"/>
              </a:spcAft>
              <a:buClr>
                <a:schemeClr val="tx1"/>
              </a:buClr>
              <a:buSzPct val="100000"/>
              <a:buFont typeface="Wingdings" panose="05000000000000000000" pitchFamily="2" charset="2"/>
              <a:buChar char="Ø"/>
            </a:pPr>
            <a:r>
              <a:rPr lang="vi-VN" sz="1800" dirty="0">
                <a:solidFill>
                  <a:schemeClr val="tx1"/>
                </a:solidFill>
                <a:latin typeface="Times New Roman" panose="02020603050405020304" pitchFamily="18" charset="0"/>
                <a:ea typeface="Nixie One"/>
                <a:cs typeface="Times New Roman" panose="02020603050405020304" pitchFamily="18" charset="0"/>
                <a:sym typeface="Nixie One"/>
              </a:rPr>
              <a:t>Tạo cơ chế cho phép người dùng nhập văn </a:t>
            </a:r>
            <a:r>
              <a:rPr lang="vi-VN" sz="1800" dirty="0" smtClean="0">
                <a:solidFill>
                  <a:schemeClr val="tx1"/>
                </a:solidFill>
                <a:latin typeface="Times New Roman" panose="02020603050405020304" pitchFamily="18" charset="0"/>
                <a:ea typeface="Nixie One"/>
                <a:cs typeface="Times New Roman" panose="02020603050405020304" pitchFamily="18" charset="0"/>
                <a:sym typeface="Nixie One"/>
              </a:rPr>
              <a:t>bản</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a:t>
            </a:r>
          </a:p>
          <a:p>
            <a:pPr marL="514350" indent="-342900" algn="just">
              <a:spcAft>
                <a:spcPts val="600"/>
              </a:spcAft>
              <a:buClr>
                <a:schemeClr val="tx1"/>
              </a:buClr>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Ví</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dụ</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như</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để</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thực</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hiện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việc</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ghi</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chú</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hoặc</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thêm</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văn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bản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lên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ảnh</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a:t>
            </a:r>
          </a:p>
          <a:p>
            <a:pPr indent="-285750" algn="just">
              <a:buClrTx/>
              <a:buSzPct val="100000"/>
              <a:buFont typeface="Wingdings" panose="05000000000000000000" pitchFamily="2" charset="2"/>
              <a:buChar char="Ø"/>
            </a:pPr>
            <a:endParaRPr lang="en-US" sz="1800" b="1" dirty="0" smtClean="0">
              <a:solidFill>
                <a:schemeClr val="tx1"/>
              </a:solidFill>
              <a:latin typeface="Times New Roman" panose="02020603050405020304" pitchFamily="18" charset="0"/>
              <a:ea typeface="Nixie One"/>
              <a:cs typeface="Times New Roman" panose="02020603050405020304" pitchFamily="18" charset="0"/>
              <a:sym typeface="Nixie One"/>
            </a:endParaRPr>
          </a:p>
          <a:p>
            <a:pPr marL="0" indent="0" algn="just">
              <a:buFont typeface="Varela Round"/>
              <a:buNone/>
            </a:pPr>
            <a:r>
              <a:rPr lang="en-US" sz="18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p>
        </p:txBody>
      </p:sp>
    </p:spTree>
    <p:extLst>
      <p:ext uri="{BB962C8B-B14F-4D97-AF65-F5344CB8AC3E}">
        <p14:creationId xmlns:p14="http://schemas.microsoft.com/office/powerpoint/2010/main" val="382853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p:cTn id="20"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9">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p:cTn id="25"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385060"/>
            <a:ext cx="7119257" cy="15192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1"/>
                </a:solidFill>
                <a:latin typeface="+mj-lt"/>
              </a:rPr>
              <a:t>Hướng Phát Triển của đề tài</a:t>
            </a:r>
            <a:endParaRPr sz="4000" dirty="0">
              <a:solidFill>
                <a:schemeClr val="tx1"/>
              </a:solidFill>
              <a:latin typeface="+mj-lt"/>
            </a:endParaRPr>
          </a:p>
        </p:txBody>
      </p:sp>
      <p:sp>
        <p:nvSpPr>
          <p:cNvPr id="220" name="Google Shape;220;p16"/>
          <p:cNvSpPr txBox="1"/>
          <p:nvPr/>
        </p:nvSpPr>
        <p:spPr>
          <a:xfrm>
            <a:off x="2974075" y="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4</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63355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77" name="Google Shape;256;p20"/>
          <p:cNvSpPr txBox="1">
            <a:spLocks/>
          </p:cNvSpPr>
          <p:nvPr/>
        </p:nvSpPr>
        <p:spPr>
          <a:xfrm>
            <a:off x="2308258" y="452559"/>
            <a:ext cx="5275500" cy="641100"/>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3200" b="1" dirty="0" err="1">
                <a:solidFill>
                  <a:schemeClr val="accent4"/>
                </a:solidFill>
                <a:latin typeface="+mj-lt"/>
              </a:rPr>
              <a:t>Hướng</a:t>
            </a:r>
            <a:r>
              <a:rPr lang="en-US" sz="3200" b="1" dirty="0">
                <a:solidFill>
                  <a:schemeClr val="accent4"/>
                </a:solidFill>
                <a:latin typeface="+mj-lt"/>
              </a:rPr>
              <a:t> </a:t>
            </a:r>
            <a:r>
              <a:rPr lang="en-US" sz="3200" b="1" dirty="0" err="1">
                <a:solidFill>
                  <a:schemeClr val="accent4"/>
                </a:solidFill>
                <a:latin typeface="+mj-lt"/>
              </a:rPr>
              <a:t>p</a:t>
            </a:r>
            <a:r>
              <a:rPr lang="en-US" sz="3200" b="1" dirty="0" err="1" smtClean="0">
                <a:solidFill>
                  <a:schemeClr val="accent4"/>
                </a:solidFill>
                <a:latin typeface="+mj-lt"/>
              </a:rPr>
              <a:t>hát</a:t>
            </a:r>
            <a:r>
              <a:rPr lang="en-US" sz="3200" b="1" dirty="0" smtClean="0">
                <a:solidFill>
                  <a:schemeClr val="accent4"/>
                </a:solidFill>
                <a:latin typeface="+mj-lt"/>
              </a:rPr>
              <a:t> </a:t>
            </a:r>
            <a:r>
              <a:rPr lang="en-US" sz="3200" b="1" dirty="0" err="1">
                <a:solidFill>
                  <a:schemeClr val="accent4"/>
                </a:solidFill>
                <a:latin typeface="+mj-lt"/>
              </a:rPr>
              <a:t>triển</a:t>
            </a:r>
            <a:endParaRPr lang="en-US" sz="3200" b="1" dirty="0">
              <a:solidFill>
                <a:schemeClr val="accent4"/>
              </a:solidFill>
              <a:latin typeface="+mj-lt"/>
            </a:endParaRPr>
          </a:p>
        </p:txBody>
      </p:sp>
      <p:grpSp>
        <p:nvGrpSpPr>
          <p:cNvPr id="72" name="Google Shape;1087;p49"/>
          <p:cNvGrpSpPr/>
          <p:nvPr/>
        </p:nvGrpSpPr>
        <p:grpSpPr>
          <a:xfrm>
            <a:off x="1981703" y="1436287"/>
            <a:ext cx="460705" cy="491455"/>
            <a:chOff x="9901824" y="937343"/>
            <a:chExt cx="744273" cy="793950"/>
          </a:xfrm>
        </p:grpSpPr>
        <p:grpSp>
          <p:nvGrpSpPr>
            <p:cNvPr id="73" name="Google Shape;1088;p49"/>
            <p:cNvGrpSpPr/>
            <p:nvPr/>
          </p:nvGrpSpPr>
          <p:grpSpPr>
            <a:xfrm>
              <a:off x="9901824" y="937343"/>
              <a:ext cx="744273" cy="793950"/>
              <a:chOff x="9901824" y="937343"/>
              <a:chExt cx="744273" cy="793950"/>
            </a:xfrm>
          </p:grpSpPr>
          <p:sp>
            <p:nvSpPr>
              <p:cNvPr id="84" name="Google Shape;1089;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1090;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1091;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1092;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1093;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 name="Google Shape;1094;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 name="Google Shape;1095;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 name="Google Shape;1096;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 name="Google Shape;1097;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 name="Google Shape;1098;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78" name="Google Shape;1099;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 name="Google Shape;1100;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101;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102;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103;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 name="Google Shape;1104;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 name="Google Shape;1150;p49"/>
          <p:cNvGrpSpPr/>
          <p:nvPr/>
        </p:nvGrpSpPr>
        <p:grpSpPr>
          <a:xfrm>
            <a:off x="1985548" y="2488650"/>
            <a:ext cx="460705" cy="491455"/>
            <a:chOff x="6506504" y="937343"/>
            <a:chExt cx="744273" cy="793950"/>
          </a:xfrm>
        </p:grpSpPr>
        <p:sp>
          <p:nvSpPr>
            <p:cNvPr id="95" name="Google Shape;1151;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152;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153;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8" name="Google Shape;1154;p49"/>
            <p:cNvGrpSpPr/>
            <p:nvPr/>
          </p:nvGrpSpPr>
          <p:grpSpPr>
            <a:xfrm>
              <a:off x="6506504" y="937343"/>
              <a:ext cx="744273" cy="793950"/>
              <a:chOff x="6565437" y="1588001"/>
              <a:chExt cx="744273" cy="793950"/>
            </a:xfrm>
          </p:grpSpPr>
          <p:sp>
            <p:nvSpPr>
              <p:cNvPr id="99" name="Google Shape;115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 name="Google Shape;115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 name="Google Shape;115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 name="Google Shape;115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 name="Google Shape;115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 name="Google Shape;116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 name="Google Shape;116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 name="Google Shape;116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 name="Google Shape;116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 name="Google Shape;116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9" name="Google Shape;1165;p49"/>
          <p:cNvGrpSpPr/>
          <p:nvPr/>
        </p:nvGrpSpPr>
        <p:grpSpPr>
          <a:xfrm>
            <a:off x="2015040" y="3342313"/>
            <a:ext cx="460705" cy="491455"/>
            <a:chOff x="7638277" y="937343"/>
            <a:chExt cx="744273" cy="793950"/>
          </a:xfrm>
        </p:grpSpPr>
        <p:sp>
          <p:nvSpPr>
            <p:cNvPr id="110" name="Google Shape;1166;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67;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68;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69;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4" name="Google Shape;1170;p49"/>
            <p:cNvGrpSpPr/>
            <p:nvPr/>
          </p:nvGrpSpPr>
          <p:grpSpPr>
            <a:xfrm>
              <a:off x="7638277" y="937343"/>
              <a:ext cx="744273" cy="793950"/>
              <a:chOff x="6565437" y="1588001"/>
              <a:chExt cx="744273" cy="793950"/>
            </a:xfrm>
          </p:grpSpPr>
          <p:sp>
            <p:nvSpPr>
              <p:cNvPr id="115" name="Google Shape;1171;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 name="Google Shape;1172;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 name="Google Shape;1173;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 name="Google Shape;1174;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75;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176;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177;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178;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 name="Google Shape;1179;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 name="Google Shape;1180;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25" name="Google Shape;256;p20"/>
          <p:cNvSpPr txBox="1">
            <a:spLocks/>
          </p:cNvSpPr>
          <p:nvPr/>
        </p:nvSpPr>
        <p:spPr>
          <a:xfrm>
            <a:off x="2452295" y="1607851"/>
            <a:ext cx="5839789" cy="9127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just">
              <a:spcBef>
                <a:spcPts val="600"/>
              </a:spcBef>
              <a:spcAft>
                <a:spcPts val="600"/>
              </a:spcAft>
            </a:pPr>
            <a:r>
              <a:rPr lang="en-US" b="1" dirty="0" err="1" smtClean="0">
                <a:solidFill>
                  <a:schemeClr val="tx1"/>
                </a:solidFill>
                <a:latin typeface="Times New Roman" panose="02020603050405020304" pitchFamily="18" charset="0"/>
                <a:cs typeface="Times New Roman" panose="02020603050405020304" pitchFamily="18" charset="0"/>
              </a:rPr>
              <a:t>Tối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ưu</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hóa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giao</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diện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hiện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tại</a:t>
            </a:r>
            <a:r>
              <a:rPr lang="en-US" b="1"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Tối ưu hóa vị trí của các chức năng và nút bấm để người dùng dễ dàng truy </a:t>
            </a:r>
            <a:r>
              <a:rPr lang="vi-VN" dirty="0" smtClean="0">
                <a:solidFill>
                  <a:schemeClr val="tx1"/>
                </a:solidFill>
                <a:latin typeface="Times New Roman" panose="02020603050405020304" pitchFamily="18" charset="0"/>
                <a:cs typeface="Times New Roman" panose="02020603050405020304" pitchFamily="18" charset="0"/>
              </a:rPr>
              <a:t>cập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thêm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hình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nền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màu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sắc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Button.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6" name="Google Shape;256;p20"/>
          <p:cNvSpPr txBox="1">
            <a:spLocks/>
          </p:cNvSpPr>
          <p:nvPr/>
        </p:nvSpPr>
        <p:spPr>
          <a:xfrm>
            <a:off x="2489084" y="2347834"/>
            <a:ext cx="6624028" cy="9444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spcBef>
                <a:spcPts val="600"/>
              </a:spcBef>
              <a:spcAft>
                <a:spcPts val="600"/>
              </a:spcAft>
            </a:pPr>
            <a:r>
              <a:rPr lang="en-US" b="1" dirty="0" err="1">
                <a:solidFill>
                  <a:schemeClr val="tx1"/>
                </a:solidFill>
                <a:latin typeface="Times New Roman" panose="02020603050405020304" pitchFamily="18" charset="0"/>
                <a:cs typeface="Times New Roman" panose="02020603050405020304" pitchFamily="18" charset="0"/>
              </a:rPr>
              <a:t>Mở</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rộng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năng</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Thêm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tính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năng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như</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thay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đổi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kích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thước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vẽ</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cắt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xoay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và</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lật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7" name="Google Shape;256;p20"/>
          <p:cNvSpPr txBox="1">
            <a:spLocks/>
          </p:cNvSpPr>
          <p:nvPr/>
        </p:nvSpPr>
        <p:spPr>
          <a:xfrm>
            <a:off x="2526973" y="3747399"/>
            <a:ext cx="6163265" cy="9336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just">
              <a:spcBef>
                <a:spcPts val="600"/>
              </a:spcBef>
              <a:spcAft>
                <a:spcPts val="600"/>
              </a:spcAft>
            </a:pPr>
            <a:r>
              <a:rPr lang="vi-VN" b="1" dirty="0" smtClean="0">
                <a:solidFill>
                  <a:schemeClr val="tx1"/>
                </a:solidFill>
                <a:latin typeface="+mj-lt"/>
              </a:rPr>
              <a:t>Tích hợp công cụ AI và Machine Learning:</a:t>
            </a:r>
            <a:r>
              <a:rPr lang="vi-VN" dirty="0" smtClean="0">
                <a:solidFill>
                  <a:schemeClr val="tx1"/>
                </a:solidFill>
                <a:latin typeface="+mj-lt"/>
              </a:rPr>
              <a:t> Có thể sử dụng các thuật toán AI để cải thiện chất lượng ảnh, nhận diện đối tượng, loại bỏ nhiễu, hoặc</a:t>
            </a:r>
            <a:r>
              <a:rPr lang="en-US" dirty="0" smtClean="0">
                <a:solidFill>
                  <a:schemeClr val="tx1"/>
                </a:solidFill>
                <a:latin typeface="+mj-lt"/>
              </a:rPr>
              <a:t> </a:t>
            </a:r>
            <a:r>
              <a:rPr lang="vi-VN" dirty="0" smtClean="0">
                <a:solidFill>
                  <a:schemeClr val="tx1"/>
                </a:solidFill>
                <a:latin typeface="+mj-lt"/>
              </a:rPr>
              <a:t>tạo ra các tính năng mới sử dụng Machine Learning.</a:t>
            </a:r>
            <a:endParaRPr lang="en-US"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ppt_x"/>
                                          </p:val>
                                        </p:tav>
                                        <p:tav tm="100000">
                                          <p:val>
                                            <p:strVal val="#ppt_x"/>
                                          </p:val>
                                        </p:tav>
                                      </p:tavLst>
                                    </p:anim>
                                    <p:anim calcmode="lin" valueType="num">
                                      <p:cBhvr additive="base">
                                        <p:cTn id="1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 calcmode="lin" valueType="num">
                                      <p:cBhvr additive="base">
                                        <p:cTn id="17" dur="500" fill="hold"/>
                                        <p:tgtEl>
                                          <p:spTgt spid="126"/>
                                        </p:tgtEl>
                                        <p:attrNameLst>
                                          <p:attrName>ppt_x</p:attrName>
                                        </p:attrNameLst>
                                      </p:cBhvr>
                                      <p:tavLst>
                                        <p:tav tm="0">
                                          <p:val>
                                            <p:strVal val="#ppt_x"/>
                                          </p:val>
                                        </p:tav>
                                        <p:tav tm="100000">
                                          <p:val>
                                            <p:strVal val="#ppt_x"/>
                                          </p:val>
                                        </p:tav>
                                      </p:tavLst>
                                    </p:anim>
                                    <p:anim calcmode="lin" valueType="num">
                                      <p:cBhvr additive="base">
                                        <p:cTn id="18" dur="500" fill="hold"/>
                                        <p:tgtEl>
                                          <p:spTgt spid="1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fill="hold"/>
                                        <p:tgtEl>
                                          <p:spTgt spid="94"/>
                                        </p:tgtEl>
                                        <p:attrNameLst>
                                          <p:attrName>ppt_x</p:attrName>
                                        </p:attrNameLst>
                                      </p:cBhvr>
                                      <p:tavLst>
                                        <p:tav tm="0">
                                          <p:val>
                                            <p:strVal val="#ppt_x"/>
                                          </p:val>
                                        </p:tav>
                                        <p:tav tm="100000">
                                          <p:val>
                                            <p:strVal val="#ppt_x"/>
                                          </p:val>
                                        </p:tav>
                                      </p:tavLst>
                                    </p:anim>
                                    <p:anim calcmode="lin" valueType="num">
                                      <p:cBhvr additive="base">
                                        <p:cTn id="2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additive="base">
                                        <p:cTn id="27" dur="500" fill="hold"/>
                                        <p:tgtEl>
                                          <p:spTgt spid="127"/>
                                        </p:tgtEl>
                                        <p:attrNameLst>
                                          <p:attrName>ppt_x</p:attrName>
                                        </p:attrNameLst>
                                      </p:cBhvr>
                                      <p:tavLst>
                                        <p:tav tm="0">
                                          <p:val>
                                            <p:strVal val="#ppt_x"/>
                                          </p:val>
                                        </p:tav>
                                        <p:tav tm="100000">
                                          <p:val>
                                            <p:strVal val="#ppt_x"/>
                                          </p:val>
                                        </p:tav>
                                      </p:tavLst>
                                    </p:anim>
                                    <p:anim calcmode="lin" valueType="num">
                                      <p:cBhvr additive="base">
                                        <p:cTn id="28" dur="500" fill="hold"/>
                                        <p:tgtEl>
                                          <p:spTgt spid="12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anim calcmode="lin" valueType="num">
                                      <p:cBhvr additive="base">
                                        <p:cTn id="31" dur="500" fill="hold"/>
                                        <p:tgtEl>
                                          <p:spTgt spid="109"/>
                                        </p:tgtEl>
                                        <p:attrNameLst>
                                          <p:attrName>ppt_x</p:attrName>
                                        </p:attrNameLst>
                                      </p:cBhvr>
                                      <p:tavLst>
                                        <p:tav tm="0">
                                          <p:val>
                                            <p:strVal val="#ppt_x"/>
                                          </p:val>
                                        </p:tav>
                                        <p:tav tm="100000">
                                          <p:val>
                                            <p:strVal val="#ppt_x"/>
                                          </p:val>
                                        </p:tav>
                                      </p:tavLst>
                                    </p:anim>
                                    <p:anim calcmode="lin" valueType="num">
                                      <p:cBhvr additive="base">
                                        <p:cTn id="3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23" name="Google Shape;423;p35"/>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solidFill>
                  <a:srgbClr val="00ACC3"/>
                </a:solidFill>
              </a:rPr>
              <a:t>Any questions?</a:t>
            </a:r>
            <a:endParaRPr sz="3600" b="1" dirty="0">
              <a:solidFill>
                <a:srgbClr val="00ACC3"/>
              </a:solidFill>
            </a:endParaRPr>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cxnSp>
        <p:nvCxnSpPr>
          <p:cNvPr id="334" name="Google Shape;334;p29"/>
          <p:cNvCxnSpPr/>
          <p:nvPr/>
        </p:nvCxnSpPr>
        <p:spPr>
          <a:xfrm>
            <a:off x="-4800" y="2571750"/>
            <a:ext cx="9153600" cy="0"/>
          </a:xfrm>
          <a:prstGeom prst="straightConnector1">
            <a:avLst/>
          </a:prstGeom>
          <a:noFill/>
          <a:ln w="9525" cap="flat" cmpd="sng">
            <a:solidFill>
              <a:srgbClr val="617A86"/>
            </a:solidFill>
            <a:prstDash val="dash"/>
            <a:round/>
            <a:headEnd type="none" w="med" len="med"/>
            <a:tailEnd type="none" w="med" len="med"/>
          </a:ln>
        </p:spPr>
      </p:cxnSp>
      <p:sp>
        <p:nvSpPr>
          <p:cNvPr id="335" name="Google Shape;335;p29"/>
          <p:cNvSpPr txBox="1">
            <a:spLocks noGrp="1"/>
          </p:cNvSpPr>
          <p:nvPr>
            <p:ph type="title" idx="4294967295"/>
          </p:nvPr>
        </p:nvSpPr>
        <p:spPr>
          <a:xfrm>
            <a:off x="1934250" y="154550"/>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tx1"/>
                </a:solidFill>
                <a:latin typeface="+mj-lt"/>
              </a:rPr>
              <a:t>Nội dung thuyết trình</a:t>
            </a:r>
            <a:endParaRPr sz="2800" dirty="0">
              <a:solidFill>
                <a:schemeClr val="tx1"/>
              </a:solidFill>
              <a:latin typeface="+mj-lt"/>
            </a:endParaRPr>
          </a:p>
        </p:txBody>
      </p:sp>
      <p:sp>
        <p:nvSpPr>
          <p:cNvPr id="336" name="Google Shape;336;p29"/>
          <p:cNvSpPr/>
          <p:nvPr/>
        </p:nvSpPr>
        <p:spPr>
          <a:xfrm>
            <a:off x="1541389" y="2362050"/>
            <a:ext cx="419100" cy="419400"/>
          </a:xfrm>
          <a:prstGeom prst="donut">
            <a:avLst>
              <a:gd name="adj" fmla="val 241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29"/>
          <p:cNvCxnSpPr/>
          <p:nvPr/>
        </p:nvCxnSpPr>
        <p:spPr>
          <a:xfrm rot="10800000">
            <a:off x="1750939" y="1723963"/>
            <a:ext cx="0" cy="876300"/>
          </a:xfrm>
          <a:prstGeom prst="straightConnector1">
            <a:avLst/>
          </a:prstGeom>
          <a:noFill/>
          <a:ln w="19050" cap="flat" cmpd="sng">
            <a:solidFill>
              <a:srgbClr val="617A86"/>
            </a:solidFill>
            <a:prstDash val="solid"/>
            <a:round/>
            <a:headEnd type="oval" w="med" len="med"/>
            <a:tailEnd type="oval" w="med" len="med"/>
          </a:ln>
        </p:spPr>
      </p:cxnSp>
      <p:sp>
        <p:nvSpPr>
          <p:cNvPr id="338" name="Google Shape;338;p29"/>
          <p:cNvSpPr/>
          <p:nvPr/>
        </p:nvSpPr>
        <p:spPr>
          <a:xfrm>
            <a:off x="3230707" y="2339423"/>
            <a:ext cx="419100" cy="419400"/>
          </a:xfrm>
          <a:prstGeom prst="donut">
            <a:avLst>
              <a:gd name="adj" fmla="val 24108"/>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927146" y="2350737"/>
            <a:ext cx="419100" cy="419400"/>
          </a:xfrm>
          <a:prstGeom prst="donut">
            <a:avLst>
              <a:gd name="adj" fmla="val 24108"/>
            </a:avLst>
          </a:prstGeom>
          <a:solidFill>
            <a:schemeClr val="accent2">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0" name="Google Shape;340;p29"/>
          <p:cNvCxnSpPr/>
          <p:nvPr/>
        </p:nvCxnSpPr>
        <p:spPr>
          <a:xfrm>
            <a:off x="3443817" y="2549123"/>
            <a:ext cx="0" cy="876300"/>
          </a:xfrm>
          <a:prstGeom prst="straightConnector1">
            <a:avLst/>
          </a:prstGeom>
          <a:noFill/>
          <a:ln w="19050" cap="flat" cmpd="sng">
            <a:solidFill>
              <a:srgbClr val="617A86"/>
            </a:solidFill>
            <a:prstDash val="solid"/>
            <a:round/>
            <a:headEnd type="oval" w="med" len="med"/>
            <a:tailEnd type="oval" w="med" len="med"/>
          </a:ln>
        </p:spPr>
      </p:cxnSp>
      <p:cxnSp>
        <p:nvCxnSpPr>
          <p:cNvPr id="341" name="Google Shape;341;p29"/>
          <p:cNvCxnSpPr/>
          <p:nvPr/>
        </p:nvCxnSpPr>
        <p:spPr>
          <a:xfrm rot="10800000">
            <a:off x="5136696" y="1672823"/>
            <a:ext cx="0" cy="876300"/>
          </a:xfrm>
          <a:prstGeom prst="straightConnector1">
            <a:avLst/>
          </a:prstGeom>
          <a:noFill/>
          <a:ln w="19050" cap="flat" cmpd="sng">
            <a:solidFill>
              <a:srgbClr val="617A86"/>
            </a:solidFill>
            <a:prstDash val="solid"/>
            <a:round/>
            <a:headEnd type="oval" w="med" len="med"/>
            <a:tailEnd type="oval" w="med" len="med"/>
          </a:ln>
        </p:spPr>
      </p:cxnSp>
      <p:sp>
        <p:nvSpPr>
          <p:cNvPr id="342" name="Google Shape;342;p29"/>
          <p:cNvSpPr txBox="1"/>
          <p:nvPr/>
        </p:nvSpPr>
        <p:spPr>
          <a:xfrm>
            <a:off x="533702" y="1336675"/>
            <a:ext cx="2677887"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1. Tổng quan </a:t>
            </a:r>
            <a:r>
              <a:rPr lang="en" sz="1600" b="1" dirty="0" smtClean="0">
                <a:solidFill>
                  <a:srgbClr val="617A86"/>
                </a:solidFill>
                <a:latin typeface="Varela Round"/>
                <a:ea typeface="Varela Round"/>
                <a:cs typeface="Varela Round"/>
                <a:sym typeface="Varela Round"/>
              </a:rPr>
              <a:t>các thư viện</a:t>
            </a:r>
            <a:endParaRPr sz="1600" b="1" dirty="0">
              <a:solidFill>
                <a:srgbClr val="617A86"/>
              </a:solidFill>
              <a:latin typeface="Varela Round"/>
              <a:ea typeface="Varela Round"/>
              <a:cs typeface="Varela Round"/>
              <a:sym typeface="Varela Round"/>
            </a:endParaRPr>
          </a:p>
        </p:txBody>
      </p:sp>
      <p:sp>
        <p:nvSpPr>
          <p:cNvPr id="343" name="Google Shape;343;p29"/>
          <p:cNvSpPr txBox="1"/>
          <p:nvPr/>
        </p:nvSpPr>
        <p:spPr>
          <a:xfrm>
            <a:off x="1872646" y="3391025"/>
            <a:ext cx="3142343"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2. </a:t>
            </a:r>
            <a:r>
              <a:rPr lang="en" sz="1600" b="1" dirty="0" smtClean="0">
                <a:solidFill>
                  <a:srgbClr val="617A86"/>
                </a:solidFill>
                <a:latin typeface="Varela Round"/>
                <a:ea typeface="Varela Round"/>
                <a:cs typeface="Varela Round"/>
                <a:sym typeface="Varela Round"/>
              </a:rPr>
              <a:t>Phân tích Demo Github</a:t>
            </a:r>
            <a:endParaRPr sz="1600" b="1" dirty="0">
              <a:solidFill>
                <a:srgbClr val="617A86"/>
              </a:solidFill>
              <a:latin typeface="Varela Round"/>
              <a:ea typeface="Varela Round"/>
              <a:cs typeface="Varela Round"/>
              <a:sym typeface="Varela Round"/>
            </a:endParaRPr>
          </a:p>
        </p:txBody>
      </p:sp>
      <p:sp>
        <p:nvSpPr>
          <p:cNvPr id="344" name="Google Shape;344;p29"/>
          <p:cNvSpPr txBox="1"/>
          <p:nvPr/>
        </p:nvSpPr>
        <p:spPr>
          <a:xfrm>
            <a:off x="5189999" y="3391025"/>
            <a:ext cx="3889829"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4</a:t>
            </a:r>
            <a:r>
              <a:rPr lang="en" sz="1600" b="1" dirty="0" smtClean="0">
                <a:solidFill>
                  <a:srgbClr val="617A86"/>
                </a:solidFill>
                <a:latin typeface="Varela Round"/>
                <a:ea typeface="Varela Round"/>
                <a:cs typeface="Varela Round"/>
                <a:sym typeface="Varela Round"/>
              </a:rPr>
              <a:t>. </a:t>
            </a:r>
            <a:r>
              <a:rPr lang="en" sz="1600" b="1" dirty="0">
                <a:solidFill>
                  <a:srgbClr val="617A86"/>
                </a:solidFill>
                <a:latin typeface="Varela Round"/>
                <a:ea typeface="Varela Round"/>
                <a:cs typeface="Varela Round"/>
                <a:sym typeface="Varela Round"/>
              </a:rPr>
              <a:t>Hướng phát triển của đề tài</a:t>
            </a:r>
            <a:endParaRPr sz="1600" b="1" dirty="0">
              <a:solidFill>
                <a:srgbClr val="617A86"/>
              </a:solidFill>
              <a:latin typeface="Varela Round"/>
              <a:ea typeface="Varela Round"/>
              <a:cs typeface="Varela Round"/>
              <a:sym typeface="Varela Round"/>
            </a:endParaRPr>
          </a:p>
        </p:txBody>
      </p:sp>
      <p:sp>
        <p:nvSpPr>
          <p:cNvPr id="345" name="Google Shape;345;p2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14" name="Google Shape;339;p29"/>
          <p:cNvSpPr/>
          <p:nvPr/>
        </p:nvSpPr>
        <p:spPr>
          <a:xfrm>
            <a:off x="7000199" y="2339423"/>
            <a:ext cx="419100" cy="419400"/>
          </a:xfrm>
          <a:prstGeom prst="donut">
            <a:avLst>
              <a:gd name="adj" fmla="val 2410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341;p29"/>
          <p:cNvCxnSpPr/>
          <p:nvPr/>
        </p:nvCxnSpPr>
        <p:spPr>
          <a:xfrm rot="10800000">
            <a:off x="7209749" y="2571750"/>
            <a:ext cx="0" cy="876300"/>
          </a:xfrm>
          <a:prstGeom prst="straightConnector1">
            <a:avLst/>
          </a:prstGeom>
          <a:noFill/>
          <a:ln w="19050" cap="flat" cmpd="sng">
            <a:solidFill>
              <a:srgbClr val="617A86"/>
            </a:solidFill>
            <a:prstDash val="solid"/>
            <a:round/>
            <a:headEnd type="oval" w="med" len="med"/>
            <a:tailEnd type="oval" w="med" len="med"/>
          </a:ln>
        </p:spPr>
      </p:cxnSp>
      <p:sp>
        <p:nvSpPr>
          <p:cNvPr id="16" name="Google Shape;344;p29"/>
          <p:cNvSpPr txBox="1"/>
          <p:nvPr/>
        </p:nvSpPr>
        <p:spPr>
          <a:xfrm>
            <a:off x="3319920" y="1286538"/>
            <a:ext cx="3889829"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3</a:t>
            </a:r>
            <a:r>
              <a:rPr lang="en" sz="1600" b="1" dirty="0" smtClean="0">
                <a:solidFill>
                  <a:srgbClr val="617A86"/>
                </a:solidFill>
                <a:latin typeface="Varela Round"/>
                <a:ea typeface="Varela Round"/>
                <a:cs typeface="Varela Round"/>
                <a:sym typeface="Varela Round"/>
              </a:rPr>
              <a:t>. Tổng quan về đề tài</a:t>
            </a:r>
            <a:endParaRPr sz="1600" b="1" dirty="0">
              <a:solidFill>
                <a:srgbClr val="617A86"/>
              </a:solidFill>
              <a:latin typeface="Varela Round"/>
              <a:ea typeface="Varela Round"/>
              <a:cs typeface="Varela Round"/>
              <a:sym typeface="Varela Roun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
                                        </p:tgtEl>
                                        <p:attrNameLst>
                                          <p:attrName>style.visibility</p:attrName>
                                        </p:attrNameLst>
                                      </p:cBhvr>
                                      <p:to>
                                        <p:strVal val="visible"/>
                                      </p:to>
                                    </p:set>
                                    <p:anim calcmode="lin" valueType="num">
                                      <p:cBhvr additive="base">
                                        <p:cTn id="7" dur="500" fill="hold"/>
                                        <p:tgtEl>
                                          <p:spTgt spid="342"/>
                                        </p:tgtEl>
                                        <p:attrNameLst>
                                          <p:attrName>ppt_x</p:attrName>
                                        </p:attrNameLst>
                                      </p:cBhvr>
                                      <p:tavLst>
                                        <p:tav tm="0">
                                          <p:val>
                                            <p:strVal val="#ppt_x"/>
                                          </p:val>
                                        </p:tav>
                                        <p:tav tm="100000">
                                          <p:val>
                                            <p:strVal val="#ppt_x"/>
                                          </p:val>
                                        </p:tav>
                                      </p:tavLst>
                                    </p:anim>
                                    <p:anim calcmode="lin" valueType="num">
                                      <p:cBhvr additive="base">
                                        <p:cTn id="8" dur="500" fill="hold"/>
                                        <p:tgtEl>
                                          <p:spTgt spid="3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
                                        </p:tgtEl>
                                        <p:attrNameLst>
                                          <p:attrName>style.visibility</p:attrName>
                                        </p:attrNameLst>
                                      </p:cBhvr>
                                      <p:to>
                                        <p:strVal val="visible"/>
                                      </p:to>
                                    </p:set>
                                    <p:anim calcmode="lin" valueType="num">
                                      <p:cBhvr additive="base">
                                        <p:cTn id="11" dur="500" fill="hold"/>
                                        <p:tgtEl>
                                          <p:spTgt spid="337"/>
                                        </p:tgtEl>
                                        <p:attrNameLst>
                                          <p:attrName>ppt_x</p:attrName>
                                        </p:attrNameLst>
                                      </p:cBhvr>
                                      <p:tavLst>
                                        <p:tav tm="0">
                                          <p:val>
                                            <p:strVal val="#ppt_x"/>
                                          </p:val>
                                        </p:tav>
                                        <p:tav tm="100000">
                                          <p:val>
                                            <p:strVal val="#ppt_x"/>
                                          </p:val>
                                        </p:tav>
                                      </p:tavLst>
                                    </p:anim>
                                    <p:anim calcmode="lin" valueType="num">
                                      <p:cBhvr additive="base">
                                        <p:cTn id="12" dur="500" fill="hold"/>
                                        <p:tgtEl>
                                          <p:spTgt spid="3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fade">
                                      <p:cBhvr>
                                        <p:cTn id="17" dur="1000"/>
                                        <p:tgtEl>
                                          <p:spTgt spid="343"/>
                                        </p:tgtEl>
                                      </p:cBhvr>
                                    </p:animEffect>
                                    <p:anim calcmode="lin" valueType="num">
                                      <p:cBhvr>
                                        <p:cTn id="18" dur="1000" fill="hold"/>
                                        <p:tgtEl>
                                          <p:spTgt spid="343"/>
                                        </p:tgtEl>
                                        <p:attrNameLst>
                                          <p:attrName>ppt_x</p:attrName>
                                        </p:attrNameLst>
                                      </p:cBhvr>
                                      <p:tavLst>
                                        <p:tav tm="0">
                                          <p:val>
                                            <p:strVal val="#ppt_x"/>
                                          </p:val>
                                        </p:tav>
                                        <p:tav tm="100000">
                                          <p:val>
                                            <p:strVal val="#ppt_x"/>
                                          </p:val>
                                        </p:tav>
                                      </p:tavLst>
                                    </p:anim>
                                    <p:anim calcmode="lin" valueType="num">
                                      <p:cBhvr>
                                        <p:cTn id="19" dur="1000" fill="hold"/>
                                        <p:tgtEl>
                                          <p:spTgt spid="3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0"/>
                                        </p:tgtEl>
                                        <p:attrNameLst>
                                          <p:attrName>style.visibility</p:attrName>
                                        </p:attrNameLst>
                                      </p:cBhvr>
                                      <p:to>
                                        <p:strVal val="visible"/>
                                      </p:to>
                                    </p:set>
                                    <p:animEffect transition="in" filter="fade">
                                      <p:cBhvr>
                                        <p:cTn id="22" dur="1000"/>
                                        <p:tgtEl>
                                          <p:spTgt spid="340"/>
                                        </p:tgtEl>
                                      </p:cBhvr>
                                    </p:animEffect>
                                    <p:anim calcmode="lin" valueType="num">
                                      <p:cBhvr>
                                        <p:cTn id="23" dur="1000" fill="hold"/>
                                        <p:tgtEl>
                                          <p:spTgt spid="340"/>
                                        </p:tgtEl>
                                        <p:attrNameLst>
                                          <p:attrName>ppt_x</p:attrName>
                                        </p:attrNameLst>
                                      </p:cBhvr>
                                      <p:tavLst>
                                        <p:tav tm="0">
                                          <p:val>
                                            <p:strVal val="#ppt_x"/>
                                          </p:val>
                                        </p:tav>
                                        <p:tav tm="100000">
                                          <p:val>
                                            <p:strVal val="#ppt_x"/>
                                          </p:val>
                                        </p:tav>
                                      </p:tavLst>
                                    </p:anim>
                                    <p:anim calcmode="lin" valueType="num">
                                      <p:cBhvr>
                                        <p:cTn id="24" dur="1000" fill="hold"/>
                                        <p:tgtEl>
                                          <p:spTgt spid="34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1"/>
                                        </p:tgtEl>
                                        <p:attrNameLst>
                                          <p:attrName>style.visibility</p:attrName>
                                        </p:attrNameLst>
                                      </p:cBhvr>
                                      <p:to>
                                        <p:strVal val="visible"/>
                                      </p:to>
                                    </p:set>
                                    <p:anim calcmode="lin" valueType="num">
                                      <p:cBhvr additive="base">
                                        <p:cTn id="33" dur="500" fill="hold"/>
                                        <p:tgtEl>
                                          <p:spTgt spid="341"/>
                                        </p:tgtEl>
                                        <p:attrNameLst>
                                          <p:attrName>ppt_x</p:attrName>
                                        </p:attrNameLst>
                                      </p:cBhvr>
                                      <p:tavLst>
                                        <p:tav tm="0">
                                          <p:val>
                                            <p:strVal val="#ppt_x"/>
                                          </p:val>
                                        </p:tav>
                                        <p:tav tm="100000">
                                          <p:val>
                                            <p:strVal val="#ppt_x"/>
                                          </p:val>
                                        </p:tav>
                                      </p:tavLst>
                                    </p:anim>
                                    <p:anim calcmode="lin" valueType="num">
                                      <p:cBhvr additive="base">
                                        <p:cTn id="34" dur="500" fill="hold"/>
                                        <p:tgtEl>
                                          <p:spTgt spid="34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4"/>
                                        </p:tgtEl>
                                        <p:attrNameLst>
                                          <p:attrName>style.visibility</p:attrName>
                                        </p:attrNameLst>
                                      </p:cBhvr>
                                      <p:to>
                                        <p:strVal val="visible"/>
                                      </p:to>
                                    </p:set>
                                    <p:animEffect transition="in" filter="fade">
                                      <p:cBhvr>
                                        <p:cTn id="44" dur="1000"/>
                                        <p:tgtEl>
                                          <p:spTgt spid="344"/>
                                        </p:tgtEl>
                                      </p:cBhvr>
                                    </p:animEffect>
                                    <p:anim calcmode="lin" valueType="num">
                                      <p:cBhvr>
                                        <p:cTn id="45" dur="1000" fill="hold"/>
                                        <p:tgtEl>
                                          <p:spTgt spid="344"/>
                                        </p:tgtEl>
                                        <p:attrNameLst>
                                          <p:attrName>ppt_x</p:attrName>
                                        </p:attrNameLst>
                                      </p:cBhvr>
                                      <p:tavLst>
                                        <p:tav tm="0">
                                          <p:val>
                                            <p:strVal val="#ppt_x"/>
                                          </p:val>
                                        </p:tav>
                                        <p:tav tm="100000">
                                          <p:val>
                                            <p:strVal val="#ppt_x"/>
                                          </p:val>
                                        </p:tav>
                                      </p:tavLst>
                                    </p:anim>
                                    <p:anim calcmode="lin" valueType="num">
                                      <p:cBhvr>
                                        <p:cTn id="46" dur="1000" fill="hold"/>
                                        <p:tgtEl>
                                          <p:spTgt spid="3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343" grpId="0"/>
      <p:bldP spid="34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953657"/>
            <a:ext cx="7119257" cy="9506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1"/>
                </a:solidFill>
                <a:latin typeface="+mj-lt"/>
              </a:rPr>
              <a:t>Tổng quan về </a:t>
            </a:r>
            <a:r>
              <a:rPr lang="en" sz="4000" dirty="0" smtClean="0">
                <a:solidFill>
                  <a:schemeClr val="tx1"/>
                </a:solidFill>
                <a:latin typeface="+mj-lt"/>
              </a:rPr>
              <a:t>các thư viện</a:t>
            </a:r>
            <a:endParaRPr sz="4000" dirty="0">
              <a:solidFill>
                <a:schemeClr val="tx1"/>
              </a:solidFill>
              <a:latin typeface="+mj-lt"/>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1</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14"/>
          <p:cNvSpPr txBox="1"/>
          <p:nvPr/>
        </p:nvSpPr>
        <p:spPr>
          <a:xfrm>
            <a:off x="2115816" y="603872"/>
            <a:ext cx="3116201" cy="567951"/>
          </a:xfrm>
          <a:prstGeom prst="rect">
            <a:avLst/>
          </a:prstGeom>
          <a:noFill/>
          <a:ln>
            <a:noFill/>
          </a:ln>
        </p:spPr>
        <p:txBody>
          <a:bodyPr spcFirstLastPara="1" wrap="square" lIns="91425" tIns="91425" rIns="91425" bIns="91425" anchor="t" anchorCtr="0">
            <a:noAutofit/>
          </a:bodyPr>
          <a:lstStyle/>
          <a:p>
            <a:pPr lvl="0" algn="just">
              <a:lnSpc>
                <a:spcPct val="120000"/>
              </a:lnSpc>
            </a:pPr>
            <a:r>
              <a:rPr lang="en-US" sz="2700" b="1" dirty="0" err="1" smtClean="0">
                <a:ln w="0"/>
                <a:solidFill>
                  <a:schemeClr val="accent1"/>
                </a:solidFill>
                <a:effectLst>
                  <a:outerShdw blurRad="38100" dist="25400" dir="5400000" algn="ctr" rotWithShape="0">
                    <a:srgbClr val="6E747A">
                      <a:alpha val="43000"/>
                    </a:srgbClr>
                  </a:outerShdw>
                </a:effectLst>
                <a:latin typeface="+mj-lt"/>
              </a:rPr>
              <a:t>Thư</a:t>
            </a:r>
            <a:r>
              <a:rPr lang="en-US" sz="2700" b="1" dirty="0" smtClean="0">
                <a:ln w="0"/>
                <a:solidFill>
                  <a:schemeClr val="accent1"/>
                </a:solidFill>
                <a:effectLst>
                  <a:outerShdw blurRad="38100" dist="25400" dir="5400000" algn="ctr" rotWithShape="0">
                    <a:srgbClr val="6E747A">
                      <a:alpha val="43000"/>
                    </a:srgbClr>
                  </a:outerShdw>
                </a:effectLst>
                <a:latin typeface="+mj-lt"/>
              </a:rPr>
              <a:t> </a:t>
            </a:r>
            <a:r>
              <a:rPr lang="en-US" sz="2700" b="1" dirty="0" err="1" smtClean="0">
                <a:ln w="0"/>
                <a:solidFill>
                  <a:schemeClr val="accent1"/>
                </a:solidFill>
                <a:effectLst>
                  <a:outerShdw blurRad="38100" dist="25400" dir="5400000" algn="ctr" rotWithShape="0">
                    <a:srgbClr val="6E747A">
                      <a:alpha val="43000"/>
                    </a:srgbClr>
                  </a:outerShdw>
                </a:effectLst>
                <a:latin typeface="+mj-lt"/>
              </a:rPr>
              <a:t>viện</a:t>
            </a:r>
            <a:r>
              <a:rPr lang="en-US" sz="2700" b="1" dirty="0" smtClean="0">
                <a:ln w="0"/>
                <a:solidFill>
                  <a:schemeClr val="accent1"/>
                </a:solidFill>
                <a:effectLst>
                  <a:outerShdw blurRad="38100" dist="25400" dir="5400000" algn="ctr" rotWithShape="0">
                    <a:srgbClr val="6E747A">
                      <a:alpha val="43000"/>
                    </a:srgbClr>
                  </a:outerShdw>
                </a:effectLst>
                <a:latin typeface="+mj-lt"/>
              </a:rPr>
              <a:t> </a:t>
            </a:r>
            <a:r>
              <a:rPr lang="en-US" sz="2700" b="1" dirty="0" err="1" smtClean="0">
                <a:ln w="0"/>
                <a:solidFill>
                  <a:schemeClr val="accent1"/>
                </a:solidFill>
                <a:effectLst>
                  <a:outerShdw blurRad="38100" dist="25400" dir="5400000" algn="ctr" rotWithShape="0">
                    <a:srgbClr val="6E747A">
                      <a:alpha val="43000"/>
                    </a:srgbClr>
                  </a:outerShdw>
                </a:effectLst>
                <a:latin typeface="+mj-lt"/>
              </a:rPr>
              <a:t>OpenCV</a:t>
            </a:r>
            <a:endParaRPr lang="en-US" sz="2700" b="1" dirty="0">
              <a:ln w="0"/>
              <a:solidFill>
                <a:schemeClr val="accent1"/>
              </a:solidFill>
              <a:effectLst>
                <a:outerShdw blurRad="38100" dist="25400" dir="5400000" algn="ctr" rotWithShape="0">
                  <a:srgbClr val="6E747A">
                    <a:alpha val="43000"/>
                  </a:srgbClr>
                </a:outerShdw>
              </a:effectLst>
              <a:latin typeface="+mj-lt"/>
            </a:endParaRPr>
          </a:p>
          <a:p>
            <a:pPr lvl="0" algn="just">
              <a:lnSpc>
                <a:spcPct val="120000"/>
              </a:lnSpc>
            </a:pPr>
            <a:endParaRPr lang="en-US" sz="1800" dirty="0">
              <a:solidFill>
                <a:schemeClr val="tx1"/>
              </a:solidFill>
              <a:latin typeface="+mj-lt"/>
              <a:ea typeface="Calibri"/>
              <a:cs typeface="Times New Roman" panose="02020603050405020304" pitchFamily="18" charset="0"/>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203;p14"/>
          <p:cNvSpPr txBox="1"/>
          <p:nvPr/>
        </p:nvSpPr>
        <p:spPr>
          <a:xfrm>
            <a:off x="2308319" y="1206198"/>
            <a:ext cx="5787209" cy="3137510"/>
          </a:xfrm>
          <a:prstGeom prst="rect">
            <a:avLst/>
          </a:prstGeom>
          <a:noFill/>
          <a:ln>
            <a:noFill/>
          </a:ln>
        </p:spPr>
        <p:txBody>
          <a:bodyPr spcFirstLastPara="1" wrap="square" lIns="91425" tIns="91425" rIns="91425" bIns="91425" anchor="t" anchorCtr="0">
            <a:noAutofit/>
          </a:bodyPr>
          <a:lstStyle/>
          <a:p>
            <a:pPr marL="285750" indent="-285750" algn="just">
              <a:spcBef>
                <a:spcPts val="600"/>
              </a:spcBef>
              <a:spcAft>
                <a:spcPts val="600"/>
              </a:spcAft>
              <a:buFont typeface="Wingdings" panose="05000000000000000000" pitchFamily="2" charset="2"/>
              <a:buChar char="Ø"/>
            </a:pPr>
            <a:r>
              <a:rPr lang="vi-VN" sz="1600" dirty="0" smtClean="0">
                <a:latin typeface="Times New Roman" panose="02020603050405020304" pitchFamily="18" charset="0"/>
                <a:cs typeface="Times New Roman" panose="02020603050405020304" pitchFamily="18" charset="0"/>
              </a:rPr>
              <a:t>OpenCV </a:t>
            </a:r>
            <a:r>
              <a:rPr lang="vi-VN" sz="1600" dirty="0">
                <a:latin typeface="Times New Roman" panose="02020603050405020304" pitchFamily="18" charset="0"/>
                <a:cs typeface="Times New Roman" panose="02020603050405020304" pitchFamily="18" charset="0"/>
              </a:rPr>
              <a:t>là kho lưu trữ các mã nguồn mở được dùng để xử lý hình ảnh, phát triển các ứng dụng đồ họa trong thời gian thực.</a:t>
            </a: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o</a:t>
            </a:r>
            <a:r>
              <a:rPr lang="en-US" sz="1600" dirty="0" smtClean="0">
                <a:latin typeface="Times New Roman" panose="02020603050405020304" pitchFamily="18" charset="0"/>
                <a:cs typeface="Times New Roman" panose="02020603050405020304" pitchFamily="18" charset="0"/>
              </a:rPr>
              <a:t>pen </a:t>
            </a:r>
            <a:r>
              <a:rPr lang="en-US" sz="1600" dirty="0">
                <a:latin typeface="Times New Roman" panose="02020603050405020304" pitchFamily="18" charset="0"/>
                <a:cs typeface="Times New Roman" panose="02020603050405020304" pitchFamily="18" charset="0"/>
              </a:rPr>
              <a:t>source computer vision library </a:t>
            </a:r>
          </a:p>
          <a:p>
            <a:pPr marL="285750" indent="-285750" algn="just">
              <a:spcBef>
                <a:spcPts val="600"/>
              </a:spcBef>
              <a:spcAft>
                <a:spcPts val="600"/>
              </a:spcAf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t>
            </a:r>
            <a:r>
              <a:rPr lang="vi-VN" sz="1600" dirty="0" smtClean="0">
                <a:latin typeface="Times New Roman" panose="02020603050405020304" pitchFamily="18" charset="0"/>
                <a:cs typeface="Times New Roman" panose="02020603050405020304" pitchFamily="18" charset="0"/>
              </a:rPr>
              <a:t>ung </a:t>
            </a:r>
            <a:r>
              <a:rPr lang="vi-VN" sz="1600" dirty="0">
                <a:latin typeface="Times New Roman" panose="02020603050405020304" pitchFamily="18" charset="0"/>
                <a:cs typeface="Times New Roman" panose="02020603050405020304" pitchFamily="18" charset="0"/>
              </a:rPr>
              <a:t>cấp một số lượng lớn các mã xử lý phục vụ cho quy trình của thị giác máy tính hay các learning machine khác.</a:t>
            </a: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Thư viện OpenCV được phát hành với giấy phép BDS. Do đó các dịch vụ nó cung cấp là hoàn toàn miễn phí và được hạn chế tối đa các rào cản thông thường. </a:t>
            </a: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Ra </a:t>
            </a:r>
            <a:r>
              <a:rPr lang="en-US" sz="1600" dirty="0" err="1">
                <a:latin typeface="Times New Roman" panose="02020603050405020304" pitchFamily="18" charset="0"/>
                <a:cs typeface="Times New Roman" panose="02020603050405020304" pitchFamily="18" charset="0"/>
              </a:rPr>
              <a:t>đời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năm</a:t>
            </a:r>
            <a:r>
              <a:rPr lang="en-US" sz="1600" dirty="0">
                <a:latin typeface="Times New Roman" panose="02020603050405020304" pitchFamily="18" charset="0"/>
                <a:cs typeface="Times New Roman" panose="02020603050405020304" pitchFamily="18" charset="0"/>
              </a:rPr>
              <a:t> 1999</a:t>
            </a:r>
          </a:p>
          <a:p>
            <a:pPr lvl="0" algn="just">
              <a:lnSpc>
                <a:spcPct val="120000"/>
              </a:lnSpc>
            </a:pPr>
            <a:endParaRPr lang="en-US" sz="1600" dirty="0">
              <a:latin typeface="+mj-lt"/>
            </a:endParaRPr>
          </a:p>
          <a:p>
            <a:pPr lvl="0" algn="just">
              <a:lnSpc>
                <a:spcPct val="120000"/>
              </a:lnSpc>
            </a:pPr>
            <a:endParaRPr lang="en-US" sz="1600" dirty="0">
              <a:solidFill>
                <a:schemeClr val="tx1"/>
              </a:solidFill>
              <a:latin typeface="+mj-lt"/>
              <a:ea typeface="Calibri"/>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24226" y="501013"/>
            <a:ext cx="3977641" cy="1341120"/>
          </a:xfrm>
        </p:spPr>
        <p:txBody>
          <a:bodyPr/>
          <a:lstStyle/>
          <a:p>
            <a:r>
              <a:rPr lang="en-US" sz="2800" b="1" dirty="0" err="1" smtClean="0">
                <a:solidFill>
                  <a:schemeClr val="accent4"/>
                </a:solidFill>
                <a:latin typeface="+mn-lt"/>
              </a:rPr>
              <a:t>Thư</a:t>
            </a:r>
            <a:r>
              <a:rPr lang="en-US" sz="2800" b="1" dirty="0" smtClean="0">
                <a:solidFill>
                  <a:schemeClr val="accent4"/>
                </a:solidFill>
                <a:latin typeface="+mn-lt"/>
              </a:rPr>
              <a:t> </a:t>
            </a:r>
            <a:r>
              <a:rPr lang="en-US" sz="2800" b="1" dirty="0" err="1" smtClean="0">
                <a:solidFill>
                  <a:schemeClr val="accent4"/>
                </a:solidFill>
                <a:latin typeface="+mn-lt"/>
              </a:rPr>
              <a:t>viện</a:t>
            </a:r>
            <a:r>
              <a:rPr lang="en-US" sz="2800" b="1" dirty="0" smtClean="0">
                <a:solidFill>
                  <a:schemeClr val="accent4"/>
                </a:solidFill>
                <a:latin typeface="+mn-lt"/>
              </a:rPr>
              <a:t> </a:t>
            </a:r>
            <a:r>
              <a:rPr lang="en-US" sz="2800" b="1" dirty="0" err="1" smtClean="0">
                <a:solidFill>
                  <a:schemeClr val="accent4"/>
                </a:solidFill>
                <a:latin typeface="+mn-lt"/>
              </a:rPr>
              <a:t>Tkinter</a:t>
            </a:r>
            <a:r>
              <a:rPr lang="en-US" sz="2800" b="1" dirty="0">
                <a:solidFill>
                  <a:schemeClr val="accent4"/>
                </a:solidFill>
              </a:rPr>
              <a:t/>
            </a:r>
            <a:br>
              <a:rPr lang="en-US" sz="2800" b="1" dirty="0">
                <a:solidFill>
                  <a:schemeClr val="accent4"/>
                </a:solidFill>
              </a:rPr>
            </a:br>
            <a:endParaRPr lang="en-US" sz="2800" dirty="0">
              <a:solidFill>
                <a:schemeClr val="accent1"/>
              </a:solidFill>
              <a:latin typeface="+mj-lt"/>
            </a:endParaRPr>
          </a:p>
        </p:txBody>
      </p:sp>
      <p:sp>
        <p:nvSpPr>
          <p:cNvPr id="8" name="Text Placeholder 7"/>
          <p:cNvSpPr>
            <a:spLocks noGrp="1"/>
          </p:cNvSpPr>
          <p:nvPr>
            <p:ph type="body" idx="1"/>
          </p:nvPr>
        </p:nvSpPr>
        <p:spPr>
          <a:xfrm>
            <a:off x="4630482" y="1403049"/>
            <a:ext cx="4076442" cy="3117100"/>
          </a:xfrm>
        </p:spPr>
        <p:txBody>
          <a:bodyPr/>
          <a:lstStyle/>
          <a:p>
            <a:pPr marL="285750" indent="-285750" algn="just">
              <a:lnSpc>
                <a:spcPct val="130000"/>
              </a:lnSpc>
              <a:spcAft>
                <a:spcPts val="600"/>
              </a:spcAft>
              <a:buFont typeface="Wingdings" panose="05000000000000000000" pitchFamily="2" charset="2"/>
              <a:buChar char="ü"/>
            </a:pPr>
            <a:r>
              <a:rPr lang="vi-VN" sz="1400" dirty="0">
                <a:solidFill>
                  <a:schemeClr val="tx1"/>
                </a:solidFill>
                <a:latin typeface="+mn-lt"/>
              </a:rPr>
              <a:t>Thư viện Tkinter là một bộ công cụ được tích hợp sẵn để xây dựng giao diện người dùng đồ họa (GUI</a:t>
            </a:r>
            <a:r>
              <a:rPr lang="en-US" sz="1400" dirty="0">
                <a:solidFill>
                  <a:schemeClr val="tx1"/>
                </a:solidFill>
                <a:latin typeface="+mn-lt"/>
              </a:rPr>
              <a:t>).</a:t>
            </a:r>
          </a:p>
          <a:p>
            <a:pPr marL="285750" indent="-285750" algn="just">
              <a:lnSpc>
                <a:spcPct val="130000"/>
              </a:lnSpc>
              <a:spcAft>
                <a:spcPts val="600"/>
              </a:spcAft>
              <a:buFont typeface="Wingdings" panose="05000000000000000000" pitchFamily="2" charset="2"/>
              <a:buChar char="ü"/>
            </a:pPr>
            <a:r>
              <a:rPr lang="en-US" sz="1400" dirty="0" err="1">
                <a:solidFill>
                  <a:schemeClr val="tx1"/>
                </a:solidFill>
                <a:latin typeface="+mn-lt"/>
              </a:rPr>
              <a:t>Tkinter</a:t>
            </a:r>
            <a:r>
              <a:rPr lang="en-US" sz="1400" dirty="0">
                <a:solidFill>
                  <a:schemeClr val="tx1"/>
                </a:solidFill>
                <a:latin typeface="+mn-lt"/>
              </a:rPr>
              <a:t> </a:t>
            </a:r>
            <a:r>
              <a:rPr lang="en-US" sz="1400" dirty="0" err="1">
                <a:solidFill>
                  <a:schemeClr val="tx1"/>
                </a:solidFill>
                <a:latin typeface="+mn-lt"/>
              </a:rPr>
              <a:t>có</a:t>
            </a:r>
            <a:r>
              <a:rPr lang="en-US" sz="1400" dirty="0">
                <a:solidFill>
                  <a:schemeClr val="tx1"/>
                </a:solidFill>
                <a:latin typeface="+mn-lt"/>
              </a:rPr>
              <a:t> </a:t>
            </a:r>
            <a:r>
              <a:rPr lang="en-US" sz="1400" dirty="0" err="1">
                <a:solidFill>
                  <a:schemeClr val="tx1"/>
                </a:solidFill>
                <a:latin typeface="+mn-lt"/>
              </a:rPr>
              <a:t>sẵn</a:t>
            </a:r>
            <a:r>
              <a:rPr lang="en-US" sz="1400" dirty="0">
                <a:solidFill>
                  <a:schemeClr val="tx1"/>
                </a:solidFill>
                <a:latin typeface="+mn-lt"/>
              </a:rPr>
              <a:t> </a:t>
            </a:r>
            <a:r>
              <a:rPr lang="en-US" sz="1400" dirty="0" err="1">
                <a:solidFill>
                  <a:schemeClr val="tx1"/>
                </a:solidFill>
                <a:latin typeface="+mn-lt"/>
              </a:rPr>
              <a:t>trong</a:t>
            </a:r>
            <a:r>
              <a:rPr lang="en-US" sz="1400" dirty="0">
                <a:solidFill>
                  <a:schemeClr val="tx1"/>
                </a:solidFill>
                <a:latin typeface="+mn-lt"/>
              </a:rPr>
              <a:t> </a:t>
            </a:r>
            <a:r>
              <a:rPr lang="en-US" sz="1400" dirty="0" err="1">
                <a:solidFill>
                  <a:schemeClr val="tx1"/>
                </a:solidFill>
                <a:latin typeface="+mn-lt"/>
              </a:rPr>
              <a:t>cài</a:t>
            </a:r>
            <a:r>
              <a:rPr lang="en-US" sz="1400" dirty="0">
                <a:solidFill>
                  <a:schemeClr val="tx1"/>
                </a:solidFill>
                <a:latin typeface="+mn-lt"/>
              </a:rPr>
              <a:t> </a:t>
            </a:r>
            <a:r>
              <a:rPr lang="en-US" sz="1400" dirty="0" err="1">
                <a:solidFill>
                  <a:schemeClr val="tx1"/>
                </a:solidFill>
                <a:latin typeface="+mn-lt"/>
              </a:rPr>
              <a:t>đặt</a:t>
            </a:r>
            <a:r>
              <a:rPr lang="en-US" sz="1400" dirty="0">
                <a:solidFill>
                  <a:schemeClr val="tx1"/>
                </a:solidFill>
                <a:latin typeface="+mn-lt"/>
              </a:rPr>
              <a:t> </a:t>
            </a:r>
            <a:r>
              <a:rPr lang="en-US" sz="1400" dirty="0" err="1" smtClean="0">
                <a:solidFill>
                  <a:schemeClr val="tx1"/>
                </a:solidFill>
                <a:latin typeface="+mn-lt"/>
              </a:rPr>
              <a:t>của</a:t>
            </a:r>
            <a:r>
              <a:rPr lang="en-US" sz="1400" dirty="0" smtClean="0">
                <a:solidFill>
                  <a:schemeClr val="tx1"/>
                </a:solidFill>
                <a:latin typeface="+mn-lt"/>
              </a:rPr>
              <a:t> </a:t>
            </a:r>
            <a:r>
              <a:rPr lang="en-US" sz="1400" dirty="0">
                <a:solidFill>
                  <a:schemeClr val="tx1"/>
                </a:solidFill>
                <a:latin typeface="+mn-lt"/>
              </a:rPr>
              <a:t>Python.</a:t>
            </a:r>
          </a:p>
          <a:p>
            <a:pPr marL="285750" indent="-285750" algn="just">
              <a:lnSpc>
                <a:spcPct val="130000"/>
              </a:lnSpc>
              <a:spcAft>
                <a:spcPts val="600"/>
              </a:spcAft>
              <a:buFont typeface="Wingdings" panose="05000000000000000000" pitchFamily="2" charset="2"/>
              <a:buChar char="ü"/>
            </a:pPr>
            <a:r>
              <a:rPr lang="vi-VN" sz="1400" dirty="0">
                <a:solidFill>
                  <a:schemeClr val="tx1"/>
                </a:solidFill>
                <a:latin typeface="+mn-lt"/>
              </a:rPr>
              <a:t>Tkinter cung cấp các thành phần như cửa sổ, nút, nhãn, ô nhập liệu, hộp chọn, v.v., cùng với các phương thức và sự kiện để điều khiển và tương tác với giao diện người dùng. </a:t>
            </a:r>
            <a:endParaRPr lang="en-US" sz="1400" dirty="0">
              <a:solidFill>
                <a:schemeClr val="tx1"/>
              </a:solidFill>
              <a:latin typeface="+mn-lt"/>
            </a:endParaRPr>
          </a:p>
          <a:p>
            <a:pPr marL="101600" indent="0">
              <a:buNone/>
            </a:pP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 name="Picture 1"/>
          <p:cNvPicPr>
            <a:picLocks noChangeAspect="1"/>
          </p:cNvPicPr>
          <p:nvPr/>
        </p:nvPicPr>
        <p:blipFill>
          <a:blip r:embed="rId2"/>
          <a:stretch>
            <a:fillRect/>
          </a:stretch>
        </p:blipFill>
        <p:spPr>
          <a:xfrm>
            <a:off x="966664" y="1760075"/>
            <a:ext cx="2883162" cy="1574050"/>
          </a:xfrm>
          <a:prstGeom prst="rect">
            <a:avLst/>
          </a:prstGeom>
        </p:spPr>
      </p:pic>
    </p:spTree>
    <p:extLst>
      <p:ext uri="{BB962C8B-B14F-4D97-AF65-F5344CB8AC3E}">
        <p14:creationId xmlns:p14="http://schemas.microsoft.com/office/powerpoint/2010/main" val="1243067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22" presetClass="entr" presetSubtype="4"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down)">
                                      <p:cBhvr>
                                        <p:cTn id="21" dur="500"/>
                                        <p:tgtEl>
                                          <p:spTgt spid="8">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down)">
                                      <p:cBhvr>
                                        <p:cTn id="2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p:cNvSpPr/>
          <p:nvPr/>
        </p:nvSpPr>
        <p:spPr>
          <a:xfrm>
            <a:off x="1718606" y="1371600"/>
            <a:ext cx="5789144" cy="1785104"/>
          </a:xfrm>
          <a:prstGeom prst="rect">
            <a:avLst/>
          </a:prstGeom>
        </p:spPr>
        <p:txBody>
          <a:bodyPr wrap="square">
            <a:spAutoFit/>
          </a:bodyPr>
          <a:lstStyle/>
          <a:p>
            <a:pPr algn="just">
              <a:lnSpc>
                <a:spcPct val="120000"/>
              </a:lnSpc>
              <a:spcAft>
                <a:spcPts val="600"/>
              </a:spcAft>
            </a:pPr>
            <a:r>
              <a:rPr lang="en-US" sz="1800" b="1" dirty="0" err="1" smtClean="0">
                <a:solidFill>
                  <a:srgbClr val="FF0000"/>
                </a:solidFill>
              </a:rPr>
              <a:t>Thư</a:t>
            </a:r>
            <a:r>
              <a:rPr lang="en-US" sz="1800" b="1" dirty="0" smtClean="0">
                <a:solidFill>
                  <a:srgbClr val="FF0000"/>
                </a:solidFill>
              </a:rPr>
              <a:t> </a:t>
            </a:r>
            <a:r>
              <a:rPr lang="en-US" sz="1800" b="1" dirty="0" err="1" smtClean="0">
                <a:solidFill>
                  <a:srgbClr val="FF0000"/>
                </a:solidFill>
              </a:rPr>
              <a:t>viện</a:t>
            </a:r>
            <a:r>
              <a:rPr lang="en-US" sz="1800" b="1" dirty="0" smtClean="0">
                <a:solidFill>
                  <a:srgbClr val="FF0000"/>
                </a:solidFill>
              </a:rPr>
              <a:t> PIL:</a:t>
            </a:r>
          </a:p>
          <a:p>
            <a:pPr marL="285750" indent="-285750" algn="just">
              <a:lnSpc>
                <a:spcPct val="140000"/>
              </a:lnSpc>
              <a:spcAft>
                <a:spcPts val="600"/>
              </a:spcAft>
              <a:buFont typeface="Wingdings" panose="05000000000000000000" pitchFamily="2" charset="2"/>
              <a:buChar char="ü"/>
            </a:pPr>
            <a:r>
              <a:rPr lang="vi-VN" dirty="0" smtClean="0"/>
              <a:t>Thư </a:t>
            </a:r>
            <a:r>
              <a:rPr lang="vi-VN" dirty="0"/>
              <a:t>viện PIL (Python Imaging Library) là một thư viện mã nguồn mở cho Python, được sử dụng rộng rãi để xử lý hình ảnh. </a:t>
            </a:r>
            <a:endParaRPr lang="en-US" dirty="0" smtClean="0"/>
          </a:p>
          <a:p>
            <a:pPr marL="285750" indent="-285750" algn="just">
              <a:lnSpc>
                <a:spcPct val="140000"/>
              </a:lnSpc>
              <a:spcAft>
                <a:spcPts val="600"/>
              </a:spcAft>
              <a:buFont typeface="Wingdings" panose="05000000000000000000" pitchFamily="2" charset="2"/>
              <a:buChar char="ü"/>
            </a:pPr>
            <a:r>
              <a:rPr lang="vi-VN" dirty="0" smtClean="0"/>
              <a:t>PIL </a:t>
            </a:r>
            <a:r>
              <a:rPr lang="vi-VN" dirty="0"/>
              <a:t>cung cấp các công cụ và chức năng để mở, chỉnh sửa, và lưu trữ hình ảnh trong Python.</a:t>
            </a:r>
            <a:endParaRPr lang="en-US" dirty="0">
              <a:solidFill>
                <a:srgbClr val="244C5F"/>
              </a:solidFill>
              <a:latin typeface="Open Sans"/>
            </a:endParaRPr>
          </a:p>
        </p:txBody>
      </p:sp>
      <p:sp>
        <p:nvSpPr>
          <p:cNvPr id="7" name="Rectangle 6"/>
          <p:cNvSpPr/>
          <p:nvPr/>
        </p:nvSpPr>
        <p:spPr>
          <a:xfrm>
            <a:off x="1718606" y="3080504"/>
            <a:ext cx="5789144" cy="1471172"/>
          </a:xfrm>
          <a:prstGeom prst="rect">
            <a:avLst/>
          </a:prstGeom>
        </p:spPr>
        <p:txBody>
          <a:bodyPr wrap="square">
            <a:spAutoFit/>
          </a:bodyPr>
          <a:lstStyle/>
          <a:p>
            <a:pPr algn="just">
              <a:lnSpc>
                <a:spcPct val="120000"/>
              </a:lnSpc>
              <a:spcAft>
                <a:spcPts val="600"/>
              </a:spcAft>
            </a:pPr>
            <a:r>
              <a:rPr lang="en-US" sz="1800" b="1" dirty="0" err="1" smtClean="0">
                <a:solidFill>
                  <a:srgbClr val="FF0000"/>
                </a:solidFill>
              </a:rPr>
              <a:t>Thư</a:t>
            </a:r>
            <a:r>
              <a:rPr lang="en-US" sz="1800" b="1" dirty="0" smtClean="0">
                <a:solidFill>
                  <a:srgbClr val="FF0000"/>
                </a:solidFill>
              </a:rPr>
              <a:t> </a:t>
            </a:r>
            <a:r>
              <a:rPr lang="en-US" sz="1800" b="1" dirty="0" err="1" smtClean="0">
                <a:solidFill>
                  <a:srgbClr val="FF0000"/>
                </a:solidFill>
              </a:rPr>
              <a:t>viện</a:t>
            </a:r>
            <a:r>
              <a:rPr lang="en-US" sz="1800" b="1" dirty="0" smtClean="0">
                <a:solidFill>
                  <a:srgbClr val="FF0000"/>
                </a:solidFill>
              </a:rPr>
              <a:t> </a:t>
            </a:r>
            <a:r>
              <a:rPr lang="en-US" sz="1800" b="1" dirty="0" err="1" smtClean="0">
                <a:solidFill>
                  <a:srgbClr val="FF0000"/>
                </a:solidFill>
              </a:rPr>
              <a:t>Numpy</a:t>
            </a:r>
            <a:r>
              <a:rPr lang="en-US" sz="1800" b="1" dirty="0" smtClean="0">
                <a:solidFill>
                  <a:srgbClr val="FF0000"/>
                </a:solidFill>
              </a:rPr>
              <a:t>:</a:t>
            </a:r>
          </a:p>
          <a:p>
            <a:pPr algn="just">
              <a:lnSpc>
                <a:spcPct val="150000"/>
              </a:lnSpc>
              <a:spcAft>
                <a:spcPts val="600"/>
              </a:spcAft>
            </a:pPr>
            <a:r>
              <a:rPr lang="en-US" dirty="0" smtClean="0"/>
              <a:t>      </a:t>
            </a:r>
            <a:r>
              <a:rPr lang="vi-VN" dirty="0" smtClean="0"/>
              <a:t>Thư </a:t>
            </a:r>
            <a:r>
              <a:rPr lang="vi-VN" dirty="0"/>
              <a:t>viện NumPy là một thư viện mã nguồn mở quan trọng trong Python, được sử dụng rộng rãi trong việc xử lý dữ liệu số học và thực hiện các phép toán trên mảng và ma trận.</a:t>
            </a:r>
            <a:endParaRPr lang="en-US" dirty="0">
              <a:solidFill>
                <a:srgbClr val="244C5F"/>
              </a:solidFill>
              <a:latin typeface="Open Sans"/>
            </a:endParaRPr>
          </a:p>
        </p:txBody>
      </p:sp>
    </p:spTree>
    <p:extLst>
      <p:ext uri="{BB962C8B-B14F-4D97-AF65-F5344CB8AC3E}">
        <p14:creationId xmlns:p14="http://schemas.microsoft.com/office/powerpoint/2010/main" val="427111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p:cTn id="18"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
                                            <p:txEl>
                                              <p:pRg st="0" end="0"/>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p:cTn id="2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953657"/>
            <a:ext cx="7119257" cy="9506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solidFill>
                  <a:schemeClr val="tx1"/>
                </a:solidFill>
                <a:latin typeface="+mj-lt"/>
              </a:rPr>
              <a:t>Phân tích Demo GitHub</a:t>
            </a:r>
            <a:endParaRPr sz="4000" dirty="0">
              <a:solidFill>
                <a:schemeClr val="tx1"/>
              </a:solidFill>
              <a:latin typeface="+mj-lt"/>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2</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14860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9" name="Title 8"/>
          <p:cNvSpPr>
            <a:spLocks noGrp="1"/>
          </p:cNvSpPr>
          <p:nvPr>
            <p:ph type="title" idx="4294967295"/>
          </p:nvPr>
        </p:nvSpPr>
        <p:spPr>
          <a:xfrm>
            <a:off x="2889861" y="150725"/>
            <a:ext cx="3402378" cy="639762"/>
          </a:xfrm>
        </p:spPr>
        <p:txBody>
          <a:bodyPr/>
          <a:lstStyle/>
          <a:p>
            <a:pPr algn="ctr"/>
            <a:r>
              <a:rPr lang="en-US" sz="4000" b="1" dirty="0" smtClean="0">
                <a:solidFill>
                  <a:schemeClr val="tx1"/>
                </a:solidFill>
                <a:latin typeface="+mj-lt"/>
              </a:rPr>
              <a:t>Demo </a:t>
            </a:r>
            <a:r>
              <a:rPr lang="en-US" sz="4000" b="1" dirty="0" err="1" smtClean="0">
                <a:solidFill>
                  <a:schemeClr val="tx1"/>
                </a:solidFill>
                <a:latin typeface="+mj-lt"/>
              </a:rPr>
              <a:t>Github</a:t>
            </a:r>
            <a:endParaRPr lang="en-US" sz="4000" b="1" dirty="0">
              <a:solidFill>
                <a:schemeClr val="tx1"/>
              </a:solidFill>
              <a:latin typeface="+mj-lt"/>
            </a:endParaRPr>
          </a:p>
        </p:txBody>
      </p:sp>
      <p:sp>
        <p:nvSpPr>
          <p:cNvPr id="14" name="Rectangle 3"/>
          <p:cNvSpPr>
            <a:spLocks noChangeArrowheads="1"/>
          </p:cNvSpPr>
          <p:nvPr/>
        </p:nvSpPr>
        <p:spPr bwMode="auto">
          <a:xfrm>
            <a:off x="1628775" y="738412"/>
            <a:ext cx="6086475" cy="42780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import </a:t>
            </a:r>
            <a:r>
              <a:rPr kumimoji="0" lang="en-US" altLang="en-US" sz="1600" b="0" i="0" u="none" strike="noStrike" cap="none" normalizeH="0" baseline="0" dirty="0" smtClean="0">
                <a:ln>
                  <a:noFill/>
                </a:ln>
                <a:solidFill>
                  <a:srgbClr val="A9B7C6"/>
                </a:solidFill>
                <a:effectLst/>
                <a:latin typeface="JetBrains Mono"/>
              </a:rPr>
              <a:t>cv2</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image = cv2.imread(</a:t>
            </a:r>
            <a:r>
              <a:rPr kumimoji="0" lang="en-US" altLang="en-US" sz="1600" b="0" i="0" u="none" strike="noStrike" cap="none" normalizeH="0" baseline="0" dirty="0" smtClean="0">
                <a:ln>
                  <a:noFill/>
                </a:ln>
                <a:solidFill>
                  <a:srgbClr val="6A8759"/>
                </a:solidFill>
                <a:effectLst/>
                <a:latin typeface="JetBrains Mono"/>
              </a:rPr>
              <a:t>"demo.jpg"</a:t>
            </a:r>
            <a:r>
              <a:rPr kumimoji="0" lang="en-US" altLang="en-US" sz="1600" b="0" i="0" u="none" strike="noStrike" cap="none" normalizeH="0" baseline="0" dirty="0" smtClean="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JetBrains Mono"/>
              </a:rPr>
              <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Chuyển</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đổi</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hình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ảnh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thành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màu</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xám</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và</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hình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ảnh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nghịch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đảo</a:t>
            </a:r>
            <a:r>
              <a:rPr kumimoji="0" lang="en-US" altLang="en-US" sz="1600" b="0" i="0" u="none" strike="noStrike" cap="none" normalizeH="0" baseline="0" dirty="0" smtClean="0">
                <a:ln>
                  <a:noFill/>
                </a:ln>
                <a:solidFill>
                  <a:srgbClr val="808080"/>
                </a:solidFill>
                <a:effectLst/>
                <a:latin typeface="JetBrains Mono"/>
              </a:rPr>
              <a:t/>
            </a:r>
            <a:br>
              <a:rPr kumimoji="0" lang="en-US" altLang="en-US" sz="1600" b="0" i="0" u="none" strike="noStrike" cap="none" normalizeH="0" baseline="0" dirty="0" smtClean="0">
                <a:ln>
                  <a:noFill/>
                </a:ln>
                <a:solidFill>
                  <a:srgbClr val="808080"/>
                </a:solidFill>
                <a:effectLst/>
                <a:latin typeface="JetBrains Mono"/>
              </a:rPr>
            </a:br>
            <a:r>
              <a:rPr kumimoji="0" lang="en-US" altLang="en-US" sz="1600" b="0" i="0" u="none" strike="noStrike" cap="none" normalizeH="0" baseline="0" dirty="0" err="1" smtClean="0">
                <a:ln>
                  <a:noFill/>
                </a:ln>
                <a:solidFill>
                  <a:srgbClr val="A9B7C6"/>
                </a:solidFill>
                <a:effectLst/>
                <a:latin typeface="JetBrains Mono"/>
              </a:rPr>
              <a:t>grey_img</a:t>
            </a:r>
            <a:r>
              <a:rPr kumimoji="0" lang="en-US" altLang="en-US" sz="1600" b="0" i="0" u="none" strike="noStrike" cap="none" normalizeH="0" baseline="0" dirty="0" smtClean="0">
                <a:ln>
                  <a:noFill/>
                </a:ln>
                <a:solidFill>
                  <a:srgbClr val="A9B7C6"/>
                </a:solidFill>
                <a:effectLst/>
                <a:latin typeface="JetBrains Mono"/>
              </a:rPr>
              <a:t> = cv2.cvtColor(image</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cv2.COLOR_BGR2GRAY)</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invert = cv2.bitwise_not(</a:t>
            </a:r>
            <a:r>
              <a:rPr kumimoji="0" lang="en-US" altLang="en-US" sz="1600" b="0" i="0" u="none" strike="noStrike" cap="none" normalizeH="0" baseline="0" dirty="0" err="1" smtClean="0">
                <a:ln>
                  <a:noFill/>
                </a:ln>
                <a:solidFill>
                  <a:srgbClr val="A9B7C6"/>
                </a:solidFill>
                <a:effectLst/>
                <a:latin typeface="JetBrains Mono"/>
              </a:rPr>
              <a:t>grey_img</a:t>
            </a:r>
            <a:r>
              <a:rPr kumimoji="0" lang="en-US" altLang="en-US" sz="1600" b="0" i="0" u="none" strike="noStrike" cap="none" normalizeH="0" baseline="0" dirty="0" smtClean="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JetBrains Mono"/>
              </a:rPr>
              <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Áp</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dụng</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bộ</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lọc</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ảnh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để</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làm</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mịn</a:t>
            </a:r>
            <a:r>
              <a:rPr kumimoji="0" lang="en-US" altLang="en-US" sz="1600" b="0" i="0" u="none" strike="noStrike" cap="none" normalizeH="0" baseline="0" dirty="0" smtClean="0">
                <a:ln>
                  <a:noFill/>
                </a:ln>
                <a:solidFill>
                  <a:srgbClr val="808080"/>
                </a:solidFill>
                <a:effectLst/>
                <a:latin typeface="JetBrains Mono"/>
              </a:rPr>
              <a:t/>
            </a:r>
            <a:br>
              <a:rPr kumimoji="0" lang="en-US" altLang="en-US" sz="1600" b="0" i="0" u="none" strike="noStrike" cap="none" normalizeH="0" baseline="0" dirty="0" smtClean="0">
                <a:ln>
                  <a:noFill/>
                </a:ln>
                <a:solidFill>
                  <a:srgbClr val="808080"/>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blur = cv2.GaussianBlur(invert</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21</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6897BB"/>
                </a:solidFill>
                <a:effectLst/>
                <a:latin typeface="JetBrains Mono"/>
              </a:rPr>
              <a:t>21</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6897BB"/>
                </a:solidFill>
                <a:effectLst/>
                <a:latin typeface="JetBrains Mono"/>
              </a:rPr>
              <a:t>0</a:t>
            </a:r>
            <a:r>
              <a:rPr kumimoji="0" lang="en-US" altLang="en-US" sz="1600" b="0" i="0" u="none" strike="noStrike" cap="none" normalizeH="0" baseline="0" dirty="0" smtClean="0">
                <a:ln>
                  <a:noFill/>
                </a:ln>
                <a:solidFill>
                  <a:srgbClr val="A9B7C6"/>
                </a:solidFill>
                <a:effectLst/>
                <a:latin typeface="JetBrains Mono"/>
              </a:rPr>
              <a:t>)</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err="1" smtClean="0">
                <a:ln>
                  <a:noFill/>
                </a:ln>
                <a:solidFill>
                  <a:srgbClr val="A9B7C6"/>
                </a:solidFill>
                <a:effectLst/>
                <a:latin typeface="JetBrains Mono"/>
              </a:rPr>
              <a:t>invertedblur</a:t>
            </a:r>
            <a:r>
              <a:rPr kumimoji="0" lang="en-US" altLang="en-US" sz="1600" b="0" i="0" u="none" strike="noStrike" cap="none" normalizeH="0" baseline="0" dirty="0" smtClean="0">
                <a:ln>
                  <a:noFill/>
                </a:ln>
                <a:solidFill>
                  <a:srgbClr val="A9B7C6"/>
                </a:solidFill>
                <a:effectLst/>
                <a:latin typeface="JetBrains Mono"/>
              </a:rPr>
              <a:t> = cv2.bitwise_not(blur)</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sketch = cv2.divide(</a:t>
            </a:r>
            <a:r>
              <a:rPr kumimoji="0" lang="en-US" altLang="en-US" sz="1600" b="0" i="0" u="none" strike="noStrike" cap="none" normalizeH="0" baseline="0" dirty="0" err="1" smtClean="0">
                <a:ln>
                  <a:noFill/>
                </a:ln>
                <a:solidFill>
                  <a:srgbClr val="A9B7C6"/>
                </a:solidFill>
                <a:effectLst/>
                <a:latin typeface="JetBrains Mono"/>
              </a:rPr>
              <a:t>grey_img</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err="1" smtClean="0">
                <a:ln>
                  <a:noFill/>
                </a:ln>
                <a:solidFill>
                  <a:srgbClr val="A9B7C6"/>
                </a:solidFill>
                <a:effectLst/>
                <a:latin typeface="JetBrains Mono"/>
              </a:rPr>
              <a:t>invertedblur</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A4926"/>
                </a:solidFill>
                <a:effectLst/>
                <a:latin typeface="JetBrains Mono"/>
              </a:rPr>
              <a:t>scale</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256.0</a:t>
            </a:r>
            <a:r>
              <a:rPr kumimoji="0" lang="en-US" altLang="en-US" sz="1600" b="0" i="0" u="none" strike="noStrike" cap="none" normalizeH="0" baseline="0" dirty="0" smtClean="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A9B7C6"/>
                </a:solidFill>
                <a:effectLst/>
                <a:latin typeface="JetBrains Mono"/>
              </a:rPr>
              <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808080"/>
                </a:solidFill>
                <a:effectLst/>
                <a:latin typeface="JetBrains Mono"/>
              </a:rPr>
              <a:t>#</a:t>
            </a:r>
            <a:r>
              <a:rPr kumimoji="0" lang="en-US" altLang="en-US" sz="1600" b="0" i="0" u="none" strike="noStrike" cap="none" normalizeH="0" baseline="0" dirty="0" err="1" smtClean="0">
                <a:ln>
                  <a:noFill/>
                </a:ln>
                <a:solidFill>
                  <a:srgbClr val="808080"/>
                </a:solidFill>
                <a:effectLst/>
                <a:latin typeface="JetBrains Mono"/>
              </a:rPr>
              <a:t>Lưu</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hình</a:t>
            </a:r>
            <a:r>
              <a:rPr kumimoji="0" lang="en-US" altLang="en-US" sz="1600" b="0" i="0" u="none" strike="noStrike" cap="none" normalizeH="0" baseline="0" dirty="0" smtClean="0">
                <a:ln>
                  <a:noFill/>
                </a:ln>
                <a:solidFill>
                  <a:srgbClr val="808080"/>
                </a:solidFill>
                <a:effectLst/>
                <a:latin typeface="JetBrains Mono"/>
              </a:rPr>
              <a:t> </a:t>
            </a:r>
            <a:r>
              <a:rPr kumimoji="0" lang="en-US" altLang="en-US" sz="1600" b="0" i="0" u="none" strike="noStrike" cap="none" normalizeH="0" baseline="0" dirty="0" err="1" smtClean="0">
                <a:ln>
                  <a:noFill/>
                </a:ln>
                <a:solidFill>
                  <a:srgbClr val="808080"/>
                </a:solidFill>
                <a:effectLst/>
                <a:latin typeface="JetBrains Mono"/>
              </a:rPr>
              <a:t>ảnh</a:t>
            </a:r>
            <a:r>
              <a:rPr kumimoji="0" lang="en-US" altLang="en-US" sz="1600" b="0" i="0" u="none" strike="noStrike" cap="none" normalizeH="0" baseline="0" dirty="0" smtClean="0">
                <a:ln>
                  <a:noFill/>
                </a:ln>
                <a:solidFill>
                  <a:srgbClr val="808080"/>
                </a:solidFill>
                <a:effectLst/>
                <a:latin typeface="JetBrains Mono"/>
              </a:rPr>
              <a:t/>
            </a:r>
            <a:br>
              <a:rPr kumimoji="0" lang="en-US" altLang="en-US" sz="1600" b="0" i="0" u="none" strike="noStrike" cap="none" normalizeH="0" baseline="0" dirty="0" smtClean="0">
                <a:ln>
                  <a:noFill/>
                </a:ln>
                <a:solidFill>
                  <a:srgbClr val="808080"/>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cv2.imwrite(</a:t>
            </a:r>
            <a:r>
              <a:rPr kumimoji="0" lang="en-US" altLang="en-US" sz="1600" b="0" i="0" u="none" strike="noStrike" cap="none" normalizeH="0" baseline="0" dirty="0" smtClean="0">
                <a:ln>
                  <a:noFill/>
                </a:ln>
                <a:solidFill>
                  <a:srgbClr val="6A8759"/>
                </a:solidFill>
                <a:effectLst/>
                <a:latin typeface="JetBrains Mono"/>
              </a:rPr>
              <a:t>"grey.png"</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err="1" smtClean="0">
                <a:ln>
                  <a:noFill/>
                </a:ln>
                <a:solidFill>
                  <a:srgbClr val="A9B7C6"/>
                </a:solidFill>
                <a:effectLst/>
                <a:latin typeface="JetBrains Mono"/>
              </a:rPr>
              <a:t>grey_img</a:t>
            </a:r>
            <a:r>
              <a:rPr kumimoji="0" lang="en-US" altLang="en-US" sz="1600" b="0" i="0" u="none" strike="noStrike" cap="none" normalizeH="0" baseline="0" dirty="0" smtClean="0">
                <a:ln>
                  <a:noFill/>
                </a:ln>
                <a:solidFill>
                  <a:srgbClr val="A9B7C6"/>
                </a:solidFill>
                <a:effectLst/>
                <a:latin typeface="JetBrains Mono"/>
              </a:rPr>
              <a:t>)</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cv2.waitKey(</a:t>
            </a:r>
            <a:r>
              <a:rPr kumimoji="0" lang="en-US" altLang="en-US" sz="1600" b="0" i="0" u="none" strike="noStrike" cap="none" normalizeH="0" baseline="0" dirty="0" smtClean="0">
                <a:ln>
                  <a:noFill/>
                </a:ln>
                <a:solidFill>
                  <a:srgbClr val="6897BB"/>
                </a:solidFill>
                <a:effectLst/>
                <a:latin typeface="JetBrains Mono"/>
              </a:rPr>
              <a:t>0</a:t>
            </a:r>
            <a:r>
              <a:rPr kumimoji="0" lang="en-US" altLang="en-US" sz="1600" b="0" i="0" u="none" strike="noStrike" cap="none" normalizeH="0" baseline="0" dirty="0" smtClean="0">
                <a:ln>
                  <a:noFill/>
                </a:ln>
                <a:solidFill>
                  <a:srgbClr val="A9B7C6"/>
                </a:solidFill>
                <a:effectLst/>
                <a:latin typeface="JetBrains Mono"/>
              </a:rPr>
              <a:t>)</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cv2.destroyAllWindows()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37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Title 8"/>
          <p:cNvSpPr>
            <a:spLocks noGrp="1"/>
          </p:cNvSpPr>
          <p:nvPr>
            <p:ph type="ctrTitle"/>
          </p:nvPr>
        </p:nvSpPr>
        <p:spPr>
          <a:xfrm>
            <a:off x="2379249" y="191600"/>
            <a:ext cx="4678775" cy="1180000"/>
          </a:xfrm>
        </p:spPr>
        <p:txBody>
          <a:bodyPr/>
          <a:lstStyle/>
          <a:p>
            <a:r>
              <a:rPr lang="en-US" sz="4000" b="1" dirty="0" err="1" smtClean="0">
                <a:solidFill>
                  <a:schemeClr val="tx1"/>
                </a:solidFill>
                <a:latin typeface="+mj-lt"/>
              </a:rPr>
              <a:t>Kết</a:t>
            </a:r>
            <a:r>
              <a:rPr lang="en-US" sz="4000" b="1" dirty="0" smtClean="0">
                <a:solidFill>
                  <a:schemeClr val="tx1"/>
                </a:solidFill>
                <a:latin typeface="+mj-lt"/>
              </a:rPr>
              <a:t> </a:t>
            </a:r>
            <a:r>
              <a:rPr lang="en-US" sz="4000" b="1" dirty="0" err="1" smtClean="0">
                <a:solidFill>
                  <a:schemeClr val="tx1"/>
                </a:solidFill>
                <a:latin typeface="+mj-lt"/>
              </a:rPr>
              <a:t>quả</a:t>
            </a:r>
            <a:endParaRPr lang="en-US" sz="4000" b="1" dirty="0">
              <a:solidFill>
                <a:schemeClr val="tx1"/>
              </a:solidFill>
              <a:latin typeface="+mj-lt"/>
            </a:endParaRPr>
          </a:p>
        </p:txBody>
      </p:sp>
      <p:pic>
        <p:nvPicPr>
          <p:cNvPr id="5" name="Picture 4"/>
          <p:cNvPicPr>
            <a:picLocks noChangeAspect="1"/>
          </p:cNvPicPr>
          <p:nvPr/>
        </p:nvPicPr>
        <p:blipFill>
          <a:blip r:embed="rId2"/>
          <a:stretch>
            <a:fillRect/>
          </a:stretch>
        </p:blipFill>
        <p:spPr>
          <a:xfrm>
            <a:off x="4395563" y="1447899"/>
            <a:ext cx="3210373" cy="1419423"/>
          </a:xfrm>
          <a:prstGeom prst="rect">
            <a:avLst/>
          </a:prstGeom>
        </p:spPr>
      </p:pic>
      <p:sp>
        <p:nvSpPr>
          <p:cNvPr id="6" name="Title 8"/>
          <p:cNvSpPr txBox="1">
            <a:spLocks/>
          </p:cNvSpPr>
          <p:nvPr/>
        </p:nvSpPr>
        <p:spPr>
          <a:xfrm>
            <a:off x="1345724" y="1402105"/>
            <a:ext cx="6040690" cy="1357214"/>
          </a:xfrm>
          <a:prstGeom prst="rect">
            <a:avLst/>
          </a:prstGeom>
          <a:noFill/>
          <a:ln>
            <a:noFill/>
          </a:ln>
        </p:spPr>
        <p:txBody>
          <a:bodyPr spcFirstLastPara="1" wrap="square" lIns="91425" tIns="91425" rIns="91425" bIns="91425" numCol="2"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just"/>
            <a:r>
              <a:rPr lang="en-US" sz="2000" b="1" dirty="0" err="1" smtClean="0">
                <a:solidFill>
                  <a:schemeClr val="tx1"/>
                </a:solidFill>
                <a:latin typeface="+mj-lt"/>
              </a:rPr>
              <a:t>Trước</a:t>
            </a:r>
            <a:r>
              <a:rPr lang="en-US" sz="2000" b="1" dirty="0" smtClean="0">
                <a:solidFill>
                  <a:schemeClr val="tx1"/>
                </a:solidFill>
                <a:latin typeface="+mj-lt"/>
              </a:rPr>
              <a:t> </a:t>
            </a:r>
            <a:r>
              <a:rPr lang="en-US" sz="2000" b="1" dirty="0" err="1" smtClean="0">
                <a:solidFill>
                  <a:schemeClr val="tx1"/>
                </a:solidFill>
                <a:latin typeface="+mj-lt"/>
              </a:rPr>
              <a:t>khi</a:t>
            </a:r>
            <a:r>
              <a:rPr lang="en-US" sz="2000" b="1" dirty="0" smtClean="0">
                <a:solidFill>
                  <a:schemeClr val="tx1"/>
                </a:solidFill>
                <a:latin typeface="+mj-lt"/>
              </a:rPr>
              <a:t> </a:t>
            </a:r>
            <a:r>
              <a:rPr lang="en-US" sz="2000" b="1" dirty="0" err="1" smtClean="0">
                <a:solidFill>
                  <a:schemeClr val="tx1"/>
                </a:solidFill>
                <a:latin typeface="+mj-lt"/>
              </a:rPr>
              <a:t>chạy</a:t>
            </a:r>
            <a:r>
              <a:rPr lang="en-US" sz="2000" b="1" dirty="0" smtClean="0">
                <a:solidFill>
                  <a:schemeClr val="tx1"/>
                </a:solidFill>
                <a:latin typeface="+mj-lt"/>
              </a:rPr>
              <a:t> Code:</a:t>
            </a:r>
            <a:endParaRPr lang="en-US" sz="2000" b="1" dirty="0">
              <a:solidFill>
                <a:schemeClr val="tx1"/>
              </a:solidFill>
              <a:latin typeface="+mj-lt"/>
            </a:endParaRPr>
          </a:p>
        </p:txBody>
      </p:sp>
      <p:pic>
        <p:nvPicPr>
          <p:cNvPr id="9" name="Picture 8"/>
          <p:cNvPicPr>
            <a:picLocks noChangeAspect="1"/>
          </p:cNvPicPr>
          <p:nvPr/>
        </p:nvPicPr>
        <p:blipFill rotWithShape="1">
          <a:blip r:embed="rId3"/>
          <a:srcRect l="21002" r="19872"/>
          <a:stretch/>
        </p:blipFill>
        <p:spPr>
          <a:xfrm>
            <a:off x="4395563" y="2818528"/>
            <a:ext cx="2990851" cy="1200318"/>
          </a:xfrm>
          <a:prstGeom prst="rect">
            <a:avLst/>
          </a:prstGeom>
        </p:spPr>
      </p:pic>
      <p:sp>
        <p:nvSpPr>
          <p:cNvPr id="10" name="Title 8"/>
          <p:cNvSpPr txBox="1">
            <a:spLocks/>
          </p:cNvSpPr>
          <p:nvPr/>
        </p:nvSpPr>
        <p:spPr>
          <a:xfrm>
            <a:off x="1383824" y="2764477"/>
            <a:ext cx="6002590" cy="1357214"/>
          </a:xfrm>
          <a:prstGeom prst="rect">
            <a:avLst/>
          </a:prstGeom>
          <a:noFill/>
          <a:ln>
            <a:noFill/>
          </a:ln>
        </p:spPr>
        <p:txBody>
          <a:bodyPr spcFirstLastPara="1" wrap="square" lIns="91425" tIns="91425" rIns="91425" bIns="91425" numCol="2"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just"/>
            <a:r>
              <a:rPr lang="en-US" sz="2000" b="1" dirty="0" err="1" smtClean="0">
                <a:solidFill>
                  <a:schemeClr val="tx1"/>
                </a:solidFill>
                <a:latin typeface="+mj-lt"/>
              </a:rPr>
              <a:t>Sau</a:t>
            </a:r>
            <a:r>
              <a:rPr lang="en-US" sz="2000" b="1" dirty="0" smtClean="0">
                <a:solidFill>
                  <a:schemeClr val="tx1"/>
                </a:solidFill>
                <a:latin typeface="+mj-lt"/>
              </a:rPr>
              <a:t> </a:t>
            </a:r>
            <a:r>
              <a:rPr lang="en-US" sz="2000" b="1" dirty="0" err="1" smtClean="0">
                <a:solidFill>
                  <a:schemeClr val="tx1"/>
                </a:solidFill>
                <a:latin typeface="+mj-lt"/>
              </a:rPr>
              <a:t>khi</a:t>
            </a:r>
            <a:r>
              <a:rPr lang="en-US" sz="2000" b="1" dirty="0" smtClean="0">
                <a:solidFill>
                  <a:schemeClr val="tx1"/>
                </a:solidFill>
                <a:latin typeface="+mj-lt"/>
              </a:rPr>
              <a:t> </a:t>
            </a:r>
            <a:r>
              <a:rPr lang="en-US" sz="2000" b="1" dirty="0" err="1" smtClean="0">
                <a:solidFill>
                  <a:schemeClr val="tx1"/>
                </a:solidFill>
                <a:latin typeface="+mj-lt"/>
              </a:rPr>
              <a:t>hoàn</a:t>
            </a:r>
            <a:r>
              <a:rPr lang="en-US" sz="2000" b="1" dirty="0" smtClean="0">
                <a:solidFill>
                  <a:schemeClr val="tx1"/>
                </a:solidFill>
                <a:latin typeface="+mj-lt"/>
              </a:rPr>
              <a:t> </a:t>
            </a:r>
            <a:r>
              <a:rPr lang="en-US" sz="2000" b="1" dirty="0" err="1" smtClean="0">
                <a:solidFill>
                  <a:schemeClr val="tx1"/>
                </a:solidFill>
                <a:latin typeface="+mj-lt"/>
              </a:rPr>
              <a:t>thành</a:t>
            </a:r>
            <a:r>
              <a:rPr lang="en-US" sz="2000" b="1" dirty="0" smtClean="0">
                <a:solidFill>
                  <a:schemeClr val="tx1"/>
                </a:solidFill>
                <a:latin typeface="+mj-lt"/>
              </a:rPr>
              <a:t>:</a:t>
            </a:r>
            <a:endParaRPr lang="en-US" sz="2000" b="1" dirty="0">
              <a:solidFill>
                <a:schemeClr val="tx1"/>
              </a:solidFill>
              <a:latin typeface="+mj-lt"/>
            </a:endParaRPr>
          </a:p>
        </p:txBody>
      </p:sp>
    </p:spTree>
    <p:extLst>
      <p:ext uri="{BB962C8B-B14F-4D97-AF65-F5344CB8AC3E}">
        <p14:creationId xmlns:p14="http://schemas.microsoft.com/office/powerpoint/2010/main" val="4767862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648</Words>
  <Application>Microsoft Office PowerPoint</Application>
  <PresentationFormat>On-screen Show (16:9)</PresentationFormat>
  <Paragraphs>95</Paragraphs>
  <Slides>18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Varela Round</vt:lpstr>
      <vt:lpstr>Wingdings</vt:lpstr>
      <vt:lpstr>Calibri</vt:lpstr>
      <vt:lpstr>Tahoma</vt:lpstr>
      <vt:lpstr>JetBrains Mono</vt:lpstr>
      <vt:lpstr>Arial</vt:lpstr>
      <vt:lpstr>Times New Roman</vt:lpstr>
      <vt:lpstr>Nixie One</vt:lpstr>
      <vt:lpstr>Open Sans</vt:lpstr>
      <vt:lpstr>Puck template</vt:lpstr>
      <vt:lpstr>Nhóm 8 Đề tài: Thiết kế ứng dụng chỉnh sửa hình ảnh</vt:lpstr>
      <vt:lpstr>Nội dung thuyết trình</vt:lpstr>
      <vt:lpstr>Tổng quan về các thư viện</vt:lpstr>
      <vt:lpstr>PowerPoint Presentation</vt:lpstr>
      <vt:lpstr>Thư viện Tkinter </vt:lpstr>
      <vt:lpstr>PowerPoint Presentation</vt:lpstr>
      <vt:lpstr>Phân tích Demo GitHub</vt:lpstr>
      <vt:lpstr>Demo Github</vt:lpstr>
      <vt:lpstr>Kết quả</vt:lpstr>
      <vt:lpstr>Tổng quan về đề tài</vt:lpstr>
      <vt:lpstr>Mục đích đề tài</vt:lpstr>
      <vt:lpstr>Giao diện cho ứng dụng</vt:lpstr>
      <vt:lpstr>PowerPoint Presentation</vt:lpstr>
      <vt:lpstr>PowerPoint Presentation</vt:lpstr>
      <vt:lpstr>PowerPoint Presentation</vt:lpstr>
      <vt:lpstr>Hướng Phát Triển của đề tài</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dc:creator>
  <cp:lastModifiedBy>h</cp:lastModifiedBy>
  <cp:revision>81</cp:revision>
  <dcterms:modified xsi:type="dcterms:W3CDTF">2023-12-26T12:24:20Z</dcterms:modified>
</cp:coreProperties>
</file>