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Merriweather" panose="00000500000000000000" pitchFamily="2"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56eff045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56eff04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case:</a:t>
            </a:r>
            <a:endParaRPr/>
          </a:p>
          <a:p>
            <a:pPr marL="0" lvl="0" indent="0" algn="l" rtl="0">
              <a:spcBef>
                <a:spcPts val="0"/>
              </a:spcBef>
              <a:spcAft>
                <a:spcPts val="0"/>
              </a:spcAft>
              <a:buNone/>
            </a:pPr>
            <a:r>
              <a:rPr lang="en"/>
              <a:t>B2: (3,8), (8,3)</a:t>
            </a:r>
            <a:endParaRPr/>
          </a:p>
          <a:p>
            <a:pPr marL="0" lvl="0" indent="0" algn="l" rtl="0">
              <a:spcBef>
                <a:spcPts val="0"/>
              </a:spcBef>
              <a:spcAft>
                <a:spcPts val="0"/>
              </a:spcAft>
              <a:buNone/>
            </a:pPr>
            <a:r>
              <a:rPr lang="en"/>
              <a:t>B4: (1), (2), (3), (5), (21)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9484fec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9484fec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case:</a:t>
            </a:r>
            <a:br>
              <a:rPr lang="en"/>
            </a:br>
            <a:r>
              <a:rPr lang="en"/>
              <a:t>B3: (‘aba’), (‘aaba’), (‘’), (‘abb a’)</a:t>
            </a:r>
            <a:endParaRPr/>
          </a:p>
          <a:p>
            <a:pPr marL="0" lvl="0" indent="0" algn="l" rtl="0">
              <a:spcBef>
                <a:spcPts val="0"/>
              </a:spcBef>
              <a:spcAft>
                <a:spcPts val="0"/>
              </a:spcAft>
              <a:buNone/>
            </a:pPr>
            <a:r>
              <a:rPr lang="en"/>
              <a:t>B4: (‘Hello world’, ‘how’), (‘Hello’, ‘hell’’)</a:t>
            </a:r>
            <a:r>
              <a:rPr lang="en">
                <a:solidFill>
                  <a:schemeClr val="dk1"/>
                </a:solidFill>
              </a:rPr>
              <a:t>, (‘Hello’, ‘wall’’), (‘Hello’, ‘hoo’)</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b0a4dfccb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b0a4dfc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case:</a:t>
            </a:r>
            <a:endParaRPr/>
          </a:p>
          <a:p>
            <a:pPr marL="0" lvl="0" indent="0" algn="l" rtl="0">
              <a:spcBef>
                <a:spcPts val="0"/>
              </a:spcBef>
              <a:spcAft>
                <a:spcPts val="0"/>
              </a:spcAft>
              <a:buNone/>
            </a:pPr>
            <a:r>
              <a:rPr lang="en"/>
              <a:t>B3: ([1,2,3], [1,3,4,5,5]),</a:t>
            </a:r>
            <a:r>
              <a:rPr lang="en">
                <a:solidFill>
                  <a:schemeClr val="dk1"/>
                </a:solidFill>
              </a:rPr>
              <a:t> ([1,2,3], [1,3,3,4,5])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b2169bfbc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b2169bf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b2169bfbc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b2169bf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case:</a:t>
            </a:r>
            <a:endParaRPr/>
          </a:p>
          <a:p>
            <a:pPr marL="0" lvl="0" indent="0" algn="l" rtl="0">
              <a:spcBef>
                <a:spcPts val="0"/>
              </a:spcBef>
              <a:spcAft>
                <a:spcPts val="0"/>
              </a:spcAft>
              <a:buNone/>
            </a:pPr>
            <a:r>
              <a:rPr lang="en"/>
              <a:t>B1: (‘15:30:20’, 300), </a:t>
            </a:r>
            <a:r>
              <a:rPr lang="en">
                <a:solidFill>
                  <a:schemeClr val="dk1"/>
                </a:solidFill>
              </a:rPr>
              <a:t>(‘23:59:10’, 600)</a:t>
            </a:r>
            <a:endParaRPr>
              <a:solidFill>
                <a:schemeClr val="dk1"/>
              </a:solidFill>
            </a:endParaRPr>
          </a:p>
          <a:p>
            <a:pPr marL="0" lvl="0" indent="0" algn="l" rtl="0">
              <a:spcBef>
                <a:spcPts val="0"/>
              </a:spcBef>
              <a:spcAft>
                <a:spcPts val="0"/>
              </a:spcAft>
              <a:buNone/>
            </a:pPr>
            <a:r>
              <a:rPr lang="en">
                <a:solidFill>
                  <a:schemeClr val="dk1"/>
                </a:solidFill>
              </a:rPr>
              <a:t>B2: (5, 3, 2), (5, 3, 4),</a:t>
            </a:r>
            <a:r>
              <a:rPr lang="en"/>
              <a:t> (5, 3, 3), (5, 6, 7)</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Merriweather"/>
                <a:ea typeface="Merriweather"/>
                <a:cs typeface="Merriweather"/>
                <a:sym typeface="Merriweather"/>
              </a:rPr>
              <a:t>Bài tập kiểm tra Javascript cơ bản </a:t>
            </a:r>
            <a:endParaRPr sz="3000">
              <a:latin typeface="Merriweather"/>
              <a:ea typeface="Merriweather"/>
              <a:cs typeface="Merriweather"/>
              <a:sym typeface="Merriweather"/>
            </a:endParaRPr>
          </a:p>
        </p:txBody>
      </p:sp>
      <p:pic>
        <p:nvPicPr>
          <p:cNvPr id="87" name="Google Shape;87;p13"/>
          <p:cNvPicPr preferRelativeResize="0"/>
          <p:nvPr/>
        </p:nvPicPr>
        <p:blipFill>
          <a:blip r:embed="rId3">
            <a:alphaModFix/>
          </a:blip>
          <a:stretch>
            <a:fillRect/>
          </a:stretch>
        </p:blipFill>
        <p:spPr>
          <a:xfrm>
            <a:off x="7724100" y="4552844"/>
            <a:ext cx="1275825" cy="4720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Merriweather"/>
                <a:ea typeface="Merriweather"/>
                <a:cs typeface="Merriweather"/>
                <a:sym typeface="Merriweather"/>
              </a:rPr>
              <a:t>Xử lý số</a:t>
            </a:r>
            <a:endParaRPr sz="1800">
              <a:latin typeface="Merriweather"/>
              <a:ea typeface="Merriweather"/>
              <a:cs typeface="Merriweather"/>
              <a:sym typeface="Merriweather"/>
            </a:endParaRPr>
          </a:p>
        </p:txBody>
      </p:sp>
      <p:sp>
        <p:nvSpPr>
          <p:cNvPr id="93" name="Google Shape;93;p14"/>
          <p:cNvSpPr txBox="1">
            <a:spLocks noGrp="1"/>
          </p:cNvSpPr>
          <p:nvPr>
            <p:ph type="body" idx="1"/>
          </p:nvPr>
        </p:nvSpPr>
        <p:spPr>
          <a:xfrm>
            <a:off x="677700" y="1861350"/>
            <a:ext cx="8163900" cy="3282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1: </a:t>
            </a:r>
            <a:r>
              <a:rPr lang="en" dirty="0">
                <a:latin typeface="Arial"/>
                <a:ea typeface="Arial"/>
                <a:cs typeface="Arial"/>
                <a:sym typeface="Arial"/>
              </a:rPr>
              <a:t>Viết hàm tính thể tích hình cầu, với tham số truyền vào là bán kính của hình cầu.</a:t>
            </a:r>
            <a:endParaRPr dirty="0">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dirty="0">
                <a:latin typeface="Arial"/>
                <a:ea typeface="Arial"/>
                <a:cs typeface="Arial"/>
                <a:sym typeface="Arial"/>
              </a:rPr>
              <a:t>Bài 2</a:t>
            </a:r>
            <a:r>
              <a:rPr lang="en" dirty="0">
                <a:latin typeface="Arial"/>
                <a:ea typeface="Arial"/>
                <a:cs typeface="Arial"/>
                <a:sym typeface="Arial"/>
              </a:rPr>
              <a:t>: Viết hàm truyền vào 2 số nguyên, tính tổng tất cả các số nguyên nằm giữa chúng. Ví dụ với tham số </a:t>
            </a:r>
            <a:r>
              <a:rPr lang="en" b="1" dirty="0">
                <a:latin typeface="Arial"/>
                <a:ea typeface="Arial"/>
                <a:cs typeface="Arial"/>
                <a:sym typeface="Arial"/>
              </a:rPr>
              <a:t>3</a:t>
            </a:r>
            <a:r>
              <a:rPr lang="en" dirty="0">
                <a:latin typeface="Arial"/>
                <a:ea typeface="Arial"/>
                <a:cs typeface="Arial"/>
                <a:sym typeface="Arial"/>
              </a:rPr>
              <a:t> và </a:t>
            </a:r>
            <a:r>
              <a:rPr lang="en" b="1" dirty="0">
                <a:latin typeface="Arial"/>
                <a:ea typeface="Arial"/>
                <a:cs typeface="Arial"/>
                <a:sym typeface="Arial"/>
              </a:rPr>
              <a:t>8</a:t>
            </a:r>
            <a:r>
              <a:rPr lang="en" dirty="0">
                <a:latin typeface="Arial"/>
                <a:ea typeface="Arial"/>
                <a:cs typeface="Arial"/>
                <a:sym typeface="Arial"/>
              </a:rPr>
              <a:t> ta có kết quả là </a:t>
            </a:r>
            <a:r>
              <a:rPr lang="en" b="1" dirty="0">
                <a:latin typeface="Arial"/>
                <a:ea typeface="Arial"/>
                <a:cs typeface="Arial"/>
                <a:sym typeface="Arial"/>
              </a:rPr>
              <a:t>22</a:t>
            </a:r>
            <a:r>
              <a:rPr lang="en" dirty="0">
                <a:latin typeface="Arial"/>
                <a:ea typeface="Arial"/>
                <a:cs typeface="Arial"/>
                <a:sym typeface="Arial"/>
              </a:rPr>
              <a:t> (bằng 4 + 5 + 6 + 7).</a:t>
            </a:r>
            <a:endParaRPr dirty="0">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dirty="0">
                <a:latin typeface="Arial"/>
                <a:ea typeface="Arial"/>
                <a:cs typeface="Arial"/>
                <a:sym typeface="Arial"/>
              </a:rPr>
              <a:t>Bài 3</a:t>
            </a:r>
            <a:r>
              <a:rPr lang="en" dirty="0">
                <a:latin typeface="Arial"/>
                <a:ea typeface="Arial"/>
                <a:cs typeface="Arial"/>
                <a:sym typeface="Arial"/>
              </a:rPr>
              <a:t>: Cho 1 số nguyên dương, viết hàm tính tổng tất cả các ước số của số đó.</a:t>
            </a:r>
            <a:endParaRPr dirty="0">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dirty="0">
                <a:latin typeface="Arial"/>
                <a:ea typeface="Arial"/>
                <a:cs typeface="Arial"/>
                <a:sym typeface="Arial"/>
              </a:rPr>
              <a:t>Bài 4</a:t>
            </a:r>
            <a:r>
              <a:rPr lang="en" dirty="0">
                <a:latin typeface="Arial"/>
                <a:ea typeface="Arial"/>
                <a:cs typeface="Arial"/>
                <a:sym typeface="Arial"/>
              </a:rPr>
              <a:t>: Cho 1 số nguyên dương bất kỳ, kiểm tra xem số đó có phải là số nguyên tố hay không, kết quả trả về </a:t>
            </a:r>
            <a:r>
              <a:rPr lang="en" b="1" dirty="0">
                <a:latin typeface="Arial"/>
                <a:ea typeface="Arial"/>
                <a:cs typeface="Arial"/>
                <a:sym typeface="Arial"/>
              </a:rPr>
              <a:t>true</a:t>
            </a:r>
            <a:r>
              <a:rPr lang="en" dirty="0">
                <a:latin typeface="Arial"/>
                <a:ea typeface="Arial"/>
                <a:cs typeface="Arial"/>
                <a:sym typeface="Arial"/>
              </a:rPr>
              <a:t> hoặc </a:t>
            </a:r>
            <a:r>
              <a:rPr lang="en" b="1" dirty="0">
                <a:latin typeface="Arial"/>
                <a:ea typeface="Arial"/>
                <a:cs typeface="Arial"/>
                <a:sym typeface="Arial"/>
              </a:rPr>
              <a:t>false</a:t>
            </a:r>
            <a:r>
              <a:rPr lang="en" dirty="0">
                <a:latin typeface="Arial"/>
                <a:ea typeface="Arial"/>
                <a:cs typeface="Arial"/>
                <a:sym typeface="Arial"/>
              </a:rPr>
              <a:t>.</a:t>
            </a:r>
            <a:endParaRPr dirty="0">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dirty="0">
                <a:latin typeface="Arial"/>
                <a:ea typeface="Arial"/>
                <a:cs typeface="Arial"/>
                <a:sym typeface="Arial"/>
              </a:rPr>
              <a:t>Bài 5</a:t>
            </a:r>
            <a:r>
              <a:rPr lang="en" dirty="0">
                <a:latin typeface="Arial"/>
                <a:ea typeface="Arial"/>
                <a:cs typeface="Arial"/>
                <a:sym typeface="Arial"/>
              </a:rPr>
              <a:t>: Cho 1 số nguyên dương bất kỳ. Tính tổng tất cả các số nguyên tố nhỏ hơn hoặc bằng tham số truyền vào.</a:t>
            </a: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Merriweather"/>
                <a:ea typeface="Merriweather"/>
                <a:cs typeface="Merriweather"/>
                <a:sym typeface="Merriweather"/>
              </a:rPr>
              <a:t>Xử lý chuỗi</a:t>
            </a:r>
            <a:endParaRPr sz="1800">
              <a:latin typeface="Merriweather"/>
              <a:ea typeface="Merriweather"/>
              <a:cs typeface="Merriweather"/>
              <a:sym typeface="Merriweather"/>
            </a:endParaRPr>
          </a:p>
        </p:txBody>
      </p:sp>
      <p:sp>
        <p:nvSpPr>
          <p:cNvPr id="99" name="Google Shape;99;p15"/>
          <p:cNvSpPr txBox="1">
            <a:spLocks noGrp="1"/>
          </p:cNvSpPr>
          <p:nvPr>
            <p:ph type="body" idx="1"/>
          </p:nvPr>
        </p:nvSpPr>
        <p:spPr>
          <a:xfrm>
            <a:off x="225879" y="1318650"/>
            <a:ext cx="8057700" cy="3282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1</a:t>
            </a:r>
            <a:r>
              <a:rPr lang="en" dirty="0">
                <a:latin typeface="Arial"/>
                <a:ea typeface="Arial"/>
                <a:cs typeface="Arial"/>
                <a:sym typeface="Arial"/>
              </a:rPr>
              <a:t>:</a:t>
            </a:r>
            <a:r>
              <a:rPr lang="en" b="1" dirty="0">
                <a:latin typeface="Arial"/>
                <a:ea typeface="Arial"/>
                <a:cs typeface="Arial"/>
                <a:sym typeface="Arial"/>
              </a:rPr>
              <a:t> </a:t>
            </a:r>
            <a:r>
              <a:rPr lang="en" dirty="0">
                <a:latin typeface="Arial"/>
                <a:ea typeface="Arial"/>
                <a:cs typeface="Arial"/>
                <a:sym typeface="Arial"/>
              </a:rPr>
              <a:t>Chuyển 1 chuỗi gồm nhiều từ thành chuỗi mới viết hoa các chữ cái đầu tiên của mỗi từ. Ví dụ: </a:t>
            </a:r>
            <a:r>
              <a:rPr lang="en" sz="1200" dirty="0">
                <a:solidFill>
                  <a:schemeClr val="accent3"/>
                </a:solidFill>
                <a:latin typeface="Arial"/>
                <a:ea typeface="Arial"/>
                <a:cs typeface="Arial"/>
                <a:sym typeface="Arial"/>
              </a:rPr>
              <a:t>''</a:t>
            </a:r>
            <a:r>
              <a:rPr lang="en" dirty="0">
                <a:solidFill>
                  <a:schemeClr val="accent3"/>
                </a:solidFill>
                <a:latin typeface="Arial"/>
                <a:ea typeface="Arial"/>
                <a:cs typeface="Arial"/>
                <a:sym typeface="Arial"/>
              </a:rPr>
              <a:t>HELLO world</a:t>
            </a:r>
            <a:r>
              <a:rPr lang="en" sz="1200" dirty="0">
                <a:solidFill>
                  <a:schemeClr val="accent3"/>
                </a:solidFill>
                <a:latin typeface="Arial"/>
                <a:ea typeface="Arial"/>
                <a:cs typeface="Arial"/>
                <a:sym typeface="Arial"/>
              </a:rPr>
              <a:t>''</a:t>
            </a:r>
            <a:r>
              <a:rPr lang="en" dirty="0">
                <a:latin typeface="Arial"/>
                <a:ea typeface="Arial"/>
                <a:cs typeface="Arial"/>
                <a:sym typeface="Arial"/>
              </a:rPr>
              <a:t> =&gt; </a:t>
            </a:r>
            <a:r>
              <a:rPr lang="en" sz="1200" dirty="0">
                <a:solidFill>
                  <a:schemeClr val="accent3"/>
                </a:solidFill>
                <a:latin typeface="Arial"/>
                <a:ea typeface="Arial"/>
                <a:cs typeface="Arial"/>
                <a:sym typeface="Arial"/>
              </a:rPr>
              <a:t>''</a:t>
            </a:r>
            <a:r>
              <a:rPr lang="en" dirty="0">
                <a:solidFill>
                  <a:schemeClr val="accent3"/>
                </a:solidFill>
                <a:latin typeface="Arial"/>
                <a:ea typeface="Arial"/>
                <a:cs typeface="Arial"/>
                <a:sym typeface="Arial"/>
              </a:rPr>
              <a:t>Hello World</a:t>
            </a:r>
            <a:r>
              <a:rPr lang="en" sz="1200" dirty="0">
                <a:solidFill>
                  <a:schemeClr val="accent3"/>
                </a:solidFill>
                <a:latin typeface="Arial"/>
                <a:ea typeface="Arial"/>
                <a:cs typeface="Arial"/>
                <a:sym typeface="Arial"/>
              </a:rPr>
              <a:t>''</a:t>
            </a:r>
            <a:r>
              <a:rPr lang="en" dirty="0">
                <a:latin typeface="Arial"/>
                <a:ea typeface="Arial"/>
                <a:cs typeface="Arial"/>
                <a:sym typeface="Arial"/>
              </a:rPr>
              <a:t>.</a:t>
            </a:r>
            <a:endParaRPr dirty="0">
              <a:latin typeface="Arial"/>
              <a:ea typeface="Arial"/>
              <a:cs typeface="Arial"/>
              <a:sym typeface="Arial"/>
            </a:endParaRPr>
          </a:p>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2</a:t>
            </a:r>
            <a:r>
              <a:rPr lang="en" dirty="0">
                <a:latin typeface="Arial"/>
                <a:ea typeface="Arial"/>
                <a:cs typeface="Arial"/>
                <a:sym typeface="Arial"/>
              </a:rPr>
              <a:t>: Chuyển 1 chuỗi gồm nhiều từ thành dạng Spinal case. Ví dụ: </a:t>
            </a:r>
            <a:r>
              <a:rPr lang="en" sz="1200" dirty="0">
                <a:solidFill>
                  <a:schemeClr val="accent3"/>
                </a:solidFill>
                <a:latin typeface="Arial"/>
                <a:ea typeface="Arial"/>
                <a:cs typeface="Arial"/>
                <a:sym typeface="Arial"/>
              </a:rPr>
              <a:t>''</a:t>
            </a:r>
            <a:r>
              <a:rPr lang="en" dirty="0">
                <a:solidFill>
                  <a:schemeClr val="accent3"/>
                </a:solidFill>
                <a:latin typeface="Arial"/>
                <a:ea typeface="Arial"/>
                <a:cs typeface="Arial"/>
                <a:sym typeface="Arial"/>
              </a:rPr>
              <a:t>HELLO world</a:t>
            </a:r>
            <a:r>
              <a:rPr lang="en" sz="1200" dirty="0">
                <a:solidFill>
                  <a:schemeClr val="accent3"/>
                </a:solidFill>
                <a:latin typeface="Arial"/>
                <a:ea typeface="Arial"/>
                <a:cs typeface="Arial"/>
                <a:sym typeface="Arial"/>
              </a:rPr>
              <a:t>''</a:t>
            </a:r>
            <a:r>
              <a:rPr lang="en" dirty="0">
                <a:latin typeface="Arial"/>
                <a:ea typeface="Arial"/>
                <a:cs typeface="Arial"/>
                <a:sym typeface="Arial"/>
              </a:rPr>
              <a:t> =&gt; </a:t>
            </a:r>
            <a:r>
              <a:rPr lang="en" sz="1200" dirty="0">
                <a:solidFill>
                  <a:schemeClr val="accent3"/>
                </a:solidFill>
                <a:latin typeface="Arial"/>
                <a:ea typeface="Arial"/>
                <a:cs typeface="Arial"/>
                <a:sym typeface="Arial"/>
              </a:rPr>
              <a:t>''</a:t>
            </a:r>
            <a:r>
              <a:rPr lang="en" dirty="0">
                <a:solidFill>
                  <a:schemeClr val="accent3"/>
                </a:solidFill>
                <a:latin typeface="Arial"/>
                <a:ea typeface="Arial"/>
                <a:cs typeface="Arial"/>
                <a:sym typeface="Arial"/>
              </a:rPr>
              <a:t>hello-world</a:t>
            </a:r>
            <a:r>
              <a:rPr lang="en" sz="1200" dirty="0">
                <a:solidFill>
                  <a:schemeClr val="accent3"/>
                </a:solidFill>
                <a:latin typeface="Arial"/>
                <a:ea typeface="Arial"/>
                <a:cs typeface="Arial"/>
                <a:sym typeface="Arial"/>
              </a:rPr>
              <a:t>''</a:t>
            </a:r>
            <a:r>
              <a:rPr lang="en" dirty="0">
                <a:latin typeface="Arial"/>
                <a:ea typeface="Arial"/>
                <a:cs typeface="Arial"/>
                <a:sym typeface="Arial"/>
              </a:rPr>
              <a:t>.</a:t>
            </a:r>
            <a:endParaRPr dirty="0">
              <a:latin typeface="Arial"/>
              <a:ea typeface="Arial"/>
              <a:cs typeface="Arial"/>
              <a:sym typeface="Arial"/>
            </a:endParaRPr>
          </a:p>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3</a:t>
            </a:r>
            <a:r>
              <a:rPr lang="en" dirty="0">
                <a:latin typeface="Arial"/>
                <a:ea typeface="Arial"/>
                <a:cs typeface="Arial"/>
                <a:sym typeface="Arial"/>
              </a:rPr>
              <a:t>: Cho 1 chuỗi, kiểm tra xem chuỗi đó có phải chuỗi đối xứng hay không (đọc xuôi hay ngược đều như nhau, không tính khoảng trắng và không phân biệt hoa thường), kết quả trả về </a:t>
            </a:r>
            <a:r>
              <a:rPr lang="en" b="1" dirty="0">
                <a:latin typeface="Arial"/>
                <a:ea typeface="Arial"/>
                <a:cs typeface="Arial"/>
                <a:sym typeface="Arial"/>
              </a:rPr>
              <a:t>true</a:t>
            </a:r>
            <a:r>
              <a:rPr lang="en" dirty="0">
                <a:latin typeface="Arial"/>
                <a:ea typeface="Arial"/>
                <a:cs typeface="Arial"/>
                <a:sym typeface="Arial"/>
              </a:rPr>
              <a:t> hoặc </a:t>
            </a:r>
            <a:r>
              <a:rPr lang="en" b="1" dirty="0">
                <a:latin typeface="Arial"/>
                <a:ea typeface="Arial"/>
                <a:cs typeface="Arial"/>
                <a:sym typeface="Arial"/>
              </a:rPr>
              <a:t>false</a:t>
            </a:r>
            <a:r>
              <a:rPr lang="en" dirty="0">
                <a:latin typeface="Arial"/>
                <a:ea typeface="Arial"/>
                <a:cs typeface="Arial"/>
                <a:sym typeface="Arial"/>
              </a:rPr>
              <a:t>. Ví dụ </a:t>
            </a:r>
            <a:r>
              <a:rPr lang="en" sz="1200" dirty="0">
                <a:solidFill>
                  <a:schemeClr val="accent3"/>
                </a:solidFill>
                <a:latin typeface="Arial"/>
                <a:ea typeface="Arial"/>
                <a:cs typeface="Arial"/>
                <a:sym typeface="Arial"/>
              </a:rPr>
              <a:t>''</a:t>
            </a:r>
            <a:r>
              <a:rPr lang="en" dirty="0">
                <a:solidFill>
                  <a:schemeClr val="accent3"/>
                </a:solidFill>
                <a:latin typeface="Arial"/>
                <a:ea typeface="Arial"/>
                <a:cs typeface="Arial"/>
                <a:sym typeface="Arial"/>
              </a:rPr>
              <a:t>Race car</a:t>
            </a:r>
            <a:r>
              <a:rPr lang="en" sz="1200" dirty="0">
                <a:solidFill>
                  <a:schemeClr val="accent3"/>
                </a:solidFill>
                <a:latin typeface="Arial"/>
                <a:ea typeface="Arial"/>
                <a:cs typeface="Arial"/>
                <a:sym typeface="Arial"/>
              </a:rPr>
              <a:t>''</a:t>
            </a:r>
            <a:r>
              <a:rPr lang="en" dirty="0">
                <a:latin typeface="Arial"/>
                <a:ea typeface="Arial"/>
                <a:cs typeface="Arial"/>
                <a:sym typeface="Arial"/>
              </a:rPr>
              <a:t> trả về </a:t>
            </a:r>
            <a:r>
              <a:rPr lang="en" b="1" dirty="0">
                <a:latin typeface="Arial"/>
                <a:ea typeface="Arial"/>
                <a:cs typeface="Arial"/>
                <a:sym typeface="Arial"/>
              </a:rPr>
              <a:t>true</a:t>
            </a:r>
            <a:r>
              <a:rPr lang="en" dirty="0">
                <a:latin typeface="Arial"/>
                <a:ea typeface="Arial"/>
                <a:cs typeface="Arial"/>
                <a:sym typeface="Arial"/>
              </a:rPr>
              <a:t>,</a:t>
            </a:r>
            <a:r>
              <a:rPr lang="en" sz="1200" dirty="0">
                <a:solidFill>
                  <a:schemeClr val="accent3"/>
                </a:solidFill>
                <a:latin typeface="Arial"/>
                <a:ea typeface="Arial"/>
                <a:cs typeface="Arial"/>
                <a:sym typeface="Arial"/>
              </a:rPr>
              <a:t> ''</a:t>
            </a:r>
            <a:r>
              <a:rPr lang="en" dirty="0">
                <a:solidFill>
                  <a:schemeClr val="accent3"/>
                </a:solidFill>
                <a:latin typeface="Arial"/>
                <a:ea typeface="Arial"/>
                <a:cs typeface="Arial"/>
                <a:sym typeface="Arial"/>
              </a:rPr>
              <a:t>hello world</a:t>
            </a:r>
            <a:r>
              <a:rPr lang="en" sz="1200" dirty="0">
                <a:solidFill>
                  <a:schemeClr val="accent3"/>
                </a:solidFill>
                <a:latin typeface="Arial"/>
                <a:ea typeface="Arial"/>
                <a:cs typeface="Arial"/>
                <a:sym typeface="Arial"/>
              </a:rPr>
              <a:t>''</a:t>
            </a:r>
            <a:r>
              <a:rPr lang="en" dirty="0">
                <a:latin typeface="Arial"/>
                <a:ea typeface="Arial"/>
                <a:cs typeface="Arial"/>
                <a:sym typeface="Arial"/>
              </a:rPr>
              <a:t> trả về </a:t>
            </a:r>
            <a:r>
              <a:rPr lang="en" b="1" dirty="0">
                <a:latin typeface="Arial"/>
                <a:ea typeface="Arial"/>
                <a:cs typeface="Arial"/>
                <a:sym typeface="Arial"/>
              </a:rPr>
              <a:t>false</a:t>
            </a:r>
            <a:r>
              <a:rPr lang="en" dirty="0">
                <a:latin typeface="Arial"/>
                <a:ea typeface="Arial"/>
                <a:cs typeface="Arial"/>
                <a:sym typeface="Arial"/>
              </a:rPr>
              <a:t>.</a:t>
            </a:r>
            <a:endParaRPr dirty="0">
              <a:latin typeface="Arial"/>
              <a:ea typeface="Arial"/>
              <a:cs typeface="Arial"/>
              <a:sym typeface="Arial"/>
            </a:endParaRPr>
          </a:p>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4</a:t>
            </a:r>
            <a:r>
              <a:rPr lang="en" dirty="0">
                <a:latin typeface="Arial"/>
                <a:ea typeface="Arial"/>
                <a:cs typeface="Arial"/>
                <a:sym typeface="Arial"/>
              </a:rPr>
              <a:t>: Viết hàm truyền vào 2 chuỗi, kiểm tra xem chuỗi thứ nhất có chứa toàn bộ ký tự (tính cả dấu cách) nằm trong chuỗi thứ 2 hay không, kết quả trả về </a:t>
            </a:r>
            <a:r>
              <a:rPr lang="en" b="1" dirty="0">
                <a:latin typeface="Arial"/>
                <a:ea typeface="Arial"/>
                <a:cs typeface="Arial"/>
                <a:sym typeface="Arial"/>
              </a:rPr>
              <a:t>true</a:t>
            </a:r>
            <a:r>
              <a:rPr lang="en" dirty="0">
                <a:latin typeface="Arial"/>
                <a:ea typeface="Arial"/>
                <a:cs typeface="Arial"/>
                <a:sym typeface="Arial"/>
              </a:rPr>
              <a:t> nếu có và </a:t>
            </a:r>
            <a:r>
              <a:rPr lang="en" b="1" dirty="0">
                <a:latin typeface="Arial"/>
                <a:ea typeface="Arial"/>
                <a:cs typeface="Arial"/>
                <a:sym typeface="Arial"/>
              </a:rPr>
              <a:t>false</a:t>
            </a:r>
            <a:r>
              <a:rPr lang="en" dirty="0">
                <a:latin typeface="Arial"/>
                <a:ea typeface="Arial"/>
                <a:cs typeface="Arial"/>
                <a:sym typeface="Arial"/>
              </a:rPr>
              <a:t> nếu không (không phân biệt hoa thường). Ví dụ </a:t>
            </a:r>
            <a:r>
              <a:rPr lang="en" sz="1200" dirty="0">
                <a:solidFill>
                  <a:schemeClr val="accent3"/>
                </a:solidFill>
                <a:latin typeface="Arial"/>
                <a:ea typeface="Arial"/>
                <a:cs typeface="Arial"/>
                <a:sym typeface="Arial"/>
              </a:rPr>
              <a:t>''</a:t>
            </a:r>
            <a:r>
              <a:rPr lang="en" dirty="0">
                <a:solidFill>
                  <a:schemeClr val="accent3"/>
                </a:solidFill>
                <a:latin typeface="Arial"/>
                <a:ea typeface="Arial"/>
                <a:cs typeface="Arial"/>
                <a:sym typeface="Arial"/>
              </a:rPr>
              <a:t>HELLO world</a:t>
            </a:r>
            <a:r>
              <a:rPr lang="en" sz="1200" dirty="0">
                <a:solidFill>
                  <a:schemeClr val="accent3"/>
                </a:solidFill>
                <a:latin typeface="Arial"/>
                <a:ea typeface="Arial"/>
                <a:cs typeface="Arial"/>
                <a:sym typeface="Arial"/>
              </a:rPr>
              <a:t>'' </a:t>
            </a:r>
            <a:r>
              <a:rPr lang="en" dirty="0">
                <a:latin typeface="Arial"/>
                <a:ea typeface="Arial"/>
                <a:cs typeface="Arial"/>
                <a:sym typeface="Arial"/>
              </a:rPr>
              <a:t>có chứa</a:t>
            </a:r>
            <a:r>
              <a:rPr lang="en" sz="1200" dirty="0">
                <a:solidFill>
                  <a:schemeClr val="accent3"/>
                </a:solidFill>
                <a:latin typeface="Arial"/>
                <a:ea typeface="Arial"/>
                <a:cs typeface="Arial"/>
                <a:sym typeface="Arial"/>
              </a:rPr>
              <a:t> ''</a:t>
            </a:r>
            <a:r>
              <a:rPr lang="en" dirty="0">
                <a:solidFill>
                  <a:schemeClr val="accent3"/>
                </a:solidFill>
                <a:latin typeface="Arial"/>
                <a:ea typeface="Arial"/>
                <a:cs typeface="Arial"/>
                <a:sym typeface="Arial"/>
              </a:rPr>
              <a:t>how</a:t>
            </a:r>
            <a:r>
              <a:rPr lang="en" sz="1200" dirty="0">
                <a:solidFill>
                  <a:schemeClr val="accent3"/>
                </a:solidFill>
                <a:latin typeface="Arial"/>
                <a:ea typeface="Arial"/>
                <a:cs typeface="Arial"/>
                <a:sym typeface="Arial"/>
              </a:rPr>
              <a:t>''</a:t>
            </a:r>
            <a:r>
              <a:rPr lang="en" dirty="0">
                <a:latin typeface="Arial"/>
                <a:ea typeface="Arial"/>
                <a:cs typeface="Arial"/>
                <a:sym typeface="Arial"/>
              </a:rPr>
              <a:t> nhưng không chứa </a:t>
            </a:r>
            <a:r>
              <a:rPr lang="en" sz="1200" dirty="0">
                <a:solidFill>
                  <a:schemeClr val="accent3"/>
                </a:solidFill>
                <a:latin typeface="Arial"/>
                <a:ea typeface="Arial"/>
                <a:cs typeface="Arial"/>
                <a:sym typeface="Arial"/>
              </a:rPr>
              <a:t>''</a:t>
            </a:r>
            <a:r>
              <a:rPr lang="en" dirty="0">
                <a:solidFill>
                  <a:schemeClr val="accent3"/>
                </a:solidFill>
                <a:latin typeface="Arial"/>
                <a:ea typeface="Arial"/>
                <a:cs typeface="Arial"/>
                <a:sym typeface="Arial"/>
              </a:rPr>
              <a:t>hey</a:t>
            </a:r>
            <a:r>
              <a:rPr lang="en" sz="1200" dirty="0">
                <a:solidFill>
                  <a:schemeClr val="accent3"/>
                </a:solidFill>
                <a:latin typeface="Arial"/>
                <a:ea typeface="Arial"/>
                <a:cs typeface="Arial"/>
                <a:sym typeface="Arial"/>
              </a:rPr>
              <a:t>'' </a:t>
            </a:r>
            <a:r>
              <a:rPr lang="en" dirty="0">
                <a:latin typeface="Arial"/>
                <a:ea typeface="Arial"/>
                <a:cs typeface="Arial"/>
                <a:sym typeface="Arial"/>
              </a:rPr>
              <a:t>và không chứa</a:t>
            </a:r>
            <a:r>
              <a:rPr lang="en" sz="1200" dirty="0">
                <a:solidFill>
                  <a:schemeClr val="accent3"/>
                </a:solidFill>
                <a:latin typeface="Arial"/>
                <a:ea typeface="Arial"/>
                <a:cs typeface="Arial"/>
                <a:sym typeface="Arial"/>
              </a:rPr>
              <a:t> ''</a:t>
            </a:r>
            <a:r>
              <a:rPr lang="en" dirty="0">
                <a:solidFill>
                  <a:schemeClr val="accent3"/>
                </a:solidFill>
                <a:latin typeface="Arial"/>
                <a:ea typeface="Arial"/>
                <a:cs typeface="Arial"/>
                <a:sym typeface="Arial"/>
              </a:rPr>
              <a:t>ww</a:t>
            </a:r>
            <a:r>
              <a:rPr lang="en" sz="1200" dirty="0">
                <a:solidFill>
                  <a:schemeClr val="accent3"/>
                </a:solidFill>
                <a:latin typeface="Arial"/>
                <a:ea typeface="Arial"/>
                <a:cs typeface="Arial"/>
                <a:sym typeface="Arial"/>
              </a:rPr>
              <a:t>''</a:t>
            </a:r>
            <a:r>
              <a:rPr lang="en" dirty="0">
                <a:latin typeface="Arial"/>
                <a:ea typeface="Arial"/>
                <a:cs typeface="Arial"/>
                <a:sym typeface="Arial"/>
              </a:rPr>
              <a:t>.</a:t>
            </a:r>
            <a:endParaRPr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Merriweather"/>
                <a:ea typeface="Merriweather"/>
                <a:cs typeface="Merriweather"/>
                <a:sym typeface="Merriweather"/>
              </a:rPr>
              <a:t>Xử lý mảng</a:t>
            </a:r>
            <a:endParaRPr sz="1800">
              <a:latin typeface="Merriweather"/>
              <a:ea typeface="Merriweather"/>
              <a:cs typeface="Merriweather"/>
              <a:sym typeface="Merriweather"/>
            </a:endParaRPr>
          </a:p>
        </p:txBody>
      </p:sp>
      <p:sp>
        <p:nvSpPr>
          <p:cNvPr id="105" name="Google Shape;105;p16"/>
          <p:cNvSpPr txBox="1">
            <a:spLocks noGrp="1"/>
          </p:cNvSpPr>
          <p:nvPr>
            <p:ph type="body" idx="1"/>
          </p:nvPr>
        </p:nvSpPr>
        <p:spPr>
          <a:xfrm>
            <a:off x="677700" y="1861350"/>
            <a:ext cx="7905300" cy="3282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1</a:t>
            </a:r>
            <a:r>
              <a:rPr lang="en" dirty="0">
                <a:latin typeface="Arial"/>
                <a:ea typeface="Arial"/>
                <a:cs typeface="Arial"/>
                <a:sym typeface="Arial"/>
              </a:rPr>
              <a:t>: Viết hàm loại bỏ các giá trị sai trong 1 mảng. Các giá trị sai bao gồm: </a:t>
            </a:r>
            <a:r>
              <a:rPr lang="en" b="1" dirty="0">
                <a:latin typeface="Arial"/>
                <a:ea typeface="Arial"/>
                <a:cs typeface="Arial"/>
                <a:sym typeface="Arial"/>
              </a:rPr>
              <a:t>false</a:t>
            </a:r>
            <a:r>
              <a:rPr lang="en" dirty="0">
                <a:latin typeface="Arial"/>
                <a:ea typeface="Arial"/>
                <a:cs typeface="Arial"/>
                <a:sym typeface="Arial"/>
              </a:rPr>
              <a:t>, </a:t>
            </a:r>
            <a:r>
              <a:rPr lang="en" b="1" dirty="0">
                <a:latin typeface="Arial"/>
                <a:ea typeface="Arial"/>
                <a:cs typeface="Arial"/>
                <a:sym typeface="Arial"/>
              </a:rPr>
              <a:t>null</a:t>
            </a:r>
            <a:r>
              <a:rPr lang="en" dirty="0">
                <a:latin typeface="Arial"/>
                <a:ea typeface="Arial"/>
                <a:cs typeface="Arial"/>
                <a:sym typeface="Arial"/>
              </a:rPr>
              <a:t>, </a:t>
            </a:r>
            <a:r>
              <a:rPr lang="en" b="1" dirty="0">
                <a:latin typeface="Arial"/>
                <a:ea typeface="Arial"/>
                <a:cs typeface="Arial"/>
                <a:sym typeface="Arial"/>
              </a:rPr>
              <a:t>undefined</a:t>
            </a:r>
            <a:r>
              <a:rPr lang="en" dirty="0">
                <a:latin typeface="Arial"/>
                <a:ea typeface="Arial"/>
                <a:cs typeface="Arial"/>
                <a:sym typeface="Arial"/>
              </a:rPr>
              <a:t>, </a:t>
            </a:r>
            <a:r>
              <a:rPr lang="en" b="1" dirty="0">
                <a:latin typeface="Arial"/>
                <a:ea typeface="Arial"/>
                <a:cs typeface="Arial"/>
                <a:sym typeface="Arial"/>
              </a:rPr>
              <a:t>NaN</a:t>
            </a:r>
            <a:r>
              <a:rPr lang="en" dirty="0">
                <a:latin typeface="Arial"/>
                <a:ea typeface="Arial"/>
                <a:cs typeface="Arial"/>
                <a:sym typeface="Arial"/>
              </a:rPr>
              <a:t>, </a:t>
            </a:r>
            <a:r>
              <a:rPr lang="en" b="1" dirty="0">
                <a:latin typeface="Arial"/>
                <a:ea typeface="Arial"/>
                <a:cs typeface="Arial"/>
                <a:sym typeface="Arial"/>
              </a:rPr>
              <a:t>0</a:t>
            </a:r>
            <a:r>
              <a:rPr lang="en" dirty="0">
                <a:latin typeface="Arial"/>
                <a:ea typeface="Arial"/>
                <a:cs typeface="Arial"/>
                <a:sym typeface="Arial"/>
              </a:rPr>
              <a:t>,</a:t>
            </a:r>
            <a:r>
              <a:rPr lang="en" b="1" dirty="0">
                <a:latin typeface="Arial"/>
                <a:ea typeface="Arial"/>
                <a:cs typeface="Arial"/>
                <a:sym typeface="Arial"/>
              </a:rPr>
              <a:t> ''''</a:t>
            </a:r>
            <a:r>
              <a:rPr lang="en" dirty="0">
                <a:latin typeface="Arial"/>
                <a:ea typeface="Arial"/>
                <a:cs typeface="Arial"/>
                <a:sym typeface="Arial"/>
              </a:rPr>
              <a:t>.</a:t>
            </a:r>
            <a:endParaRPr dirty="0">
              <a:latin typeface="Arial"/>
              <a:ea typeface="Arial"/>
              <a:cs typeface="Arial"/>
              <a:sym typeface="Arial"/>
            </a:endParaRPr>
          </a:p>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2</a:t>
            </a:r>
            <a:r>
              <a:rPr lang="en" dirty="0">
                <a:latin typeface="Arial"/>
                <a:ea typeface="Arial"/>
                <a:cs typeface="Arial"/>
                <a:sym typeface="Arial"/>
              </a:rPr>
              <a:t>: Cho 1 mảng các chuỗi. Viết hàm lọc ra các phần tử có độ dài lớn nhất. Ví dụ với tham số </a:t>
            </a:r>
            <a:r>
              <a:rPr lang="en" b="1" dirty="0">
                <a:latin typeface="Arial"/>
                <a:ea typeface="Arial"/>
                <a:cs typeface="Arial"/>
                <a:sym typeface="Arial"/>
              </a:rPr>
              <a:t>[</a:t>
            </a:r>
            <a:r>
              <a:rPr lang="en" sz="1200" b="1" dirty="0">
                <a:solidFill>
                  <a:schemeClr val="accent3"/>
                </a:solidFill>
                <a:latin typeface="Arial"/>
                <a:ea typeface="Arial"/>
                <a:cs typeface="Arial"/>
                <a:sym typeface="Arial"/>
              </a:rPr>
              <a:t>''aba''</a:t>
            </a:r>
            <a:r>
              <a:rPr lang="en" b="1" dirty="0">
                <a:latin typeface="Arial"/>
                <a:ea typeface="Arial"/>
                <a:cs typeface="Arial"/>
                <a:sym typeface="Arial"/>
              </a:rPr>
              <a:t>,</a:t>
            </a:r>
            <a:r>
              <a:rPr lang="en" sz="1200" b="1" dirty="0">
                <a:solidFill>
                  <a:schemeClr val="accent3"/>
                </a:solidFill>
                <a:latin typeface="Arial"/>
                <a:ea typeface="Arial"/>
                <a:cs typeface="Arial"/>
                <a:sym typeface="Arial"/>
              </a:rPr>
              <a:t> ''aa''</a:t>
            </a:r>
            <a:r>
              <a:rPr lang="en" b="1" dirty="0">
                <a:latin typeface="Arial"/>
                <a:ea typeface="Arial"/>
                <a:cs typeface="Arial"/>
                <a:sym typeface="Arial"/>
              </a:rPr>
              <a:t>,</a:t>
            </a:r>
            <a:r>
              <a:rPr lang="en" sz="1200" b="1" dirty="0">
                <a:solidFill>
                  <a:schemeClr val="accent3"/>
                </a:solidFill>
                <a:latin typeface="Arial"/>
                <a:ea typeface="Arial"/>
                <a:cs typeface="Arial"/>
                <a:sym typeface="Arial"/>
              </a:rPr>
              <a:t> ''ad''</a:t>
            </a:r>
            <a:r>
              <a:rPr lang="en" b="1" dirty="0">
                <a:latin typeface="Arial"/>
                <a:ea typeface="Arial"/>
                <a:cs typeface="Arial"/>
                <a:sym typeface="Arial"/>
              </a:rPr>
              <a:t>, </a:t>
            </a:r>
            <a:r>
              <a:rPr lang="en" sz="1200" b="1" dirty="0">
                <a:solidFill>
                  <a:schemeClr val="accent3"/>
                </a:solidFill>
                <a:latin typeface="Arial"/>
                <a:ea typeface="Arial"/>
                <a:cs typeface="Arial"/>
                <a:sym typeface="Arial"/>
              </a:rPr>
              <a:t>''c''</a:t>
            </a:r>
            <a:r>
              <a:rPr lang="en" b="1" dirty="0">
                <a:latin typeface="Arial"/>
                <a:ea typeface="Arial"/>
                <a:cs typeface="Arial"/>
                <a:sym typeface="Arial"/>
              </a:rPr>
              <a:t>,</a:t>
            </a:r>
            <a:r>
              <a:rPr lang="en" sz="1200" b="1" dirty="0">
                <a:solidFill>
                  <a:schemeClr val="accent3"/>
                </a:solidFill>
                <a:latin typeface="Arial"/>
                <a:ea typeface="Arial"/>
                <a:cs typeface="Arial"/>
                <a:sym typeface="Arial"/>
              </a:rPr>
              <a:t> ''vcd''</a:t>
            </a:r>
            <a:r>
              <a:rPr lang="en" b="1" dirty="0">
                <a:latin typeface="Arial"/>
                <a:ea typeface="Arial"/>
                <a:cs typeface="Arial"/>
                <a:sym typeface="Arial"/>
              </a:rPr>
              <a:t>]</a:t>
            </a:r>
            <a:r>
              <a:rPr lang="en" dirty="0">
                <a:latin typeface="Arial"/>
                <a:ea typeface="Arial"/>
                <a:cs typeface="Arial"/>
                <a:sym typeface="Arial"/>
              </a:rPr>
              <a:t> thì kết quả trả về </a:t>
            </a:r>
            <a:r>
              <a:rPr lang="en" b="1" dirty="0">
                <a:latin typeface="Arial"/>
                <a:ea typeface="Arial"/>
                <a:cs typeface="Arial"/>
                <a:sym typeface="Arial"/>
              </a:rPr>
              <a:t>[</a:t>
            </a:r>
            <a:r>
              <a:rPr lang="en" sz="1200" b="1" dirty="0">
                <a:solidFill>
                  <a:schemeClr val="accent3"/>
                </a:solidFill>
                <a:latin typeface="Arial"/>
                <a:ea typeface="Arial"/>
                <a:cs typeface="Arial"/>
                <a:sym typeface="Arial"/>
              </a:rPr>
              <a:t>''aba''</a:t>
            </a:r>
            <a:r>
              <a:rPr lang="en" b="1" dirty="0">
                <a:latin typeface="Arial"/>
                <a:ea typeface="Arial"/>
                <a:cs typeface="Arial"/>
                <a:sym typeface="Arial"/>
              </a:rPr>
              <a:t>,</a:t>
            </a:r>
            <a:r>
              <a:rPr lang="en" sz="1200" b="1" dirty="0">
                <a:solidFill>
                  <a:schemeClr val="accent3"/>
                </a:solidFill>
                <a:latin typeface="Arial"/>
                <a:ea typeface="Arial"/>
                <a:cs typeface="Arial"/>
                <a:sym typeface="Arial"/>
              </a:rPr>
              <a:t> ''vcd''</a:t>
            </a:r>
            <a:r>
              <a:rPr lang="en" b="1" dirty="0">
                <a:latin typeface="Arial"/>
                <a:ea typeface="Arial"/>
                <a:cs typeface="Arial"/>
                <a:sym typeface="Arial"/>
              </a:rPr>
              <a:t>]</a:t>
            </a:r>
            <a:r>
              <a:rPr lang="en" dirty="0">
                <a:latin typeface="Arial"/>
                <a:ea typeface="Arial"/>
                <a:cs typeface="Arial"/>
                <a:sym typeface="Arial"/>
              </a:rPr>
              <a:t>.</a:t>
            </a:r>
            <a:endParaRPr dirty="0">
              <a:latin typeface="Arial"/>
              <a:ea typeface="Arial"/>
              <a:cs typeface="Arial"/>
              <a:sym typeface="Arial"/>
            </a:endParaRPr>
          </a:p>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3</a:t>
            </a:r>
            <a:r>
              <a:rPr lang="en" dirty="0">
                <a:latin typeface="Arial"/>
                <a:ea typeface="Arial"/>
                <a:cs typeface="Arial"/>
                <a:sym typeface="Arial"/>
              </a:rPr>
              <a:t>: Viết hàm so sánh mảng, truyền vào 2 mảng bất kỳ (chỉ chứa số nguyên), kết quả trả về là 1 mảng chỉ chứa những phần tử không đồng thời nằm trong 2 mảng truyền vào. Ví dụ truyền vào   </a:t>
            </a:r>
            <a:r>
              <a:rPr lang="en" b="1" dirty="0">
                <a:latin typeface="Arial"/>
                <a:ea typeface="Arial"/>
                <a:cs typeface="Arial"/>
                <a:sym typeface="Arial"/>
              </a:rPr>
              <a:t>[1, 2, 3]</a:t>
            </a:r>
            <a:r>
              <a:rPr lang="en" dirty="0">
                <a:latin typeface="Arial"/>
                <a:ea typeface="Arial"/>
                <a:cs typeface="Arial"/>
                <a:sym typeface="Arial"/>
              </a:rPr>
              <a:t> và </a:t>
            </a:r>
            <a:r>
              <a:rPr lang="en" b="1" dirty="0">
                <a:latin typeface="Arial"/>
                <a:ea typeface="Arial"/>
                <a:cs typeface="Arial"/>
                <a:sym typeface="Arial"/>
              </a:rPr>
              <a:t>[1, 3, 4, 5, 5]</a:t>
            </a:r>
            <a:r>
              <a:rPr lang="en" dirty="0">
                <a:latin typeface="Arial"/>
                <a:ea typeface="Arial"/>
                <a:cs typeface="Arial"/>
                <a:sym typeface="Arial"/>
              </a:rPr>
              <a:t> thì kết quả trả về là mảng </a:t>
            </a:r>
            <a:r>
              <a:rPr lang="en" b="1" dirty="0">
                <a:latin typeface="Arial"/>
                <a:ea typeface="Arial"/>
                <a:cs typeface="Arial"/>
                <a:sym typeface="Arial"/>
              </a:rPr>
              <a:t>[2, 4, 5, 5]</a:t>
            </a:r>
            <a:r>
              <a:rPr lang="en" dirty="0">
                <a:latin typeface="Arial"/>
                <a:ea typeface="Arial"/>
                <a:cs typeface="Arial"/>
                <a:sym typeface="Arial"/>
              </a:rPr>
              <a:t>.</a:t>
            </a:r>
            <a:endParaRPr dirty="0">
              <a:latin typeface="Arial"/>
              <a:ea typeface="Arial"/>
              <a:cs typeface="Arial"/>
              <a:sym typeface="Arial"/>
            </a:endParaRPr>
          </a:p>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4</a:t>
            </a:r>
            <a:r>
              <a:rPr lang="en" dirty="0">
                <a:latin typeface="Arial"/>
                <a:ea typeface="Arial"/>
                <a:cs typeface="Arial"/>
                <a:sym typeface="Arial"/>
              </a:rPr>
              <a:t>: Cho 2 số nguyên dương </a:t>
            </a:r>
            <a:r>
              <a:rPr lang="en" b="1" dirty="0">
                <a:latin typeface="Arial"/>
                <a:ea typeface="Arial"/>
                <a:cs typeface="Arial"/>
                <a:sym typeface="Arial"/>
              </a:rPr>
              <a:t>m</a:t>
            </a:r>
            <a:r>
              <a:rPr lang="en" dirty="0">
                <a:latin typeface="Arial"/>
                <a:ea typeface="Arial"/>
                <a:cs typeface="Arial"/>
                <a:sym typeface="Arial"/>
              </a:rPr>
              <a:t> và </a:t>
            </a:r>
            <a:r>
              <a:rPr lang="en" b="1" dirty="0">
                <a:latin typeface="Arial"/>
                <a:ea typeface="Arial"/>
                <a:cs typeface="Arial"/>
                <a:sym typeface="Arial"/>
              </a:rPr>
              <a:t>n</a:t>
            </a:r>
            <a:r>
              <a:rPr lang="en" dirty="0">
                <a:latin typeface="Arial"/>
                <a:ea typeface="Arial"/>
                <a:cs typeface="Arial"/>
                <a:sym typeface="Arial"/>
              </a:rPr>
              <a:t>. Tạo ra 1 mảng 2 chiều </a:t>
            </a:r>
            <a:r>
              <a:rPr lang="en" b="1" dirty="0">
                <a:latin typeface="Arial"/>
                <a:ea typeface="Arial"/>
                <a:cs typeface="Arial"/>
                <a:sym typeface="Arial"/>
              </a:rPr>
              <a:t>m x n</a:t>
            </a:r>
            <a:r>
              <a:rPr lang="en" dirty="0">
                <a:latin typeface="Arial"/>
                <a:ea typeface="Arial"/>
                <a:cs typeface="Arial"/>
                <a:sym typeface="Arial"/>
              </a:rPr>
              <a:t> là các số nguyên liên tiếp (tính từ 1) theo kiểu ziczac. Ví dụ với </a:t>
            </a:r>
            <a:r>
              <a:rPr lang="en" b="1" dirty="0">
                <a:latin typeface="Arial"/>
                <a:ea typeface="Arial"/>
                <a:cs typeface="Arial"/>
                <a:sym typeface="Arial"/>
              </a:rPr>
              <a:t>m = 3</a:t>
            </a:r>
            <a:r>
              <a:rPr lang="en" dirty="0">
                <a:latin typeface="Arial"/>
                <a:ea typeface="Arial"/>
                <a:cs typeface="Arial"/>
                <a:sym typeface="Arial"/>
              </a:rPr>
              <a:t> và </a:t>
            </a:r>
            <a:r>
              <a:rPr lang="en" b="1" dirty="0">
                <a:latin typeface="Arial"/>
                <a:ea typeface="Arial"/>
                <a:cs typeface="Arial"/>
                <a:sym typeface="Arial"/>
              </a:rPr>
              <a:t>n = 4</a:t>
            </a:r>
            <a:r>
              <a:rPr lang="en" dirty="0">
                <a:latin typeface="Arial"/>
                <a:ea typeface="Arial"/>
                <a:cs typeface="Arial"/>
                <a:sym typeface="Arial"/>
              </a:rPr>
              <a:t> thì kết quả là mảng 2 chiều như sau                 </a:t>
            </a:r>
            <a:r>
              <a:rPr lang="en" b="1" dirty="0">
                <a:latin typeface="Arial"/>
                <a:ea typeface="Arial"/>
                <a:cs typeface="Arial"/>
                <a:sym typeface="Arial"/>
              </a:rPr>
              <a:t>[ [1, 2, 3, 4], [8, 7, 6, 5], [9, 10, 11, 12] ]</a:t>
            </a:r>
            <a:r>
              <a:rPr lang="en" dirty="0">
                <a:latin typeface="Arial"/>
                <a:ea typeface="Arial"/>
                <a:cs typeface="Arial"/>
                <a:sym typeface="Arial"/>
              </a:rPr>
              <a:t>.</a:t>
            </a:r>
            <a:endParaRPr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Merriweather"/>
                <a:ea typeface="Merriweather"/>
                <a:cs typeface="Merriweather"/>
                <a:sym typeface="Merriweather"/>
              </a:rPr>
              <a:t>Xử lý object</a:t>
            </a:r>
            <a:endParaRPr sz="1800">
              <a:latin typeface="Merriweather"/>
              <a:ea typeface="Merriweather"/>
              <a:cs typeface="Merriweather"/>
              <a:sym typeface="Merriweather"/>
            </a:endParaRPr>
          </a:p>
        </p:txBody>
      </p:sp>
      <p:sp>
        <p:nvSpPr>
          <p:cNvPr id="111" name="Google Shape;111;p17"/>
          <p:cNvSpPr txBox="1">
            <a:spLocks noGrp="1"/>
          </p:cNvSpPr>
          <p:nvPr>
            <p:ph type="body" idx="1"/>
          </p:nvPr>
        </p:nvSpPr>
        <p:spPr>
          <a:xfrm>
            <a:off x="677700" y="1861350"/>
            <a:ext cx="8270400" cy="3282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Arial"/>
              <a:buChar char="●"/>
            </a:pPr>
            <a:r>
              <a:rPr lang="en" b="1" dirty="0">
                <a:latin typeface="Arial"/>
                <a:ea typeface="Arial"/>
                <a:cs typeface="Arial"/>
                <a:sym typeface="Arial"/>
              </a:rPr>
              <a:t>Bài 1</a:t>
            </a:r>
            <a:r>
              <a:rPr lang="en" dirty="0">
                <a:latin typeface="Arial"/>
                <a:ea typeface="Arial"/>
                <a:cs typeface="Arial"/>
                <a:sym typeface="Arial"/>
              </a:rPr>
              <a:t>: Cho 1 mảng các object chứa thông tin sinh viên dạng </a:t>
            </a:r>
            <a:r>
              <a:rPr lang="en" b="1" dirty="0">
                <a:latin typeface="Arial"/>
                <a:ea typeface="Arial"/>
                <a:cs typeface="Arial"/>
                <a:sym typeface="Arial"/>
              </a:rPr>
              <a:t>{ name: </a:t>
            </a:r>
            <a:r>
              <a:rPr lang="en" sz="1200" b="1" dirty="0">
                <a:solidFill>
                  <a:schemeClr val="accent3"/>
                </a:solidFill>
                <a:latin typeface="Arial"/>
                <a:ea typeface="Arial"/>
                <a:cs typeface="Arial"/>
                <a:sym typeface="Arial"/>
              </a:rPr>
              <a:t>''</a:t>
            </a:r>
            <a:r>
              <a:rPr lang="en" b="1" dirty="0">
                <a:solidFill>
                  <a:schemeClr val="accent3"/>
                </a:solidFill>
                <a:latin typeface="Arial"/>
                <a:ea typeface="Arial"/>
                <a:cs typeface="Arial"/>
                <a:sym typeface="Arial"/>
              </a:rPr>
              <a:t>Huy</a:t>
            </a:r>
            <a:r>
              <a:rPr lang="en" sz="1200" b="1" dirty="0">
                <a:solidFill>
                  <a:schemeClr val="accent3"/>
                </a:solidFill>
                <a:latin typeface="Arial"/>
                <a:ea typeface="Arial"/>
                <a:cs typeface="Arial"/>
                <a:sym typeface="Arial"/>
              </a:rPr>
              <a:t>''</a:t>
            </a:r>
            <a:r>
              <a:rPr lang="en" b="1" dirty="0">
                <a:latin typeface="Arial"/>
                <a:ea typeface="Arial"/>
                <a:cs typeface="Arial"/>
                <a:sym typeface="Arial"/>
              </a:rPr>
              <a:t>, age:</a:t>
            </a:r>
            <a:r>
              <a:rPr lang="en" sz="1200" b="1" dirty="0">
                <a:solidFill>
                  <a:schemeClr val="accent3"/>
                </a:solidFill>
                <a:latin typeface="Arial"/>
                <a:ea typeface="Arial"/>
                <a:cs typeface="Arial"/>
                <a:sym typeface="Arial"/>
              </a:rPr>
              <a:t> 20 </a:t>
            </a:r>
            <a:r>
              <a:rPr lang="en" b="1" dirty="0">
                <a:latin typeface="Arial"/>
                <a:ea typeface="Arial"/>
                <a:cs typeface="Arial"/>
                <a:sym typeface="Arial"/>
              </a:rPr>
              <a:t>}</a:t>
            </a:r>
            <a:r>
              <a:rPr lang="en" dirty="0">
                <a:latin typeface="Arial"/>
                <a:ea typeface="Arial"/>
                <a:cs typeface="Arial"/>
                <a:sym typeface="Arial"/>
              </a:rPr>
              <a:t>. Viết hàm tính ra số tuổi trung bình của toàn bộ sinh viên.</a:t>
            </a:r>
            <a:endParaRPr dirty="0">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dirty="0">
                <a:latin typeface="Arial"/>
                <a:ea typeface="Arial"/>
                <a:cs typeface="Arial"/>
                <a:sym typeface="Arial"/>
              </a:rPr>
              <a:t>Bài 2</a:t>
            </a:r>
            <a:r>
              <a:rPr lang="en" dirty="0">
                <a:latin typeface="Arial"/>
                <a:ea typeface="Arial"/>
                <a:cs typeface="Arial"/>
                <a:sym typeface="Arial"/>
              </a:rPr>
              <a:t>: Cho 1 mảng các object chứa thông tin sinh viên dạng </a:t>
            </a:r>
            <a:r>
              <a:rPr lang="en" b="1" dirty="0">
                <a:latin typeface="Arial"/>
                <a:ea typeface="Arial"/>
                <a:cs typeface="Arial"/>
                <a:sym typeface="Arial"/>
              </a:rPr>
              <a:t>{ name: </a:t>
            </a:r>
            <a:r>
              <a:rPr lang="en" sz="1200" b="1" dirty="0">
                <a:solidFill>
                  <a:schemeClr val="accent3"/>
                </a:solidFill>
                <a:latin typeface="Arial"/>
                <a:ea typeface="Arial"/>
                <a:cs typeface="Arial"/>
                <a:sym typeface="Arial"/>
              </a:rPr>
              <a:t>''</a:t>
            </a:r>
            <a:r>
              <a:rPr lang="en" b="1" dirty="0">
                <a:solidFill>
                  <a:schemeClr val="accent3"/>
                </a:solidFill>
                <a:latin typeface="Arial"/>
                <a:ea typeface="Arial"/>
                <a:cs typeface="Arial"/>
                <a:sym typeface="Arial"/>
              </a:rPr>
              <a:t>Huy</a:t>
            </a:r>
            <a:r>
              <a:rPr lang="en" sz="1200" b="1" dirty="0">
                <a:solidFill>
                  <a:schemeClr val="accent3"/>
                </a:solidFill>
                <a:latin typeface="Arial"/>
                <a:ea typeface="Arial"/>
                <a:cs typeface="Arial"/>
                <a:sym typeface="Arial"/>
              </a:rPr>
              <a:t>''</a:t>
            </a:r>
            <a:r>
              <a:rPr lang="en" b="1" dirty="0">
                <a:latin typeface="Arial"/>
                <a:ea typeface="Arial"/>
                <a:cs typeface="Arial"/>
                <a:sym typeface="Arial"/>
              </a:rPr>
              <a:t>, age:</a:t>
            </a:r>
            <a:r>
              <a:rPr lang="en" sz="1200" b="1" dirty="0">
                <a:solidFill>
                  <a:schemeClr val="accent3"/>
                </a:solidFill>
                <a:latin typeface="Arial"/>
                <a:ea typeface="Arial"/>
                <a:cs typeface="Arial"/>
                <a:sym typeface="Arial"/>
              </a:rPr>
              <a:t> 20 </a:t>
            </a:r>
            <a:r>
              <a:rPr lang="en" b="1" dirty="0">
                <a:latin typeface="Arial"/>
                <a:ea typeface="Arial"/>
                <a:cs typeface="Arial"/>
                <a:sym typeface="Arial"/>
              </a:rPr>
              <a:t>}</a:t>
            </a:r>
            <a:r>
              <a:rPr lang="en" dirty="0">
                <a:latin typeface="Arial"/>
                <a:ea typeface="Arial"/>
                <a:cs typeface="Arial"/>
                <a:sym typeface="Arial"/>
              </a:rPr>
              <a:t>. Viết hàm sắp xếp lại mảng trên theo tuổi học viên từ cao đến thấp.</a:t>
            </a:r>
            <a:endParaRPr dirty="0">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dirty="0">
                <a:latin typeface="Arial"/>
                <a:ea typeface="Arial"/>
                <a:cs typeface="Arial"/>
                <a:sym typeface="Arial"/>
              </a:rPr>
              <a:t>Bài 3</a:t>
            </a:r>
            <a:r>
              <a:rPr lang="en" dirty="0">
                <a:latin typeface="Arial"/>
                <a:ea typeface="Arial"/>
                <a:cs typeface="Arial"/>
                <a:sym typeface="Arial"/>
              </a:rPr>
              <a:t>: Cho 1 mảng các object chứa thông tin sinh viên dạng </a:t>
            </a:r>
            <a:r>
              <a:rPr lang="en" b="1" dirty="0">
                <a:latin typeface="Arial"/>
                <a:ea typeface="Arial"/>
                <a:cs typeface="Arial"/>
                <a:sym typeface="Arial"/>
              </a:rPr>
              <a:t>{ name: </a:t>
            </a:r>
            <a:r>
              <a:rPr lang="en" sz="1200" b="1" dirty="0">
                <a:solidFill>
                  <a:schemeClr val="accent3"/>
                </a:solidFill>
                <a:latin typeface="Arial"/>
                <a:ea typeface="Arial"/>
                <a:cs typeface="Arial"/>
                <a:sym typeface="Arial"/>
              </a:rPr>
              <a:t>''</a:t>
            </a:r>
            <a:r>
              <a:rPr lang="en" b="1" dirty="0">
                <a:solidFill>
                  <a:schemeClr val="accent3"/>
                </a:solidFill>
                <a:latin typeface="Arial"/>
                <a:ea typeface="Arial"/>
                <a:cs typeface="Arial"/>
                <a:sym typeface="Arial"/>
              </a:rPr>
              <a:t>Huy</a:t>
            </a:r>
            <a:r>
              <a:rPr lang="en" sz="1200" b="1" dirty="0">
                <a:solidFill>
                  <a:schemeClr val="accent3"/>
                </a:solidFill>
                <a:latin typeface="Arial"/>
                <a:ea typeface="Arial"/>
                <a:cs typeface="Arial"/>
                <a:sym typeface="Arial"/>
              </a:rPr>
              <a:t>''</a:t>
            </a:r>
            <a:r>
              <a:rPr lang="en" b="1" dirty="0">
                <a:latin typeface="Arial"/>
                <a:ea typeface="Arial"/>
                <a:cs typeface="Arial"/>
                <a:sym typeface="Arial"/>
              </a:rPr>
              <a:t>, age:</a:t>
            </a:r>
            <a:r>
              <a:rPr lang="en" sz="1200" b="1" dirty="0">
                <a:solidFill>
                  <a:schemeClr val="accent3"/>
                </a:solidFill>
                <a:latin typeface="Arial"/>
                <a:ea typeface="Arial"/>
                <a:cs typeface="Arial"/>
                <a:sym typeface="Arial"/>
              </a:rPr>
              <a:t> 20 </a:t>
            </a:r>
            <a:r>
              <a:rPr lang="en" b="1" dirty="0">
                <a:latin typeface="Arial"/>
                <a:ea typeface="Arial"/>
                <a:cs typeface="Arial"/>
                <a:sym typeface="Arial"/>
              </a:rPr>
              <a:t>}</a:t>
            </a:r>
            <a:r>
              <a:rPr lang="en" dirty="0">
                <a:latin typeface="Arial"/>
                <a:ea typeface="Arial"/>
                <a:cs typeface="Arial"/>
                <a:sym typeface="Arial"/>
              </a:rPr>
              <a:t>. Viết hàm sắp xếp lại mảng trên theo tên học viên (không phân biệt hoa thường).</a:t>
            </a:r>
            <a:endParaRPr dirty="0">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dirty="0">
                <a:latin typeface="Arial"/>
                <a:ea typeface="Arial"/>
                <a:cs typeface="Arial"/>
                <a:sym typeface="Arial"/>
              </a:rPr>
              <a:t>Bài 4</a:t>
            </a:r>
            <a:r>
              <a:rPr lang="en" dirty="0">
                <a:latin typeface="Arial"/>
                <a:ea typeface="Arial"/>
                <a:cs typeface="Arial"/>
                <a:sym typeface="Arial"/>
              </a:rPr>
              <a:t>: Cho 1 mảng các object chứa thông tin sinh viên dạng </a:t>
            </a:r>
            <a:r>
              <a:rPr lang="en" b="1" dirty="0">
                <a:latin typeface="Arial"/>
                <a:ea typeface="Arial"/>
                <a:cs typeface="Arial"/>
                <a:sym typeface="Arial"/>
              </a:rPr>
              <a:t>{ name: </a:t>
            </a:r>
            <a:r>
              <a:rPr lang="en" sz="1200" b="1" dirty="0">
                <a:solidFill>
                  <a:schemeClr val="accent3"/>
                </a:solidFill>
                <a:latin typeface="Arial"/>
                <a:ea typeface="Arial"/>
                <a:cs typeface="Arial"/>
                <a:sym typeface="Arial"/>
              </a:rPr>
              <a:t>''</a:t>
            </a:r>
            <a:r>
              <a:rPr lang="en" b="1" dirty="0">
                <a:solidFill>
                  <a:schemeClr val="accent3"/>
                </a:solidFill>
                <a:latin typeface="Arial"/>
                <a:ea typeface="Arial"/>
                <a:cs typeface="Arial"/>
                <a:sym typeface="Arial"/>
              </a:rPr>
              <a:t>Huy</a:t>
            </a:r>
            <a:r>
              <a:rPr lang="en" sz="1200" b="1" dirty="0">
                <a:solidFill>
                  <a:schemeClr val="accent3"/>
                </a:solidFill>
                <a:latin typeface="Arial"/>
                <a:ea typeface="Arial"/>
                <a:cs typeface="Arial"/>
                <a:sym typeface="Arial"/>
              </a:rPr>
              <a:t>''</a:t>
            </a:r>
            <a:r>
              <a:rPr lang="en" b="1" dirty="0">
                <a:latin typeface="Arial"/>
                <a:ea typeface="Arial"/>
                <a:cs typeface="Arial"/>
                <a:sym typeface="Arial"/>
              </a:rPr>
              <a:t>, age:</a:t>
            </a:r>
            <a:r>
              <a:rPr lang="en" sz="1200" b="1" dirty="0">
                <a:solidFill>
                  <a:schemeClr val="accent3"/>
                </a:solidFill>
                <a:latin typeface="Arial"/>
                <a:ea typeface="Arial"/>
                <a:cs typeface="Arial"/>
                <a:sym typeface="Arial"/>
              </a:rPr>
              <a:t> 20 </a:t>
            </a:r>
            <a:r>
              <a:rPr lang="en" b="1" dirty="0">
                <a:latin typeface="Arial"/>
                <a:ea typeface="Arial"/>
                <a:cs typeface="Arial"/>
                <a:sym typeface="Arial"/>
              </a:rPr>
              <a:t>}</a:t>
            </a:r>
            <a:r>
              <a:rPr lang="en" dirty="0">
                <a:latin typeface="Arial"/>
                <a:ea typeface="Arial"/>
                <a:cs typeface="Arial"/>
                <a:sym typeface="Arial"/>
              </a:rPr>
              <a:t>. Viết hàm lọc ra những sinh viên nào có tên bắt đầu bằng chữ </a:t>
            </a:r>
            <a:r>
              <a:rPr lang="en" sz="1200" b="1" dirty="0">
                <a:solidFill>
                  <a:schemeClr val="accent3"/>
                </a:solidFill>
                <a:latin typeface="Arial"/>
                <a:ea typeface="Arial"/>
                <a:cs typeface="Arial"/>
                <a:sym typeface="Arial"/>
              </a:rPr>
              <a:t>''</a:t>
            </a:r>
            <a:r>
              <a:rPr lang="en" b="1" dirty="0">
                <a:solidFill>
                  <a:schemeClr val="accent3"/>
                </a:solidFill>
                <a:latin typeface="Arial"/>
                <a:ea typeface="Arial"/>
                <a:cs typeface="Arial"/>
                <a:sym typeface="Arial"/>
              </a:rPr>
              <a:t>H</a:t>
            </a:r>
            <a:r>
              <a:rPr lang="en" sz="1200" b="1" dirty="0">
                <a:solidFill>
                  <a:schemeClr val="accent3"/>
                </a:solidFill>
                <a:latin typeface="Arial"/>
                <a:ea typeface="Arial"/>
                <a:cs typeface="Arial"/>
                <a:sym typeface="Arial"/>
              </a:rPr>
              <a:t>'' </a:t>
            </a:r>
            <a:r>
              <a:rPr lang="en" dirty="0">
                <a:latin typeface="Arial"/>
                <a:ea typeface="Arial"/>
                <a:cs typeface="Arial"/>
                <a:sym typeface="Arial"/>
              </a:rPr>
              <a:t>hoặc</a:t>
            </a:r>
            <a:r>
              <a:rPr lang="en" sz="1200" b="1" dirty="0">
                <a:solidFill>
                  <a:schemeClr val="accent3"/>
                </a:solidFill>
                <a:latin typeface="Arial"/>
                <a:ea typeface="Arial"/>
                <a:cs typeface="Arial"/>
                <a:sym typeface="Arial"/>
              </a:rPr>
              <a:t> ''</a:t>
            </a:r>
            <a:r>
              <a:rPr lang="en" b="1" dirty="0">
                <a:solidFill>
                  <a:schemeClr val="accent3"/>
                </a:solidFill>
                <a:latin typeface="Arial"/>
                <a:ea typeface="Arial"/>
                <a:cs typeface="Arial"/>
                <a:sym typeface="Arial"/>
              </a:rPr>
              <a:t>h</a:t>
            </a:r>
            <a:r>
              <a:rPr lang="en" sz="1200" b="1" dirty="0">
                <a:solidFill>
                  <a:schemeClr val="accent3"/>
                </a:solidFill>
                <a:latin typeface="Arial"/>
                <a:ea typeface="Arial"/>
                <a:cs typeface="Arial"/>
                <a:sym typeface="Arial"/>
              </a:rPr>
              <a:t>''</a:t>
            </a:r>
            <a:r>
              <a:rPr lang="en" dirty="0">
                <a:latin typeface="Arial"/>
                <a:ea typeface="Arial"/>
                <a:cs typeface="Arial"/>
                <a:sym typeface="Arial"/>
              </a:rPr>
              <a:t>.</a:t>
            </a:r>
            <a:endParaRPr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Merriweather"/>
                <a:ea typeface="Merriweather"/>
                <a:cs typeface="Merriweather"/>
                <a:sym typeface="Merriweather"/>
              </a:rPr>
              <a:t>Tổng hợp</a:t>
            </a:r>
            <a:endParaRPr sz="1800">
              <a:latin typeface="Merriweather"/>
              <a:ea typeface="Merriweather"/>
              <a:cs typeface="Merriweather"/>
              <a:sym typeface="Merriweather"/>
            </a:endParaRPr>
          </a:p>
        </p:txBody>
      </p:sp>
      <p:sp>
        <p:nvSpPr>
          <p:cNvPr id="117" name="Google Shape;117;p18"/>
          <p:cNvSpPr txBox="1">
            <a:spLocks noGrp="1"/>
          </p:cNvSpPr>
          <p:nvPr>
            <p:ph type="body" idx="1"/>
          </p:nvPr>
        </p:nvSpPr>
        <p:spPr>
          <a:xfrm>
            <a:off x="677700" y="1861350"/>
            <a:ext cx="7905300" cy="32823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Arial"/>
              <a:buChar char="●"/>
            </a:pPr>
            <a:r>
              <a:rPr lang="en" b="1">
                <a:latin typeface="Arial"/>
                <a:ea typeface="Arial"/>
                <a:cs typeface="Arial"/>
                <a:sym typeface="Arial"/>
              </a:rPr>
              <a:t>Bài 1</a:t>
            </a:r>
            <a:r>
              <a:rPr lang="en">
                <a:latin typeface="Arial"/>
                <a:ea typeface="Arial"/>
                <a:cs typeface="Arial"/>
                <a:sym typeface="Arial"/>
              </a:rPr>
              <a:t>: Viết hàm có 2 tham số, tham số đầu tiên là 1 chuỗi thời gian </a:t>
            </a:r>
            <a:r>
              <a:rPr lang="en" b="1">
                <a:latin typeface="Arial"/>
                <a:ea typeface="Arial"/>
                <a:cs typeface="Arial"/>
                <a:sym typeface="Arial"/>
              </a:rPr>
              <a:t>t </a:t>
            </a:r>
            <a:r>
              <a:rPr lang="en">
                <a:latin typeface="Arial"/>
                <a:ea typeface="Arial"/>
                <a:cs typeface="Arial"/>
                <a:sym typeface="Arial"/>
              </a:rPr>
              <a:t>dạng </a:t>
            </a:r>
            <a:r>
              <a:rPr lang="en" sz="1200">
                <a:solidFill>
                  <a:schemeClr val="accent3"/>
                </a:solidFill>
                <a:latin typeface="Arial"/>
                <a:ea typeface="Arial"/>
                <a:cs typeface="Arial"/>
                <a:sym typeface="Arial"/>
              </a:rPr>
              <a:t>''</a:t>
            </a:r>
            <a:r>
              <a:rPr lang="en">
                <a:solidFill>
                  <a:schemeClr val="accent3"/>
                </a:solidFill>
                <a:latin typeface="Arial"/>
                <a:ea typeface="Arial"/>
                <a:cs typeface="Arial"/>
                <a:sym typeface="Arial"/>
              </a:rPr>
              <a:t>giờ:phút:giây</a:t>
            </a:r>
            <a:r>
              <a:rPr lang="en" sz="1200">
                <a:solidFill>
                  <a:schemeClr val="accent3"/>
                </a:solidFill>
                <a:latin typeface="Arial"/>
                <a:ea typeface="Arial"/>
                <a:cs typeface="Arial"/>
                <a:sym typeface="Arial"/>
              </a:rPr>
              <a:t>''</a:t>
            </a:r>
            <a:r>
              <a:rPr lang="en">
                <a:latin typeface="Arial"/>
                <a:ea typeface="Arial"/>
                <a:cs typeface="Arial"/>
                <a:sym typeface="Arial"/>
              </a:rPr>
              <a:t>, tham số thứ 2 là 1 số </a:t>
            </a:r>
            <a:r>
              <a:rPr lang="en" b="1">
                <a:latin typeface="Arial"/>
                <a:ea typeface="Arial"/>
                <a:cs typeface="Arial"/>
                <a:sym typeface="Arial"/>
              </a:rPr>
              <a:t>x &lt;= 1000</a:t>
            </a:r>
            <a:r>
              <a:rPr lang="en">
                <a:latin typeface="Arial"/>
                <a:ea typeface="Arial"/>
                <a:cs typeface="Arial"/>
                <a:sym typeface="Arial"/>
              </a:rPr>
              <a:t>. Kết quả trả về là 1 chuỗi biểu thị thời gian sau </a:t>
            </a:r>
            <a:r>
              <a:rPr lang="en" b="1">
                <a:latin typeface="Arial"/>
                <a:ea typeface="Arial"/>
                <a:cs typeface="Arial"/>
                <a:sym typeface="Arial"/>
              </a:rPr>
              <a:t>x</a:t>
            </a:r>
            <a:r>
              <a:rPr lang="en">
                <a:latin typeface="Arial"/>
                <a:ea typeface="Arial"/>
                <a:cs typeface="Arial"/>
                <a:sym typeface="Arial"/>
              </a:rPr>
              <a:t> giây kể từ thời điểm </a:t>
            </a:r>
            <a:r>
              <a:rPr lang="en" b="1">
                <a:latin typeface="Arial"/>
                <a:ea typeface="Arial"/>
                <a:cs typeface="Arial"/>
                <a:sym typeface="Arial"/>
              </a:rPr>
              <a:t>t</a:t>
            </a:r>
            <a:r>
              <a:rPr lang="en">
                <a:latin typeface="Arial"/>
                <a:ea typeface="Arial"/>
                <a:cs typeface="Arial"/>
                <a:sym typeface="Arial"/>
              </a:rPr>
              <a:t>. Ví dụ với </a:t>
            </a:r>
            <a:r>
              <a:rPr lang="en" b="1">
                <a:latin typeface="Arial"/>
                <a:ea typeface="Arial"/>
                <a:cs typeface="Arial"/>
                <a:sym typeface="Arial"/>
              </a:rPr>
              <a:t>t =</a:t>
            </a:r>
            <a:r>
              <a:rPr lang="en" sz="1200">
                <a:solidFill>
                  <a:schemeClr val="accent3"/>
                </a:solidFill>
                <a:latin typeface="Arial"/>
                <a:ea typeface="Arial"/>
                <a:cs typeface="Arial"/>
                <a:sym typeface="Arial"/>
              </a:rPr>
              <a:t> ''</a:t>
            </a:r>
            <a:r>
              <a:rPr lang="en">
                <a:solidFill>
                  <a:schemeClr val="accent3"/>
                </a:solidFill>
                <a:latin typeface="Arial"/>
                <a:ea typeface="Arial"/>
                <a:cs typeface="Arial"/>
                <a:sym typeface="Arial"/>
              </a:rPr>
              <a:t>09:20:56</a:t>
            </a:r>
            <a:r>
              <a:rPr lang="en" sz="1200">
                <a:solidFill>
                  <a:schemeClr val="accent3"/>
                </a:solidFill>
                <a:latin typeface="Arial"/>
                <a:ea typeface="Arial"/>
                <a:cs typeface="Arial"/>
                <a:sym typeface="Arial"/>
              </a:rPr>
              <a:t>'' </a:t>
            </a:r>
            <a:r>
              <a:rPr lang="en">
                <a:latin typeface="Arial"/>
                <a:ea typeface="Arial"/>
                <a:cs typeface="Arial"/>
                <a:sym typeface="Arial"/>
              </a:rPr>
              <a:t>và</a:t>
            </a:r>
            <a:r>
              <a:rPr lang="en" sz="1200">
                <a:solidFill>
                  <a:schemeClr val="accent3"/>
                </a:solidFill>
                <a:latin typeface="Arial"/>
                <a:ea typeface="Arial"/>
                <a:cs typeface="Arial"/>
                <a:sym typeface="Arial"/>
              </a:rPr>
              <a:t> </a:t>
            </a:r>
            <a:r>
              <a:rPr lang="en" b="1">
                <a:latin typeface="Arial"/>
                <a:ea typeface="Arial"/>
                <a:cs typeface="Arial"/>
                <a:sym typeface="Arial"/>
              </a:rPr>
              <a:t>x = 7</a:t>
            </a:r>
            <a:r>
              <a:rPr lang="en" sz="1200">
                <a:solidFill>
                  <a:schemeClr val="accent3"/>
                </a:solidFill>
                <a:latin typeface="Arial"/>
                <a:ea typeface="Arial"/>
                <a:cs typeface="Arial"/>
                <a:sym typeface="Arial"/>
              </a:rPr>
              <a:t> </a:t>
            </a:r>
            <a:r>
              <a:rPr lang="en">
                <a:latin typeface="Arial"/>
                <a:ea typeface="Arial"/>
                <a:cs typeface="Arial"/>
                <a:sym typeface="Arial"/>
              </a:rPr>
              <a:t>thì kết quả là</a:t>
            </a:r>
            <a:r>
              <a:rPr lang="en" sz="1200">
                <a:solidFill>
                  <a:schemeClr val="accent3"/>
                </a:solidFill>
                <a:latin typeface="Arial"/>
                <a:ea typeface="Arial"/>
                <a:cs typeface="Arial"/>
                <a:sym typeface="Arial"/>
              </a:rPr>
              <a:t> ''</a:t>
            </a:r>
            <a:r>
              <a:rPr lang="en">
                <a:solidFill>
                  <a:schemeClr val="accent3"/>
                </a:solidFill>
                <a:latin typeface="Arial"/>
                <a:ea typeface="Arial"/>
                <a:cs typeface="Arial"/>
                <a:sym typeface="Arial"/>
              </a:rPr>
              <a:t>09:21:03</a:t>
            </a:r>
            <a:r>
              <a:rPr lang="en" sz="1200">
                <a:solidFill>
                  <a:schemeClr val="accent3"/>
                </a:solidFill>
                <a:latin typeface="Arial"/>
                <a:ea typeface="Arial"/>
                <a:cs typeface="Arial"/>
                <a:sym typeface="Arial"/>
              </a:rPr>
              <a:t>''</a:t>
            </a:r>
            <a:r>
              <a:rPr lang="en">
                <a:latin typeface="Arial"/>
                <a:ea typeface="Arial"/>
                <a:cs typeface="Arial"/>
                <a:sym typeface="Arial"/>
              </a:rPr>
              <a:t>.</a:t>
            </a:r>
            <a:endParaRPr>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a:latin typeface="Arial"/>
                <a:ea typeface="Arial"/>
                <a:cs typeface="Arial"/>
                <a:sym typeface="Arial"/>
              </a:rPr>
              <a:t>Bài 2</a:t>
            </a:r>
            <a:r>
              <a:rPr lang="en">
                <a:latin typeface="Arial"/>
                <a:ea typeface="Arial"/>
                <a:cs typeface="Arial"/>
                <a:sym typeface="Arial"/>
              </a:rPr>
              <a:t>: Một con ốc sên leo từ đáy giếng lên miệng giếng, biết ban ngày leo được </a:t>
            </a:r>
            <a:r>
              <a:rPr lang="en" b="1">
                <a:latin typeface="Arial"/>
                <a:ea typeface="Arial"/>
                <a:cs typeface="Arial"/>
                <a:sym typeface="Arial"/>
              </a:rPr>
              <a:t>x</a:t>
            </a:r>
            <a:r>
              <a:rPr lang="en">
                <a:latin typeface="Arial"/>
                <a:ea typeface="Arial"/>
                <a:cs typeface="Arial"/>
                <a:sym typeface="Arial"/>
              </a:rPr>
              <a:t> mét, ban đêm lại bị tụt xuống </a:t>
            </a:r>
            <a:r>
              <a:rPr lang="en" b="1">
                <a:latin typeface="Arial"/>
                <a:ea typeface="Arial"/>
                <a:cs typeface="Arial"/>
                <a:sym typeface="Arial"/>
              </a:rPr>
              <a:t>y</a:t>
            </a:r>
            <a:r>
              <a:rPr lang="en">
                <a:latin typeface="Arial"/>
                <a:ea typeface="Arial"/>
                <a:cs typeface="Arial"/>
                <a:sym typeface="Arial"/>
              </a:rPr>
              <a:t> mét, hỏi sau bao nhiêu ngày thì ốc sên sẽ lên được đến miệng giếng. Viết hàm giải bài toán trên với 3 tham số </a:t>
            </a:r>
            <a:r>
              <a:rPr lang="en" b="1">
                <a:latin typeface="Arial"/>
                <a:ea typeface="Arial"/>
                <a:cs typeface="Arial"/>
                <a:sym typeface="Arial"/>
              </a:rPr>
              <a:t>h &gt; 0</a:t>
            </a:r>
            <a:r>
              <a:rPr lang="en">
                <a:latin typeface="Arial"/>
                <a:ea typeface="Arial"/>
                <a:cs typeface="Arial"/>
                <a:sym typeface="Arial"/>
              </a:rPr>
              <a:t> là chiều cao của giếng, </a:t>
            </a:r>
            <a:r>
              <a:rPr lang="en" b="1">
                <a:latin typeface="Arial"/>
                <a:ea typeface="Arial"/>
                <a:cs typeface="Arial"/>
                <a:sym typeface="Arial"/>
              </a:rPr>
              <a:t>x</a:t>
            </a:r>
            <a:r>
              <a:rPr lang="en">
                <a:latin typeface="Arial"/>
                <a:ea typeface="Arial"/>
                <a:cs typeface="Arial"/>
                <a:sym typeface="Arial"/>
              </a:rPr>
              <a:t> và </a:t>
            </a:r>
            <a:r>
              <a:rPr lang="en" b="1">
                <a:latin typeface="Arial"/>
                <a:ea typeface="Arial"/>
                <a:cs typeface="Arial"/>
                <a:sym typeface="Arial"/>
              </a:rPr>
              <a:t>y</a:t>
            </a:r>
            <a:r>
              <a:rPr lang="en">
                <a:latin typeface="Arial"/>
                <a:ea typeface="Arial"/>
                <a:cs typeface="Arial"/>
                <a:sym typeface="Arial"/>
              </a:rPr>
              <a:t> như mô tả trên (x &gt; 0, y &gt; 0).</a:t>
            </a:r>
            <a:endParaRPr>
              <a:latin typeface="Arial"/>
              <a:ea typeface="Arial"/>
              <a:cs typeface="Arial"/>
              <a:sym typeface="Arial"/>
            </a:endParaRPr>
          </a:p>
          <a:p>
            <a:pPr marL="457200" lvl="0" indent="-311150" algn="l" rtl="0">
              <a:lnSpc>
                <a:spcPct val="150000"/>
              </a:lnSpc>
              <a:spcBef>
                <a:spcPts val="1000"/>
              </a:spcBef>
              <a:spcAft>
                <a:spcPts val="0"/>
              </a:spcAft>
              <a:buSzPts val="1300"/>
              <a:buFont typeface="Arial"/>
              <a:buChar char="●"/>
            </a:pPr>
            <a:r>
              <a:rPr lang="en" b="1">
                <a:latin typeface="Arial"/>
                <a:ea typeface="Arial"/>
                <a:cs typeface="Arial"/>
                <a:sym typeface="Arial"/>
              </a:rPr>
              <a:t>Bài 3</a:t>
            </a:r>
            <a:r>
              <a:rPr lang="en">
                <a:latin typeface="Arial"/>
                <a:ea typeface="Arial"/>
                <a:cs typeface="Arial"/>
                <a:sym typeface="Arial"/>
              </a:rPr>
              <a:t>: Cho 1 số nguyên dương, hãy viết hàm sắp xếp lại các chữ số trong số nguyên đó sao cho ra 1 số nhỏ nhất (giữ nguyên số chữ số). Ví dụ với tham số </a:t>
            </a:r>
            <a:r>
              <a:rPr lang="en" b="1">
                <a:latin typeface="Arial"/>
                <a:ea typeface="Arial"/>
                <a:cs typeface="Arial"/>
                <a:sym typeface="Arial"/>
              </a:rPr>
              <a:t>530751</a:t>
            </a:r>
            <a:r>
              <a:rPr lang="en">
                <a:latin typeface="Arial"/>
                <a:ea typeface="Arial"/>
                <a:cs typeface="Arial"/>
                <a:sym typeface="Arial"/>
              </a:rPr>
              <a:t> thì kết quả là </a:t>
            </a:r>
            <a:r>
              <a:rPr lang="en" b="1">
                <a:latin typeface="Arial"/>
                <a:ea typeface="Arial"/>
                <a:cs typeface="Arial"/>
                <a:sym typeface="Arial"/>
              </a:rPr>
              <a:t>103557</a:t>
            </a:r>
            <a:r>
              <a:rPr lang="en">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1134</Words>
  <Application>Microsoft Office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Lato</vt:lpstr>
      <vt:lpstr>Raleway</vt:lpstr>
      <vt:lpstr>Arial</vt:lpstr>
      <vt:lpstr>Merriweather</vt:lpstr>
      <vt:lpstr>Streamline</vt:lpstr>
      <vt:lpstr>Bài tập kiểm tra Javascript cơ bản </vt:lpstr>
      <vt:lpstr>Xử lý số</vt:lpstr>
      <vt:lpstr>Xử lý chuỗi</vt:lpstr>
      <vt:lpstr>Xử lý mảng</vt:lpstr>
      <vt:lpstr>Xử lý object</vt:lpstr>
      <vt:lpstr>Tổng hợp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kiểm tra Javascript cơ bản </dc:title>
  <cp:lastModifiedBy>Lê Bá Mạnh Lê Bá Mạnh</cp:lastModifiedBy>
  <cp:revision>1</cp:revision>
  <dcterms:modified xsi:type="dcterms:W3CDTF">2023-03-27T14:43:29Z</dcterms:modified>
</cp:coreProperties>
</file>