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9" r:id="rId3"/>
    <p:sldId id="260" r:id="rId4"/>
    <p:sldId id="264" r:id="rId5"/>
    <p:sldId id="289" r:id="rId6"/>
    <p:sldId id="265" r:id="rId7"/>
    <p:sldId id="266" r:id="rId8"/>
    <p:sldId id="267" r:id="rId9"/>
    <p:sldId id="268" r:id="rId10"/>
    <p:sldId id="269" r:id="rId11"/>
    <p:sldId id="288" r:id="rId12"/>
    <p:sldId id="290" r:id="rId13"/>
    <p:sldId id="291" r:id="rId14"/>
    <p:sldId id="263" r:id="rId15"/>
    <p:sldId id="28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F4B183"/>
    <a:srgbClr val="C55A11"/>
    <a:srgbClr val="A9D18E"/>
    <a:srgbClr val="548235"/>
    <a:srgbClr val="DAE3F3"/>
    <a:srgbClr val="B4C7E7"/>
    <a:srgbClr val="F09D11"/>
    <a:srgbClr val="0000FF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2" autoAdjust="0"/>
    <p:restoredTop sz="84381" autoAdjust="0"/>
  </p:normalViewPr>
  <p:slideViewPr>
    <p:cSldViewPr snapToGrid="0">
      <p:cViewPr varScale="1">
        <p:scale>
          <a:sx n="111" d="100"/>
          <a:sy n="111" d="100"/>
        </p:scale>
        <p:origin x="68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file EVB_plotFFTData21.m, perfectFFTv1.m</a:t>
            </a:r>
          </a:p>
          <a:p>
            <a:r>
              <a:rPr lang="en-US" dirty="0"/>
              <a:t>We can see the power of f1 and f2 is small different because of f1 is in frequency interval 10Hz, f2 is between frequency 10Hz~11Hz.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file EVB_plotFFTData21.m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E881C-C18C-4279-ABBC-A4F7CB564F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92657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7D213D5B-A7B8-41C0-8DE7-2C058352D5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1461523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1571627"/>
            <a:ext cx="8662853" cy="603439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933EF5-22F0-485A-A3D9-DD8FAE441F8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8" name="그림 27" descr="표지판이(가) 표시된 사진&#10;&#10;자동 생성된 설명">
              <a:extLst>
                <a:ext uri="{FF2B5EF4-FFF2-40B4-BE49-F238E27FC236}">
                  <a16:creationId xmlns:a16="http://schemas.microsoft.com/office/drawing/2014/main" id="{3FF32D13-75BC-4FD0-800F-66689D7E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1123D46A-35A0-43D8-90A7-0F417568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E2E426-1741-4238-B9A1-235A98AED05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21C27E58-9500-4DAE-84EA-8096DD5B0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2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7BEC4F1D-FAA9-4DD6-BCD4-E39BCC12E5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672015" y="2485158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25733F-847D-4B7B-896B-E3D125D02D5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76251" y="2151683"/>
            <a:ext cx="983949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5463BB4C-2437-4F96-BD63-2550E82FE17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9455" y="1141671"/>
            <a:ext cx="3229090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1" i="1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6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934663" y="2380156"/>
            <a:ext cx="10322674" cy="1079499"/>
          </a:xfrm>
          <a:prstGeom prst="roundRect">
            <a:avLst>
              <a:gd name="adj" fmla="val 34004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574" y="2511290"/>
            <a:ext cx="8662853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3B405E-21AB-4462-9ADE-BFC842C76425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4" name="직사각형 17">
              <a:extLst>
                <a:ext uri="{FF2B5EF4-FFF2-40B4-BE49-F238E27FC236}">
                  <a16:creationId xmlns:a16="http://schemas.microsoft.com/office/drawing/2014/main" id="{79751970-BDAB-4D96-8A94-E2F4EF073FD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7">
              <a:extLst>
                <a:ext uri="{FF2B5EF4-FFF2-40B4-BE49-F238E27FC236}">
                  <a16:creationId xmlns:a16="http://schemas.microsoft.com/office/drawing/2014/main" id="{53D9A5FA-C27C-4A51-80B5-93E8C79390E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7150B2E8-D608-4B9A-8EB7-DDC8AEFC4034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E0AF471-6557-460F-8999-E499E0FE5AF1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8C416B-FA2D-4F0A-8593-54959EA5D3F0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18DD6BBE-ADBD-48BF-A951-13B17B12D667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BBA93D9A-044B-4CEF-BA3A-6EB543B5F2C4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B2854196-F7D6-407E-AFB3-DEACCB516DDB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7">
              <a:extLst>
                <a:ext uri="{FF2B5EF4-FFF2-40B4-BE49-F238E27FC236}">
                  <a16:creationId xmlns:a16="http://schemas.microsoft.com/office/drawing/2014/main" id="{F55644E7-4D33-4407-AC91-AB10505A03B8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6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AF7F4F7-BC72-45D6-A3F2-F85603021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55698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222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38222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738222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738222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38222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38222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38222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738222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2F8CE0F-EA2D-4FB1-8D79-91CE32066F9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2044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22BDF5-A2DA-4B37-83FA-8341078A7E1B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0" name="직사각형 17">
              <a:extLst>
                <a:ext uri="{FF2B5EF4-FFF2-40B4-BE49-F238E27FC236}">
                  <a16:creationId xmlns:a16="http://schemas.microsoft.com/office/drawing/2014/main" id="{1EA91BC2-2DD6-4D0C-9264-3CA164BF67EA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BFFE9F11-C2FA-4761-A1F5-C5D5E5D1901B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F2294F57-37A3-48BC-B9B3-A99CF64E5A37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57BAD84-7292-4A3C-9905-A589F25E1AD0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9666D7-5A69-445B-A79A-E164A93E421A}"/>
              </a:ext>
            </a:extLst>
          </p:cNvPr>
          <p:cNvGrpSpPr/>
          <p:nvPr userDrawn="1"/>
        </p:nvGrpSpPr>
        <p:grpSpPr>
          <a:xfrm>
            <a:off x="0" y="6499932"/>
            <a:ext cx="9056077" cy="358068"/>
            <a:chOff x="0" y="6138629"/>
            <a:chExt cx="5148563" cy="719371"/>
          </a:xfrm>
        </p:grpSpPr>
        <p:sp>
          <p:nvSpPr>
            <p:cNvPr id="35" name="직사각형 17">
              <a:extLst>
                <a:ext uri="{FF2B5EF4-FFF2-40B4-BE49-F238E27FC236}">
                  <a16:creationId xmlns:a16="http://schemas.microsoft.com/office/drawing/2014/main" id="{9F43BE15-A6F4-4D88-B747-AC1AFFB189E1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EE777F61-1657-44EF-94AF-F912C45EC617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F0D1E3F-9BD0-42EB-9E97-93EFA6DD36B3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75A3E334-6D76-4223-8FE9-A963248AE9BC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 descr="표지판이(가) 표시된 사진&#10;&#10;자동 생성된 설명">
            <a:extLst>
              <a:ext uri="{FF2B5EF4-FFF2-40B4-BE49-F238E27FC236}">
                <a16:creationId xmlns:a16="http://schemas.microsoft.com/office/drawing/2014/main" id="{26F00A7A-8A13-4D4F-BAC6-625AF2D999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249593"/>
            <a:ext cx="8153401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8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08524A-BB42-41F7-8C3C-BC3FA5EB5033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71CB563B-D625-4AEF-9F8B-D4C0020C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3221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7AEC2-D1D5-4765-89CE-7C5E7FEF0864}"/>
              </a:ext>
            </a:extLst>
          </p:cNvPr>
          <p:cNvSpPr/>
          <p:nvPr userDrawn="1"/>
        </p:nvSpPr>
        <p:spPr>
          <a:xfrm>
            <a:off x="0" y="6458667"/>
            <a:ext cx="12192000" cy="39933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25" name="직사각형 17">
            <a:extLst>
              <a:ext uri="{FF2B5EF4-FFF2-40B4-BE49-F238E27FC236}">
                <a16:creationId xmlns:a16="http://schemas.microsoft.com/office/drawing/2014/main" id="{C457E723-31CB-4544-A14D-4BDB4BC839B4}"/>
              </a:ext>
            </a:extLst>
          </p:cNvPr>
          <p:cNvSpPr/>
          <p:nvPr/>
        </p:nvSpPr>
        <p:spPr>
          <a:xfrm flipV="1">
            <a:off x="0" y="6499932"/>
            <a:ext cx="9056077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17">
            <a:extLst>
              <a:ext uri="{FF2B5EF4-FFF2-40B4-BE49-F238E27FC236}">
                <a16:creationId xmlns:a16="http://schemas.microsoft.com/office/drawing/2014/main" id="{06714C83-E348-4747-9E91-D489455821C0}"/>
              </a:ext>
            </a:extLst>
          </p:cNvPr>
          <p:cNvSpPr/>
          <p:nvPr/>
        </p:nvSpPr>
        <p:spPr>
          <a:xfrm flipV="1">
            <a:off x="0" y="6500082"/>
            <a:ext cx="8165134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7">
            <a:extLst>
              <a:ext uri="{FF2B5EF4-FFF2-40B4-BE49-F238E27FC236}">
                <a16:creationId xmlns:a16="http://schemas.microsoft.com/office/drawing/2014/main" id="{BD678E78-FD6C-4E91-A849-BA422DF810F1}"/>
              </a:ext>
            </a:extLst>
          </p:cNvPr>
          <p:cNvSpPr/>
          <p:nvPr/>
        </p:nvSpPr>
        <p:spPr>
          <a:xfrm flipV="1">
            <a:off x="0" y="6500082"/>
            <a:ext cx="7238033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8E3E8210-0EC1-4DD1-9753-8F37B16CCF7B}"/>
              </a:ext>
            </a:extLst>
          </p:cNvPr>
          <p:cNvSpPr/>
          <p:nvPr/>
        </p:nvSpPr>
        <p:spPr>
          <a:xfrm flipV="1">
            <a:off x="0" y="6500082"/>
            <a:ext cx="6405049" cy="357918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141790"/>
            <a:ext cx="8153401" cy="3323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4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88032" y="846515"/>
            <a:ext cx="11815937" cy="556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204558" y="512995"/>
            <a:ext cx="10515600" cy="1661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sz="1200" b="1" baseline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 마스터 제목에 대한 부가 설명 편집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4C96A97-F454-4665-BAF8-26791C79ECB4}"/>
              </a:ext>
            </a:extLst>
          </p:cNvPr>
          <p:cNvCxnSpPr>
            <a:cxnSpLocks/>
          </p:cNvCxnSpPr>
          <p:nvPr userDrawn="1"/>
        </p:nvCxnSpPr>
        <p:spPr>
          <a:xfrm flipH="1">
            <a:off x="92820" y="718923"/>
            <a:ext cx="12099179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4C61E2-C038-42CD-B7E4-77D18EFB167D}"/>
              </a:ext>
            </a:extLst>
          </p:cNvPr>
          <p:cNvGrpSpPr/>
          <p:nvPr userDrawn="1"/>
        </p:nvGrpSpPr>
        <p:grpSpPr>
          <a:xfrm flipH="1">
            <a:off x="2026919" y="-3350"/>
            <a:ext cx="10165079" cy="1052563"/>
            <a:chOff x="348637" y="82314"/>
            <a:chExt cx="12186124" cy="1579242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18360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그림 45" descr="표지판이(가) 표시된 사진&#10;&#10;자동 생성된 설명">
            <a:extLst>
              <a:ext uri="{FF2B5EF4-FFF2-40B4-BE49-F238E27FC236}">
                <a16:creationId xmlns:a16="http://schemas.microsoft.com/office/drawing/2014/main" id="{F57AC6AD-D913-4198-954F-0A687B588C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7" y="152834"/>
            <a:ext cx="678228" cy="5611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22812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07423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3 - 큰 그림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F36E27F-1986-4730-8BCE-34E955A80326}"/>
              </a:ext>
            </a:extLst>
          </p:cNvPr>
          <p:cNvGrpSpPr/>
          <p:nvPr userDrawn="1"/>
        </p:nvGrpSpPr>
        <p:grpSpPr>
          <a:xfrm flipV="1">
            <a:off x="-4" y="6518360"/>
            <a:ext cx="12192001" cy="339640"/>
            <a:chOff x="-4" y="0"/>
            <a:chExt cx="12192001" cy="421328"/>
          </a:xfrm>
        </p:grpSpPr>
        <p:sp>
          <p:nvSpPr>
            <p:cNvPr id="31" name="직사각형 17">
              <a:extLst>
                <a:ext uri="{FF2B5EF4-FFF2-40B4-BE49-F238E27FC236}">
                  <a16:creationId xmlns:a16="http://schemas.microsoft.com/office/drawing/2014/main" id="{2FC5946E-27C5-41F6-9D9B-3B70B1A5617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17">
              <a:extLst>
                <a:ext uri="{FF2B5EF4-FFF2-40B4-BE49-F238E27FC236}">
                  <a16:creationId xmlns:a16="http://schemas.microsoft.com/office/drawing/2014/main" id="{B2956F35-4DC0-470C-8EDE-D97D1DA4E1E0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AC471291-64E0-40C4-ABDE-F4B31985029F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17">
              <a:extLst>
                <a:ext uri="{FF2B5EF4-FFF2-40B4-BE49-F238E27FC236}">
                  <a16:creationId xmlns:a16="http://schemas.microsoft.com/office/drawing/2014/main" id="{2A2C1841-67FB-479C-B3C8-B2DC615303B0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CD9476-97B1-4517-AE05-8A68D3DB71A4}"/>
              </a:ext>
            </a:extLst>
          </p:cNvPr>
          <p:cNvGrpSpPr/>
          <p:nvPr userDrawn="1"/>
        </p:nvGrpSpPr>
        <p:grpSpPr>
          <a:xfrm>
            <a:off x="-4" y="0"/>
            <a:ext cx="12192001" cy="530400"/>
            <a:chOff x="-4" y="0"/>
            <a:chExt cx="12192001" cy="421328"/>
          </a:xfrm>
        </p:grpSpPr>
        <p:sp>
          <p:nvSpPr>
            <p:cNvPr id="36" name="직사각형 17">
              <a:extLst>
                <a:ext uri="{FF2B5EF4-FFF2-40B4-BE49-F238E27FC236}">
                  <a16:creationId xmlns:a16="http://schemas.microsoft.com/office/drawing/2014/main" id="{D1F029D9-F6F4-4B0F-8CDB-226278775EAB}"/>
                </a:ext>
              </a:extLst>
            </p:cNvPr>
            <p:cNvSpPr/>
            <p:nvPr/>
          </p:nvSpPr>
          <p:spPr>
            <a:xfrm flipH="1">
              <a:off x="-4" y="88333"/>
              <a:ext cx="12191998" cy="332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17">
              <a:extLst>
                <a:ext uri="{FF2B5EF4-FFF2-40B4-BE49-F238E27FC236}">
                  <a16:creationId xmlns:a16="http://schemas.microsoft.com/office/drawing/2014/main" id="{97F29F01-3484-45A7-97A5-D5C5BFF5916E}"/>
                </a:ext>
              </a:extLst>
            </p:cNvPr>
            <p:cNvSpPr/>
            <p:nvPr/>
          </p:nvSpPr>
          <p:spPr>
            <a:xfrm flipH="1">
              <a:off x="-4" y="58888"/>
              <a:ext cx="12191998" cy="332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17">
              <a:extLst>
                <a:ext uri="{FF2B5EF4-FFF2-40B4-BE49-F238E27FC236}">
                  <a16:creationId xmlns:a16="http://schemas.microsoft.com/office/drawing/2014/main" id="{6D92DF6D-98D2-4F11-A18D-ED6AADA976B8}"/>
                </a:ext>
              </a:extLst>
            </p:cNvPr>
            <p:cNvSpPr/>
            <p:nvPr/>
          </p:nvSpPr>
          <p:spPr>
            <a:xfrm flipH="1">
              <a:off x="-1" y="29444"/>
              <a:ext cx="12191998" cy="3329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17">
              <a:extLst>
                <a:ext uri="{FF2B5EF4-FFF2-40B4-BE49-F238E27FC236}">
                  <a16:creationId xmlns:a16="http://schemas.microsoft.com/office/drawing/2014/main" id="{34E61399-F38D-4192-9DB7-F84B00EAF847}"/>
                </a:ext>
              </a:extLst>
            </p:cNvPr>
            <p:cNvSpPr/>
            <p:nvPr userDrawn="1"/>
          </p:nvSpPr>
          <p:spPr>
            <a:xfrm flipH="1">
              <a:off x="-4" y="0"/>
              <a:ext cx="12191998" cy="332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04558" y="96980"/>
            <a:ext cx="8153401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>
              <a:defRPr sz="2000" b="1" spc="-100"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188032" y="577871"/>
            <a:ext cx="11815937" cy="572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5FC3BC-EC03-4B9A-A1AB-64565772F06C}"/>
              </a:ext>
            </a:extLst>
          </p:cNvPr>
          <p:cNvGrpSpPr/>
          <p:nvPr userDrawn="1"/>
        </p:nvGrpSpPr>
        <p:grpSpPr>
          <a:xfrm>
            <a:off x="10947862" y="72794"/>
            <a:ext cx="1093059" cy="304565"/>
            <a:chOff x="10484773" y="69093"/>
            <a:chExt cx="928791" cy="243314"/>
          </a:xfrm>
        </p:grpSpPr>
        <p:pic>
          <p:nvPicPr>
            <p:cNvPr id="46" name="그림 45" descr="표지판이(가) 표시된 사진&#10;&#10;자동 생성된 설명">
              <a:extLst>
                <a:ext uri="{FF2B5EF4-FFF2-40B4-BE49-F238E27FC236}">
                  <a16:creationId xmlns:a16="http://schemas.microsoft.com/office/drawing/2014/main" id="{F57AC6AD-D913-4198-954F-0A687B588C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63"/>
            <a:stretch/>
          </p:blipFill>
          <p:spPr>
            <a:xfrm>
              <a:off x="10868948" y="122406"/>
              <a:ext cx="544616" cy="136689"/>
            </a:xfrm>
            <a:prstGeom prst="rect">
              <a:avLst/>
            </a:prstGeom>
          </p:spPr>
        </p:pic>
        <p:pic>
          <p:nvPicPr>
            <p:cNvPr id="29" name="그림 28" descr="표지판이(가) 표시된 사진&#10;&#10;자동 생성된 설명">
              <a:extLst>
                <a:ext uri="{FF2B5EF4-FFF2-40B4-BE49-F238E27FC236}">
                  <a16:creationId xmlns:a16="http://schemas.microsoft.com/office/drawing/2014/main" id="{426F2060-5CEB-4383-B38E-8CF9B32EA1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37"/>
            <a:stretch/>
          </p:blipFill>
          <p:spPr>
            <a:xfrm>
              <a:off x="10484773" y="69093"/>
              <a:ext cx="422161" cy="2433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29B268-9C86-43C1-9841-C7F5B847C9FB}"/>
              </a:ext>
            </a:extLst>
          </p:cNvPr>
          <p:cNvSpPr txBox="1"/>
          <p:nvPr userDrawn="1"/>
        </p:nvSpPr>
        <p:spPr>
          <a:xfrm>
            <a:off x="4988336" y="6593219"/>
            <a:ext cx="2214381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2021</a:t>
            </a:r>
            <a:endParaRPr lang="ko-KR" altLang="en-US" sz="1100" b="1" i="0" u="none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BBA63-88FB-4837-A8D2-637D1AB0206A}"/>
              </a:ext>
            </a:extLst>
          </p:cNvPr>
          <p:cNvSpPr txBox="1"/>
          <p:nvPr userDrawn="1"/>
        </p:nvSpPr>
        <p:spPr>
          <a:xfrm>
            <a:off x="72040" y="6639385"/>
            <a:ext cx="584200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fld id="{DBDF7836-E6E9-4EFF-995A-5630EC5FB7E8}" type="slidenum">
              <a:rPr lang="ko-KR" altLang="en-US" sz="1200" b="1" smtClean="0">
                <a:solidFill>
                  <a:schemeClr val="accent5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7A7B1-1541-4271-89CE-1C260C2CBC57}"/>
              </a:ext>
            </a:extLst>
          </p:cNvPr>
          <p:cNvSpPr txBox="1"/>
          <p:nvPr userDrawn="1"/>
        </p:nvSpPr>
        <p:spPr>
          <a:xfrm>
            <a:off x="9428604" y="6623996"/>
            <a:ext cx="2612317" cy="215444"/>
          </a:xfrm>
          <a:prstGeom prst="rect">
            <a:avLst/>
          </a:prstGeom>
          <a:noFill/>
          <a:effectLst/>
        </p:spPr>
        <p:txBody>
          <a:bodyPr wrap="none" tIns="0" bIns="0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</a:rPr>
              <a:t>Think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flexible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rgbClr val="F09D11"/>
                </a:solidFill>
                <a:effectLst/>
                <a:latin typeface="Arial Rounded MT Bold" panose="020F0704030504030204" pitchFamily="34" charset="0"/>
              </a:rPr>
              <a:t>Jump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active</a:t>
            </a:r>
            <a:endParaRPr lang="ko-KR" altLang="en-US" sz="14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11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1">
          <p15:clr>
            <a:srgbClr val="FBAE40"/>
          </p15:clr>
        </p15:guide>
        <p15:guide id="4" pos="75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344BF09-CC46-4F5C-94DF-429D177DD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4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2516702" y="2018399"/>
            <a:ext cx="7158596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spc="-1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Thank you</a:t>
            </a:r>
            <a:endParaRPr lang="ko-KR" altLang="en-US" sz="7200" b="1" spc="-100" baseline="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535" y="3750875"/>
            <a:ext cx="1604930" cy="160493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EA30FF-7C40-4905-AE4C-0441599DB024}"/>
              </a:ext>
            </a:extLst>
          </p:cNvPr>
          <p:cNvGrpSpPr/>
          <p:nvPr userDrawn="1"/>
        </p:nvGrpSpPr>
        <p:grpSpPr>
          <a:xfrm flipH="1">
            <a:off x="-1" y="-3350"/>
            <a:ext cx="12191997" cy="1570893"/>
            <a:chOff x="348637" y="82314"/>
            <a:chExt cx="12186124" cy="1579242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668E5260-52C0-425B-A78B-1225B240919D}"/>
                </a:ext>
              </a:extLst>
            </p:cNvPr>
            <p:cNvSpPr/>
            <p:nvPr/>
          </p:nvSpPr>
          <p:spPr>
            <a:xfrm>
              <a:off x="348637" y="82975"/>
              <a:ext cx="12186124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E7F905D9-DB4F-4C2C-AFF3-5689D762920E}"/>
                </a:ext>
              </a:extLst>
            </p:cNvPr>
            <p:cNvSpPr/>
            <p:nvPr/>
          </p:nvSpPr>
          <p:spPr>
            <a:xfrm>
              <a:off x="348637" y="82314"/>
              <a:ext cx="10987246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F92B11-35F7-4293-8B1E-5C1AB9A7E7F8}"/>
                </a:ext>
              </a:extLst>
            </p:cNvPr>
            <p:cNvSpPr/>
            <p:nvPr/>
          </p:nvSpPr>
          <p:spPr>
            <a:xfrm>
              <a:off x="348637" y="82314"/>
              <a:ext cx="9739709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643C5E1C-52C9-4DB8-B687-BC27320560A7}"/>
                </a:ext>
              </a:extLst>
            </p:cNvPr>
            <p:cNvSpPr/>
            <p:nvPr/>
          </p:nvSpPr>
          <p:spPr>
            <a:xfrm>
              <a:off x="348637" y="82314"/>
              <a:ext cx="8618823" cy="1578581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C5B458-5611-4F1A-896C-0A4391C9C092}"/>
              </a:ext>
            </a:extLst>
          </p:cNvPr>
          <p:cNvGrpSpPr/>
          <p:nvPr userDrawn="1"/>
        </p:nvGrpSpPr>
        <p:grpSpPr>
          <a:xfrm>
            <a:off x="0" y="6151984"/>
            <a:ext cx="12192000" cy="706016"/>
            <a:chOff x="0" y="6138629"/>
            <a:chExt cx="5148563" cy="719371"/>
          </a:xfrm>
        </p:grpSpPr>
        <p:sp>
          <p:nvSpPr>
            <p:cNvPr id="21" name="직사각형 17">
              <a:extLst>
                <a:ext uri="{FF2B5EF4-FFF2-40B4-BE49-F238E27FC236}">
                  <a16:creationId xmlns:a16="http://schemas.microsoft.com/office/drawing/2014/main" id="{CF3AAEAE-BA23-43D7-AEAD-8C0542DC2EE5}"/>
                </a:ext>
              </a:extLst>
            </p:cNvPr>
            <p:cNvSpPr/>
            <p:nvPr/>
          </p:nvSpPr>
          <p:spPr>
            <a:xfrm flipV="1">
              <a:off x="0" y="6138629"/>
              <a:ext cx="5148563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7">
              <a:extLst>
                <a:ext uri="{FF2B5EF4-FFF2-40B4-BE49-F238E27FC236}">
                  <a16:creationId xmlns:a16="http://schemas.microsoft.com/office/drawing/2014/main" id="{929DBD07-3EC2-4DF1-8CE3-F5B803496D1A}"/>
                </a:ext>
              </a:extLst>
            </p:cNvPr>
            <p:cNvSpPr/>
            <p:nvPr/>
          </p:nvSpPr>
          <p:spPr>
            <a:xfrm flipV="1">
              <a:off x="0" y="6138930"/>
              <a:ext cx="4642044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17">
              <a:extLst>
                <a:ext uri="{FF2B5EF4-FFF2-40B4-BE49-F238E27FC236}">
                  <a16:creationId xmlns:a16="http://schemas.microsoft.com/office/drawing/2014/main" id="{87EE3036-4264-428C-9FC9-F5DAB9B66749}"/>
                </a:ext>
              </a:extLst>
            </p:cNvPr>
            <p:cNvSpPr/>
            <p:nvPr/>
          </p:nvSpPr>
          <p:spPr>
            <a:xfrm flipV="1">
              <a:off x="0" y="6138930"/>
              <a:ext cx="4114968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C20B0F03-67E4-4EAB-8CD4-203FC2F9C60F}"/>
                </a:ext>
              </a:extLst>
            </p:cNvPr>
            <p:cNvSpPr/>
            <p:nvPr/>
          </p:nvSpPr>
          <p:spPr>
            <a:xfrm flipV="1">
              <a:off x="0" y="6138930"/>
              <a:ext cx="3641400" cy="71907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79" r:id="rId3"/>
    <p:sldLayoutId id="2147483672" r:id="rId4"/>
    <p:sldLayoutId id="2147483677" r:id="rId5"/>
    <p:sldLayoutId id="2147483674" r:id="rId6"/>
    <p:sldLayoutId id="2147483678" r:id="rId7"/>
    <p:sldLayoutId id="2147483675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AA1B-0764-4C74-AAAC-30224598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  <a:t>ADC output data </a:t>
            </a:r>
            <a:b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</a:br>
            <a:r>
              <a:rPr lang="en-US" altLang="ko-KR" dirty="0">
                <a:solidFill>
                  <a:schemeClr val="tx1"/>
                </a:solidFill>
                <a:cs typeface="Aharoni" panose="02010803020104030203" pitchFamily="2" charset="-79"/>
              </a:rPr>
              <a:t>reconstruction and FFT analyzation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D063E-0C1E-4347-85B1-07F2C937D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</a:t>
            </a:r>
            <a:r>
              <a:rPr lang="ko-KR" altLang="en-US" dirty="0"/>
              <a:t> 개발실</a:t>
            </a:r>
            <a:r>
              <a:rPr lang="en-US" altLang="ko-KR" dirty="0"/>
              <a:t>, SoC, </a:t>
            </a:r>
            <a:r>
              <a:rPr lang="en-US" altLang="ko-KR" dirty="0" err="1"/>
              <a:t>mducng</a:t>
            </a:r>
            <a:endParaRPr lang="en-US" altLang="ko-KR" dirty="0"/>
          </a:p>
          <a:p>
            <a:r>
              <a:rPr lang="en-US" altLang="ko-KR" dirty="0"/>
              <a:t>2021. 02. 06.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C337F-A4E4-4CD9-BE3B-C14F0836FA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Flying-Fish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DCF04-AFE3-4B2E-86DB-EAAE2CF909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Ver.01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 ‘subtract mean’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DA647-7609-4E09-AC8C-68AF39DCD5A9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070BB-2329-4B31-B87E-2244C32C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7" y="846516"/>
            <a:ext cx="9144438" cy="55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6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Using ‘subtract mean’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DA647-7609-4E09-AC8C-68AF39DCD5A9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91DBC-D699-49CA-ABB6-CD65DD85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60" y="846515"/>
            <a:ext cx="9032295" cy="53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Fs = 4Mhz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f1 = 23,440Hz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17359-632B-4B3C-8A4C-BF73BC67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77" y="995531"/>
            <a:ext cx="8734990" cy="5262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2BD07-6CE7-48AF-85F8-34D4A2CD3CB6}"/>
              </a:ext>
            </a:extLst>
          </p:cNvPr>
          <p:cNvSpPr txBox="1"/>
          <p:nvPr/>
        </p:nvSpPr>
        <p:spPr>
          <a:xfrm>
            <a:off x="200845" y="3227412"/>
            <a:ext cx="255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     = 2^7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31,250Hz</a:t>
            </a:r>
          </a:p>
        </p:txBody>
      </p:sp>
    </p:spTree>
    <p:extLst>
      <p:ext uri="{BB962C8B-B14F-4D97-AF65-F5344CB8AC3E}">
        <p14:creationId xmlns:p14="http://schemas.microsoft.com/office/powerpoint/2010/main" val="185413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Fs = 4Mhz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f1 = 23,440Hz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Using ‘Fs conversion’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2BD07-6CE7-48AF-85F8-34D4A2CD3CB6}"/>
              </a:ext>
            </a:extLst>
          </p:cNvPr>
          <p:cNvSpPr txBox="1"/>
          <p:nvPr/>
        </p:nvSpPr>
        <p:spPr>
          <a:xfrm>
            <a:off x="200845" y="3227412"/>
            <a:ext cx="255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badi" panose="020B0604020104020204" pitchFamily="34" charset="0"/>
              </a:rPr>
              <a:t>Fs_new</a:t>
            </a:r>
            <a:r>
              <a:rPr lang="en-US" sz="1200" dirty="0">
                <a:latin typeface="Abadi" panose="020B0604020104020204" pitchFamily="34" charset="0"/>
              </a:rPr>
              <a:t>           = Fs/8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500kHz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2^7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3,9kHz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12945-FBC6-4C35-899F-97F13536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70" y="965339"/>
            <a:ext cx="8827122" cy="53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13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58" y="55694"/>
            <a:ext cx="10379622" cy="775597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Active Pen Column Sensing (@1-Sensing Row Display Noise)</a:t>
            </a:r>
            <a:endParaRPr lang="ko-KR" altLang="en-US" dirty="0"/>
          </a:p>
        </p:txBody>
      </p:sp>
      <p:pic>
        <p:nvPicPr>
          <p:cNvPr id="4" name="그림 2" descr="옅은, 컴퓨터, 방이(가) 표시된 사진&#10;&#10;자동 생성된 설명">
            <a:extLst>
              <a:ext uri="{FF2B5EF4-FFF2-40B4-BE49-F238E27FC236}">
                <a16:creationId xmlns:a16="http://schemas.microsoft.com/office/drawing/2014/main" id="{E5278E0C-E86C-4140-BE6A-8C27D27A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3" y="994680"/>
            <a:ext cx="8300281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12E06-ABB0-4B9C-AB5A-703DD178A45F}"/>
              </a:ext>
            </a:extLst>
          </p:cNvPr>
          <p:cNvSpPr txBox="1"/>
          <p:nvPr/>
        </p:nvSpPr>
        <p:spPr>
          <a:xfrm>
            <a:off x="8975507" y="1181670"/>
            <a:ext cx="2434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PEN Signal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Vpp</a:t>
            </a:r>
            <a:r>
              <a:rPr lang="en-US" altLang="ko-KR" sz="1400" dirty="0"/>
              <a:t> : 18V ~ 0V, 25KHz</a:t>
            </a:r>
          </a:p>
          <a:p>
            <a:r>
              <a:rPr lang="en-US" altLang="ko-KR" sz="1400" dirty="0"/>
              <a:t>    - Tr=</a:t>
            </a:r>
            <a:r>
              <a:rPr lang="en-US" altLang="ko-KR" sz="1400" dirty="0" err="1"/>
              <a:t>Tf</a:t>
            </a:r>
            <a:r>
              <a:rPr lang="en-US" altLang="ko-KR" sz="1400" dirty="0"/>
              <a:t>=1us</a:t>
            </a:r>
          </a:p>
          <a:p>
            <a:r>
              <a:rPr lang="en-US" altLang="ko-KR" sz="1400" dirty="0"/>
              <a:t>    - Position : </a:t>
            </a:r>
            <a:r>
              <a:rPr lang="en-US" altLang="ko-KR" sz="1400" dirty="0">
                <a:solidFill>
                  <a:srgbClr val="FF0000"/>
                </a:solidFill>
              </a:rPr>
              <a:t>C2 : R8</a:t>
            </a:r>
          </a:p>
          <a:p>
            <a:r>
              <a:rPr lang="en-US" altLang="ko-KR" sz="1400" dirty="0"/>
              <a:t>    - Cc : 85fF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001A2-647D-4DF8-BB58-8F264725B7BC}"/>
              </a:ext>
            </a:extLst>
          </p:cNvPr>
          <p:cNvSpPr txBox="1"/>
          <p:nvPr/>
        </p:nvSpPr>
        <p:spPr>
          <a:xfrm>
            <a:off x="8975507" y="2352456"/>
            <a:ext cx="2823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Display Noise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Vpp</a:t>
            </a:r>
            <a:r>
              <a:rPr lang="en-US" altLang="ko-KR" sz="1400" dirty="0"/>
              <a:t> : 250mV ~ 0V, 100KHz</a:t>
            </a:r>
          </a:p>
          <a:p>
            <a:r>
              <a:rPr lang="en-US" altLang="ko-KR" sz="1400" dirty="0"/>
              <a:t>    - Tr=</a:t>
            </a:r>
            <a:r>
              <a:rPr lang="en-US" altLang="ko-KR" sz="1400" dirty="0" err="1"/>
              <a:t>Tf</a:t>
            </a:r>
            <a:r>
              <a:rPr lang="en-US" altLang="ko-KR" sz="1400" dirty="0"/>
              <a:t>=0.5us</a:t>
            </a:r>
          </a:p>
          <a:p>
            <a:r>
              <a:rPr lang="en-US" altLang="ko-KR" sz="1400" dirty="0"/>
              <a:t>    - Position : </a:t>
            </a:r>
            <a:r>
              <a:rPr lang="en-US" altLang="ko-KR" sz="1400" dirty="0">
                <a:solidFill>
                  <a:srgbClr val="FF0000"/>
                </a:solidFill>
              </a:rPr>
              <a:t>Row&lt;8&gt;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57375-F44D-4066-9EE9-3DD7D171D350}"/>
              </a:ext>
            </a:extLst>
          </p:cNvPr>
          <p:cNvSpPr txBox="1"/>
          <p:nvPr/>
        </p:nvSpPr>
        <p:spPr>
          <a:xfrm>
            <a:off x="8975506" y="3335780"/>
            <a:ext cx="220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LPF Cutoff Frequency</a:t>
            </a:r>
          </a:p>
          <a:p>
            <a:r>
              <a:rPr lang="en-US" altLang="ko-KR" sz="1400" dirty="0"/>
              <a:t>    - 50KHz ( -3dB)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515EC-FA6A-4173-9B7E-5F7FBF50C5EA}"/>
              </a:ext>
            </a:extLst>
          </p:cNvPr>
          <p:cNvSpPr txBox="1"/>
          <p:nvPr/>
        </p:nvSpPr>
        <p:spPr>
          <a:xfrm>
            <a:off x="346423" y="5651010"/>
            <a:ext cx="5162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Pen Sensing Signal</a:t>
            </a:r>
            <a:r>
              <a:rPr lang="ko-KR" altLang="en-US" sz="1400" dirty="0"/>
              <a:t>의 </a:t>
            </a:r>
            <a:r>
              <a:rPr lang="en-US" altLang="ko-KR" sz="1400" dirty="0"/>
              <a:t>Display Noise </a:t>
            </a:r>
            <a:r>
              <a:rPr lang="ko-KR" altLang="en-US" sz="1400" dirty="0"/>
              <a:t>유입량</a:t>
            </a:r>
            <a:endParaRPr lang="en-US" altLang="ko-KR" sz="1400" dirty="0"/>
          </a:p>
          <a:p>
            <a:r>
              <a:rPr lang="en-US" altLang="ko-KR" sz="1400" dirty="0"/>
              <a:t>    - 1-Sensing Row Display Noise &lt;</a:t>
            </a:r>
            <a:r>
              <a:rPr lang="ko-KR" altLang="en-US" sz="1400" dirty="0"/>
              <a:t> </a:t>
            </a:r>
            <a:r>
              <a:rPr lang="en-US" altLang="ko-KR" sz="1400" dirty="0"/>
              <a:t>Full Panel Display Noise</a:t>
            </a:r>
          </a:p>
          <a:p>
            <a:r>
              <a:rPr lang="en-US" altLang="ko-KR" sz="1400" dirty="0"/>
              <a:t>    - Column Sensing 1/10 </a:t>
            </a:r>
            <a:r>
              <a:rPr lang="ko-KR" altLang="en-US" sz="1400" dirty="0"/>
              <a:t>이하</a:t>
            </a:r>
            <a:r>
              <a:rPr lang="en-US" altLang="ko-KR" sz="1400" dirty="0"/>
              <a:t>, Row Sensing 1/2 </a:t>
            </a:r>
            <a:r>
              <a:rPr lang="ko-KR" altLang="en-US" sz="1400" dirty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9652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C0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C48EE-4AE5-4083-A5B9-EB6A8D55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98" y="884274"/>
            <a:ext cx="8899585" cy="54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C1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53D47-5233-4C5B-A45A-21E66E9D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91" y="885432"/>
            <a:ext cx="8832751" cy="55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6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C2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B6C2D-57F0-4783-BF40-0CFA1295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63" y="846515"/>
            <a:ext cx="9323185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C3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F185B-55EA-40BA-A0E2-03FDFA83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68" y="926961"/>
            <a:ext cx="8887266" cy="53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1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FDF3F-9616-4A6F-935E-75551A39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ADC output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D1E7F-8396-4995-8C77-02E1A32A70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B796E4-27E9-4333-A26C-2D79F606311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4CFFD-7183-43BB-89EA-FA454609819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10C029-6DD6-478B-A965-BAB2D0A473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1AB8EC-0EE9-4270-A1CF-48645256AEE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4642BF2-F743-4512-A314-9BAB5A23C93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F42B89A-FAF4-4A9C-B15A-CE45AC631F3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8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C4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4600C-8E2F-48D7-8A9E-950E0AAC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846516"/>
            <a:ext cx="9046133" cy="55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4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C5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D3ECE-2925-4804-9C3A-E9F9783C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846515"/>
            <a:ext cx="9109562" cy="55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9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C6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21AF3-8FE3-482E-A421-FD2167A0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2" y="846515"/>
            <a:ext cx="8929537" cy="5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C7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D4310-C86A-4A1B-96FE-400F3938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950400"/>
            <a:ext cx="8918175" cy="54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5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R0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9677D-93D5-40E6-A8A3-0966194F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8" y="846516"/>
            <a:ext cx="9214476" cy="55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R1</a:t>
            </a:r>
          </a:p>
          <a:p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F5F98-A61C-48A3-BA0A-A0CDCF4C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76" y="846515"/>
            <a:ext cx="9509515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R2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B1BFB-9FD8-4A0B-9346-99608249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846515"/>
            <a:ext cx="9316067" cy="57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2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R3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71C4B-1133-40B9-BA7C-B2FDBFA3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948456"/>
            <a:ext cx="9157657" cy="54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7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R4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28BE4-AF97-4E2A-A677-68214A81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846516"/>
            <a:ext cx="9148899" cy="55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8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R5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8933D-0D07-4748-BC3E-D07E1EE7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2" y="846515"/>
            <a:ext cx="9435468" cy="56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ADC output data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033" y="846515"/>
                <a:ext cx="5405048" cy="556014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Columns:  C0, C1, …, C7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Rows:       R0, R1, …, R7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ym typeface="Wingdings" panose="05000000000000000000" pitchFamily="2" charset="2"/>
                  </a:rPr>
                  <a:t>Sampling frequency: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Interval time            </a:t>
                </a:r>
                <a:r>
                  <a:rPr lang="en-US" altLang="ko-KR" sz="1400" i="1" dirty="0">
                    <a:sym typeface="Wingdings" panose="05000000000000000000" pitchFamily="2" charset="2"/>
                  </a:rPr>
                  <a:t>dt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.0025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1400" dirty="0">
                    <a:sym typeface="Wingdings" panose="05000000000000000000" pitchFamily="2" charset="2"/>
                  </a:rPr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b="0" dirty="0">
                    <a:sym typeface="Wingdings" panose="05000000000000000000" pitchFamily="2" charset="2"/>
                  </a:rPr>
                  <a:t>Sampling frequency: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.0025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−4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Raw data format: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Hexadecimal value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12 bits: 0  4095 (‘000’  ‘FFF’)</a:t>
                </a:r>
              </a:p>
              <a:p>
                <a:pPr marL="742950" lvl="1" indent="-285750"/>
                <a:r>
                  <a:rPr lang="en-US" altLang="ko-KR" sz="1400" dirty="0">
                    <a:sym typeface="Wingdings" panose="05000000000000000000" pitchFamily="2" charset="2"/>
                  </a:rPr>
                  <a:t>Number of samples:  1320*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.0025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1400" dirty="0">
                    <a:sym typeface="Wingdings" panose="05000000000000000000" pitchFamily="2" charset="2"/>
                  </a:rPr>
                  <a:t>=330*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marL="1200150" lvl="2" indent="-285750"/>
                <a:r>
                  <a:rPr lang="en-US" altLang="ko-KR" sz="1200" dirty="0">
                    <a:sym typeface="Wingdings" panose="05000000000000000000" pitchFamily="2" charset="2"/>
                  </a:rPr>
                  <a:t>Beacon part</a:t>
                </a:r>
              </a:p>
              <a:p>
                <a:pPr marL="1200150" lvl="2" indent="-285750"/>
                <a:r>
                  <a:rPr lang="en-US" altLang="ko-KR" sz="1200" dirty="0">
                    <a:sym typeface="Wingdings" panose="05000000000000000000" pitchFamily="2" charset="2"/>
                  </a:rPr>
                  <a:t>Two frequencies: Tip Beacon and Ring Beacon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D00540D-97E2-4095-BE28-0FB839C14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033" y="846515"/>
                <a:ext cx="5405048" cy="5560147"/>
              </a:xfrm>
              <a:blipFill>
                <a:blip r:embed="rId2"/>
                <a:stretch>
                  <a:fillRect l="-789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A98ABA-DB2F-4ECA-A05F-AFCFA97E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980" y="1102385"/>
            <a:ext cx="5075988" cy="2468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9888D-FA01-4341-AB98-A8EC066097DA}"/>
              </a:ext>
            </a:extLst>
          </p:cNvPr>
          <p:cNvSpPr txBox="1"/>
          <p:nvPr/>
        </p:nvSpPr>
        <p:spPr>
          <a:xfrm>
            <a:off x="5785945" y="2050250"/>
            <a:ext cx="151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ADC outputs</a:t>
            </a:r>
          </a:p>
          <a:p>
            <a:r>
              <a:rPr lang="en-US" sz="1000" dirty="0"/>
              <a:t>from PJJ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수석님</a:t>
            </a:r>
            <a:r>
              <a:rPr lang="en-US" sz="1000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AB8FB1-3F51-45F0-A23F-BFAEA125BE93}"/>
              </a:ext>
            </a:extLst>
          </p:cNvPr>
          <p:cNvGrpSpPr/>
          <p:nvPr/>
        </p:nvGrpSpPr>
        <p:grpSpPr>
          <a:xfrm>
            <a:off x="5443268" y="4501822"/>
            <a:ext cx="6560699" cy="1777601"/>
            <a:chOff x="5443268" y="4312041"/>
            <a:chExt cx="6560699" cy="1777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3608F-C86E-4D79-8B60-88521972C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3268" y="4337919"/>
              <a:ext cx="6560699" cy="17517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8182F-F775-4708-8D21-96EC33A6C60C}"/>
                </a:ext>
              </a:extLst>
            </p:cNvPr>
            <p:cNvSpPr/>
            <p:nvPr/>
          </p:nvSpPr>
          <p:spPr>
            <a:xfrm>
              <a:off x="5443268" y="4312041"/>
              <a:ext cx="431321" cy="1751723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025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R6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D408A-21D2-459C-8465-7318DD0F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963902"/>
            <a:ext cx="8696313" cy="53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0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R7</a:t>
            </a: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EBF24-4FEF-4980-AF2A-CF201BDF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08" y="846516"/>
            <a:ext cx="9411422" cy="55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5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processing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4564191" cy="5560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Raw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Processed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Frequency data:</a:t>
            </a:r>
          </a:p>
          <a:p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D6EAC3-8F21-427A-8A8D-D1A34B3C41CB}"/>
              </a:ext>
            </a:extLst>
          </p:cNvPr>
          <p:cNvGrpSpPr/>
          <p:nvPr/>
        </p:nvGrpSpPr>
        <p:grpSpPr>
          <a:xfrm>
            <a:off x="4157179" y="2270270"/>
            <a:ext cx="7032067" cy="3022043"/>
            <a:chOff x="5401894" y="3331059"/>
            <a:chExt cx="7032067" cy="30220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C4BF84-D49A-43AC-AAA2-D31E4B72AF70}"/>
                </a:ext>
              </a:extLst>
            </p:cNvPr>
            <p:cNvSpPr txBox="1"/>
            <p:nvPr/>
          </p:nvSpPr>
          <p:spPr>
            <a:xfrm>
              <a:off x="6120116" y="4278377"/>
              <a:ext cx="1220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Hex-to-dec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E87EB6-5C90-4F2B-A428-A24FE04510D5}"/>
                </a:ext>
              </a:extLst>
            </p:cNvPr>
            <p:cNvSpPr txBox="1"/>
            <p:nvPr/>
          </p:nvSpPr>
          <p:spPr>
            <a:xfrm>
              <a:off x="10299582" y="4278377"/>
              <a:ext cx="1187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FFT transform 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C33173-FD19-4C82-8568-9E8237D600CD}"/>
                </a:ext>
              </a:extLst>
            </p:cNvPr>
            <p:cNvGrpSpPr/>
            <p:nvPr/>
          </p:nvGrpSpPr>
          <p:grpSpPr>
            <a:xfrm>
              <a:off x="5401894" y="3331059"/>
              <a:ext cx="7032067" cy="3022043"/>
              <a:chOff x="3524957" y="3210804"/>
              <a:chExt cx="7032067" cy="302204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CB4DBA9-085C-4A39-8F22-450DE8FACF0E}"/>
                  </a:ext>
                </a:extLst>
              </p:cNvPr>
              <p:cNvGrpSpPr/>
              <p:nvPr/>
            </p:nvGrpSpPr>
            <p:grpSpPr>
              <a:xfrm>
                <a:off x="3524957" y="3218359"/>
                <a:ext cx="4813480" cy="3014488"/>
                <a:chOff x="4702921" y="1374474"/>
                <a:chExt cx="6240142" cy="4396201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20C54A50-AC89-4127-AB6E-D7E966A94A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02921" y="1452352"/>
                  <a:ext cx="771525" cy="4305299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E0B1E979-7358-48B8-9F6B-A45CDA68A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25738" y="1455850"/>
                  <a:ext cx="1190626" cy="4314825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1C7DAAA-00F6-4C13-BD9F-E1E0D61B9A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76263" y="1374474"/>
                  <a:ext cx="1066800" cy="43434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5F5EB8C9-A89D-4BB9-98EB-3CA238244271}"/>
                    </a:ext>
                  </a:extLst>
                </p:cNvPr>
                <p:cNvSpPr/>
                <p:nvPr/>
              </p:nvSpPr>
              <p:spPr>
                <a:xfrm>
                  <a:off x="5704664" y="3429001"/>
                  <a:ext cx="1190626" cy="263107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14045C5B-5CCF-45FC-85FE-45FC679AA719}"/>
                  </a:ext>
                </a:extLst>
              </p:cNvPr>
              <p:cNvSpPr/>
              <p:nvPr/>
            </p:nvSpPr>
            <p:spPr>
              <a:xfrm>
                <a:off x="8626214" y="4617293"/>
                <a:ext cx="822900" cy="18041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8A8C303E-77CD-448A-B23D-3F993F730AAF}"/>
                  </a:ext>
                </a:extLst>
              </p:cNvPr>
              <p:cNvSpPr/>
              <p:nvPr/>
            </p:nvSpPr>
            <p:spPr>
              <a:xfrm>
                <a:off x="6471056" y="4627154"/>
                <a:ext cx="1000756" cy="180413"/>
              </a:xfrm>
              <a:prstGeom prst="leftRightArrow">
                <a:avLst/>
              </a:prstGeom>
              <a:solidFill>
                <a:srgbClr val="7E8A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8F9C300-5FDC-48CA-A088-F5123BA0B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4575" y="3210804"/>
                <a:ext cx="862449" cy="301311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3BD9B2-2413-452B-B38A-255201B04F5D}"/>
                </a:ext>
              </a:extLst>
            </p:cNvPr>
            <p:cNvSpPr txBox="1"/>
            <p:nvPr/>
          </p:nvSpPr>
          <p:spPr>
            <a:xfrm>
              <a:off x="8238071" y="4093712"/>
              <a:ext cx="1220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Scale </a:t>
              </a:r>
            </a:p>
            <a:p>
              <a:r>
                <a:rPr lang="en-US" sz="1200" i="1" dirty="0"/>
                <a:t>Subtract mean </a:t>
              </a:r>
            </a:p>
            <a:p>
              <a:r>
                <a:rPr lang="en-US" sz="1200" i="1" dirty="0"/>
                <a:t>Fs conversion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5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Review of FFT transformation:</a:t>
            </a:r>
          </a:p>
          <a:p>
            <a:pPr lvl="1"/>
            <a:r>
              <a:rPr lang="en-US" altLang="ko-KR" dirty="0"/>
              <a:t>Consider a simple example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2304F-65FA-4762-BD0C-0EDADF78454F}"/>
              </a:ext>
            </a:extLst>
          </p:cNvPr>
          <p:cNvGrpSpPr/>
          <p:nvPr/>
        </p:nvGrpSpPr>
        <p:grpSpPr>
          <a:xfrm>
            <a:off x="3850567" y="1595568"/>
            <a:ext cx="8153400" cy="4774859"/>
            <a:chOff x="394422" y="1448923"/>
            <a:chExt cx="8153400" cy="47748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46852C-5A7F-4A28-A494-4E1C597E4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22" y="1448923"/>
              <a:ext cx="8153400" cy="47748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842F95-2431-4CA7-8EE8-8C333600C908}"/>
                </a:ext>
              </a:extLst>
            </p:cNvPr>
            <p:cNvSpPr txBox="1"/>
            <p:nvPr/>
          </p:nvSpPr>
          <p:spPr>
            <a:xfrm>
              <a:off x="1699402" y="2477837"/>
              <a:ext cx="117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badi" panose="020B0604020104020204" pitchFamily="34" charset="0"/>
                </a:rPr>
                <a:t>f1=10Hz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F25F7E-7C61-4829-899C-FE426030133C}"/>
                </a:ext>
              </a:extLst>
            </p:cNvPr>
            <p:cNvSpPr txBox="1"/>
            <p:nvPr/>
          </p:nvSpPr>
          <p:spPr>
            <a:xfrm>
              <a:off x="6223169" y="2477837"/>
              <a:ext cx="135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badi" panose="020B0604020104020204" pitchFamily="34" charset="0"/>
                </a:rPr>
                <a:t>f2=10.2Hz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1071147-B78A-4D6D-B82E-22A57F408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02" y="3559018"/>
            <a:ext cx="2466975" cy="2590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F7F29C-274B-4FA0-903D-93513AD253A0}"/>
              </a:ext>
            </a:extLst>
          </p:cNvPr>
          <p:cNvSpPr txBox="1"/>
          <p:nvPr/>
        </p:nvSpPr>
        <p:spPr>
          <a:xfrm>
            <a:off x="731102" y="1595568"/>
            <a:ext cx="2986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#Samples  = 64</a:t>
            </a:r>
          </a:p>
          <a:p>
            <a:r>
              <a:rPr lang="en-US" sz="1400" dirty="0" err="1">
                <a:latin typeface="Abadi" panose="020B0604020104020204" pitchFamily="34" charset="0"/>
              </a:rPr>
              <a:t>Nfft</a:t>
            </a:r>
            <a:r>
              <a:rPr lang="en-US" sz="1400" dirty="0">
                <a:latin typeface="Abadi" panose="020B0604020104020204" pitchFamily="34" charset="0"/>
              </a:rPr>
              <a:t>           = 64</a:t>
            </a:r>
          </a:p>
          <a:p>
            <a:r>
              <a:rPr lang="en-US" sz="1400" dirty="0">
                <a:latin typeface="Abadi" panose="020B0604020104020204" pitchFamily="34" charset="0"/>
              </a:rPr>
              <a:t>Fs             = 64Hz</a:t>
            </a:r>
          </a:p>
          <a:p>
            <a:r>
              <a:rPr lang="en-US" sz="1400" dirty="0">
                <a:latin typeface="Abadi" panose="020B0604020104020204" pitchFamily="34" charset="0"/>
              </a:rPr>
              <a:t>f1             = 10Hz</a:t>
            </a:r>
          </a:p>
          <a:p>
            <a:r>
              <a:rPr lang="en-US" sz="1400" dirty="0">
                <a:latin typeface="Abadi" panose="020B0604020104020204" pitchFamily="34" charset="0"/>
              </a:rPr>
              <a:t>f2             = 10.2Hz</a:t>
            </a:r>
          </a:p>
          <a:p>
            <a:r>
              <a:rPr lang="en-US" sz="1400" dirty="0" err="1">
                <a:latin typeface="Abadi" panose="020B0604020104020204" pitchFamily="34" charset="0"/>
              </a:rPr>
              <a:t>dF</a:t>
            </a:r>
            <a:r>
              <a:rPr lang="en-US" sz="1400" dirty="0">
                <a:latin typeface="Abadi" panose="020B0604020104020204" pitchFamily="34" charset="0"/>
              </a:rPr>
              <a:t>             = Fs/</a:t>
            </a:r>
            <a:r>
              <a:rPr lang="en-US" sz="1400" dirty="0" err="1">
                <a:latin typeface="Abadi" panose="020B0604020104020204" pitchFamily="34" charset="0"/>
              </a:rPr>
              <a:t>Nfft</a:t>
            </a:r>
            <a:r>
              <a:rPr lang="en-US" sz="1400" dirty="0">
                <a:latin typeface="Abadi" panose="020B0604020104020204" pitchFamily="34" charset="0"/>
              </a:rPr>
              <a:t> =1Hz</a:t>
            </a:r>
          </a:p>
        </p:txBody>
      </p:sp>
    </p:spTree>
    <p:extLst>
      <p:ext uri="{BB962C8B-B14F-4D97-AF65-F5344CB8AC3E}">
        <p14:creationId xmlns:p14="http://schemas.microsoft.com/office/powerpoint/2010/main" val="23461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102D5-BE89-4727-A529-76B0FA4B8597}"/>
              </a:ext>
            </a:extLst>
          </p:cNvPr>
          <p:cNvSpPr txBox="1"/>
          <p:nvPr/>
        </p:nvSpPr>
        <p:spPr>
          <a:xfrm>
            <a:off x="200845" y="3227412"/>
            <a:ext cx="255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</a:p>
          <a:p>
            <a:r>
              <a:rPr lang="en-US" sz="1200" dirty="0">
                <a:latin typeface="Abadi" panose="020B0604020104020204" pitchFamily="34" charset="0"/>
              </a:rPr>
              <a:t>#samples  = 1320</a:t>
            </a:r>
          </a:p>
          <a:p>
            <a:r>
              <a:rPr lang="en-US" sz="1200" dirty="0">
                <a:solidFill>
                  <a:srgbClr val="FF0000"/>
                </a:solidFill>
                <a:latin typeface="Abadi" panose="020B0604020104020204" pitchFamily="34" charset="0"/>
              </a:rPr>
              <a:t>Scale:  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0 ~ 4095  0 ~ 1</a:t>
            </a:r>
            <a:r>
              <a:rPr lang="en-US" sz="1200" dirty="0">
                <a:solidFill>
                  <a:srgbClr val="FF0000"/>
                </a:solidFill>
                <a:latin typeface="Abadi" panose="020B0604020104020204" pitchFamily="34" charset="0"/>
              </a:rPr>
              <a:t>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3772-7CD4-442E-BDAF-C7F66216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231" y="1028700"/>
            <a:ext cx="8859924" cy="53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4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All rows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102D5-BE89-4727-A529-76B0FA4B8597}"/>
              </a:ext>
            </a:extLst>
          </p:cNvPr>
          <p:cNvSpPr txBox="1"/>
          <p:nvPr/>
        </p:nvSpPr>
        <p:spPr>
          <a:xfrm>
            <a:off x="200845" y="3227412"/>
            <a:ext cx="255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</a:p>
          <a:p>
            <a:r>
              <a:rPr lang="en-US" sz="1200" dirty="0">
                <a:latin typeface="Abadi" panose="020B0604020104020204" pitchFamily="34" charset="0"/>
              </a:rPr>
              <a:t>#samples  = 1320</a:t>
            </a:r>
          </a:p>
          <a:p>
            <a:r>
              <a:rPr lang="en-US" sz="1200" dirty="0">
                <a:latin typeface="Abadi" panose="020B0604020104020204" pitchFamily="34" charset="0"/>
              </a:rPr>
              <a:t>Scale, </a:t>
            </a:r>
            <a:r>
              <a:rPr lang="en-US" sz="1200" dirty="0">
                <a:solidFill>
                  <a:srgbClr val="FF0000"/>
                </a:solidFill>
                <a:latin typeface="Abadi" panose="020B0604020104020204" pitchFamily="34" charset="0"/>
              </a:rPr>
              <a:t>subtract mean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EA024-9EFF-4097-8856-46428F92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66" y="1052404"/>
            <a:ext cx="8774989" cy="5273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A753-A33F-4EA4-A2F6-0F182D2B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4" y="4082867"/>
            <a:ext cx="2631325" cy="15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no ‘subtract mean’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60F34-C437-4F36-AAE1-41117987EABD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692E9-9054-4566-BD87-5106FA70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32" y="997900"/>
            <a:ext cx="8903933" cy="54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7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98354F4-E37B-4A27-827D-07FFF75D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reconstruction and FFT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D00540D-97E2-4095-BE28-0FB839C1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3" y="846515"/>
            <a:ext cx="5854628" cy="556014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All columns</a:t>
            </a:r>
          </a:p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Using ‘subtract mean’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C5558-EE38-45E6-8CB4-12FA8E1D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61" y="974596"/>
            <a:ext cx="8902384" cy="5336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DFCF1-3698-4345-B961-22F331DE3534}"/>
              </a:ext>
            </a:extLst>
          </p:cNvPr>
          <p:cNvSpPr txBox="1"/>
          <p:nvPr/>
        </p:nvSpPr>
        <p:spPr>
          <a:xfrm>
            <a:off x="200845" y="3227412"/>
            <a:ext cx="255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Fs                   = </a:t>
            </a:r>
            <a:r>
              <a:rPr lang="en-US" sz="1200" dirty="0">
                <a:highlight>
                  <a:srgbClr val="FFFF00"/>
                </a:highlight>
                <a:latin typeface="Abadi" panose="020B0604020104020204" pitchFamily="34" charset="0"/>
              </a:rPr>
              <a:t>4MHz</a:t>
            </a:r>
            <a:endParaRPr lang="en-US" sz="1200" dirty="0">
              <a:latin typeface="Abadi" panose="020B0604020104020204" pitchFamily="34" charset="0"/>
            </a:endParaRPr>
          </a:p>
          <a:p>
            <a:r>
              <a:rPr lang="en-US" sz="1200" dirty="0">
                <a:latin typeface="Abadi" panose="020B0604020104020204" pitchFamily="34" charset="0"/>
              </a:rPr>
              <a:t>#samples        = 1320</a:t>
            </a:r>
          </a:p>
          <a:p>
            <a:r>
              <a:rPr lang="en-US" sz="1200" dirty="0" err="1">
                <a:latin typeface="Abadi" panose="020B0604020104020204" pitchFamily="34" charset="0"/>
              </a:rPr>
              <a:t>Nfft</a:t>
            </a:r>
            <a:r>
              <a:rPr lang="en-US" sz="1200" dirty="0">
                <a:latin typeface="Abadi" panose="020B0604020104020204" pitchFamily="34" charset="0"/>
              </a:rPr>
              <a:t>                = 1024</a:t>
            </a:r>
          </a:p>
          <a:p>
            <a:r>
              <a:rPr lang="en-US" sz="1200" dirty="0">
                <a:latin typeface="Abadi" panose="020B0604020104020204" pitchFamily="34" charset="0"/>
              </a:rPr>
              <a:t>Bin frequency  = 4kHz</a:t>
            </a:r>
          </a:p>
        </p:txBody>
      </p:sp>
    </p:spTree>
    <p:extLst>
      <p:ext uri="{BB962C8B-B14F-4D97-AF65-F5344CB8AC3E}">
        <p14:creationId xmlns:p14="http://schemas.microsoft.com/office/powerpoint/2010/main" val="20643950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12693</TotalTime>
  <Words>609</Words>
  <Application>Microsoft Office PowerPoint</Application>
  <PresentationFormat>Widescreen</PresentationFormat>
  <Paragraphs>150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HY견고딕</vt:lpstr>
      <vt:lpstr>맑은 고딕</vt:lpstr>
      <vt:lpstr>Abadi</vt:lpstr>
      <vt:lpstr>Arial</vt:lpstr>
      <vt:lpstr>Arial Black</vt:lpstr>
      <vt:lpstr>Arial Rounded MT Bold</vt:lpstr>
      <vt:lpstr>Cambria Math</vt:lpstr>
      <vt:lpstr>Verdana</vt:lpstr>
      <vt:lpstr>Wingdings</vt:lpstr>
      <vt:lpstr>1_Office 테마</vt:lpstr>
      <vt:lpstr>ADC output data  reconstruction and FFT analyzation</vt:lpstr>
      <vt:lpstr>PowerPoint Presentation</vt:lpstr>
      <vt:lpstr>ADC output data</vt:lpstr>
      <vt:lpstr>Data processing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PowerPoint Presentation</vt:lpstr>
      <vt:lpstr>Active Pen Column Sensing (@1-Sensing Row Display Noise)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  <vt:lpstr>Signal reconstruction and FFT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Nguyen Manh Duc</cp:lastModifiedBy>
  <cp:revision>246</cp:revision>
  <dcterms:created xsi:type="dcterms:W3CDTF">2017-04-11T06:08:10Z</dcterms:created>
  <dcterms:modified xsi:type="dcterms:W3CDTF">2021-02-02T06:57:38Z</dcterms:modified>
</cp:coreProperties>
</file>