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8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3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C55A11"/>
    <a:srgbClr val="A9D18E"/>
    <a:srgbClr val="548235"/>
    <a:srgbClr val="DAE3F3"/>
    <a:srgbClr val="B4C7E7"/>
    <a:srgbClr val="F09D11"/>
    <a:srgbClr val="0000FF"/>
    <a:srgbClr val="E60000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84381" autoAdjust="0"/>
  </p:normalViewPr>
  <p:slideViewPr>
    <p:cSldViewPr snapToGrid="0">
      <p:cViewPr varScale="1">
        <p:scale>
          <a:sx n="111" d="100"/>
          <a:sy n="111" d="100"/>
        </p:scale>
        <p:origin x="6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file EVB_plotFFTData21.m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92657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7D213D5B-A7B8-41C0-8DE7-2C058352D5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71627"/>
            <a:ext cx="8662853" cy="603439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25733F-847D-4B7B-896B-E3D125D02D5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151683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5463BB4C-2437-4F96-BD63-2550E82FE17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6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2380156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2511290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6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AF7F4F7-BC72-45D6-A3F2-F85603021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22BDF5-A2DA-4B37-83FA-8341078A7E1B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0" name="직사각형 17">
              <a:extLst>
                <a:ext uri="{FF2B5EF4-FFF2-40B4-BE49-F238E27FC236}">
                  <a16:creationId xmlns:a16="http://schemas.microsoft.com/office/drawing/2014/main" id="{1EA91BC2-2DD6-4D0C-9264-3CA164BF67E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BFFE9F11-C2FA-4761-A1F5-C5D5E5D1901B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F2294F57-37A3-48BC-B9B3-A99CF64E5A37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57BAD84-7292-4A3C-9905-A589F25E1AD0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9666D7-5A69-445B-A79A-E164A93E421A}"/>
              </a:ext>
            </a:extLst>
          </p:cNvPr>
          <p:cNvGrpSpPr/>
          <p:nvPr userDrawn="1"/>
        </p:nvGrpSpPr>
        <p:grpSpPr>
          <a:xfrm>
            <a:off x="0" y="6499932"/>
            <a:ext cx="9056077" cy="358068"/>
            <a:chOff x="0" y="6138629"/>
            <a:chExt cx="5148563" cy="719371"/>
          </a:xfrm>
        </p:grpSpPr>
        <p:sp>
          <p:nvSpPr>
            <p:cNvPr id="35" name="직사각형 17">
              <a:extLst>
                <a:ext uri="{FF2B5EF4-FFF2-40B4-BE49-F238E27FC236}">
                  <a16:creationId xmlns:a16="http://schemas.microsoft.com/office/drawing/2014/main" id="{9F43BE15-A6F4-4D88-B747-AC1AFFB189E1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EE777F61-1657-44EF-94AF-F912C45EC617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F0D1E3F-9BD0-42EB-9E97-93EFA6DD36B3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75A3E334-6D76-4223-8FE9-A963248AE9BC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 descr="표지판이(가) 표시된 사진&#10;&#10;자동 생성된 설명">
            <a:extLst>
              <a:ext uri="{FF2B5EF4-FFF2-40B4-BE49-F238E27FC236}">
                <a16:creationId xmlns:a16="http://schemas.microsoft.com/office/drawing/2014/main" id="{26F00A7A-8A13-4D4F-BAC6-625AF2D999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249593"/>
            <a:ext cx="8153401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08524A-BB42-41F7-8C3C-BC3FA5EB5033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71CB563B-D625-4AEF-9F8B-D4C0020C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322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141790"/>
            <a:ext cx="8153401" cy="3323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4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204558" y="512995"/>
            <a:ext cx="10515600" cy="1661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1" baseline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 마스터 제목에 대한 부가 설명 편집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C96A97-F454-4665-BAF8-26791C79ECB4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3 - 큰 그림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F36E27F-1986-4730-8BCE-34E955A80326}"/>
              </a:ext>
            </a:extLst>
          </p:cNvPr>
          <p:cNvGrpSpPr/>
          <p:nvPr userDrawn="1"/>
        </p:nvGrpSpPr>
        <p:grpSpPr>
          <a:xfrm flipV="1">
            <a:off x="-4" y="6518360"/>
            <a:ext cx="12192001" cy="339640"/>
            <a:chOff x="-4" y="0"/>
            <a:chExt cx="12192001" cy="421328"/>
          </a:xfrm>
        </p:grpSpPr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2FC5946E-27C5-41F6-9D9B-3B70B1A5617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B2956F35-4DC0-470C-8EDE-D97D1DA4E1E0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AC471291-64E0-40C4-ABDE-F4B31985029F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17">
              <a:extLst>
                <a:ext uri="{FF2B5EF4-FFF2-40B4-BE49-F238E27FC236}">
                  <a16:creationId xmlns:a16="http://schemas.microsoft.com/office/drawing/2014/main" id="{2A2C1841-67FB-479C-B3C8-B2DC615303B0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CD9476-97B1-4517-AE05-8A68D3DB71A4}"/>
              </a:ext>
            </a:extLst>
          </p:cNvPr>
          <p:cNvGrpSpPr/>
          <p:nvPr userDrawn="1"/>
        </p:nvGrpSpPr>
        <p:grpSpPr>
          <a:xfrm>
            <a:off x="-4" y="0"/>
            <a:ext cx="12192001" cy="530400"/>
            <a:chOff x="-4" y="0"/>
            <a:chExt cx="12192001" cy="421328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96980"/>
            <a:ext cx="8153401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0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188032" y="577871"/>
            <a:ext cx="11815937" cy="572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5FC3BC-EC03-4B9A-A1AB-64565772F06C}"/>
              </a:ext>
            </a:extLst>
          </p:cNvPr>
          <p:cNvGrpSpPr/>
          <p:nvPr userDrawn="1"/>
        </p:nvGrpSpPr>
        <p:grpSpPr>
          <a:xfrm>
            <a:off x="10947862" y="72794"/>
            <a:ext cx="1093059" cy="304565"/>
            <a:chOff x="10484773" y="69093"/>
            <a:chExt cx="928791" cy="243314"/>
          </a:xfrm>
        </p:grpSpPr>
        <p:pic>
          <p:nvPicPr>
            <p:cNvPr id="46" name="그림 45" descr="표지판이(가) 표시된 사진&#10;&#10;자동 생성된 설명">
              <a:extLst>
                <a:ext uri="{FF2B5EF4-FFF2-40B4-BE49-F238E27FC236}">
                  <a16:creationId xmlns:a16="http://schemas.microsoft.com/office/drawing/2014/main" id="{F57AC6AD-D913-4198-954F-0A687B588C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63"/>
            <a:stretch/>
          </p:blipFill>
          <p:spPr>
            <a:xfrm>
              <a:off x="10868948" y="122406"/>
              <a:ext cx="544616" cy="136689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426F2060-5CEB-4383-B38E-8CF9B32EA1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37"/>
            <a:stretch/>
          </p:blipFill>
          <p:spPr>
            <a:xfrm>
              <a:off x="10484773" y="69093"/>
              <a:ext cx="422161" cy="2433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93219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39385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23996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11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344BF09-CC46-4F5C-94DF-429D177DD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EA30FF-7C40-4905-AE4C-0441599DB024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668E5260-52C0-425B-A78B-1225B240919D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7F905D9-DB4F-4C2C-AFF3-5689D762920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F92B11-35F7-4293-8B1E-5C1AB9A7E7F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643C5E1C-52C9-4DB8-B687-BC27320560A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C5B458-5611-4F1A-896C-0A4391C9C092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1" name="직사각형 17">
              <a:extLst>
                <a:ext uri="{FF2B5EF4-FFF2-40B4-BE49-F238E27FC236}">
                  <a16:creationId xmlns:a16="http://schemas.microsoft.com/office/drawing/2014/main" id="{CF3AAEAE-BA23-43D7-AEAD-8C0542DC2EE5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929DBD07-3EC2-4DF1-8CE3-F5B803496D1A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87EE3036-4264-428C-9FC9-F5DAB9B66749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C20B0F03-67E4-4EAB-8CD4-203FC2F9C60F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9" r:id="rId3"/>
    <p:sldLayoutId id="2147483672" r:id="rId4"/>
    <p:sldLayoutId id="2147483677" r:id="rId5"/>
    <p:sldLayoutId id="2147483674" r:id="rId6"/>
    <p:sldLayoutId id="2147483678" r:id="rId7"/>
    <p:sldLayoutId id="214748367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AA1B-0764-4C74-AAAC-30224598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ADC output data </a:t>
            </a:r>
            <a:b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</a:b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reconstruction and FFT analyzation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063E-0C1E-4347-85B1-07F2C937D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</a:t>
            </a:r>
            <a:r>
              <a:rPr lang="ko-KR" altLang="en-US" dirty="0"/>
              <a:t> 개발실</a:t>
            </a:r>
            <a:r>
              <a:rPr lang="en-US" altLang="ko-KR" dirty="0"/>
              <a:t>, SoC, </a:t>
            </a:r>
            <a:r>
              <a:rPr lang="en-US" altLang="ko-KR" dirty="0" err="1"/>
              <a:t>mducng</a:t>
            </a:r>
            <a:endParaRPr lang="en-US" altLang="ko-KR" dirty="0"/>
          </a:p>
          <a:p>
            <a:r>
              <a:rPr lang="en-US" altLang="ko-KR" dirty="0"/>
              <a:t>2021. 02. 02.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337F-A4E4-4CD9-BE3B-C14F0836FA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Flying-Fish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DCF04-AFE3-4B2E-86DB-EAAE2CF909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Ver.01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Using ‘subtract mean’: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A647-7609-4E09-AC8C-68AF39DCD5A9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91DBC-D699-49CA-ABB6-CD65DD85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0" y="846515"/>
            <a:ext cx="9032295" cy="53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C0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C48EE-4AE5-4083-A5B9-EB6A8D55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98" y="884274"/>
            <a:ext cx="8899585" cy="54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C1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53D47-5233-4C5B-A45A-21E66E9D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1" y="885432"/>
            <a:ext cx="8832751" cy="55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6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C2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D9076-60ED-4B48-94CC-3F3D12D0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829400"/>
            <a:ext cx="9316211" cy="55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C3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F185B-55EA-40BA-A0E2-03FDFA83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68" y="926961"/>
            <a:ext cx="8887266" cy="53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1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C4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4600C-8E2F-48D7-8A9E-950E0AAC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846516"/>
            <a:ext cx="9046133" cy="55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C5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D3ECE-2925-4804-9C3A-E9F9783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846515"/>
            <a:ext cx="9109562" cy="55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9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C6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21AF3-8FE3-482E-A421-FD2167A0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2" y="846515"/>
            <a:ext cx="8929537" cy="5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C7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D4310-C86A-4A1B-96FE-400F3938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950400"/>
            <a:ext cx="8918175" cy="54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5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R0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9677D-93D5-40E6-A8A3-0966194F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846516"/>
            <a:ext cx="9214476" cy="55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FDF3F-9616-4A6F-935E-75551A39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ADC output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D1E7F-8396-4995-8C77-02E1A32A70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Data conversion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B796E4-27E9-4333-A26C-2D79F606311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4CFFD-7183-43BB-89EA-FA454609819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10C029-6DD6-478B-A965-BAB2D0A473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1AB8EC-0EE9-4270-A1CF-48645256AEE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4642BF2-F743-4512-A314-9BAB5A23C93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F42B89A-FAF4-4A9C-B15A-CE45AC631F3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R1</a:t>
            </a:r>
          </a:p>
          <a:p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F5F98-A61C-48A3-BA0A-A0CDCF4C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76" y="846515"/>
            <a:ext cx="9509515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R2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B1BFB-9FD8-4A0B-9346-99608249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846515"/>
            <a:ext cx="9316067" cy="57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2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R3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F2CAB-2DAC-4F94-A8A7-BA079FD7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846515"/>
            <a:ext cx="9549256" cy="56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R4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28BE4-AF97-4E2A-A677-68214A81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846516"/>
            <a:ext cx="9148899" cy="55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8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R5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8933D-0D07-4748-BC3E-D07E1EE7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2" y="846515"/>
            <a:ext cx="9435468" cy="56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R6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D408A-21D2-459C-8465-7318DD0F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963902"/>
            <a:ext cx="8696313" cy="53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R7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EBF24-4FEF-4980-AF2A-CF201BDF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08" y="846516"/>
            <a:ext cx="9411422" cy="55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3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58" y="55694"/>
            <a:ext cx="10379622" cy="775597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Active Pen Column Sensing (@1-Sensing Row Display Noise)</a:t>
            </a:r>
            <a:endParaRPr lang="ko-KR" altLang="en-US" dirty="0"/>
          </a:p>
        </p:txBody>
      </p:sp>
      <p:pic>
        <p:nvPicPr>
          <p:cNvPr id="4" name="그림 2" descr="옅은, 컴퓨터, 방이(가) 표시된 사진&#10;&#10;자동 생성된 설명">
            <a:extLst>
              <a:ext uri="{FF2B5EF4-FFF2-40B4-BE49-F238E27FC236}">
                <a16:creationId xmlns:a16="http://schemas.microsoft.com/office/drawing/2014/main" id="{E5278E0C-E86C-4140-BE6A-8C27D27A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3" y="994680"/>
            <a:ext cx="8300281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12E06-ABB0-4B9C-AB5A-703DD178A45F}"/>
              </a:ext>
            </a:extLst>
          </p:cNvPr>
          <p:cNvSpPr txBox="1"/>
          <p:nvPr/>
        </p:nvSpPr>
        <p:spPr>
          <a:xfrm>
            <a:off x="8975507" y="1181670"/>
            <a:ext cx="2434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PEN Signal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 : 18V ~ 0V, 25KHz</a:t>
            </a:r>
          </a:p>
          <a:p>
            <a:r>
              <a:rPr lang="en-US" altLang="ko-KR" sz="1400" dirty="0"/>
              <a:t>    - Tr=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=1us</a:t>
            </a:r>
          </a:p>
          <a:p>
            <a:r>
              <a:rPr lang="en-US" altLang="ko-KR" sz="1400" dirty="0"/>
              <a:t>    - Position : </a:t>
            </a:r>
            <a:r>
              <a:rPr lang="en-US" altLang="ko-KR" sz="1400" dirty="0">
                <a:solidFill>
                  <a:srgbClr val="FF0000"/>
                </a:solidFill>
              </a:rPr>
              <a:t>C2 : R8</a:t>
            </a:r>
          </a:p>
          <a:p>
            <a:r>
              <a:rPr lang="en-US" altLang="ko-KR" sz="1400" dirty="0"/>
              <a:t>    - Cc : 85fF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01A2-647D-4DF8-BB58-8F264725B7BC}"/>
              </a:ext>
            </a:extLst>
          </p:cNvPr>
          <p:cNvSpPr txBox="1"/>
          <p:nvPr/>
        </p:nvSpPr>
        <p:spPr>
          <a:xfrm>
            <a:off x="8975507" y="2352456"/>
            <a:ext cx="2823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Display Noise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 : 250mV ~ 0V, 100KHz</a:t>
            </a:r>
          </a:p>
          <a:p>
            <a:r>
              <a:rPr lang="en-US" altLang="ko-KR" sz="1400" dirty="0"/>
              <a:t>    - Tr=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=0.5us</a:t>
            </a:r>
          </a:p>
          <a:p>
            <a:r>
              <a:rPr lang="en-US" altLang="ko-KR" sz="1400" dirty="0"/>
              <a:t>    - Position : </a:t>
            </a:r>
            <a:r>
              <a:rPr lang="en-US" altLang="ko-KR" sz="1400" dirty="0">
                <a:solidFill>
                  <a:srgbClr val="FF0000"/>
                </a:solidFill>
              </a:rPr>
              <a:t>Row&lt;8&gt;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57375-F44D-4066-9EE9-3DD7D171D350}"/>
              </a:ext>
            </a:extLst>
          </p:cNvPr>
          <p:cNvSpPr txBox="1"/>
          <p:nvPr/>
        </p:nvSpPr>
        <p:spPr>
          <a:xfrm>
            <a:off x="8975506" y="3335780"/>
            <a:ext cx="220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LPF Cutoff Frequency</a:t>
            </a:r>
          </a:p>
          <a:p>
            <a:r>
              <a:rPr lang="en-US" altLang="ko-KR" sz="1400" dirty="0"/>
              <a:t>    - 50KHz ( -3dB)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515EC-FA6A-4173-9B7E-5F7FBF50C5EA}"/>
              </a:ext>
            </a:extLst>
          </p:cNvPr>
          <p:cNvSpPr txBox="1"/>
          <p:nvPr/>
        </p:nvSpPr>
        <p:spPr>
          <a:xfrm>
            <a:off x="346423" y="5651010"/>
            <a:ext cx="5162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Pen Sensing Signal</a:t>
            </a:r>
            <a:r>
              <a:rPr lang="ko-KR" altLang="en-US" sz="1400" dirty="0"/>
              <a:t>의 </a:t>
            </a:r>
            <a:r>
              <a:rPr lang="en-US" altLang="ko-KR" sz="1400" dirty="0"/>
              <a:t>Display Noise </a:t>
            </a:r>
            <a:r>
              <a:rPr lang="ko-KR" altLang="en-US" sz="1400" dirty="0"/>
              <a:t>유입량</a:t>
            </a:r>
            <a:endParaRPr lang="en-US" altLang="ko-KR" sz="1400" dirty="0"/>
          </a:p>
          <a:p>
            <a:r>
              <a:rPr lang="en-US" altLang="ko-KR" sz="1400" dirty="0"/>
              <a:t>    - 1-Sensing Row Display Noise &lt;</a:t>
            </a:r>
            <a:r>
              <a:rPr lang="ko-KR" altLang="en-US" sz="1400" dirty="0"/>
              <a:t> </a:t>
            </a:r>
            <a:r>
              <a:rPr lang="en-US" altLang="ko-KR" sz="1400" dirty="0"/>
              <a:t>Full Panel Display Noise</a:t>
            </a:r>
          </a:p>
          <a:p>
            <a:r>
              <a:rPr lang="en-US" altLang="ko-KR" sz="1400" dirty="0"/>
              <a:t>    - Column Sensing 1/10 </a:t>
            </a:r>
            <a:r>
              <a:rPr lang="ko-KR" altLang="en-US" sz="1400" dirty="0"/>
              <a:t>이하</a:t>
            </a:r>
            <a:r>
              <a:rPr lang="en-US" altLang="ko-KR" sz="1400" dirty="0"/>
              <a:t>, Row Sensing 1/2 </a:t>
            </a:r>
            <a:r>
              <a:rPr lang="ko-KR" altLang="en-US" sz="1400" dirty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965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033" y="846515"/>
                <a:ext cx="5405048" cy="556014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C0, C1, …, C7, R0, R1, …, R7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Sampling frequency: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Interval time  dt=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.0025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.0025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−4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Data format: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Hexadecimal value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12 bits: 0  4095 (‘000’  ‘FFF’)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033" y="846515"/>
                <a:ext cx="5405048" cy="5560147"/>
              </a:xfrm>
              <a:blipFill>
                <a:blip r:embed="rId2"/>
                <a:stretch>
                  <a:fillRect l="-789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A98ABA-DB2F-4ECA-A05F-AFCFA97E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93" y="2844475"/>
            <a:ext cx="4783355" cy="23266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9888D-FA01-4341-AB98-A8EC066097DA}"/>
              </a:ext>
            </a:extLst>
          </p:cNvPr>
          <p:cNvSpPr txBox="1"/>
          <p:nvPr/>
        </p:nvSpPr>
        <p:spPr>
          <a:xfrm>
            <a:off x="5785945" y="2778558"/>
            <a:ext cx="151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ADC outputs</a:t>
            </a:r>
          </a:p>
          <a:p>
            <a:r>
              <a:rPr lang="en-US" sz="1000" dirty="0"/>
              <a:t>from PJJ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수석님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02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Data conversion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Data:</a:t>
            </a:r>
          </a:p>
          <a:p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0CA1C4-024D-45D5-A4CD-CDF48037C68C}"/>
              </a:ext>
            </a:extLst>
          </p:cNvPr>
          <p:cNvGrpSpPr/>
          <p:nvPr/>
        </p:nvGrpSpPr>
        <p:grpSpPr>
          <a:xfrm>
            <a:off x="3115347" y="1029259"/>
            <a:ext cx="7636108" cy="5194657"/>
            <a:chOff x="4403492" y="1056402"/>
            <a:chExt cx="7636108" cy="51946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9A60E6-8272-43D4-B5CE-856B4B6A2106}"/>
                </a:ext>
              </a:extLst>
            </p:cNvPr>
            <p:cNvGrpSpPr/>
            <p:nvPr/>
          </p:nvGrpSpPr>
          <p:grpSpPr>
            <a:xfrm>
              <a:off x="4403492" y="1056402"/>
              <a:ext cx="7636108" cy="5167382"/>
              <a:chOff x="4403492" y="1056402"/>
              <a:chExt cx="7636108" cy="516738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CB4DBA9-085C-4A39-8F22-450DE8FACF0E}"/>
                  </a:ext>
                </a:extLst>
              </p:cNvPr>
              <p:cNvGrpSpPr/>
              <p:nvPr/>
            </p:nvGrpSpPr>
            <p:grpSpPr>
              <a:xfrm>
                <a:off x="5390894" y="3238971"/>
                <a:ext cx="4235687" cy="2984813"/>
                <a:chOff x="5451965" y="1364949"/>
                <a:chExt cx="5491098" cy="4352925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20C54A50-AC89-4127-AB6E-D7E966A94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51965" y="1412575"/>
                  <a:ext cx="771525" cy="4305299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E0B1E979-7358-48B8-9F6B-A45CDA68A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26029" y="1364949"/>
                  <a:ext cx="1190626" cy="4314825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1C7DAAA-00F6-4C13-BD9F-E1E0D61B9A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76263" y="1374474"/>
                  <a:ext cx="1066800" cy="43434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5F5EB8C9-A89D-4BB9-98EB-3CA238244271}"/>
                    </a:ext>
                  </a:extLst>
                </p:cNvPr>
                <p:cNvSpPr/>
                <p:nvPr/>
              </p:nvSpPr>
              <p:spPr>
                <a:xfrm>
                  <a:off x="6311575" y="3429001"/>
                  <a:ext cx="1408869" cy="263107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138135B-947B-48E8-9E02-31F1F66B9DD5}"/>
                  </a:ext>
                </a:extLst>
              </p:cNvPr>
              <p:cNvGrpSpPr/>
              <p:nvPr/>
            </p:nvGrpSpPr>
            <p:grpSpPr>
              <a:xfrm>
                <a:off x="4403492" y="1056402"/>
                <a:ext cx="7636108" cy="1874968"/>
                <a:chOff x="4543350" y="1783735"/>
                <a:chExt cx="7636108" cy="187496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13E41A1-51BB-4678-BC86-9A21BFEDCE61}"/>
                    </a:ext>
                  </a:extLst>
                </p:cNvPr>
                <p:cNvGrpSpPr/>
                <p:nvPr/>
              </p:nvGrpSpPr>
              <p:grpSpPr>
                <a:xfrm>
                  <a:off x="4543350" y="1783735"/>
                  <a:ext cx="7636108" cy="617416"/>
                  <a:chOff x="2378488" y="4511304"/>
                  <a:chExt cx="7636108" cy="61741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F06CD13-516E-490B-9AB7-07D725375309}"/>
                      </a:ext>
                    </a:extLst>
                  </p:cNvPr>
                  <p:cNvSpPr/>
                  <p:nvPr/>
                </p:nvSpPr>
                <p:spPr>
                  <a:xfrm>
                    <a:off x="2378488" y="4511305"/>
                    <a:ext cx="1860061" cy="617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Hexadecimal </a:t>
                    </a:r>
                  </a:p>
                  <a:p>
                    <a:pPr algn="ctr"/>
                    <a:r>
                      <a:rPr lang="en-US" sz="1400" dirty="0"/>
                      <a:t>number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9343D88-BA4F-42E1-B9A7-5AC64FF3C8E7}"/>
                      </a:ext>
                    </a:extLst>
                  </p:cNvPr>
                  <p:cNvSpPr/>
                  <p:nvPr/>
                </p:nvSpPr>
                <p:spPr>
                  <a:xfrm>
                    <a:off x="5242827" y="4511305"/>
                    <a:ext cx="1860061" cy="617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Real numbers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bg1"/>
                        </a:solidFill>
                      </a:rPr>
                      <a:t>(with scale and subtract mean)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FADFEA8-417C-479B-A52E-AE8A03B09DE2}"/>
                      </a:ext>
                    </a:extLst>
                  </p:cNvPr>
                  <p:cNvSpPr/>
                  <p:nvPr/>
                </p:nvSpPr>
                <p:spPr>
                  <a:xfrm>
                    <a:off x="8052458" y="4511304"/>
                    <a:ext cx="1962138" cy="61741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Frequency domain data</a:t>
                    </a:r>
                  </a:p>
                </p:txBody>
              </p:sp>
            </p:grpSp>
            <p:sp>
              <p:nvSpPr>
                <p:cNvPr id="16" name="Arrow: Curved Up 15">
                  <a:extLst>
                    <a:ext uri="{FF2B5EF4-FFF2-40B4-BE49-F238E27FC236}">
                      <a16:creationId xmlns:a16="http://schemas.microsoft.com/office/drawing/2014/main" id="{E5CE9983-B36C-47D8-9724-3F2765AE8F2B}"/>
                    </a:ext>
                  </a:extLst>
                </p:cNvPr>
                <p:cNvSpPr/>
                <p:nvPr/>
              </p:nvSpPr>
              <p:spPr>
                <a:xfrm>
                  <a:off x="5665965" y="2534556"/>
                  <a:ext cx="2462033" cy="617414"/>
                </a:xfrm>
                <a:prstGeom prst="curvedUp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Arrow: Curved Up 16">
                  <a:extLst>
                    <a:ext uri="{FF2B5EF4-FFF2-40B4-BE49-F238E27FC236}">
                      <a16:creationId xmlns:a16="http://schemas.microsoft.com/office/drawing/2014/main" id="{FF2EFB6B-AF52-4EEB-BF25-3AC4B85672FA}"/>
                    </a:ext>
                  </a:extLst>
                </p:cNvPr>
                <p:cNvSpPr/>
                <p:nvPr/>
              </p:nvSpPr>
              <p:spPr>
                <a:xfrm>
                  <a:off x="8622000" y="2534556"/>
                  <a:ext cx="2331259" cy="617414"/>
                </a:xfrm>
                <a:prstGeom prst="curvedUp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C4BF84-D49A-43AC-AAA2-D31E4B72AF70}"/>
                    </a:ext>
                  </a:extLst>
                </p:cNvPr>
                <p:cNvSpPr txBox="1"/>
                <p:nvPr/>
              </p:nvSpPr>
              <p:spPr>
                <a:xfrm>
                  <a:off x="6588366" y="3197038"/>
                  <a:ext cx="1220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Hex-to-dec</a:t>
                  </a:r>
                </a:p>
                <a:p>
                  <a:r>
                    <a:rPr lang="en-US" sz="1200" i="1" dirty="0"/>
                    <a:t>fi()</a:t>
                  </a:r>
                  <a:r>
                    <a:rPr lang="en-US" sz="1200" dirty="0"/>
                    <a:t> in MATLAB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E87EB6-5C90-4F2B-A428-A24FE04510D5}"/>
                    </a:ext>
                  </a:extLst>
                </p:cNvPr>
                <p:cNvSpPr txBox="1"/>
                <p:nvPr/>
              </p:nvSpPr>
              <p:spPr>
                <a:xfrm>
                  <a:off x="9452264" y="3197037"/>
                  <a:ext cx="15009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FFT transform </a:t>
                  </a:r>
                </a:p>
                <a:p>
                  <a:r>
                    <a:rPr lang="en-US" sz="1200" i="1" dirty="0" err="1"/>
                    <a:t>fft</a:t>
                  </a:r>
                  <a:r>
                    <a:rPr lang="en-US" sz="1200" i="1" dirty="0"/>
                    <a:t>()</a:t>
                  </a:r>
                  <a:r>
                    <a:rPr lang="en-US" sz="1200" dirty="0"/>
                    <a:t> in MATLAB</a:t>
                  </a:r>
                </a:p>
              </p:txBody>
            </p:sp>
          </p:grp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4045C5B-5CCF-45FC-85FE-45FC679AA719}"/>
                </a:ext>
              </a:extLst>
            </p:cNvPr>
            <p:cNvSpPr/>
            <p:nvPr/>
          </p:nvSpPr>
          <p:spPr>
            <a:xfrm>
              <a:off x="9687778" y="4654297"/>
              <a:ext cx="757804" cy="18041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8A8C303E-77CD-448A-B23D-3F993F730AAF}"/>
                </a:ext>
              </a:extLst>
            </p:cNvPr>
            <p:cNvSpPr/>
            <p:nvPr/>
          </p:nvSpPr>
          <p:spPr>
            <a:xfrm>
              <a:off x="8173663" y="4654297"/>
              <a:ext cx="613668" cy="180413"/>
            </a:xfrm>
            <a:prstGeom prst="leftRightArrow">
              <a:avLst/>
            </a:prstGeom>
            <a:solidFill>
              <a:srgbClr val="7E8A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F9C300-5FDC-48CA-A088-F5123BA0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27028" y="3237947"/>
              <a:ext cx="862449" cy="301311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135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102D5-BE89-4727-A529-76B0FA4B8597}"/>
              </a:ext>
            </a:extLst>
          </p:cNvPr>
          <p:cNvSpPr txBox="1"/>
          <p:nvPr/>
        </p:nvSpPr>
        <p:spPr>
          <a:xfrm>
            <a:off x="200845" y="3227412"/>
            <a:ext cx="255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  <a:p>
            <a:r>
              <a:rPr lang="en-US" sz="1200" dirty="0">
                <a:latin typeface="Abadi" panose="020B0604020104020204" pitchFamily="34" charset="0"/>
              </a:rPr>
              <a:t>#samples  = 1320</a:t>
            </a:r>
          </a:p>
          <a:p>
            <a:r>
              <a:rPr lang="en-US" sz="1200" dirty="0">
                <a:latin typeface="Abadi" panose="020B0604020104020204" pitchFamily="34" charset="0"/>
              </a:rPr>
              <a:t>Scale, but </a:t>
            </a:r>
            <a:r>
              <a:rPr lang="en-US" sz="1200" dirty="0">
                <a:solidFill>
                  <a:srgbClr val="FF0000"/>
                </a:solidFill>
                <a:latin typeface="Abadi" panose="020B0604020104020204" pitchFamily="34" charset="0"/>
              </a:rPr>
              <a:t>no subtract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3772-7CD4-442E-BDAF-C7F66216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31" y="1028700"/>
            <a:ext cx="8859924" cy="53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4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102D5-BE89-4727-A529-76B0FA4B8597}"/>
              </a:ext>
            </a:extLst>
          </p:cNvPr>
          <p:cNvSpPr txBox="1"/>
          <p:nvPr/>
        </p:nvSpPr>
        <p:spPr>
          <a:xfrm>
            <a:off x="200845" y="3227412"/>
            <a:ext cx="255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  <a:p>
            <a:r>
              <a:rPr lang="en-US" sz="1200" dirty="0">
                <a:latin typeface="Abadi" panose="020B0604020104020204" pitchFamily="34" charset="0"/>
              </a:rPr>
              <a:t>#samples  = 1320</a:t>
            </a:r>
          </a:p>
          <a:p>
            <a:r>
              <a:rPr lang="en-US" sz="1200" dirty="0">
                <a:latin typeface="Abadi" panose="020B0604020104020204" pitchFamily="34" charset="0"/>
              </a:rPr>
              <a:t>Scale, </a:t>
            </a:r>
            <a:r>
              <a:rPr lang="en-US" sz="1200" dirty="0">
                <a:solidFill>
                  <a:srgbClr val="FF0000"/>
                </a:solidFill>
                <a:latin typeface="Abadi" panose="020B0604020104020204" pitchFamily="34" charset="0"/>
              </a:rPr>
              <a:t>subtract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EA024-9EFF-4097-8856-46428F92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6" y="1052404"/>
            <a:ext cx="8774989" cy="52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60F34-C437-4F36-AAE1-41117987EABD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692E9-9054-4566-BD87-5106FA70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32" y="997900"/>
            <a:ext cx="8903933" cy="5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Using ‘subtract mean’: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C5558-EE38-45E6-8CB4-12FA8E1D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61" y="974596"/>
            <a:ext cx="8902384" cy="5336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DFCF1-3698-4345-B961-22F331DE3534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</p:spTree>
    <p:extLst>
      <p:ext uri="{BB962C8B-B14F-4D97-AF65-F5344CB8AC3E}">
        <p14:creationId xmlns:p14="http://schemas.microsoft.com/office/powerpoint/2010/main" val="20643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A647-7609-4E09-AC8C-68AF39DCD5A9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070BB-2329-4B31-B87E-2244C32C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7" y="846516"/>
            <a:ext cx="9144438" cy="55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639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12339</TotalTime>
  <Words>447</Words>
  <Application>Microsoft Office PowerPoint</Application>
  <PresentationFormat>Widescreen</PresentationFormat>
  <Paragraphs>124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HY견고딕</vt:lpstr>
      <vt:lpstr>맑은 고딕</vt:lpstr>
      <vt:lpstr>Abadi</vt:lpstr>
      <vt:lpstr>Arial</vt:lpstr>
      <vt:lpstr>Arial Black</vt:lpstr>
      <vt:lpstr>Arial Rounded MT Bold</vt:lpstr>
      <vt:lpstr>Cambria Math</vt:lpstr>
      <vt:lpstr>Verdana</vt:lpstr>
      <vt:lpstr>Wingdings</vt:lpstr>
      <vt:lpstr>1_Office 테마</vt:lpstr>
      <vt:lpstr>ADC output data  reconstruction and FFT analyzation</vt:lpstr>
      <vt:lpstr>PowerPoint Presentation</vt:lpstr>
      <vt:lpstr>ADC output data</vt:lpstr>
      <vt:lpstr>Data conversion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PowerPoint Presentation</vt:lpstr>
      <vt:lpstr>Active Pen Column Sensing (@1-Sensing Row Display Noise)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205</cp:revision>
  <dcterms:created xsi:type="dcterms:W3CDTF">2017-04-11T06:08:10Z</dcterms:created>
  <dcterms:modified xsi:type="dcterms:W3CDTF">2021-02-01T09:29:50Z</dcterms:modified>
</cp:coreProperties>
</file>