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73" r:id="rId2"/>
    <p:sldId id="358" r:id="rId3"/>
    <p:sldId id="359" r:id="rId4"/>
    <p:sldId id="360" r:id="rId5"/>
    <p:sldId id="377" r:id="rId6"/>
    <p:sldId id="379" r:id="rId7"/>
    <p:sldId id="378" r:id="rId8"/>
    <p:sldId id="376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54" r:id="rId25"/>
    <p:sldId id="278" r:id="rId26"/>
    <p:sldId id="35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8AA0"/>
    <a:srgbClr val="D91E25"/>
    <a:srgbClr val="0000FF"/>
    <a:srgbClr val="A686BE"/>
    <a:srgbClr val="BFAECC"/>
    <a:srgbClr val="BA3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42" autoAdjust="0"/>
    <p:restoredTop sz="91886" autoAdjust="0"/>
  </p:normalViewPr>
  <p:slideViewPr>
    <p:cSldViewPr snapToGrid="0">
      <p:cViewPr varScale="1">
        <p:scale>
          <a:sx n="121" d="100"/>
          <a:sy n="121" d="100"/>
        </p:scale>
        <p:origin x="54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F326B-DD9B-4637-8373-2D89CD9854B3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E881C-C18C-4279-ABBC-A4F7CB564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9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&gt;&gt; help fi</a:t>
            </a:r>
          </a:p>
          <a:p>
            <a:r>
              <a:rPr lang="en-US" dirty="0"/>
              <a:t> fi     Fixed-point numeric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E881C-C18C-4279-ABBC-A4F7CB564FA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65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-외부용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5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EC4AEFD-C672-4090-9C54-FCBDB21AD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3" name="모서리가 둥근 직사각형 67">
            <a:extLst>
              <a:ext uri="{FF2B5EF4-FFF2-40B4-BE49-F238E27FC236}">
                <a16:creationId xmlns:a16="http://schemas.microsoft.com/office/drawing/2014/main" id="{7509603F-E401-4C2F-A0CB-3B37181E0CBF}"/>
              </a:ext>
            </a:extLst>
          </p:cNvPr>
          <p:cNvSpPr/>
          <p:nvPr userDrawn="1"/>
        </p:nvSpPr>
        <p:spPr>
          <a:xfrm>
            <a:off x="667110" y="1260393"/>
            <a:ext cx="10857780" cy="1079499"/>
          </a:xfrm>
          <a:prstGeom prst="roundRect">
            <a:avLst>
              <a:gd name="adj" fmla="val 50000"/>
            </a:avLst>
          </a:prstGeom>
          <a:solidFill>
            <a:schemeClr val="bg1">
              <a:alpha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7C7B0A1-BFE8-474B-A680-690C1DCCFCA1}"/>
              </a:ext>
            </a:extLst>
          </p:cNvPr>
          <p:cNvGrpSpPr/>
          <p:nvPr userDrawn="1"/>
        </p:nvGrpSpPr>
        <p:grpSpPr>
          <a:xfrm>
            <a:off x="5220702" y="2997246"/>
            <a:ext cx="1750597" cy="1452282"/>
            <a:chOff x="5124687" y="2997246"/>
            <a:chExt cx="1750597" cy="1452282"/>
          </a:xfrm>
        </p:grpSpPr>
        <p:pic>
          <p:nvPicPr>
            <p:cNvPr id="5" name="그림 4" descr="표지판이(가) 표시된 사진&#10;&#10;자동 생성된 설명">
              <a:extLst>
                <a:ext uri="{FF2B5EF4-FFF2-40B4-BE49-F238E27FC236}">
                  <a16:creationId xmlns:a16="http://schemas.microsoft.com/office/drawing/2014/main" id="{CA432010-9C4F-4213-A7FC-4F99AD987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100000"/>
                      </a14:imgEffect>
                      <a14:imgEffect>
                        <a14:brightnessContrast bright="47000" contrast="-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7547" y="3020105"/>
              <a:ext cx="1727737" cy="1429423"/>
            </a:xfrm>
            <a:prstGeom prst="rect">
              <a:avLst/>
            </a:prstGeom>
          </p:spPr>
        </p:pic>
        <p:pic>
          <p:nvPicPr>
            <p:cNvPr id="6" name="그림 5" descr="표지판이(가) 표시된 사진&#10;&#10;자동 생성된 설명">
              <a:extLst>
                <a:ext uri="{FF2B5EF4-FFF2-40B4-BE49-F238E27FC236}">
                  <a16:creationId xmlns:a16="http://schemas.microsoft.com/office/drawing/2014/main" id="{E60601AA-4499-46CB-8B3F-0BE4696FA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4687" y="2997246"/>
              <a:ext cx="1727737" cy="142942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BF08BCB-E837-4115-8AAA-D2037DC14442}"/>
              </a:ext>
            </a:extLst>
          </p:cNvPr>
          <p:cNvSpPr txBox="1"/>
          <p:nvPr userDrawn="1"/>
        </p:nvSpPr>
        <p:spPr>
          <a:xfrm>
            <a:off x="4925138" y="4503508"/>
            <a:ext cx="2341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itchFamily="34" charset="-128"/>
                <a:ea typeface="Adobe Fan Heiti Std B" pitchFamily="34" charset="-128"/>
              </a:rPr>
              <a:t>Design &amp; Development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itchFamily="34" charset="-128"/>
                <a:ea typeface="Adobe Fan Heiti Std B" pitchFamily="34" charset="-128"/>
              </a:rPr>
              <a:t>Center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 Heiti Std B" pitchFamily="34" charset="-128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C7220F2-DB47-4FCE-825B-E94C88AE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513" y="1311214"/>
            <a:ext cx="8970274" cy="971911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715501BC-2969-4B1B-8E34-5F9777821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99000" y="3787379"/>
            <a:ext cx="3784120" cy="107950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</a:t>
            </a:r>
            <a:endParaRPr lang="en-US" altLang="ko-KR" dirty="0"/>
          </a:p>
          <a:p>
            <a:pPr lvl="0"/>
            <a:r>
              <a:rPr lang="ko-KR" altLang="en-US" dirty="0"/>
              <a:t>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431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-내부용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5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EC4AEFD-C672-4090-9C54-FCBDB21AD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3" name="모서리가 둥근 직사각형 67">
            <a:extLst>
              <a:ext uri="{FF2B5EF4-FFF2-40B4-BE49-F238E27FC236}">
                <a16:creationId xmlns:a16="http://schemas.microsoft.com/office/drawing/2014/main" id="{7509603F-E401-4C2F-A0CB-3B37181E0CBF}"/>
              </a:ext>
            </a:extLst>
          </p:cNvPr>
          <p:cNvSpPr/>
          <p:nvPr userDrawn="1"/>
        </p:nvSpPr>
        <p:spPr>
          <a:xfrm>
            <a:off x="667110" y="1260393"/>
            <a:ext cx="10857780" cy="1079499"/>
          </a:xfrm>
          <a:prstGeom prst="roundRect">
            <a:avLst>
              <a:gd name="adj" fmla="val 50000"/>
            </a:avLst>
          </a:prstGeom>
          <a:solidFill>
            <a:schemeClr val="bg1">
              <a:alpha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7C7B0A1-BFE8-474B-A680-690C1DCCFCA1}"/>
              </a:ext>
            </a:extLst>
          </p:cNvPr>
          <p:cNvGrpSpPr/>
          <p:nvPr userDrawn="1"/>
        </p:nvGrpSpPr>
        <p:grpSpPr>
          <a:xfrm>
            <a:off x="5220702" y="2997246"/>
            <a:ext cx="1750597" cy="1452282"/>
            <a:chOff x="5124687" y="2997246"/>
            <a:chExt cx="1750597" cy="1452282"/>
          </a:xfrm>
        </p:grpSpPr>
        <p:pic>
          <p:nvPicPr>
            <p:cNvPr id="5" name="그림 4" descr="표지판이(가) 표시된 사진&#10;&#10;자동 생성된 설명">
              <a:extLst>
                <a:ext uri="{FF2B5EF4-FFF2-40B4-BE49-F238E27FC236}">
                  <a16:creationId xmlns:a16="http://schemas.microsoft.com/office/drawing/2014/main" id="{CA432010-9C4F-4213-A7FC-4F99AD987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100000"/>
                      </a14:imgEffect>
                      <a14:imgEffect>
                        <a14:brightnessContrast bright="47000" contrast="-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7547" y="3020105"/>
              <a:ext cx="1727737" cy="1429423"/>
            </a:xfrm>
            <a:prstGeom prst="rect">
              <a:avLst/>
            </a:prstGeom>
          </p:spPr>
        </p:pic>
        <p:pic>
          <p:nvPicPr>
            <p:cNvPr id="6" name="그림 5" descr="표지판이(가) 표시된 사진&#10;&#10;자동 생성된 설명">
              <a:extLst>
                <a:ext uri="{FF2B5EF4-FFF2-40B4-BE49-F238E27FC236}">
                  <a16:creationId xmlns:a16="http://schemas.microsoft.com/office/drawing/2014/main" id="{E60601AA-4499-46CB-8B3F-0BE4696FA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4687" y="2997246"/>
              <a:ext cx="1727737" cy="142942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BF08BCB-E837-4115-8AAA-D2037DC14442}"/>
              </a:ext>
            </a:extLst>
          </p:cNvPr>
          <p:cNvSpPr txBox="1"/>
          <p:nvPr userDrawn="1"/>
        </p:nvSpPr>
        <p:spPr>
          <a:xfrm>
            <a:off x="4925138" y="4503508"/>
            <a:ext cx="2341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itchFamily="34" charset="-128"/>
                <a:ea typeface="Adobe Fan Heiti Std B" pitchFamily="34" charset="-128"/>
              </a:rPr>
              <a:t>Design &amp; Development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itchFamily="34" charset="-128"/>
                <a:ea typeface="Adobe Fan Heiti Std B" pitchFamily="34" charset="-128"/>
              </a:rPr>
              <a:t>Center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 Heiti Std B" pitchFamily="34" charset="-128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C7220F2-DB47-4FCE-825B-E94C88AE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513" y="1311214"/>
            <a:ext cx="8970274" cy="971911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715501BC-2969-4B1B-8E34-5F97778216C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32363" y="5198854"/>
            <a:ext cx="4727276" cy="10795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218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5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EC4AEFD-C672-4090-9C54-FCBDB21AD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36" y="1229946"/>
            <a:ext cx="5881904" cy="5607619"/>
          </a:xfrm>
          <a:prstGeom prst="rect">
            <a:avLst/>
          </a:prstGeom>
        </p:spPr>
      </p:pic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3058FD6C-BE5C-4435-9F1C-4B97012C7425}"/>
              </a:ext>
            </a:extLst>
          </p:cNvPr>
          <p:cNvSpPr/>
          <p:nvPr userDrawn="1"/>
        </p:nvSpPr>
        <p:spPr>
          <a:xfrm>
            <a:off x="3749040" y="620048"/>
            <a:ext cx="4419600" cy="726131"/>
          </a:xfrm>
          <a:prstGeom prst="roundRect">
            <a:avLst>
              <a:gd name="adj" fmla="val 50000"/>
            </a:avLst>
          </a:prstGeom>
          <a:solidFill>
            <a:schemeClr val="bg1">
              <a:alpha val="7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CONTENTS</a:t>
            </a:r>
          </a:p>
        </p:txBody>
      </p:sp>
      <p:pic>
        <p:nvPicPr>
          <p:cNvPr id="4" name="Picture 9" descr="H:\블로그\20151201 ppt\idea14.png">
            <a:extLst>
              <a:ext uri="{FF2B5EF4-FFF2-40B4-BE49-F238E27FC236}">
                <a16:creationId xmlns:a16="http://schemas.microsoft.com/office/drawing/2014/main" id="{CC782E16-4D5A-4BCC-8516-1CD8882A4B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95" y="2934596"/>
            <a:ext cx="360000" cy="36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:\블로그\20151201 ppt\three115 (1).png">
            <a:extLst>
              <a:ext uri="{FF2B5EF4-FFF2-40B4-BE49-F238E27FC236}">
                <a16:creationId xmlns:a16="http://schemas.microsoft.com/office/drawing/2014/main" id="{1BD66456-AE52-4E35-AE69-14D45BB81D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179" y="3485809"/>
            <a:ext cx="360000" cy="36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H:\블로그\20151201 ppt\smartphones17.png">
            <a:extLst>
              <a:ext uri="{FF2B5EF4-FFF2-40B4-BE49-F238E27FC236}">
                <a16:creationId xmlns:a16="http://schemas.microsoft.com/office/drawing/2014/main" id="{6CCA11A3-1821-40FF-9416-089C102CA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179" y="1832170"/>
            <a:ext cx="360000" cy="36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:\블로그\20151201 ppt\calendar159.png">
            <a:extLst>
              <a:ext uri="{FF2B5EF4-FFF2-40B4-BE49-F238E27FC236}">
                <a16:creationId xmlns:a16="http://schemas.microsoft.com/office/drawing/2014/main" id="{498CF422-5222-40F3-A435-00BF6A0765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179" y="5690664"/>
            <a:ext cx="360000" cy="36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:\블로그\20151201 ppt\calculator69.png">
            <a:extLst>
              <a:ext uri="{FF2B5EF4-FFF2-40B4-BE49-F238E27FC236}">
                <a16:creationId xmlns:a16="http://schemas.microsoft.com/office/drawing/2014/main" id="{F0FC39F2-1FD6-4F03-B555-93E1FFD49B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179" y="5139448"/>
            <a:ext cx="360000" cy="36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3" descr="H:\블로그\20151201 ppt\envelope14.png">
            <a:extLst>
              <a:ext uri="{FF2B5EF4-FFF2-40B4-BE49-F238E27FC236}">
                <a16:creationId xmlns:a16="http://schemas.microsoft.com/office/drawing/2014/main" id="{23158729-5DA4-4E64-AE4D-C23AA286E0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179" y="4588235"/>
            <a:ext cx="360000" cy="36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:\블로그\20151201 ppt\camera153.png">
            <a:extLst>
              <a:ext uri="{FF2B5EF4-FFF2-40B4-BE49-F238E27FC236}">
                <a16:creationId xmlns:a16="http://schemas.microsoft.com/office/drawing/2014/main" id="{9605BA0E-F1FE-4697-A964-9376C42E55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95" y="4037022"/>
            <a:ext cx="360000" cy="36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H:\블로그\20151201 ppt\pc6.png">
            <a:extLst>
              <a:ext uri="{FF2B5EF4-FFF2-40B4-BE49-F238E27FC236}">
                <a16:creationId xmlns:a16="http://schemas.microsoft.com/office/drawing/2014/main" id="{AB9CC822-A9AA-469B-9253-0B2D8060A5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95" y="2383383"/>
            <a:ext cx="360000" cy="36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012B9376-0AFF-4639-A123-6B01EB26A53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503031" y="762000"/>
            <a:ext cx="374260" cy="45948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A27509DB-BAB0-4926-B540-A7E97663947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06791" y="1782792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Content#1</a:t>
            </a:r>
            <a:endParaRPr lang="ko-KR" altLang="en-US" dirty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FD756441-E077-4D5D-8652-68A3F690564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306791" y="2334005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Content#2</a:t>
            </a:r>
            <a:endParaRPr lang="ko-KR" altLang="en-US" dirty="0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BA1A86B7-FEC5-48F3-8C94-841142E9A8C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306791" y="2885218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Content#3</a:t>
            </a:r>
            <a:endParaRPr lang="ko-KR" altLang="en-US" dirty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D0EBCF4E-7E2D-4790-AC85-D6F00F7BB73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306791" y="3436431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Content#4</a:t>
            </a:r>
            <a:endParaRPr lang="ko-KR" altLang="en-US" dirty="0"/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FCC7575-E328-40AB-A358-E063D2D21AC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306791" y="3987644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Content#5</a:t>
            </a:r>
            <a:endParaRPr lang="ko-KR" altLang="en-US" dirty="0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77F96D3A-3310-46D8-A2DA-C616315CB75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06791" y="4538857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Content#6</a:t>
            </a:r>
            <a:endParaRPr lang="ko-KR" altLang="en-US" dirty="0"/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4DB47CBE-BC23-4C61-9242-85B9F7B89DA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306791" y="5090070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Content#7</a:t>
            </a:r>
            <a:endParaRPr lang="ko-KR" altLang="en-US" dirty="0"/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3D4AA189-3910-4C87-8E15-503D1C116D8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306791" y="5641286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33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5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EC4AEFD-C672-4090-9C54-FCBDB21AD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36" y="1229946"/>
            <a:ext cx="5881904" cy="5607619"/>
          </a:xfrm>
          <a:prstGeom prst="rect">
            <a:avLst/>
          </a:prstGeom>
        </p:spPr>
      </p:pic>
      <p:sp>
        <p:nvSpPr>
          <p:cNvPr id="5" name="모서리가 둥근 직사각형 67">
            <a:extLst>
              <a:ext uri="{FF2B5EF4-FFF2-40B4-BE49-F238E27FC236}">
                <a16:creationId xmlns:a16="http://schemas.microsoft.com/office/drawing/2014/main" id="{5DB72E38-149F-40EA-A02E-C644604F1609}"/>
              </a:ext>
            </a:extLst>
          </p:cNvPr>
          <p:cNvSpPr/>
          <p:nvPr userDrawn="1"/>
        </p:nvSpPr>
        <p:spPr>
          <a:xfrm>
            <a:off x="667110" y="2065525"/>
            <a:ext cx="10857780" cy="1079499"/>
          </a:xfrm>
          <a:prstGeom prst="roundRect">
            <a:avLst>
              <a:gd name="adj" fmla="val 50000"/>
            </a:avLst>
          </a:prstGeom>
          <a:solidFill>
            <a:schemeClr val="bg1">
              <a:alpha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701A3F5-FED8-4103-BC17-75999488B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513" y="2116346"/>
            <a:ext cx="8970274" cy="971911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0457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전자기기이(가) 표시된 사진&#10;&#10;자동 생성된 설명">
            <a:extLst>
              <a:ext uri="{FF2B5EF4-FFF2-40B4-BE49-F238E27FC236}">
                <a16:creationId xmlns:a16="http://schemas.microsoft.com/office/drawing/2014/main" id="{2F3D5CB9-B17B-4C02-AED5-48DB88126A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0381"/>
            <a:ext cx="5881904" cy="560761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999931-9C46-4798-8D0B-769E4C55A301}"/>
              </a:ext>
            </a:extLst>
          </p:cNvPr>
          <p:cNvSpPr/>
          <p:nvPr userDrawn="1"/>
        </p:nvSpPr>
        <p:spPr>
          <a:xfrm>
            <a:off x="0" y="6537365"/>
            <a:ext cx="12192000" cy="3206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슬라이드 번호 개체 틀 7">
            <a:extLst>
              <a:ext uri="{FF2B5EF4-FFF2-40B4-BE49-F238E27FC236}">
                <a16:creationId xmlns:a16="http://schemas.microsoft.com/office/drawing/2014/main" id="{E8AC9777-127F-4C0D-BDA0-D01F60C75303}"/>
              </a:ext>
            </a:extLst>
          </p:cNvPr>
          <p:cNvSpPr txBox="1">
            <a:spLocks/>
          </p:cNvSpPr>
          <p:nvPr userDrawn="1"/>
        </p:nvSpPr>
        <p:spPr>
          <a:xfrm>
            <a:off x="11445875" y="6589303"/>
            <a:ext cx="562149" cy="213152"/>
          </a:xfrm>
          <a:prstGeom prst="parallelogram">
            <a:avLst>
              <a:gd name="adj" fmla="val 38406"/>
            </a:avLst>
          </a:prstGeom>
          <a:solidFill>
            <a:srgbClr val="7E8AA0"/>
          </a:solidFill>
        </p:spPr>
        <p:txBody>
          <a:bodyPr wrap="square" tIns="0" bIns="0" anchor="ctr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BDF7836-E6E9-4EFF-995A-5630EC5FB7E8}" type="slidenum">
              <a:rPr lang="ko-KR" altLang="en-US" sz="1050" smtClean="0">
                <a:solidFill>
                  <a:schemeClr val="accent5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F5F5BB-D32D-40AA-847D-101CA91BB3FE}"/>
              </a:ext>
            </a:extLst>
          </p:cNvPr>
          <p:cNvSpPr txBox="1"/>
          <p:nvPr userDrawn="1"/>
        </p:nvSpPr>
        <p:spPr>
          <a:xfrm>
            <a:off x="1" y="6580920"/>
            <a:ext cx="3225800" cy="246221"/>
          </a:xfrm>
          <a:prstGeom prst="rect">
            <a:avLst/>
          </a:prstGeom>
          <a:noFill/>
          <a:effectLst/>
        </p:spPr>
        <p:txBody>
          <a:bodyPr wrap="square" tIns="0" bIns="0" rtlCol="0" anchor="ctr" anchorCtr="0">
            <a:spAutoFit/>
          </a:bodyPr>
          <a:lstStyle/>
          <a:p>
            <a:pPr algn="l"/>
            <a:r>
              <a:rPr lang="en-US" altLang="ko-KR" sz="1600" b="1" i="0" u="none" dirty="0">
                <a:solidFill>
                  <a:srgbClr val="D91E25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G2</a:t>
            </a:r>
            <a:r>
              <a:rPr lang="en-US" altLang="ko-KR" sz="1200" b="1" i="0" u="none" dirty="0">
                <a:solidFill>
                  <a:srgbClr val="D91E25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touch Confidential</a:t>
            </a:r>
            <a:r>
              <a:rPr lang="en-US" altLang="ko-KR" sz="1100" b="1" i="0" u="none" dirty="0">
                <a:solidFill>
                  <a:srgbClr val="D91E25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2020</a:t>
            </a:r>
            <a:endParaRPr lang="ko-KR" altLang="en-US" sz="1100" b="1" i="0" u="none" dirty="0">
              <a:solidFill>
                <a:srgbClr val="D91E2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38D36-BD34-44C4-A83F-35EA46201B24}"/>
              </a:ext>
            </a:extLst>
          </p:cNvPr>
          <p:cNvSpPr txBox="1"/>
          <p:nvPr userDrawn="1"/>
        </p:nvSpPr>
        <p:spPr>
          <a:xfrm>
            <a:off x="9880651" y="6625551"/>
            <a:ext cx="1603324" cy="184666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altLang="ko-KR" sz="1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Be</a:t>
            </a:r>
            <a:r>
              <a:rPr lang="ko-KR" altLang="en-US" sz="1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Crazy ZZO~~M!!</a:t>
            </a:r>
            <a:endParaRPr lang="ko-KR" altLang="en-US" sz="12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88429F0E-59C3-43A7-AE11-16D776E3E82B}"/>
              </a:ext>
            </a:extLst>
          </p:cNvPr>
          <p:cNvSpPr/>
          <p:nvPr userDrawn="1"/>
        </p:nvSpPr>
        <p:spPr>
          <a:xfrm>
            <a:off x="0" y="1"/>
            <a:ext cx="12192000" cy="879230"/>
          </a:xfrm>
          <a:prstGeom prst="flowChartDocumen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108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개체 틀 1">
            <a:extLst>
              <a:ext uri="{FF2B5EF4-FFF2-40B4-BE49-F238E27FC236}">
                <a16:creationId xmlns:a16="http://schemas.microsoft.com/office/drawing/2014/main" id="{9288CA19-EB34-498B-9DCE-9EE29BC8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42" y="177564"/>
            <a:ext cx="8153401" cy="387798"/>
          </a:xfrm>
          <a:prstGeom prst="rect">
            <a:avLst/>
          </a:prstGeom>
        </p:spPr>
        <p:txBody>
          <a:bodyPr vert="horz" lIns="91440" tIns="0" rIns="91440" bIns="0" rtlCol="0" anchor="ctr">
            <a:spAutoFit/>
          </a:bodyPr>
          <a:lstStyle>
            <a:lvl1pPr>
              <a:defRPr sz="2800" b="1" spc="-130" baseline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52B3995A-1347-459B-8A42-03E475E73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8" y="1092869"/>
            <a:ext cx="11815937" cy="5208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8" name="그림 17" descr="표지판이(가) 표시된 사진&#10;&#10;자동 생성된 설명">
            <a:extLst>
              <a:ext uri="{FF2B5EF4-FFF2-40B4-BE49-F238E27FC236}">
                <a16:creationId xmlns:a16="http://schemas.microsoft.com/office/drawing/2014/main" id="{332BA4DE-A082-43C6-9F15-786CEDE9DC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797" y="69014"/>
            <a:ext cx="678228" cy="561124"/>
          </a:xfrm>
          <a:prstGeom prst="rect">
            <a:avLst/>
          </a:prstGeom>
        </p:spPr>
      </p:pic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B3097EF4-F429-40B0-9005-16505A14E16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003792" y="602270"/>
            <a:ext cx="10515600" cy="138499"/>
          </a:xfrm>
          <a:prstGeom prst="rect">
            <a:avLst/>
          </a:prstGeom>
        </p:spPr>
        <p:txBody>
          <a:bodyPr vert="horz" lIns="91440" tIns="0" rIns="91440" bIns="0" rtlCol="0">
            <a:sp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/>
              <a:t>마스터 제목에 대한 부가 설명 편집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575F001-29BE-4BA9-B900-C2A746739401}"/>
              </a:ext>
            </a:extLst>
          </p:cNvPr>
          <p:cNvSpPr/>
          <p:nvPr userDrawn="1"/>
        </p:nvSpPr>
        <p:spPr>
          <a:xfrm>
            <a:off x="206835" y="147209"/>
            <a:ext cx="608611" cy="608611"/>
          </a:xfrm>
          <a:prstGeom prst="ellipse">
            <a:avLst/>
          </a:prstGeom>
          <a:solidFill>
            <a:srgbClr val="7E8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dirty="0">
              <a:solidFill>
                <a:prstClr val="white"/>
              </a:solidFill>
            </a:endParaRP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5105C072-D10F-4647-8CB3-413B52F8861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81121" y="286419"/>
            <a:ext cx="460039" cy="332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ctr">
              <a:buNone/>
              <a:defRPr sz="2400" b="1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7047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21" userDrawn="1">
          <p15:clr>
            <a:srgbClr val="FBAE40"/>
          </p15:clr>
        </p15:guide>
        <p15:guide id="4" pos="755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5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EC4AEFD-C672-4090-9C54-FCBDB21AD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36" y="1229946"/>
            <a:ext cx="5881904" cy="5607619"/>
          </a:xfrm>
          <a:prstGeom prst="rect">
            <a:avLst/>
          </a:prstGeom>
        </p:spPr>
      </p:pic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3058FD6C-BE5C-4435-9F1C-4B97012C7425}"/>
              </a:ext>
            </a:extLst>
          </p:cNvPr>
          <p:cNvSpPr/>
          <p:nvPr userDrawn="1"/>
        </p:nvSpPr>
        <p:spPr>
          <a:xfrm>
            <a:off x="3749040" y="620048"/>
            <a:ext cx="4419600" cy="726131"/>
          </a:xfrm>
          <a:prstGeom prst="roundRect">
            <a:avLst>
              <a:gd name="adj" fmla="val 50000"/>
            </a:avLst>
          </a:prstGeom>
          <a:solidFill>
            <a:schemeClr val="bg1">
              <a:alpha val="7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Appendix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5C5BB62F-897C-46C7-8ACC-C163AA56326F}"/>
              </a:ext>
            </a:extLst>
          </p:cNvPr>
          <p:cNvSpPr>
            <a:spLocks/>
          </p:cNvSpPr>
          <p:nvPr userDrawn="1"/>
        </p:nvSpPr>
        <p:spPr bwMode="auto">
          <a:xfrm>
            <a:off x="4492343" y="828135"/>
            <a:ext cx="383713" cy="34019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191484CC-79DA-4924-8D8B-D2C9351961D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45231" y="1679275"/>
            <a:ext cx="7709652" cy="4621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>
              <a:buFont typeface="Wingdings" panose="05000000000000000000" pitchFamily="2" charset="2"/>
              <a:buChar char="l"/>
              <a:defRPr sz="2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4140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5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EC4AEFD-C672-4090-9C54-FCBDB21AD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36" y="1229946"/>
            <a:ext cx="5881904" cy="560761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5F3DA1D-E7F3-4A9A-891F-EA34F7D33E92}"/>
              </a:ext>
            </a:extLst>
          </p:cNvPr>
          <p:cNvSpPr txBox="1"/>
          <p:nvPr userDrawn="1"/>
        </p:nvSpPr>
        <p:spPr>
          <a:xfrm>
            <a:off x="3688569" y="1819107"/>
            <a:ext cx="5150629" cy="1378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Thank you</a:t>
            </a:r>
            <a:endParaRPr lang="ko-KR" altLang="en-US" sz="66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29" name="그래픽 28" descr="악수">
            <a:extLst>
              <a:ext uri="{FF2B5EF4-FFF2-40B4-BE49-F238E27FC236}">
                <a16:creationId xmlns:a16="http://schemas.microsoft.com/office/drawing/2014/main" id="{B929F671-0DE5-4FD4-8432-3442766E9E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3866" y="3569167"/>
            <a:ext cx="1604930" cy="160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8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74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2" r:id="rId3"/>
    <p:sldLayoutId id="2147483677" r:id="rId4"/>
    <p:sldLayoutId id="2147483674" r:id="rId5"/>
    <p:sldLayoutId id="2147483676" r:id="rId6"/>
    <p:sldLayoutId id="2147483675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D31EE40-CD2B-45E6-ADF5-F6337FEF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white"/>
                </a:solidFill>
                <a:cs typeface="Aharoni" panose="02010803020104030203" pitchFamily="2" charset="-79"/>
              </a:rPr>
              <a:t>ADC output data reconstruction and </a:t>
            </a:r>
            <a:br>
              <a:rPr lang="en-US" altLang="ko-KR" dirty="0">
                <a:solidFill>
                  <a:prstClr val="white"/>
                </a:solidFill>
                <a:cs typeface="Aharoni" panose="02010803020104030203" pitchFamily="2" charset="-79"/>
              </a:rPr>
            </a:br>
            <a:r>
              <a:rPr lang="en-US" altLang="ko-KR" dirty="0">
                <a:solidFill>
                  <a:prstClr val="white"/>
                </a:solidFill>
                <a:cs typeface="Aharoni" panose="02010803020104030203" pitchFamily="2" charset="-79"/>
              </a:rPr>
              <a:t>FFT analyzation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D82331-2383-41F8-A7A6-8D6639D6B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363" y="5033821"/>
            <a:ext cx="4727276" cy="1469608"/>
          </a:xfrm>
        </p:spPr>
        <p:txBody>
          <a:bodyPr/>
          <a:lstStyle/>
          <a:p>
            <a:r>
              <a:rPr lang="en-US" altLang="ko-KR" dirty="0"/>
              <a:t>G2touch </a:t>
            </a:r>
            <a:r>
              <a:rPr lang="ko-KR" altLang="en-US" dirty="0"/>
              <a:t>개발센터</a:t>
            </a:r>
            <a:endParaRPr lang="en-US" altLang="ko-KR" dirty="0"/>
          </a:p>
          <a:p>
            <a:r>
              <a:rPr lang="en-US" altLang="ko-KR" dirty="0"/>
              <a:t>IC</a:t>
            </a:r>
            <a:r>
              <a:rPr lang="ko-KR" altLang="en-US" dirty="0"/>
              <a:t>개발실 </a:t>
            </a:r>
            <a:r>
              <a:rPr lang="en-US" altLang="ko-KR" dirty="0"/>
              <a:t>SoC</a:t>
            </a:r>
            <a:r>
              <a:rPr lang="ko-KR" altLang="en-US" dirty="0"/>
              <a:t>팀</a:t>
            </a:r>
            <a:r>
              <a:rPr lang="en-US" altLang="ko-KR" dirty="0"/>
              <a:t>, </a:t>
            </a:r>
            <a:r>
              <a:rPr lang="en-US" altLang="ko-KR"/>
              <a:t>mducng</a:t>
            </a:r>
            <a:endParaRPr lang="en-US" altLang="ko-KR" dirty="0"/>
          </a:p>
          <a:p>
            <a:r>
              <a:rPr lang="en-US" altLang="ko-KR" dirty="0"/>
              <a:t>2020. 9. 24.</a:t>
            </a:r>
          </a:p>
        </p:txBody>
      </p:sp>
    </p:spTree>
    <p:extLst>
      <p:ext uri="{BB962C8B-B14F-4D97-AF65-F5344CB8AC3E}">
        <p14:creationId xmlns:p14="http://schemas.microsoft.com/office/powerpoint/2010/main" val="2740782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F62CE47-B2A9-4AA9-B7DF-724E0C0C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86" y="258719"/>
            <a:ext cx="6852612" cy="3877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Signal reconstruction and FFT analyzation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A054A66-3FC2-4911-BA40-014F8E5641F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9E01D-7F04-4C90-B80E-12B1FA4DC5DC}"/>
              </a:ext>
            </a:extLst>
          </p:cNvPr>
          <p:cNvSpPr txBox="1"/>
          <p:nvPr/>
        </p:nvSpPr>
        <p:spPr>
          <a:xfrm>
            <a:off x="489098" y="1241670"/>
            <a:ext cx="1138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C2</a:t>
            </a: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endParaRPr lang="en-US" altLang="ko-KR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2DA47-E2BB-43F7-B3ED-CD2DEE85D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99" y="1427522"/>
            <a:ext cx="10388797" cy="418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1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F62CE47-B2A9-4AA9-B7DF-724E0C0C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86" y="258719"/>
            <a:ext cx="6852612" cy="3877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Signal reconstruction and FFT analyzation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A054A66-3FC2-4911-BA40-014F8E5641F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9E01D-7F04-4C90-B80E-12B1FA4DC5DC}"/>
              </a:ext>
            </a:extLst>
          </p:cNvPr>
          <p:cNvSpPr txBox="1"/>
          <p:nvPr/>
        </p:nvSpPr>
        <p:spPr>
          <a:xfrm>
            <a:off x="489098" y="1241670"/>
            <a:ext cx="1138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C3</a:t>
            </a: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endParaRPr lang="en-US" altLang="ko-KR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902DA6-D463-4400-B33B-87C68976F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068" y="1703335"/>
            <a:ext cx="9371162" cy="385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0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F62CE47-B2A9-4AA9-B7DF-724E0C0C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86" y="258719"/>
            <a:ext cx="6852612" cy="3877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Signal reconstruction and FFT analyzation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A054A66-3FC2-4911-BA40-014F8E5641F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9E01D-7F04-4C90-B80E-12B1FA4DC5DC}"/>
              </a:ext>
            </a:extLst>
          </p:cNvPr>
          <p:cNvSpPr txBox="1"/>
          <p:nvPr/>
        </p:nvSpPr>
        <p:spPr>
          <a:xfrm>
            <a:off x="489098" y="1241670"/>
            <a:ext cx="1138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C4</a:t>
            </a: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endParaRPr lang="en-US" altLang="ko-KR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ABFAA0-E2DF-46C3-B05D-DDF10A308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906" y="1345451"/>
            <a:ext cx="9962094" cy="406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44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F62CE47-B2A9-4AA9-B7DF-724E0C0C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86" y="258719"/>
            <a:ext cx="6852612" cy="3877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Signal reconstruction and FFT analyzation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A054A66-3FC2-4911-BA40-014F8E5641F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9E01D-7F04-4C90-B80E-12B1FA4DC5DC}"/>
              </a:ext>
            </a:extLst>
          </p:cNvPr>
          <p:cNvSpPr txBox="1"/>
          <p:nvPr/>
        </p:nvSpPr>
        <p:spPr>
          <a:xfrm>
            <a:off x="489098" y="1241670"/>
            <a:ext cx="1138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C5</a:t>
            </a: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endParaRPr lang="en-US" altLang="ko-KR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9971B-1DE5-4965-85F9-3B61E9A53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327" y="1358601"/>
            <a:ext cx="10130287" cy="414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24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F62CE47-B2A9-4AA9-B7DF-724E0C0C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86" y="258719"/>
            <a:ext cx="6852612" cy="3877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Signal reconstruction and FFT analyzation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A054A66-3FC2-4911-BA40-014F8E5641F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9E01D-7F04-4C90-B80E-12B1FA4DC5DC}"/>
              </a:ext>
            </a:extLst>
          </p:cNvPr>
          <p:cNvSpPr txBox="1"/>
          <p:nvPr/>
        </p:nvSpPr>
        <p:spPr>
          <a:xfrm>
            <a:off x="489098" y="1241670"/>
            <a:ext cx="1138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C6</a:t>
            </a: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endParaRPr lang="en-US" altLang="ko-KR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346ACC-08EF-4A0B-89B6-C0B82B56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517" y="1439635"/>
            <a:ext cx="9698966" cy="397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93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F62CE47-B2A9-4AA9-B7DF-724E0C0C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86" y="258719"/>
            <a:ext cx="6852612" cy="3877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Signal reconstruction and FFT analyzation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A054A66-3FC2-4911-BA40-014F8E5641F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9E01D-7F04-4C90-B80E-12B1FA4DC5DC}"/>
              </a:ext>
            </a:extLst>
          </p:cNvPr>
          <p:cNvSpPr txBox="1"/>
          <p:nvPr/>
        </p:nvSpPr>
        <p:spPr>
          <a:xfrm>
            <a:off x="489098" y="1241670"/>
            <a:ext cx="1138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C7</a:t>
            </a: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endParaRPr lang="en-US" altLang="ko-KR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63F46-7DDF-46D0-B29F-D3D100747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780" y="1493490"/>
            <a:ext cx="9466053" cy="387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57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F62CE47-B2A9-4AA9-B7DF-724E0C0C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86" y="258719"/>
            <a:ext cx="6852612" cy="3877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Signal reconstruction and FFT analyzation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A054A66-3FC2-4911-BA40-014F8E5641F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9E01D-7F04-4C90-B80E-12B1FA4DC5DC}"/>
              </a:ext>
            </a:extLst>
          </p:cNvPr>
          <p:cNvSpPr txBox="1"/>
          <p:nvPr/>
        </p:nvSpPr>
        <p:spPr>
          <a:xfrm>
            <a:off x="489098" y="1241670"/>
            <a:ext cx="1138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R0</a:t>
            </a: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endParaRPr lang="en-US" altLang="ko-KR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40A13F-D87C-4E03-B0A5-F6C5A0D5B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86067"/>
            <a:ext cx="9767977" cy="40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10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F62CE47-B2A9-4AA9-B7DF-724E0C0C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86" y="258719"/>
            <a:ext cx="6852612" cy="3877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Signal reconstruction and FFT analyzation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A054A66-3FC2-4911-BA40-014F8E5641F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9E01D-7F04-4C90-B80E-12B1FA4DC5DC}"/>
              </a:ext>
            </a:extLst>
          </p:cNvPr>
          <p:cNvSpPr txBox="1"/>
          <p:nvPr/>
        </p:nvSpPr>
        <p:spPr>
          <a:xfrm>
            <a:off x="489098" y="1241670"/>
            <a:ext cx="1138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R1</a:t>
            </a: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endParaRPr lang="en-US" altLang="ko-KR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89FDC-D710-4027-8207-ED634A0DD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279" y="1312266"/>
            <a:ext cx="10208356" cy="43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59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F62CE47-B2A9-4AA9-B7DF-724E0C0C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86" y="258719"/>
            <a:ext cx="6852612" cy="3877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Signal reconstruction and FFT analyzation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A054A66-3FC2-4911-BA40-014F8E5641F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9E01D-7F04-4C90-B80E-12B1FA4DC5DC}"/>
              </a:ext>
            </a:extLst>
          </p:cNvPr>
          <p:cNvSpPr txBox="1"/>
          <p:nvPr/>
        </p:nvSpPr>
        <p:spPr>
          <a:xfrm>
            <a:off x="489098" y="1241670"/>
            <a:ext cx="1138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R2</a:t>
            </a: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endParaRPr lang="en-US" altLang="ko-KR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62B9F5-C955-46B4-B37D-18825EC54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400" y="1366583"/>
            <a:ext cx="10181897" cy="412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8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F62CE47-B2A9-4AA9-B7DF-724E0C0C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86" y="258719"/>
            <a:ext cx="6852612" cy="3877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Signal reconstruction and FFT analyzation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A054A66-3FC2-4911-BA40-014F8E5641F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9E01D-7F04-4C90-B80E-12B1FA4DC5DC}"/>
              </a:ext>
            </a:extLst>
          </p:cNvPr>
          <p:cNvSpPr txBox="1"/>
          <p:nvPr/>
        </p:nvSpPr>
        <p:spPr>
          <a:xfrm>
            <a:off x="489098" y="1241670"/>
            <a:ext cx="1138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R3</a:t>
            </a: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endParaRPr lang="en-US" altLang="ko-KR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68B04D-7BCD-4E79-A907-5E0E7A440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585" y="1532025"/>
            <a:ext cx="9164128" cy="379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3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F62CE47-B2A9-4AA9-B7DF-724E0C0C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86" y="258719"/>
            <a:ext cx="6852612" cy="387798"/>
          </a:xfrm>
        </p:spPr>
        <p:txBody>
          <a:bodyPr/>
          <a:lstStyle/>
          <a:p>
            <a:r>
              <a:rPr lang="en-US" altLang="ko-KR" sz="2800" dirty="0"/>
              <a:t>ADC output data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A054A66-3FC2-4911-BA40-014F8E5641F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89E01D-7F04-4C90-B80E-12B1FA4DC5DC}"/>
                  </a:ext>
                </a:extLst>
              </p:cNvPr>
              <p:cNvSpPr txBox="1"/>
              <p:nvPr/>
            </p:nvSpPr>
            <p:spPr>
              <a:xfrm>
                <a:off x="489098" y="1241670"/>
                <a:ext cx="5658989" cy="4121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ym typeface="Wingdings" panose="05000000000000000000" pitchFamily="2" charset="2"/>
                  </a:rPr>
                  <a:t>Data: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ym typeface="Wingdings" panose="05000000000000000000" pitchFamily="2" charset="2"/>
                  </a:rPr>
                  <a:t>C0, C1, …, C7, R0, R1, …, R7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ym typeface="Wingdings" panose="05000000000000000000" pitchFamily="2" charset="2"/>
                  </a:rPr>
                  <a:t>Sampling frequency: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ym typeface="Wingdings" panose="05000000000000000000" pitchFamily="2" charset="2"/>
                  </a:rPr>
                  <a:t>Interval time =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.0025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altLang="ko-KR" sz="1400" dirty="0">
                    <a:sym typeface="Wingdings" panose="05000000000000000000" pitchFamily="2" charset="2"/>
                  </a:rPr>
                  <a:t>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400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sz="1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.0025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−4</m:t>
                            </m:r>
                          </m:sup>
                        </m:sSup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4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6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𝐻𝑧</m:t>
                    </m:r>
                  </m:oMath>
                </a14:m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8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sym typeface="Wingdings" panose="05000000000000000000" pitchFamily="2" charset="2"/>
                  </a:rPr>
                  <a:t>Data format: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ym typeface="Wingdings" panose="05000000000000000000" pitchFamily="2" charset="2"/>
                  </a:rPr>
                  <a:t>Hexadecimal value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ym typeface="Wingdings" panose="05000000000000000000" pitchFamily="2" charset="2"/>
                  </a:rPr>
                  <a:t>12 bits: 0  4095 (‘000’  ‘FFF’)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8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89E01D-7F04-4C90-B80E-12B1FA4DC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98" y="1241670"/>
                <a:ext cx="5658989" cy="4121962"/>
              </a:xfrm>
              <a:prstGeom prst="rect">
                <a:avLst/>
              </a:prstGeom>
              <a:blipFill>
                <a:blip r:embed="rId3"/>
                <a:stretch>
                  <a:fillRect l="-646" t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C5EFBEC-7A14-44A6-B83E-DD1E03E88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093" y="2844475"/>
            <a:ext cx="4783355" cy="23266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C4F2A6-16CE-4465-8BF3-1AE4C8C84BD8}"/>
              </a:ext>
            </a:extLst>
          </p:cNvPr>
          <p:cNvSpPr txBox="1"/>
          <p:nvPr/>
        </p:nvSpPr>
        <p:spPr>
          <a:xfrm>
            <a:off x="5785945" y="2778558"/>
            <a:ext cx="15131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ADC outputs</a:t>
            </a:r>
          </a:p>
          <a:p>
            <a:r>
              <a:rPr lang="en-US" sz="1000" dirty="0"/>
              <a:t>from PJJ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수석님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7586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F62CE47-B2A9-4AA9-B7DF-724E0C0C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86" y="258719"/>
            <a:ext cx="6852612" cy="3877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Signal reconstruction and FFT analyzation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A054A66-3FC2-4911-BA40-014F8E5641F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9E01D-7F04-4C90-B80E-12B1FA4DC5DC}"/>
              </a:ext>
            </a:extLst>
          </p:cNvPr>
          <p:cNvSpPr txBox="1"/>
          <p:nvPr/>
        </p:nvSpPr>
        <p:spPr>
          <a:xfrm>
            <a:off x="489098" y="1241670"/>
            <a:ext cx="1138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R4</a:t>
            </a: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endParaRPr lang="en-US" altLang="ko-KR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77A739-2702-45C9-9EBC-692DD088A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969" y="1559640"/>
            <a:ext cx="9867031" cy="396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95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F62CE47-B2A9-4AA9-B7DF-724E0C0C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86" y="258719"/>
            <a:ext cx="6852612" cy="3877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Signal reconstruction and FFT analyzation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A054A66-3FC2-4911-BA40-014F8E5641F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9E01D-7F04-4C90-B80E-12B1FA4DC5DC}"/>
              </a:ext>
            </a:extLst>
          </p:cNvPr>
          <p:cNvSpPr txBox="1"/>
          <p:nvPr/>
        </p:nvSpPr>
        <p:spPr>
          <a:xfrm>
            <a:off x="489098" y="1241670"/>
            <a:ext cx="1138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R5</a:t>
            </a: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endParaRPr lang="en-US" altLang="ko-KR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AD3256-60C3-4643-873E-C46B924C4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156" y="1515626"/>
            <a:ext cx="9997141" cy="410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92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F62CE47-B2A9-4AA9-B7DF-724E0C0C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86" y="258719"/>
            <a:ext cx="6852612" cy="3877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Signal reconstruction and FFT analyzation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A054A66-3FC2-4911-BA40-014F8E5641F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9E01D-7F04-4C90-B80E-12B1FA4DC5DC}"/>
              </a:ext>
            </a:extLst>
          </p:cNvPr>
          <p:cNvSpPr txBox="1"/>
          <p:nvPr/>
        </p:nvSpPr>
        <p:spPr>
          <a:xfrm>
            <a:off x="489098" y="1241670"/>
            <a:ext cx="1138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R6</a:t>
            </a: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endParaRPr lang="en-US" altLang="ko-KR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23DA87-0221-477F-8014-115114D2E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80" y="1611784"/>
            <a:ext cx="9601955" cy="400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78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F62CE47-B2A9-4AA9-B7DF-724E0C0C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86" y="258719"/>
            <a:ext cx="6852612" cy="3877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Signal reconstruction and FFT analyzation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A054A66-3FC2-4911-BA40-014F8E5641F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9E01D-7F04-4C90-B80E-12B1FA4DC5DC}"/>
              </a:ext>
            </a:extLst>
          </p:cNvPr>
          <p:cNvSpPr txBox="1"/>
          <p:nvPr/>
        </p:nvSpPr>
        <p:spPr>
          <a:xfrm>
            <a:off x="489098" y="1241670"/>
            <a:ext cx="1138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R7</a:t>
            </a: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endParaRPr lang="en-US" altLang="ko-KR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E9BBF-0ACE-4B0C-AA40-475E62EF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66" y="1488893"/>
            <a:ext cx="10266432" cy="41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13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F62CE47-B2A9-4AA9-B7DF-724E0C0C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86" y="258719"/>
            <a:ext cx="6852612" cy="3877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Summary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A054A66-3FC2-4911-BA40-014F8E5641F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9E01D-7F04-4C90-B80E-12B1FA4DC5DC}"/>
              </a:ext>
            </a:extLst>
          </p:cNvPr>
          <p:cNvSpPr txBox="1"/>
          <p:nvPr/>
        </p:nvSpPr>
        <p:spPr>
          <a:xfrm>
            <a:off x="489098" y="1098795"/>
            <a:ext cx="11382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Reconstructed signal have no different to </a:t>
            </a:r>
            <a:r>
              <a:rPr lang="en-US" altLang="ko-KR" sz="1800" i="1" dirty="0"/>
              <a:t>EVB_AFE_Simulation_200924. </a:t>
            </a:r>
            <a:endParaRPr lang="en-US" altLang="ko-KR" i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FFT data are as expected.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One abnormal: </a:t>
            </a:r>
            <a:r>
              <a:rPr lang="en-US" dirty="0"/>
              <a:t>FFT value for first frequency interval is higher than the FFT value of "the most occurring frequencies“. </a:t>
            </a:r>
            <a:r>
              <a:rPr lang="en-US" altLang="ko-KR" dirty="0">
                <a:sym typeface="Wingdings" panose="05000000000000000000" pitchFamily="2" charset="2"/>
              </a:rPr>
              <a:t>It comes from the existence of constant value, just ignore.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MATLAB simulation to confirm that phenomenon.</a:t>
            </a:r>
          </a:p>
          <a:p>
            <a:endParaRPr lang="en-US" altLang="ko-KR" sz="1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A25834-6B83-4264-B871-7324C288122B}"/>
              </a:ext>
            </a:extLst>
          </p:cNvPr>
          <p:cNvGrpSpPr/>
          <p:nvPr/>
        </p:nvGrpSpPr>
        <p:grpSpPr>
          <a:xfrm>
            <a:off x="227615" y="3141876"/>
            <a:ext cx="11424935" cy="3285371"/>
            <a:chOff x="227615" y="3141876"/>
            <a:chExt cx="11424935" cy="328537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37094D4-1B94-422D-BAA7-C511449152EA}"/>
                </a:ext>
              </a:extLst>
            </p:cNvPr>
            <p:cNvGrpSpPr/>
            <p:nvPr/>
          </p:nvGrpSpPr>
          <p:grpSpPr>
            <a:xfrm>
              <a:off x="396008" y="3141876"/>
              <a:ext cx="11256542" cy="3285371"/>
              <a:chOff x="396008" y="3037101"/>
              <a:chExt cx="11256542" cy="328537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3D29855-F8EE-40B8-A3B6-F38CE83316A6}"/>
                  </a:ext>
                </a:extLst>
              </p:cNvPr>
              <p:cNvGrpSpPr/>
              <p:nvPr/>
            </p:nvGrpSpPr>
            <p:grpSpPr>
              <a:xfrm>
                <a:off x="396008" y="3037101"/>
                <a:ext cx="11256542" cy="3285371"/>
                <a:chOff x="396008" y="3037101"/>
                <a:chExt cx="11256542" cy="3285371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3EDDBE47-90C1-4B65-B826-9E3D96A2E5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96008" y="4030538"/>
                  <a:ext cx="5615796" cy="2291933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</p:spPr>
            </p:pic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7166A494-C2FD-426B-B8E3-40A5DFC705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80197" y="4030539"/>
                  <a:ext cx="5472353" cy="2291933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8BDDF4CC-0073-4426-86D9-A5191F839B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80197" y="3037101"/>
                  <a:ext cx="3013612" cy="899223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</p:spPr>
            </p:pic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14AF10D6-A186-4DE9-90B1-EFC1548887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07234" y="3037101"/>
                  <a:ext cx="2904570" cy="899223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</p:spPr>
            </p:pic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8E316C7-834C-4F4A-9507-8CB56E592046}"/>
                  </a:ext>
                </a:extLst>
              </p:cNvPr>
              <p:cNvSpPr/>
              <p:nvPr/>
            </p:nvSpPr>
            <p:spPr>
              <a:xfrm>
                <a:off x="2941983" y="3729161"/>
                <a:ext cx="6368994" cy="242763"/>
              </a:xfrm>
              <a:prstGeom prst="ellipse">
                <a:avLst/>
              </a:pr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5A0D5B-0423-4AEA-8424-0B1E5E6C9A3C}"/>
                </a:ext>
              </a:extLst>
            </p:cNvPr>
            <p:cNvSpPr/>
            <p:nvPr/>
          </p:nvSpPr>
          <p:spPr>
            <a:xfrm>
              <a:off x="227615" y="5234941"/>
              <a:ext cx="694405" cy="112014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B19B65D-91DA-465A-932D-A931EFBA5289}"/>
                </a:ext>
              </a:extLst>
            </p:cNvPr>
            <p:cNvSpPr/>
            <p:nvPr/>
          </p:nvSpPr>
          <p:spPr>
            <a:xfrm>
              <a:off x="6096000" y="5195326"/>
              <a:ext cx="694405" cy="112014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807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709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F62CE47-B2A9-4AA9-B7DF-724E0C0C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84" y="258719"/>
            <a:ext cx="9650859" cy="3877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Active Pen Column Sensing (@1-Sensing Row Display Noise)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A054A66-3FC2-4911-BA40-014F8E5641F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81121" y="286419"/>
            <a:ext cx="460039" cy="332399"/>
          </a:xfr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3" name="그림 2" descr="옅은, 컴퓨터, 방이(가) 표시된 사진&#10;&#10;자동 생성된 설명">
            <a:extLst>
              <a:ext uri="{FF2B5EF4-FFF2-40B4-BE49-F238E27FC236}">
                <a16:creationId xmlns:a16="http://schemas.microsoft.com/office/drawing/2014/main" id="{602E0A29-829C-4871-BA8A-D7E00E326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21" y="1269000"/>
            <a:ext cx="8300281" cy="432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D80FCC-80C8-4F6C-AAF6-A0EBF98F9613}"/>
              </a:ext>
            </a:extLst>
          </p:cNvPr>
          <p:cNvSpPr txBox="1"/>
          <p:nvPr/>
        </p:nvSpPr>
        <p:spPr>
          <a:xfrm>
            <a:off x="340472" y="1335914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PEN</a:t>
            </a:r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9AC1F-D7D6-465D-87FA-2DFEA374D769}"/>
              </a:ext>
            </a:extLst>
          </p:cNvPr>
          <p:cNvSpPr txBox="1"/>
          <p:nvPr/>
        </p:nvSpPr>
        <p:spPr>
          <a:xfrm>
            <a:off x="351112" y="1776264"/>
            <a:ext cx="1431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</a:rPr>
              <a:t>LPFOUT_COL&lt;0&gt;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BCCBB9-AC36-4389-9DE1-7DF142A99019}"/>
              </a:ext>
            </a:extLst>
          </p:cNvPr>
          <p:cNvSpPr txBox="1"/>
          <p:nvPr/>
        </p:nvSpPr>
        <p:spPr>
          <a:xfrm>
            <a:off x="344019" y="2021576"/>
            <a:ext cx="1431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</a:rPr>
              <a:t>LPFOUT_COL&lt;1&gt;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0A6FC0-E2F1-490B-A836-39D843FABA61}"/>
              </a:ext>
            </a:extLst>
          </p:cNvPr>
          <p:cNvSpPr txBox="1"/>
          <p:nvPr/>
        </p:nvSpPr>
        <p:spPr>
          <a:xfrm>
            <a:off x="347566" y="2239763"/>
            <a:ext cx="1431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</a:rPr>
              <a:t>LPFOUT_COL&lt;2&gt;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D9F5E-8829-4223-9BCD-D49AF0F2E01A}"/>
              </a:ext>
            </a:extLst>
          </p:cNvPr>
          <p:cNvSpPr txBox="1"/>
          <p:nvPr/>
        </p:nvSpPr>
        <p:spPr>
          <a:xfrm>
            <a:off x="351113" y="2486525"/>
            <a:ext cx="1431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</a:rPr>
              <a:t>LPFOUT_COL&lt;3&gt;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F7218B-465D-416A-8E47-1969865DABED}"/>
              </a:ext>
            </a:extLst>
          </p:cNvPr>
          <p:cNvSpPr txBox="1"/>
          <p:nvPr/>
        </p:nvSpPr>
        <p:spPr>
          <a:xfrm>
            <a:off x="347566" y="2687759"/>
            <a:ext cx="1431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</a:rPr>
              <a:t>LPFOUT_COL&lt;4&gt;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2E1FE-2689-4E16-B1E8-9D42E3B3BBCC}"/>
              </a:ext>
            </a:extLst>
          </p:cNvPr>
          <p:cNvSpPr txBox="1"/>
          <p:nvPr/>
        </p:nvSpPr>
        <p:spPr>
          <a:xfrm>
            <a:off x="351112" y="2913033"/>
            <a:ext cx="1431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</a:rPr>
              <a:t>LPFOUT_COL&lt;5&gt;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F7878F-2077-4178-9D40-F5F2AD2F73C9}"/>
              </a:ext>
            </a:extLst>
          </p:cNvPr>
          <p:cNvSpPr txBox="1"/>
          <p:nvPr/>
        </p:nvSpPr>
        <p:spPr>
          <a:xfrm>
            <a:off x="354658" y="3138307"/>
            <a:ext cx="1431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</a:rPr>
              <a:t>LPFOUT_COL&lt;6&gt;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8F56D9-F78E-44B5-802B-36809616319A}"/>
              </a:ext>
            </a:extLst>
          </p:cNvPr>
          <p:cNvSpPr txBox="1"/>
          <p:nvPr/>
        </p:nvSpPr>
        <p:spPr>
          <a:xfrm>
            <a:off x="358204" y="3373106"/>
            <a:ext cx="1431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</a:rPr>
              <a:t>LPFOUT_COL&lt;7&gt;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39197D-26C8-4357-AC29-749DF2C82BD9}"/>
              </a:ext>
            </a:extLst>
          </p:cNvPr>
          <p:cNvSpPr txBox="1"/>
          <p:nvPr/>
        </p:nvSpPr>
        <p:spPr>
          <a:xfrm>
            <a:off x="354658" y="3609240"/>
            <a:ext cx="1511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LPFOUT_ROW&lt;0&gt;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862AF3-9498-4EE2-898E-34B5F997D3C9}"/>
              </a:ext>
            </a:extLst>
          </p:cNvPr>
          <p:cNvSpPr txBox="1"/>
          <p:nvPr/>
        </p:nvSpPr>
        <p:spPr>
          <a:xfrm>
            <a:off x="358205" y="3825212"/>
            <a:ext cx="1511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LPFOUT_ROW&lt;1&gt;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F901AD-6995-4321-AF23-EEC6D1512CD7}"/>
              </a:ext>
            </a:extLst>
          </p:cNvPr>
          <p:cNvSpPr txBox="1"/>
          <p:nvPr/>
        </p:nvSpPr>
        <p:spPr>
          <a:xfrm>
            <a:off x="361752" y="4052924"/>
            <a:ext cx="1511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LPFOUT_ROW&lt;2&gt;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0F3C52-CA73-4CC3-B0BF-A59419CA2FFD}"/>
              </a:ext>
            </a:extLst>
          </p:cNvPr>
          <p:cNvSpPr txBox="1"/>
          <p:nvPr/>
        </p:nvSpPr>
        <p:spPr>
          <a:xfrm>
            <a:off x="365299" y="4268897"/>
            <a:ext cx="1511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LPFOUT_ROW&lt;3&gt;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657AB7-AC43-4AE0-ABAF-0ED853452E15}"/>
              </a:ext>
            </a:extLst>
          </p:cNvPr>
          <p:cNvSpPr txBox="1"/>
          <p:nvPr/>
        </p:nvSpPr>
        <p:spPr>
          <a:xfrm>
            <a:off x="361752" y="4500921"/>
            <a:ext cx="1511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LPFOUT_ROW&lt;4&gt;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70730A-6DC9-4FE2-BCCC-502D81120241}"/>
              </a:ext>
            </a:extLst>
          </p:cNvPr>
          <p:cNvSpPr txBox="1"/>
          <p:nvPr/>
        </p:nvSpPr>
        <p:spPr>
          <a:xfrm>
            <a:off x="365298" y="4692969"/>
            <a:ext cx="1511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LPFOUT_ROW&lt;5&gt;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EA3A38-7063-496B-ADEA-2B509724F61B}"/>
              </a:ext>
            </a:extLst>
          </p:cNvPr>
          <p:cNvSpPr txBox="1"/>
          <p:nvPr/>
        </p:nvSpPr>
        <p:spPr>
          <a:xfrm>
            <a:off x="368844" y="4944602"/>
            <a:ext cx="1511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LPFOUT_ROW&lt;6&gt;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AD215F-A595-4B6D-BDE9-90D110AA04BC}"/>
              </a:ext>
            </a:extLst>
          </p:cNvPr>
          <p:cNvSpPr txBox="1"/>
          <p:nvPr/>
        </p:nvSpPr>
        <p:spPr>
          <a:xfrm>
            <a:off x="372390" y="5150605"/>
            <a:ext cx="1511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LPFOUT_ROW&lt;7&gt;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A8D94-8071-43FC-8502-9CA059887854}"/>
              </a:ext>
            </a:extLst>
          </p:cNvPr>
          <p:cNvSpPr txBox="1"/>
          <p:nvPr/>
        </p:nvSpPr>
        <p:spPr>
          <a:xfrm>
            <a:off x="2085172" y="1058915"/>
            <a:ext cx="473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Vpp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E66962-B988-46E5-B184-AC93218A5B24}"/>
              </a:ext>
            </a:extLst>
          </p:cNvPr>
          <p:cNvSpPr txBox="1"/>
          <p:nvPr/>
        </p:nvSpPr>
        <p:spPr>
          <a:xfrm>
            <a:off x="368844" y="5397375"/>
            <a:ext cx="2646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LPFOUT : OUTP-OUTN Difference</a:t>
            </a:r>
            <a:endParaRPr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4D0EE4-0969-4B42-8A54-05791829F7B1}"/>
              </a:ext>
            </a:extLst>
          </p:cNvPr>
          <p:cNvSpPr txBox="1"/>
          <p:nvPr/>
        </p:nvSpPr>
        <p:spPr>
          <a:xfrm>
            <a:off x="2646679" y="1019700"/>
            <a:ext cx="736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Voltage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D35325-7630-4B98-936E-8C0434CFE988}"/>
              </a:ext>
            </a:extLst>
          </p:cNvPr>
          <p:cNvSpPr txBox="1"/>
          <p:nvPr/>
        </p:nvSpPr>
        <p:spPr>
          <a:xfrm>
            <a:off x="8106818" y="5580254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Time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8FB823-5D48-4D5E-9D4F-B32FED38CADE}"/>
              </a:ext>
            </a:extLst>
          </p:cNvPr>
          <p:cNvSpPr txBox="1"/>
          <p:nvPr/>
        </p:nvSpPr>
        <p:spPr>
          <a:xfrm>
            <a:off x="338975" y="1560314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C000"/>
                </a:solidFill>
              </a:rPr>
              <a:t>Display Noise</a:t>
            </a:r>
            <a:endParaRPr lang="ko-KR" altLang="en-US" sz="1200" b="1" dirty="0">
              <a:solidFill>
                <a:srgbClr val="FFC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C8BB05-F5E7-4848-A730-DA2844577097}"/>
              </a:ext>
            </a:extLst>
          </p:cNvPr>
          <p:cNvSpPr txBox="1"/>
          <p:nvPr/>
        </p:nvSpPr>
        <p:spPr>
          <a:xfrm>
            <a:off x="8975507" y="1181670"/>
            <a:ext cx="24343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PEN Signal</a:t>
            </a:r>
          </a:p>
          <a:p>
            <a:r>
              <a:rPr lang="en-US" altLang="ko-KR" sz="1400" dirty="0"/>
              <a:t>    - </a:t>
            </a:r>
            <a:r>
              <a:rPr lang="en-US" altLang="ko-KR" sz="1400" dirty="0" err="1"/>
              <a:t>Vpp</a:t>
            </a:r>
            <a:r>
              <a:rPr lang="en-US" altLang="ko-KR" sz="1400" dirty="0"/>
              <a:t> : 18V ~ 0V, 25KHz</a:t>
            </a:r>
          </a:p>
          <a:p>
            <a:r>
              <a:rPr lang="en-US" altLang="ko-KR" sz="1400" dirty="0"/>
              <a:t>    - Tr=</a:t>
            </a:r>
            <a:r>
              <a:rPr lang="en-US" altLang="ko-KR" sz="1400" dirty="0" err="1"/>
              <a:t>Tf</a:t>
            </a:r>
            <a:r>
              <a:rPr lang="en-US" altLang="ko-KR" sz="1400" dirty="0"/>
              <a:t>=1us</a:t>
            </a:r>
          </a:p>
          <a:p>
            <a:r>
              <a:rPr lang="en-US" altLang="ko-KR" sz="1400" dirty="0"/>
              <a:t>    - Position : </a:t>
            </a:r>
            <a:r>
              <a:rPr lang="en-US" altLang="ko-KR" sz="1400" dirty="0">
                <a:solidFill>
                  <a:srgbClr val="FF0000"/>
                </a:solidFill>
              </a:rPr>
              <a:t>C2 : R8</a:t>
            </a:r>
          </a:p>
          <a:p>
            <a:r>
              <a:rPr lang="en-US" altLang="ko-KR" sz="1400" dirty="0"/>
              <a:t>    - Cc : 85fF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BD9AC4-198F-4C67-80B6-6E6019340A22}"/>
              </a:ext>
            </a:extLst>
          </p:cNvPr>
          <p:cNvSpPr txBox="1"/>
          <p:nvPr/>
        </p:nvSpPr>
        <p:spPr>
          <a:xfrm>
            <a:off x="379833" y="5727210"/>
            <a:ext cx="51629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Pen Sensing Signal</a:t>
            </a:r>
            <a:r>
              <a:rPr lang="ko-KR" altLang="en-US" sz="1400" dirty="0"/>
              <a:t>의 </a:t>
            </a:r>
            <a:r>
              <a:rPr lang="en-US" altLang="ko-KR" sz="1400" dirty="0"/>
              <a:t>Display Noise </a:t>
            </a:r>
            <a:r>
              <a:rPr lang="ko-KR" altLang="en-US" sz="1400" dirty="0"/>
              <a:t>유입량</a:t>
            </a:r>
            <a:endParaRPr lang="en-US" altLang="ko-KR" sz="1400" dirty="0"/>
          </a:p>
          <a:p>
            <a:r>
              <a:rPr lang="en-US" altLang="ko-KR" sz="1400" dirty="0"/>
              <a:t>    - 1-Sensing Row Display Noise &lt;</a:t>
            </a:r>
            <a:r>
              <a:rPr lang="ko-KR" altLang="en-US" sz="1400" dirty="0"/>
              <a:t> </a:t>
            </a:r>
            <a:r>
              <a:rPr lang="en-US" altLang="ko-KR" sz="1400" dirty="0"/>
              <a:t>Full Panel Display Noise</a:t>
            </a:r>
          </a:p>
          <a:p>
            <a:r>
              <a:rPr lang="en-US" altLang="ko-KR" sz="1400" dirty="0"/>
              <a:t>    - Column Sensing 1/10 </a:t>
            </a:r>
            <a:r>
              <a:rPr lang="ko-KR" altLang="en-US" sz="1400" dirty="0"/>
              <a:t>이하</a:t>
            </a:r>
            <a:r>
              <a:rPr lang="en-US" altLang="ko-KR" sz="1400" dirty="0"/>
              <a:t>, Row Sensing 1/2 </a:t>
            </a:r>
            <a:r>
              <a:rPr lang="ko-KR" altLang="en-US" sz="1400" dirty="0"/>
              <a:t>이하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52FEB7-03AB-4686-8C8C-735D49CB3CF7}"/>
              </a:ext>
            </a:extLst>
          </p:cNvPr>
          <p:cNvSpPr txBox="1"/>
          <p:nvPr/>
        </p:nvSpPr>
        <p:spPr>
          <a:xfrm>
            <a:off x="8975507" y="2352456"/>
            <a:ext cx="28232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Display Noise</a:t>
            </a:r>
          </a:p>
          <a:p>
            <a:r>
              <a:rPr lang="en-US" altLang="ko-KR" sz="1400" dirty="0"/>
              <a:t>    - </a:t>
            </a:r>
            <a:r>
              <a:rPr lang="en-US" altLang="ko-KR" sz="1400" dirty="0" err="1"/>
              <a:t>Vpp</a:t>
            </a:r>
            <a:r>
              <a:rPr lang="en-US" altLang="ko-KR" sz="1400" dirty="0"/>
              <a:t> : 250mV ~ 0V, 100KHz</a:t>
            </a:r>
          </a:p>
          <a:p>
            <a:r>
              <a:rPr lang="en-US" altLang="ko-KR" sz="1400" dirty="0"/>
              <a:t>    - Tr=</a:t>
            </a:r>
            <a:r>
              <a:rPr lang="en-US" altLang="ko-KR" sz="1400" dirty="0" err="1"/>
              <a:t>Tf</a:t>
            </a:r>
            <a:r>
              <a:rPr lang="en-US" altLang="ko-KR" sz="1400" dirty="0"/>
              <a:t>=0.5us</a:t>
            </a:r>
          </a:p>
          <a:p>
            <a:r>
              <a:rPr lang="en-US" altLang="ko-KR" sz="1400" dirty="0"/>
              <a:t>    - Position : </a:t>
            </a:r>
            <a:r>
              <a:rPr lang="en-US" altLang="ko-KR" sz="1400" dirty="0">
                <a:solidFill>
                  <a:srgbClr val="FF0000"/>
                </a:solidFill>
              </a:rPr>
              <a:t>Row&lt;8&gt;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7AFDEC-F663-4E47-841A-EB31F74312AA}"/>
              </a:ext>
            </a:extLst>
          </p:cNvPr>
          <p:cNvSpPr txBox="1"/>
          <p:nvPr/>
        </p:nvSpPr>
        <p:spPr>
          <a:xfrm>
            <a:off x="8975506" y="3335780"/>
            <a:ext cx="2204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LPF Cutoff Frequency</a:t>
            </a:r>
          </a:p>
          <a:p>
            <a:r>
              <a:rPr lang="en-US" altLang="ko-KR" sz="1400" dirty="0"/>
              <a:t>    - 50KHz ( -3dB)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680D3C-C764-4431-9898-990C8A1C49BB}"/>
              </a:ext>
            </a:extLst>
          </p:cNvPr>
          <p:cNvSpPr txBox="1"/>
          <p:nvPr/>
        </p:nvSpPr>
        <p:spPr>
          <a:xfrm>
            <a:off x="1762095" y="2271996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PEN Out Signal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00D318-E022-4A9F-BF87-BB8A9EDD26A5}"/>
              </a:ext>
            </a:extLst>
          </p:cNvPr>
          <p:cNvSpPr txBox="1"/>
          <p:nvPr/>
        </p:nvSpPr>
        <p:spPr>
          <a:xfrm>
            <a:off x="1755268" y="4254288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PEN </a:t>
            </a:r>
            <a:r>
              <a:rPr lang="ko-KR" altLang="en-US" sz="1400" b="1" dirty="0"/>
              <a:t>신호 유입</a:t>
            </a:r>
            <a:endParaRPr lang="en-US" altLang="ko-KR" sz="11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F1C283-B91F-4656-9750-216693B0B22F}"/>
              </a:ext>
            </a:extLst>
          </p:cNvPr>
          <p:cNvSpPr txBox="1"/>
          <p:nvPr/>
        </p:nvSpPr>
        <p:spPr>
          <a:xfrm>
            <a:off x="1748176" y="4714363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PEN </a:t>
            </a:r>
            <a:r>
              <a:rPr lang="ko-KR" altLang="en-US" sz="1400" b="1" dirty="0"/>
              <a:t>신호 유입</a:t>
            </a:r>
            <a:endParaRPr lang="en-US" altLang="ko-KR" sz="11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4BD618-E50C-4720-9362-66DBAE6525ED}"/>
              </a:ext>
            </a:extLst>
          </p:cNvPr>
          <p:cNvSpPr txBox="1"/>
          <p:nvPr/>
        </p:nvSpPr>
        <p:spPr>
          <a:xfrm>
            <a:off x="2772637" y="4461012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Display Noise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383303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F62CE47-B2A9-4AA9-B7DF-724E0C0C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86" y="258719"/>
            <a:ext cx="6852612" cy="3877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ADC output data conversion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A054A66-3FC2-4911-BA40-014F8E5641F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E580F4-0DC4-4B9D-A62F-03AA9480B958}"/>
              </a:ext>
            </a:extLst>
          </p:cNvPr>
          <p:cNvSpPr txBox="1"/>
          <p:nvPr/>
        </p:nvSpPr>
        <p:spPr>
          <a:xfrm>
            <a:off x="489098" y="1241670"/>
            <a:ext cx="565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Data:</a:t>
            </a:r>
            <a:endParaRPr lang="en-US" altLang="ko-KR" sz="1800" dirty="0">
              <a:sym typeface="Wingdings" panose="05000000000000000000" pitchFamily="2" charset="2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6FED49-DCDA-426A-946B-58A164D55D56}"/>
              </a:ext>
            </a:extLst>
          </p:cNvPr>
          <p:cNvGrpSpPr/>
          <p:nvPr/>
        </p:nvGrpSpPr>
        <p:grpSpPr>
          <a:xfrm>
            <a:off x="4066794" y="1065927"/>
            <a:ext cx="7636108" cy="5194657"/>
            <a:chOff x="4403492" y="1056402"/>
            <a:chExt cx="7636108" cy="519465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0B871D-9E24-4B1D-8FF6-41C44AEEA4D7}"/>
                </a:ext>
              </a:extLst>
            </p:cNvPr>
            <p:cNvGrpSpPr/>
            <p:nvPr/>
          </p:nvGrpSpPr>
          <p:grpSpPr>
            <a:xfrm>
              <a:off x="4403492" y="1056402"/>
              <a:ext cx="7636108" cy="5167382"/>
              <a:chOff x="4403492" y="1056402"/>
              <a:chExt cx="7636108" cy="516738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5582F8D-8856-455A-8AAF-45713E3F1727}"/>
                  </a:ext>
                </a:extLst>
              </p:cNvPr>
              <p:cNvGrpSpPr/>
              <p:nvPr/>
            </p:nvGrpSpPr>
            <p:grpSpPr>
              <a:xfrm>
                <a:off x="5390894" y="3238971"/>
                <a:ext cx="4235687" cy="2984813"/>
                <a:chOff x="5451965" y="1364949"/>
                <a:chExt cx="5491098" cy="4352925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6048CC72-19CA-4792-80FA-A39D210EEF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451965" y="1412575"/>
                  <a:ext cx="771525" cy="4305299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</p:spPr>
            </p:pic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06E11541-FF1C-40B9-A77A-F132D0A2D1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26029" y="1364949"/>
                  <a:ext cx="1190626" cy="4314825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667F195C-042C-44A3-AF73-7B634CF762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76263" y="1374474"/>
                  <a:ext cx="1066800" cy="43434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</p:spPr>
            </p:pic>
            <p:sp>
              <p:nvSpPr>
                <p:cNvPr id="6" name="Arrow: Right 5">
                  <a:extLst>
                    <a:ext uri="{FF2B5EF4-FFF2-40B4-BE49-F238E27FC236}">
                      <a16:creationId xmlns:a16="http://schemas.microsoft.com/office/drawing/2014/main" id="{036C3838-AF90-4DC0-8691-8A81C98CE6E4}"/>
                    </a:ext>
                  </a:extLst>
                </p:cNvPr>
                <p:cNvSpPr/>
                <p:nvPr/>
              </p:nvSpPr>
              <p:spPr>
                <a:xfrm>
                  <a:off x="6311575" y="3429001"/>
                  <a:ext cx="1408869" cy="263107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854ABA-AD7B-41CE-A595-A7D2548C591E}"/>
                  </a:ext>
                </a:extLst>
              </p:cNvPr>
              <p:cNvGrpSpPr/>
              <p:nvPr/>
            </p:nvGrpSpPr>
            <p:grpSpPr>
              <a:xfrm>
                <a:off x="4403492" y="1056402"/>
                <a:ext cx="7636108" cy="1874968"/>
                <a:chOff x="4543350" y="1783735"/>
                <a:chExt cx="7636108" cy="187496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9B37BA42-9557-4879-B01C-DA5457AB4499}"/>
                    </a:ext>
                  </a:extLst>
                </p:cNvPr>
                <p:cNvGrpSpPr/>
                <p:nvPr/>
              </p:nvGrpSpPr>
              <p:grpSpPr>
                <a:xfrm>
                  <a:off x="4543350" y="1783735"/>
                  <a:ext cx="7636108" cy="617416"/>
                  <a:chOff x="2378488" y="4511304"/>
                  <a:chExt cx="7636108" cy="617416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5DB664B4-9BAF-475E-BC82-E807DF1AD1BE}"/>
                      </a:ext>
                    </a:extLst>
                  </p:cNvPr>
                  <p:cNvSpPr/>
                  <p:nvPr/>
                </p:nvSpPr>
                <p:spPr>
                  <a:xfrm>
                    <a:off x="2378488" y="4511305"/>
                    <a:ext cx="1860061" cy="61741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Hexadecimal </a:t>
                    </a:r>
                  </a:p>
                  <a:p>
                    <a:pPr algn="ctr"/>
                    <a:r>
                      <a:rPr lang="en-US" sz="1400" dirty="0"/>
                      <a:t>number</a:t>
                    </a: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6CADF9D-C53F-459E-AFA8-F71366394230}"/>
                      </a:ext>
                    </a:extLst>
                  </p:cNvPr>
                  <p:cNvSpPr/>
                  <p:nvPr/>
                </p:nvSpPr>
                <p:spPr>
                  <a:xfrm>
                    <a:off x="5242827" y="4511305"/>
                    <a:ext cx="1860061" cy="61741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Real numbers</a:t>
                    </a:r>
                  </a:p>
                  <a:p>
                    <a:pPr algn="ctr"/>
                    <a:r>
                      <a:rPr lang="en-US" sz="1400" dirty="0"/>
                      <a:t>(with scaling)</a:t>
                    </a: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6AF08725-F0D3-4792-9F70-5A2547B7684A}"/>
                      </a:ext>
                    </a:extLst>
                  </p:cNvPr>
                  <p:cNvSpPr/>
                  <p:nvPr/>
                </p:nvSpPr>
                <p:spPr>
                  <a:xfrm>
                    <a:off x="8052458" y="4511304"/>
                    <a:ext cx="1962138" cy="61741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Frequency domain data</a:t>
                    </a:r>
                  </a:p>
                </p:txBody>
              </p:sp>
            </p:grpSp>
            <p:sp>
              <p:nvSpPr>
                <p:cNvPr id="15" name="Arrow: Curved Up 14">
                  <a:extLst>
                    <a:ext uri="{FF2B5EF4-FFF2-40B4-BE49-F238E27FC236}">
                      <a16:creationId xmlns:a16="http://schemas.microsoft.com/office/drawing/2014/main" id="{F40F6F73-9A88-423E-B9B5-228D23C4CF76}"/>
                    </a:ext>
                  </a:extLst>
                </p:cNvPr>
                <p:cNvSpPr/>
                <p:nvPr/>
              </p:nvSpPr>
              <p:spPr>
                <a:xfrm>
                  <a:off x="6267937" y="2534556"/>
                  <a:ext cx="1860061" cy="617414"/>
                </a:xfrm>
                <a:prstGeom prst="curvedUp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Arrow: Curved Up 15">
                  <a:extLst>
                    <a:ext uri="{FF2B5EF4-FFF2-40B4-BE49-F238E27FC236}">
                      <a16:creationId xmlns:a16="http://schemas.microsoft.com/office/drawing/2014/main" id="{A777B90D-8E52-48BD-849E-5D600BDC2AFA}"/>
                    </a:ext>
                  </a:extLst>
                </p:cNvPr>
                <p:cNvSpPr/>
                <p:nvPr/>
              </p:nvSpPr>
              <p:spPr>
                <a:xfrm>
                  <a:off x="9093198" y="2534556"/>
                  <a:ext cx="1860061" cy="617414"/>
                </a:xfrm>
                <a:prstGeom prst="curvedUp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F36009-6F90-4755-84C3-878BCE08EB04}"/>
                    </a:ext>
                  </a:extLst>
                </p:cNvPr>
                <p:cNvSpPr txBox="1"/>
                <p:nvPr/>
              </p:nvSpPr>
              <p:spPr>
                <a:xfrm>
                  <a:off x="6588366" y="3197038"/>
                  <a:ext cx="12205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Hex-to-dec</a:t>
                  </a:r>
                </a:p>
                <a:p>
                  <a:r>
                    <a:rPr lang="en-US" sz="1200" i="1" dirty="0"/>
                    <a:t>fi()</a:t>
                  </a:r>
                  <a:r>
                    <a:rPr lang="en-US" sz="1200" dirty="0"/>
                    <a:t> in MATLAB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6AEFE68-0F88-474C-B4F9-DD1C59265C7D}"/>
                    </a:ext>
                  </a:extLst>
                </p:cNvPr>
                <p:cNvSpPr txBox="1"/>
                <p:nvPr/>
              </p:nvSpPr>
              <p:spPr>
                <a:xfrm>
                  <a:off x="9452264" y="3197037"/>
                  <a:ext cx="15009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FFT transform </a:t>
                  </a:r>
                </a:p>
                <a:p>
                  <a:r>
                    <a:rPr lang="en-US" sz="1200" i="1" dirty="0" err="1"/>
                    <a:t>fft</a:t>
                  </a:r>
                  <a:r>
                    <a:rPr lang="en-US" sz="1200" i="1" dirty="0"/>
                    <a:t>()</a:t>
                  </a:r>
                  <a:r>
                    <a:rPr lang="en-US" sz="1200" dirty="0"/>
                    <a:t> in MATLAB</a:t>
                  </a:r>
                </a:p>
              </p:txBody>
            </p:sp>
          </p:grpSp>
        </p:grp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9CA9CA2-00EA-4EAC-812D-45D26BE29ED6}"/>
                </a:ext>
              </a:extLst>
            </p:cNvPr>
            <p:cNvSpPr/>
            <p:nvPr/>
          </p:nvSpPr>
          <p:spPr>
            <a:xfrm>
              <a:off x="9687778" y="4654297"/>
              <a:ext cx="757804" cy="18041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Left-Right 24">
              <a:extLst>
                <a:ext uri="{FF2B5EF4-FFF2-40B4-BE49-F238E27FC236}">
                  <a16:creationId xmlns:a16="http://schemas.microsoft.com/office/drawing/2014/main" id="{C9709684-E528-46EE-98E2-88B560D24E9C}"/>
                </a:ext>
              </a:extLst>
            </p:cNvPr>
            <p:cNvSpPr/>
            <p:nvPr/>
          </p:nvSpPr>
          <p:spPr>
            <a:xfrm>
              <a:off x="8173663" y="4654297"/>
              <a:ext cx="613668" cy="180413"/>
            </a:xfrm>
            <a:prstGeom prst="leftRightArrow">
              <a:avLst/>
            </a:prstGeom>
            <a:solidFill>
              <a:srgbClr val="7E8A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F5A476-18A5-41C8-9FCA-CA5F55E62714}"/>
                </a:ext>
              </a:extLst>
            </p:cNvPr>
            <p:cNvSpPr txBox="1"/>
            <p:nvPr/>
          </p:nvSpPr>
          <p:spPr>
            <a:xfrm>
              <a:off x="8173663" y="4448321"/>
              <a:ext cx="98107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/>
                <a:t>scaling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1975E54-B5D8-47F7-9E70-95D1A147A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27028" y="3237947"/>
              <a:ext cx="862449" cy="3013112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469425D2-CAA9-45D9-8413-DF20CAFD76EB}"/>
              </a:ext>
            </a:extLst>
          </p:cNvPr>
          <p:cNvSpPr/>
          <p:nvPr/>
        </p:nvSpPr>
        <p:spPr>
          <a:xfrm>
            <a:off x="1196007" y="3853915"/>
            <a:ext cx="3175378" cy="18002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 to attached folders.</a:t>
            </a:r>
          </a:p>
        </p:txBody>
      </p:sp>
    </p:spTree>
    <p:extLst>
      <p:ext uri="{BB962C8B-B14F-4D97-AF65-F5344CB8AC3E}">
        <p14:creationId xmlns:p14="http://schemas.microsoft.com/office/powerpoint/2010/main" val="287639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F62CE47-B2A9-4AA9-B7DF-724E0C0C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86" y="258719"/>
            <a:ext cx="6852612" cy="3877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Signal reconstruction and FFT analyzation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A054A66-3FC2-4911-BA40-014F8E5641F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89E01D-7F04-4C90-B80E-12B1FA4DC5DC}"/>
                  </a:ext>
                </a:extLst>
              </p:cNvPr>
              <p:cNvSpPr txBox="1"/>
              <p:nvPr/>
            </p:nvSpPr>
            <p:spPr>
              <a:xfrm>
                <a:off x="489098" y="1241670"/>
                <a:ext cx="7521427" cy="486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ym typeface="Wingdings" panose="05000000000000000000" pitchFamily="2" charset="2"/>
                  </a:rPr>
                  <a:t>Time signal:       same axial system.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8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8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8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sym typeface="Wingdings" panose="05000000000000000000" pitchFamily="2" charset="2"/>
                  </a:rPr>
                  <a:t>Overview of FFT transform: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Sampling frequency: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𝐹𝑠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b="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b="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Frequency bin: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𝐹𝑠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𝑁𝑓𝑓𝑡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𝑁𝑓𝑓𝑡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sz="140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Times" panose="02020603050405020304" pitchFamily="18" charset="0"/>
                    <a:cs typeface="Times" panose="02020603050405020304" pitchFamily="18" charset="0"/>
                  </a:rPr>
                  <a:t>Then, 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Times" panose="02020603050405020304" pitchFamily="18" charset="0"/>
                    <a:cs typeface="Times" panose="02020603050405020304" pitchFamily="18" charset="0"/>
                  </a:rPr>
                  <a:t>                   if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𝑁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𝑓𝑓𝑡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dirty="0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𝐼</m:t>
                              </m:r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𝑛𝑝𝑢𝑡𝑠</m:t>
                              </m:r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: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𝑓𝑓𝑡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 strike="sngStrike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trike="sngStrike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trike="sngStrike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i="1" strike="sngStrike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𝑁𝑓𝑓𝑡</m:t>
                                  </m:r>
                                  <m:r>
                                    <a:rPr lang="en-US" sz="1400" b="0" i="1" strike="sngStrike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  <m:sSub>
                                    <m:sSubPr>
                                      <m:ctrlPr>
                                        <a:rPr lang="en-US" sz="1400" i="1" strike="sngStrike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strike="sngStrike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  <m:r>
                                        <a:rPr lang="en-US" sz="1400" i="1" strike="sngStrike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i="1" strike="sngStrike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400" b="0" i="1" strike="sngStrike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r>
                                <a:rPr lang="en-US" sz="1400" i="1" strike="sngStrike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 strike="sngStrike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trike="sngStrike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 strike="sngStrike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sSub>
                                    <m:sSubPr>
                                      <m:ctrlPr>
                                        <a:rPr lang="en-US" sz="1400" i="1" strike="sngStrike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strike="sngStrike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  <m:r>
                                        <a:rPr lang="en-US" sz="1400" i="1" strike="sngStrike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i="1" strike="sngStrike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𝑂𝑢𝑡𝑝𝑢𝑡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: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𝑁𝑓𝑓𝑡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400" dirty="0">
                    <a:latin typeface="Times" panose="02020603050405020304" pitchFamily="18" charset="0"/>
                    <a:cs typeface="Times" panose="02020603050405020304" pitchFamily="18" charset="0"/>
                  </a:rPr>
                  <a:t>                   if 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𝑁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𝑓𝑓𝑡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  <m:d>
                      <m:dPr>
                        <m:begChr m:val="{"/>
                        <m:endChr m:val=""/>
                        <m:ctrlPr>
                          <a:rPr lang="en-US" sz="1400" i="1" dirty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i="1" dirty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𝐼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𝑛𝑝𝑢𝑡𝑠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: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𝑓𝑓𝑡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𝑂𝑢𝑡𝑝𝑢𝑡𝑠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: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𝑁𝑓𝑓𝑡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b="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sz="1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zeros padding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ym typeface="Wingdings" panose="05000000000000000000" pitchFamily="2" charset="2"/>
                  </a:rPr>
                  <a:t>Here, we use FFT transform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Nfft</a:t>
                </a:r>
                <a:r>
                  <a:rPr lang="en-US" altLang="ko-KR" dirty="0">
                    <a:sym typeface="Wingdings" panose="05000000000000000000" pitchFamily="2" charset="2"/>
                  </a:rPr>
                  <a:t> = 2^10. </a:t>
                </a:r>
              </a:p>
              <a:p>
                <a:endParaRPr lang="en-US" altLang="ko-KR" sz="1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89E01D-7F04-4C90-B80E-12B1FA4DC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98" y="1241670"/>
                <a:ext cx="7521427" cy="4861395"/>
              </a:xfrm>
              <a:prstGeom prst="rect">
                <a:avLst/>
              </a:prstGeom>
              <a:blipFill>
                <a:blip r:embed="rId2"/>
                <a:stretch>
                  <a:fillRect l="-486" t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1959271-6CEB-4A39-AAAA-95800E9465CB}"/>
              </a:ext>
            </a:extLst>
          </p:cNvPr>
          <p:cNvGrpSpPr/>
          <p:nvPr/>
        </p:nvGrpSpPr>
        <p:grpSpPr>
          <a:xfrm>
            <a:off x="4734567" y="1414643"/>
            <a:ext cx="7364731" cy="2014357"/>
            <a:chOff x="2428874" y="1559422"/>
            <a:chExt cx="7364731" cy="20143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158D5F9-0F8C-4BEA-9A1E-9E1196A7ADDD}"/>
                    </a:ext>
                  </a:extLst>
                </p:cNvPr>
                <p:cNvSpPr/>
                <p:nvPr/>
              </p:nvSpPr>
              <p:spPr>
                <a:xfrm>
                  <a:off x="4934384" y="1807118"/>
                  <a:ext cx="2384192" cy="17666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latin typeface="Abadi" panose="020B0604020104020204" pitchFamily="34" charset="0"/>
                    </a:rPr>
                    <a:t>FFT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𝑁𝑓𝑓𝑡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latin typeface="Abadi" panose="020B0604020104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=8   →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𝑁𝑓𝑓𝑡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=256       </m:t>
                        </m:r>
                      </m:oMath>
                    </m:oMathPara>
                  </a14:m>
                  <a:endParaRPr lang="en-US" sz="1000" dirty="0">
                    <a:latin typeface="Abadi" panose="020B0604020104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i="1" smtClean="0">
                            <a:latin typeface="Cambria Math" panose="02040503050406030204" pitchFamily="18" charset="0"/>
                          </a:rPr>
                          <m:t>=10→</m:t>
                        </m:r>
                        <m:r>
                          <a:rPr lang="en-US" sz="1000" i="1" smtClean="0">
                            <a:latin typeface="Cambria Math" panose="02040503050406030204" pitchFamily="18" charset="0"/>
                          </a:rPr>
                          <m:t>𝑁𝑓𝑓𝑡</m:t>
                        </m:r>
                        <m:r>
                          <a:rPr lang="en-US" sz="1000" i="1" smtClean="0">
                            <a:latin typeface="Cambria Math" panose="02040503050406030204" pitchFamily="18" charset="0"/>
                          </a:rPr>
                          <m:t>=1,024    </m:t>
                        </m:r>
                      </m:oMath>
                    </m:oMathPara>
                  </a14:m>
                  <a:endParaRPr lang="en-US" sz="1000" i="1" dirty="0">
                    <a:latin typeface="Abadi" panose="020B0604020104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=12→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𝑁𝑓𝑓𝑡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=4,096   </m:t>
                        </m:r>
                      </m:oMath>
                    </m:oMathPara>
                  </a14:m>
                  <a:endParaRPr lang="en-US" sz="1000" i="1" dirty="0">
                    <a:latin typeface="Abadi" panose="020B0604020104020204" pitchFamily="34" charset="0"/>
                  </a:endParaRPr>
                </a:p>
                <a:p>
                  <a:pPr algn="ctr"/>
                  <a:r>
                    <a:rPr lang="en-US" sz="1000" i="1" dirty="0">
                      <a:latin typeface="Abadi" panose="020B0604020104020204" pitchFamily="34" charset="0"/>
                    </a:rPr>
                    <a:t>n =14</a:t>
                  </a:r>
                  <a:r>
                    <a:rPr lang="en-US" sz="1000" dirty="0">
                      <a:latin typeface="Abadi" panose="020B0604020104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𝑁𝑓𝑓𝑡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=16,384</m:t>
                      </m:r>
                    </m:oMath>
                  </a14:m>
                  <a:endParaRPr lang="en-US" sz="1000" i="1" dirty="0">
                    <a:latin typeface="Abadi" panose="020B0604020104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=16→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𝑁𝑓𝑓𝑡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=65,536</m:t>
                        </m:r>
                      </m:oMath>
                    </m:oMathPara>
                  </a14:m>
                  <a:endParaRPr lang="en-US" sz="1000" dirty="0">
                    <a:latin typeface="Abadi" panose="020B0604020104020204" pitchFamily="34" charset="0"/>
                  </a:endParaRPr>
                </a:p>
                <a:p>
                  <a:pPr algn="ctr"/>
                  <a:endParaRPr lang="en-US" sz="10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FAC771E-F4A9-469E-8819-2F73948235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4384" y="1807118"/>
                  <a:ext cx="2384192" cy="176666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F4484D3-E372-4508-8824-396604E23C74}"/>
                </a:ext>
              </a:extLst>
            </p:cNvPr>
            <p:cNvSpPr/>
            <p:nvPr/>
          </p:nvSpPr>
          <p:spPr>
            <a:xfrm>
              <a:off x="2428874" y="2699162"/>
              <a:ext cx="2475029" cy="2007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ED771E-AA1C-47C8-98A0-0DDDE3597454}"/>
                </a:ext>
              </a:extLst>
            </p:cNvPr>
            <p:cNvSpPr txBox="1"/>
            <p:nvPr/>
          </p:nvSpPr>
          <p:spPr>
            <a:xfrm>
              <a:off x="2983229" y="1559422"/>
              <a:ext cx="1653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badi" panose="020B0604020104020204" pitchFamily="34" charset="0"/>
                </a:rPr>
                <a:t>Sampled </a:t>
              </a:r>
            </a:p>
            <a:p>
              <a:pPr algn="ctr"/>
              <a:r>
                <a:rPr lang="en-US" sz="1600" dirty="0">
                  <a:latin typeface="Abadi" panose="020B0604020104020204" pitchFamily="34" charset="0"/>
                </a:rPr>
                <a:t>Time domain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3F4FE22-0BB3-43F3-B24C-96B57E26F8BE}"/>
                    </a:ext>
                  </a:extLst>
                </p:cNvPr>
                <p:cNvSpPr txBox="1"/>
                <p:nvPr/>
              </p:nvSpPr>
              <p:spPr>
                <a:xfrm>
                  <a:off x="2573554" y="2182163"/>
                  <a:ext cx="2259647" cy="478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200" b="0" dirty="0">
                    <a:latin typeface="Abadi" panose="020B0604020104020204" pitchFamily="34" charset="0"/>
                  </a:endParaRPr>
                </a:p>
                <a:p>
                  <a:r>
                    <a:rPr lang="en-US" sz="1200" dirty="0">
                      <a:latin typeface="Times" panose="02020603050405020304" pitchFamily="18" charset="0"/>
                      <a:cs typeface="Times" panose="02020603050405020304" pitchFamily="18" charset="0"/>
                    </a:rPr>
                    <a:t>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200" b="0" dirty="0">
                      <a:latin typeface="Times" panose="02020603050405020304" pitchFamily="18" charset="0"/>
                      <a:cs typeface="Times" panose="02020603050405020304" pitchFamily="18" charset="0"/>
                    </a:rPr>
                    <a:t>is </a:t>
                  </a:r>
                  <a:r>
                    <a:rPr lang="en-US" sz="1200" b="0" i="1" dirty="0">
                      <a:latin typeface="Times" panose="02020603050405020304" pitchFamily="18" charset="0"/>
                      <a:cs typeface="Times" panose="02020603050405020304" pitchFamily="18" charset="0"/>
                    </a:rPr>
                    <a:t>Sampling interval</a:t>
                  </a:r>
                  <a:endParaRPr lang="en-US" sz="1200" b="0" dirty="0">
                    <a:latin typeface="Times" panose="02020603050405020304" pitchFamily="18" charset="0"/>
                    <a:cs typeface="Times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3F4FE22-0BB3-43F3-B24C-96B57E26F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3554" y="2182163"/>
                  <a:ext cx="2259647" cy="478529"/>
                </a:xfrm>
                <a:prstGeom prst="rect">
                  <a:avLst/>
                </a:prstGeom>
                <a:blipFill>
                  <a:blip r:embed="rId7"/>
                  <a:stretch>
                    <a:fillRect b="-88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D98D80-10CA-4DAC-9000-EEC3A36C2EB7}"/>
                </a:ext>
              </a:extLst>
            </p:cNvPr>
            <p:cNvSpPr txBox="1"/>
            <p:nvPr/>
          </p:nvSpPr>
          <p:spPr>
            <a:xfrm>
              <a:off x="7616191" y="1592647"/>
              <a:ext cx="19088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badi" panose="020B0604020104020204" pitchFamily="34" charset="0"/>
                </a:rPr>
                <a:t>Sampled</a:t>
              </a:r>
            </a:p>
            <a:p>
              <a:pPr algn="ctr"/>
              <a:r>
                <a:rPr lang="en-US" sz="1600" dirty="0">
                  <a:latin typeface="Abadi" panose="020B0604020104020204" pitchFamily="34" charset="0"/>
                </a:rPr>
                <a:t>Frequency domain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9DE34F3-AC25-454A-824B-802563A981FC}"/>
                    </a:ext>
                  </a:extLst>
                </p:cNvPr>
                <p:cNvSpPr txBox="1"/>
                <p:nvPr/>
              </p:nvSpPr>
              <p:spPr>
                <a:xfrm>
                  <a:off x="7349057" y="2177422"/>
                  <a:ext cx="2384192" cy="5130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𝑁𝑓𝑓𝑡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200" b="0" dirty="0">
                    <a:latin typeface="Abadi" panose="020B0604020104020204" pitchFamily="34" charset="0"/>
                  </a:endParaRPr>
                </a:p>
                <a:p>
                  <a:pPr algn="ctr"/>
                  <a:r>
                    <a:rPr lang="en-US" sz="1200" dirty="0">
                      <a:latin typeface="Times" panose="02020603050405020304" pitchFamily="18" charset="0"/>
                      <a:cs typeface="Times" panose="02020603050405020304" pitchFamily="18" charset="0"/>
                    </a:rPr>
                    <a:t>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200" b="0" dirty="0">
                      <a:latin typeface="Times" panose="02020603050405020304" pitchFamily="18" charset="0"/>
                      <a:cs typeface="Times" panose="02020603050405020304" pitchFamily="18" charset="0"/>
                    </a:rPr>
                    <a:t>is </a:t>
                  </a:r>
                  <a:r>
                    <a:rPr lang="en-US" sz="1200" b="0" i="1" dirty="0">
                      <a:latin typeface="Times" panose="02020603050405020304" pitchFamily="18" charset="0"/>
                      <a:cs typeface="Times" panose="02020603050405020304" pitchFamily="18" charset="0"/>
                    </a:rPr>
                    <a:t>Frequency bin</a:t>
                  </a:r>
                  <a:r>
                    <a:rPr lang="en-US" sz="1200" b="0" dirty="0">
                      <a:latin typeface="Times" panose="02020603050405020304" pitchFamily="18" charset="0"/>
                      <a:cs typeface="Times" panose="02020603050405020304" pitchFamily="18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9DE34F3-AC25-454A-824B-802563A981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9057" y="2177422"/>
                  <a:ext cx="2384192" cy="513026"/>
                </a:xfrm>
                <a:prstGeom prst="rect">
                  <a:avLst/>
                </a:prstGeom>
                <a:blipFill>
                  <a:blip r:embed="rId8"/>
                  <a:stretch>
                    <a:fillRect b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528F8F46-8242-4210-97CA-304969B35BAC}"/>
                </a:ext>
              </a:extLst>
            </p:cNvPr>
            <p:cNvSpPr/>
            <p:nvPr/>
          </p:nvSpPr>
          <p:spPr>
            <a:xfrm>
              <a:off x="7318576" y="2699162"/>
              <a:ext cx="2475029" cy="2007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858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F62CE47-B2A9-4AA9-B7DF-724E0C0C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86" y="258719"/>
            <a:ext cx="6852612" cy="3877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Signal reconstruction and FFT analyzation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A054A66-3FC2-4911-BA40-014F8E5641F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9E01D-7F04-4C90-B80E-12B1FA4DC5DC}"/>
              </a:ext>
            </a:extLst>
          </p:cNvPr>
          <p:cNvSpPr txBox="1"/>
          <p:nvPr/>
        </p:nvSpPr>
        <p:spPr>
          <a:xfrm>
            <a:off x="489098" y="1241670"/>
            <a:ext cx="11382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All columns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All rows</a:t>
            </a: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endParaRPr lang="en-US" altLang="ko-KR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FB0BC-21B7-42C3-B3B5-18A586EF7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214" y="931241"/>
            <a:ext cx="9087193" cy="55250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5B907C-B490-4B0C-9E3D-E2C0A006FCA4}"/>
              </a:ext>
            </a:extLst>
          </p:cNvPr>
          <p:cNvSpPr txBox="1"/>
          <p:nvPr/>
        </p:nvSpPr>
        <p:spPr>
          <a:xfrm>
            <a:off x="200845" y="3227412"/>
            <a:ext cx="25570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badi" panose="020B0604020104020204" pitchFamily="34" charset="0"/>
              </a:rPr>
              <a:t>Fs            = </a:t>
            </a:r>
            <a:r>
              <a:rPr lang="en-US" sz="1200" dirty="0">
                <a:highlight>
                  <a:srgbClr val="FFFF00"/>
                </a:highlight>
                <a:latin typeface="Abadi" panose="020B0604020104020204" pitchFamily="34" charset="0"/>
              </a:rPr>
              <a:t>4MHz</a:t>
            </a:r>
            <a:r>
              <a:rPr lang="en-US" sz="1200" dirty="0">
                <a:latin typeface="Abadi" panose="020B0604020104020204" pitchFamily="34" charset="0"/>
              </a:rPr>
              <a:t> </a:t>
            </a:r>
          </a:p>
          <a:p>
            <a:r>
              <a:rPr lang="en-US" sz="1200" dirty="0">
                <a:latin typeface="Abadi" panose="020B0604020104020204" pitchFamily="34" charset="0"/>
              </a:rPr>
              <a:t>#samples  = 1320</a:t>
            </a:r>
          </a:p>
        </p:txBody>
      </p:sp>
    </p:spTree>
    <p:extLst>
      <p:ext uri="{BB962C8B-B14F-4D97-AF65-F5344CB8AC3E}">
        <p14:creationId xmlns:p14="http://schemas.microsoft.com/office/powerpoint/2010/main" val="376270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F62CE47-B2A9-4AA9-B7DF-724E0C0C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86" y="258719"/>
            <a:ext cx="6852612" cy="3877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Signal reconstruction and FFT analyzation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A054A66-3FC2-4911-BA40-014F8E5641F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9E01D-7F04-4C90-B80E-12B1FA4DC5DC}"/>
              </a:ext>
            </a:extLst>
          </p:cNvPr>
          <p:cNvSpPr txBox="1"/>
          <p:nvPr/>
        </p:nvSpPr>
        <p:spPr>
          <a:xfrm>
            <a:off x="489098" y="1241670"/>
            <a:ext cx="11382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All columns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All rows</a:t>
            </a: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endParaRPr lang="en-US" altLang="ko-KR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AFF23B-1B86-4E00-BCF3-EC18D53FE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94" y="906517"/>
            <a:ext cx="9234638" cy="55935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A76E70-77F1-4428-8CF6-08F64B23F3A1}"/>
              </a:ext>
            </a:extLst>
          </p:cNvPr>
          <p:cNvSpPr txBox="1"/>
          <p:nvPr/>
        </p:nvSpPr>
        <p:spPr>
          <a:xfrm>
            <a:off x="200845" y="3227412"/>
            <a:ext cx="25570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badi" panose="020B0604020104020204" pitchFamily="34" charset="0"/>
              </a:rPr>
              <a:t>Fs                   = </a:t>
            </a:r>
            <a:r>
              <a:rPr lang="en-US" sz="1200" dirty="0">
                <a:highlight>
                  <a:srgbClr val="FFFF00"/>
                </a:highlight>
                <a:latin typeface="Abadi" panose="020B0604020104020204" pitchFamily="34" charset="0"/>
              </a:rPr>
              <a:t>4MHz</a:t>
            </a:r>
            <a:endParaRPr lang="en-US" sz="1200" dirty="0">
              <a:latin typeface="Abadi" panose="020B0604020104020204" pitchFamily="34" charset="0"/>
            </a:endParaRPr>
          </a:p>
          <a:p>
            <a:r>
              <a:rPr lang="en-US" sz="1200" dirty="0">
                <a:latin typeface="Abadi" panose="020B0604020104020204" pitchFamily="34" charset="0"/>
              </a:rPr>
              <a:t>#samples        = 1320</a:t>
            </a:r>
          </a:p>
          <a:p>
            <a:r>
              <a:rPr lang="en-US" sz="1200" dirty="0" err="1">
                <a:latin typeface="Abadi" panose="020B0604020104020204" pitchFamily="34" charset="0"/>
              </a:rPr>
              <a:t>Nfft</a:t>
            </a:r>
            <a:r>
              <a:rPr lang="en-US" sz="1200" dirty="0">
                <a:latin typeface="Abadi" panose="020B0604020104020204" pitchFamily="34" charset="0"/>
              </a:rPr>
              <a:t>                = 1024</a:t>
            </a:r>
          </a:p>
          <a:p>
            <a:r>
              <a:rPr lang="en-US" sz="1200" dirty="0">
                <a:latin typeface="Abadi" panose="020B0604020104020204" pitchFamily="34" charset="0"/>
              </a:rPr>
              <a:t>Bin frequency  = 4kHz</a:t>
            </a:r>
          </a:p>
        </p:txBody>
      </p:sp>
    </p:spTree>
    <p:extLst>
      <p:ext uri="{BB962C8B-B14F-4D97-AF65-F5344CB8AC3E}">
        <p14:creationId xmlns:p14="http://schemas.microsoft.com/office/powerpoint/2010/main" val="340299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F62CE47-B2A9-4AA9-B7DF-724E0C0C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86" y="258719"/>
            <a:ext cx="6852612" cy="3877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Signal reconstruction and FFT analyzation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A054A66-3FC2-4911-BA40-014F8E5641F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9E01D-7F04-4C90-B80E-12B1FA4DC5DC}"/>
              </a:ext>
            </a:extLst>
          </p:cNvPr>
          <p:cNvSpPr txBox="1"/>
          <p:nvPr/>
        </p:nvSpPr>
        <p:spPr>
          <a:xfrm>
            <a:off x="489098" y="1241670"/>
            <a:ext cx="11382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All columns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All rows</a:t>
            </a: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endParaRPr lang="en-US" altLang="ko-KR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26A5D9-3EC9-4E17-9792-D9F672847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834" y="906517"/>
            <a:ext cx="9561742" cy="558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7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F62CE47-B2A9-4AA9-B7DF-724E0C0C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86" y="258719"/>
            <a:ext cx="6852612" cy="3877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Signal reconstruction and FFT analyzation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A054A66-3FC2-4911-BA40-014F8E5641F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9E01D-7F04-4C90-B80E-12B1FA4DC5DC}"/>
              </a:ext>
            </a:extLst>
          </p:cNvPr>
          <p:cNvSpPr txBox="1"/>
          <p:nvPr/>
        </p:nvSpPr>
        <p:spPr>
          <a:xfrm>
            <a:off x="489098" y="1241670"/>
            <a:ext cx="1138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C0</a:t>
            </a: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endParaRPr lang="en-US" altLang="ko-KR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BF5CAD-1FA6-42F8-99D3-CB22DA17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471" y="2076865"/>
            <a:ext cx="8875704" cy="353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4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F62CE47-B2A9-4AA9-B7DF-724E0C0C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86" y="258719"/>
            <a:ext cx="6852612" cy="3877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Signal reconstruction and FFT analyzation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A054A66-3FC2-4911-BA40-014F8E5641F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9E01D-7F04-4C90-B80E-12B1FA4DC5DC}"/>
              </a:ext>
            </a:extLst>
          </p:cNvPr>
          <p:cNvSpPr txBox="1"/>
          <p:nvPr/>
        </p:nvSpPr>
        <p:spPr>
          <a:xfrm>
            <a:off x="489098" y="1241670"/>
            <a:ext cx="1138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C1</a:t>
            </a: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endParaRPr lang="en-US" altLang="ko-KR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F539D-7F69-4731-8941-8CF63B353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102" y="1836902"/>
            <a:ext cx="9224512" cy="379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897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">
          <a:solidFill>
            <a:schemeClr val="tx1"/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4576</TotalTime>
  <Words>706</Words>
  <Application>Microsoft Office PowerPoint</Application>
  <PresentationFormat>Widescreen</PresentationFormat>
  <Paragraphs>186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Adobe Fan Heiti Std B</vt:lpstr>
      <vt:lpstr>HY견고딕</vt:lpstr>
      <vt:lpstr>맑은 고딕</vt:lpstr>
      <vt:lpstr>Abadi</vt:lpstr>
      <vt:lpstr>Arial</vt:lpstr>
      <vt:lpstr>Cambria Math</vt:lpstr>
      <vt:lpstr>Times</vt:lpstr>
      <vt:lpstr>Wingdings</vt:lpstr>
      <vt:lpstr>1_Office 테마</vt:lpstr>
      <vt:lpstr>ADC output data reconstruction and  FFT analyzation</vt:lpstr>
      <vt:lpstr>ADC output data</vt:lpstr>
      <vt:lpstr>ADC output data conversion</vt:lpstr>
      <vt:lpstr>Signal reconstruction and FFT analyzation</vt:lpstr>
      <vt:lpstr>Signal reconstruction and FFT analyzation</vt:lpstr>
      <vt:lpstr>Signal reconstruction and FFT analyzation</vt:lpstr>
      <vt:lpstr>Signal reconstruction and FFT analyzation</vt:lpstr>
      <vt:lpstr>Signal reconstruction and FFT analyzation</vt:lpstr>
      <vt:lpstr>Signal reconstruction and FFT analyzation</vt:lpstr>
      <vt:lpstr>Signal reconstruction and FFT analyzation</vt:lpstr>
      <vt:lpstr>Signal reconstruction and FFT analyzation</vt:lpstr>
      <vt:lpstr>Signal reconstruction and FFT analyzation</vt:lpstr>
      <vt:lpstr>Signal reconstruction and FFT analyzation</vt:lpstr>
      <vt:lpstr>Signal reconstruction and FFT analyzation</vt:lpstr>
      <vt:lpstr>Signal reconstruction and FFT analyzation</vt:lpstr>
      <vt:lpstr>Signal reconstruction and FFT analyzation</vt:lpstr>
      <vt:lpstr>Signal reconstruction and FFT analyzation</vt:lpstr>
      <vt:lpstr>Signal reconstruction and FFT analyzation</vt:lpstr>
      <vt:lpstr>Signal reconstruction and FFT analyzation</vt:lpstr>
      <vt:lpstr>Signal reconstruction and FFT analyzation</vt:lpstr>
      <vt:lpstr>Signal reconstruction and FFT analyzation</vt:lpstr>
      <vt:lpstr>Signal reconstruction and FFT analyzation</vt:lpstr>
      <vt:lpstr>Signal reconstruction and FFT analyzation</vt:lpstr>
      <vt:lpstr>Summary</vt:lpstr>
      <vt:lpstr>PowerPoint Presentation</vt:lpstr>
      <vt:lpstr>Active Pen Column Sensing (@1-Sensing Row Display Noise)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오기환</dc:creator>
  <cp:lastModifiedBy>Nguyen Manh Duc</cp:lastModifiedBy>
  <cp:revision>549</cp:revision>
  <dcterms:created xsi:type="dcterms:W3CDTF">2017-04-11T06:08:10Z</dcterms:created>
  <dcterms:modified xsi:type="dcterms:W3CDTF">2021-01-29T04:26:19Z</dcterms:modified>
</cp:coreProperties>
</file>