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88" r:id="rId2"/>
    <p:sldId id="282" r:id="rId3"/>
    <p:sldId id="289" r:id="rId4"/>
    <p:sldId id="291" r:id="rId5"/>
    <p:sldId id="294" r:id="rId6"/>
    <p:sldId id="296" r:id="rId7"/>
    <p:sldId id="290" r:id="rId8"/>
    <p:sldId id="293" r:id="rId9"/>
    <p:sldId id="292" r:id="rId10"/>
    <p:sldId id="295" r:id="rId11"/>
    <p:sldId id="284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Manh Duc" initials="NMD" lastIdx="1" clrIdx="0">
    <p:extLst>
      <p:ext uri="{19B8F6BF-5375-455C-9EA6-DF929625EA0E}">
        <p15:presenceInfo xmlns:p15="http://schemas.microsoft.com/office/powerpoint/2012/main" userId="S::manhduc1811@mail.ulsan.ac.kr::5c70c2b6-b739-4b4f-821b-d0973993af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99"/>
    <a:srgbClr val="FFFFCC"/>
    <a:srgbClr val="485B7D"/>
    <a:srgbClr val="29406A"/>
    <a:srgbClr val="7E8AA0"/>
    <a:srgbClr val="A686BE"/>
    <a:srgbClr val="BFAECC"/>
    <a:srgbClr val="BA3E9F"/>
    <a:srgbClr val="D91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40" autoAdjust="0"/>
    <p:restoredTop sz="89351" autoAdjust="0"/>
  </p:normalViewPr>
  <p:slideViewPr>
    <p:cSldViewPr snapToGrid="0">
      <p:cViewPr varScale="1">
        <p:scale>
          <a:sx n="118" d="100"/>
          <a:sy n="118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326B-DD9B-4637-8373-2D89CD9854B3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E881C-C18C-4279-ABBC-A4F7CB564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 module declaration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module xxx 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#(parameter p1= 16 , p2= 4)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(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input [] iii,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output []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ooo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);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 Internals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reg [] _present, _next;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//-------------------1) State registers: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always@(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posedge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clk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or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negedge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rst_n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) 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begin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if(~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rst_n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)begin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_present &lt;= 0;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end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else 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_present &lt;= FFF(_next);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end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end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//------------------2) Next state logic: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always@(*)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begin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_next = FFF(_present, iii);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end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//----------------- 3) Output logics: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assign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ooo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= FFF(_present) // with Moore model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assign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ooo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= FFF(_present, iii) // with Mealy model</a:t>
            </a:r>
          </a:p>
          <a:p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endmodule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E881C-C18C-4279-ABBC-A4F7CB564F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65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 module declaration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module xxx 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#(parameter p1= 16 , p2= 4)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(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input [] iii,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output []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ooo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);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 Internals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reg [] _present, _next;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//-------------------1) State registers: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always@(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posedge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clk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or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negedge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rst_n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) 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begin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if(~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rst_n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)begin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_present &lt;= 0;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end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else 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_present &lt;= FFF(_next);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end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end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//------------------2) Next state logic: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always@(*)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begin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_next = FFF(_present, iii);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end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//----------------- 3) Output logics: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assign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ooo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= FFF(_present) // with Moore model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assign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ooo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= FFF(_present, iii) // with Mealy model</a:t>
            </a:r>
          </a:p>
          <a:p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endmodule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E881C-C18C-4279-ABBC-A4F7CB564F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0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 module declaration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module xxx 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#(parameter p1= 16 , p2= 4)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(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input [] iii,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output []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ooo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);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 Internals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reg [] _present, _next;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//-------------------1) State registers: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always@(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posedge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clk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or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negedge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rst_n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) 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begin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if(~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rst_n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)begin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_present &lt;= 0;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end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else 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_present &lt;= FFF(_next);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end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end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//------------------2) Next state logic: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always@(*)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begin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_next = FFF(_present, iii);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end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//----------------- 3) Output logics: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assign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ooo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= FFF(_present) // with Moore model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assign </a:t>
            </a:r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ooo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= FFF(_present, iii) // with Mealy model</a:t>
            </a:r>
          </a:p>
          <a:p>
            <a:r>
              <a:rPr lang="en-US" dirty="0" err="1">
                <a:solidFill>
                  <a:srgbClr val="333333"/>
                </a:solidFill>
                <a:effectLst/>
                <a:latin typeface="Monaco"/>
              </a:rPr>
              <a:t>endmodule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E881C-C18C-4279-ABBC-A4F7CB564F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3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-외부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667110" y="1260393"/>
            <a:ext cx="10857780" cy="1079499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7C7B0A1-BFE8-474B-A680-690C1DCCFCA1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5" name="그림 4" descr="표지판이(가) 표시된 사진&#10;&#10;자동 생성된 설명">
              <a:extLst>
                <a:ext uri="{FF2B5EF4-FFF2-40B4-BE49-F238E27FC236}">
                  <a16:creationId xmlns:a16="http://schemas.microsoft.com/office/drawing/2014/main" id="{CA432010-9C4F-4213-A7FC-4F99AD987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6" name="그림 5" descr="표지판이(가) 표시된 사진&#10;&#10;자동 생성된 설명">
              <a:extLst>
                <a:ext uri="{FF2B5EF4-FFF2-40B4-BE49-F238E27FC236}">
                  <a16:creationId xmlns:a16="http://schemas.microsoft.com/office/drawing/2014/main" id="{E60601AA-4499-46CB-8B3F-0BE4696FA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F08BCB-E837-4115-8AAA-D2037DC14442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63" y="1311214"/>
            <a:ext cx="8970274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15501BC-2969-4B1B-8E34-5F97778216C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99000" y="3787379"/>
            <a:ext cx="3784120" cy="107950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</p:spTree>
    <p:extLst>
      <p:ext uri="{BB962C8B-B14F-4D97-AF65-F5344CB8AC3E}">
        <p14:creationId xmlns:p14="http://schemas.microsoft.com/office/powerpoint/2010/main" val="7431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-내부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667110" y="1260393"/>
            <a:ext cx="10857780" cy="1079499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6" y="1311214"/>
            <a:ext cx="9989128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15501BC-2969-4B1B-8E34-5F97778216C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3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76817B-3EB9-4AC3-9F00-1928D5D90605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20" name="그림 19" descr="표지판이(가) 표시된 사진&#10;&#10;자동 생성된 설명">
              <a:extLst>
                <a:ext uri="{FF2B5EF4-FFF2-40B4-BE49-F238E27FC236}">
                  <a16:creationId xmlns:a16="http://schemas.microsoft.com/office/drawing/2014/main" id="{870CDE2D-E32E-4442-BCA4-38628F5A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1" name="그림 20" descr="표지판이(가) 표시된 사진&#10;&#10;자동 생성된 설명">
              <a:extLst>
                <a:ext uri="{FF2B5EF4-FFF2-40B4-BE49-F238E27FC236}">
                  <a16:creationId xmlns:a16="http://schemas.microsoft.com/office/drawing/2014/main" id="{89E0A5C2-FD67-4DAA-9364-FE5025A2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381541-5F81-499A-A9B6-74B0E6603DFF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454129EE-BB08-4153-AA14-FA5F4B0B12E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01436" y="2351181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i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0B5896E-18B0-444E-998B-DD1F34C0F8C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763455" y="2351181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2-내부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667110" y="1260393"/>
            <a:ext cx="10857780" cy="1133672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6" y="1376697"/>
            <a:ext cx="9989128" cy="5355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15501BC-2969-4B1B-8E34-5F97778216C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3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76817B-3EB9-4AC3-9F00-1928D5D90605}"/>
              </a:ext>
            </a:extLst>
          </p:cNvPr>
          <p:cNvGrpSpPr/>
          <p:nvPr userDrawn="1"/>
        </p:nvGrpSpPr>
        <p:grpSpPr>
          <a:xfrm>
            <a:off x="5321474" y="3263719"/>
            <a:ext cx="1549052" cy="1285082"/>
            <a:chOff x="5124687" y="2997246"/>
            <a:chExt cx="1750597" cy="1452282"/>
          </a:xfrm>
        </p:grpSpPr>
        <p:pic>
          <p:nvPicPr>
            <p:cNvPr id="20" name="그림 19" descr="표지판이(가) 표시된 사진&#10;&#10;자동 생성된 설명">
              <a:extLst>
                <a:ext uri="{FF2B5EF4-FFF2-40B4-BE49-F238E27FC236}">
                  <a16:creationId xmlns:a16="http://schemas.microsoft.com/office/drawing/2014/main" id="{870CDE2D-E32E-4442-BCA4-38628F5A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1" name="그림 20" descr="표지판이(가) 표시된 사진&#10;&#10;자동 생성된 설명">
              <a:extLst>
                <a:ext uri="{FF2B5EF4-FFF2-40B4-BE49-F238E27FC236}">
                  <a16:creationId xmlns:a16="http://schemas.microsoft.com/office/drawing/2014/main" id="{89E0A5C2-FD67-4DAA-9364-FE5025A2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381541-5F81-499A-A9B6-74B0E6603DFF}"/>
              </a:ext>
            </a:extLst>
          </p:cNvPr>
          <p:cNvSpPr txBox="1"/>
          <p:nvPr userDrawn="1"/>
        </p:nvSpPr>
        <p:spPr>
          <a:xfrm>
            <a:off x="4193001" y="4616856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F7015F14-8E1C-493F-A82F-3E2FF45332E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101436" y="1969184"/>
            <a:ext cx="9989128" cy="36517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800" b="1" baseline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소제목 편집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64BF2337-20F6-4814-977D-A3926B156B7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01436" y="2396897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i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641D4868-CC52-46CD-BF91-B027A9D1F770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763455" y="2396897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25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3058FD6C-BE5C-4435-9F1C-4B97012C7425}"/>
              </a:ext>
            </a:extLst>
          </p:cNvPr>
          <p:cNvSpPr/>
          <p:nvPr userDrawn="1"/>
        </p:nvSpPr>
        <p:spPr>
          <a:xfrm>
            <a:off x="3886200" y="620048"/>
            <a:ext cx="4419600" cy="726131"/>
          </a:xfrm>
          <a:prstGeom prst="roundRect">
            <a:avLst>
              <a:gd name="adj" fmla="val 50000"/>
            </a:avLst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  <a:ea typeface="HY견고딕" panose="02030600000101010101" pitchFamily="18" charset="-127"/>
                <a:cs typeface="Aharoni" panose="02010803020104030203" pitchFamily="2" charset="-79"/>
              </a:rPr>
              <a:t>CONTENTS</a:t>
            </a:r>
          </a:p>
        </p:txBody>
      </p:sp>
      <p:pic>
        <p:nvPicPr>
          <p:cNvPr id="4" name="Picture 9" descr="H:\블로그\20151201 ppt\idea14.png">
            <a:extLst>
              <a:ext uri="{FF2B5EF4-FFF2-40B4-BE49-F238E27FC236}">
                <a16:creationId xmlns:a16="http://schemas.microsoft.com/office/drawing/2014/main" id="{CC782E16-4D5A-4BCC-8516-1CD8882A4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26" y="2934596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:\블로그\20151201 ppt\three115 (1).png">
            <a:extLst>
              <a:ext uri="{FF2B5EF4-FFF2-40B4-BE49-F238E27FC236}">
                <a16:creationId xmlns:a16="http://schemas.microsoft.com/office/drawing/2014/main" id="{1BD66456-AE52-4E35-AE69-14D45BB81D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3485809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:\블로그\20151201 ppt\smartphones17.png">
            <a:extLst>
              <a:ext uri="{FF2B5EF4-FFF2-40B4-BE49-F238E27FC236}">
                <a16:creationId xmlns:a16="http://schemas.microsoft.com/office/drawing/2014/main" id="{6CCA11A3-1821-40FF-9416-089C102CA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1832170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:\블로그\20151201 ppt\calendar159.png">
            <a:extLst>
              <a:ext uri="{FF2B5EF4-FFF2-40B4-BE49-F238E27FC236}">
                <a16:creationId xmlns:a16="http://schemas.microsoft.com/office/drawing/2014/main" id="{498CF422-5222-40F3-A435-00BF6A076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5690664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:\블로그\20151201 ppt\calculator69.png">
            <a:extLst>
              <a:ext uri="{FF2B5EF4-FFF2-40B4-BE49-F238E27FC236}">
                <a16:creationId xmlns:a16="http://schemas.microsoft.com/office/drawing/2014/main" id="{F0FC39F2-1FD6-4F03-B555-93E1FFD49B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5139448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H:\블로그\20151201 ppt\envelope14.png">
            <a:extLst>
              <a:ext uri="{FF2B5EF4-FFF2-40B4-BE49-F238E27FC236}">
                <a16:creationId xmlns:a16="http://schemas.microsoft.com/office/drawing/2014/main" id="{23158729-5DA4-4E64-AE4D-C23AA286E0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4588235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:\블로그\20151201 ppt\camera153.png">
            <a:extLst>
              <a:ext uri="{FF2B5EF4-FFF2-40B4-BE49-F238E27FC236}">
                <a16:creationId xmlns:a16="http://schemas.microsoft.com/office/drawing/2014/main" id="{9605BA0E-F1FE-4697-A964-9376C42E55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26" y="4037022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:\블로그\20151201 ppt\pc6.png">
            <a:extLst>
              <a:ext uri="{FF2B5EF4-FFF2-40B4-BE49-F238E27FC236}">
                <a16:creationId xmlns:a16="http://schemas.microsoft.com/office/drawing/2014/main" id="{AB9CC822-A9AA-469B-9253-0B2D8060A5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26" y="2383383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012B9376-0AFF-4639-A123-6B01EB26A5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55698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27509DB-BAB0-4926-B540-A7E97663947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38222" y="1782792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Content#1</a:t>
            </a:r>
            <a:endParaRPr lang="ko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FD756441-E077-4D5D-8652-68A3F69056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38222" y="2334005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Content#2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A1A86B7-FEC5-48F3-8C94-841142E9A8C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738222" y="2885218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Content#3</a:t>
            </a:r>
            <a:endParaRPr lang="ko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D0EBCF4E-7E2D-4790-AC85-D6F00F7BB73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738222" y="3436431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Content#4</a:t>
            </a:r>
            <a:endParaRPr lang="ko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FCC7575-E328-40AB-A358-E063D2D21AC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738222" y="3987644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Content#5</a:t>
            </a:r>
            <a:endParaRPr lang="ko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7F96D3A-3310-46D8-A2DA-C616315CB75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38222" y="4538857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Content#6</a:t>
            </a:r>
            <a:endParaRPr lang="ko-KR" altLang="en-US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4DB47CBE-BC23-4C61-9242-85B9F7B89DA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738222" y="5090070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Content#7</a:t>
            </a:r>
            <a:endParaRPr lang="ko-KR" altLang="en-US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3D4AA189-3910-4C87-8E15-503D1C116D8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738222" y="5641286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Content#8</a:t>
            </a:r>
            <a:endParaRPr lang="ko-KR" altLang="en-US" dirty="0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C2F8CE0F-EA2D-4FB1-8D79-91CE32066F9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62044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58716BA-CEE6-43DD-921A-424916DA714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67">
            <a:extLst>
              <a:ext uri="{FF2B5EF4-FFF2-40B4-BE49-F238E27FC236}">
                <a16:creationId xmlns:a16="http://schemas.microsoft.com/office/drawing/2014/main" id="{5DB72E38-149F-40EA-A02E-C644604F1609}"/>
              </a:ext>
            </a:extLst>
          </p:cNvPr>
          <p:cNvSpPr/>
          <p:nvPr userDrawn="1"/>
        </p:nvSpPr>
        <p:spPr>
          <a:xfrm>
            <a:off x="667110" y="2065525"/>
            <a:ext cx="10857780" cy="1079499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701A3F5-FED8-4103-BC17-75999488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63" y="2116346"/>
            <a:ext cx="8970274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CAA3768-BE8B-454F-81D1-84E8C408C6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7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중간제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CAA3768-BE8B-454F-81D1-84E8C408C6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7" name="모서리가 둥근 직사각형 67">
            <a:extLst>
              <a:ext uri="{FF2B5EF4-FFF2-40B4-BE49-F238E27FC236}">
                <a16:creationId xmlns:a16="http://schemas.microsoft.com/office/drawing/2014/main" id="{DCDA2086-D9AB-4C54-8576-0533744E3440}"/>
              </a:ext>
            </a:extLst>
          </p:cNvPr>
          <p:cNvSpPr/>
          <p:nvPr userDrawn="1"/>
        </p:nvSpPr>
        <p:spPr>
          <a:xfrm>
            <a:off x="667110" y="2083357"/>
            <a:ext cx="10857780" cy="1133672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C85B0E6-DD81-44D9-8D0A-5D0F3C09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251" y="2199661"/>
            <a:ext cx="9839498" cy="5355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8D72EB21-8337-4C49-ABB5-31F94A82CF8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176251" y="2792148"/>
            <a:ext cx="9839498" cy="36517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소제목 편집</a:t>
            </a:r>
          </a:p>
        </p:txBody>
      </p:sp>
    </p:spTree>
    <p:extLst>
      <p:ext uri="{BB962C8B-B14F-4D97-AF65-F5344CB8AC3E}">
        <p14:creationId xmlns:p14="http://schemas.microsoft.com/office/powerpoint/2010/main" val="22958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999931-9C46-4798-8D0B-769E4C55A301}"/>
              </a:ext>
            </a:extLst>
          </p:cNvPr>
          <p:cNvSpPr/>
          <p:nvPr userDrawn="1"/>
        </p:nvSpPr>
        <p:spPr>
          <a:xfrm>
            <a:off x="0" y="6537365"/>
            <a:ext cx="12192000" cy="3206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슬라이드 번호 개체 틀 7">
            <a:extLst>
              <a:ext uri="{FF2B5EF4-FFF2-40B4-BE49-F238E27FC236}">
                <a16:creationId xmlns:a16="http://schemas.microsoft.com/office/drawing/2014/main" id="{E8AC9777-127F-4C0D-BDA0-D01F60C75303}"/>
              </a:ext>
            </a:extLst>
          </p:cNvPr>
          <p:cNvSpPr txBox="1">
            <a:spLocks/>
          </p:cNvSpPr>
          <p:nvPr userDrawn="1"/>
        </p:nvSpPr>
        <p:spPr>
          <a:xfrm>
            <a:off x="11445875" y="6581490"/>
            <a:ext cx="562149" cy="228779"/>
          </a:xfrm>
          <a:prstGeom prst="parallelogram">
            <a:avLst>
              <a:gd name="adj" fmla="val 38406"/>
            </a:avLst>
          </a:prstGeom>
          <a:solidFill>
            <a:srgbClr val="7E8AA0"/>
          </a:solidFill>
        </p:spPr>
        <p:txBody>
          <a:bodyPr wrap="square" tIns="0" bIns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DF7836-E6E9-4EFF-995A-5630EC5FB7E8}" type="slidenum">
              <a:rPr lang="ko-KR" altLang="en-US" sz="1050" b="1" smtClean="0">
                <a:solidFill>
                  <a:schemeClr val="accent5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F5F5BB-D32D-40AA-847D-101CA91BB3FE}"/>
              </a:ext>
            </a:extLst>
          </p:cNvPr>
          <p:cNvSpPr txBox="1"/>
          <p:nvPr userDrawn="1"/>
        </p:nvSpPr>
        <p:spPr>
          <a:xfrm>
            <a:off x="1" y="6580920"/>
            <a:ext cx="3225800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rgbClr val="D91E25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rgbClr val="D91E25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rgbClr val="D91E25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2020</a:t>
            </a:r>
            <a:endParaRPr lang="ko-KR" altLang="en-US" sz="1100" b="1" i="0" u="none" dirty="0">
              <a:solidFill>
                <a:srgbClr val="D91E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38D36-BD34-44C4-A83F-35EA46201B24}"/>
              </a:ext>
            </a:extLst>
          </p:cNvPr>
          <p:cNvSpPr txBox="1"/>
          <p:nvPr userDrawn="1"/>
        </p:nvSpPr>
        <p:spPr>
          <a:xfrm>
            <a:off x="9880651" y="6625551"/>
            <a:ext cx="1603324" cy="184666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Be</a:t>
            </a:r>
            <a:r>
              <a:rPr lang="ko-KR" altLang="en-US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Crazy ZZO~~M!!</a:t>
            </a:r>
            <a:endParaRPr lang="ko-KR" altLang="en-US" sz="1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88429F0E-59C3-43A7-AE11-16D776E3E82B}"/>
              </a:ext>
            </a:extLst>
          </p:cNvPr>
          <p:cNvSpPr/>
          <p:nvPr userDrawn="1"/>
        </p:nvSpPr>
        <p:spPr>
          <a:xfrm>
            <a:off x="0" y="1"/>
            <a:ext cx="12192000" cy="879230"/>
          </a:xfrm>
          <a:prstGeom prst="flowChartDocumen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08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8" y="177564"/>
            <a:ext cx="8153401" cy="387798"/>
          </a:xfrm>
          <a:prstGeom prst="rect">
            <a:avLst/>
          </a:prstGeom>
        </p:spPr>
        <p:txBody>
          <a:bodyPr vert="horz" lIns="91440" tIns="0" rIns="91440" bIns="0" rtlCol="0" anchor="ctr">
            <a:spAutoFit/>
          </a:bodyPr>
          <a:lstStyle>
            <a:lvl1pPr>
              <a:defRPr sz="28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2B3995A-1347-459B-8A42-03E475E7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11815937" cy="520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8" name="그림 17" descr="표지판이(가) 표시된 사진&#10;&#10;자동 생성된 설명">
            <a:extLst>
              <a:ext uri="{FF2B5EF4-FFF2-40B4-BE49-F238E27FC236}">
                <a16:creationId xmlns:a16="http://schemas.microsoft.com/office/drawing/2014/main" id="{332BA4DE-A082-43C6-9F15-786CEDE9DC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69014"/>
            <a:ext cx="678228" cy="561124"/>
          </a:xfrm>
          <a:prstGeom prst="rect">
            <a:avLst/>
          </a:prstGeom>
        </p:spPr>
      </p:pic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3097EF4-F429-40B0-9005-16505A14E16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93838" y="602270"/>
            <a:ext cx="10515600" cy="138499"/>
          </a:xfrm>
          <a:prstGeom prst="rect">
            <a:avLst/>
          </a:prstGeom>
        </p:spPr>
        <p:txBody>
          <a:bodyPr vert="horz" lIns="91440" tIns="0" rIns="91440" bIns="0" rtlCol="0">
            <a:spAutoFit/>
          </a:bodyPr>
          <a:lstStyle>
            <a:lvl1pPr marL="0" indent="0">
              <a:buNone/>
              <a:defRPr sz="1000" b="1" baseline="0">
                <a:solidFill>
                  <a:srgbClr val="FFFF99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마스터 제목에 대한 부가 설명 편집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5575F001-29BE-4BA9-B900-C2A746739401}"/>
              </a:ext>
            </a:extLst>
          </p:cNvPr>
          <p:cNvSpPr/>
          <p:nvPr userDrawn="1"/>
        </p:nvSpPr>
        <p:spPr>
          <a:xfrm>
            <a:off x="206836" y="147209"/>
            <a:ext cx="162442" cy="608611"/>
          </a:xfrm>
          <a:prstGeom prst="flowChartProcess">
            <a:avLst/>
          </a:prstGeom>
          <a:solidFill>
            <a:srgbClr val="7E8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prstClr val="white"/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34784BA0-5E80-4933-A0D3-AA89C146D321}"/>
              </a:ext>
            </a:extLst>
          </p:cNvPr>
          <p:cNvSpPr/>
          <p:nvPr userDrawn="1"/>
        </p:nvSpPr>
        <p:spPr>
          <a:xfrm>
            <a:off x="411990" y="147209"/>
            <a:ext cx="45719" cy="608611"/>
          </a:xfrm>
          <a:prstGeom prst="flowChartProcess">
            <a:avLst/>
          </a:prstGeom>
          <a:solidFill>
            <a:srgbClr val="7E8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7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21" userDrawn="1">
          <p15:clr>
            <a:srgbClr val="FBAE40"/>
          </p15:clr>
        </p15:guide>
        <p15:guide id="4" pos="75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3058FD6C-BE5C-4435-9F1C-4B97012C7425}"/>
              </a:ext>
            </a:extLst>
          </p:cNvPr>
          <p:cNvSpPr/>
          <p:nvPr userDrawn="1"/>
        </p:nvSpPr>
        <p:spPr>
          <a:xfrm>
            <a:off x="3886200" y="620048"/>
            <a:ext cx="4419600" cy="726131"/>
          </a:xfrm>
          <a:prstGeom prst="roundRect">
            <a:avLst>
              <a:gd name="adj" fmla="val 50000"/>
            </a:avLst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  <a:ea typeface="HY견고딕" panose="02030600000101010101" pitchFamily="18" charset="-127"/>
                <a:cs typeface="Aharoni" panose="02010803020104030203" pitchFamily="2" charset="-79"/>
              </a:rPr>
              <a:t>Appendix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5C5BB62F-897C-46C7-8ACC-C163AA56326F}"/>
              </a:ext>
            </a:extLst>
          </p:cNvPr>
          <p:cNvSpPr>
            <a:spLocks/>
          </p:cNvSpPr>
          <p:nvPr userDrawn="1"/>
        </p:nvSpPr>
        <p:spPr bwMode="auto">
          <a:xfrm>
            <a:off x="4433728" y="828135"/>
            <a:ext cx="383713" cy="3401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191484CC-79DA-4924-8D8B-D2C9351961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651" y="1679275"/>
            <a:ext cx="11074698" cy="462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9875" indent="-269875"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D40EA64-ACCD-4DF2-BEF4-3F7845A2EC62}"/>
              </a:ext>
            </a:extLst>
          </p:cNvPr>
          <p:cNvSpPr>
            <a:spLocks/>
          </p:cNvSpPr>
          <p:nvPr userDrawn="1"/>
        </p:nvSpPr>
        <p:spPr bwMode="auto">
          <a:xfrm>
            <a:off x="7374561" y="828135"/>
            <a:ext cx="383713" cy="3401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54918BD-9042-4E14-A5DB-D21DCDEFF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0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5F3DA1D-E7F3-4A9A-891F-EA34F7D33E92}"/>
              </a:ext>
            </a:extLst>
          </p:cNvPr>
          <p:cNvSpPr txBox="1"/>
          <p:nvPr userDrawn="1"/>
        </p:nvSpPr>
        <p:spPr>
          <a:xfrm>
            <a:off x="2516702" y="2018399"/>
            <a:ext cx="7158596" cy="158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b="1" spc="-100" baseline="0" dirty="0">
                <a:solidFill>
                  <a:prstClr val="white"/>
                </a:solidFill>
                <a:latin typeface="Arial Black" panose="020B0A0402010202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Thank you</a:t>
            </a:r>
            <a:endParaRPr lang="ko-KR" altLang="en-US" sz="7200" b="1" spc="-100" baseline="0" dirty="0">
              <a:solidFill>
                <a:prstClr val="white"/>
              </a:solidFill>
              <a:latin typeface="Arial Black" panose="020B0A04020102020204" pitchFamily="34" charset="0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9" name="그래픽 28" descr="악수">
            <a:extLst>
              <a:ext uri="{FF2B5EF4-FFF2-40B4-BE49-F238E27FC236}">
                <a16:creationId xmlns:a16="http://schemas.microsoft.com/office/drawing/2014/main" id="{B929F671-0DE5-4FD4-8432-3442766E9E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3535" y="3750875"/>
            <a:ext cx="1604930" cy="1604930"/>
          </a:xfrm>
          <a:prstGeom prst="rect">
            <a:avLst/>
          </a:prstGeom>
        </p:spPr>
      </p:pic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D974BAC-B1D4-4A07-99BF-C970708578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7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8" r:id="rId3"/>
    <p:sldLayoutId id="2147483672" r:id="rId4"/>
    <p:sldLayoutId id="2147483677" r:id="rId5"/>
    <p:sldLayoutId id="2147483679" r:id="rId6"/>
    <p:sldLayoutId id="2147483674" r:id="rId7"/>
    <p:sldLayoutId id="2147483676" r:id="rId8"/>
    <p:sldLayoutId id="2147483675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i.com/lit/an/scaa042a/scaa042a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3EAB92A7-C39E-49A1-AA38-1BD632EC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SRAM controller for FFT logic</a:t>
            </a:r>
            <a:endParaRPr lang="ko-KR" altLang="en-US" sz="2400" b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D957C0C-0516-459C-A669-05FB78335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mducng</a:t>
            </a:r>
            <a:r>
              <a:rPr lang="en-US" altLang="ko-KR" dirty="0"/>
              <a:t>, SoC team,</a:t>
            </a:r>
          </a:p>
          <a:p>
            <a:r>
              <a:rPr lang="en-US" altLang="ko-KR" dirty="0"/>
              <a:t>G2touch </a:t>
            </a:r>
            <a:r>
              <a:rPr lang="ko-KR" altLang="en-US" dirty="0"/>
              <a:t>개발센터</a:t>
            </a:r>
          </a:p>
          <a:p>
            <a:r>
              <a:rPr lang="en-US" altLang="ko-KR" dirty="0"/>
              <a:t>2021. 01. 04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6258DE-0E6A-4BFF-8792-60684BD10B31}"/>
              </a:ext>
            </a:extLst>
          </p:cNvPr>
          <p:cNvSpPr/>
          <p:nvPr/>
        </p:nvSpPr>
        <p:spPr>
          <a:xfrm>
            <a:off x="5570381" y="5126427"/>
            <a:ext cx="6270548" cy="1415512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귀사에서 요청하신 본 기술자료는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 ?????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 과제의 </a:t>
            </a:r>
            <a:r>
              <a:rPr lang="ko-KR" altLang="en-US" sz="1100" b="1" dirty="0">
                <a:latin typeface="+mj-lt"/>
                <a:ea typeface="맑은 고딕" panose="020B0503020000020004" pitchFamily="50" charset="-127"/>
              </a:rPr>
              <a:t>소개를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 위한 목적의 범위에서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 ???</a:t>
            </a:r>
            <a:r>
              <a:rPr lang="ko-KR" altLang="en-US" sz="1100" b="1" dirty="0">
                <a:latin typeface="+mj-lt"/>
                <a:ea typeface="맑은 고딕" panose="020B0503020000020004" pitchFamily="50" charset="-127"/>
              </a:rPr>
              <a:t>사와 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G2touch 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사이의 미팅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회의에 한정하여 그 회의 장소에서 허용된 참가자 사이의 목적 달성을 위한 리뷰의 범위에서만 사용되는 것에 동의합니다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. </a:t>
            </a:r>
            <a:endParaRPr lang="ko-KR" altLang="ko-KR" sz="1100" b="1" dirty="0">
              <a:latin typeface="+mj-lt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그 이외의 장소에서 허용된 목적 및 기술자료제공 회사와 합의된 사용범위를 벗어나 제공될 수 없으며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기술자료제공회사는 이러한 목적 및 사용범위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장소가 준수되는 것을 조건으로 하여 기술자료를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 ???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사에 제공합니다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.  </a:t>
            </a:r>
            <a:endParaRPr lang="ko-KR" altLang="ko-KR" sz="1100" b="1" dirty="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46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SRAM based on FIFO 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B041601-35F9-43BF-A6E1-D766307C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4994907" cy="525747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Simulation result: </a:t>
            </a:r>
            <a:r>
              <a:rPr lang="en-US" altLang="ko-KR" sz="1200" dirty="0">
                <a:latin typeface="Abadi" panose="020B0604020104020204" pitchFamily="34" charset="0"/>
              </a:rPr>
              <a:t>Testbench </a:t>
            </a:r>
            <a:r>
              <a:rPr lang="en-US" altLang="ko-KR" sz="1200" i="1" dirty="0">
                <a:latin typeface="Abadi" panose="020B0604020104020204" pitchFamily="34" charset="0"/>
              </a:rPr>
              <a:t>mySRAM1024_tb.v 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BEEF34-640D-434D-9100-44907443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732" y="974940"/>
            <a:ext cx="6691354" cy="25662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B62835-6076-4A19-B01F-9498D1A5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32" y="3650040"/>
            <a:ext cx="6691354" cy="28135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628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D327C87-69F9-401C-85D0-FAA6A1E3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my discussion with prof. </a:t>
            </a:r>
            <a:r>
              <a:rPr lang="en-US" altLang="ko-KR" dirty="0" err="1"/>
              <a:t>Yamin</a:t>
            </a:r>
            <a:r>
              <a:rPr lang="en-US" altLang="ko-KR" dirty="0"/>
              <a:t> Li: “Computer principles and design in Verilog HDL”, TSINGHUA University press 2015.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49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70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1AE258-0D99-4E53-921E-0CACCCF2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SRAM based on FIFO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BCB86-B8DD-4D87-BEB3-9346D782CAE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38222" y="2334005"/>
            <a:ext cx="7671760" cy="458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04D00-4D93-4675-BFCA-C23B8D17950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38222" y="2885218"/>
            <a:ext cx="7671760" cy="458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1A3D3E-209E-46EE-B2F1-A29026C418E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6B02E8-D8F1-4B60-B341-B406F88AB9B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05F7EE-D398-4A51-88D1-9DF3E7AA34C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86FCE00-B72F-406F-A979-8F89165B4C7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029412-20EF-4D39-9255-CEB54E02AC8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09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SRAM based on FIFO 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B041601-35F9-43BF-A6E1-D766307C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7076474" cy="5404749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badi" panose="020B0604020104020204" pitchFamily="34" charset="0"/>
              </a:rPr>
              <a:t>FIFO: First in first out</a:t>
            </a:r>
          </a:p>
          <a:p>
            <a:pPr lvl="1"/>
            <a:r>
              <a:rPr lang="en-US" altLang="ko-KR" dirty="0">
                <a:latin typeface="Abadi" panose="020B0604020104020204" pitchFamily="34" charset="0"/>
              </a:rPr>
              <a:t>Random access: any location can be accessed by providing the address of location.</a:t>
            </a:r>
          </a:p>
          <a:p>
            <a:pPr lvl="1"/>
            <a:endParaRPr lang="en-US" altLang="ko-KR" dirty="0">
              <a:latin typeface="Abadi" panose="020B0604020104020204" pitchFamily="34" charset="0"/>
            </a:endParaRPr>
          </a:p>
          <a:p>
            <a:pPr lvl="1"/>
            <a:r>
              <a:rPr lang="en-US" altLang="ko-KR" dirty="0">
                <a:latin typeface="Abadi" panose="020B0604020104020204" pitchFamily="34" charset="0"/>
              </a:rPr>
              <a:t>FIFO: &gt;&lt;, no address ~ can not be accessed randomly, just sequence access</a:t>
            </a:r>
          </a:p>
          <a:p>
            <a:pPr lvl="2"/>
            <a:r>
              <a:rPr lang="en-US" altLang="ko-KR" dirty="0">
                <a:latin typeface="Abadi" panose="020B0604020104020204" pitchFamily="34" charset="0"/>
              </a:rPr>
              <a:t>Write pointer</a:t>
            </a:r>
          </a:p>
          <a:p>
            <a:pPr lvl="2"/>
            <a:r>
              <a:rPr lang="en-US" altLang="ko-KR" dirty="0">
                <a:latin typeface="Abadi" panose="020B0604020104020204" pitchFamily="34" charset="0"/>
              </a:rPr>
              <a:t>Read pointer</a:t>
            </a:r>
          </a:p>
          <a:p>
            <a:pPr lvl="1"/>
            <a:endParaRPr lang="en-US" altLang="ko-KR" dirty="0">
              <a:latin typeface="Abadi" panose="020B0604020104020204" pitchFamily="34" charset="0"/>
            </a:endParaRPr>
          </a:p>
          <a:p>
            <a:pPr lvl="1"/>
            <a:r>
              <a:rPr lang="en-US" altLang="ko-KR" dirty="0">
                <a:latin typeface="Abadi" panose="020B0604020104020204" pitchFamily="34" charset="0"/>
              </a:rPr>
              <a:t>Used:</a:t>
            </a:r>
          </a:p>
          <a:p>
            <a:pPr lvl="2"/>
            <a:r>
              <a:rPr lang="en-US" altLang="ko-KR" sz="1200" dirty="0">
                <a:latin typeface="Abadi" panose="020B0604020104020204" pitchFamily="34" charset="0"/>
              </a:rPr>
              <a:t>Scheduling and buffer in Communication and networking</a:t>
            </a:r>
          </a:p>
          <a:p>
            <a:pPr lvl="2"/>
            <a:r>
              <a:rPr lang="en-US" altLang="ko-KR" sz="1200" dirty="0">
                <a:latin typeface="Abadi" panose="020B0604020104020204" pitchFamily="34" charset="0"/>
              </a:rPr>
              <a:t>FIFO: architecture, functions, and applications, </a:t>
            </a:r>
            <a:r>
              <a:rPr lang="en-US" sz="1200" dirty="0">
                <a:hlinkClick r:id="rId2"/>
              </a:rPr>
              <a:t>https://www.ti.com/lit/an/scaa042a/scaa042a.pdf</a:t>
            </a:r>
            <a:r>
              <a:rPr lang="en-US" sz="1200" dirty="0"/>
              <a:t> (before ADC, and buffer for TMSS320c30 processor) </a:t>
            </a:r>
            <a:endParaRPr lang="en-US" altLang="ko-KR" sz="1200" dirty="0">
              <a:latin typeface="Abadi" panose="020B0604020104020204" pitchFamily="34" charset="0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67EF5-0A0F-48CC-B0F1-49EE0F53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612" y="883372"/>
            <a:ext cx="4666803" cy="56142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174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SRAM based on FIFO 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B041601-35F9-43BF-A6E1-D766307C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30" y="1047445"/>
            <a:ext cx="4532312" cy="520828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Block diagram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E0023-EB79-42DB-942F-5C080F37E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288" y="926919"/>
            <a:ext cx="6890873" cy="34938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6C3081-ACBD-4040-B396-7CB615E29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30" y="4091940"/>
            <a:ext cx="4873773" cy="23329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894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SRAM based on FIFO 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B041601-35F9-43BF-A6E1-D766307C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9" y="1092869"/>
            <a:ext cx="4532312" cy="520828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HDL code: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2B150-BE29-4E8E-AEAC-41B4B0686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35" y="1723681"/>
            <a:ext cx="10210635" cy="45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3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SRAM based on FIFO 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B041601-35F9-43BF-A6E1-D766307C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9" y="1092869"/>
            <a:ext cx="4532312" cy="520828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RTL viewer: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8AE94-E033-4A32-A18C-D7120518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14" y="1610708"/>
            <a:ext cx="10304097" cy="47207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86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SRAM based on FIFO 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B041601-35F9-43BF-A6E1-D766307C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Simulation result: </a:t>
            </a:r>
            <a:r>
              <a:rPr lang="en-US" altLang="ko-KR" sz="1200" dirty="0">
                <a:latin typeface="Abadi" panose="020B0604020104020204" pitchFamily="34" charset="0"/>
              </a:rPr>
              <a:t>Testbench </a:t>
            </a:r>
            <a:r>
              <a:rPr lang="en-US" altLang="ko-KR" sz="1200" i="1" dirty="0">
                <a:latin typeface="Abadi" panose="020B0604020104020204" pitchFamily="34" charset="0"/>
              </a:rPr>
              <a:t>mySRAM8_0_tb.v </a:t>
            </a:r>
          </a:p>
          <a:p>
            <a:pPr lvl="1"/>
            <a:endParaRPr lang="en-US" altLang="ko-KR" dirty="0">
              <a:latin typeface="Abadi" panose="020B0604020104020204" pitchFamily="34" charset="0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4A3E2C-6765-4A37-82FE-CF8B5DCDBB0A}"/>
              </a:ext>
            </a:extLst>
          </p:cNvPr>
          <p:cNvGrpSpPr/>
          <p:nvPr/>
        </p:nvGrpSpPr>
        <p:grpSpPr>
          <a:xfrm>
            <a:off x="0" y="1502227"/>
            <a:ext cx="12192000" cy="4962213"/>
            <a:chOff x="0" y="1502227"/>
            <a:chExt cx="12192000" cy="49622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3835AE-5CC5-4E75-8837-FCDF550BCC73}"/>
                </a:ext>
              </a:extLst>
            </p:cNvPr>
            <p:cNvGrpSpPr/>
            <p:nvPr/>
          </p:nvGrpSpPr>
          <p:grpSpPr>
            <a:xfrm>
              <a:off x="0" y="1502227"/>
              <a:ext cx="12192000" cy="4962213"/>
              <a:chOff x="0" y="1502227"/>
              <a:chExt cx="12192000" cy="496221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2CA31DF-8089-426D-BAB1-EACB255987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02227"/>
                <a:ext cx="12192000" cy="4962213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D53EB0-3D6F-4319-9C38-52725D00638A}"/>
                  </a:ext>
                </a:extLst>
              </p:cNvPr>
              <p:cNvSpPr txBox="1"/>
              <p:nvPr/>
            </p:nvSpPr>
            <p:spPr>
              <a:xfrm>
                <a:off x="3575685" y="3518535"/>
                <a:ext cx="22764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CC00"/>
                    </a:solidFill>
                  </a:rPr>
                  <a:t>write 0e0, 0e1, 0e2, 0e3, …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294FA8-574C-4B63-9B4B-54EDB336D4D3}"/>
                  </a:ext>
                </a:extLst>
              </p:cNvPr>
              <p:cNvSpPr txBox="1"/>
              <p:nvPr/>
            </p:nvSpPr>
            <p:spPr>
              <a:xfrm>
                <a:off x="5524501" y="5588531"/>
                <a:ext cx="14859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CC00"/>
                    </a:solidFill>
                  </a:rPr>
                  <a:t>read 0e0, 0e1, 0e2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888941-8C7F-4E63-ABDE-0C3637567D6F}"/>
                  </a:ext>
                </a:extLst>
              </p:cNvPr>
              <p:cNvSpPr txBox="1"/>
              <p:nvPr/>
            </p:nvSpPr>
            <p:spPr>
              <a:xfrm>
                <a:off x="7819345" y="3009976"/>
                <a:ext cx="236859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FFCC00"/>
                    </a:solidFill>
                  </a:rPr>
                  <a:t>overflow! 0eb, 0ec, …, 0f0 are lost</a:t>
                </a:r>
                <a:endParaRPr lang="en-US" sz="1000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D9CB2D-B3B9-47A4-BBDE-D108D0B476E0}"/>
                  </a:ext>
                </a:extLst>
              </p:cNvPr>
              <p:cNvSpPr/>
              <p:nvPr/>
            </p:nvSpPr>
            <p:spPr>
              <a:xfrm>
                <a:off x="7795259" y="4061460"/>
                <a:ext cx="2179321" cy="1820227"/>
              </a:xfrm>
              <a:prstGeom prst="rect">
                <a:avLst/>
              </a:prstGeom>
              <a:noFill/>
              <a:ln w="12700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CC00"/>
                    </a:solidFill>
                  </a:rPr>
                  <a:t>Overflow, </a:t>
                </a:r>
              </a:p>
              <a:p>
                <a:pPr algn="ctr"/>
                <a:r>
                  <a:rPr lang="en-US" dirty="0" err="1">
                    <a:solidFill>
                      <a:srgbClr val="FFCC00"/>
                    </a:solidFill>
                  </a:rPr>
                  <a:t>fifo</a:t>
                </a:r>
                <a:r>
                  <a:rPr lang="en-US" dirty="0">
                    <a:solidFill>
                      <a:srgbClr val="FFCC00"/>
                    </a:solidFill>
                  </a:rPr>
                  <a:t> buffer holds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0D49B7-0C2C-4F6B-9B7B-2AC99E7E8A61}"/>
                </a:ext>
              </a:extLst>
            </p:cNvPr>
            <p:cNvSpPr txBox="1"/>
            <p:nvPr/>
          </p:nvSpPr>
          <p:spPr>
            <a:xfrm>
              <a:off x="9927866" y="5588531"/>
              <a:ext cx="10348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read 0e3, 0e4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F9FD2F-F5B4-4507-8D92-6BF0473F4E23}"/>
                </a:ext>
              </a:extLst>
            </p:cNvPr>
            <p:cNvSpPr txBox="1"/>
            <p:nvPr/>
          </p:nvSpPr>
          <p:spPr>
            <a:xfrm>
              <a:off x="11151841" y="5598047"/>
              <a:ext cx="10348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read 0e5, 0e6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8A4BC5-66C7-4A41-A42E-23777AB35B30}"/>
                </a:ext>
              </a:extLst>
            </p:cNvPr>
            <p:cNvSpPr txBox="1"/>
            <p:nvPr/>
          </p:nvSpPr>
          <p:spPr>
            <a:xfrm>
              <a:off x="3764280" y="2864719"/>
              <a:ext cx="18669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has data …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061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D0F2-655B-4F3E-B5EB-2FD5EBE2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SRAM based on FIFO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D69E-0BC2-42F2-B699-51C5F85D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Simulation result: </a:t>
            </a:r>
            <a:r>
              <a:rPr lang="en-US" altLang="ko-KR" sz="1200" dirty="0">
                <a:latin typeface="Abadi" panose="020B0604020104020204" pitchFamily="34" charset="0"/>
              </a:rPr>
              <a:t>Testbench </a:t>
            </a:r>
            <a:r>
              <a:rPr lang="en-US" altLang="ko-KR" sz="1200" i="1" dirty="0">
                <a:latin typeface="Abadi" panose="020B0604020104020204" pitchFamily="34" charset="0"/>
              </a:rPr>
              <a:t>mySRAM8_1_tb.v 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7A392-4B10-4DE1-B179-92B73BD2AB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93838" y="602270"/>
            <a:ext cx="10515600" cy="138499"/>
          </a:xfrm>
        </p:spPr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B28C72-B4FE-49A9-8C71-761D9200E44D}"/>
              </a:ext>
            </a:extLst>
          </p:cNvPr>
          <p:cNvGrpSpPr/>
          <p:nvPr/>
        </p:nvGrpSpPr>
        <p:grpSpPr>
          <a:xfrm>
            <a:off x="64775" y="1690007"/>
            <a:ext cx="12168534" cy="4776107"/>
            <a:chOff x="64775" y="1690007"/>
            <a:chExt cx="12168534" cy="47761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DCD463-41D4-4B2D-A8ED-34989E96D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75" y="1690007"/>
              <a:ext cx="12041221" cy="4776107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9DCAD5-9BA2-4361-BA4B-F56F79736D39}"/>
                </a:ext>
              </a:extLst>
            </p:cNvPr>
            <p:cNvSpPr txBox="1"/>
            <p:nvPr/>
          </p:nvSpPr>
          <p:spPr>
            <a:xfrm>
              <a:off x="2676968" y="2962394"/>
              <a:ext cx="1544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has data</a:t>
              </a:r>
              <a:endParaRPr 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4E80F1-AE93-40A3-AA7A-81B7B6C787E7}"/>
                </a:ext>
              </a:extLst>
            </p:cNvPr>
            <p:cNvSpPr txBox="1"/>
            <p:nvPr/>
          </p:nvSpPr>
          <p:spPr>
            <a:xfrm>
              <a:off x="2676968" y="3613011"/>
              <a:ext cx="614934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write 0e0, 001, 002, 003, 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58D1BD-E6C2-410D-BC02-D21C0387FC50}"/>
                </a:ext>
              </a:extLst>
            </p:cNvPr>
            <p:cNvSpPr txBox="1"/>
            <p:nvPr/>
          </p:nvSpPr>
          <p:spPr>
            <a:xfrm>
              <a:off x="4284788" y="3121878"/>
              <a:ext cx="1544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full data</a:t>
              </a:r>
              <a:endParaRPr lang="en-US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358B06-E5DA-447D-8E31-91572C4991FA}"/>
                </a:ext>
              </a:extLst>
            </p:cNvPr>
            <p:cNvSpPr txBox="1"/>
            <p:nvPr/>
          </p:nvSpPr>
          <p:spPr>
            <a:xfrm>
              <a:off x="6156960" y="5642020"/>
              <a:ext cx="29184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read 0e0, 001, 002, …, 015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D4A9A9-50D3-4D1A-89C5-2F18BED8C74A}"/>
                </a:ext>
              </a:extLst>
            </p:cNvPr>
            <p:cNvSpPr txBox="1"/>
            <p:nvPr/>
          </p:nvSpPr>
          <p:spPr>
            <a:xfrm>
              <a:off x="10872410" y="5632748"/>
              <a:ext cx="13608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read 016, 017, 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50C42F-8B26-4EBD-AEEE-ABE16726F8DF}"/>
                </a:ext>
              </a:extLst>
            </p:cNvPr>
            <p:cNvSpPr/>
            <p:nvPr/>
          </p:nvSpPr>
          <p:spPr>
            <a:xfrm>
              <a:off x="4228975" y="4170079"/>
              <a:ext cx="1935481" cy="1462669"/>
            </a:xfrm>
            <a:prstGeom prst="rect">
              <a:avLst/>
            </a:prstGeom>
            <a:noFill/>
            <a:ln w="1270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C00"/>
                  </a:solidFill>
                </a:rPr>
                <a:t>Full data, </a:t>
              </a:r>
            </a:p>
            <a:p>
              <a:pPr algn="ctr"/>
              <a:r>
                <a:rPr lang="en-US" dirty="0" err="1">
                  <a:solidFill>
                    <a:srgbClr val="FFCC00"/>
                  </a:solidFill>
                </a:rPr>
                <a:t>fifo</a:t>
              </a:r>
              <a:r>
                <a:rPr lang="en-US" dirty="0">
                  <a:solidFill>
                    <a:srgbClr val="FFCC00"/>
                  </a:solidFill>
                </a:rPr>
                <a:t> buffer holds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DD53A7-0E44-4D34-BCD2-96C0573EF928}"/>
                </a:ext>
              </a:extLst>
            </p:cNvPr>
            <p:cNvSpPr/>
            <p:nvPr/>
          </p:nvSpPr>
          <p:spPr>
            <a:xfrm>
              <a:off x="9110255" y="4165443"/>
              <a:ext cx="1866236" cy="1462669"/>
            </a:xfrm>
            <a:prstGeom prst="rect">
              <a:avLst/>
            </a:prstGeom>
            <a:noFill/>
            <a:ln w="1270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C00"/>
                  </a:solidFill>
                </a:rPr>
                <a:t>No write, </a:t>
              </a:r>
            </a:p>
            <a:p>
              <a:pPr algn="ctr"/>
              <a:r>
                <a:rPr lang="en-US" dirty="0" err="1">
                  <a:solidFill>
                    <a:srgbClr val="FFCC00"/>
                  </a:solidFill>
                </a:rPr>
                <a:t>fifo</a:t>
              </a:r>
              <a:r>
                <a:rPr lang="en-US" dirty="0">
                  <a:solidFill>
                    <a:srgbClr val="FFCC00"/>
                  </a:solidFill>
                </a:rPr>
                <a:t> buffer holds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49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SRAM based on FIFO 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B041601-35F9-43BF-A6E1-D766307C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11815937" cy="94103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Simulation result: </a:t>
            </a:r>
            <a:r>
              <a:rPr lang="en-US" altLang="ko-KR" sz="1200" dirty="0">
                <a:latin typeface="Abadi" panose="020B0604020104020204" pitchFamily="34" charset="0"/>
              </a:rPr>
              <a:t>Testbench </a:t>
            </a:r>
            <a:r>
              <a:rPr lang="en-US" altLang="ko-KR" sz="1200" i="1" dirty="0">
                <a:latin typeface="Abadi" panose="020B0604020104020204" pitchFamily="34" charset="0"/>
              </a:rPr>
              <a:t>mySRAM8_2_tb.v 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5400B9-9162-4A8F-90B2-19B6AE467C5E}"/>
              </a:ext>
            </a:extLst>
          </p:cNvPr>
          <p:cNvGrpSpPr/>
          <p:nvPr/>
        </p:nvGrpSpPr>
        <p:grpSpPr>
          <a:xfrm>
            <a:off x="14674" y="1624692"/>
            <a:ext cx="12160998" cy="4816929"/>
            <a:chOff x="14674" y="1624692"/>
            <a:chExt cx="12160998" cy="48169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508665-C364-4E29-BBE1-25E05A631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74" y="1624692"/>
              <a:ext cx="12160998" cy="4816929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77B6C2-9E23-4270-B2AE-381916A232AB}"/>
                </a:ext>
              </a:extLst>
            </p:cNvPr>
            <p:cNvSpPr txBox="1"/>
            <p:nvPr/>
          </p:nvSpPr>
          <p:spPr>
            <a:xfrm>
              <a:off x="3199482" y="2944977"/>
              <a:ext cx="1544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has data</a:t>
              </a:r>
              <a:endParaRPr 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31E066-7EF1-4107-A75F-BCE604D8B556}"/>
                </a:ext>
              </a:extLst>
            </p:cNvPr>
            <p:cNvSpPr txBox="1"/>
            <p:nvPr/>
          </p:nvSpPr>
          <p:spPr>
            <a:xfrm>
              <a:off x="6675752" y="3068087"/>
              <a:ext cx="70040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full data</a:t>
              </a:r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B9943F-B9CF-492F-A989-EC37D7C54F59}"/>
                </a:ext>
              </a:extLst>
            </p:cNvPr>
            <p:cNvSpPr txBox="1"/>
            <p:nvPr/>
          </p:nvSpPr>
          <p:spPr>
            <a:xfrm>
              <a:off x="3094979" y="3591201"/>
              <a:ext cx="267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write 0e0, 001, 002, 003, …, 01c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535B46-E7E3-4DF0-9D6E-55EDFBF381DF}"/>
                </a:ext>
              </a:extLst>
            </p:cNvPr>
            <p:cNvSpPr txBox="1"/>
            <p:nvPr/>
          </p:nvSpPr>
          <p:spPr>
            <a:xfrm>
              <a:off x="3971738" y="5642020"/>
              <a:ext cx="29184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read 003, 004, 005, …, 00a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DFDC14-0D2F-438A-B8C2-CB366E3BA8C1}"/>
                </a:ext>
              </a:extLst>
            </p:cNvPr>
            <p:cNvSpPr txBox="1"/>
            <p:nvPr/>
          </p:nvSpPr>
          <p:spPr>
            <a:xfrm>
              <a:off x="7177668" y="5633311"/>
              <a:ext cx="29184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read 00b, 00c, 00d, …, 012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91F63F-B335-4885-9014-8C3E5E29C936}"/>
                </a:ext>
              </a:extLst>
            </p:cNvPr>
            <p:cNvSpPr txBox="1"/>
            <p:nvPr/>
          </p:nvSpPr>
          <p:spPr>
            <a:xfrm>
              <a:off x="10873388" y="5624602"/>
              <a:ext cx="12576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CC00"/>
                  </a:solidFill>
                </a:rPr>
                <a:t>read 016, 017,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354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809</Words>
  <Application>Microsoft Office PowerPoint</Application>
  <PresentationFormat>Widescreen</PresentationFormat>
  <Paragraphs>151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HY견고딕</vt:lpstr>
      <vt:lpstr>Monaco</vt:lpstr>
      <vt:lpstr>맑은 고딕</vt:lpstr>
      <vt:lpstr>Abadi</vt:lpstr>
      <vt:lpstr>Arial</vt:lpstr>
      <vt:lpstr>Arial Black</vt:lpstr>
      <vt:lpstr>Verdana</vt:lpstr>
      <vt:lpstr>Wingdings</vt:lpstr>
      <vt:lpstr>1_Office 테마</vt:lpstr>
      <vt:lpstr>SRAM controller for FFT logic</vt:lpstr>
      <vt:lpstr>PowerPoint Presentation</vt:lpstr>
      <vt:lpstr>SRAM based on FIFO </vt:lpstr>
      <vt:lpstr>SRAM based on FIFO </vt:lpstr>
      <vt:lpstr>SRAM based on FIFO </vt:lpstr>
      <vt:lpstr>SRAM based on FIFO </vt:lpstr>
      <vt:lpstr>SRAM based on FIFO </vt:lpstr>
      <vt:lpstr>SRAM based on FIFO </vt:lpstr>
      <vt:lpstr>SRAM based on FIFO </vt:lpstr>
      <vt:lpstr>SRAM based on FIFO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오기환</dc:creator>
  <cp:lastModifiedBy>Nguyen Manh Duc</cp:lastModifiedBy>
  <cp:revision>188</cp:revision>
  <dcterms:created xsi:type="dcterms:W3CDTF">2017-04-11T06:08:10Z</dcterms:created>
  <dcterms:modified xsi:type="dcterms:W3CDTF">2021-01-05T04:04:50Z</dcterms:modified>
</cp:coreProperties>
</file>