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1" r:id="rId1"/>
    <p:sldMasterId id="2147483672" r:id="rId2"/>
  </p:sldMasterIdLst>
  <p:notesMasterIdLst>
    <p:notesMasterId r:id="rId8"/>
  </p:notesMasterIdLst>
  <p:handoutMasterIdLst>
    <p:handoutMasterId r:id="rId9"/>
  </p:handoutMasterIdLst>
  <p:sldIdLst>
    <p:sldId id="257" r:id="rId3"/>
    <p:sldId id="424" r:id="rId4"/>
    <p:sldId id="427" r:id="rId5"/>
    <p:sldId id="426" r:id="rId6"/>
    <p:sldId id="404" r:id="rId7"/>
  </p:sldIdLst>
  <p:sldSz cx="9144000" cy="6858000" type="screen4x3"/>
  <p:notesSz cx="6858000" cy="9144000"/>
  <p:custDataLst>
    <p:tags r:id="rId1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4065">
          <p15:clr>
            <a:srgbClr val="A4A3A4"/>
          </p15:clr>
        </p15:guide>
        <p15:guide id="2" orient="horz" pos="799">
          <p15:clr>
            <a:srgbClr val="A4A3A4"/>
          </p15:clr>
        </p15:guide>
        <p15:guide id="3" orient="horz" pos="2160">
          <p15:clr>
            <a:srgbClr val="A4A3A4"/>
          </p15:clr>
        </p15:guide>
        <p15:guide id="4" pos="2880">
          <p15:clr>
            <a:srgbClr val="A4A3A4"/>
          </p15:clr>
        </p15:guide>
        <p15:guide id="5" pos="249">
          <p15:clr>
            <a:srgbClr val="A4A3A4"/>
          </p15:clr>
        </p15:guide>
        <p15:guide id="6" pos="5511">
          <p15:clr>
            <a:srgbClr val="A4A3A4"/>
          </p15:clr>
        </p15:guide>
        <p15:guide id="7" pos="4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D4DC"/>
    <a:srgbClr val="0B2A51"/>
    <a:srgbClr val="636C8E"/>
    <a:srgbClr val="0B2A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Designformatvorlage 1 - Akz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2533" autoAdjust="0"/>
  </p:normalViewPr>
  <p:slideViewPr>
    <p:cSldViewPr showGuides="1">
      <p:cViewPr varScale="1">
        <p:scale>
          <a:sx n="68" d="100"/>
          <a:sy n="68" d="100"/>
        </p:scale>
        <p:origin x="-102" y="-120"/>
      </p:cViewPr>
      <p:guideLst>
        <p:guide orient="horz" pos="4065"/>
        <p:guide orient="horz" pos="799"/>
        <p:guide orient="horz" pos="2160"/>
        <p:guide pos="2880"/>
        <p:guide pos="249"/>
        <p:guide pos="5511"/>
        <p:guide pos="4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102" d="100"/>
          <a:sy n="102" d="100"/>
        </p:scale>
        <p:origin x="-3474" y="-96"/>
      </p:cViewPr>
      <p:guideLst>
        <p:guide orient="horz" pos="2880"/>
        <p:guide pos="2160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BC9199C-D220-41F6-AC9A-F877891A7AD7}" type="datetimeFigureOut">
              <a:rPr lang="en-US"/>
              <a:pPr>
                <a:defRPr/>
              </a:pPr>
              <a:t>7/31/2017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B42C439-A635-4749-BA52-0B234EDE0879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935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D375E63-B260-4B52-8998-1AC8C4A7937E}" type="datetimeFigureOut">
              <a:rPr lang="en-US"/>
              <a:pPr>
                <a:defRPr/>
              </a:pPr>
              <a:t>7/31/2017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US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8AB07A6-3D27-4761-A68D-23D11C0A04DE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6877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izenplatzhalt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de-DE" altLang="en-US" dirty="0"/>
          </a:p>
          <a:p>
            <a:pPr eaLnBrk="1" hangingPunct="1">
              <a:spcBef>
                <a:spcPct val="0"/>
              </a:spcBef>
            </a:pPr>
            <a:endParaRPr lang="de-DE" altLang="en-US" dirty="0"/>
          </a:p>
          <a:p>
            <a:pPr eaLnBrk="1" hangingPunct="1">
              <a:spcBef>
                <a:spcPct val="0"/>
              </a:spcBef>
            </a:pPr>
            <a:endParaRPr lang="de-DE" altLang="en-US" dirty="0"/>
          </a:p>
        </p:txBody>
      </p:sp>
      <p:sp>
        <p:nvSpPr>
          <p:cNvPr id="8196" name="Foliennummernplatzhalter 3"/>
          <p:cNvSpPr>
            <a:spLocks noGrp="1"/>
          </p:cNvSpPr>
          <p:nvPr>
            <p:ph type="sldNum" sz="quarter" idx="5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1B9B6AE-B0A0-4942-A776-15A4E4098A72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AB07A6-3D27-4761-A68D-23D11C0A04D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43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AB07A6-3D27-4761-A68D-23D11C0A04D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33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lienbildplatzhalt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6175" y="687388"/>
            <a:ext cx="4567238" cy="34274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Notizenplatzhalter 2"/>
          <p:cNvSpPr>
            <a:spLocks noGrp="1"/>
          </p:cNvSpPr>
          <p:nvPr>
            <p:ph type="body" idx="1"/>
          </p:nvPr>
        </p:nvSpPr>
        <p:spPr bwMode="auto">
          <a:xfrm>
            <a:off x="914400" y="4343400"/>
            <a:ext cx="5029200" cy="41132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2" tIns="45711" rIns="91422" bIns="45711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  <a:defRPr/>
            </a:pPr>
            <a:endParaRPr lang="de-DE" altLang="de-DE" dirty="0"/>
          </a:p>
        </p:txBody>
      </p:sp>
      <p:sp>
        <p:nvSpPr>
          <p:cNvPr id="52228" name="Foliennummernplatzhalt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2" tIns="45711" rIns="91422" bIns="45711" anchor="b"/>
          <a:lstStyle>
            <a:lvl1pPr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defTabSz="91281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9974FA85-D5C1-4516-AADF-7BF8611E7572}" type="slidenum">
              <a:rPr lang="de-DE" altLang="de-DE" sz="110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de-DE" altLang="de-DE" sz="1100">
              <a:solidFill>
                <a:srgbClr val="000000"/>
              </a:solidFill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_LKT_In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8" descr="L:\Vorlagen\LKT-AMFD-Logo\groß\LKT_white_30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9485" y="330664"/>
            <a:ext cx="1468352" cy="54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459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KT_kl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 hasCustomPrompt="1"/>
          </p:nvPr>
        </p:nvSpPr>
        <p:spPr>
          <a:xfrm>
            <a:off x="2123727" y="188913"/>
            <a:ext cx="6043421" cy="216693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Überschrift</a:t>
            </a:r>
          </a:p>
        </p:txBody>
      </p:sp>
      <p:sp>
        <p:nvSpPr>
          <p:cNvPr id="12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123660" y="476590"/>
            <a:ext cx="6048840" cy="216030"/>
          </a:xfrm>
          <a:prstGeom prst="rect">
            <a:avLst/>
          </a:prstGeom>
        </p:spPr>
        <p:txBody>
          <a:bodyPr lIns="90000" tIns="0" rIns="0" bIns="0" anchor="ctr" anchorCtr="0">
            <a:noAutofit/>
          </a:bodyPr>
          <a:lstStyle>
            <a:lvl1pPr marL="0" indent="0" algn="l">
              <a:buNone/>
              <a:defRPr sz="1600" i="0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Unterschrift</a:t>
            </a:r>
          </a:p>
        </p:txBody>
      </p:sp>
      <p:pic>
        <p:nvPicPr>
          <p:cNvPr id="4" name="Picture 50" descr="L:\Vorlagen\LKT-AMFD-Logo\klein\LKT_klein_30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119" y="195264"/>
            <a:ext cx="491481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293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KT_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/>
          <p:cNvSpPr>
            <a:spLocks noGrp="1"/>
          </p:cNvSpPr>
          <p:nvPr>
            <p:ph type="title" hasCustomPrompt="1"/>
          </p:nvPr>
        </p:nvSpPr>
        <p:spPr>
          <a:xfrm>
            <a:off x="2123728" y="188913"/>
            <a:ext cx="5256662" cy="216693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Überschrift</a:t>
            </a:r>
          </a:p>
        </p:txBody>
      </p:sp>
      <p:sp>
        <p:nvSpPr>
          <p:cNvPr id="12" name="Untertitel 2"/>
          <p:cNvSpPr>
            <a:spLocks noGrp="1"/>
          </p:cNvSpPr>
          <p:nvPr>
            <p:ph type="subTitle" idx="1" hasCustomPrompt="1"/>
          </p:nvPr>
        </p:nvSpPr>
        <p:spPr>
          <a:xfrm>
            <a:off x="2123660" y="476590"/>
            <a:ext cx="5261375" cy="216030"/>
          </a:xfrm>
          <a:prstGeom prst="rect">
            <a:avLst/>
          </a:prstGeom>
        </p:spPr>
        <p:txBody>
          <a:bodyPr lIns="90000" tIns="0" rIns="0" bIns="0" anchor="ctr" anchorCtr="0">
            <a:noAutofit/>
          </a:bodyPr>
          <a:lstStyle>
            <a:lvl1pPr marL="0" indent="0" algn="l">
              <a:buNone/>
              <a:defRPr sz="1600" i="0">
                <a:solidFill>
                  <a:schemeClr val="bg1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Unterschrift</a:t>
            </a:r>
          </a:p>
        </p:txBody>
      </p:sp>
      <p:pic>
        <p:nvPicPr>
          <p:cNvPr id="26626" name="Picture 2" descr="L:\Vorlagen\LKT-AMFD-Logo\groß\LKT_white_30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773" y="195264"/>
            <a:ext cx="1255827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9428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KT_klein_Danksag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0" descr="L:\Vorlagen\LKT-AMFD-Logo\klein\LKT_klein_30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119" y="195264"/>
            <a:ext cx="491481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 userDrawn="1"/>
        </p:nvSpPr>
        <p:spPr>
          <a:xfrm>
            <a:off x="16841" y="6445873"/>
            <a:ext cx="9108000" cy="404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5245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KT_groß_Danksag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16841" y="6445873"/>
            <a:ext cx="9108000" cy="4048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Picture 2" descr="L:\Vorlagen\LKT-AMFD-Logo\groß\LKT_white_300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6773" y="195264"/>
            <a:ext cx="1255827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3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8"/>
          <p:cNvSpPr>
            <a:spLocks noChangeArrowheads="1"/>
          </p:cNvSpPr>
          <p:nvPr userDrawn="1"/>
        </p:nvSpPr>
        <p:spPr bwMode="auto">
          <a:xfrm>
            <a:off x="736600" y="1200150"/>
            <a:ext cx="8459788" cy="14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de-DE" altLang="de-DE" sz="900" b="1">
                <a:solidFill>
                  <a:srgbClr val="FFFFFF"/>
                </a:solidFill>
                <a:latin typeface="Verdana" pitchFamily="34" charset="0"/>
                <a:ea typeface="ＭＳ Ｐゴシック" pitchFamily="34" charset="-128"/>
              </a:rPr>
              <a:t>Fakultät Verkehrswissenschaften „Friedrich List“ - Institut für Automobiltechnik Dresden–IAD - </a:t>
            </a:r>
            <a:r>
              <a:rPr lang="de-DE" altLang="de-DE" sz="900">
                <a:solidFill>
                  <a:srgbClr val="FFFFFF"/>
                </a:solidFill>
                <a:latin typeface="Verdana" pitchFamily="34" charset="0"/>
                <a:ea typeface="ＭＳ Ｐゴシック" pitchFamily="34" charset="-128"/>
              </a:rPr>
              <a:t>Lehrstuhl Kraftfahrzeugtechnik</a:t>
            </a:r>
          </a:p>
        </p:txBody>
      </p:sp>
      <p:sp>
        <p:nvSpPr>
          <p:cNvPr id="1030" name="Rectangle 1045"/>
          <p:cNvSpPr>
            <a:spLocks noChangeArrowheads="1"/>
          </p:cNvSpPr>
          <p:nvPr userDrawn="1"/>
        </p:nvSpPr>
        <p:spPr bwMode="auto">
          <a:xfrm>
            <a:off x="0" y="1169988"/>
            <a:ext cx="9144000" cy="176212"/>
          </a:xfrm>
          <a:prstGeom prst="rect">
            <a:avLst/>
          </a:prstGeom>
          <a:solidFill>
            <a:srgbClr val="636C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 sz="1000" b="1">
              <a:solidFill>
                <a:srgbClr val="EEECE1"/>
              </a:solidFill>
              <a:latin typeface="Microsoft Sans Serif" pitchFamily="34" charset="0"/>
              <a:ea typeface="ＭＳ Ｐゴシック" pitchFamily="34" charset="-128"/>
            </a:endParaRPr>
          </a:p>
        </p:txBody>
      </p:sp>
      <p:sp>
        <p:nvSpPr>
          <p:cNvPr id="1031" name="Rectangle 1046"/>
          <p:cNvSpPr>
            <a:spLocks noChangeArrowheads="1"/>
          </p:cNvSpPr>
          <p:nvPr userDrawn="1"/>
        </p:nvSpPr>
        <p:spPr bwMode="auto">
          <a:xfrm>
            <a:off x="0" y="0"/>
            <a:ext cx="9144000" cy="1169988"/>
          </a:xfrm>
          <a:prstGeom prst="rect">
            <a:avLst/>
          </a:prstGeom>
          <a:solidFill>
            <a:srgbClr val="0B2A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 sz="1000" b="1">
              <a:solidFill>
                <a:srgbClr val="EEECE1"/>
              </a:solidFill>
              <a:latin typeface="Microsoft Sans Serif" pitchFamily="34" charset="0"/>
              <a:ea typeface="ＭＳ Ｐゴシック" pitchFamily="34" charset="-128"/>
            </a:endParaRPr>
          </a:p>
        </p:txBody>
      </p:sp>
      <p:pic>
        <p:nvPicPr>
          <p:cNvPr id="1032" name="Picture 1044" descr="D:\Job\Aktive Beratung\TUD Neu CI\Kopie von TU_Logo_90mm\TU_Logo_90_SW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300038"/>
            <a:ext cx="19050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34" name="Gerade Verbindung mit Pfeil 32"/>
          <p:cNvCxnSpPr>
            <a:cxnSpLocks noChangeShapeType="1"/>
          </p:cNvCxnSpPr>
          <p:nvPr userDrawn="1"/>
        </p:nvCxnSpPr>
        <p:spPr bwMode="auto">
          <a:xfrm>
            <a:off x="0" y="1167320"/>
            <a:ext cx="9144000" cy="0"/>
          </a:xfrm>
          <a:prstGeom prst="straightConnector1">
            <a:avLst/>
          </a:prstGeom>
          <a:noFill/>
          <a:ln w="19050" algn="ctr">
            <a:solidFill>
              <a:srgbClr val="C29B1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5" name="Rechteck 10"/>
          <p:cNvSpPr>
            <a:spLocks noChangeArrowheads="1"/>
          </p:cNvSpPr>
          <p:nvPr userDrawn="1"/>
        </p:nvSpPr>
        <p:spPr bwMode="auto">
          <a:xfrm>
            <a:off x="723900" y="1150938"/>
            <a:ext cx="771683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de-DE" altLang="de-DE" sz="800" b="1" dirty="0">
                <a:solidFill>
                  <a:srgbClr val="EEECE1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Fakultät Verkehrswissenschaften „Friedrich List“  -  Institut für Automobiltechnik Dresden  -  Lehrstuhl Kraftfahrzeugtechnik</a:t>
            </a:r>
          </a:p>
        </p:txBody>
      </p:sp>
    </p:spTree>
    <p:extLst>
      <p:ext uri="{BB962C8B-B14F-4D97-AF65-F5344CB8AC3E}">
        <p14:creationId xmlns:p14="http://schemas.microsoft.com/office/powerpoint/2010/main" val="2566190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0" indent="0" algn="l" rtl="0" eaLnBrk="0" fontAlgn="base" hangingPunct="0">
        <a:spcBef>
          <a:spcPct val="20000"/>
        </a:spcBef>
        <a:spcAft>
          <a:spcPct val="0"/>
        </a:spcAft>
        <a:buFont typeface="Arial" charset="0"/>
        <a:buNone/>
        <a:defRPr sz="2000" b="0">
          <a:solidFill>
            <a:srgbClr val="0B2A5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rgbClr val="0B2A5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rgbClr val="0B2A5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rgbClr val="0B2A5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rgbClr val="0B2A5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rgbClr val="0B2A5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rgbClr val="0B2A5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rgbClr val="0B2A5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rgbClr val="0B2A5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21" descr="IAD-Logo_sw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04" t="23866" r="24586" b="59795"/>
          <a:stretch>
            <a:fillRect/>
          </a:stretch>
        </p:blipFill>
        <p:spPr bwMode="auto">
          <a:xfrm>
            <a:off x="7667625" y="260350"/>
            <a:ext cx="1368425" cy="59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1045"/>
          <p:cNvSpPr>
            <a:spLocks noChangeArrowheads="1"/>
          </p:cNvSpPr>
          <p:nvPr userDrawn="1"/>
        </p:nvSpPr>
        <p:spPr bwMode="auto">
          <a:xfrm>
            <a:off x="0" y="836613"/>
            <a:ext cx="9144000" cy="120650"/>
          </a:xfrm>
          <a:prstGeom prst="rect">
            <a:avLst/>
          </a:prstGeom>
          <a:solidFill>
            <a:srgbClr val="636C8E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 sz="1000" b="1">
              <a:solidFill>
                <a:srgbClr val="EEECE1"/>
              </a:solidFill>
              <a:latin typeface="Microsoft Sans Serif" pitchFamily="34" charset="0"/>
              <a:ea typeface="ＭＳ Ｐゴシック" pitchFamily="34" charset="-128"/>
            </a:endParaRPr>
          </a:p>
        </p:txBody>
      </p:sp>
      <p:sp>
        <p:nvSpPr>
          <p:cNvPr id="2054" name="Rectangle 1046"/>
          <p:cNvSpPr>
            <a:spLocks noChangeArrowheads="1"/>
          </p:cNvSpPr>
          <p:nvPr userDrawn="1"/>
        </p:nvSpPr>
        <p:spPr bwMode="auto">
          <a:xfrm>
            <a:off x="0" y="0"/>
            <a:ext cx="9144000" cy="836613"/>
          </a:xfrm>
          <a:prstGeom prst="rect">
            <a:avLst/>
          </a:prstGeom>
          <a:solidFill>
            <a:srgbClr val="0B2A5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endParaRPr lang="de-DE" altLang="de-DE" sz="1000" b="1">
              <a:solidFill>
                <a:srgbClr val="EEECE1"/>
              </a:solidFill>
              <a:latin typeface="Microsoft Sans Serif" pitchFamily="34" charset="0"/>
              <a:ea typeface="ＭＳ Ｐゴシック" pitchFamily="34" charset="-128"/>
            </a:endParaRPr>
          </a:p>
        </p:txBody>
      </p:sp>
      <p:pic>
        <p:nvPicPr>
          <p:cNvPr id="2055" name="Picture 1044" descr="D:\Job\Aktive Beratung\TUD Neu CI\Kopie von TU_Logo_90mm\TU_Logo_90_SW.png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3" y="195263"/>
            <a:ext cx="15240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57" name="Gerade Verbindung mit Pfeil 32"/>
          <p:cNvCxnSpPr>
            <a:cxnSpLocks noChangeShapeType="1"/>
          </p:cNvCxnSpPr>
          <p:nvPr userDrawn="1"/>
        </p:nvCxnSpPr>
        <p:spPr bwMode="auto">
          <a:xfrm>
            <a:off x="0" y="836613"/>
            <a:ext cx="9144000" cy="0"/>
          </a:xfrm>
          <a:prstGeom prst="straightConnector1">
            <a:avLst/>
          </a:prstGeom>
          <a:noFill/>
          <a:ln w="9525" algn="ctr">
            <a:solidFill>
              <a:srgbClr val="C29B1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58" name="Textfeld 10"/>
          <p:cNvSpPr txBox="1">
            <a:spLocks noChangeArrowheads="1"/>
          </p:cNvSpPr>
          <p:nvPr userDrawn="1"/>
        </p:nvSpPr>
        <p:spPr bwMode="auto">
          <a:xfrm>
            <a:off x="251400" y="6531780"/>
            <a:ext cx="223231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de-DE" altLang="de-DE" sz="1050" dirty="0">
                <a:solidFill>
                  <a:srgbClr val="0B2A51"/>
                </a:solidFill>
                <a:latin typeface="Verdana" pitchFamily="34" charset="0"/>
                <a:ea typeface="ＭＳ Ｐゴシック" pitchFamily="34" charset="-128"/>
              </a:rPr>
              <a:t>Dresden, den 09.10.2014</a:t>
            </a:r>
          </a:p>
        </p:txBody>
      </p:sp>
      <p:sp>
        <p:nvSpPr>
          <p:cNvPr id="2059" name="Textfeld 12"/>
          <p:cNvSpPr txBox="1">
            <a:spLocks noChangeArrowheads="1"/>
          </p:cNvSpPr>
          <p:nvPr userDrawn="1"/>
        </p:nvSpPr>
        <p:spPr bwMode="auto">
          <a:xfrm>
            <a:off x="3088365" y="6525430"/>
            <a:ext cx="2995846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>
              <a:defRPr/>
            </a:pPr>
            <a:r>
              <a:rPr lang="de-DE" altLang="de-DE" sz="1050" dirty="0">
                <a:solidFill>
                  <a:srgbClr val="0B2A51"/>
                </a:solidFill>
                <a:latin typeface="Verdana" pitchFamily="34" charset="0"/>
                <a:ea typeface="ＭＳ Ｐゴシック" pitchFamily="34" charset="-128"/>
              </a:rPr>
              <a:t>Kurztitel – Max Mustermann</a:t>
            </a:r>
          </a:p>
        </p:txBody>
      </p:sp>
      <p:sp>
        <p:nvSpPr>
          <p:cNvPr id="2061" name="Textplatzhalter 2"/>
          <p:cNvSpPr>
            <a:spLocks noGrp="1" noChangeAspect="1"/>
          </p:cNvSpPr>
          <p:nvPr>
            <p:ph type="body" idx="1"/>
          </p:nvPr>
        </p:nvSpPr>
        <p:spPr bwMode="auto">
          <a:xfrm>
            <a:off x="395287" y="1268413"/>
            <a:ext cx="8353425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Textmasterformate durch Klicken bearbeiten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2123728" y="188913"/>
            <a:ext cx="5616712" cy="2166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de-DE" dirty="0"/>
              <a:t>Überschrift</a:t>
            </a:r>
          </a:p>
        </p:txBody>
      </p:sp>
      <p:sp>
        <p:nvSpPr>
          <p:cNvPr id="2060" name="Textfeld 13"/>
          <p:cNvSpPr txBox="1">
            <a:spLocks noChangeArrowheads="1"/>
          </p:cNvSpPr>
          <p:nvPr userDrawn="1"/>
        </p:nvSpPr>
        <p:spPr bwMode="auto">
          <a:xfrm>
            <a:off x="7673400" y="6525430"/>
            <a:ext cx="1219200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>
              <a:defRPr/>
            </a:pPr>
            <a:fld id="{75D83109-559A-4782-872D-F054778A4D37}" type="slidenum">
              <a:rPr lang="de-DE" altLang="de-DE" sz="1050" smtClean="0">
                <a:solidFill>
                  <a:srgbClr val="0B2A51"/>
                </a:solidFill>
                <a:latin typeface="Verdana" pitchFamily="34" charset="0"/>
                <a:ea typeface="ＭＳ Ｐゴシック" pitchFamily="34" charset="-128"/>
              </a:rPr>
              <a:pPr algn="r">
                <a:defRPr/>
              </a:pPr>
              <a:t>‹Nr.›</a:t>
            </a:fld>
            <a:endParaRPr lang="de-DE" altLang="de-DE" sz="1050" dirty="0">
              <a:solidFill>
                <a:srgbClr val="0B2A51"/>
              </a:solidFill>
              <a:latin typeface="Verdana" pitchFamily="34" charset="0"/>
              <a:ea typeface="ＭＳ Ｐゴシック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713" r:id="rId2"/>
    <p:sldLayoutId id="2147483726" r:id="rId3"/>
    <p:sldLayoutId id="2147483702" r:id="rId4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de-DE" sz="1600" b="1" dirty="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BFBFBF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BFBFBF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BFBFBF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rgbClr val="BFBFBF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>
          <a:solidFill>
            <a:srgbClr val="BFBFBF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>
          <a:solidFill>
            <a:srgbClr val="BFBFBF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>
          <a:solidFill>
            <a:srgbClr val="BFBFBF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>
          <a:solidFill>
            <a:srgbClr val="BFBFBF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de-DE" altLang="de-DE" sz="2400" dirty="0" smtClean="0">
          <a:solidFill>
            <a:srgbClr val="0B2A5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lang="de-DE" altLang="de-DE" sz="2000" dirty="0" smtClean="0">
          <a:solidFill>
            <a:srgbClr val="0B2A5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lang="de-DE" altLang="de-DE" sz="1800" dirty="0" smtClean="0">
          <a:solidFill>
            <a:srgbClr val="0B2A5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lang="de-DE" altLang="de-DE" sz="1600" dirty="0" smtClean="0">
          <a:solidFill>
            <a:srgbClr val="0B2A5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lang="de-DE" altLang="de-DE" sz="1600" dirty="0" smtClean="0">
          <a:solidFill>
            <a:srgbClr val="0B2A5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rgbClr val="0B2A5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rgbClr val="0B2A5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rgbClr val="0B2A5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rgbClr val="0B2A5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862013" y="1988800"/>
            <a:ext cx="7310487" cy="136819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0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rgbClr val="0B2A5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rgbClr val="0B2A5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0B2A5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rgbClr val="0B2A5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rgbClr val="0B2A5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rgbClr val="0B2A5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rgbClr val="0B2A5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rgbClr val="0B2A5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rgbClr val="0B2A51"/>
                </a:solidFill>
                <a:latin typeface="Calibri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de-DE" altLang="de-DE" sz="2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Großbeleg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de-DE" altLang="de-DE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Potenzialabschätzung der Bestimmung von Fahrtrajektorien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de-DE" altLang="de-DE" sz="1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aus Videodaten unter Verwendung computergestützter Bilderkennung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862014" y="3501010"/>
            <a:ext cx="7318160" cy="149900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0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rgbClr val="0B2A5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rgbClr val="0B2A5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0B2A5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rgbClr val="0B2A5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rgbClr val="0B2A5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rgbClr val="0B2A5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rgbClr val="0B2A5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rgbClr val="0B2A5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rgbClr val="0B2A5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600"/>
              </a:spcAft>
              <a:buNone/>
            </a:pPr>
            <a:endParaRPr lang="de-DE" altLang="de-DE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None/>
            </a:pPr>
            <a:endParaRPr lang="de-DE" altLang="de-DE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None/>
            </a:pPr>
            <a:r>
              <a:rPr lang="de-DE" altLang="de-DE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Betreuender Hochschullehrer:	Prof</a:t>
            </a:r>
            <a:r>
              <a:rPr lang="de-DE" altLang="de-DE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Dr.-Ing. Günther Prokop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None/>
            </a:pPr>
            <a:r>
              <a:rPr lang="de-DE" altLang="de-DE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Betreuer:			Dipl</a:t>
            </a:r>
            <a:r>
              <a:rPr lang="de-DE" altLang="de-DE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.-Ing. Per </a:t>
            </a:r>
            <a:r>
              <a:rPr lang="de-DE" altLang="de-DE" sz="16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Lewerenz</a:t>
            </a:r>
            <a:endParaRPr lang="de-DE" altLang="de-DE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None/>
            </a:pPr>
            <a:r>
              <a:rPr lang="de-DE" altLang="de-DE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Bearbeiter:			</a:t>
            </a:r>
            <a:r>
              <a:rPr lang="de-DE" altLang="de-DE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Manh</a:t>
            </a:r>
            <a:r>
              <a:rPr lang="de-DE" altLang="de-DE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altLang="de-DE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Hung Nguyen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None/>
            </a:pPr>
            <a:r>
              <a:rPr lang="de-DE" altLang="de-DE" sz="1600" dirty="0" err="1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Matrikelnr</a:t>
            </a:r>
            <a:r>
              <a:rPr lang="de-DE" altLang="de-DE" sz="16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			3746182</a:t>
            </a:r>
            <a:endParaRPr lang="de-DE" altLang="de-DE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None/>
            </a:pPr>
            <a:endParaRPr lang="de-DE" altLang="de-DE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None/>
            </a:pPr>
            <a:endParaRPr lang="de-DE" altLang="de-DE" sz="16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862013" y="5229250"/>
            <a:ext cx="7310487" cy="79211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none" lIns="0"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rgbClr val="0B2A5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rgbClr val="0B2A5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rgbClr val="0B2A5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rgbClr val="0B2A5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rgbClr val="0B2A5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rgbClr val="0B2A5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rgbClr val="0B2A5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rgbClr val="0B2A5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rgbClr val="0B2A5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ts val="0"/>
              </a:spcBef>
              <a:spcAft>
                <a:spcPts val="600"/>
              </a:spcAft>
              <a:buNone/>
            </a:pPr>
            <a:r>
              <a:rPr lang="de-DE" altLang="de-DE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Termin der Abgabe</a:t>
            </a:r>
          </a:p>
          <a:p>
            <a:pPr eaLnBrk="1" hangingPunct="1">
              <a:spcBef>
                <a:spcPts val="0"/>
              </a:spcBef>
              <a:spcAft>
                <a:spcPts val="600"/>
              </a:spcAft>
              <a:buNone/>
            </a:pPr>
            <a:r>
              <a:rPr lang="de-DE" altLang="de-DE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Dresden, den 15.10.2017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Institut für Automobiltechnik - IAD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755650" y="1268412"/>
            <a:ext cx="7993063" cy="518477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342900" indent="-342900">
              <a:lnSpc>
                <a:spcPct val="150000"/>
              </a:lnSpc>
              <a:buSzPct val="100000"/>
              <a:buAutoNum type="arabicPeriod"/>
            </a:pPr>
            <a:r>
              <a:rPr lang="de-DE" sz="1400" b="1" dirty="0">
                <a:solidFill>
                  <a:srgbClr val="001D4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Einleitung</a:t>
            </a:r>
            <a:br>
              <a:rPr lang="de-DE" sz="1400" b="1" dirty="0">
                <a:solidFill>
                  <a:srgbClr val="001D4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de-DE" sz="1400" b="1" dirty="0">
                <a:solidFill>
                  <a:srgbClr val="001D4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1.1. Motivation</a:t>
            </a:r>
            <a:br>
              <a:rPr lang="de-DE" sz="1400" b="1" dirty="0">
                <a:solidFill>
                  <a:srgbClr val="001D4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de-DE" sz="1400" b="1" dirty="0">
                <a:solidFill>
                  <a:srgbClr val="001D4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1.2. Ziel der Belegarbeit, Inhaltsübersicht</a:t>
            </a:r>
          </a:p>
          <a:p>
            <a:pPr marL="342900" indent="-342900">
              <a:lnSpc>
                <a:spcPct val="150000"/>
              </a:lnSpc>
              <a:buSzPct val="100000"/>
              <a:buAutoNum type="arabicPeriod"/>
            </a:pPr>
            <a:r>
              <a:rPr lang="de-DE" sz="1400" b="1" dirty="0">
                <a:solidFill>
                  <a:srgbClr val="001D4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Video Bearbeiten</a:t>
            </a:r>
            <a:br>
              <a:rPr lang="de-DE" sz="1400" b="1" dirty="0">
                <a:solidFill>
                  <a:srgbClr val="001D4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de-DE" sz="1400" b="1" dirty="0">
                <a:solidFill>
                  <a:srgbClr val="001D4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2.1. </a:t>
            </a:r>
            <a:r>
              <a:rPr lang="de-DE" sz="1400" b="1" dirty="0" smtClean="0">
                <a:solidFill>
                  <a:srgbClr val="001D4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Anforderungsdefinition</a:t>
            </a:r>
            <a:r>
              <a:rPr lang="de-DE" sz="1400" b="1" dirty="0">
                <a:solidFill>
                  <a:srgbClr val="001D4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/>
            </a:r>
            <a:br>
              <a:rPr lang="de-DE" sz="1400" b="1" dirty="0">
                <a:solidFill>
                  <a:srgbClr val="001D4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de-DE" sz="1400" b="1" dirty="0">
                <a:solidFill>
                  <a:srgbClr val="001D4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2.2. Video </a:t>
            </a:r>
            <a:r>
              <a:rPr lang="de-DE" sz="1400" b="1" dirty="0" smtClean="0">
                <a:solidFill>
                  <a:srgbClr val="001D4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Aufbereitung</a:t>
            </a:r>
            <a:r>
              <a:rPr lang="de-DE" sz="1400" b="1" dirty="0">
                <a:solidFill>
                  <a:srgbClr val="001D4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/>
            </a:r>
            <a:br>
              <a:rPr lang="de-DE" sz="1400" b="1" dirty="0">
                <a:solidFill>
                  <a:srgbClr val="001D4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de-DE" sz="1400" b="1" dirty="0">
                <a:solidFill>
                  <a:srgbClr val="001D4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2.3. Entzerrung und Transformieren</a:t>
            </a:r>
          </a:p>
          <a:p>
            <a:pPr marL="342900" indent="-342900">
              <a:lnSpc>
                <a:spcPct val="150000"/>
              </a:lnSpc>
              <a:buSzPct val="100000"/>
              <a:buAutoNum type="arabicPeriod"/>
            </a:pPr>
            <a:r>
              <a:rPr lang="de-DE" sz="1400" b="1" dirty="0" smtClean="0">
                <a:solidFill>
                  <a:srgbClr val="001D4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Digitale Bilderkennung</a:t>
            </a:r>
            <a:r>
              <a:rPr lang="de-DE" sz="1400" b="1" dirty="0">
                <a:solidFill>
                  <a:srgbClr val="001D4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/>
            </a:r>
            <a:br>
              <a:rPr lang="de-DE" sz="1400" b="1" dirty="0">
                <a:solidFill>
                  <a:srgbClr val="001D4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de-DE" sz="1400" b="1" dirty="0">
                <a:solidFill>
                  <a:srgbClr val="001D4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3.1. </a:t>
            </a:r>
            <a:r>
              <a:rPr lang="de-DE" sz="1400" b="1" dirty="0" err="1" smtClean="0">
                <a:solidFill>
                  <a:srgbClr val="001D4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Gaussche</a:t>
            </a:r>
            <a:r>
              <a:rPr lang="de-DE" sz="1400" b="1" dirty="0" smtClean="0">
                <a:solidFill>
                  <a:srgbClr val="001D4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  <a:r>
              <a:rPr lang="de-DE" sz="1400" b="1" dirty="0">
                <a:solidFill>
                  <a:srgbClr val="001D4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– Mischung – </a:t>
            </a:r>
            <a:r>
              <a:rPr lang="de-DE" sz="1400" b="1" dirty="0" smtClean="0">
                <a:solidFill>
                  <a:srgbClr val="001D4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Methode</a:t>
            </a:r>
            <a:r>
              <a:rPr lang="de-DE" sz="1400" b="1" dirty="0">
                <a:solidFill>
                  <a:srgbClr val="001D4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/>
            </a:r>
            <a:br>
              <a:rPr lang="de-DE" sz="1400" b="1" dirty="0">
                <a:solidFill>
                  <a:srgbClr val="001D4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de-DE" sz="1400" b="1" dirty="0">
                <a:solidFill>
                  <a:srgbClr val="001D4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3.2. </a:t>
            </a:r>
            <a:r>
              <a:rPr lang="de-DE" sz="1400" b="1" dirty="0" smtClean="0">
                <a:solidFill>
                  <a:srgbClr val="001D4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Umsetzungen </a:t>
            </a:r>
            <a:r>
              <a:rPr lang="de-DE" sz="1400" b="1" dirty="0">
                <a:solidFill>
                  <a:srgbClr val="001D4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 </a:t>
            </a:r>
            <a:r>
              <a:rPr lang="de-DE" sz="1400" b="1" dirty="0" err="1">
                <a:solidFill>
                  <a:srgbClr val="001D4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Matlab</a:t>
            </a:r>
            <a:endParaRPr lang="de-DE" sz="1400" b="1" dirty="0">
              <a:solidFill>
                <a:srgbClr val="001D4B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SzPct val="100000"/>
              <a:buAutoNum type="arabicPeriod"/>
            </a:pPr>
            <a:r>
              <a:rPr lang="de-DE" sz="1400" b="1" dirty="0" smtClean="0">
                <a:solidFill>
                  <a:srgbClr val="001D4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Datenauswertung und Validierung </a:t>
            </a:r>
            <a:r>
              <a:rPr lang="de-DE" sz="1400" b="1" dirty="0">
                <a:solidFill>
                  <a:srgbClr val="001D4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/>
            </a:r>
            <a:br>
              <a:rPr lang="de-DE" sz="1400" b="1" dirty="0">
                <a:solidFill>
                  <a:srgbClr val="001D4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de-DE" sz="1400" b="1" dirty="0">
                <a:solidFill>
                  <a:srgbClr val="001D4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4.1. Geschwindigkeitsverläufe</a:t>
            </a:r>
            <a:br>
              <a:rPr lang="de-DE" sz="1400" b="1" dirty="0">
                <a:solidFill>
                  <a:srgbClr val="001D4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de-DE" sz="1400" b="1" dirty="0">
                <a:solidFill>
                  <a:srgbClr val="001D4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4.2. </a:t>
            </a:r>
            <a:r>
              <a:rPr lang="de-DE" sz="1400" b="1" dirty="0" smtClean="0">
                <a:solidFill>
                  <a:srgbClr val="001D4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Aufzeichnung realer </a:t>
            </a:r>
            <a:r>
              <a:rPr lang="de-DE" sz="1400" b="1" dirty="0">
                <a:solidFill>
                  <a:srgbClr val="001D4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Geschwindigkeitsverläufe</a:t>
            </a:r>
            <a:br>
              <a:rPr lang="de-DE" sz="1400" b="1" dirty="0">
                <a:solidFill>
                  <a:srgbClr val="001D4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de-DE" sz="1400" b="1" dirty="0">
                <a:solidFill>
                  <a:srgbClr val="001D4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4.3. </a:t>
            </a:r>
            <a:r>
              <a:rPr lang="de-DE" sz="1400" b="1" dirty="0" smtClean="0">
                <a:solidFill>
                  <a:srgbClr val="001D4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Validierung anhand realer Geschwindigkeitsverläufe</a:t>
            </a:r>
            <a:r>
              <a:rPr lang="de-DE" sz="1400" b="1" dirty="0">
                <a:solidFill>
                  <a:srgbClr val="001D4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/>
            </a:r>
            <a:br>
              <a:rPr lang="de-DE" sz="1400" b="1" dirty="0">
                <a:solidFill>
                  <a:srgbClr val="001D4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</a:br>
            <a:r>
              <a:rPr lang="de-DE" sz="1400" b="1" dirty="0">
                <a:solidFill>
                  <a:srgbClr val="001D4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4.4. Bewertung der Abweichungen</a:t>
            </a:r>
          </a:p>
          <a:p>
            <a:pPr marL="342900" indent="-342900">
              <a:lnSpc>
                <a:spcPct val="150000"/>
              </a:lnSpc>
              <a:buSzPct val="100000"/>
              <a:buAutoNum type="arabicPeriod"/>
            </a:pPr>
            <a:r>
              <a:rPr lang="de-DE" sz="1400" b="1" dirty="0">
                <a:solidFill>
                  <a:srgbClr val="001D4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Zusammenfassung</a:t>
            </a:r>
          </a:p>
          <a:p>
            <a:pPr marL="342900" indent="-342900">
              <a:lnSpc>
                <a:spcPct val="150000"/>
              </a:lnSpc>
              <a:buSzPct val="100000"/>
              <a:buAutoNum type="arabicPeriod"/>
            </a:pPr>
            <a:endParaRPr lang="de-DE" sz="1400" b="1" dirty="0">
              <a:solidFill>
                <a:srgbClr val="001D4B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SzPct val="100000"/>
              <a:buAutoNum type="arabicPeriod"/>
            </a:pPr>
            <a:endParaRPr lang="de-DE" sz="1400" b="1" dirty="0">
              <a:solidFill>
                <a:srgbClr val="001D4B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SzPct val="100000"/>
              <a:buAutoNum type="arabicPeriod"/>
            </a:pPr>
            <a:endParaRPr lang="de-DE" sz="1400" b="1" dirty="0">
              <a:solidFill>
                <a:srgbClr val="001D4B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SzPct val="100000"/>
              <a:buAutoNum type="arabicPeriod"/>
            </a:pPr>
            <a:endParaRPr lang="de-DE" sz="1400" b="1" dirty="0">
              <a:solidFill>
                <a:srgbClr val="001D4B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SzPct val="100000"/>
              <a:buAutoNum type="arabicPeriod"/>
            </a:pPr>
            <a:endParaRPr lang="de-DE" sz="1400" b="1" dirty="0">
              <a:solidFill>
                <a:srgbClr val="001D4B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SzPct val="100000"/>
              <a:buAutoNum type="arabicPeriod"/>
            </a:pPr>
            <a:endParaRPr lang="de-DE" sz="1400" b="1" dirty="0">
              <a:solidFill>
                <a:srgbClr val="001D4B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SzPct val="100000"/>
              <a:buAutoNum type="arabicPeriod"/>
            </a:pPr>
            <a:endParaRPr lang="de-DE" sz="1400" b="1" dirty="0">
              <a:solidFill>
                <a:srgbClr val="001D4B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SzPct val="100000"/>
            </a:pPr>
            <a:endParaRPr lang="de-DE" sz="1400" b="1" dirty="0">
              <a:solidFill>
                <a:srgbClr val="001D4B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SzPct val="100000"/>
            </a:pPr>
            <a:endParaRPr lang="de-DE" sz="1400" b="1" dirty="0">
              <a:solidFill>
                <a:srgbClr val="001D4B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5" name="Abgerundete rechteckige Legende 4"/>
          <p:cNvSpPr/>
          <p:nvPr/>
        </p:nvSpPr>
        <p:spPr>
          <a:xfrm>
            <a:off x="5255460" y="2132820"/>
            <a:ext cx="3888540" cy="1296180"/>
          </a:xfrm>
          <a:prstGeom prst="wedgeRoundRectCallout">
            <a:avLst>
              <a:gd name="adj1" fmla="val -104974"/>
              <a:gd name="adj2" fmla="val 8675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Weitere Möglichkeiten beschreiben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024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extfeld 3"/>
          <p:cNvSpPr txBox="1"/>
          <p:nvPr/>
        </p:nvSpPr>
        <p:spPr>
          <a:xfrm>
            <a:off x="755650" y="1268412"/>
            <a:ext cx="7993063" cy="518477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342900" indent="-342900">
              <a:lnSpc>
                <a:spcPct val="150000"/>
              </a:lnSpc>
              <a:buSzPct val="100000"/>
              <a:buAutoNum type="arabicPeriod" startAt="6"/>
            </a:pPr>
            <a:r>
              <a:rPr lang="de-DE" sz="1400" b="1" dirty="0">
                <a:solidFill>
                  <a:srgbClr val="001D4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Literaturverzeichnis</a:t>
            </a:r>
          </a:p>
          <a:p>
            <a:pPr>
              <a:lnSpc>
                <a:spcPct val="150000"/>
              </a:lnSpc>
              <a:buSzPct val="100000"/>
            </a:pPr>
            <a:r>
              <a:rPr lang="de-DE" sz="1400" b="1" dirty="0">
                <a:solidFill>
                  <a:srgbClr val="001D4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7.    Abbildungsverzeichnis</a:t>
            </a:r>
          </a:p>
          <a:p>
            <a:pPr marL="342900" indent="-342900">
              <a:lnSpc>
                <a:spcPct val="150000"/>
              </a:lnSpc>
              <a:buSzPct val="100000"/>
              <a:buAutoNum type="arabicPeriod" startAt="8"/>
            </a:pPr>
            <a:r>
              <a:rPr lang="de-DE" sz="1400" b="1" dirty="0">
                <a:solidFill>
                  <a:srgbClr val="001D4B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Anhang</a:t>
            </a:r>
          </a:p>
        </p:txBody>
      </p:sp>
    </p:spTree>
    <p:extLst>
      <p:ext uri="{BB962C8B-B14F-4D97-AF65-F5344CB8AC3E}">
        <p14:creationId xmlns:p14="http://schemas.microsoft.com/office/powerpoint/2010/main" val="42768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129079" y="188550"/>
            <a:ext cx="6043421" cy="216693"/>
          </a:xfrm>
        </p:spPr>
        <p:txBody>
          <a:bodyPr/>
          <a:lstStyle/>
          <a:p>
            <a:r>
              <a:rPr lang="de-DE" dirty="0"/>
              <a:t>1. Einleitung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Institut für Automobiltechnik - IAD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755650" y="1268412"/>
            <a:ext cx="7993063" cy="518477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>
              <a:lnSpc>
                <a:spcPct val="150000"/>
              </a:lnSpc>
              <a:buSzPct val="100000"/>
            </a:pPr>
            <a:r>
              <a:rPr lang="de-DE" sz="1400" b="1" dirty="0">
                <a:solidFill>
                  <a:srgbClr val="001D4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1.1 Motivation</a:t>
            </a:r>
            <a:endParaRPr lang="de-DE" sz="1200" b="1" dirty="0">
              <a:solidFill>
                <a:srgbClr val="001D4B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  <a:buSzPct val="100000"/>
            </a:pPr>
            <a:r>
              <a:rPr lang="de-DE" sz="1200" dirty="0">
                <a:solidFill>
                  <a:srgbClr val="001D4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Ressourcen in unserem Planet wird immer mehr verbraucht. Unsere Aufgabe ist die Nutzung von Roh-</a:t>
            </a:r>
          </a:p>
          <a:p>
            <a:pPr>
              <a:lnSpc>
                <a:spcPct val="150000"/>
              </a:lnSpc>
              <a:buSzPct val="100000"/>
            </a:pPr>
            <a:r>
              <a:rPr lang="de-DE" sz="1200" dirty="0" err="1">
                <a:solidFill>
                  <a:srgbClr val="001D4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stoff</a:t>
            </a:r>
            <a:r>
              <a:rPr lang="de-DE" sz="1200" dirty="0">
                <a:solidFill>
                  <a:srgbClr val="001D4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am effektivsten. Durch Verkehr wird Brennstoff am meisten verbraucht. Ein beschleunigtes Auto </a:t>
            </a:r>
          </a:p>
          <a:p>
            <a:pPr>
              <a:lnSpc>
                <a:spcPct val="150000"/>
              </a:lnSpc>
              <a:buSzPct val="100000"/>
            </a:pPr>
            <a:r>
              <a:rPr lang="de-DE" sz="1200" dirty="0">
                <a:solidFill>
                  <a:srgbClr val="001D4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nach dem Rotampeln verschwindet  eine Menge Energie. Um diese Energie zu sparen wurde eine Idee</a:t>
            </a:r>
          </a:p>
          <a:p>
            <a:pPr>
              <a:lnSpc>
                <a:spcPct val="150000"/>
              </a:lnSpc>
              <a:buSzPct val="100000"/>
            </a:pPr>
            <a:r>
              <a:rPr lang="de-DE" sz="1200" dirty="0">
                <a:solidFill>
                  <a:srgbClr val="001D4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gegeben, dass Auto langsam zu Rotampeln ohne </a:t>
            </a:r>
            <a:r>
              <a:rPr lang="de-DE" sz="1200" dirty="0" err="1">
                <a:solidFill>
                  <a:srgbClr val="001D4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Stop</a:t>
            </a:r>
            <a:r>
              <a:rPr lang="de-DE" sz="1200" dirty="0">
                <a:solidFill>
                  <a:srgbClr val="001D4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bis die Ampeln wieder Grün rollt. Durch Hilfe v-</a:t>
            </a:r>
          </a:p>
          <a:p>
            <a:pPr>
              <a:lnSpc>
                <a:spcPct val="150000"/>
              </a:lnSpc>
              <a:buSzPct val="100000"/>
            </a:pPr>
            <a:r>
              <a:rPr lang="de-DE" sz="1200" dirty="0">
                <a:solidFill>
                  <a:srgbClr val="001D4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on Analyse des aktuellen Verkehrsgeschehens ist diese Idee leichter realisiert</a:t>
            </a:r>
            <a:r>
              <a:rPr lang="de-DE" sz="1200" dirty="0" smtClean="0">
                <a:solidFill>
                  <a:srgbClr val="001D4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</a:t>
            </a:r>
          </a:p>
          <a:p>
            <a:pPr>
              <a:lnSpc>
                <a:spcPct val="150000"/>
              </a:lnSpc>
              <a:buSzPct val="100000"/>
            </a:pPr>
            <a:r>
              <a:rPr lang="de-DE" sz="1200" dirty="0" smtClean="0">
                <a:solidFill>
                  <a:srgbClr val="001D4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(Mehr auf Digitale Bildbearbeitung eingehen)</a:t>
            </a:r>
            <a:endParaRPr lang="de-DE" sz="1200" dirty="0">
              <a:solidFill>
                <a:srgbClr val="001D4B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>
              <a:lnSpc>
                <a:spcPct val="150000"/>
              </a:lnSpc>
              <a:buSzPct val="100000"/>
            </a:pPr>
            <a:r>
              <a:rPr lang="de-DE" sz="1200" dirty="0">
                <a:solidFill>
                  <a:srgbClr val="001D4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de-DE" sz="1200" dirty="0">
                <a:solidFill>
                  <a:srgbClr val="001D4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de-DE" sz="1400" b="1" dirty="0">
                <a:solidFill>
                  <a:srgbClr val="001D4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1.2 Ziel der Belegarbeit, Inhaltübersicht</a:t>
            </a:r>
          </a:p>
          <a:p>
            <a:pPr>
              <a:lnSpc>
                <a:spcPct val="150000"/>
              </a:lnSpc>
              <a:buSzPct val="100000"/>
            </a:pPr>
            <a:r>
              <a:rPr lang="de-DE" sz="1200" dirty="0">
                <a:solidFill>
                  <a:srgbClr val="001D4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Die zeitgleiche Erfassung an bestimmten Knotenpunkten für eine Vielzahl von Verkehrsteilnehmern ist</a:t>
            </a:r>
          </a:p>
          <a:p>
            <a:pPr>
              <a:lnSpc>
                <a:spcPct val="150000"/>
              </a:lnSpc>
              <a:buSzPct val="100000"/>
            </a:pPr>
            <a:r>
              <a:rPr lang="de-DE" sz="1200" dirty="0">
                <a:solidFill>
                  <a:srgbClr val="001D4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ein hoher Aufwand an Messtechnik erforderlich.  Eine alternative Methode stellt die Auswertung des </a:t>
            </a:r>
          </a:p>
          <a:p>
            <a:pPr>
              <a:lnSpc>
                <a:spcPct val="150000"/>
              </a:lnSpc>
              <a:buSzPct val="100000"/>
            </a:pPr>
            <a:r>
              <a:rPr lang="de-DE" sz="1200" dirty="0">
                <a:solidFill>
                  <a:srgbClr val="001D4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Verkehrsgeschehens anhand von  ortsfest erfassten Videodaten dar.  Die bestehenden Funktionen der</a:t>
            </a:r>
          </a:p>
          <a:p>
            <a:pPr>
              <a:lnSpc>
                <a:spcPct val="150000"/>
              </a:lnSpc>
              <a:buSzPct val="100000"/>
            </a:pPr>
            <a:r>
              <a:rPr lang="de-DE" sz="1200" dirty="0">
                <a:solidFill>
                  <a:srgbClr val="001D4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Computer Vision System und der Image Processing Toolbox von </a:t>
            </a:r>
            <a:r>
              <a:rPr lang="de-DE" sz="1200" dirty="0" err="1">
                <a:solidFill>
                  <a:srgbClr val="001D4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Matlab</a:t>
            </a:r>
            <a:r>
              <a:rPr lang="de-DE" sz="1200" dirty="0">
                <a:solidFill>
                  <a:srgbClr val="001D4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sind verwendet. Zur </a:t>
            </a:r>
            <a:r>
              <a:rPr lang="de-DE" sz="1200" dirty="0" err="1">
                <a:solidFill>
                  <a:srgbClr val="001D4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Validieru</a:t>
            </a:r>
            <a:r>
              <a:rPr lang="de-DE" sz="1200" dirty="0">
                <a:solidFill>
                  <a:srgbClr val="001D4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</a:t>
            </a:r>
          </a:p>
          <a:p>
            <a:pPr>
              <a:lnSpc>
                <a:spcPct val="150000"/>
              </a:lnSpc>
              <a:buSzPct val="100000"/>
            </a:pPr>
            <a:r>
              <a:rPr lang="de-DE" sz="1200" dirty="0" err="1">
                <a:solidFill>
                  <a:srgbClr val="001D4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ng</a:t>
            </a:r>
            <a:r>
              <a:rPr lang="de-DE" sz="1200" dirty="0">
                <a:solidFill>
                  <a:srgbClr val="001D4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der Ergebnisse sind diese mit in Einzelfahrzeugen gemessenen Geschwindigkeitsverläufen zu </a:t>
            </a:r>
            <a:r>
              <a:rPr lang="de-DE" sz="1200" dirty="0" err="1">
                <a:solidFill>
                  <a:srgbClr val="001D4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verg</a:t>
            </a:r>
            <a:r>
              <a:rPr lang="de-DE" sz="1200" dirty="0">
                <a:solidFill>
                  <a:srgbClr val="001D4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-</a:t>
            </a:r>
          </a:p>
          <a:p>
            <a:pPr>
              <a:lnSpc>
                <a:spcPct val="150000"/>
              </a:lnSpc>
              <a:buSzPct val="100000"/>
            </a:pPr>
            <a:r>
              <a:rPr lang="de-DE" sz="1200" dirty="0" err="1">
                <a:solidFill>
                  <a:srgbClr val="001D4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leichen</a:t>
            </a:r>
            <a:r>
              <a:rPr lang="de-DE" sz="1200" dirty="0">
                <a:solidFill>
                  <a:srgbClr val="001D4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 Auftretende Abweichungen sind zu analysieren und deren Ursprung  zu identifizieren. Das Po-</a:t>
            </a:r>
          </a:p>
          <a:p>
            <a:pPr>
              <a:lnSpc>
                <a:spcPct val="150000"/>
              </a:lnSpc>
              <a:buSzPct val="100000"/>
            </a:pPr>
            <a:r>
              <a:rPr lang="de-DE" sz="1200" dirty="0" err="1">
                <a:solidFill>
                  <a:srgbClr val="001D4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tenzial</a:t>
            </a:r>
            <a:r>
              <a:rPr lang="de-DE" sz="1200" dirty="0">
                <a:solidFill>
                  <a:srgbClr val="001D4B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der Methode wird durch Ergebnisse bewertet. </a:t>
            </a:r>
          </a:p>
          <a:p>
            <a:pPr>
              <a:lnSpc>
                <a:spcPct val="150000"/>
              </a:lnSpc>
              <a:buSzPct val="100000"/>
            </a:pPr>
            <a:endParaRPr lang="de-DE" sz="1400" b="1" dirty="0">
              <a:solidFill>
                <a:srgbClr val="001D4B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32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 idx="4294967295"/>
          </p:nvPr>
        </p:nvSpPr>
        <p:spPr>
          <a:xfrm>
            <a:off x="2123728" y="188913"/>
            <a:ext cx="5616712" cy="216693"/>
          </a:xfrm>
        </p:spPr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95289" y="2276279"/>
            <a:ext cx="835342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400" b="1" i="0" u="none" strike="noStrike" kern="0" cap="none" spc="0" normalizeH="0" baseline="0" noProof="0" dirty="0">
                <a:ln>
                  <a:noFill/>
                </a:ln>
                <a:solidFill>
                  <a:srgbClr val="001D4B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Vielen Dank für Ihre Aufmerksamkeit</a:t>
            </a:r>
          </a:p>
        </p:txBody>
      </p:sp>
    </p:spTree>
    <p:extLst>
      <p:ext uri="{BB962C8B-B14F-4D97-AF65-F5344CB8AC3E}">
        <p14:creationId xmlns:p14="http://schemas.microsoft.com/office/powerpoint/2010/main" val="12913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Titel_Intern">
  <a:themeElements>
    <a:clrScheme name="1_Benutzerdefiniertes Desig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Benutzerdefiniertes Desig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Benutzerdefiniertes Desig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KT">
  <a:themeElements>
    <a:clrScheme name="3_Benutzerdefiniertes Desig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3_Benutzerdefiniertes Desig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Benutzerdefiniertes Desig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141</Words>
  <Application>Microsoft Office PowerPoint</Application>
  <PresentationFormat>Bildschirmpräsentation (4:3)</PresentationFormat>
  <Paragraphs>53</Paragraphs>
  <Slides>5</Slides>
  <Notes>4</Notes>
  <HiddenSlides>0</HiddenSlides>
  <MMClips>0</MMClips>
  <ScaleCrop>false</ScaleCrop>
  <HeadingPairs>
    <vt:vector size="4" baseType="variant">
      <vt:variant>
        <vt:lpstr>Design</vt:lpstr>
      </vt:variant>
      <vt:variant>
        <vt:i4>2</vt:i4>
      </vt:variant>
      <vt:variant>
        <vt:lpstr>Folientitel</vt:lpstr>
      </vt:variant>
      <vt:variant>
        <vt:i4>5</vt:i4>
      </vt:variant>
    </vt:vector>
  </HeadingPairs>
  <TitlesOfParts>
    <vt:vector size="7" baseType="lpstr">
      <vt:lpstr>Titel_Intern</vt:lpstr>
      <vt:lpstr>LKT</vt:lpstr>
      <vt:lpstr>PowerPoint-Präsentation</vt:lpstr>
      <vt:lpstr>Inhaltsverzeichnis</vt:lpstr>
      <vt:lpstr>PowerPoint-Präsentation</vt:lpstr>
      <vt:lpstr>1. Einleitung</vt:lpstr>
      <vt:lpstr>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Sarkisov</dc:creator>
  <cp:lastModifiedBy>Per Lewerenz</cp:lastModifiedBy>
  <cp:revision>396</cp:revision>
  <dcterms:created xsi:type="dcterms:W3CDTF">2014-03-15T22:02:55Z</dcterms:created>
  <dcterms:modified xsi:type="dcterms:W3CDTF">2017-07-31T12:57:17Z</dcterms:modified>
</cp:coreProperties>
</file>