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5"/>
  </p:notesMasterIdLst>
  <p:sldIdLst>
    <p:sldId id="259" r:id="rId2"/>
    <p:sldId id="257" r:id="rId3"/>
    <p:sldId id="260" r:id="rId4"/>
    <p:sldId id="258" r:id="rId5"/>
    <p:sldId id="266" r:id="rId6"/>
    <p:sldId id="284" r:id="rId7"/>
    <p:sldId id="292" r:id="rId8"/>
    <p:sldId id="262" r:id="rId9"/>
    <p:sldId id="269" r:id="rId10"/>
    <p:sldId id="270" r:id="rId11"/>
    <p:sldId id="271" r:id="rId12"/>
    <p:sldId id="273" r:id="rId13"/>
    <p:sldId id="291" r:id="rId14"/>
    <p:sldId id="274" r:id="rId15"/>
    <p:sldId id="275" r:id="rId16"/>
    <p:sldId id="276" r:id="rId17"/>
    <p:sldId id="277" r:id="rId18"/>
    <p:sldId id="285" r:id="rId19"/>
    <p:sldId id="286" r:id="rId20"/>
    <p:sldId id="287" r:id="rId21"/>
    <p:sldId id="282" r:id="rId22"/>
    <p:sldId id="293" r:id="rId23"/>
    <p:sldId id="283"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489FC9-97CF-426A-A20C-F9F8DDA4135E}">
          <p14:sldIdLst>
            <p14:sldId id="259"/>
            <p14:sldId id="257"/>
            <p14:sldId id="260"/>
            <p14:sldId id="258"/>
            <p14:sldId id="266"/>
            <p14:sldId id="284"/>
            <p14:sldId id="292"/>
            <p14:sldId id="262"/>
            <p14:sldId id="269"/>
            <p14:sldId id="270"/>
            <p14:sldId id="271"/>
            <p14:sldId id="273"/>
            <p14:sldId id="291"/>
            <p14:sldId id="274"/>
            <p14:sldId id="275"/>
            <p14:sldId id="276"/>
            <p14:sldId id="277"/>
            <p14:sldId id="285"/>
            <p14:sldId id="286"/>
            <p14:sldId id="287"/>
            <p14:sldId id="282"/>
            <p14:sldId id="293"/>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43" autoAdjust="0"/>
  </p:normalViewPr>
  <p:slideViewPr>
    <p:cSldViewPr>
      <p:cViewPr varScale="1">
        <p:scale>
          <a:sx n="87" d="100"/>
          <a:sy n="87" d="100"/>
        </p:scale>
        <p:origin x="-230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6C5B1-FFC4-4666-9F61-45547A35E11D}" type="datetimeFigureOut">
              <a:rPr kumimoji="1" lang="ja-JP" altLang="en-US" smtClean="0"/>
              <a:t>2016/6/9</a:t>
            </a:fld>
            <a:endParaRPr kumimoji="1" lang="ja-JP"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5F58F-68BA-462C-88CD-0AF0BDAAD732}" type="slidenum">
              <a:rPr kumimoji="1" lang="ja-JP" altLang="en-US" smtClean="0"/>
              <a:t>‹#›</a:t>
            </a:fld>
            <a:endParaRPr kumimoji="1" lang="ja-JP" altLang="en-US"/>
          </a:p>
        </p:txBody>
      </p:sp>
    </p:spTree>
    <p:extLst>
      <p:ext uri="{BB962C8B-B14F-4D97-AF65-F5344CB8AC3E}">
        <p14:creationId xmlns:p14="http://schemas.microsoft.com/office/powerpoint/2010/main" val="26732575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E5D5F58F-68BA-462C-88CD-0AF0BDAAD732}" type="slidenum">
              <a:rPr kumimoji="1" lang="ja-JP" altLang="en-US" smtClean="0"/>
              <a:t>4</a:t>
            </a:fld>
            <a:endParaRPr kumimoji="1" lang="ja-JP" altLang="en-US"/>
          </a:p>
        </p:txBody>
      </p:sp>
    </p:spTree>
    <p:extLst>
      <p:ext uri="{BB962C8B-B14F-4D97-AF65-F5344CB8AC3E}">
        <p14:creationId xmlns:p14="http://schemas.microsoft.com/office/powerpoint/2010/main" val="3939130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74B93E9A-D7DE-40FB-8053-DB9BA540743A}" type="slidenum">
              <a:rPr lang="en-US" altLang="ja-JP">
                <a:solidFill>
                  <a:srgbClr val="000000"/>
                </a:solidFill>
                <a:latin typeface="Times New Roman" pitchFamily="18" charset="0"/>
              </a:rPr>
              <a:pPr eaLnBrk="1"/>
              <a:t>15</a:t>
            </a:fld>
            <a:endParaRPr lang="en-US" altLang="ja-JP">
              <a:solidFill>
                <a:srgbClr val="000000"/>
              </a:solidFill>
              <a:latin typeface="Times New Roman" pitchFamily="18" charset="0"/>
            </a:endParaRPr>
          </a:p>
        </p:txBody>
      </p:sp>
      <p:sp>
        <p:nvSpPr>
          <p:cNvPr id="59395"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ja-JP" dirty="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7C110124-2FBD-4D3B-91D0-87EF524E8CD7}" type="slidenum">
              <a:rPr lang="en-US" altLang="ja-JP">
                <a:solidFill>
                  <a:srgbClr val="000000"/>
                </a:solidFill>
                <a:latin typeface="Times New Roman" pitchFamily="18" charset="0"/>
              </a:rPr>
              <a:pPr eaLnBrk="1"/>
              <a:t>16</a:t>
            </a:fld>
            <a:endParaRPr lang="en-US" altLang="ja-JP">
              <a:solidFill>
                <a:srgbClr val="000000"/>
              </a:solidFill>
              <a:latin typeface="Times New Roman" pitchFamily="18" charset="0"/>
            </a:endParaRPr>
          </a:p>
        </p:txBody>
      </p:sp>
      <p:sp>
        <p:nvSpPr>
          <p:cNvPr id="61443"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smtClean="0">
                <a:latin typeface="Times New Roman" pitchFamily="18" charset="0"/>
                <a:ea typeface="Microsoft YaHei" pitchFamily="34" charset="-122"/>
              </a:rPr>
              <a:t>To create HTML helper – a class with public static string methods and refer the namespace in the view.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91C72460-2DD4-4DAF-A34F-A8155BAEAA45}" type="slidenum">
              <a:rPr lang="en-US" altLang="ja-JP">
                <a:solidFill>
                  <a:srgbClr val="000000"/>
                </a:solidFill>
                <a:latin typeface="Times New Roman" pitchFamily="18" charset="0"/>
              </a:rPr>
              <a:pPr eaLnBrk="1"/>
              <a:t>17</a:t>
            </a:fld>
            <a:endParaRPr lang="en-US" altLang="ja-JP">
              <a:solidFill>
                <a:srgbClr val="000000"/>
              </a:solidFill>
              <a:latin typeface="Times New Roman" pitchFamily="18" charset="0"/>
            </a:endParaRPr>
          </a:p>
        </p:txBody>
      </p:sp>
      <p:sp>
        <p:nvSpPr>
          <p:cNvPr id="62467"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Html.ValidationMessage</a:t>
            </a:r>
            <a:r>
              <a:rPr lang="en-US" altLang="ja-JP" b="1" dirty="0" smtClean="0">
                <a:latin typeface="Times New Roman" pitchFamily="18" charset="0"/>
                <a:ea typeface="Microsoft YaHei" pitchFamily="34" charset="-122"/>
              </a:rPr>
              <a:t>() </a:t>
            </a:r>
            <a:r>
              <a:rPr lang="en-US" altLang="ja-JP" dirty="0" smtClean="0">
                <a:latin typeface="Times New Roman" pitchFamily="18" charset="0"/>
                <a:ea typeface="Microsoft YaHei" pitchFamily="34" charset="-122"/>
              </a:rPr>
              <a:t>- Displays a validation message if an error exists for the specified field in the </a:t>
            </a:r>
            <a:r>
              <a:rPr lang="en-US" altLang="ja-JP" dirty="0" err="1" smtClean="0">
                <a:latin typeface="Times New Roman" pitchFamily="18" charset="0"/>
                <a:ea typeface="Microsoft YaHei" pitchFamily="34" charset="-122"/>
              </a:rPr>
              <a:t>ModelStateDictionary</a:t>
            </a:r>
            <a:r>
              <a:rPr lang="en-US" altLang="ja-JP" dirty="0" smtClean="0">
                <a:latin typeface="Times New Roman" pitchFamily="18" charset="0"/>
                <a:ea typeface="Microsoft YaHei" pitchFamily="34" charset="-122"/>
              </a:rPr>
              <a:t> object</a:t>
            </a:r>
          </a:p>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Html.ValidationSummary</a:t>
            </a:r>
            <a:r>
              <a:rPr lang="en-US" altLang="ja-JP" b="1" dirty="0" smtClean="0">
                <a:latin typeface="Times New Roman" pitchFamily="18" charset="0"/>
                <a:ea typeface="Microsoft YaHei" pitchFamily="34" charset="-122"/>
              </a:rPr>
              <a:t>()</a:t>
            </a:r>
            <a:r>
              <a:rPr lang="en-US" altLang="ja-JP" dirty="0" smtClean="0">
                <a:latin typeface="Times New Roman" pitchFamily="18" charset="0"/>
                <a:ea typeface="Microsoft YaHei" pitchFamily="34" charset="-122"/>
              </a:rPr>
              <a:t> - Returns an unordered list (</a:t>
            </a:r>
            <a:r>
              <a:rPr lang="en-US" altLang="ja-JP" dirty="0" err="1" smtClean="0">
                <a:latin typeface="Times New Roman" pitchFamily="18" charset="0"/>
                <a:ea typeface="Microsoft YaHei" pitchFamily="34" charset="-122"/>
              </a:rPr>
              <a:t>ul</a:t>
            </a:r>
            <a:r>
              <a:rPr lang="en-US" altLang="ja-JP" dirty="0" smtClean="0">
                <a:latin typeface="Times New Roman" pitchFamily="18" charset="0"/>
                <a:ea typeface="Microsoft YaHei" pitchFamily="34" charset="-122"/>
              </a:rPr>
              <a:t> element) of validation messages that are in the </a:t>
            </a:r>
            <a:r>
              <a:rPr lang="en-US" altLang="ja-JP" dirty="0" err="1" smtClean="0">
                <a:latin typeface="Times New Roman" pitchFamily="18" charset="0"/>
                <a:ea typeface="Microsoft YaHei" pitchFamily="34" charset="-122"/>
              </a:rPr>
              <a:t>ModelStateDictionary</a:t>
            </a:r>
            <a:r>
              <a:rPr lang="en-US" altLang="ja-JP" dirty="0" smtClean="0">
                <a:latin typeface="Times New Roman" pitchFamily="18" charset="0"/>
                <a:ea typeface="Microsoft YaHei" pitchFamily="34" charset="-122"/>
              </a:rPr>
              <a:t> object.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726E29DE-F812-482C-9325-E86814534A1A}" type="slidenum">
              <a:rPr lang="en-US" altLang="ja-JP">
                <a:solidFill>
                  <a:srgbClr val="000000"/>
                </a:solidFill>
                <a:latin typeface="Times New Roman" pitchFamily="18" charset="0"/>
              </a:rPr>
              <a:pPr eaLnBrk="1"/>
              <a:t>21</a:t>
            </a:fld>
            <a:endParaRPr lang="en-US" altLang="ja-JP">
              <a:solidFill>
                <a:srgbClr val="000000"/>
              </a:solidFill>
              <a:latin typeface="Times New Roman" pitchFamily="18" charset="0"/>
            </a:endParaRPr>
          </a:p>
        </p:txBody>
      </p:sp>
      <p:sp>
        <p:nvSpPr>
          <p:cNvPr id="71683"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ja-JP"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726E29DE-F812-482C-9325-E86814534A1A}" type="slidenum">
              <a:rPr lang="en-US" altLang="ja-JP">
                <a:solidFill>
                  <a:srgbClr val="000000"/>
                </a:solidFill>
                <a:latin typeface="Times New Roman" pitchFamily="18" charset="0"/>
              </a:rPr>
              <a:pPr eaLnBrk="1"/>
              <a:t>22</a:t>
            </a:fld>
            <a:endParaRPr lang="en-US" altLang="ja-JP">
              <a:solidFill>
                <a:srgbClr val="000000"/>
              </a:solidFill>
              <a:latin typeface="Times New Roman" pitchFamily="18" charset="0"/>
            </a:endParaRPr>
          </a:p>
        </p:txBody>
      </p:sp>
      <p:sp>
        <p:nvSpPr>
          <p:cNvPr id="71683"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ja-JP"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18D9C06D-3308-4C0D-B658-B3F4170756DA}" type="slidenum">
              <a:rPr lang="en-US" altLang="ja-JP">
                <a:solidFill>
                  <a:srgbClr val="000000"/>
                </a:solidFill>
                <a:latin typeface="Times New Roman" pitchFamily="18" charset="0"/>
              </a:rPr>
              <a:pPr eaLnBrk="1"/>
              <a:t>23</a:t>
            </a:fld>
            <a:endParaRPr lang="en-US" altLang="ja-JP">
              <a:solidFill>
                <a:srgbClr val="000000"/>
              </a:solidFill>
              <a:latin typeface="Times New Roman" pitchFamily="18" charset="0"/>
            </a:endParaRPr>
          </a:p>
        </p:txBody>
      </p:sp>
      <p:sp>
        <p:nvSpPr>
          <p:cNvPr id="74755"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ja-JP"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E5D5F58F-68BA-462C-88CD-0AF0BDAAD732}" type="slidenum">
              <a:rPr kumimoji="1" lang="ja-JP" altLang="en-US" smtClean="0"/>
              <a:t>5</a:t>
            </a:fld>
            <a:endParaRPr kumimoji="1" lang="ja-JP" altLang="en-US"/>
          </a:p>
        </p:txBody>
      </p:sp>
    </p:spTree>
    <p:extLst>
      <p:ext uri="{BB962C8B-B14F-4D97-AF65-F5344CB8AC3E}">
        <p14:creationId xmlns:p14="http://schemas.microsoft.com/office/powerpoint/2010/main" val="393913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E5D5F58F-68BA-462C-88CD-0AF0BDAAD732}" type="slidenum">
              <a:rPr kumimoji="1" lang="ja-JP" altLang="en-US" smtClean="0"/>
              <a:t>6</a:t>
            </a:fld>
            <a:endParaRPr kumimoji="1" lang="ja-JP" altLang="en-US"/>
          </a:p>
        </p:txBody>
      </p:sp>
    </p:spTree>
    <p:extLst>
      <p:ext uri="{BB962C8B-B14F-4D97-AF65-F5344CB8AC3E}">
        <p14:creationId xmlns:p14="http://schemas.microsoft.com/office/powerpoint/2010/main" val="277936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ja-JP" b="1" dirty="0" smtClean="0">
                <a:solidFill>
                  <a:schemeClr val="tx2"/>
                </a:solidFill>
              </a:rPr>
              <a:t>ORM </a:t>
            </a:r>
            <a:r>
              <a:rPr lang="ja-JP" altLang="en-US" b="1" dirty="0" smtClean="0">
                <a:solidFill>
                  <a:schemeClr val="tx2"/>
                </a:solidFill>
              </a:rPr>
              <a:t>　：</a:t>
            </a:r>
            <a:r>
              <a:rPr kumimoji="1" lang="en-US" altLang="ja-JP" sz="1200" b="1" i="0" kern="1200" dirty="0" smtClean="0">
                <a:solidFill>
                  <a:schemeClr val="tx1"/>
                </a:solidFill>
                <a:effectLst/>
                <a:latin typeface="+mn-lt"/>
                <a:ea typeface="+mn-ea"/>
                <a:cs typeface="+mn-cs"/>
              </a:rPr>
              <a:t>Object-relational mapping</a:t>
            </a:r>
            <a:r>
              <a:rPr kumimoji="1" lang="en-US" altLang="ja-JP" sz="1200" b="0" i="0" kern="1200" dirty="0" smtClean="0">
                <a:solidFill>
                  <a:schemeClr val="tx1"/>
                </a:solidFill>
                <a:effectLst/>
                <a:latin typeface="+mn-lt"/>
                <a:ea typeface="+mn-ea"/>
                <a:cs typeface="+mn-cs"/>
              </a:rPr>
              <a:t> </a:t>
            </a:r>
          </a:p>
          <a:p>
            <a:r>
              <a:rPr kumimoji="1" lang="vi-VN" altLang="ja-JP" sz="1200" b="0" i="1" kern="1200" dirty="0" smtClean="0">
                <a:solidFill>
                  <a:schemeClr val="tx1"/>
                </a:solidFill>
                <a:effectLst/>
                <a:latin typeface="+mn-lt"/>
                <a:ea typeface="+mn-ea"/>
                <a:cs typeface="+mn-cs"/>
              </a:rPr>
              <a:t>strongly-typed view được sử dụng để render những đối tượng model xác định, thay vì sử dụng cấu trúc ViewData thông thương.Bằng cách chỉ định typ, bạn có truye cập tới IntelliSense cho model class. Ví dụ: &lt;%= Model.Name %&gt;</a:t>
            </a:r>
            <a:endParaRPr kumimoji="1" lang="ja-JP" altLang="en-US" dirty="0"/>
          </a:p>
        </p:txBody>
      </p:sp>
      <p:sp>
        <p:nvSpPr>
          <p:cNvPr id="4" name="Slide Number Placeholder 3"/>
          <p:cNvSpPr>
            <a:spLocks noGrp="1"/>
          </p:cNvSpPr>
          <p:nvPr>
            <p:ph type="sldNum" sz="quarter" idx="10"/>
          </p:nvPr>
        </p:nvSpPr>
        <p:spPr/>
        <p:txBody>
          <a:bodyPr/>
          <a:lstStyle/>
          <a:p>
            <a:fld id="{E5D5F58F-68BA-462C-88CD-0AF0BDAAD732}" type="slidenum">
              <a:rPr kumimoji="1" lang="ja-JP" altLang="en-US" smtClean="0"/>
              <a:t>7</a:t>
            </a:fld>
            <a:endParaRPr kumimoji="1" lang="ja-JP" altLang="en-US"/>
          </a:p>
        </p:txBody>
      </p:sp>
    </p:spTree>
    <p:extLst>
      <p:ext uri="{BB962C8B-B14F-4D97-AF65-F5344CB8AC3E}">
        <p14:creationId xmlns:p14="http://schemas.microsoft.com/office/powerpoint/2010/main" val="78623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AD4F0F35-387E-45F8-8BCD-B6939EDFE3A6}" type="slidenum">
              <a:rPr lang="en-US" altLang="ja-JP">
                <a:solidFill>
                  <a:srgbClr val="000000"/>
                </a:solidFill>
                <a:latin typeface="Times New Roman" pitchFamily="18" charset="0"/>
              </a:rPr>
              <a:pPr eaLnBrk="1"/>
              <a:t>9</a:t>
            </a:fld>
            <a:endParaRPr lang="en-US" altLang="ja-JP">
              <a:solidFill>
                <a:srgbClr val="000000"/>
              </a:solidFill>
              <a:latin typeface="Times New Roman" pitchFamily="18" charset="0"/>
            </a:endParaRPr>
          </a:p>
        </p:txBody>
      </p:sp>
      <p:sp>
        <p:nvSpPr>
          <p:cNvPr id="52227"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ja-JP"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42CBD647-A69F-4087-99FE-ECCCDA316CBA}" type="slidenum">
              <a:rPr lang="en-US" altLang="ja-JP">
                <a:solidFill>
                  <a:srgbClr val="000000"/>
                </a:solidFill>
                <a:latin typeface="Times New Roman" pitchFamily="18" charset="0"/>
              </a:rPr>
              <a:pPr eaLnBrk="1"/>
              <a:t>10</a:t>
            </a:fld>
            <a:endParaRPr lang="en-US" altLang="ja-JP">
              <a:solidFill>
                <a:srgbClr val="000000"/>
              </a:solidFill>
              <a:latin typeface="Times New Roman" pitchFamily="18" charset="0"/>
            </a:endParaRPr>
          </a:p>
        </p:txBody>
      </p:sp>
      <p:sp>
        <p:nvSpPr>
          <p:cNvPr id="53251"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ja-JP"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7FEF4248-2FDA-4C2E-B488-68D5FF96AE6F}" type="slidenum">
              <a:rPr lang="en-US" altLang="ja-JP">
                <a:solidFill>
                  <a:srgbClr val="000000"/>
                </a:solidFill>
                <a:latin typeface="Times New Roman" pitchFamily="18" charset="0"/>
              </a:rPr>
              <a:pPr eaLnBrk="1"/>
              <a:t>11</a:t>
            </a:fld>
            <a:endParaRPr lang="en-US" altLang="ja-JP">
              <a:solidFill>
                <a:srgbClr val="000000"/>
              </a:solidFill>
              <a:latin typeface="Times New Roman" pitchFamily="18" charset="0"/>
            </a:endParaRPr>
          </a:p>
        </p:txBody>
      </p:sp>
      <p:sp>
        <p:nvSpPr>
          <p:cNvPr id="55299"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a:spLocks noGrp="1" noChangeArrowheads="1"/>
          </p:cNvSpPr>
          <p:nvPr>
            <p:ph type="body" idx="1"/>
          </p:nvPr>
        </p:nvSpPr>
        <p:spPr>
          <a:xfrm>
            <a:off x="653829" y="4351377"/>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Viewresult</a:t>
            </a:r>
            <a:r>
              <a:rPr lang="en-US" altLang="ja-JP" dirty="0" smtClean="0">
                <a:latin typeface="Times New Roman" pitchFamily="18" charset="0"/>
                <a:ea typeface="Microsoft YaHei" pitchFamily="34" charset="-122"/>
              </a:rPr>
              <a:t> - If you want an action method to result in a rendered view, the action method should return a call to the controller's View helper method. The View helper method passes a </a:t>
            </a:r>
            <a:r>
              <a:rPr lang="en-US" altLang="ja-JP" dirty="0" err="1" smtClean="0">
                <a:latin typeface="Times New Roman" pitchFamily="18" charset="0"/>
                <a:ea typeface="Microsoft YaHei" pitchFamily="34" charset="-122"/>
              </a:rPr>
              <a:t>ViewResult</a:t>
            </a:r>
            <a:r>
              <a:rPr lang="en-US" altLang="ja-JP" dirty="0" smtClean="0">
                <a:latin typeface="Times New Roman" pitchFamily="18" charset="0"/>
                <a:ea typeface="Microsoft YaHei" pitchFamily="34" charset="-122"/>
              </a:rPr>
              <a:t> object to the ASP.NET MVC framework, which calls the object's </a:t>
            </a:r>
            <a:r>
              <a:rPr lang="en-US" altLang="ja-JP" dirty="0" err="1" smtClean="0">
                <a:latin typeface="Times New Roman" pitchFamily="18" charset="0"/>
                <a:ea typeface="Microsoft YaHei" pitchFamily="34" charset="-122"/>
              </a:rPr>
              <a:t>ExecuteResult</a:t>
            </a:r>
            <a:r>
              <a:rPr lang="en-US" altLang="ja-JP" dirty="0" smtClean="0">
                <a:latin typeface="Times New Roman" pitchFamily="18" charset="0"/>
                <a:ea typeface="Microsoft YaHei" pitchFamily="34" charset="-122"/>
              </a:rPr>
              <a:t> method.</a:t>
            </a:r>
          </a:p>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JsonResult</a:t>
            </a:r>
            <a:r>
              <a:rPr lang="en-US" altLang="ja-JP" dirty="0" smtClean="0">
                <a:latin typeface="Times New Roman" pitchFamily="18" charset="0"/>
                <a:ea typeface="Microsoft YaHei" pitchFamily="34" charset="-122"/>
              </a:rPr>
              <a:t> - Represents a class that is used to send JSON-formatted content to the response.</a:t>
            </a:r>
          </a:p>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JavaScriptResult</a:t>
            </a:r>
            <a:r>
              <a:rPr lang="en-US" altLang="ja-JP" b="1" dirty="0" smtClean="0">
                <a:latin typeface="Times New Roman" pitchFamily="18" charset="0"/>
                <a:ea typeface="Microsoft YaHei" pitchFamily="34" charset="-122"/>
              </a:rPr>
              <a:t> </a:t>
            </a:r>
            <a:r>
              <a:rPr lang="en-US" altLang="ja-JP" dirty="0" smtClean="0">
                <a:latin typeface="Times New Roman" pitchFamily="18" charset="0"/>
                <a:ea typeface="Microsoft YaHei" pitchFamily="34" charset="-122"/>
              </a:rPr>
              <a:t>- Sends JavaScript content to the response.</a:t>
            </a:r>
          </a:p>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ContentResult</a:t>
            </a:r>
            <a:r>
              <a:rPr lang="en-US" altLang="ja-JP" dirty="0" smtClean="0">
                <a:latin typeface="Times New Roman" pitchFamily="18" charset="0"/>
                <a:ea typeface="Microsoft YaHei" pitchFamily="34" charset="-122"/>
              </a:rPr>
              <a:t> - Represents a user-defined content type that is the result of an action method.</a:t>
            </a:r>
          </a:p>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FileContntResult</a:t>
            </a:r>
            <a:r>
              <a:rPr lang="en-US" altLang="ja-JP" dirty="0" smtClean="0">
                <a:latin typeface="Times New Roman" pitchFamily="18" charset="0"/>
                <a:ea typeface="Microsoft YaHei" pitchFamily="34" charset="-122"/>
              </a:rPr>
              <a:t> - Represents a class that is used to send binary file content to the response</a:t>
            </a:r>
          </a:p>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FileStreamResult</a:t>
            </a:r>
            <a:r>
              <a:rPr lang="en-US" altLang="ja-JP" dirty="0" smtClean="0">
                <a:latin typeface="Times New Roman" pitchFamily="18" charset="0"/>
                <a:ea typeface="Microsoft YaHei" pitchFamily="34" charset="-122"/>
              </a:rPr>
              <a:t> - Sends binary content to the response by using a Stream instance.</a:t>
            </a:r>
          </a:p>
          <a:p>
            <a:pPr>
              <a:spcBef>
                <a:spcPts val="395"/>
              </a:spcBef>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pPr>
            <a:r>
              <a:rPr lang="en-US" altLang="ja-JP" b="1" dirty="0" err="1" smtClean="0">
                <a:latin typeface="Times New Roman" pitchFamily="18" charset="0"/>
                <a:ea typeface="Microsoft YaHei" pitchFamily="34" charset="-122"/>
              </a:rPr>
              <a:t>FilePathResult</a:t>
            </a:r>
            <a:r>
              <a:rPr lang="en-US" altLang="ja-JP" dirty="0" smtClean="0">
                <a:latin typeface="Times New Roman" pitchFamily="18" charset="0"/>
                <a:ea typeface="Microsoft YaHei" pitchFamily="34" charset="-122"/>
              </a:rPr>
              <a:t> - Sends the contents of a file to the response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9F330AA4-D7C4-416D-8A5F-F8BB5C6CAB67}" type="slidenum">
              <a:rPr lang="en-US" altLang="ja-JP">
                <a:solidFill>
                  <a:srgbClr val="000000"/>
                </a:solidFill>
                <a:latin typeface="Times New Roman" pitchFamily="18" charset="0"/>
              </a:rPr>
              <a:pPr eaLnBrk="1"/>
              <a:t>12</a:t>
            </a:fld>
            <a:endParaRPr lang="en-US" altLang="ja-JP">
              <a:solidFill>
                <a:srgbClr val="000000"/>
              </a:solidFill>
              <a:latin typeface="Times New Roman" pitchFamily="18" charset="0"/>
            </a:endParaRPr>
          </a:p>
        </p:txBody>
      </p:sp>
      <p:sp>
        <p:nvSpPr>
          <p:cNvPr id="57347"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ja-JP"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bg1"/>
                </a:solidFill>
                <a:latin typeface="Arial" pitchFamily="34" charset="0"/>
                <a:ea typeface="Microsoft YaHei" pitchFamily="34" charset="-122"/>
              </a:defRPr>
            </a:lvl1pPr>
            <a:lvl2pPr eaLnBrk="0">
              <a:tabLst>
                <a:tab pos="634643" algn="l"/>
                <a:tab pos="1269286" algn="l"/>
                <a:tab pos="1903929" algn="l"/>
                <a:tab pos="2538573" algn="l"/>
              </a:tabLst>
              <a:defRPr>
                <a:solidFill>
                  <a:schemeClr val="bg1"/>
                </a:solidFill>
                <a:latin typeface="Arial" pitchFamily="34" charset="0"/>
                <a:ea typeface="Microsoft YaHei" pitchFamily="34" charset="-122"/>
              </a:defRPr>
            </a:lvl2pPr>
            <a:lvl3pPr eaLnBrk="0">
              <a:tabLst>
                <a:tab pos="634643" algn="l"/>
                <a:tab pos="1269286" algn="l"/>
                <a:tab pos="1903929" algn="l"/>
                <a:tab pos="2538573" algn="l"/>
              </a:tabLst>
              <a:defRPr>
                <a:solidFill>
                  <a:schemeClr val="bg1"/>
                </a:solidFill>
                <a:latin typeface="Arial" pitchFamily="34" charset="0"/>
                <a:ea typeface="Microsoft YaHei" pitchFamily="34" charset="-122"/>
              </a:defRPr>
            </a:lvl3pPr>
            <a:lvl4pPr eaLnBrk="0">
              <a:tabLst>
                <a:tab pos="634643" algn="l"/>
                <a:tab pos="1269286" algn="l"/>
                <a:tab pos="1903929" algn="l"/>
                <a:tab pos="2538573" algn="l"/>
              </a:tabLst>
              <a:defRPr>
                <a:solidFill>
                  <a:schemeClr val="bg1"/>
                </a:solidFill>
                <a:latin typeface="Arial" pitchFamily="34" charset="0"/>
                <a:ea typeface="Microsoft YaHei" pitchFamily="34" charset="-122"/>
              </a:defRPr>
            </a:lvl4pPr>
            <a:lvl5pPr eaLnBrk="0">
              <a:tabLst>
                <a:tab pos="634643" algn="l"/>
                <a:tab pos="1269286" algn="l"/>
                <a:tab pos="1903929" algn="l"/>
                <a:tab pos="2538573" algn="l"/>
              </a:tabLst>
              <a:defRPr>
                <a:solidFill>
                  <a:schemeClr val="bg1"/>
                </a:solidFill>
                <a:latin typeface="Arial" pitchFamily="34" charset="0"/>
                <a:ea typeface="Microsoft YaHei" pitchFamily="34"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634643" algn="l"/>
                <a:tab pos="1269286" algn="l"/>
                <a:tab pos="1903929" algn="l"/>
                <a:tab pos="2538573" algn="l"/>
              </a:tabLst>
              <a:defRPr>
                <a:solidFill>
                  <a:schemeClr val="bg1"/>
                </a:solidFill>
                <a:latin typeface="Arial" pitchFamily="34" charset="0"/>
                <a:ea typeface="Microsoft YaHei" pitchFamily="34" charset="-122"/>
              </a:defRPr>
            </a:lvl9pPr>
          </a:lstStyle>
          <a:p>
            <a:pPr eaLnBrk="1"/>
            <a:fld id="{5D83536A-EF8E-4C96-B000-0A0CD68E1453}" type="slidenum">
              <a:rPr lang="en-US" altLang="ja-JP">
                <a:solidFill>
                  <a:srgbClr val="000000"/>
                </a:solidFill>
                <a:latin typeface="Times New Roman" pitchFamily="18" charset="0"/>
              </a:rPr>
              <a:pPr eaLnBrk="1"/>
              <a:t>14</a:t>
            </a:fld>
            <a:endParaRPr lang="en-US" altLang="ja-JP">
              <a:solidFill>
                <a:srgbClr val="000000"/>
              </a:solidFill>
              <a:latin typeface="Times New Roman" pitchFamily="18" charset="0"/>
            </a:endParaRPr>
          </a:p>
        </p:txBody>
      </p:sp>
      <p:sp>
        <p:nvSpPr>
          <p:cNvPr id="58371"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ja-JP"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ltLang="ja-JP"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7" name="Date Placeholder 6"/>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8" name="Slide Number Placeholder 7"/>
          <p:cNvSpPr>
            <a:spLocks noGrp="1"/>
          </p:cNvSpPr>
          <p:nvPr>
            <p:ph type="sldNum" sz="quarter" idx="11"/>
          </p:nvPr>
        </p:nvSpPr>
        <p:spPr/>
        <p:txBody>
          <a:bodyPr/>
          <a:lstStyle/>
          <a:p>
            <a:fld id="{4BE4A5DD-A511-46F7-B95E-6A41082574D6}"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ltLang="ja-JP"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
        <p:nvSpPr>
          <p:cNvPr id="9" name="Title 8"/>
          <p:cNvSpPr>
            <a:spLocks noGrp="1"/>
          </p:cNvSpPr>
          <p:nvPr>
            <p:ph type="title"/>
          </p:nvPr>
        </p:nvSpPr>
        <p:spPr>
          <a:xfrm>
            <a:off x="914400" y="1544715"/>
            <a:ext cx="7315200" cy="1154097"/>
          </a:xfrm>
        </p:spPr>
        <p:txBody>
          <a:bodyPr/>
          <a:lstStyle/>
          <a:p>
            <a:r>
              <a:rPr lang="en-US" altLang="ja-JP"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7" name="Date Placeholder 6"/>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
        <p:nvSpPr>
          <p:cNvPr id="10" name="Title 9"/>
          <p:cNvSpPr>
            <a:spLocks noGrp="1"/>
          </p:cNvSpPr>
          <p:nvPr>
            <p:ph type="title"/>
          </p:nvPr>
        </p:nvSpPr>
        <p:spPr>
          <a:xfrm>
            <a:off x="914400" y="1544715"/>
            <a:ext cx="7315200" cy="1154097"/>
          </a:xfrm>
        </p:spPr>
        <p:txBody>
          <a:bodyPr/>
          <a:lstStyle/>
          <a:p>
            <a:r>
              <a:rPr lang="en-US" altLang="ja-JP"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Date Placeholder 2"/>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ltLang="ja-JP"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ltLang="ja-JP"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10F412AF-BC98-429A-AF9F-0F4B5B84A5CC}" type="datetimeFigureOut">
              <a:rPr kumimoji="1" lang="ja-JP" altLang="en-US" smtClean="0"/>
              <a:t>2016/6/9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BE4A5DD-A511-46F7-B95E-6A41082574D6}"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0F412AF-BC98-429A-AF9F-0F4B5B84A5CC}" type="datetimeFigureOut">
              <a:rPr kumimoji="1" lang="ja-JP" altLang="en-US" smtClean="0"/>
              <a:t>2016/6/9</a:t>
            </a:fld>
            <a:endParaRPr kumimoji="1" lang="ja-JP" alt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4BE4A5DD-A511-46F7-B95E-6A41082574D6}" type="slidenum">
              <a:rPr kumimoji="1" lang="ja-JP" altLang="en-US" smtClean="0"/>
              <a:t>‹#›</a:t>
            </a:fld>
            <a:endParaRPr kumimoji="1" lang="ja-JP" alt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kumimoji="1" lang="ja-JP" alt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spcBef>
          <a:spcPct val="0"/>
        </a:spcBef>
        <a:buNone/>
        <a:defRPr kumimoji="1" sz="400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kumimoji="1"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kumimoji="1"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kumimoji="1"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kumimoji="1"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kumimoji="1"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inyangit.wordpress.com/2011/05/04/c-3-understanding-extension-metho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asp.net/mv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jquery.com/" TargetMode="External"/><Relationship Id="rId4" Type="http://schemas.openxmlformats.org/officeDocument/2006/relationships/hyperlink" Target="http://stackoverflow.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514600"/>
            <a:ext cx="7924800" cy="685800"/>
          </a:xfrm>
        </p:spPr>
        <p:txBody>
          <a:bodyPr>
            <a:normAutofit fontScale="90000"/>
          </a:bodyPr>
          <a:lstStyle/>
          <a:p>
            <a:pPr algn="ctr"/>
            <a:r>
              <a:rPr lang="en-US" b="1" dirty="0" smtClean="0"/>
              <a:t>ASP.NET MVC</a:t>
            </a:r>
            <a:endParaRPr lang="en-US" b="1" dirty="0"/>
          </a:p>
        </p:txBody>
      </p:sp>
      <p:pic>
        <p:nvPicPr>
          <p:cNvPr id="1026" name="Picture 2" descr="http://www.davidhayden.me/media/default/posts/ASP.NET-MVC-4-Bundling-and-Minific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015" y="1066800"/>
            <a:ext cx="3951970" cy="1335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http://4.bp.blogspot.com/-e6I8CyF7AG4/UOKfFIZfoyI/AAAAAAAABNs/2L68gGJhvrg/s1600/asp.net%2Bmv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2971800"/>
            <a:ext cx="3409950" cy="340995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Tree>
    <p:extLst>
      <p:ext uri="{BB962C8B-B14F-4D97-AF65-F5344CB8AC3E}">
        <p14:creationId xmlns:p14="http://schemas.microsoft.com/office/powerpoint/2010/main" val="542069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596752" y="404664"/>
            <a:ext cx="8303840"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smtClean="0"/>
              <a:t>Action Results</a:t>
            </a:r>
          </a:p>
        </p:txBody>
      </p:sp>
      <p:sp>
        <p:nvSpPr>
          <p:cNvPr id="15363" name="Text Box 2"/>
          <p:cNvSpPr txBox="1">
            <a:spLocks noChangeArrowheads="1"/>
          </p:cNvSpPr>
          <p:nvPr/>
        </p:nvSpPr>
        <p:spPr bwMode="auto">
          <a:xfrm>
            <a:off x="613520" y="1556792"/>
            <a:ext cx="830384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marL="457200" indent="-457200" eaLnBrk="1">
              <a:lnSpc>
                <a:spcPct val="100000"/>
              </a:lnSpc>
              <a:spcBef>
                <a:spcPts val="638"/>
              </a:spcBef>
              <a:buClr>
                <a:schemeClr val="tx2"/>
              </a:buClr>
              <a:buSzPct val="70000"/>
              <a:buFont typeface="Wingdings" panose="05000000000000000000" pitchFamily="2" charset="2"/>
              <a:buChar char="n"/>
            </a:pPr>
            <a:r>
              <a:rPr lang="en-US" altLang="ja-JP" sz="3200" b="1" dirty="0" err="1" smtClean="0">
                <a:solidFill>
                  <a:schemeClr val="tx1"/>
                </a:solidFill>
                <a:latin typeface="Corbel" pitchFamily="34" charset="0"/>
              </a:rPr>
              <a:t>Trả</a:t>
            </a:r>
            <a:r>
              <a:rPr lang="en-US" altLang="ja-JP" sz="3200" b="1" dirty="0" smtClean="0">
                <a:solidFill>
                  <a:schemeClr val="tx1"/>
                </a:solidFill>
                <a:latin typeface="Corbel" pitchFamily="34" charset="0"/>
              </a:rPr>
              <a:t> </a:t>
            </a:r>
            <a:r>
              <a:rPr lang="en-US" altLang="ja-JP" sz="3200" b="1" dirty="0" err="1" smtClean="0">
                <a:solidFill>
                  <a:schemeClr val="tx1"/>
                </a:solidFill>
                <a:latin typeface="Corbel" pitchFamily="34" charset="0"/>
              </a:rPr>
              <a:t>lời</a:t>
            </a:r>
            <a:r>
              <a:rPr lang="en-US" altLang="ja-JP" sz="3200" b="1" dirty="0" smtClean="0">
                <a:solidFill>
                  <a:schemeClr val="tx1"/>
                </a:solidFill>
                <a:latin typeface="Corbel" pitchFamily="34" charset="0"/>
              </a:rPr>
              <a:t> </a:t>
            </a:r>
            <a:r>
              <a:rPr lang="vi-VN" altLang="ja-JP" sz="3200" b="1" dirty="0" smtClean="0">
                <a:solidFill>
                  <a:schemeClr val="tx1"/>
                </a:solidFill>
                <a:latin typeface="Corbel" pitchFamily="34" charset="0"/>
              </a:rPr>
              <a:t>yêu cầu</a:t>
            </a:r>
            <a:r>
              <a:rPr lang="en-US" altLang="ja-JP" sz="3200" b="1" dirty="0" smtClean="0">
                <a:solidFill>
                  <a:schemeClr val="tx1"/>
                </a:solidFill>
                <a:latin typeface="Corbel" pitchFamily="34" charset="0"/>
              </a:rPr>
              <a:t> </a:t>
            </a:r>
            <a:r>
              <a:rPr lang="en-US" altLang="ja-JP" sz="3200" b="1" dirty="0" err="1" smtClean="0">
                <a:solidFill>
                  <a:schemeClr val="tx1"/>
                </a:solidFill>
                <a:latin typeface="Corbel" pitchFamily="34" charset="0"/>
              </a:rPr>
              <a:t>của</a:t>
            </a:r>
            <a:r>
              <a:rPr lang="vi-VN" altLang="ja-JP" sz="3200" b="1" dirty="0" smtClean="0">
                <a:solidFill>
                  <a:schemeClr val="tx1"/>
                </a:solidFill>
                <a:latin typeface="Corbel" pitchFamily="34" charset="0"/>
              </a:rPr>
              <a:t> </a:t>
            </a:r>
            <a:r>
              <a:rPr lang="vi-VN" altLang="ja-JP" sz="3200" b="1" dirty="0">
                <a:solidFill>
                  <a:schemeClr val="tx1"/>
                </a:solidFill>
                <a:latin typeface="Corbel" pitchFamily="34" charset="0"/>
              </a:rPr>
              <a:t>trình </a:t>
            </a:r>
            <a:r>
              <a:rPr lang="vi-VN" altLang="ja-JP" sz="3200" b="1" dirty="0" smtClean="0">
                <a:solidFill>
                  <a:schemeClr val="tx1"/>
                </a:solidFill>
                <a:latin typeface="Corbel" pitchFamily="34" charset="0"/>
              </a:rPr>
              <a:t>duyệt</a:t>
            </a:r>
            <a:endParaRPr lang="en-US" altLang="ja-JP" sz="3200" b="1" dirty="0" smtClean="0">
              <a:solidFill>
                <a:schemeClr val="tx1"/>
              </a:solidFill>
              <a:latin typeface="Corbel" pitchFamily="34" charset="0"/>
            </a:endParaRPr>
          </a:p>
          <a:p>
            <a:pPr marL="457200" indent="-457200" eaLnBrk="1">
              <a:lnSpc>
                <a:spcPct val="100000"/>
              </a:lnSpc>
              <a:spcBef>
                <a:spcPts val="638"/>
              </a:spcBef>
              <a:buClr>
                <a:schemeClr val="tx2"/>
              </a:buClr>
              <a:buSzPct val="70000"/>
              <a:buFont typeface="Wingdings" panose="05000000000000000000" pitchFamily="2" charset="2"/>
              <a:buChar char="n"/>
            </a:pPr>
            <a:r>
              <a:rPr lang="vi-VN" altLang="ja-JP" sz="3200" b="1" dirty="0">
                <a:solidFill>
                  <a:schemeClr val="tx1"/>
                </a:solidFill>
                <a:latin typeface="Corbel" pitchFamily="34" charset="0"/>
              </a:rPr>
              <a:t>Kế thừa từ lớp cơ sở </a:t>
            </a:r>
            <a:r>
              <a:rPr lang="vi-VN" altLang="ja-JP" sz="3200" b="1" dirty="0" smtClean="0">
                <a:solidFill>
                  <a:schemeClr val="tx1"/>
                </a:solidFill>
                <a:latin typeface="Corbel" pitchFamily="34" charset="0"/>
              </a:rPr>
              <a:t>ActionResult</a:t>
            </a:r>
            <a:endParaRPr lang="en-US" altLang="ja-JP" sz="3200" b="1" dirty="0" smtClean="0">
              <a:solidFill>
                <a:schemeClr val="tx1"/>
              </a:solidFill>
              <a:latin typeface="Corbel" pitchFamily="34" charset="0"/>
            </a:endParaRPr>
          </a:p>
          <a:p>
            <a:pPr marL="457200" indent="-457200" eaLnBrk="1">
              <a:lnSpc>
                <a:spcPct val="100000"/>
              </a:lnSpc>
              <a:spcBef>
                <a:spcPts val="638"/>
              </a:spcBef>
              <a:buClr>
                <a:schemeClr val="tx2"/>
              </a:buClr>
              <a:buSzPct val="70000"/>
              <a:buFont typeface="Wingdings" panose="05000000000000000000" pitchFamily="2" charset="2"/>
              <a:buChar char="n"/>
            </a:pPr>
            <a:r>
              <a:rPr lang="en-US" altLang="ja-JP" sz="3200" b="1" dirty="0" err="1" smtClean="0">
                <a:solidFill>
                  <a:schemeClr val="tx1"/>
                </a:solidFill>
                <a:latin typeface="Corbel" pitchFamily="34" charset="0"/>
              </a:rPr>
              <a:t>Có</a:t>
            </a:r>
            <a:r>
              <a:rPr lang="en-US" altLang="ja-JP" sz="3200" b="1" dirty="0" smtClean="0">
                <a:solidFill>
                  <a:schemeClr val="tx1"/>
                </a:solidFill>
                <a:latin typeface="Corbel" pitchFamily="34" charset="0"/>
              </a:rPr>
              <a:t> </a:t>
            </a:r>
            <a:r>
              <a:rPr lang="en-US" altLang="ja-JP" sz="3200" b="1" dirty="0" err="1" smtClean="0">
                <a:solidFill>
                  <a:schemeClr val="tx1"/>
                </a:solidFill>
                <a:latin typeface="Corbel" pitchFamily="34" charset="0"/>
              </a:rPr>
              <a:t>nhiều</a:t>
            </a:r>
            <a:r>
              <a:rPr lang="en-US" altLang="ja-JP" sz="3200" b="1" dirty="0" smtClean="0">
                <a:solidFill>
                  <a:schemeClr val="tx1"/>
                </a:solidFill>
                <a:latin typeface="Corbel" pitchFamily="34" charset="0"/>
              </a:rPr>
              <a:t> </a:t>
            </a:r>
            <a:r>
              <a:rPr lang="en-US" altLang="ja-JP" sz="3200" b="1" dirty="0" err="1" smtClean="0">
                <a:solidFill>
                  <a:schemeClr val="tx1"/>
                </a:solidFill>
                <a:latin typeface="Corbel" pitchFamily="34" charset="0"/>
              </a:rPr>
              <a:t>kiểu</a:t>
            </a:r>
            <a:r>
              <a:rPr lang="en-US" altLang="ja-JP" sz="3200" b="1" dirty="0" smtClean="0">
                <a:solidFill>
                  <a:schemeClr val="tx1"/>
                </a:solidFill>
                <a:latin typeface="Corbel" pitchFamily="34" charset="0"/>
              </a:rPr>
              <a:t> </a:t>
            </a:r>
            <a:r>
              <a:rPr lang="en-US" altLang="ja-JP" sz="3200" b="1" dirty="0" err="1" smtClean="0">
                <a:solidFill>
                  <a:schemeClr val="tx1"/>
                </a:solidFill>
                <a:latin typeface="Corbel" pitchFamily="34" charset="0"/>
              </a:rPr>
              <a:t>ActionResult</a:t>
            </a:r>
            <a:endParaRPr lang="en-US" altLang="ja-JP" sz="3200" b="1" dirty="0">
              <a:solidFill>
                <a:schemeClr val="tx1"/>
              </a:solidFill>
              <a:latin typeface="Corbel" pitchFamily="34" charset="0"/>
            </a:endParaRPr>
          </a:p>
        </p:txBody>
      </p:sp>
    </p:spTree>
    <p:extLst>
      <p:ext uri="{BB962C8B-B14F-4D97-AF65-F5344CB8AC3E}">
        <p14:creationId xmlns:p14="http://schemas.microsoft.com/office/powerpoint/2010/main" val="3381037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755576" y="375568"/>
            <a:ext cx="7590656"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smtClean="0"/>
              <a:t>Action Results Types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28800"/>
            <a:ext cx="7901088"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6944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67544" y="332656"/>
            <a:ext cx="7950696"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smtClean="0"/>
              <a:t>Views</a:t>
            </a:r>
          </a:p>
        </p:txBody>
      </p:sp>
      <p:sp>
        <p:nvSpPr>
          <p:cNvPr id="19459" name="Text Box 2"/>
          <p:cNvSpPr txBox="1">
            <a:spLocks noChangeArrowheads="1"/>
          </p:cNvSpPr>
          <p:nvPr/>
        </p:nvSpPr>
        <p:spPr bwMode="auto">
          <a:xfrm>
            <a:off x="538538" y="1340768"/>
            <a:ext cx="8375848" cy="5364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marL="627063" indent="-26987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marL="342900" indent="-342900" eaLnBrk="1">
              <a:lnSpc>
                <a:spcPct val="100000"/>
              </a:lnSpc>
              <a:spcBef>
                <a:spcPts val="638"/>
              </a:spcBef>
              <a:buClr>
                <a:schemeClr val="tx2"/>
              </a:buClr>
              <a:buSzPct val="70000"/>
              <a:buFont typeface="Wingdings" panose="05000000000000000000" pitchFamily="2" charset="2"/>
              <a:buChar char="n"/>
            </a:pPr>
            <a:r>
              <a:rPr lang="en-US" altLang="ja-JP" sz="2400" dirty="0" smtClean="0">
                <a:solidFill>
                  <a:schemeClr val="tx1"/>
                </a:solidFill>
              </a:rPr>
              <a:t>L</a:t>
            </a:r>
            <a:r>
              <a:rPr lang="vi-VN" altLang="ja-JP" sz="2400" dirty="0" smtClean="0">
                <a:solidFill>
                  <a:schemeClr val="tx1"/>
                </a:solidFill>
              </a:rPr>
              <a:t>à thành phần tạo giao diện ứng dụng người dùng </a:t>
            </a:r>
            <a:endParaRPr lang="en-US" altLang="ja-JP" sz="2400" dirty="0" smtClean="0">
              <a:solidFill>
                <a:schemeClr val="tx1"/>
              </a:solidFill>
            </a:endParaRPr>
          </a:p>
          <a:p>
            <a:pPr marL="342900" indent="-342900" eaLnBrk="1">
              <a:lnSpc>
                <a:spcPct val="100000"/>
              </a:lnSpc>
              <a:spcBef>
                <a:spcPts val="638"/>
              </a:spcBef>
              <a:buClr>
                <a:schemeClr val="tx2"/>
              </a:buClr>
              <a:buSzPct val="70000"/>
              <a:buFont typeface="Wingdings" panose="05000000000000000000" pitchFamily="2" charset="2"/>
              <a:buChar char="n"/>
            </a:pPr>
            <a:r>
              <a:rPr lang="en-US" altLang="ja-JP" sz="2400" dirty="0" smtClean="0">
                <a:solidFill>
                  <a:schemeClr val="tx1"/>
                </a:solidFill>
              </a:rPr>
              <a:t>Đ</a:t>
            </a:r>
            <a:r>
              <a:rPr lang="vi-VN" altLang="ja-JP" sz="2400" dirty="0" smtClean="0">
                <a:solidFill>
                  <a:schemeClr val="tx1"/>
                </a:solidFill>
              </a:rPr>
              <a:t>ược tạo bởi sự gắn kết giữa Model và các file mở rộng như html, aspx, cshtml, vbhtml,…</a:t>
            </a:r>
            <a:endParaRPr lang="en-US" altLang="ja-JP" sz="2400" dirty="0" smtClean="0">
              <a:solidFill>
                <a:schemeClr val="tx1"/>
              </a:solidFill>
              <a:latin typeface="Corbel" pitchFamily="34" charset="0"/>
            </a:endParaRPr>
          </a:p>
          <a:p>
            <a:pPr marL="342900" indent="-342900" eaLnBrk="1">
              <a:lnSpc>
                <a:spcPct val="100000"/>
              </a:lnSpc>
              <a:spcBef>
                <a:spcPts val="638"/>
              </a:spcBef>
              <a:buClr>
                <a:schemeClr val="tx2"/>
              </a:buClr>
              <a:buSzPct val="70000"/>
              <a:buFont typeface="Wingdings" panose="05000000000000000000" pitchFamily="2" charset="2"/>
              <a:buChar char="n"/>
            </a:pPr>
            <a:r>
              <a:rPr lang="en-US" altLang="ja-JP" sz="2400" dirty="0" err="1" smtClean="0">
                <a:solidFill>
                  <a:schemeClr val="tx1"/>
                </a:solidFill>
              </a:rPr>
              <a:t>sử</a:t>
            </a:r>
            <a:r>
              <a:rPr lang="en-US" altLang="ja-JP" sz="2400" dirty="0" smtClean="0">
                <a:solidFill>
                  <a:schemeClr val="tx1"/>
                </a:solidFill>
              </a:rPr>
              <a:t> </a:t>
            </a:r>
            <a:r>
              <a:rPr lang="en-US" altLang="ja-JP" sz="2400" dirty="0" err="1">
                <a:solidFill>
                  <a:schemeClr val="tx1"/>
                </a:solidFill>
              </a:rPr>
              <a:t>dụng</a:t>
            </a:r>
            <a:r>
              <a:rPr lang="en-US" altLang="ja-JP" sz="2400" dirty="0">
                <a:solidFill>
                  <a:schemeClr val="tx1"/>
                </a:solidFill>
              </a:rPr>
              <a:t> </a:t>
            </a:r>
            <a:r>
              <a:rPr lang="en-US" altLang="ja-JP" sz="2400" dirty="0" err="1">
                <a:solidFill>
                  <a:schemeClr val="tx1"/>
                </a:solidFill>
              </a:rPr>
              <a:t>tiện</a:t>
            </a:r>
            <a:r>
              <a:rPr lang="en-US" altLang="ja-JP" sz="2400" dirty="0">
                <a:solidFill>
                  <a:schemeClr val="tx1"/>
                </a:solidFill>
              </a:rPr>
              <a:t> </a:t>
            </a:r>
            <a:r>
              <a:rPr lang="en-US" altLang="ja-JP" sz="2400" dirty="0" err="1">
                <a:solidFill>
                  <a:schemeClr val="tx1"/>
                </a:solidFill>
              </a:rPr>
              <a:t>ích</a:t>
            </a:r>
            <a:r>
              <a:rPr lang="en-US" altLang="ja-JP" sz="2400" dirty="0">
                <a:solidFill>
                  <a:schemeClr val="tx1"/>
                </a:solidFill>
              </a:rPr>
              <a:t> View Engine </a:t>
            </a:r>
            <a:r>
              <a:rPr lang="en-US" altLang="ja-JP" sz="2400" dirty="0" smtClean="0">
                <a:solidFill>
                  <a:schemeClr val="tx1"/>
                </a:solidFill>
              </a:rPr>
              <a:t>(</a:t>
            </a:r>
            <a:r>
              <a:rPr lang="en-US" altLang="ja-JP" sz="2400" dirty="0">
                <a:solidFill>
                  <a:schemeClr val="tx2"/>
                </a:solidFill>
              </a:rPr>
              <a:t>Razor </a:t>
            </a:r>
            <a:r>
              <a:rPr lang="en-US" altLang="ja-JP" sz="2400" dirty="0" smtClean="0">
                <a:solidFill>
                  <a:schemeClr val="tx2"/>
                </a:solidFill>
              </a:rPr>
              <a:t>Engine</a:t>
            </a:r>
            <a:r>
              <a:rPr lang="en-US" altLang="ja-JP" sz="2400" dirty="0" smtClean="0">
                <a:solidFill>
                  <a:schemeClr val="tx1"/>
                </a:solidFill>
              </a:rPr>
              <a:t>, </a:t>
            </a:r>
            <a:r>
              <a:rPr lang="en-US" altLang="ja-JP" sz="2400" dirty="0">
                <a:solidFill>
                  <a:schemeClr val="tx1"/>
                </a:solidFill>
              </a:rPr>
              <a:t>ASPX </a:t>
            </a:r>
            <a:r>
              <a:rPr lang="en-US" altLang="ja-JP" sz="2400" dirty="0" smtClean="0">
                <a:solidFill>
                  <a:schemeClr val="tx1"/>
                </a:solidFill>
              </a:rPr>
              <a:t>Engine)</a:t>
            </a:r>
          </a:p>
          <a:p>
            <a:pPr marL="342900" indent="-342900" eaLnBrk="1">
              <a:lnSpc>
                <a:spcPct val="100000"/>
              </a:lnSpc>
              <a:spcBef>
                <a:spcPts val="638"/>
              </a:spcBef>
              <a:buClr>
                <a:schemeClr val="tx2"/>
              </a:buClr>
              <a:buSzPct val="70000"/>
              <a:buFont typeface="Wingdings" panose="05000000000000000000" pitchFamily="2" charset="2"/>
              <a:buChar char="n"/>
            </a:pPr>
            <a:r>
              <a:rPr lang="en-US" altLang="ja-JP" sz="2400" dirty="0" err="1" smtClean="0">
                <a:solidFill>
                  <a:schemeClr val="tx1"/>
                </a:solidFill>
              </a:rPr>
              <a:t>Có</a:t>
            </a:r>
            <a:r>
              <a:rPr lang="en-US" altLang="ja-JP" sz="2400" dirty="0" smtClean="0">
                <a:solidFill>
                  <a:schemeClr val="tx1"/>
                </a:solidFill>
              </a:rPr>
              <a:t> </a:t>
            </a:r>
            <a:r>
              <a:rPr lang="en-US" altLang="ja-JP" sz="2400" dirty="0" err="1" smtClean="0">
                <a:solidFill>
                  <a:schemeClr val="tx1"/>
                </a:solidFill>
              </a:rPr>
              <a:t>thêm</a:t>
            </a:r>
            <a:r>
              <a:rPr lang="en-US" altLang="ja-JP" sz="2400" dirty="0" smtClean="0">
                <a:solidFill>
                  <a:schemeClr val="tx1"/>
                </a:solidFill>
              </a:rPr>
              <a:t> </a:t>
            </a:r>
            <a:r>
              <a:rPr lang="en-US" altLang="ja-JP" sz="2400" dirty="0">
                <a:solidFill>
                  <a:schemeClr val="tx1"/>
                </a:solidFill>
              </a:rPr>
              <a:t>layout views (master pages) </a:t>
            </a:r>
            <a:r>
              <a:rPr lang="en-US" altLang="ja-JP" sz="2400" dirty="0" err="1" smtClean="0">
                <a:solidFill>
                  <a:schemeClr val="tx1"/>
                </a:solidFill>
              </a:rPr>
              <a:t>và</a:t>
            </a:r>
            <a:r>
              <a:rPr lang="en-US" altLang="ja-JP" sz="2400" dirty="0" smtClean="0">
                <a:solidFill>
                  <a:schemeClr val="tx1"/>
                </a:solidFill>
              </a:rPr>
              <a:t> partial views</a:t>
            </a:r>
            <a:endParaRPr lang="en-US" altLang="ja-JP" sz="2400" dirty="0">
              <a:solidFill>
                <a:schemeClr val="tx1"/>
              </a:solidFill>
            </a:endParaRPr>
          </a:p>
          <a:p>
            <a:pPr marL="342900" indent="-342900" eaLnBrk="1">
              <a:lnSpc>
                <a:spcPct val="100000"/>
              </a:lnSpc>
              <a:spcBef>
                <a:spcPts val="638"/>
              </a:spcBef>
              <a:buClr>
                <a:schemeClr val="tx2"/>
              </a:buClr>
              <a:buSzPct val="70000"/>
              <a:buFont typeface="Wingdings" panose="05000000000000000000" pitchFamily="2" charset="2"/>
              <a:buChar char="n"/>
            </a:pPr>
            <a:endParaRPr lang="en-US" altLang="ja-JP" sz="2400" dirty="0">
              <a:solidFill>
                <a:schemeClr val="tx1"/>
              </a:solidFill>
              <a:latin typeface="Corbel" pitchFamily="34" charset="0"/>
            </a:endParaRPr>
          </a:p>
        </p:txBody>
      </p:sp>
    </p:spTree>
    <p:extLst>
      <p:ext uri="{BB962C8B-B14F-4D97-AF65-F5344CB8AC3E}">
        <p14:creationId xmlns:p14="http://schemas.microsoft.com/office/powerpoint/2010/main" val="21250468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813" y="188640"/>
            <a:ext cx="7315200" cy="1154097"/>
          </a:xfrm>
        </p:spPr>
        <p:txBody>
          <a:bodyPr>
            <a:normAutofit/>
          </a:bodyPr>
          <a:lstStyle/>
          <a:p>
            <a:r>
              <a:rPr lang="en-US" sz="4400" b="1" dirty="0" smtClean="0"/>
              <a:t>Partial Views</a:t>
            </a:r>
            <a:endParaRPr lang="en-US" sz="4400" b="1" dirty="0"/>
          </a:p>
        </p:txBody>
      </p:sp>
      <p:sp>
        <p:nvSpPr>
          <p:cNvPr id="3" name="Content Placeholder 2"/>
          <p:cNvSpPr>
            <a:spLocks noGrp="1"/>
          </p:cNvSpPr>
          <p:nvPr>
            <p:ph idx="1"/>
          </p:nvPr>
        </p:nvSpPr>
        <p:spPr>
          <a:xfrm>
            <a:off x="901700" y="1340768"/>
            <a:ext cx="7315200" cy="3539527"/>
          </a:xfrm>
        </p:spPr>
        <p:txBody>
          <a:bodyPr/>
          <a:lstStyle/>
          <a:p>
            <a:r>
              <a:rPr lang="vi-VN" altLang="ja-JP" dirty="0"/>
              <a:t>là một đoạn (fragment) có thể tái sử dụng gồm nội dung và mã lệnh được nhúng vào trong một View và cải thiện khả năng sử dụng của một trang web đồng thời giảm bớt khả năng trùng viết mã trùng lặp hay phải viết lại mã lệnh đã có trước</a:t>
            </a:r>
            <a:endParaRPr lang="en-US" dirty="0"/>
          </a:p>
          <a:p>
            <a:endParaRPr lang="en-US" dirty="0"/>
          </a:p>
        </p:txBody>
      </p:sp>
      <p:pic>
        <p:nvPicPr>
          <p:cNvPr id="5" name="Picture 4"/>
          <p:cNvPicPr>
            <a:picLocks noChangeAspect="1"/>
          </p:cNvPicPr>
          <p:nvPr/>
        </p:nvPicPr>
        <p:blipFill>
          <a:blip r:embed="rId2"/>
          <a:stretch>
            <a:fillRect/>
          </a:stretch>
        </p:blipFill>
        <p:spPr>
          <a:xfrm>
            <a:off x="762000" y="3549231"/>
            <a:ext cx="4257675" cy="175260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810000" y="5105400"/>
            <a:ext cx="4895850" cy="1285875"/>
          </a:xfrm>
          <a:prstGeom prst="rect">
            <a:avLst/>
          </a:prstGeom>
          <a:ln>
            <a:noFill/>
          </a:ln>
          <a:effectLst>
            <a:outerShdw blurRad="190500" algn="tl" rotWithShape="0">
              <a:srgbClr val="000000">
                <a:alpha val="70000"/>
              </a:srgbClr>
            </a:outerShdw>
          </a:effectLst>
        </p:spPr>
      </p:pic>
      <p:cxnSp>
        <p:nvCxnSpPr>
          <p:cNvPr id="8" name="Elbow Connector 7"/>
          <p:cNvCxnSpPr>
            <a:endCxn id="6" idx="1"/>
          </p:cNvCxnSpPr>
          <p:nvPr/>
        </p:nvCxnSpPr>
        <p:spPr>
          <a:xfrm rot="16200000" flipH="1">
            <a:off x="3106393" y="5044731"/>
            <a:ext cx="727764" cy="679449"/>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4600755" y="5020573"/>
            <a:ext cx="345057" cy="393176"/>
          </a:xfrm>
          <a:prstGeom prst="straightConnector1">
            <a:avLst/>
          </a:prstGeom>
          <a:ln>
            <a:solidFill>
              <a:schemeClr val="accent4">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25" name="Picture 24"/>
          <p:cNvPicPr>
            <a:picLocks noChangeAspect="1"/>
          </p:cNvPicPr>
          <p:nvPr/>
        </p:nvPicPr>
        <p:blipFill>
          <a:blip r:embed="rId4"/>
          <a:stretch>
            <a:fillRect/>
          </a:stretch>
        </p:blipFill>
        <p:spPr>
          <a:xfrm>
            <a:off x="4419600" y="4105814"/>
            <a:ext cx="3876675" cy="342900"/>
          </a:xfrm>
          <a:prstGeom prst="rect">
            <a:avLst/>
          </a:prstGeom>
          <a:ln>
            <a:noFill/>
          </a:ln>
          <a:effectLst>
            <a:outerShdw blurRad="190500" algn="tl" rotWithShape="0">
              <a:srgbClr val="000000">
                <a:alpha val="70000"/>
              </a:srgbClr>
            </a:outerShdw>
          </a:effectLst>
        </p:spPr>
      </p:pic>
      <p:pic>
        <p:nvPicPr>
          <p:cNvPr id="26" name="Picture 25"/>
          <p:cNvPicPr>
            <a:picLocks noChangeAspect="1"/>
          </p:cNvPicPr>
          <p:nvPr/>
        </p:nvPicPr>
        <p:blipFill>
          <a:blip r:embed="rId4"/>
          <a:stretch>
            <a:fillRect/>
          </a:stretch>
        </p:blipFill>
        <p:spPr>
          <a:xfrm>
            <a:off x="4987506" y="3616535"/>
            <a:ext cx="3876675" cy="342900"/>
          </a:xfrm>
          <a:prstGeom prst="rect">
            <a:avLst/>
          </a:prstGeom>
          <a:ln>
            <a:noFill/>
          </a:ln>
          <a:effectLst>
            <a:outerShdw blurRad="190500" algn="tl" rotWithShape="0">
              <a:srgbClr val="000000">
                <a:alpha val="70000"/>
              </a:srgbClr>
            </a:outerShdw>
          </a:effectLst>
        </p:spPr>
      </p:pic>
      <p:sp>
        <p:nvSpPr>
          <p:cNvPr id="27" name="Left Arrow 26"/>
          <p:cNvSpPr/>
          <p:nvPr/>
        </p:nvSpPr>
        <p:spPr>
          <a:xfrm rot="16200000">
            <a:off x="6247676" y="4620995"/>
            <a:ext cx="744724" cy="2240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Left Arrow 27"/>
          <p:cNvSpPr/>
          <p:nvPr/>
        </p:nvSpPr>
        <p:spPr>
          <a:xfrm rot="16200000">
            <a:off x="6684678" y="4403756"/>
            <a:ext cx="1179201" cy="2240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TextBox 28"/>
          <p:cNvSpPr txBox="1"/>
          <p:nvPr/>
        </p:nvSpPr>
        <p:spPr>
          <a:xfrm>
            <a:off x="539552" y="5921544"/>
            <a:ext cx="3270449"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b="1" dirty="0" smtClean="0">
                <a:solidFill>
                  <a:schemeClr val="bg1"/>
                </a:solidFill>
              </a:rPr>
              <a:t>Located in the same folder as other views or in Shared folder</a:t>
            </a:r>
          </a:p>
        </p:txBody>
      </p:sp>
    </p:spTree>
    <p:extLst>
      <p:ext uri="{BB962C8B-B14F-4D97-AF65-F5344CB8AC3E}">
        <p14:creationId xmlns:p14="http://schemas.microsoft.com/office/powerpoint/2010/main" val="261337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611560" y="188640"/>
            <a:ext cx="8220372" cy="914400"/>
          </a:xfrm>
        </p:spPr>
        <p:txBody>
          <a:bodyPr anchor="t">
            <a:normAutofit fontScale="90000"/>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dirty="0" smtClean="0"/>
              <a:t>T</a:t>
            </a:r>
            <a:r>
              <a:rPr lang="vi-VN" altLang="ja-JP" sz="4400" dirty="0" smtClean="0"/>
              <a:t>ruyền </a:t>
            </a:r>
            <a:r>
              <a:rPr lang="vi-VN" altLang="ja-JP" sz="4400" dirty="0"/>
              <a:t>dữ liệu trong ASP.NET MVC</a:t>
            </a:r>
            <a:endParaRPr lang="en-US" altLang="ja-JP" sz="4400" b="1" dirty="0" smtClean="0"/>
          </a:p>
        </p:txBody>
      </p:sp>
      <p:sp>
        <p:nvSpPr>
          <p:cNvPr id="20483" name="Text Box 2"/>
          <p:cNvSpPr txBox="1">
            <a:spLocks noChangeArrowheads="1"/>
          </p:cNvSpPr>
          <p:nvPr/>
        </p:nvSpPr>
        <p:spPr bwMode="auto">
          <a:xfrm>
            <a:off x="251520" y="1772817"/>
            <a:ext cx="4968552" cy="216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marL="860425" indent="-32067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marL="1292225" indent="-284163"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eaLnBrk="1">
              <a:lnSpc>
                <a:spcPct val="100000"/>
              </a:lnSpc>
              <a:spcBef>
                <a:spcPts val="638"/>
              </a:spcBef>
              <a:buClr>
                <a:schemeClr val="tx2"/>
              </a:buClr>
              <a:buSzPct val="70000"/>
              <a:buFont typeface="Wingdings 2" pitchFamily="18" charset="2"/>
              <a:buChar char=""/>
            </a:pPr>
            <a:r>
              <a:rPr lang="en-US" altLang="ja-JP" b="1" dirty="0" err="1" smtClean="0">
                <a:solidFill>
                  <a:schemeClr val="tx2"/>
                </a:solidFill>
                <a:latin typeface="Corbel" pitchFamily="34" charset="0"/>
              </a:rPr>
              <a:t>ViewData</a:t>
            </a:r>
            <a:r>
              <a:rPr lang="en-US" altLang="ja-JP" b="1" dirty="0" smtClean="0">
                <a:solidFill>
                  <a:schemeClr val="tx1"/>
                </a:solidFill>
                <a:latin typeface="Corbel" pitchFamily="34" charset="0"/>
              </a:rPr>
              <a:t>: l</a:t>
            </a:r>
            <a:r>
              <a:rPr lang="vi-VN" altLang="ja-JP" dirty="0" smtClean="0">
                <a:solidFill>
                  <a:schemeClr val="tx1"/>
                </a:solidFill>
              </a:rPr>
              <a:t>à </a:t>
            </a:r>
            <a:r>
              <a:rPr lang="vi-VN" altLang="ja-JP" dirty="0">
                <a:solidFill>
                  <a:schemeClr val="tx1"/>
                </a:solidFill>
              </a:rPr>
              <a:t>một dạng Dictionary, để truy cập vào biến bạn cần khai báo một key dạng</a:t>
            </a:r>
            <a:r>
              <a:rPr lang="vi-VN" altLang="ja-JP" dirty="0"/>
              <a:t> </a:t>
            </a:r>
            <a:endParaRPr lang="en-US" altLang="ja-JP" b="1" dirty="0">
              <a:solidFill>
                <a:schemeClr val="tx1"/>
              </a:solidFill>
              <a:latin typeface="Corbel" pitchFamily="34" charset="0"/>
            </a:endParaRPr>
          </a:p>
          <a:p>
            <a:pPr lvl="1" eaLnBrk="1">
              <a:lnSpc>
                <a:spcPct val="100000"/>
              </a:lnSpc>
              <a:spcAft>
                <a:spcPts val="1138"/>
              </a:spcAft>
              <a:buClr>
                <a:schemeClr val="tx2"/>
              </a:buClr>
              <a:buSzPct val="45000"/>
              <a:buFont typeface="Wingdings" pitchFamily="2" charset="2"/>
              <a:buChar char=""/>
            </a:pPr>
            <a:r>
              <a:rPr lang="en-US" altLang="ja-JP" b="1" i="1" dirty="0" err="1">
                <a:solidFill>
                  <a:srgbClr val="92D050"/>
                </a:solidFill>
                <a:latin typeface="Corbel" pitchFamily="34" charset="0"/>
              </a:rPr>
              <a:t>ViewData</a:t>
            </a:r>
            <a:r>
              <a:rPr lang="en-US" altLang="ja-JP" i="1" dirty="0">
                <a:solidFill>
                  <a:srgbClr val="92D050"/>
                </a:solidFill>
                <a:latin typeface="Corbel" pitchFamily="34" charset="0"/>
              </a:rPr>
              <a:t>[</a:t>
            </a:r>
            <a:r>
              <a:rPr lang="en-US" altLang="ja-JP" b="1" i="1" dirty="0">
                <a:solidFill>
                  <a:srgbClr val="92D050"/>
                </a:solidFill>
                <a:latin typeface="Corbel" pitchFamily="34" charset="0"/>
              </a:rPr>
              <a:t>"</a:t>
            </a:r>
            <a:r>
              <a:rPr lang="en-US" altLang="ja-JP" i="1" dirty="0">
                <a:solidFill>
                  <a:srgbClr val="92D050"/>
                </a:solidFill>
                <a:latin typeface="Corbel" pitchFamily="34" charset="0"/>
              </a:rPr>
              <a:t>m</a:t>
            </a:r>
            <a:r>
              <a:rPr lang="en-US" altLang="ja-JP" b="1" i="1" dirty="0">
                <a:solidFill>
                  <a:srgbClr val="92D050"/>
                </a:solidFill>
                <a:latin typeface="Corbel" pitchFamily="34" charset="0"/>
              </a:rPr>
              <a:t>essage"] = "Hello World!"; </a:t>
            </a:r>
          </a:p>
          <a:p>
            <a:pPr lvl="1" eaLnBrk="1">
              <a:lnSpc>
                <a:spcPct val="100000"/>
              </a:lnSpc>
              <a:spcAft>
                <a:spcPts val="1138"/>
              </a:spcAft>
              <a:buClr>
                <a:schemeClr val="tx2"/>
              </a:buClr>
              <a:buSzPct val="45000"/>
              <a:buFont typeface="Wingdings" pitchFamily="2" charset="2"/>
              <a:buChar char=""/>
            </a:pPr>
            <a:r>
              <a:rPr lang="en-US" altLang="ja-JP" b="1" dirty="0">
                <a:solidFill>
                  <a:schemeClr val="tx1"/>
                </a:solidFill>
                <a:latin typeface="Corbel" pitchFamily="34" charset="0"/>
              </a:rPr>
              <a:t>Strongly typed </a:t>
            </a:r>
            <a:r>
              <a:rPr lang="en-US" altLang="ja-JP" b="1" dirty="0" err="1">
                <a:solidFill>
                  <a:schemeClr val="tx1"/>
                </a:solidFill>
                <a:latin typeface="Corbel" pitchFamily="34" charset="0"/>
              </a:rPr>
              <a:t>ViewData</a:t>
            </a:r>
            <a:r>
              <a:rPr lang="en-US" altLang="ja-JP" b="1" dirty="0">
                <a:solidFill>
                  <a:schemeClr val="tx1"/>
                </a:solidFill>
                <a:latin typeface="Corbel" pitchFamily="34" charset="0"/>
              </a:rPr>
              <a:t>:</a:t>
            </a:r>
          </a:p>
          <a:p>
            <a:pPr marL="1008062" lvl="2" indent="0" eaLnBrk="1">
              <a:lnSpc>
                <a:spcPct val="100000"/>
              </a:lnSpc>
              <a:spcAft>
                <a:spcPts val="850"/>
              </a:spcAft>
              <a:buClr>
                <a:schemeClr val="tx2"/>
              </a:buClr>
              <a:buSzPct val="75000"/>
            </a:pPr>
            <a:r>
              <a:rPr lang="en-US" altLang="ja-JP" b="1" dirty="0" err="1">
                <a:solidFill>
                  <a:srgbClr val="92D050"/>
                </a:solidFill>
                <a:latin typeface="Corbel" pitchFamily="34" charset="0"/>
              </a:rPr>
              <a:t>ViewData.Model</a:t>
            </a:r>
            <a:r>
              <a:rPr lang="en-US" altLang="ja-JP" b="1" dirty="0">
                <a:solidFill>
                  <a:srgbClr val="92D050"/>
                </a:solidFill>
                <a:latin typeface="Corbel" pitchFamily="34" charset="0"/>
              </a:rPr>
              <a:t> = </a:t>
            </a:r>
            <a:r>
              <a:rPr lang="en-US" altLang="ja-JP" b="1" dirty="0" err="1">
                <a:solidFill>
                  <a:srgbClr val="92D050"/>
                </a:solidFill>
                <a:latin typeface="Corbel" pitchFamily="34" charset="0"/>
              </a:rPr>
              <a:t>OurModel</a:t>
            </a:r>
            <a:r>
              <a:rPr lang="en-US" altLang="ja-JP" b="1" dirty="0" smtClean="0">
                <a:solidFill>
                  <a:srgbClr val="92D050"/>
                </a:solidFill>
                <a:latin typeface="Corbel" pitchFamily="34" charset="0"/>
              </a:rPr>
              <a:t>;</a:t>
            </a:r>
            <a:endParaRPr lang="en-US" altLang="ja-JP" b="1" dirty="0">
              <a:solidFill>
                <a:srgbClr val="92D050"/>
              </a:solidFill>
              <a:latin typeface="Corbel" pitchFamily="34" charset="0"/>
            </a:endParaRPr>
          </a:p>
        </p:txBody>
      </p:sp>
      <p:pic>
        <p:nvPicPr>
          <p:cNvPr id="2050" name="Picture 2" descr="Phân biệt ViewBag, ViewData, TempData trong Asp.net 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628800"/>
            <a:ext cx="3801805" cy="199262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
          <p:cNvSpPr txBox="1">
            <a:spLocks noChangeArrowheads="1"/>
          </p:cNvSpPr>
          <p:nvPr/>
        </p:nvSpPr>
        <p:spPr bwMode="auto">
          <a:xfrm>
            <a:off x="251520" y="3906539"/>
            <a:ext cx="8752034" cy="3194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marL="860425" indent="-32067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marL="1292225" indent="-284163"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eaLnBrk="1">
              <a:lnSpc>
                <a:spcPct val="100000"/>
              </a:lnSpc>
              <a:spcAft>
                <a:spcPts val="1425"/>
              </a:spcAft>
              <a:buClr>
                <a:schemeClr val="tx2"/>
              </a:buClr>
              <a:buSzPct val="70000"/>
              <a:buFont typeface="Wingdings 2" pitchFamily="18" charset="2"/>
              <a:buChar char=""/>
            </a:pPr>
            <a:r>
              <a:rPr lang="en-US" altLang="ja-JP" b="1" dirty="0" err="1" smtClean="0">
                <a:solidFill>
                  <a:schemeClr val="tx2"/>
                </a:solidFill>
                <a:latin typeface="Corbel" pitchFamily="34" charset="0"/>
              </a:rPr>
              <a:t>ViewBag</a:t>
            </a:r>
            <a:r>
              <a:rPr lang="en-US" altLang="ja-JP" b="1" dirty="0" smtClean="0">
                <a:solidFill>
                  <a:schemeClr val="tx1"/>
                </a:solidFill>
                <a:latin typeface="Corbel" pitchFamily="34" charset="0"/>
              </a:rPr>
              <a:t>: </a:t>
            </a:r>
            <a:r>
              <a:rPr lang="vi-VN" altLang="ja-JP" dirty="0">
                <a:solidFill>
                  <a:schemeClr val="tx1"/>
                </a:solidFill>
              </a:rPr>
              <a:t>là đối tượng </a:t>
            </a:r>
            <a:r>
              <a:rPr lang="vi-VN" altLang="ja-JP" dirty="0" smtClean="0">
                <a:solidFill>
                  <a:schemeClr val="tx1"/>
                </a:solidFill>
              </a:rPr>
              <a:t>động</a:t>
            </a:r>
            <a:r>
              <a:rPr lang="en-US" altLang="ja-JP" dirty="0" smtClean="0">
                <a:solidFill>
                  <a:schemeClr val="tx1"/>
                </a:solidFill>
              </a:rPr>
              <a:t>, c</a:t>
            </a:r>
            <a:r>
              <a:rPr lang="vi-VN" altLang="ja-JP" dirty="0" smtClean="0">
                <a:solidFill>
                  <a:schemeClr val="tx1"/>
                </a:solidFill>
              </a:rPr>
              <a:t>ó </a:t>
            </a:r>
            <a:r>
              <a:rPr lang="vi-VN" altLang="ja-JP" dirty="0">
                <a:solidFill>
                  <a:schemeClr val="tx1"/>
                </a:solidFill>
              </a:rPr>
              <a:t>thể lưu bất kỳ dữ liệu nào vào trong ViewBag</a:t>
            </a:r>
            <a:endParaRPr lang="en-US" altLang="ja-JP" b="1" dirty="0">
              <a:solidFill>
                <a:schemeClr val="tx1"/>
              </a:solidFill>
              <a:latin typeface="Corbel" pitchFamily="34" charset="0"/>
            </a:endParaRPr>
          </a:p>
          <a:p>
            <a:pPr lvl="1" eaLnBrk="1">
              <a:lnSpc>
                <a:spcPct val="100000"/>
              </a:lnSpc>
              <a:spcAft>
                <a:spcPts val="1138"/>
              </a:spcAft>
              <a:buClr>
                <a:schemeClr val="tx2"/>
              </a:buClr>
              <a:buSzPct val="45000"/>
              <a:buFont typeface="Wingdings" pitchFamily="2" charset="2"/>
              <a:buChar char=""/>
            </a:pPr>
            <a:r>
              <a:rPr lang="en-US" altLang="ja-JP" b="1" dirty="0" err="1">
                <a:solidFill>
                  <a:srgbClr val="92D050"/>
                </a:solidFill>
                <a:latin typeface="Corbel" pitchFamily="34" charset="0"/>
              </a:rPr>
              <a:t>ViewBag.Message</a:t>
            </a:r>
            <a:r>
              <a:rPr lang="en-US" altLang="ja-JP" b="1" dirty="0">
                <a:solidFill>
                  <a:srgbClr val="92D050"/>
                </a:solidFill>
                <a:latin typeface="Corbel" pitchFamily="34" charset="0"/>
              </a:rPr>
              <a:t> = "Hello World!"; </a:t>
            </a:r>
            <a:endParaRPr lang="en-US" altLang="ja-JP" b="1" dirty="0" smtClean="0">
              <a:solidFill>
                <a:srgbClr val="92D050"/>
              </a:solidFill>
              <a:latin typeface="Corbel" pitchFamily="34" charset="0"/>
            </a:endParaRPr>
          </a:p>
          <a:p>
            <a:pPr marL="285750" indent="-285750" eaLnBrk="1">
              <a:spcAft>
                <a:spcPts val="1138"/>
              </a:spcAft>
              <a:buClr>
                <a:schemeClr val="tx2"/>
              </a:buClr>
              <a:buSzPct val="45000"/>
              <a:buFont typeface="Wingdings" panose="05000000000000000000" pitchFamily="2" charset="2"/>
              <a:buChar char="u"/>
            </a:pPr>
            <a:r>
              <a:rPr lang="en-US" altLang="ja-JP" b="1" dirty="0" err="1">
                <a:solidFill>
                  <a:schemeClr val="tx2"/>
                </a:solidFill>
              </a:rPr>
              <a:t>TempData</a:t>
            </a:r>
            <a:r>
              <a:rPr lang="en-US" altLang="ja-JP" b="1" dirty="0" smtClean="0">
                <a:solidFill>
                  <a:schemeClr val="tx1"/>
                </a:solidFill>
                <a:latin typeface="Corbel" pitchFamily="34" charset="0"/>
              </a:rPr>
              <a:t>: </a:t>
            </a:r>
            <a:r>
              <a:rPr lang="en-US" altLang="ja-JP" dirty="0" err="1">
                <a:solidFill>
                  <a:schemeClr val="tx1"/>
                </a:solidFill>
              </a:rPr>
              <a:t>là</a:t>
            </a:r>
            <a:r>
              <a:rPr lang="en-US" altLang="ja-JP" dirty="0">
                <a:solidFill>
                  <a:schemeClr val="tx1"/>
                </a:solidFill>
              </a:rPr>
              <a:t> </a:t>
            </a:r>
            <a:r>
              <a:rPr lang="en-US" altLang="ja-JP" dirty="0" err="1">
                <a:solidFill>
                  <a:schemeClr val="tx1"/>
                </a:solidFill>
              </a:rPr>
              <a:t>một</a:t>
            </a:r>
            <a:r>
              <a:rPr lang="en-US" altLang="ja-JP" dirty="0">
                <a:solidFill>
                  <a:schemeClr val="tx1"/>
                </a:solidFill>
              </a:rPr>
              <a:t> </a:t>
            </a:r>
            <a:r>
              <a:rPr lang="en-US" altLang="ja-JP" dirty="0" err="1">
                <a:solidFill>
                  <a:schemeClr val="tx1"/>
                </a:solidFill>
              </a:rPr>
              <a:t>dạng</a:t>
            </a:r>
            <a:r>
              <a:rPr lang="en-US" altLang="ja-JP" dirty="0">
                <a:solidFill>
                  <a:schemeClr val="tx1"/>
                </a:solidFill>
              </a:rPr>
              <a:t> Dictionary</a:t>
            </a:r>
            <a:r>
              <a:rPr lang="en-US" altLang="ja-JP" dirty="0" smtClean="0">
                <a:solidFill>
                  <a:schemeClr val="tx1"/>
                </a:solidFill>
              </a:rPr>
              <a:t>.</a:t>
            </a:r>
            <a:r>
              <a:rPr lang="vi-VN" altLang="ja-JP" dirty="0">
                <a:solidFill>
                  <a:schemeClr val="tx1"/>
                </a:solidFill>
              </a:rPr>
              <a:t>  Nó kiểu như một dạng Session nhưng mà có phiên sống ngắn, hay đúng hơn là 1 lần duy nhất sau khi sử dụng. </a:t>
            </a:r>
            <a:r>
              <a:rPr lang="en-US" altLang="ja-JP" dirty="0" smtClean="0">
                <a:solidFill>
                  <a:schemeClr val="tx1"/>
                </a:solidFill>
              </a:rPr>
              <a:t>D</a:t>
            </a:r>
            <a:r>
              <a:rPr lang="vi-VN" altLang="ja-JP" dirty="0" smtClean="0">
                <a:solidFill>
                  <a:schemeClr val="tx1"/>
                </a:solidFill>
              </a:rPr>
              <a:t>ùng </a:t>
            </a:r>
            <a:r>
              <a:rPr lang="vi-VN" altLang="ja-JP" dirty="0">
                <a:solidFill>
                  <a:schemeClr val="tx1"/>
                </a:solidFill>
              </a:rPr>
              <a:t>nó để di </a:t>
            </a:r>
            <a:r>
              <a:rPr lang="vi-VN" altLang="ja-JP" dirty="0" smtClean="0">
                <a:solidFill>
                  <a:schemeClr val="tx1"/>
                </a:solidFill>
              </a:rPr>
              <a:t>chuyển</a:t>
            </a:r>
            <a:r>
              <a:rPr lang="en-US" altLang="ja-JP" dirty="0" smtClean="0">
                <a:solidFill>
                  <a:schemeClr val="tx1"/>
                </a:solidFill>
              </a:rPr>
              <a:t> </a:t>
            </a:r>
            <a:r>
              <a:rPr lang="vi-VN" altLang="ja-JP" dirty="0" smtClean="0">
                <a:solidFill>
                  <a:schemeClr val="tx1"/>
                </a:solidFill>
              </a:rPr>
              <a:t>từ </a:t>
            </a:r>
            <a:r>
              <a:rPr lang="vi-VN" altLang="ja-JP" dirty="0">
                <a:solidFill>
                  <a:schemeClr val="tx1"/>
                </a:solidFill>
              </a:rPr>
              <a:t>Controller này sang Controller khác hoặc từ Action này sang Action khác</a:t>
            </a:r>
            <a:r>
              <a:rPr lang="en-US" altLang="ja-JP" dirty="0" smtClean="0">
                <a:solidFill>
                  <a:schemeClr val="tx1"/>
                </a:solidFill>
              </a:rPr>
              <a:t>.</a:t>
            </a:r>
          </a:p>
          <a:p>
            <a:pPr marL="825500" lvl="1" indent="-285750" eaLnBrk="1">
              <a:spcAft>
                <a:spcPts val="1138"/>
              </a:spcAft>
              <a:buClr>
                <a:schemeClr val="tx2"/>
              </a:buClr>
              <a:buSzPct val="45000"/>
              <a:buFont typeface="Wingdings" panose="05000000000000000000" pitchFamily="2" charset="2"/>
              <a:buChar char="l"/>
            </a:pPr>
            <a:r>
              <a:rPr lang="en-US" altLang="ja-JP" dirty="0" err="1">
                <a:solidFill>
                  <a:srgbClr val="92D050"/>
                </a:solidFill>
              </a:rPr>
              <a:t>TempData</a:t>
            </a:r>
            <a:r>
              <a:rPr lang="en-US" altLang="ja-JP" dirty="0" smtClean="0">
                <a:solidFill>
                  <a:srgbClr val="92D050"/>
                </a:solidFill>
                <a:latin typeface="Corbel" pitchFamily="34" charset="0"/>
              </a:rPr>
              <a:t>[</a:t>
            </a:r>
            <a:r>
              <a:rPr lang="en-US" altLang="ja-JP" b="1" dirty="0" smtClean="0">
                <a:solidFill>
                  <a:srgbClr val="92D050"/>
                </a:solidFill>
                <a:latin typeface="Corbel" pitchFamily="34" charset="0"/>
              </a:rPr>
              <a:t>"</a:t>
            </a:r>
            <a:r>
              <a:rPr lang="en-US" altLang="ja-JP" dirty="0">
                <a:solidFill>
                  <a:srgbClr val="92D050"/>
                </a:solidFill>
                <a:latin typeface="Corbel" pitchFamily="34" charset="0"/>
              </a:rPr>
              <a:t>m</a:t>
            </a:r>
            <a:r>
              <a:rPr lang="en-US" altLang="ja-JP" b="1" dirty="0">
                <a:solidFill>
                  <a:srgbClr val="92D050"/>
                </a:solidFill>
                <a:latin typeface="Corbel" pitchFamily="34" charset="0"/>
              </a:rPr>
              <a:t>essage"] = "Hello World!"; </a:t>
            </a:r>
            <a:endParaRPr lang="en-US" altLang="ja-JP" b="1" dirty="0" smtClean="0">
              <a:solidFill>
                <a:srgbClr val="92D050"/>
              </a:solidFill>
              <a:latin typeface="Corbel" pitchFamily="34" charset="0"/>
            </a:endParaRPr>
          </a:p>
          <a:p>
            <a:pPr marL="825500" lvl="1" indent="-285750" eaLnBrk="1">
              <a:spcAft>
                <a:spcPts val="1138"/>
              </a:spcAft>
              <a:buClr>
                <a:schemeClr val="tx2"/>
              </a:buClr>
              <a:buSzPct val="45000"/>
              <a:buFont typeface="Wingdings" panose="05000000000000000000" pitchFamily="2" charset="2"/>
              <a:buChar char="l"/>
            </a:pPr>
            <a:r>
              <a:rPr lang="en-US" altLang="ja-JP" dirty="0" err="1">
                <a:solidFill>
                  <a:srgbClr val="92D050"/>
                </a:solidFill>
              </a:rPr>
              <a:t>TempData</a:t>
            </a:r>
            <a:r>
              <a:rPr lang="en-US" altLang="ja-JP" dirty="0">
                <a:solidFill>
                  <a:srgbClr val="92D050"/>
                </a:solidFill>
              </a:rPr>
              <a:t>["Cart"] = </a:t>
            </a:r>
            <a:r>
              <a:rPr lang="en-US" altLang="ja-JP" b="1" dirty="0" err="1">
                <a:solidFill>
                  <a:srgbClr val="92D050"/>
                </a:solidFill>
                <a:latin typeface="Corbel" pitchFamily="34" charset="0"/>
              </a:rPr>
              <a:t>OurModel</a:t>
            </a:r>
            <a:r>
              <a:rPr lang="en-US" altLang="ja-JP" dirty="0" smtClean="0">
                <a:solidFill>
                  <a:srgbClr val="92D050"/>
                </a:solidFill>
              </a:rPr>
              <a:t>;</a:t>
            </a:r>
            <a:endParaRPr lang="en-US" altLang="ja-JP" b="1" dirty="0">
              <a:solidFill>
                <a:srgbClr val="92D050"/>
              </a:solidFill>
              <a:latin typeface="Corbel" pitchFamily="34" charset="0"/>
            </a:endParaRPr>
          </a:p>
          <a:p>
            <a:pPr marL="882650" lvl="1" indent="-342900" eaLnBrk="1">
              <a:spcAft>
                <a:spcPts val="1138"/>
              </a:spcAft>
              <a:buClr>
                <a:schemeClr val="tx2"/>
              </a:buClr>
              <a:buSzPct val="45000"/>
              <a:buFont typeface="Wingdings" panose="05000000000000000000" pitchFamily="2" charset="2"/>
              <a:buChar char="u"/>
            </a:pPr>
            <a:endParaRPr lang="en-US" altLang="ja-JP" sz="2400" b="1" dirty="0" smtClean="0">
              <a:solidFill>
                <a:schemeClr val="tx1"/>
              </a:solidFill>
              <a:latin typeface="Corbel" pitchFamily="34" charset="0"/>
            </a:endParaRPr>
          </a:p>
        </p:txBody>
      </p:sp>
    </p:spTree>
    <p:extLst>
      <p:ext uri="{BB962C8B-B14F-4D97-AF65-F5344CB8AC3E}">
        <p14:creationId xmlns:p14="http://schemas.microsoft.com/office/powerpoint/2010/main" val="16810740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a:xfrm>
            <a:off x="539552" y="426368"/>
            <a:ext cx="7806680" cy="914400"/>
          </a:xfrm>
        </p:spPr>
        <p:txBody>
          <a:bodyPr anchor="t"/>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a:t>T</a:t>
            </a:r>
            <a:r>
              <a:rPr lang="vi-VN" altLang="ja-JP" sz="4400" b="1" dirty="0"/>
              <a:t>ruyền dữ </a:t>
            </a:r>
            <a:r>
              <a:rPr lang="vi-VN" altLang="ja-JP" sz="4400" b="1" dirty="0" smtClean="0"/>
              <a:t>liệu</a:t>
            </a:r>
            <a:r>
              <a:rPr lang="en-US" altLang="ja-JP" sz="4400" b="1" dirty="0" smtClean="0"/>
              <a:t> </a:t>
            </a:r>
            <a:r>
              <a:rPr lang="en-US" altLang="ja-JP" sz="4400" b="1" dirty="0" err="1" smtClean="0"/>
              <a:t>tới</a:t>
            </a:r>
            <a:r>
              <a:rPr lang="en-US" altLang="ja-JP" sz="4400" b="1" dirty="0" smtClean="0"/>
              <a:t> controller</a:t>
            </a:r>
          </a:p>
        </p:txBody>
      </p:sp>
      <p:sp>
        <p:nvSpPr>
          <p:cNvPr id="21507" name="Text Box 2"/>
          <p:cNvSpPr txBox="1">
            <a:spLocks noChangeArrowheads="1"/>
          </p:cNvSpPr>
          <p:nvPr/>
        </p:nvSpPr>
        <p:spPr bwMode="auto">
          <a:xfrm>
            <a:off x="228600" y="1317451"/>
            <a:ext cx="86868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2900" eaLnBrk="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1pPr>
            <a:lvl2pPr marL="627063" indent="-269875" eaLnBrk="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2pPr>
            <a:lvl3pPr eaLnBrk="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3pPr>
            <a:lvl4pPr eaLnBrk="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4pPr>
            <a:lvl5pPr eaLnBrk="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627063"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 pos="9610725" algn="l"/>
              </a:tabLst>
              <a:defRPr>
                <a:solidFill>
                  <a:schemeClr val="bg1"/>
                </a:solidFill>
                <a:latin typeface="Arial" pitchFamily="34" charset="0"/>
                <a:ea typeface="Microsoft YaHei" pitchFamily="34" charset="-122"/>
              </a:defRPr>
            </a:lvl9pPr>
          </a:lstStyle>
          <a:p>
            <a:pPr lvl="1" eaLnBrk="1">
              <a:lnSpc>
                <a:spcPct val="100000"/>
              </a:lnSpc>
              <a:spcBef>
                <a:spcPts val="600"/>
              </a:spcBef>
              <a:buClr>
                <a:srgbClr val="FFA9A0"/>
              </a:buClr>
              <a:buSzPct val="45000"/>
              <a:buFont typeface="Wingdings 2" pitchFamily="18" charset="2"/>
              <a:buChar char=""/>
            </a:pPr>
            <a:r>
              <a:rPr lang="en-US" altLang="ja-JP" sz="2800" b="1" dirty="0" err="1" smtClean="0">
                <a:solidFill>
                  <a:schemeClr val="tx1"/>
                </a:solidFill>
                <a:latin typeface="Corbel" pitchFamily="34" charset="0"/>
              </a:rPr>
              <a:t>Là</a:t>
            </a:r>
            <a:r>
              <a:rPr lang="en-US" altLang="ja-JP" sz="2800" b="1" dirty="0" smtClean="0">
                <a:solidFill>
                  <a:schemeClr val="tx1"/>
                </a:solidFill>
                <a:latin typeface="Corbel" pitchFamily="34" charset="0"/>
              </a:rPr>
              <a:t> action </a:t>
            </a:r>
            <a:r>
              <a:rPr lang="en-US" altLang="ja-JP" sz="2800" b="1" dirty="0">
                <a:solidFill>
                  <a:schemeClr val="tx1"/>
                </a:solidFill>
                <a:latin typeface="Corbel" pitchFamily="34" charset="0"/>
              </a:rPr>
              <a:t>method </a:t>
            </a:r>
            <a:r>
              <a:rPr lang="en-US" altLang="ja-JP" sz="2800" b="1" dirty="0" err="1" smtClean="0">
                <a:solidFill>
                  <a:schemeClr val="tx1"/>
                </a:solidFill>
                <a:latin typeface="Corbel" pitchFamily="34" charset="0"/>
              </a:rPr>
              <a:t>trong</a:t>
            </a:r>
            <a:r>
              <a:rPr lang="en-US" altLang="ja-JP" sz="2800" b="1" dirty="0" smtClean="0">
                <a:solidFill>
                  <a:schemeClr val="tx1"/>
                </a:solidFill>
                <a:latin typeface="Corbel" pitchFamily="34" charset="0"/>
              </a:rPr>
              <a:t> Controller </a:t>
            </a:r>
            <a:r>
              <a:rPr lang="en-US" altLang="ja-JP" sz="2800" b="1" dirty="0" err="1">
                <a:solidFill>
                  <a:schemeClr val="tx1"/>
                </a:solidFill>
                <a:latin typeface="Corbel" pitchFamily="34" charset="0"/>
              </a:rPr>
              <a:t>nhận</a:t>
            </a:r>
            <a:r>
              <a:rPr lang="en-US" altLang="ja-JP" sz="2800" b="1" dirty="0">
                <a:solidFill>
                  <a:schemeClr val="tx1"/>
                </a:solidFill>
                <a:latin typeface="Corbel" pitchFamily="34" charset="0"/>
              </a:rPr>
              <a:t> </a:t>
            </a:r>
            <a:r>
              <a:rPr lang="en-US" altLang="ja-JP" sz="2800" b="1" dirty="0" err="1">
                <a:solidFill>
                  <a:schemeClr val="tx1"/>
                </a:solidFill>
                <a:latin typeface="Corbel" pitchFamily="34" charset="0"/>
              </a:rPr>
              <a:t>các</a:t>
            </a:r>
            <a:r>
              <a:rPr lang="en-US" altLang="ja-JP" sz="2800" b="1" dirty="0">
                <a:solidFill>
                  <a:schemeClr val="tx1"/>
                </a:solidFill>
                <a:latin typeface="Corbel" pitchFamily="34" charset="0"/>
              </a:rPr>
              <a:t> </a:t>
            </a:r>
            <a:r>
              <a:rPr lang="en-US" altLang="ja-JP" sz="2800" b="1" dirty="0" err="1">
                <a:solidFill>
                  <a:schemeClr val="tx1"/>
                </a:solidFill>
                <a:latin typeface="Corbel" pitchFamily="34" charset="0"/>
              </a:rPr>
              <a:t>giá</a:t>
            </a:r>
            <a:r>
              <a:rPr lang="en-US" altLang="ja-JP" sz="2800" b="1" dirty="0">
                <a:solidFill>
                  <a:schemeClr val="tx1"/>
                </a:solidFill>
                <a:latin typeface="Corbel" pitchFamily="34" charset="0"/>
              </a:rPr>
              <a:t> </a:t>
            </a:r>
            <a:r>
              <a:rPr lang="en-US" altLang="ja-JP" sz="2800" b="1" dirty="0" err="1">
                <a:solidFill>
                  <a:schemeClr val="tx1"/>
                </a:solidFill>
                <a:latin typeface="Corbel" pitchFamily="34" charset="0"/>
              </a:rPr>
              <a:t>trị</a:t>
            </a:r>
            <a:r>
              <a:rPr lang="en-US" altLang="ja-JP" sz="2800" b="1" dirty="0">
                <a:solidFill>
                  <a:schemeClr val="tx1"/>
                </a:solidFill>
                <a:latin typeface="Corbel" pitchFamily="34" charset="0"/>
              </a:rPr>
              <a:t> </a:t>
            </a:r>
            <a:r>
              <a:rPr lang="en-US" altLang="ja-JP" sz="2800" b="1" dirty="0" err="1">
                <a:solidFill>
                  <a:schemeClr val="tx1"/>
                </a:solidFill>
                <a:latin typeface="Corbel" pitchFamily="34" charset="0"/>
              </a:rPr>
              <a:t>gửi</a:t>
            </a:r>
            <a:r>
              <a:rPr lang="en-US" altLang="ja-JP" sz="2800" b="1" dirty="0">
                <a:solidFill>
                  <a:schemeClr val="tx1"/>
                </a:solidFill>
                <a:latin typeface="Corbel" pitchFamily="34" charset="0"/>
              </a:rPr>
              <a:t> </a:t>
            </a:r>
            <a:r>
              <a:rPr lang="en-US" altLang="ja-JP" sz="2800" b="1" dirty="0" err="1">
                <a:solidFill>
                  <a:schemeClr val="tx1"/>
                </a:solidFill>
                <a:latin typeface="Corbel" pitchFamily="34" charset="0"/>
              </a:rPr>
              <a:t>từ</a:t>
            </a:r>
            <a:r>
              <a:rPr lang="en-US" altLang="ja-JP" sz="2800" b="1" dirty="0">
                <a:solidFill>
                  <a:schemeClr val="tx1"/>
                </a:solidFill>
                <a:latin typeface="Corbel" pitchFamily="34" charset="0"/>
              </a:rPr>
              <a:t> </a:t>
            </a:r>
            <a:r>
              <a:rPr lang="en-US" altLang="ja-JP" sz="2800" b="1" dirty="0" smtClean="0">
                <a:solidFill>
                  <a:schemeClr val="tx1"/>
                </a:solidFill>
                <a:latin typeface="Corbel" pitchFamily="34" charset="0"/>
              </a:rPr>
              <a:t>View.</a:t>
            </a:r>
            <a:endParaRPr lang="en-US" altLang="ja-JP" sz="2800" b="1" dirty="0">
              <a:solidFill>
                <a:schemeClr val="tx1"/>
              </a:solidFill>
              <a:latin typeface="Corbel" pitchFamily="34" charset="0"/>
            </a:endParaRPr>
          </a:p>
          <a:p>
            <a:pPr lvl="1" eaLnBrk="1">
              <a:lnSpc>
                <a:spcPct val="100000"/>
              </a:lnSpc>
              <a:spcBef>
                <a:spcPts val="600"/>
              </a:spcBef>
              <a:buClr>
                <a:srgbClr val="FFA9A0"/>
              </a:buClr>
              <a:buSzPct val="45000"/>
              <a:buFont typeface="Wingdings 2" pitchFamily="18" charset="2"/>
              <a:buChar char=""/>
            </a:pPr>
            <a:r>
              <a:rPr lang="en-US" altLang="ja-JP" sz="2800" b="1" dirty="0" err="1" smtClean="0">
                <a:solidFill>
                  <a:schemeClr val="tx1"/>
                </a:solidFill>
                <a:latin typeface="Corbel" pitchFamily="34" charset="0"/>
              </a:rPr>
              <a:t>Các</a:t>
            </a:r>
            <a:r>
              <a:rPr lang="en-US" altLang="ja-JP" sz="2800" b="1" dirty="0" smtClean="0">
                <a:solidFill>
                  <a:schemeClr val="tx1"/>
                </a:solidFill>
                <a:latin typeface="Corbel" pitchFamily="34" charset="0"/>
              </a:rPr>
              <a:t> field </a:t>
            </a:r>
            <a:r>
              <a:rPr lang="en-US" altLang="ja-JP" sz="2800" b="1" dirty="0" err="1" smtClean="0">
                <a:solidFill>
                  <a:schemeClr val="tx1"/>
                </a:solidFill>
                <a:latin typeface="Corbel" pitchFamily="34" charset="0"/>
              </a:rPr>
              <a:t>từ</a:t>
            </a:r>
            <a:r>
              <a:rPr lang="en-US" altLang="ja-JP" sz="2800" b="1" dirty="0" smtClean="0">
                <a:solidFill>
                  <a:schemeClr val="tx1"/>
                </a:solidFill>
                <a:latin typeface="Corbel" pitchFamily="34" charset="0"/>
              </a:rPr>
              <a:t> View </a:t>
            </a:r>
            <a:r>
              <a:rPr lang="en-US" altLang="ja-JP" sz="2800" b="1" dirty="0" err="1" smtClean="0">
                <a:solidFill>
                  <a:schemeClr val="tx1"/>
                </a:solidFill>
                <a:latin typeface="Corbel" pitchFamily="34" charset="0"/>
              </a:rPr>
              <a:t>phải</a:t>
            </a:r>
            <a:r>
              <a:rPr lang="en-US" altLang="ja-JP" sz="2800" b="1" dirty="0" smtClean="0">
                <a:solidFill>
                  <a:schemeClr val="tx1"/>
                </a:solidFill>
                <a:latin typeface="Corbel" pitchFamily="34" charset="0"/>
              </a:rPr>
              <a:t> </a:t>
            </a:r>
            <a:r>
              <a:rPr lang="en-US" altLang="ja-JP" sz="2800" b="1" dirty="0" err="1" smtClean="0">
                <a:solidFill>
                  <a:schemeClr val="tx1"/>
                </a:solidFill>
                <a:latin typeface="Corbel" pitchFamily="34" charset="0"/>
              </a:rPr>
              <a:t>trùng</a:t>
            </a:r>
            <a:r>
              <a:rPr lang="en-US" altLang="ja-JP" sz="2800" b="1" dirty="0" smtClean="0">
                <a:solidFill>
                  <a:schemeClr val="tx1"/>
                </a:solidFill>
                <a:latin typeface="Corbel" pitchFamily="34" charset="0"/>
              </a:rPr>
              <a:t> </a:t>
            </a:r>
            <a:r>
              <a:rPr lang="en-US" altLang="ja-JP" sz="2800" b="1" dirty="0" err="1" smtClean="0">
                <a:solidFill>
                  <a:schemeClr val="tx1"/>
                </a:solidFill>
                <a:latin typeface="Corbel" pitchFamily="34" charset="0"/>
              </a:rPr>
              <a:t>tên</a:t>
            </a:r>
            <a:r>
              <a:rPr lang="en-US" altLang="ja-JP" sz="2800" b="1" dirty="0" smtClean="0">
                <a:solidFill>
                  <a:schemeClr val="tx1"/>
                </a:solidFill>
                <a:latin typeface="Corbel" pitchFamily="34" charset="0"/>
              </a:rPr>
              <a:t> </a:t>
            </a:r>
            <a:r>
              <a:rPr lang="en-US" altLang="ja-JP" sz="2800" b="1" dirty="0" err="1" smtClean="0">
                <a:solidFill>
                  <a:schemeClr val="tx1"/>
                </a:solidFill>
                <a:latin typeface="Corbel" pitchFamily="34" charset="0"/>
              </a:rPr>
              <a:t>trong</a:t>
            </a:r>
            <a:r>
              <a:rPr lang="en-US" altLang="ja-JP" sz="2800" b="1" dirty="0" smtClean="0">
                <a:solidFill>
                  <a:schemeClr val="tx1"/>
                </a:solidFill>
                <a:latin typeface="Corbel" pitchFamily="34" charset="0"/>
              </a:rPr>
              <a:t> controller</a:t>
            </a:r>
            <a:r>
              <a:rPr lang="en-US" altLang="ja-JP" sz="2800" b="1" dirty="0">
                <a:solidFill>
                  <a:schemeClr val="tx1"/>
                </a:solidFill>
                <a:latin typeface="Corbel" pitchFamily="34" charset="0"/>
              </a:rPr>
              <a:t>.</a:t>
            </a:r>
          </a:p>
        </p:txBody>
      </p:sp>
      <p:sp>
        <p:nvSpPr>
          <p:cNvPr id="21510" name="Rectangle 5"/>
          <p:cNvSpPr>
            <a:spLocks noChangeArrowheads="1"/>
          </p:cNvSpPr>
          <p:nvPr/>
        </p:nvSpPr>
        <p:spPr bwMode="auto">
          <a:xfrm>
            <a:off x="107156" y="3284984"/>
            <a:ext cx="8929687" cy="3052762"/>
          </a:xfrm>
          <a:prstGeom prst="rect">
            <a:avLst/>
          </a:prstGeom>
          <a:solidFill>
            <a:srgbClr val="000000">
              <a:alpha val="39999"/>
            </a:srgbClr>
          </a:solidFill>
          <a:ln w="324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0" tIns="91440" rIns="144000" bIns="109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9pPr>
          </a:lstStyle>
          <a:p>
            <a:pPr eaLnBrk="1" hangingPunct="1">
              <a:lnSpc>
                <a:spcPct val="100000"/>
              </a:lnSpc>
              <a:buClrTx/>
              <a:buFontTx/>
              <a:buNone/>
            </a:pPr>
            <a:r>
              <a:rPr lang="en-US" altLang="ja-JP" sz="1700" b="1" dirty="0">
                <a:solidFill>
                  <a:srgbClr val="F5FFE0"/>
                </a:solidFill>
                <a:latin typeface="Courier New" pitchFamily="49" charset="0"/>
              </a:rPr>
              <a:t>[</a:t>
            </a:r>
            <a:r>
              <a:rPr lang="en-US" altLang="ja-JP" sz="1700" b="1" dirty="0" err="1">
                <a:solidFill>
                  <a:srgbClr val="F5FFE0"/>
                </a:solidFill>
                <a:latin typeface="Courier New" pitchFamily="49" charset="0"/>
              </a:rPr>
              <a:t>HttpPost</a:t>
            </a:r>
            <a:r>
              <a:rPr lang="en-US" altLang="ja-JP" sz="1700" b="1" dirty="0">
                <a:solidFill>
                  <a:srgbClr val="F5FFE0"/>
                </a:solidFill>
                <a:latin typeface="Courier New" pitchFamily="49" charset="0"/>
              </a:rPr>
              <a:t>]</a:t>
            </a:r>
          </a:p>
          <a:p>
            <a:pPr eaLnBrk="1" hangingPunct="1">
              <a:lnSpc>
                <a:spcPct val="100000"/>
              </a:lnSpc>
              <a:buClrTx/>
              <a:buFontTx/>
              <a:buNone/>
            </a:pPr>
            <a:r>
              <a:rPr lang="en-US" altLang="ja-JP" sz="1700" b="1" dirty="0">
                <a:solidFill>
                  <a:srgbClr val="F5FFE0"/>
                </a:solidFill>
                <a:latin typeface="Courier New" pitchFamily="49" charset="0"/>
              </a:rPr>
              <a:t>public </a:t>
            </a:r>
            <a:r>
              <a:rPr lang="en-US" altLang="ja-JP" sz="1700" b="1" dirty="0" err="1">
                <a:solidFill>
                  <a:srgbClr val="F5FFE0"/>
                </a:solidFill>
                <a:latin typeface="Courier New" pitchFamily="49" charset="0"/>
              </a:rPr>
              <a:t>ActionResult</a:t>
            </a:r>
            <a:r>
              <a:rPr lang="en-US" altLang="ja-JP" sz="1700" b="1" dirty="0">
                <a:solidFill>
                  <a:srgbClr val="F5FFE0"/>
                </a:solidFill>
                <a:latin typeface="Courier New" pitchFamily="49" charset="0"/>
              </a:rPr>
              <a:t> Edit(Movie movie)</a:t>
            </a:r>
          </a:p>
          <a:p>
            <a:pPr eaLnBrk="1" hangingPunct="1">
              <a:lnSpc>
                <a:spcPct val="100000"/>
              </a:lnSpc>
              <a:buClrTx/>
              <a:buFontTx/>
              <a:buNone/>
            </a:pPr>
            <a:r>
              <a:rPr lang="en-US" altLang="ja-JP" sz="1700" b="1" dirty="0">
                <a:solidFill>
                  <a:srgbClr val="F5FFE0"/>
                </a:solidFill>
                <a:latin typeface="Courier New" pitchFamily="49" charset="0"/>
              </a:rPr>
              <a:t>{</a:t>
            </a:r>
          </a:p>
          <a:p>
            <a:pPr eaLnBrk="1" hangingPunct="1">
              <a:lnSpc>
                <a:spcPct val="100000"/>
              </a:lnSpc>
              <a:buClrTx/>
              <a:buFontTx/>
              <a:buNone/>
            </a:pPr>
            <a:r>
              <a:rPr lang="en-US" altLang="ja-JP" sz="1700" b="1" dirty="0">
                <a:solidFill>
                  <a:srgbClr val="F5FFE0"/>
                </a:solidFill>
                <a:latin typeface="Courier New" pitchFamily="49" charset="0"/>
              </a:rPr>
              <a:t>	if (</a:t>
            </a:r>
            <a:r>
              <a:rPr lang="en-US" altLang="ja-JP" sz="1700" b="1" dirty="0" err="1">
                <a:solidFill>
                  <a:srgbClr val="F5FFE0"/>
                </a:solidFill>
                <a:latin typeface="Courier New" pitchFamily="49" charset="0"/>
              </a:rPr>
              <a:t>ModelState.IsValid</a:t>
            </a:r>
            <a:r>
              <a:rPr lang="en-US" altLang="ja-JP" sz="1700" b="1" dirty="0">
                <a:solidFill>
                  <a:srgbClr val="F5FFE0"/>
                </a:solidFill>
                <a:latin typeface="Courier New" pitchFamily="49" charset="0"/>
              </a:rPr>
              <a:t>)</a:t>
            </a:r>
          </a:p>
          <a:p>
            <a:pPr eaLnBrk="1" hangingPunct="1">
              <a:lnSpc>
                <a:spcPct val="100000"/>
              </a:lnSpc>
              <a:buClrTx/>
              <a:buFontTx/>
              <a:buNone/>
            </a:pPr>
            <a:r>
              <a:rPr lang="en-US" altLang="ja-JP" sz="1700" b="1" dirty="0">
                <a:solidFill>
                  <a:srgbClr val="F5FFE0"/>
                </a:solidFill>
                <a:latin typeface="Courier New" pitchFamily="49" charset="0"/>
              </a:rPr>
              <a:t>	{</a:t>
            </a:r>
          </a:p>
          <a:p>
            <a:pPr eaLnBrk="1" hangingPunct="1">
              <a:lnSpc>
                <a:spcPct val="100000"/>
              </a:lnSpc>
              <a:buClrTx/>
              <a:buFontTx/>
              <a:buNone/>
            </a:pPr>
            <a:r>
              <a:rPr lang="en-US" altLang="ja-JP" sz="1700" b="1" dirty="0">
                <a:solidFill>
                  <a:srgbClr val="F5FFE0"/>
                </a:solidFill>
                <a:latin typeface="Courier New" pitchFamily="49" charset="0"/>
              </a:rPr>
              <a:t>    	</a:t>
            </a:r>
            <a:r>
              <a:rPr lang="en-US" altLang="ja-JP" sz="1700" b="1" dirty="0" err="1">
                <a:solidFill>
                  <a:srgbClr val="F5FFE0"/>
                </a:solidFill>
                <a:latin typeface="Courier New" pitchFamily="49" charset="0"/>
              </a:rPr>
              <a:t>db.Entry</a:t>
            </a:r>
            <a:r>
              <a:rPr lang="en-US" altLang="ja-JP" sz="1700" b="1" dirty="0">
                <a:solidFill>
                  <a:srgbClr val="F5FFE0"/>
                </a:solidFill>
                <a:latin typeface="Courier New" pitchFamily="49" charset="0"/>
              </a:rPr>
              <a:t>(movie).State = </a:t>
            </a:r>
            <a:r>
              <a:rPr lang="en-US" altLang="ja-JP" sz="1700" b="1" dirty="0" err="1">
                <a:solidFill>
                  <a:srgbClr val="F5FFE0"/>
                </a:solidFill>
                <a:latin typeface="Courier New" pitchFamily="49" charset="0"/>
              </a:rPr>
              <a:t>EntityState.Modified</a:t>
            </a:r>
            <a:r>
              <a:rPr lang="en-US" altLang="ja-JP" sz="1700" b="1" dirty="0">
                <a:solidFill>
                  <a:srgbClr val="F5FFE0"/>
                </a:solidFill>
                <a:latin typeface="Courier New" pitchFamily="49" charset="0"/>
              </a:rPr>
              <a:t>;</a:t>
            </a:r>
          </a:p>
          <a:p>
            <a:pPr eaLnBrk="1" hangingPunct="1">
              <a:lnSpc>
                <a:spcPct val="100000"/>
              </a:lnSpc>
              <a:buClrTx/>
              <a:buFontTx/>
              <a:buNone/>
            </a:pPr>
            <a:r>
              <a:rPr lang="en-US" altLang="ja-JP" sz="1700" b="1" dirty="0">
                <a:solidFill>
                  <a:srgbClr val="F5FFE0"/>
                </a:solidFill>
                <a:latin typeface="Courier New" pitchFamily="49" charset="0"/>
              </a:rPr>
              <a:t>       </a:t>
            </a:r>
            <a:r>
              <a:rPr lang="en-US" altLang="ja-JP" sz="1700" b="1" dirty="0" err="1">
                <a:solidFill>
                  <a:srgbClr val="F5FFE0"/>
                </a:solidFill>
                <a:latin typeface="Courier New" pitchFamily="49" charset="0"/>
              </a:rPr>
              <a:t>db.SaveChanges</a:t>
            </a:r>
            <a:r>
              <a:rPr lang="en-US" altLang="ja-JP" sz="1700" b="1" dirty="0">
                <a:solidFill>
                  <a:srgbClr val="F5FFE0"/>
                </a:solidFill>
                <a:latin typeface="Courier New" pitchFamily="49" charset="0"/>
              </a:rPr>
              <a:t>();</a:t>
            </a:r>
          </a:p>
          <a:p>
            <a:pPr eaLnBrk="1" hangingPunct="1">
              <a:lnSpc>
                <a:spcPct val="100000"/>
              </a:lnSpc>
              <a:buClrTx/>
              <a:buFontTx/>
              <a:buNone/>
            </a:pPr>
            <a:r>
              <a:rPr lang="en-US" altLang="ja-JP" sz="1700" b="1" dirty="0">
                <a:solidFill>
                  <a:srgbClr val="F5FFE0"/>
                </a:solidFill>
                <a:latin typeface="Courier New" pitchFamily="49" charset="0"/>
              </a:rPr>
              <a:t>       return </a:t>
            </a:r>
            <a:r>
              <a:rPr lang="en-US" altLang="ja-JP" sz="1700" b="1" dirty="0" err="1">
                <a:solidFill>
                  <a:srgbClr val="F5FFE0"/>
                </a:solidFill>
                <a:latin typeface="Courier New" pitchFamily="49" charset="0"/>
              </a:rPr>
              <a:t>RedirectToAction</a:t>
            </a:r>
            <a:r>
              <a:rPr lang="en-US" altLang="ja-JP" sz="1700" b="1" dirty="0">
                <a:solidFill>
                  <a:srgbClr val="F5FFE0"/>
                </a:solidFill>
                <a:latin typeface="Courier New" pitchFamily="49" charset="0"/>
              </a:rPr>
              <a:t>("Index");</a:t>
            </a:r>
          </a:p>
          <a:p>
            <a:pPr eaLnBrk="1" hangingPunct="1">
              <a:lnSpc>
                <a:spcPct val="100000"/>
              </a:lnSpc>
              <a:buClrTx/>
              <a:buFontTx/>
              <a:buNone/>
            </a:pPr>
            <a:r>
              <a:rPr lang="en-US" altLang="ja-JP" sz="1700" b="1" dirty="0">
                <a:solidFill>
                  <a:srgbClr val="F5FFE0"/>
                </a:solidFill>
                <a:latin typeface="Courier New" pitchFamily="49" charset="0"/>
              </a:rPr>
              <a:t>	}</a:t>
            </a:r>
          </a:p>
          <a:p>
            <a:pPr eaLnBrk="1" hangingPunct="1">
              <a:lnSpc>
                <a:spcPct val="100000"/>
              </a:lnSpc>
              <a:buClrTx/>
              <a:buFontTx/>
              <a:buNone/>
            </a:pPr>
            <a:r>
              <a:rPr lang="en-US" altLang="ja-JP" sz="1700" b="1" dirty="0">
                <a:solidFill>
                  <a:srgbClr val="F5FFE0"/>
                </a:solidFill>
                <a:latin typeface="Courier New" pitchFamily="49" charset="0"/>
              </a:rPr>
              <a:t>	return View(movie);</a:t>
            </a:r>
          </a:p>
          <a:p>
            <a:pPr eaLnBrk="1" hangingPunct="1">
              <a:lnSpc>
                <a:spcPct val="100000"/>
              </a:lnSpc>
              <a:buClrTx/>
              <a:buFontTx/>
              <a:buNone/>
            </a:pPr>
            <a:r>
              <a:rPr lang="en-US" altLang="ja-JP" sz="1700" b="1" dirty="0">
                <a:solidFill>
                  <a:srgbClr val="F5FFE0"/>
                </a:solidFill>
                <a:latin typeface="Courier New" pitchFamily="49" charset="0"/>
              </a:rPr>
              <a:t>}</a:t>
            </a:r>
          </a:p>
        </p:txBody>
      </p:sp>
    </p:spTree>
    <p:extLst>
      <p:ext uri="{BB962C8B-B14F-4D97-AF65-F5344CB8AC3E}">
        <p14:creationId xmlns:p14="http://schemas.microsoft.com/office/powerpoint/2010/main" val="29308760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539552" y="332656"/>
            <a:ext cx="7920880"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smtClean="0"/>
              <a:t>HTML Helpers</a:t>
            </a:r>
          </a:p>
        </p:txBody>
      </p:sp>
      <p:sp>
        <p:nvSpPr>
          <p:cNvPr id="23555" name="Text Box 2"/>
          <p:cNvSpPr txBox="1">
            <a:spLocks noChangeArrowheads="1"/>
          </p:cNvSpPr>
          <p:nvPr/>
        </p:nvSpPr>
        <p:spPr bwMode="auto">
          <a:xfrm>
            <a:off x="539552" y="1340768"/>
            <a:ext cx="8375848" cy="5364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marL="627063" indent="-26987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eaLnBrk="1">
              <a:lnSpc>
                <a:spcPct val="100000"/>
              </a:lnSpc>
              <a:spcBef>
                <a:spcPts val="638"/>
              </a:spcBef>
              <a:buClr>
                <a:srgbClr val="B5DBE5"/>
              </a:buClr>
              <a:buSzPct val="70000"/>
              <a:buFont typeface="Wingdings 2" pitchFamily="18" charset="2"/>
              <a:buChar char=""/>
            </a:pPr>
            <a:r>
              <a:rPr lang="en-US" altLang="ja-JP" sz="2800" b="1" dirty="0" err="1" smtClean="0">
                <a:solidFill>
                  <a:schemeClr val="tx1"/>
                </a:solidFill>
                <a:latin typeface="Corbel" panose="020B0503020204020204" pitchFamily="34" charset="0"/>
              </a:rPr>
              <a:t>Là</a:t>
            </a:r>
            <a:r>
              <a:rPr lang="en-US" altLang="ja-JP" sz="2800" b="1" dirty="0" smtClean="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một</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lớp</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hỗ</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trợ</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việc</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tạo</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các</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thành</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phần</a:t>
            </a:r>
            <a:r>
              <a:rPr lang="en-US" altLang="ja-JP" sz="2800" b="1" dirty="0">
                <a:solidFill>
                  <a:schemeClr val="tx1"/>
                </a:solidFill>
                <a:latin typeface="Corbel" panose="020B0503020204020204" pitchFamily="34" charset="0"/>
              </a:rPr>
              <a:t> (</a:t>
            </a:r>
            <a:r>
              <a:rPr lang="en-US" altLang="ja-JP" sz="2800" b="1" dirty="0" err="1">
                <a:solidFill>
                  <a:schemeClr val="tx1"/>
                </a:solidFill>
                <a:latin typeface="Corbel" panose="020B0503020204020204" pitchFamily="34" charset="0"/>
              </a:rPr>
              <a:t>thẻ</a:t>
            </a:r>
            <a:r>
              <a:rPr lang="en-US" altLang="ja-JP" sz="2800" b="1" dirty="0">
                <a:solidFill>
                  <a:schemeClr val="tx1"/>
                </a:solidFill>
                <a:latin typeface="Corbel" panose="020B0503020204020204" pitchFamily="34" charset="0"/>
              </a:rPr>
              <a:t>) html </a:t>
            </a:r>
            <a:r>
              <a:rPr lang="en-US" altLang="ja-JP" sz="2800" b="1" dirty="0" err="1">
                <a:solidFill>
                  <a:schemeClr val="tx1"/>
                </a:solidFill>
                <a:latin typeface="Corbel" panose="020B0503020204020204" pitchFamily="34" charset="0"/>
              </a:rPr>
              <a:t>với</a:t>
            </a:r>
            <a:r>
              <a:rPr lang="en-US" altLang="ja-JP" sz="2800" b="1" dirty="0">
                <a:solidFill>
                  <a:schemeClr val="tx1"/>
                </a:solidFill>
                <a:latin typeface="Corbel" panose="020B0503020204020204" pitchFamily="34" charset="0"/>
              </a:rPr>
              <a:t> Razor Engine. </a:t>
            </a:r>
          </a:p>
          <a:p>
            <a:pPr lvl="1" eaLnBrk="1">
              <a:lnSpc>
                <a:spcPct val="100000"/>
              </a:lnSpc>
              <a:spcBef>
                <a:spcPts val="600"/>
              </a:spcBef>
              <a:buClr>
                <a:srgbClr val="FFA9A0"/>
              </a:buClr>
              <a:buSzPct val="45000"/>
              <a:buFont typeface="Wingdings 2" pitchFamily="18" charset="2"/>
              <a:buChar char=""/>
            </a:pPr>
            <a:r>
              <a:rPr lang="en-US" altLang="ja-JP" sz="2800" b="1" dirty="0">
                <a:solidFill>
                  <a:schemeClr val="tx1"/>
                </a:solidFill>
                <a:latin typeface="Corbel" panose="020B0503020204020204" pitchFamily="34" charset="0"/>
              </a:rPr>
              <a:t>textboxes, dropdown lists, links etc.</a:t>
            </a:r>
          </a:p>
          <a:p>
            <a:pPr lvl="1" eaLnBrk="1">
              <a:lnSpc>
                <a:spcPct val="100000"/>
              </a:lnSpc>
              <a:spcBef>
                <a:spcPts val="600"/>
              </a:spcBef>
              <a:buClr>
                <a:srgbClr val="FFA9A0"/>
              </a:buClr>
              <a:buSzPct val="45000"/>
              <a:buFont typeface="Wingdings 2" pitchFamily="18" charset="2"/>
              <a:buChar char=""/>
            </a:pPr>
            <a:r>
              <a:rPr lang="en-US" altLang="ja-JP" sz="2800" b="1" dirty="0">
                <a:solidFill>
                  <a:schemeClr val="tx1"/>
                </a:solidFill>
                <a:latin typeface="Corbel" panose="020B0503020204020204" pitchFamily="34" charset="0"/>
              </a:rPr>
              <a:t>Example: </a:t>
            </a:r>
            <a:r>
              <a:rPr lang="en-US" altLang="ja-JP" sz="2800" b="1" dirty="0" err="1">
                <a:solidFill>
                  <a:schemeClr val="tx1"/>
                </a:solidFill>
                <a:latin typeface="Corbel" pitchFamily="34" charset="0"/>
              </a:rPr>
              <a:t>Html.TextBox</a:t>
            </a:r>
            <a:r>
              <a:rPr lang="en-US" altLang="ja-JP" sz="2800" b="1" dirty="0">
                <a:solidFill>
                  <a:schemeClr val="tx1"/>
                </a:solidFill>
                <a:latin typeface="Corbel" pitchFamily="34" charset="0"/>
              </a:rPr>
              <a:t>() method</a:t>
            </a:r>
          </a:p>
          <a:p>
            <a:pPr eaLnBrk="1">
              <a:lnSpc>
                <a:spcPct val="100000"/>
              </a:lnSpc>
              <a:spcBef>
                <a:spcPts val="638"/>
              </a:spcBef>
              <a:buClr>
                <a:srgbClr val="B5DBE5"/>
              </a:buClr>
              <a:buSzPct val="70000"/>
              <a:buFont typeface="Wingdings 2" pitchFamily="18" charset="2"/>
              <a:buChar char=""/>
            </a:pPr>
            <a:r>
              <a:rPr lang="en-US" altLang="ja-JP" sz="2800" b="1" dirty="0" smtClean="0">
                <a:solidFill>
                  <a:schemeClr val="tx1"/>
                </a:solidFill>
                <a:latin typeface="Corbel" panose="020B0503020204020204" pitchFamily="34" charset="0"/>
              </a:rPr>
              <a:t>C</a:t>
            </a:r>
            <a:r>
              <a:rPr lang="vi-VN" altLang="ja-JP" sz="2800" b="1" dirty="0" smtClean="0">
                <a:solidFill>
                  <a:schemeClr val="tx1"/>
                </a:solidFill>
                <a:latin typeface="Corbel" panose="020B0503020204020204" pitchFamily="34" charset="0"/>
              </a:rPr>
              <a:t>ó </a:t>
            </a:r>
            <a:r>
              <a:rPr lang="vi-VN" altLang="ja-JP" sz="2800" b="1" dirty="0">
                <a:solidFill>
                  <a:schemeClr val="tx1"/>
                </a:solidFill>
                <a:latin typeface="Corbel" panose="020B0503020204020204" pitchFamily="34" charset="0"/>
              </a:rPr>
              <a:t>thể tạo ra thêm các phương thức Html Helper mới để sử dụng nhờ vào kĩ thuật </a:t>
            </a:r>
            <a:r>
              <a:rPr lang="vi-VN" altLang="ja-JP" sz="2800" b="1" dirty="0">
                <a:solidFill>
                  <a:schemeClr val="tx1"/>
                </a:solidFill>
                <a:latin typeface="Corbel" panose="020B0503020204020204" pitchFamily="34" charset="0"/>
                <a:hlinkClick r:id="rId3"/>
              </a:rPr>
              <a:t>Extension Method</a:t>
            </a:r>
            <a:r>
              <a:rPr lang="vi-VN" altLang="ja-JP" sz="2800" b="1" dirty="0">
                <a:solidFill>
                  <a:schemeClr val="tx1"/>
                </a:solidFill>
                <a:latin typeface="Corbel" panose="020B0503020204020204" pitchFamily="34" charset="0"/>
              </a:rPr>
              <a:t>.</a:t>
            </a:r>
            <a:endParaRPr lang="en-US" altLang="ja-JP" sz="3200" b="1" dirty="0">
              <a:solidFill>
                <a:schemeClr val="tx1"/>
              </a:solidFill>
              <a:latin typeface="Corbel" pitchFamily="34" charset="0"/>
            </a:endParaRPr>
          </a:p>
        </p:txBody>
      </p:sp>
    </p:spTree>
    <p:extLst>
      <p:ext uri="{BB962C8B-B14F-4D97-AF65-F5344CB8AC3E}">
        <p14:creationId xmlns:p14="http://schemas.microsoft.com/office/powerpoint/2010/main" val="3513668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683568" y="260648"/>
            <a:ext cx="7662664"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smtClean="0"/>
              <a:t>Validation</a:t>
            </a:r>
          </a:p>
        </p:txBody>
      </p:sp>
      <p:sp>
        <p:nvSpPr>
          <p:cNvPr id="24579" name="Text Box 2"/>
          <p:cNvSpPr txBox="1">
            <a:spLocks noChangeArrowheads="1"/>
          </p:cNvSpPr>
          <p:nvPr/>
        </p:nvSpPr>
        <p:spPr bwMode="auto">
          <a:xfrm>
            <a:off x="755576" y="1268760"/>
            <a:ext cx="8210624" cy="5436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marL="627063" indent="-26987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eaLnBrk="1">
              <a:lnSpc>
                <a:spcPct val="100000"/>
              </a:lnSpc>
              <a:spcBef>
                <a:spcPts val="638"/>
              </a:spcBef>
              <a:buClr>
                <a:srgbClr val="B5DBE5"/>
              </a:buClr>
              <a:buSzPct val="70000"/>
              <a:buFont typeface="Wingdings 2" pitchFamily="18" charset="2"/>
              <a:buChar char=""/>
            </a:pPr>
            <a:r>
              <a:rPr lang="en-US" altLang="ja-JP" sz="2800" b="1" dirty="0" smtClean="0">
                <a:solidFill>
                  <a:schemeClr val="tx1"/>
                </a:solidFill>
                <a:latin typeface="Corbel" panose="020B0503020204020204" pitchFamily="34" charset="0"/>
              </a:rPr>
              <a:t>Data Annotations</a:t>
            </a:r>
          </a:p>
          <a:p>
            <a:pPr eaLnBrk="1">
              <a:lnSpc>
                <a:spcPct val="100000"/>
              </a:lnSpc>
              <a:spcBef>
                <a:spcPts val="638"/>
              </a:spcBef>
              <a:buClr>
                <a:srgbClr val="B5DBE5"/>
              </a:buClr>
              <a:buSzPct val="70000"/>
              <a:buFont typeface="Wingdings 2" pitchFamily="18" charset="2"/>
              <a:buChar char=""/>
            </a:pPr>
            <a:r>
              <a:rPr lang="en-US" altLang="ja-JP" sz="2800" b="1" dirty="0" smtClean="0">
                <a:solidFill>
                  <a:schemeClr val="tx1"/>
                </a:solidFill>
                <a:latin typeface="Corbel" panose="020B0503020204020204" pitchFamily="34" charset="0"/>
              </a:rPr>
              <a:t>Fluent Validation</a:t>
            </a:r>
          </a:p>
          <a:p>
            <a:pPr eaLnBrk="1">
              <a:lnSpc>
                <a:spcPct val="100000"/>
              </a:lnSpc>
              <a:spcBef>
                <a:spcPts val="638"/>
              </a:spcBef>
              <a:buClr>
                <a:srgbClr val="B5DBE5"/>
              </a:buClr>
              <a:buSzPct val="70000"/>
              <a:buFont typeface="Wingdings 2" pitchFamily="18" charset="2"/>
              <a:buChar char=""/>
            </a:pPr>
            <a:endParaRPr lang="en-US" altLang="ja-JP" sz="2800" b="1" dirty="0" smtClean="0">
              <a:solidFill>
                <a:schemeClr val="tx1"/>
              </a:solidFill>
              <a:latin typeface="Corbel" panose="020B0503020204020204" pitchFamily="34" charset="0"/>
            </a:endParaRPr>
          </a:p>
          <a:p>
            <a:pPr eaLnBrk="1">
              <a:lnSpc>
                <a:spcPct val="100000"/>
              </a:lnSpc>
              <a:spcBef>
                <a:spcPts val="638"/>
              </a:spcBef>
              <a:buClr>
                <a:srgbClr val="B5DBE5"/>
              </a:buClr>
              <a:buSzPct val="70000"/>
              <a:buFont typeface="Wingdings 2" pitchFamily="18" charset="2"/>
              <a:buChar char=""/>
            </a:pPr>
            <a:r>
              <a:rPr lang="en-US" altLang="ja-JP" sz="2800" b="1" dirty="0" smtClean="0">
                <a:solidFill>
                  <a:schemeClr val="tx1"/>
                </a:solidFill>
                <a:latin typeface="Corbel" panose="020B0503020204020204" pitchFamily="34" charset="0"/>
              </a:rPr>
              <a:t>Model State</a:t>
            </a:r>
          </a:p>
          <a:p>
            <a:pPr eaLnBrk="1">
              <a:lnSpc>
                <a:spcPct val="100000"/>
              </a:lnSpc>
              <a:spcBef>
                <a:spcPts val="638"/>
              </a:spcBef>
              <a:buClr>
                <a:srgbClr val="B5DBE5"/>
              </a:buClr>
              <a:buSzPct val="70000"/>
              <a:buFont typeface="Wingdings 2" pitchFamily="18" charset="2"/>
              <a:buChar char=""/>
            </a:pPr>
            <a:r>
              <a:rPr lang="en-US" altLang="ja-JP" sz="2800" b="1" dirty="0" smtClean="0">
                <a:solidFill>
                  <a:schemeClr val="tx1"/>
                </a:solidFill>
                <a:latin typeface="Corbel" panose="020B0503020204020204" pitchFamily="34" charset="0"/>
              </a:rPr>
              <a:t>Validation </a:t>
            </a:r>
            <a:r>
              <a:rPr lang="en-US" altLang="ja-JP" sz="2800" b="1" dirty="0">
                <a:solidFill>
                  <a:schemeClr val="tx1"/>
                </a:solidFill>
                <a:latin typeface="Corbel" pitchFamily="34" charset="0"/>
              </a:rPr>
              <a:t>Helpers</a:t>
            </a:r>
          </a:p>
          <a:p>
            <a:pPr lvl="1" eaLnBrk="1">
              <a:lnSpc>
                <a:spcPct val="100000"/>
              </a:lnSpc>
              <a:spcBef>
                <a:spcPts val="600"/>
              </a:spcBef>
              <a:buClr>
                <a:srgbClr val="FFA9A0"/>
              </a:buClr>
              <a:buSzPct val="45000"/>
              <a:buFont typeface="Wingdings 2" pitchFamily="18" charset="2"/>
              <a:buChar char=""/>
            </a:pPr>
            <a:r>
              <a:rPr lang="en-US" altLang="ja-JP" sz="2800" b="1" dirty="0" err="1">
                <a:solidFill>
                  <a:schemeClr val="tx1"/>
                </a:solidFill>
                <a:latin typeface="Corbel" pitchFamily="34" charset="0"/>
              </a:rPr>
              <a:t>Html.ValidationMessage</a:t>
            </a:r>
            <a:r>
              <a:rPr lang="en-US" altLang="ja-JP" sz="2800" b="1" dirty="0">
                <a:solidFill>
                  <a:schemeClr val="tx1"/>
                </a:solidFill>
                <a:latin typeface="Corbel" pitchFamily="34" charset="0"/>
              </a:rPr>
              <a:t>()</a:t>
            </a:r>
          </a:p>
          <a:p>
            <a:pPr lvl="1" eaLnBrk="1">
              <a:lnSpc>
                <a:spcPct val="100000"/>
              </a:lnSpc>
              <a:spcBef>
                <a:spcPts val="600"/>
              </a:spcBef>
              <a:buClr>
                <a:srgbClr val="FFA9A0"/>
              </a:buClr>
              <a:buSzPct val="45000"/>
              <a:buFont typeface="Wingdings 2" pitchFamily="18" charset="2"/>
              <a:buChar char=""/>
            </a:pPr>
            <a:r>
              <a:rPr lang="en-US" altLang="ja-JP" sz="2800" b="1" dirty="0" err="1">
                <a:solidFill>
                  <a:schemeClr val="tx1"/>
                </a:solidFill>
                <a:latin typeface="Corbel" pitchFamily="34" charset="0"/>
              </a:rPr>
              <a:t>Html.ValidationSummary</a:t>
            </a:r>
            <a:r>
              <a:rPr lang="en-US" altLang="ja-JP" sz="2800" b="1" dirty="0">
                <a:solidFill>
                  <a:schemeClr val="tx1"/>
                </a:solidFill>
                <a:latin typeface="Corbel" pitchFamily="34" charset="0"/>
              </a:rPr>
              <a:t>()</a:t>
            </a:r>
          </a:p>
          <a:p>
            <a:pPr eaLnBrk="1">
              <a:lnSpc>
                <a:spcPct val="100000"/>
              </a:lnSpc>
              <a:spcAft>
                <a:spcPts val="1425"/>
              </a:spcAft>
              <a:buClrTx/>
              <a:buFontTx/>
              <a:buNone/>
            </a:pPr>
            <a:endParaRPr lang="en-US" altLang="ja-JP" sz="3000" b="1" dirty="0">
              <a:solidFill>
                <a:srgbClr val="F5FFE0"/>
              </a:solidFill>
              <a:latin typeface="Corbel" pitchFamily="34" charset="0"/>
            </a:endParaRPr>
          </a:p>
        </p:txBody>
      </p:sp>
      <p:pic>
        <p:nvPicPr>
          <p:cNvPr id="1026" name="Picture 2"/>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5976" y="1222850"/>
            <a:ext cx="4610224"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9552" y="4869160"/>
            <a:ext cx="4321336"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5977" y="2420888"/>
            <a:ext cx="472338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04049" y="4869160"/>
            <a:ext cx="41399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965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404664"/>
            <a:ext cx="7622232" cy="853988"/>
          </a:xfrm>
        </p:spPr>
        <p:txBody>
          <a:bodyPr/>
          <a:lstStyle/>
          <a:p>
            <a:r>
              <a:rPr lang="en-US" b="1" dirty="0"/>
              <a:t>ASP.NET MVC </a:t>
            </a:r>
            <a:r>
              <a:rPr lang="en-US" b="1" dirty="0" smtClean="0"/>
              <a:t>Routing</a:t>
            </a:r>
            <a:endParaRPr lang="en-US" b="1" dirty="0"/>
          </a:p>
        </p:txBody>
      </p:sp>
      <p:sp>
        <p:nvSpPr>
          <p:cNvPr id="5" name="Content Placeholder 4"/>
          <p:cNvSpPr>
            <a:spLocks noGrp="1"/>
          </p:cNvSpPr>
          <p:nvPr>
            <p:ph idx="1"/>
          </p:nvPr>
        </p:nvSpPr>
        <p:spPr>
          <a:xfrm>
            <a:off x="683568" y="1471052"/>
            <a:ext cx="7315200" cy="3539527"/>
          </a:xfrm>
        </p:spPr>
        <p:txBody>
          <a:bodyPr/>
          <a:lstStyle/>
          <a:p>
            <a:r>
              <a:rPr lang="en-US" altLang="ja-JP" dirty="0" err="1" smtClean="0"/>
              <a:t>Có</a:t>
            </a:r>
            <a:r>
              <a:rPr lang="en-US" altLang="ja-JP" dirty="0" smtClean="0"/>
              <a:t> </a:t>
            </a:r>
            <a:r>
              <a:rPr lang="vi-VN" altLang="ja-JP" dirty="0" smtClean="0"/>
              <a:t>2 </a:t>
            </a:r>
            <a:r>
              <a:rPr lang="vi-VN" altLang="ja-JP" dirty="0"/>
              <a:t>chức năng chính:</a:t>
            </a:r>
          </a:p>
          <a:p>
            <a:pPr lvl="1"/>
            <a:r>
              <a:rPr lang="vi-VN" altLang="ja-JP" dirty="0" smtClean="0"/>
              <a:t>Phân </a:t>
            </a:r>
            <a:r>
              <a:rPr lang="vi-VN" altLang="ja-JP" dirty="0"/>
              <a:t>tích incoming url, sau đó gửi nhiệm vụ cho controller và action</a:t>
            </a:r>
          </a:p>
          <a:p>
            <a:pPr lvl="1"/>
            <a:r>
              <a:rPr lang="vi-VN" altLang="ja-JP" dirty="0" smtClean="0"/>
              <a:t>Tạo </a:t>
            </a:r>
            <a:r>
              <a:rPr lang="vi-VN" altLang="ja-JP" dirty="0"/>
              <a:t>ra outgoing url</a:t>
            </a:r>
          </a:p>
          <a:p>
            <a:endParaRPr lang="en-US" dirty="0"/>
          </a:p>
        </p:txBody>
      </p:sp>
      <p:pic>
        <p:nvPicPr>
          <p:cNvPr id="7" name="Picture 6"/>
          <p:cNvPicPr>
            <a:picLocks noChangeAspect="1"/>
          </p:cNvPicPr>
          <p:nvPr/>
        </p:nvPicPr>
        <p:blipFill>
          <a:blip r:embed="rId2"/>
          <a:stretch>
            <a:fillRect/>
          </a:stretch>
        </p:blipFill>
        <p:spPr>
          <a:xfrm>
            <a:off x="4648200" y="4191000"/>
            <a:ext cx="3609975" cy="1639158"/>
          </a:xfrm>
          <a:prstGeom prst="roundRect">
            <a:avLst>
              <a:gd name="adj" fmla="val 4718"/>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9286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380" y="188640"/>
            <a:ext cx="7588200" cy="853988"/>
          </a:xfrm>
        </p:spPr>
        <p:txBody>
          <a:bodyPr/>
          <a:lstStyle/>
          <a:p>
            <a:r>
              <a:rPr lang="en-US" b="1" dirty="0" smtClean="0"/>
              <a:t>Register routes</a:t>
            </a:r>
            <a:endParaRPr lang="en-US" b="1" dirty="0"/>
          </a:p>
        </p:txBody>
      </p:sp>
      <p:sp>
        <p:nvSpPr>
          <p:cNvPr id="3" name="Content Placeholder 2"/>
          <p:cNvSpPr>
            <a:spLocks noGrp="1"/>
          </p:cNvSpPr>
          <p:nvPr>
            <p:ph idx="1"/>
          </p:nvPr>
        </p:nvSpPr>
        <p:spPr>
          <a:xfrm>
            <a:off x="673669" y="1226398"/>
            <a:ext cx="8686800" cy="5791200"/>
          </a:xfrm>
        </p:spPr>
        <p:txBody>
          <a:bodyPr/>
          <a:lstStyle/>
          <a:p>
            <a:r>
              <a:rPr lang="en-US" dirty="0" smtClean="0"/>
              <a:t>In </a:t>
            </a:r>
            <a:r>
              <a:rPr lang="en-US" dirty="0" err="1">
                <a:solidFill>
                  <a:srgbClr val="00B050"/>
                </a:solidFill>
              </a:rPr>
              <a:t>Global.asax</a:t>
            </a:r>
            <a:r>
              <a:rPr lang="en-US" dirty="0" smtClean="0"/>
              <a:t> in the </a:t>
            </a:r>
            <a:r>
              <a:rPr lang="en-US" dirty="0" err="1">
                <a:solidFill>
                  <a:srgbClr val="00B050"/>
                </a:solidFill>
              </a:rPr>
              <a:t>Application_Start</a:t>
            </a:r>
            <a:r>
              <a:rPr lang="en-US" dirty="0">
                <a:solidFill>
                  <a:srgbClr val="00B050"/>
                </a:solidFill>
              </a:rPr>
              <a:t>()</a:t>
            </a:r>
            <a:r>
              <a:rPr lang="en-US" dirty="0" smtClean="0">
                <a:solidFill>
                  <a:srgbClr val="00B050"/>
                </a:solidFill>
              </a:rPr>
              <a:t> </a:t>
            </a:r>
            <a:r>
              <a:rPr lang="en-US" dirty="0" smtClean="0"/>
              <a:t>there is </a:t>
            </a:r>
            <a:r>
              <a:rPr lang="en-US" sz="2800" dirty="0" err="1" smtClean="0">
                <a:solidFill>
                  <a:schemeClr val="accent6">
                    <a:lumMod val="20000"/>
                    <a:lumOff val="80000"/>
                  </a:schemeClr>
                </a:solidFill>
              </a:rPr>
              <a:t>RouteConfig.RegisterRoutes</a:t>
            </a:r>
            <a:r>
              <a:rPr lang="en-US" sz="2800" dirty="0" smtClean="0">
                <a:solidFill>
                  <a:schemeClr val="accent6">
                    <a:lumMod val="20000"/>
                    <a:lumOff val="80000"/>
                  </a:schemeClr>
                </a:solidFill>
              </a:rPr>
              <a:t>(</a:t>
            </a:r>
            <a:r>
              <a:rPr lang="en-US" sz="2800" dirty="0" err="1" smtClean="0">
                <a:solidFill>
                  <a:schemeClr val="accent6">
                    <a:lumMod val="20000"/>
                    <a:lumOff val="80000"/>
                  </a:schemeClr>
                </a:solidFill>
              </a:rPr>
              <a:t>RouteTable.Routes</a:t>
            </a:r>
            <a:r>
              <a:rPr lang="en-US" sz="2800" dirty="0" smtClean="0">
                <a:solidFill>
                  <a:schemeClr val="accent6">
                    <a:lumMod val="20000"/>
                    <a:lumOff val="80000"/>
                  </a:schemeClr>
                </a:solidFill>
              </a:rPr>
              <a:t>);</a:t>
            </a:r>
          </a:p>
          <a:p>
            <a:r>
              <a:rPr lang="en-US" dirty="0" err="1">
                <a:solidFill>
                  <a:srgbClr val="00B050"/>
                </a:solidFill>
              </a:rPr>
              <a:t>RoutesConfig</a:t>
            </a:r>
            <a:r>
              <a:rPr lang="en-US" dirty="0" smtClean="0"/>
              <a:t> class is located in </a:t>
            </a:r>
            <a:r>
              <a:rPr lang="en-US" dirty="0">
                <a:solidFill>
                  <a:srgbClr val="00B050"/>
                </a:solidFill>
              </a:rPr>
              <a:t>/App_Start/</a:t>
            </a:r>
            <a:r>
              <a:rPr lang="en-US" dirty="0" smtClean="0">
                <a:solidFill>
                  <a:srgbClr val="00B050"/>
                </a:solidFill>
              </a:rPr>
              <a:t> </a:t>
            </a:r>
            <a:r>
              <a:rPr lang="en-US" dirty="0" smtClean="0"/>
              <a:t>in internet applications template by default</a:t>
            </a:r>
            <a:endParaRPr lang="en-US" dirty="0"/>
          </a:p>
        </p:txBody>
      </p:sp>
      <p:pic>
        <p:nvPicPr>
          <p:cNvPr id="7" name="Picture 6"/>
          <p:cNvPicPr>
            <a:picLocks noChangeAspect="1"/>
          </p:cNvPicPr>
          <p:nvPr/>
        </p:nvPicPr>
        <p:blipFill>
          <a:blip r:embed="rId2"/>
          <a:stretch>
            <a:fillRect/>
          </a:stretch>
        </p:blipFill>
        <p:spPr>
          <a:xfrm>
            <a:off x="381000" y="3162300"/>
            <a:ext cx="6000750" cy="3390900"/>
          </a:xfrm>
          <a:prstGeom prst="rect">
            <a:avLst/>
          </a:prstGeom>
          <a:ln>
            <a:noFill/>
          </a:ln>
          <a:effectLst>
            <a:outerShdw blurRad="292100" dist="139700" dir="2700000" algn="tl" rotWithShape="0">
              <a:srgbClr val="333333">
                <a:alpha val="65000"/>
              </a:srgbClr>
            </a:outerShdw>
          </a:effectLst>
        </p:spPr>
      </p:pic>
      <p:sp>
        <p:nvSpPr>
          <p:cNvPr id="10" name="Left Arrow 9"/>
          <p:cNvSpPr/>
          <p:nvPr/>
        </p:nvSpPr>
        <p:spPr>
          <a:xfrm rot="21332211">
            <a:off x="2922746" y="4260375"/>
            <a:ext cx="3562351" cy="1524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0"/>
          <p:cNvSpPr txBox="1"/>
          <p:nvPr/>
        </p:nvSpPr>
        <p:spPr>
          <a:xfrm>
            <a:off x="6224138" y="4004500"/>
            <a:ext cx="2005462"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1600" b="1" dirty="0" smtClean="0">
                <a:solidFill>
                  <a:schemeClr val="bg1"/>
                </a:solidFill>
              </a:rPr>
              <a:t>Route name</a:t>
            </a:r>
            <a:endParaRPr lang="en-US" sz="2400" b="1" dirty="0">
              <a:solidFill>
                <a:schemeClr val="bg1"/>
              </a:solidFill>
            </a:endParaRPr>
          </a:p>
        </p:txBody>
      </p:sp>
      <p:sp>
        <p:nvSpPr>
          <p:cNvPr id="12" name="Left Arrow 11"/>
          <p:cNvSpPr/>
          <p:nvPr/>
        </p:nvSpPr>
        <p:spPr>
          <a:xfrm>
            <a:off x="4851639" y="4668650"/>
            <a:ext cx="1372499" cy="12926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6224138" y="4534288"/>
            <a:ext cx="2005462"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1600" b="1" dirty="0" smtClean="0">
                <a:solidFill>
                  <a:schemeClr val="bg1"/>
                </a:solidFill>
              </a:rPr>
              <a:t>Route pattern</a:t>
            </a:r>
          </a:p>
        </p:txBody>
      </p:sp>
      <p:sp>
        <p:nvSpPr>
          <p:cNvPr id="14" name="Right Brace 13"/>
          <p:cNvSpPr/>
          <p:nvPr/>
        </p:nvSpPr>
        <p:spPr>
          <a:xfrm>
            <a:off x="3810000" y="4971596"/>
            <a:ext cx="2414138" cy="1010104"/>
          </a:xfrm>
          <a:prstGeom prst="rightBrace">
            <a:avLst/>
          </a:prstGeom>
          <a:noFill/>
          <a:ln>
            <a:solidFill>
              <a:srgbClr val="00B05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lt1"/>
              </a:solidFill>
            </a:endParaRPr>
          </a:p>
        </p:txBody>
      </p:sp>
      <p:sp>
        <p:nvSpPr>
          <p:cNvPr id="15" name="TextBox 14"/>
          <p:cNvSpPr txBox="1"/>
          <p:nvPr/>
        </p:nvSpPr>
        <p:spPr>
          <a:xfrm>
            <a:off x="6224138" y="5302752"/>
            <a:ext cx="2452318"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1600" b="1" dirty="0" smtClean="0">
                <a:solidFill>
                  <a:schemeClr val="bg1"/>
                </a:solidFill>
              </a:rPr>
              <a:t>Default parameters</a:t>
            </a:r>
          </a:p>
        </p:txBody>
      </p:sp>
      <p:sp>
        <p:nvSpPr>
          <p:cNvPr id="16" name="Left Arrow 15"/>
          <p:cNvSpPr/>
          <p:nvPr/>
        </p:nvSpPr>
        <p:spPr>
          <a:xfrm rot="20594177">
            <a:off x="5943698" y="3482724"/>
            <a:ext cx="1372499" cy="12926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TextBox 16"/>
          <p:cNvSpPr txBox="1"/>
          <p:nvPr/>
        </p:nvSpPr>
        <p:spPr>
          <a:xfrm>
            <a:off x="6712070" y="3272882"/>
            <a:ext cx="2180410"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1600" b="1" dirty="0" smtClean="0">
                <a:solidFill>
                  <a:schemeClr val="bg1"/>
                </a:solidFill>
              </a:rPr>
              <a:t>Routes to ignore</a:t>
            </a:r>
          </a:p>
          <a:p>
            <a:r>
              <a:rPr lang="en-US" sz="1600" b="1" dirty="0" smtClean="0">
                <a:solidFill>
                  <a:schemeClr val="bg1"/>
                </a:solidFill>
              </a:rPr>
              <a:t>The [*] means all left</a:t>
            </a:r>
          </a:p>
        </p:txBody>
      </p:sp>
    </p:spTree>
    <p:extLst>
      <p:ext uri="{BB962C8B-B14F-4D97-AF65-F5344CB8AC3E}">
        <p14:creationId xmlns:p14="http://schemas.microsoft.com/office/powerpoint/2010/main" val="34513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827584" y="332657"/>
            <a:ext cx="7315200" cy="864096"/>
          </a:xfrm>
        </p:spPr>
        <p:txBody>
          <a:bodyPr anchor="t">
            <a:normAutofit/>
          </a:bodyPr>
          <a:lstStyle/>
          <a:p>
            <a:r>
              <a:rPr lang="en-US" altLang="ja-JP" sz="4400" b="1" dirty="0" smtClean="0"/>
              <a:t>MVC</a:t>
            </a:r>
            <a:endParaRPr lang="en-US" altLang="ja-JP" sz="4400" b="1" dirty="0"/>
          </a:p>
        </p:txBody>
      </p:sp>
      <p:sp>
        <p:nvSpPr>
          <p:cNvPr id="3" name="Content Placeholder 2"/>
          <p:cNvSpPr>
            <a:spLocks noGrp="1"/>
          </p:cNvSpPr>
          <p:nvPr>
            <p:ph idx="1"/>
          </p:nvPr>
        </p:nvSpPr>
        <p:spPr>
          <a:xfrm>
            <a:off x="777901" y="1246555"/>
            <a:ext cx="8042571" cy="1224135"/>
          </a:xfrm>
        </p:spPr>
        <p:txBody>
          <a:bodyPr>
            <a:normAutofit/>
          </a:bodyPr>
          <a:lstStyle/>
          <a:p>
            <a:pPr>
              <a:spcBef>
                <a:spcPts val="638"/>
              </a:spcBef>
              <a:buClr>
                <a:schemeClr val="accent2">
                  <a:lumMod val="60000"/>
                  <a:lumOff val="40000"/>
                </a:schemeClr>
              </a:buClr>
              <a:buSzPct val="70000"/>
              <a:buFont typeface="Wingdings" panose="05000000000000000000" pitchFamily="2" charset="2"/>
              <a:buChar char="n"/>
            </a:pPr>
            <a:r>
              <a:rPr lang="en-US" altLang="ja-JP" dirty="0" err="1" smtClean="0"/>
              <a:t>Viết</a:t>
            </a:r>
            <a:r>
              <a:rPr lang="en-US" altLang="ja-JP" dirty="0" smtClean="0"/>
              <a:t> </a:t>
            </a:r>
            <a:r>
              <a:rPr lang="en-US" altLang="ja-JP" dirty="0" err="1"/>
              <a:t>tắt</a:t>
            </a:r>
            <a:r>
              <a:rPr lang="en-US" altLang="ja-JP" dirty="0"/>
              <a:t> </a:t>
            </a:r>
            <a:r>
              <a:rPr lang="en-US" altLang="ja-JP" dirty="0" err="1"/>
              <a:t>của</a:t>
            </a:r>
            <a:r>
              <a:rPr lang="en-US" altLang="ja-JP" dirty="0"/>
              <a:t> Model – View – Controller </a:t>
            </a:r>
            <a:endParaRPr lang="en-US" altLang="ja-JP" b="1" dirty="0" smtClean="0">
              <a:solidFill>
                <a:srgbClr val="F5FFE0"/>
              </a:solidFill>
              <a:latin typeface="Corbel" pitchFamily="34" charset="0"/>
            </a:endParaRPr>
          </a:p>
          <a:p>
            <a:pPr>
              <a:spcBef>
                <a:spcPts val="638"/>
              </a:spcBef>
              <a:buClr>
                <a:schemeClr val="accent2">
                  <a:lumMod val="60000"/>
                  <a:lumOff val="40000"/>
                </a:schemeClr>
              </a:buClr>
              <a:buSzPct val="70000"/>
              <a:buFont typeface="Wingdings" panose="05000000000000000000" pitchFamily="2" charset="2"/>
              <a:buChar char="n"/>
            </a:pPr>
            <a:r>
              <a:rPr lang="en-US" altLang="ja-JP" dirty="0" smtClean="0"/>
              <a:t>L</a:t>
            </a:r>
            <a:r>
              <a:rPr lang="vi-VN" altLang="ja-JP" dirty="0" smtClean="0"/>
              <a:t>à </a:t>
            </a:r>
            <a:r>
              <a:rPr lang="vi-VN" altLang="ja-JP" dirty="0"/>
              <a:t>mô hình phân bố source code thành 3 phần, mỗi thành phần có một nhiệm vụ riêng biệt và độc </a:t>
            </a:r>
            <a:r>
              <a:rPr lang="vi-VN" altLang="ja-JP" dirty="0" smtClean="0"/>
              <a:t>lập</a:t>
            </a:r>
          </a:p>
        </p:txBody>
      </p:sp>
      <p:sp>
        <p:nvSpPr>
          <p:cNvPr id="5" name="Content Placeholder 2"/>
          <p:cNvSpPr txBox="1">
            <a:spLocks/>
          </p:cNvSpPr>
          <p:nvPr/>
        </p:nvSpPr>
        <p:spPr>
          <a:xfrm>
            <a:off x="4139952" y="2492896"/>
            <a:ext cx="4824536" cy="4104456"/>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Font typeface="Wingdings" charset="2"/>
              <a:buChar char="§"/>
              <a:defRPr kumimoji="1"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kumimoji="1"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kumimoji="1"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kumimoji="1"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kumimoji="1"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9pPr>
          </a:lstStyle>
          <a:p>
            <a:pPr>
              <a:lnSpc>
                <a:spcPts val="3775"/>
              </a:lnSpc>
              <a:spcBef>
                <a:spcPts val="600"/>
              </a:spcBef>
              <a:spcAft>
                <a:spcPts val="600"/>
              </a:spcAft>
              <a:buClr>
                <a:srgbClr val="00B050"/>
              </a:buClr>
              <a:buSzPct val="70000"/>
              <a:buFont typeface="Wingdings" panose="05000000000000000000" pitchFamily="2" charset="2"/>
              <a:buChar char="Ø"/>
            </a:pPr>
            <a:r>
              <a:rPr lang="en-US" altLang="ja-JP" sz="1500" b="1" dirty="0" smtClean="0">
                <a:solidFill>
                  <a:srgbClr val="00B050"/>
                </a:solidFill>
                <a:latin typeface="Corbel" pitchFamily="34" charset="0"/>
              </a:rPr>
              <a:t>Controller</a:t>
            </a:r>
            <a:r>
              <a:rPr lang="en-US" altLang="ja-JP" sz="1500" b="1" dirty="0" smtClean="0">
                <a:solidFill>
                  <a:srgbClr val="EBFFC2"/>
                </a:solidFill>
                <a:latin typeface="Corbel" pitchFamily="34" charset="0"/>
              </a:rPr>
              <a:t> - </a:t>
            </a:r>
            <a:r>
              <a:rPr lang="vi-VN" altLang="ja-JP" sz="1500" dirty="0" smtClean="0"/>
              <a:t>Giữ nhiệm vụ nhận các yêu cầu từ người dùng và gọi đúng những phương thức xử lý </a:t>
            </a:r>
            <a:endParaRPr lang="en-US" altLang="ja-JP" sz="1500" dirty="0" smtClean="0"/>
          </a:p>
          <a:p>
            <a:pPr>
              <a:lnSpc>
                <a:spcPts val="3775"/>
              </a:lnSpc>
              <a:spcBef>
                <a:spcPts val="600"/>
              </a:spcBef>
              <a:spcAft>
                <a:spcPts val="600"/>
              </a:spcAft>
              <a:buClr>
                <a:srgbClr val="00B050"/>
              </a:buClr>
              <a:buSzPct val="70000"/>
              <a:buFont typeface="Wingdings" panose="05000000000000000000" pitchFamily="2" charset="2"/>
              <a:buChar char="Ø"/>
            </a:pPr>
            <a:r>
              <a:rPr lang="en-US" altLang="ja-JP" sz="1500" b="1" dirty="0" smtClean="0">
                <a:solidFill>
                  <a:srgbClr val="00B050"/>
                </a:solidFill>
                <a:latin typeface="Corbel" pitchFamily="34" charset="0"/>
              </a:rPr>
              <a:t>Model</a:t>
            </a:r>
            <a:r>
              <a:rPr lang="en-US" altLang="ja-JP" sz="1500" b="1" dirty="0" smtClean="0">
                <a:solidFill>
                  <a:srgbClr val="FFC000"/>
                </a:solidFill>
                <a:latin typeface="Corbel" pitchFamily="34" charset="0"/>
              </a:rPr>
              <a:t> </a:t>
            </a:r>
            <a:r>
              <a:rPr lang="en-US" altLang="ja-JP" sz="1500" b="1" dirty="0" smtClean="0">
                <a:solidFill>
                  <a:srgbClr val="EBFFC2"/>
                </a:solidFill>
                <a:latin typeface="Corbel" pitchFamily="34" charset="0"/>
              </a:rPr>
              <a:t>- </a:t>
            </a:r>
            <a:r>
              <a:rPr lang="vi-VN" altLang="ja-JP" sz="1500" dirty="0" smtClean="0"/>
              <a:t>chứa tất cả các nghiệp vụ logic, phương thức xử lý, truy xuất database</a:t>
            </a:r>
            <a:endParaRPr lang="en-US" altLang="ja-JP" sz="1500" b="1" dirty="0" smtClean="0">
              <a:solidFill>
                <a:srgbClr val="EBFFC2"/>
              </a:solidFill>
              <a:latin typeface="Corbel" pitchFamily="34" charset="0"/>
            </a:endParaRPr>
          </a:p>
          <a:p>
            <a:pPr>
              <a:lnSpc>
                <a:spcPts val="3775"/>
              </a:lnSpc>
              <a:spcBef>
                <a:spcPts val="600"/>
              </a:spcBef>
              <a:spcAft>
                <a:spcPts val="600"/>
              </a:spcAft>
              <a:buClr>
                <a:srgbClr val="00B050"/>
              </a:buClr>
              <a:buSzPct val="70000"/>
              <a:buFont typeface="Wingdings" panose="05000000000000000000" pitchFamily="2" charset="2"/>
              <a:buChar char="Ø"/>
            </a:pPr>
            <a:r>
              <a:rPr lang="en-US" altLang="ja-JP" sz="1500" b="1" dirty="0" smtClean="0">
                <a:solidFill>
                  <a:srgbClr val="00B050"/>
                </a:solidFill>
                <a:latin typeface="Corbel" pitchFamily="34" charset="0"/>
              </a:rPr>
              <a:t>View </a:t>
            </a:r>
            <a:r>
              <a:rPr lang="en-US" altLang="ja-JP" sz="1500" b="1" dirty="0" smtClean="0">
                <a:solidFill>
                  <a:srgbClr val="EBFFC2"/>
                </a:solidFill>
                <a:latin typeface="Corbel" pitchFamily="34" charset="0"/>
              </a:rPr>
              <a:t>- </a:t>
            </a:r>
            <a:r>
              <a:rPr lang="vi-VN" altLang="ja-JP" sz="1500" dirty="0" smtClean="0"/>
              <a:t>Đảm nhận việc hiển thị thông tin, tương tác với người dùng, nơi chứa tất cả các đối tượng GUI</a:t>
            </a:r>
            <a:endParaRPr lang="ja-JP" altLang="en-US" sz="1500" dirty="0"/>
          </a:p>
        </p:txBody>
      </p:sp>
      <p:grpSp>
        <p:nvGrpSpPr>
          <p:cNvPr id="6" name="Group 21"/>
          <p:cNvGrpSpPr>
            <a:grpSpLocks/>
          </p:cNvGrpSpPr>
          <p:nvPr/>
        </p:nvGrpSpPr>
        <p:grpSpPr bwMode="auto">
          <a:xfrm>
            <a:off x="383604" y="2757971"/>
            <a:ext cx="3684340" cy="2975372"/>
            <a:chOff x="5157635" y="3357562"/>
            <a:chExt cx="3863737" cy="3246758"/>
          </a:xfrm>
        </p:grpSpPr>
        <p:grpSp>
          <p:nvGrpSpPr>
            <p:cNvPr id="7" name="Group 3"/>
            <p:cNvGrpSpPr>
              <a:grpSpLocks/>
            </p:cNvGrpSpPr>
            <p:nvPr/>
          </p:nvGrpSpPr>
          <p:grpSpPr bwMode="auto">
            <a:xfrm>
              <a:off x="6357950" y="3357562"/>
              <a:ext cx="1311851" cy="1494953"/>
              <a:chOff x="1168205" y="272951"/>
              <a:chExt cx="2349065" cy="2349065"/>
            </a:xfrm>
          </p:grpSpPr>
          <p:sp>
            <p:nvSpPr>
              <p:cNvPr id="23" name="Oval 22"/>
              <p:cNvSpPr/>
              <p:nvPr/>
            </p:nvSpPr>
            <p:spPr>
              <a:xfrm>
                <a:off x="1168205" y="272951"/>
                <a:ext cx="2349065" cy="234906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4" name="Oval 4"/>
              <p:cNvSpPr/>
              <p:nvPr/>
            </p:nvSpPr>
            <p:spPr>
              <a:xfrm>
                <a:off x="1505498" y="578749"/>
                <a:ext cx="1661140" cy="1661502"/>
              </a:xfrm>
              <a:prstGeom prst="rect">
                <a:avLst/>
              </a:prstGeom>
            </p:spPr>
            <p:style>
              <a:lnRef idx="0">
                <a:scrgbClr r="0" g="0" b="0"/>
              </a:lnRef>
              <a:fillRef idx="0">
                <a:scrgbClr r="0" g="0" b="0"/>
              </a:fillRef>
              <a:effectRef idx="0">
                <a:scrgbClr r="0" g="0" b="0"/>
              </a:effectRef>
              <a:fontRef idx="minor">
                <a:schemeClr val="lt1"/>
              </a:fontRef>
            </p:style>
            <p:txBody>
              <a:bodyPr lIns="30480" tIns="30480" rIns="30480" bIns="30480" spcCol="1270" anchor="ctr"/>
              <a:lstStyle/>
              <a:p>
                <a:pPr algn="ctr" defTabSz="1066800" rtl="1">
                  <a:lnSpc>
                    <a:spcPct val="90000"/>
                  </a:lnSpc>
                  <a:spcAft>
                    <a:spcPct val="35000"/>
                  </a:spcAft>
                  <a:defRPr/>
                </a:pPr>
                <a:r>
                  <a:rPr lang="en-US" dirty="0">
                    <a:effectLst>
                      <a:outerShdw blurRad="38100" dist="38100" dir="2700000" algn="tl">
                        <a:srgbClr val="000000">
                          <a:alpha val="43137"/>
                        </a:srgbClr>
                      </a:outerShdw>
                    </a:effectLst>
                  </a:rPr>
                  <a:t>Model</a:t>
                </a:r>
              </a:p>
            </p:txBody>
          </p:sp>
        </p:grpSp>
        <p:grpSp>
          <p:nvGrpSpPr>
            <p:cNvPr id="8" name="Group 4"/>
            <p:cNvGrpSpPr>
              <a:grpSpLocks/>
            </p:cNvGrpSpPr>
            <p:nvPr/>
          </p:nvGrpSpPr>
          <p:grpSpPr bwMode="auto">
            <a:xfrm rot="-623537">
              <a:off x="7578749" y="4583529"/>
              <a:ext cx="444869" cy="477476"/>
              <a:chOff x="2579018" y="2760862"/>
              <a:chExt cx="792809" cy="426041"/>
            </a:xfrm>
          </p:grpSpPr>
          <p:sp>
            <p:nvSpPr>
              <p:cNvPr id="21" name="Right Arrow 20"/>
              <p:cNvSpPr/>
              <p:nvPr/>
            </p:nvSpPr>
            <p:spPr>
              <a:xfrm rot="14259214">
                <a:off x="2763579" y="2578654"/>
                <a:ext cx="423688" cy="792809"/>
              </a:xfrm>
              <a:prstGeom prst="rightArrow">
                <a:avLst>
                  <a:gd name="adj1" fmla="val 60000"/>
                  <a:gd name="adj2" fmla="val 50000"/>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2" name="Right Arrow 6"/>
              <p:cNvSpPr/>
              <p:nvPr/>
            </p:nvSpPr>
            <p:spPr>
              <a:xfrm rot="14259214">
                <a:off x="2927434" y="2698428"/>
                <a:ext cx="353082" cy="476438"/>
              </a:xfrm>
              <a:prstGeom prst="rect">
                <a:avLst/>
              </a:prstGeom>
            </p:spPr>
            <p:style>
              <a:lnRef idx="0">
                <a:scrgbClr r="0" g="0" b="0"/>
              </a:lnRef>
              <a:fillRef idx="0">
                <a:scrgbClr r="0" g="0" b="0"/>
              </a:fillRef>
              <a:effectRef idx="0">
                <a:scrgbClr r="0" g="0" b="0"/>
              </a:effectRef>
              <a:fontRef idx="minor">
                <a:schemeClr val="lt1"/>
              </a:fontRef>
            </p:style>
            <p:txBody>
              <a:bodyPr lIns="0" tIns="0" rIns="0" bIns="0" anchor="ctr"/>
              <a:lstStyle>
                <a:lvl1pPr algn="r" defTabSz="800100" rtl="1" eaLnBrk="0" hangingPunct="0">
                  <a:defRPr>
                    <a:solidFill>
                      <a:schemeClr val="tx1"/>
                    </a:solidFill>
                    <a:latin typeface="Arial" pitchFamily="34" charset="0"/>
                    <a:cs typeface="Arial" pitchFamily="34" charset="0"/>
                  </a:defRPr>
                </a:lvl1pPr>
                <a:lvl2pPr marL="742950" indent="-285750" algn="r" defTabSz="800100" rtl="1" eaLnBrk="0" hangingPunct="0">
                  <a:defRPr>
                    <a:solidFill>
                      <a:schemeClr val="tx1"/>
                    </a:solidFill>
                    <a:latin typeface="Arial" pitchFamily="34" charset="0"/>
                    <a:cs typeface="Arial" pitchFamily="34" charset="0"/>
                  </a:defRPr>
                </a:lvl2pPr>
                <a:lvl3pPr marL="1143000" indent="-228600" algn="r" defTabSz="800100" rtl="1" eaLnBrk="0" hangingPunct="0">
                  <a:defRPr>
                    <a:solidFill>
                      <a:schemeClr val="tx1"/>
                    </a:solidFill>
                    <a:latin typeface="Arial" pitchFamily="34" charset="0"/>
                    <a:cs typeface="Arial" pitchFamily="34" charset="0"/>
                  </a:defRPr>
                </a:lvl3pPr>
                <a:lvl4pPr marL="1600200" indent="-228600" algn="r" defTabSz="800100" rtl="1" eaLnBrk="0" hangingPunct="0">
                  <a:defRPr>
                    <a:solidFill>
                      <a:schemeClr val="tx1"/>
                    </a:solidFill>
                    <a:latin typeface="Arial" pitchFamily="34" charset="0"/>
                    <a:cs typeface="Arial" pitchFamily="34" charset="0"/>
                  </a:defRPr>
                </a:lvl4pPr>
                <a:lvl5pPr marL="2057400" indent="-228600" algn="r" defTabSz="800100" rtl="1" eaLnBrk="0" hangingPunct="0">
                  <a:defRPr>
                    <a:solidFill>
                      <a:schemeClr val="tx1"/>
                    </a:solidFill>
                    <a:latin typeface="Arial" pitchFamily="34" charset="0"/>
                    <a:cs typeface="Arial" pitchFamily="34" charset="0"/>
                  </a:defRPr>
                </a:lvl5pPr>
                <a:lvl6pPr marL="25146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90000"/>
                  </a:lnSpc>
                  <a:spcAft>
                    <a:spcPct val="35000"/>
                  </a:spcAft>
                </a:pPr>
                <a:endParaRPr lang="en-US" altLang="ja-JP">
                  <a:solidFill>
                    <a:srgbClr val="FFFFFF"/>
                  </a:solidFill>
                  <a:effectLst>
                    <a:outerShdw blurRad="38100" dist="38100" dir="2700000" algn="tl">
                      <a:srgbClr val="C0C0C0"/>
                    </a:outerShdw>
                  </a:effectLst>
                  <a:latin typeface="Calibri" pitchFamily="34" charset="0"/>
                </a:endParaRPr>
              </a:p>
            </p:txBody>
          </p:sp>
        </p:grpSp>
        <p:grpSp>
          <p:nvGrpSpPr>
            <p:cNvPr id="9" name="Group 5"/>
            <p:cNvGrpSpPr>
              <a:grpSpLocks/>
            </p:cNvGrpSpPr>
            <p:nvPr/>
          </p:nvGrpSpPr>
          <p:grpSpPr bwMode="auto">
            <a:xfrm>
              <a:off x="7523856" y="5044275"/>
              <a:ext cx="1497516" cy="1494953"/>
              <a:chOff x="2947504" y="3167319"/>
              <a:chExt cx="2430487" cy="2349065"/>
            </a:xfrm>
          </p:grpSpPr>
          <p:sp>
            <p:nvSpPr>
              <p:cNvPr id="19" name="Oval 18"/>
              <p:cNvSpPr/>
              <p:nvPr/>
            </p:nvSpPr>
            <p:spPr>
              <a:xfrm>
                <a:off x="2947505" y="3167319"/>
                <a:ext cx="2349064" cy="2349065"/>
              </a:xfrm>
              <a:prstGeom prst="ellipse">
                <a:avLst/>
              </a:prstGeom>
            </p:spPr>
            <p:style>
              <a:lnRef idx="0">
                <a:schemeClr val="lt1">
                  <a:hueOff val="0"/>
                  <a:satOff val="0"/>
                  <a:lumOff val="0"/>
                  <a:alphaOff val="0"/>
                </a:schemeClr>
              </a:lnRef>
              <a:fillRef idx="3">
                <a:schemeClr val="accent2">
                  <a:hueOff val="579923"/>
                  <a:satOff val="-17250"/>
                  <a:lumOff val="11569"/>
                  <a:alphaOff val="0"/>
                </a:schemeClr>
              </a:fillRef>
              <a:effectRef idx="3">
                <a:schemeClr val="accent2">
                  <a:hueOff val="579923"/>
                  <a:satOff val="-17250"/>
                  <a:lumOff val="11569"/>
                  <a:alphaOff val="0"/>
                </a:schemeClr>
              </a:effectRef>
              <a:fontRef idx="minor">
                <a:schemeClr val="lt1"/>
              </a:fontRef>
            </p:style>
          </p:sp>
          <p:sp>
            <p:nvSpPr>
              <p:cNvPr id="20" name="Oval 8"/>
              <p:cNvSpPr/>
              <p:nvPr/>
            </p:nvSpPr>
            <p:spPr>
              <a:xfrm>
                <a:off x="2947829" y="3498466"/>
                <a:ext cx="2430162" cy="1661502"/>
              </a:xfrm>
              <a:prstGeom prst="rect">
                <a:avLst/>
              </a:prstGeom>
            </p:spPr>
            <p:style>
              <a:lnRef idx="0">
                <a:scrgbClr r="0" g="0" b="0"/>
              </a:lnRef>
              <a:fillRef idx="0">
                <a:scrgbClr r="0" g="0" b="0"/>
              </a:fillRef>
              <a:effectRef idx="0">
                <a:scrgbClr r="0" g="0" b="0"/>
              </a:effectRef>
              <a:fontRef idx="minor">
                <a:schemeClr val="lt1"/>
              </a:fontRef>
            </p:style>
            <p:txBody>
              <a:bodyPr lIns="30480" tIns="30480" rIns="30480" bIns="30480" spcCol="1270" anchor="ctr"/>
              <a:lstStyle/>
              <a:p>
                <a:pPr algn="ctr" defTabSz="1066800" rtl="1">
                  <a:lnSpc>
                    <a:spcPct val="90000"/>
                  </a:lnSpc>
                  <a:spcAft>
                    <a:spcPct val="35000"/>
                  </a:spcAft>
                  <a:defRPr/>
                </a:pPr>
                <a:r>
                  <a:rPr lang="en-US" dirty="0">
                    <a:effectLst>
                      <a:outerShdw blurRad="38100" dist="38100" dir="2700000" algn="tl">
                        <a:srgbClr val="000000">
                          <a:alpha val="43137"/>
                        </a:srgbClr>
                      </a:outerShdw>
                    </a:effectLst>
                  </a:rPr>
                  <a:t>Controller</a:t>
                </a:r>
              </a:p>
            </p:txBody>
          </p:sp>
        </p:grpSp>
        <p:grpSp>
          <p:nvGrpSpPr>
            <p:cNvPr id="10" name="Group 6"/>
            <p:cNvGrpSpPr>
              <a:grpSpLocks/>
            </p:cNvGrpSpPr>
            <p:nvPr/>
          </p:nvGrpSpPr>
          <p:grpSpPr bwMode="auto">
            <a:xfrm>
              <a:off x="6687854" y="5458735"/>
              <a:ext cx="591163" cy="641624"/>
              <a:chOff x="2521530" y="3997824"/>
              <a:chExt cx="183994" cy="1008204"/>
            </a:xfrm>
          </p:grpSpPr>
          <p:sp>
            <p:nvSpPr>
              <p:cNvPr id="17" name="Right Arrow 16"/>
              <p:cNvSpPr/>
              <p:nvPr/>
            </p:nvSpPr>
            <p:spPr>
              <a:xfrm rot="10800000">
                <a:off x="2521530" y="4213219"/>
                <a:ext cx="163156" cy="792809"/>
              </a:xfrm>
              <a:prstGeom prst="rightArrow">
                <a:avLst>
                  <a:gd name="adj1" fmla="val 60000"/>
                  <a:gd name="adj2" fmla="val 50000"/>
                </a:avLst>
              </a:prstGeom>
            </p:spPr>
            <p:style>
              <a:lnRef idx="0">
                <a:schemeClr val="lt1">
                  <a:hueOff val="0"/>
                  <a:satOff val="0"/>
                  <a:lumOff val="0"/>
                  <a:alphaOff val="0"/>
                </a:schemeClr>
              </a:lnRef>
              <a:fillRef idx="3">
                <a:schemeClr val="accent2">
                  <a:hueOff val="579923"/>
                  <a:satOff val="-17250"/>
                  <a:lumOff val="11569"/>
                  <a:alphaOff val="0"/>
                </a:schemeClr>
              </a:fillRef>
              <a:effectRef idx="3">
                <a:schemeClr val="accent2">
                  <a:hueOff val="579923"/>
                  <a:satOff val="-17250"/>
                  <a:lumOff val="11569"/>
                  <a:alphaOff val="0"/>
                </a:schemeClr>
              </a:effectRef>
              <a:fontRef idx="minor">
                <a:schemeClr val="lt1"/>
              </a:fontRef>
            </p:style>
          </p:sp>
          <p:sp>
            <p:nvSpPr>
              <p:cNvPr id="18" name="Right Arrow 10"/>
              <p:cNvSpPr/>
              <p:nvPr/>
            </p:nvSpPr>
            <p:spPr>
              <a:xfrm rot="21600000">
                <a:off x="2535987" y="3997106"/>
                <a:ext cx="169651" cy="475686"/>
              </a:xfrm>
              <a:prstGeom prst="rect">
                <a:avLst/>
              </a:prstGeom>
            </p:spPr>
            <p:style>
              <a:lnRef idx="0">
                <a:scrgbClr r="0" g="0" b="0"/>
              </a:lnRef>
              <a:fillRef idx="0">
                <a:scrgbClr r="0" g="0" b="0"/>
              </a:fillRef>
              <a:effectRef idx="0">
                <a:scrgbClr r="0" g="0" b="0"/>
              </a:effectRef>
              <a:fontRef idx="minor">
                <a:schemeClr val="lt1"/>
              </a:fontRef>
            </p:style>
            <p:txBody>
              <a:bodyPr lIns="0" tIns="0" rIns="0" bIns="0" anchor="ctr"/>
              <a:lstStyle>
                <a:lvl1pPr algn="r" defTabSz="800100" rtl="1" eaLnBrk="0" hangingPunct="0">
                  <a:defRPr>
                    <a:solidFill>
                      <a:schemeClr val="tx1"/>
                    </a:solidFill>
                    <a:latin typeface="Arial" pitchFamily="34" charset="0"/>
                    <a:cs typeface="Arial" pitchFamily="34" charset="0"/>
                  </a:defRPr>
                </a:lvl1pPr>
                <a:lvl2pPr marL="742950" indent="-285750" algn="r" defTabSz="800100" rtl="1" eaLnBrk="0" hangingPunct="0">
                  <a:defRPr>
                    <a:solidFill>
                      <a:schemeClr val="tx1"/>
                    </a:solidFill>
                    <a:latin typeface="Arial" pitchFamily="34" charset="0"/>
                    <a:cs typeface="Arial" pitchFamily="34" charset="0"/>
                  </a:defRPr>
                </a:lvl2pPr>
                <a:lvl3pPr marL="1143000" indent="-228600" algn="r" defTabSz="800100" rtl="1" eaLnBrk="0" hangingPunct="0">
                  <a:defRPr>
                    <a:solidFill>
                      <a:schemeClr val="tx1"/>
                    </a:solidFill>
                    <a:latin typeface="Arial" pitchFamily="34" charset="0"/>
                    <a:cs typeface="Arial" pitchFamily="34" charset="0"/>
                  </a:defRPr>
                </a:lvl3pPr>
                <a:lvl4pPr marL="1600200" indent="-228600" algn="r" defTabSz="800100" rtl="1" eaLnBrk="0" hangingPunct="0">
                  <a:defRPr>
                    <a:solidFill>
                      <a:schemeClr val="tx1"/>
                    </a:solidFill>
                    <a:latin typeface="Arial" pitchFamily="34" charset="0"/>
                    <a:cs typeface="Arial" pitchFamily="34" charset="0"/>
                  </a:defRPr>
                </a:lvl4pPr>
                <a:lvl5pPr marL="2057400" indent="-228600" algn="r" defTabSz="800100" rtl="1" eaLnBrk="0" hangingPunct="0">
                  <a:defRPr>
                    <a:solidFill>
                      <a:schemeClr val="tx1"/>
                    </a:solidFill>
                    <a:latin typeface="Arial" pitchFamily="34" charset="0"/>
                    <a:cs typeface="Arial" pitchFamily="34" charset="0"/>
                  </a:defRPr>
                </a:lvl5pPr>
                <a:lvl6pPr marL="25146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90000"/>
                  </a:lnSpc>
                  <a:spcAft>
                    <a:spcPct val="35000"/>
                  </a:spcAft>
                </a:pPr>
                <a:endParaRPr lang="en-US" altLang="ja-JP">
                  <a:solidFill>
                    <a:srgbClr val="FFFFFF"/>
                  </a:solidFill>
                  <a:effectLst>
                    <a:outerShdw blurRad="38100" dist="38100" dir="2700000" algn="tl">
                      <a:srgbClr val="C0C0C0"/>
                    </a:outerShdw>
                  </a:effectLst>
                  <a:latin typeface="Calibri" pitchFamily="34" charset="0"/>
                </a:endParaRPr>
              </a:p>
            </p:txBody>
          </p:sp>
        </p:grpSp>
        <p:grpSp>
          <p:nvGrpSpPr>
            <p:cNvPr id="11" name="Group 7"/>
            <p:cNvGrpSpPr>
              <a:grpSpLocks/>
            </p:cNvGrpSpPr>
            <p:nvPr/>
          </p:nvGrpSpPr>
          <p:grpSpPr bwMode="auto">
            <a:xfrm>
              <a:off x="5157635" y="5109366"/>
              <a:ext cx="1311850" cy="1494954"/>
              <a:chOff x="25304" y="3344236"/>
              <a:chExt cx="2349064" cy="2349066"/>
            </a:xfrm>
          </p:grpSpPr>
          <p:sp>
            <p:nvSpPr>
              <p:cNvPr id="15" name="Oval 14"/>
              <p:cNvSpPr/>
              <p:nvPr/>
            </p:nvSpPr>
            <p:spPr>
              <a:xfrm>
                <a:off x="25304" y="3344236"/>
                <a:ext cx="2349064" cy="2349066"/>
              </a:xfrm>
              <a:prstGeom prst="ellipse">
                <a:avLst/>
              </a:prstGeom>
              <a:solidFill>
                <a:schemeClr val="accent3">
                  <a:lumMod val="75000"/>
                </a:schemeClr>
              </a:solidFill>
            </p:spPr>
            <p:style>
              <a:lnRef idx="0">
                <a:schemeClr val="lt1">
                  <a:hueOff val="0"/>
                  <a:satOff val="0"/>
                  <a:lumOff val="0"/>
                  <a:alphaOff val="0"/>
                </a:schemeClr>
              </a:lnRef>
              <a:fillRef idx="3">
                <a:scrgbClr r="0" g="0" b="0"/>
              </a:fillRef>
              <a:effectRef idx="3">
                <a:schemeClr val="accent2">
                  <a:hueOff val="1159846"/>
                  <a:satOff val="-34499"/>
                  <a:lumOff val="23138"/>
                  <a:alphaOff val="0"/>
                </a:schemeClr>
              </a:effectRef>
              <a:fontRef idx="minor">
                <a:schemeClr val="lt1"/>
              </a:fontRef>
            </p:style>
          </p:sp>
          <p:sp>
            <p:nvSpPr>
              <p:cNvPr id="16" name="Oval 12"/>
              <p:cNvSpPr/>
              <p:nvPr/>
            </p:nvSpPr>
            <p:spPr>
              <a:xfrm>
                <a:off x="329790" y="3637661"/>
                <a:ext cx="1661141" cy="1661502"/>
              </a:xfrm>
              <a:prstGeom prst="rect">
                <a:avLst/>
              </a:prstGeom>
            </p:spPr>
            <p:style>
              <a:lnRef idx="0">
                <a:scrgbClr r="0" g="0" b="0"/>
              </a:lnRef>
              <a:fillRef idx="0">
                <a:scrgbClr r="0" g="0" b="0"/>
              </a:fillRef>
              <a:effectRef idx="0">
                <a:scrgbClr r="0" g="0" b="0"/>
              </a:effectRef>
              <a:fontRef idx="minor">
                <a:schemeClr val="lt1"/>
              </a:fontRef>
            </p:style>
            <p:txBody>
              <a:bodyPr lIns="30480" tIns="30480" rIns="30480" bIns="30480" spcCol="1270" anchor="ctr"/>
              <a:lstStyle/>
              <a:p>
                <a:pPr algn="ctr" defTabSz="1066800" rtl="1">
                  <a:lnSpc>
                    <a:spcPct val="90000"/>
                  </a:lnSpc>
                  <a:spcAft>
                    <a:spcPct val="35000"/>
                  </a:spcAft>
                  <a:defRPr/>
                </a:pPr>
                <a:r>
                  <a:rPr lang="en-US" dirty="0">
                    <a:effectLst>
                      <a:outerShdw blurRad="38100" dist="38100" dir="2700000" algn="tl">
                        <a:srgbClr val="000000">
                          <a:alpha val="43137"/>
                        </a:srgbClr>
                      </a:outerShdw>
                    </a:effectLst>
                  </a:rPr>
                  <a:t>View</a:t>
                </a:r>
              </a:p>
            </p:txBody>
          </p:sp>
        </p:grpSp>
        <p:grpSp>
          <p:nvGrpSpPr>
            <p:cNvPr id="12" name="Group 8"/>
            <p:cNvGrpSpPr>
              <a:grpSpLocks/>
            </p:cNvGrpSpPr>
            <p:nvPr/>
          </p:nvGrpSpPr>
          <p:grpSpPr bwMode="auto">
            <a:xfrm rot="1113159">
              <a:off x="5965462" y="4653505"/>
              <a:ext cx="600483" cy="428628"/>
              <a:chOff x="1419316" y="2812190"/>
              <a:chExt cx="1075253" cy="332237"/>
            </a:xfrm>
          </p:grpSpPr>
          <p:sp>
            <p:nvSpPr>
              <p:cNvPr id="13" name="Right Arrow 12"/>
              <p:cNvSpPr/>
              <p:nvPr/>
            </p:nvSpPr>
            <p:spPr>
              <a:xfrm rot="17427649">
                <a:off x="1932046" y="2581904"/>
                <a:ext cx="332237" cy="792809"/>
              </a:xfrm>
              <a:prstGeom prst="rightArrow">
                <a:avLst>
                  <a:gd name="adj1" fmla="val 60000"/>
                  <a:gd name="adj2" fmla="val 50000"/>
                </a:avLst>
              </a:prstGeom>
              <a:solidFill>
                <a:schemeClr val="accent3">
                  <a:lumMod val="75000"/>
                </a:schemeClr>
              </a:solidFill>
            </p:spPr>
            <p:style>
              <a:lnRef idx="0">
                <a:schemeClr val="lt1">
                  <a:hueOff val="0"/>
                  <a:satOff val="0"/>
                  <a:lumOff val="0"/>
                  <a:alphaOff val="0"/>
                </a:schemeClr>
              </a:lnRef>
              <a:fillRef idx="3">
                <a:scrgbClr r="0" g="0" b="0"/>
              </a:fillRef>
              <a:effectRef idx="3">
                <a:schemeClr val="accent2">
                  <a:hueOff val="1159846"/>
                  <a:satOff val="-34499"/>
                  <a:lumOff val="23138"/>
                  <a:alphaOff val="0"/>
                </a:schemeClr>
              </a:effectRef>
              <a:fontRef idx="minor">
                <a:schemeClr val="lt1"/>
              </a:fontRef>
            </p:style>
          </p:sp>
          <p:sp>
            <p:nvSpPr>
              <p:cNvPr id="14" name="Right Arrow 14"/>
              <p:cNvSpPr/>
              <p:nvPr/>
            </p:nvSpPr>
            <p:spPr>
              <a:xfrm rot="17427649">
                <a:off x="1539691" y="2702877"/>
                <a:ext cx="232135" cy="475336"/>
              </a:xfrm>
              <a:prstGeom prst="rect">
                <a:avLst/>
              </a:prstGeom>
            </p:spPr>
            <p:style>
              <a:lnRef idx="0">
                <a:scrgbClr r="0" g="0" b="0"/>
              </a:lnRef>
              <a:fillRef idx="0">
                <a:scrgbClr r="0" g="0" b="0"/>
              </a:fillRef>
              <a:effectRef idx="0">
                <a:scrgbClr r="0" g="0" b="0"/>
              </a:effectRef>
              <a:fontRef idx="minor">
                <a:schemeClr val="lt1"/>
              </a:fontRef>
            </p:style>
            <p:txBody>
              <a:bodyPr lIns="0" tIns="0" rIns="0" bIns="0" anchor="ctr"/>
              <a:lstStyle>
                <a:lvl1pPr algn="r" defTabSz="800100" rtl="1" eaLnBrk="0" hangingPunct="0">
                  <a:defRPr>
                    <a:solidFill>
                      <a:schemeClr val="tx1"/>
                    </a:solidFill>
                    <a:latin typeface="Arial" pitchFamily="34" charset="0"/>
                    <a:cs typeface="Arial" pitchFamily="34" charset="0"/>
                  </a:defRPr>
                </a:lvl1pPr>
                <a:lvl2pPr marL="742950" indent="-285750" algn="r" defTabSz="800100" rtl="1" eaLnBrk="0" hangingPunct="0">
                  <a:defRPr>
                    <a:solidFill>
                      <a:schemeClr val="tx1"/>
                    </a:solidFill>
                    <a:latin typeface="Arial" pitchFamily="34" charset="0"/>
                    <a:cs typeface="Arial" pitchFamily="34" charset="0"/>
                  </a:defRPr>
                </a:lvl2pPr>
                <a:lvl3pPr marL="1143000" indent="-228600" algn="r" defTabSz="800100" rtl="1" eaLnBrk="0" hangingPunct="0">
                  <a:defRPr>
                    <a:solidFill>
                      <a:schemeClr val="tx1"/>
                    </a:solidFill>
                    <a:latin typeface="Arial" pitchFamily="34" charset="0"/>
                    <a:cs typeface="Arial" pitchFamily="34" charset="0"/>
                  </a:defRPr>
                </a:lvl3pPr>
                <a:lvl4pPr marL="1600200" indent="-228600" algn="r" defTabSz="800100" rtl="1" eaLnBrk="0" hangingPunct="0">
                  <a:defRPr>
                    <a:solidFill>
                      <a:schemeClr val="tx1"/>
                    </a:solidFill>
                    <a:latin typeface="Arial" pitchFamily="34" charset="0"/>
                    <a:cs typeface="Arial" pitchFamily="34" charset="0"/>
                  </a:defRPr>
                </a:lvl4pPr>
                <a:lvl5pPr marL="2057400" indent="-228600" algn="r" defTabSz="800100" rtl="1" eaLnBrk="0" hangingPunct="0">
                  <a:defRPr>
                    <a:solidFill>
                      <a:schemeClr val="tx1"/>
                    </a:solidFill>
                    <a:latin typeface="Arial" pitchFamily="34" charset="0"/>
                    <a:cs typeface="Arial" pitchFamily="34" charset="0"/>
                  </a:defRPr>
                </a:lvl5pPr>
                <a:lvl6pPr marL="25146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defTabSz="800100" rtl="1"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90000"/>
                  </a:lnSpc>
                  <a:spcAft>
                    <a:spcPct val="35000"/>
                  </a:spcAft>
                </a:pPr>
                <a:endParaRPr lang="en-US" altLang="ja-JP">
                  <a:solidFill>
                    <a:srgbClr val="FFFFFF"/>
                  </a:solidFill>
                  <a:effectLst>
                    <a:outerShdw blurRad="38100" dist="38100" dir="2700000" algn="tl">
                      <a:srgbClr val="C0C0C0"/>
                    </a:outerShdw>
                  </a:effectLst>
                  <a:latin typeface="Calibri" pitchFamily="34" charset="0"/>
                </a:endParaRPr>
              </a:p>
            </p:txBody>
          </p:sp>
        </p:grpSp>
      </p:grpSp>
    </p:spTree>
    <p:extLst>
      <p:ext uri="{BB962C8B-B14F-4D97-AF65-F5344CB8AC3E}">
        <p14:creationId xmlns:p14="http://schemas.microsoft.com/office/powerpoint/2010/main" val="4258387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12" y="212812"/>
            <a:ext cx="7315200" cy="853988"/>
          </a:xfrm>
        </p:spPr>
        <p:txBody>
          <a:bodyPr/>
          <a:lstStyle/>
          <a:p>
            <a:r>
              <a:rPr lang="en-US" b="1" dirty="0" smtClean="0"/>
              <a:t>Routing Examples</a:t>
            </a:r>
            <a:endParaRPr lang="en-US" b="1" dirty="0"/>
          </a:p>
        </p:txBody>
      </p:sp>
      <p:sp>
        <p:nvSpPr>
          <p:cNvPr id="3" name="Content Placeholder 2"/>
          <p:cNvSpPr>
            <a:spLocks noGrp="1"/>
          </p:cNvSpPr>
          <p:nvPr>
            <p:ph idx="1"/>
          </p:nvPr>
        </p:nvSpPr>
        <p:spPr>
          <a:xfrm>
            <a:off x="160866" y="5192228"/>
            <a:ext cx="8686800" cy="1477132"/>
          </a:xfrm>
        </p:spPr>
        <p:txBody>
          <a:bodyPr/>
          <a:lstStyle/>
          <a:p>
            <a:r>
              <a:rPr lang="en-US" dirty="0" smtClean="0"/>
              <a:t>Controller: Products</a:t>
            </a:r>
          </a:p>
          <a:p>
            <a:r>
              <a:rPr lang="en-US" dirty="0" smtClean="0"/>
              <a:t>Action: </a:t>
            </a:r>
            <a:r>
              <a:rPr lang="en-US" dirty="0" err="1" smtClean="0"/>
              <a:t>ById</a:t>
            </a:r>
            <a:endParaRPr lang="en-US" dirty="0" smtClean="0"/>
          </a:p>
          <a:p>
            <a:r>
              <a:rPr lang="en-US" dirty="0" smtClean="0"/>
              <a:t>Id: 3</a:t>
            </a:r>
            <a:endParaRPr lang="en-US" dirty="0"/>
          </a:p>
        </p:txBody>
      </p:sp>
      <p:pic>
        <p:nvPicPr>
          <p:cNvPr id="5" name="Picture 4"/>
          <p:cNvPicPr>
            <a:picLocks noChangeAspect="1"/>
          </p:cNvPicPr>
          <p:nvPr/>
        </p:nvPicPr>
        <p:blipFill>
          <a:blip r:embed="rId2"/>
          <a:stretch>
            <a:fillRect/>
          </a:stretch>
        </p:blipFill>
        <p:spPr>
          <a:xfrm>
            <a:off x="1447800" y="1628800"/>
            <a:ext cx="6000750" cy="3390900"/>
          </a:xfrm>
          <a:prstGeom prst="rect">
            <a:avLst/>
          </a:prstGeom>
          <a:ln>
            <a:noFill/>
          </a:ln>
          <a:effectLst>
            <a:outerShdw blurRad="292100" dist="139700" dir="2700000" algn="tl" rotWithShape="0">
              <a:srgbClr val="333333">
                <a:alpha val="65000"/>
              </a:srgbClr>
            </a:outerShdw>
          </a:effectLst>
        </p:spPr>
      </p:pic>
      <p:sp>
        <p:nvSpPr>
          <p:cNvPr id="6" name="Left Arrow 5"/>
          <p:cNvSpPr/>
          <p:nvPr/>
        </p:nvSpPr>
        <p:spPr>
          <a:xfrm rot="5400000">
            <a:off x="2772116" y="3996228"/>
            <a:ext cx="1466167" cy="1524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Left Arrow 6"/>
          <p:cNvSpPr/>
          <p:nvPr/>
        </p:nvSpPr>
        <p:spPr>
          <a:xfrm rot="6147888">
            <a:off x="3550847" y="4127129"/>
            <a:ext cx="1794656" cy="13658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Left Arrow 7"/>
          <p:cNvSpPr/>
          <p:nvPr/>
        </p:nvSpPr>
        <p:spPr>
          <a:xfrm rot="6984572">
            <a:off x="4067222" y="4056732"/>
            <a:ext cx="1794656" cy="13658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1676400" y="4795446"/>
            <a:ext cx="368768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b="1" dirty="0" smtClean="0">
                <a:solidFill>
                  <a:schemeClr val="bg1"/>
                </a:solidFill>
              </a:rPr>
              <a:t>http://localhost/Products/ById/3</a:t>
            </a:r>
          </a:p>
        </p:txBody>
      </p:sp>
    </p:spTree>
    <p:extLst>
      <p:ext uri="{BB962C8B-B14F-4D97-AF65-F5344CB8AC3E}">
        <p14:creationId xmlns:p14="http://schemas.microsoft.com/office/powerpoint/2010/main" val="397817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539552" y="260648"/>
            <a:ext cx="7878688"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smtClean="0"/>
              <a:t>View Engines</a:t>
            </a:r>
          </a:p>
        </p:txBody>
      </p:sp>
      <p:sp>
        <p:nvSpPr>
          <p:cNvPr id="33795" name="Text Box 2"/>
          <p:cNvSpPr txBox="1">
            <a:spLocks noChangeArrowheads="1"/>
          </p:cNvSpPr>
          <p:nvPr/>
        </p:nvSpPr>
        <p:spPr bwMode="auto">
          <a:xfrm>
            <a:off x="611560" y="1412776"/>
            <a:ext cx="8303840" cy="5292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marL="860425" indent="-32067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eaLnBrk="1">
              <a:spcAft>
                <a:spcPts val="1138"/>
              </a:spcAft>
              <a:buClr>
                <a:schemeClr val="tx2"/>
              </a:buClr>
              <a:buSzPct val="45000"/>
              <a:buFont typeface="Wingdings" pitchFamily="2" charset="2"/>
              <a:buChar char=""/>
            </a:pPr>
            <a:r>
              <a:rPr lang="en-US" altLang="ja-JP" sz="2800" b="1" dirty="0" smtClean="0">
                <a:solidFill>
                  <a:schemeClr val="tx1"/>
                </a:solidFill>
                <a:latin typeface="Corbel" pitchFamily="34" charset="0"/>
              </a:rPr>
              <a:t>Web Forms: </a:t>
            </a:r>
            <a:endParaRPr lang="en-US" altLang="ja-JP" sz="2800" b="1" dirty="0">
              <a:solidFill>
                <a:schemeClr val="tx1"/>
              </a:solidFill>
              <a:latin typeface="Corbel" pitchFamily="34" charset="0"/>
            </a:endParaRPr>
          </a:p>
          <a:p>
            <a:pPr eaLnBrk="1">
              <a:spcAft>
                <a:spcPts val="1138"/>
              </a:spcAft>
              <a:buClr>
                <a:schemeClr val="tx2"/>
              </a:buClr>
              <a:buSzPct val="45000"/>
              <a:buFont typeface="Wingdings" pitchFamily="2" charset="2"/>
              <a:buChar char=""/>
            </a:pPr>
            <a:r>
              <a:rPr lang="en-US" altLang="ja-JP" sz="2800" b="1" dirty="0">
                <a:solidFill>
                  <a:schemeClr val="tx1"/>
                </a:solidFill>
                <a:latin typeface="Corbel" pitchFamily="34" charset="0"/>
              </a:rPr>
              <a:t>Razor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586758"/>
            <a:ext cx="6120680" cy="4096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9251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539552" y="260648"/>
            <a:ext cx="7878688"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err="1" smtClean="0"/>
              <a:t>Tìm</a:t>
            </a:r>
            <a:r>
              <a:rPr lang="en-US" altLang="ja-JP" sz="4400" b="1" dirty="0" smtClean="0"/>
              <a:t> </a:t>
            </a:r>
            <a:r>
              <a:rPr lang="en-US" altLang="ja-JP" sz="4400" b="1" dirty="0" err="1" smtClean="0"/>
              <a:t>hiểu</a:t>
            </a:r>
            <a:r>
              <a:rPr lang="en-US" altLang="ja-JP" sz="4400" b="1" dirty="0" smtClean="0"/>
              <a:t> </a:t>
            </a:r>
            <a:r>
              <a:rPr lang="en-US" altLang="ja-JP" sz="4400" b="1" dirty="0" err="1" smtClean="0"/>
              <a:t>thêm</a:t>
            </a:r>
            <a:endParaRPr lang="en-US" altLang="ja-JP" sz="4400" b="1" dirty="0" smtClean="0"/>
          </a:p>
        </p:txBody>
      </p:sp>
      <p:sp>
        <p:nvSpPr>
          <p:cNvPr id="33795" name="Text Box 2"/>
          <p:cNvSpPr txBox="1">
            <a:spLocks noChangeArrowheads="1"/>
          </p:cNvSpPr>
          <p:nvPr/>
        </p:nvSpPr>
        <p:spPr bwMode="auto">
          <a:xfrm>
            <a:off x="611560" y="1412776"/>
            <a:ext cx="8303840" cy="5292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marL="860425" indent="-32067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eaLnBrk="1">
              <a:spcAft>
                <a:spcPts val="1138"/>
              </a:spcAft>
              <a:buClr>
                <a:schemeClr val="tx2"/>
              </a:buClr>
              <a:buSzPct val="45000"/>
              <a:buFont typeface="Wingdings" pitchFamily="2" charset="2"/>
              <a:buChar char=""/>
            </a:pPr>
            <a:r>
              <a:rPr lang="en-US" altLang="ja-JP" sz="2800" b="1" dirty="0" err="1" smtClean="0">
                <a:solidFill>
                  <a:schemeClr val="tx1"/>
                </a:solidFill>
                <a:latin typeface="Corbel" pitchFamily="34" charset="0"/>
              </a:rPr>
              <a:t>Jquery</a:t>
            </a:r>
            <a:endParaRPr lang="en-US" altLang="ja-JP" sz="2800" b="1" dirty="0" smtClean="0">
              <a:solidFill>
                <a:schemeClr val="tx1"/>
              </a:solidFill>
              <a:latin typeface="Corbel" pitchFamily="34" charset="0"/>
            </a:endParaRPr>
          </a:p>
          <a:p>
            <a:pPr eaLnBrk="1">
              <a:spcAft>
                <a:spcPts val="1138"/>
              </a:spcAft>
              <a:buClr>
                <a:schemeClr val="tx2"/>
              </a:buClr>
              <a:buSzPct val="45000"/>
              <a:buFont typeface="Wingdings" pitchFamily="2" charset="2"/>
              <a:buChar char=""/>
            </a:pPr>
            <a:r>
              <a:rPr lang="en-US" altLang="ja-JP" sz="2800" b="1" dirty="0" smtClean="0">
                <a:solidFill>
                  <a:schemeClr val="tx1"/>
                </a:solidFill>
                <a:latin typeface="Corbel" pitchFamily="34" charset="0"/>
              </a:rPr>
              <a:t>Bootstrap</a:t>
            </a:r>
          </a:p>
          <a:p>
            <a:pPr eaLnBrk="1">
              <a:spcAft>
                <a:spcPts val="1138"/>
              </a:spcAft>
              <a:buClr>
                <a:schemeClr val="tx2"/>
              </a:buClr>
              <a:buSzPct val="45000"/>
              <a:buFont typeface="Wingdings" pitchFamily="2" charset="2"/>
              <a:buChar char=""/>
            </a:pPr>
            <a:r>
              <a:rPr lang="en-US" altLang="ja-JP" sz="2800" b="1" dirty="0" smtClean="0">
                <a:solidFill>
                  <a:schemeClr val="tx1"/>
                </a:solidFill>
                <a:latin typeface="Corbel" pitchFamily="34" charset="0"/>
              </a:rPr>
              <a:t>Entity </a:t>
            </a:r>
            <a:r>
              <a:rPr lang="en-US" altLang="ja-JP" sz="2800" b="1" dirty="0" smtClean="0">
                <a:solidFill>
                  <a:schemeClr val="tx1"/>
                </a:solidFill>
                <a:latin typeface="Corbel" pitchFamily="34" charset="0"/>
              </a:rPr>
              <a:t>framework</a:t>
            </a:r>
          </a:p>
          <a:p>
            <a:pPr eaLnBrk="1">
              <a:spcAft>
                <a:spcPts val="1138"/>
              </a:spcAft>
              <a:buClr>
                <a:schemeClr val="tx2"/>
              </a:buClr>
              <a:buSzPct val="45000"/>
              <a:buFont typeface="Wingdings" pitchFamily="2" charset="2"/>
              <a:buChar char=""/>
            </a:pPr>
            <a:r>
              <a:rPr lang="en-US" altLang="ja-JP" sz="2800" b="1" dirty="0" err="1" smtClean="0">
                <a:solidFill>
                  <a:schemeClr val="tx1"/>
                </a:solidFill>
                <a:latin typeface="Corbel" pitchFamily="34" charset="0"/>
              </a:rPr>
              <a:t>Dependecy</a:t>
            </a:r>
            <a:r>
              <a:rPr lang="en-US" altLang="ja-JP" sz="2800" b="1" dirty="0" smtClean="0">
                <a:solidFill>
                  <a:schemeClr val="tx1"/>
                </a:solidFill>
                <a:latin typeface="Corbel" pitchFamily="34" charset="0"/>
              </a:rPr>
              <a:t> Injection</a:t>
            </a:r>
          </a:p>
          <a:p>
            <a:pPr eaLnBrk="1">
              <a:spcAft>
                <a:spcPts val="1138"/>
              </a:spcAft>
              <a:buClr>
                <a:schemeClr val="tx2"/>
              </a:buClr>
              <a:buSzPct val="45000"/>
              <a:buFont typeface="Wingdings" pitchFamily="2" charset="2"/>
              <a:buChar char=""/>
            </a:pPr>
            <a:r>
              <a:rPr lang="en-US" altLang="ja-JP" sz="2800" b="1" dirty="0" err="1" smtClean="0">
                <a:solidFill>
                  <a:schemeClr val="tx1"/>
                </a:solidFill>
                <a:latin typeface="Corbel" pitchFamily="34" charset="0"/>
              </a:rPr>
              <a:t>AutoMapper</a:t>
            </a:r>
            <a:endParaRPr lang="en-US" altLang="ja-JP" sz="2800" b="1" dirty="0" smtClean="0">
              <a:solidFill>
                <a:schemeClr val="tx1"/>
              </a:solidFill>
              <a:latin typeface="Corbel" pitchFamily="34" charset="0"/>
            </a:endParaRPr>
          </a:p>
          <a:p>
            <a:pPr eaLnBrk="1">
              <a:spcAft>
                <a:spcPts val="1138"/>
              </a:spcAft>
              <a:buClr>
                <a:schemeClr val="tx2"/>
              </a:buClr>
              <a:buSzPct val="45000"/>
              <a:buFont typeface="Wingdings" pitchFamily="2" charset="2"/>
              <a:buChar char=""/>
            </a:pPr>
            <a:endParaRPr lang="en-US" altLang="ja-JP" sz="2800" b="1" dirty="0" smtClean="0">
              <a:solidFill>
                <a:schemeClr val="tx1"/>
              </a:solidFill>
              <a:latin typeface="Corbel" pitchFamily="34" charset="0"/>
            </a:endParaRPr>
          </a:p>
          <a:p>
            <a:pPr eaLnBrk="1">
              <a:spcAft>
                <a:spcPts val="1138"/>
              </a:spcAft>
              <a:buClr>
                <a:schemeClr val="tx2"/>
              </a:buClr>
              <a:buSzPct val="45000"/>
              <a:buFont typeface="Wingdings" pitchFamily="2" charset="2"/>
              <a:buChar char=""/>
            </a:pPr>
            <a:endParaRPr lang="en-US" altLang="ja-JP" sz="2800" b="1" dirty="0" smtClean="0">
              <a:solidFill>
                <a:schemeClr val="tx1"/>
              </a:solidFill>
              <a:latin typeface="Corbel" pitchFamily="34" charset="0"/>
            </a:endParaRPr>
          </a:p>
          <a:p>
            <a:pPr eaLnBrk="1">
              <a:spcAft>
                <a:spcPts val="1138"/>
              </a:spcAft>
              <a:buClr>
                <a:schemeClr val="tx2"/>
              </a:buClr>
              <a:buSzPct val="45000"/>
              <a:buFont typeface="Wingdings" pitchFamily="2" charset="2"/>
              <a:buChar char=""/>
            </a:pPr>
            <a:endParaRPr lang="en-US" altLang="ja-JP" sz="2800" b="1" dirty="0">
              <a:solidFill>
                <a:schemeClr val="tx1"/>
              </a:solidFill>
              <a:latin typeface="Corbel" pitchFamily="34" charset="0"/>
            </a:endParaRPr>
          </a:p>
        </p:txBody>
      </p:sp>
    </p:spTree>
    <p:extLst>
      <p:ext uri="{BB962C8B-B14F-4D97-AF65-F5344CB8AC3E}">
        <p14:creationId xmlns:p14="http://schemas.microsoft.com/office/powerpoint/2010/main" val="11841104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611560" y="260648"/>
            <a:ext cx="7734672"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smtClean="0"/>
              <a:t>Useful sites</a:t>
            </a:r>
          </a:p>
        </p:txBody>
      </p:sp>
      <p:sp>
        <p:nvSpPr>
          <p:cNvPr id="36867" name="Text Box 2"/>
          <p:cNvSpPr txBox="1">
            <a:spLocks noChangeArrowheads="1"/>
          </p:cNvSpPr>
          <p:nvPr/>
        </p:nvSpPr>
        <p:spPr bwMode="auto">
          <a:xfrm>
            <a:off x="755576" y="1268760"/>
            <a:ext cx="8159824" cy="5436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eaLnBrk="1">
              <a:lnSpc>
                <a:spcPct val="100000"/>
              </a:lnSpc>
              <a:spcBef>
                <a:spcPts val="638"/>
              </a:spcBef>
              <a:buClr>
                <a:schemeClr val="tx2"/>
              </a:buClr>
              <a:buSzPct val="70000"/>
              <a:buFont typeface="Wingdings 2" pitchFamily="18" charset="2"/>
              <a:buChar char=""/>
            </a:pPr>
            <a:r>
              <a:rPr lang="en-US" altLang="ja-JP" sz="3200" b="1" dirty="0">
                <a:solidFill>
                  <a:srgbClr val="CCCCFF"/>
                </a:solidFill>
                <a:latin typeface="Corbel" pitchFamily="34" charset="0"/>
                <a:hlinkClick r:id="rId3"/>
              </a:rPr>
              <a:t>http://www.asp.net/mvc</a:t>
            </a:r>
          </a:p>
          <a:p>
            <a:pPr eaLnBrk="1">
              <a:lnSpc>
                <a:spcPct val="100000"/>
              </a:lnSpc>
              <a:spcBef>
                <a:spcPts val="638"/>
              </a:spcBef>
              <a:buClr>
                <a:schemeClr val="tx2"/>
              </a:buClr>
              <a:buSzPct val="70000"/>
              <a:buFont typeface="Wingdings 2" pitchFamily="18" charset="2"/>
              <a:buChar char=""/>
            </a:pPr>
            <a:r>
              <a:rPr lang="en-US" altLang="ja-JP" sz="3200" b="1" dirty="0" smtClean="0">
                <a:solidFill>
                  <a:srgbClr val="CCCCFF"/>
                </a:solidFill>
                <a:latin typeface="Corbel" pitchFamily="34" charset="0"/>
                <a:hlinkClick r:id="rId4"/>
              </a:rPr>
              <a:t>http</a:t>
            </a:r>
            <a:r>
              <a:rPr lang="en-US" altLang="ja-JP" sz="3200" b="1" dirty="0">
                <a:solidFill>
                  <a:srgbClr val="CCCCFF"/>
                </a:solidFill>
                <a:latin typeface="Corbel" pitchFamily="34" charset="0"/>
                <a:hlinkClick r:id="rId4"/>
              </a:rPr>
              <a:t>://stackoverflow.com/</a:t>
            </a:r>
          </a:p>
          <a:p>
            <a:pPr eaLnBrk="1">
              <a:lnSpc>
                <a:spcPct val="100000"/>
              </a:lnSpc>
              <a:spcBef>
                <a:spcPts val="638"/>
              </a:spcBef>
              <a:buClr>
                <a:schemeClr val="tx2"/>
              </a:buClr>
              <a:buSzPct val="70000"/>
              <a:buFont typeface="Wingdings 2" pitchFamily="18" charset="2"/>
              <a:buChar char=""/>
            </a:pPr>
            <a:r>
              <a:rPr lang="en-US" altLang="ja-JP" sz="3200" b="1" dirty="0">
                <a:solidFill>
                  <a:srgbClr val="CCCCFF"/>
                </a:solidFill>
                <a:latin typeface="Corbel" pitchFamily="34" charset="0"/>
                <a:hlinkClick r:id="rId5"/>
              </a:rPr>
              <a:t>http://jquery.com</a:t>
            </a:r>
            <a:r>
              <a:rPr lang="en-US" altLang="ja-JP" sz="3200" b="1" dirty="0" smtClean="0">
                <a:solidFill>
                  <a:srgbClr val="CCCCFF"/>
                </a:solidFill>
                <a:latin typeface="Corbel" pitchFamily="34" charset="0"/>
                <a:hlinkClick r:id="rId5"/>
              </a:rPr>
              <a:t>/</a:t>
            </a:r>
          </a:p>
          <a:p>
            <a:pPr eaLnBrk="1">
              <a:lnSpc>
                <a:spcPct val="100000"/>
              </a:lnSpc>
              <a:spcBef>
                <a:spcPts val="638"/>
              </a:spcBef>
              <a:buClr>
                <a:schemeClr val="tx2"/>
              </a:buClr>
              <a:buSzPct val="70000"/>
              <a:buFont typeface="Wingdings 2" pitchFamily="18" charset="2"/>
              <a:buChar char=""/>
            </a:pPr>
            <a:endParaRPr lang="en-US" altLang="ja-JP" sz="3200" b="1" dirty="0">
              <a:solidFill>
                <a:srgbClr val="CCCCFF"/>
              </a:solidFill>
              <a:latin typeface="Corbel" pitchFamily="34" charset="0"/>
              <a:hlinkClick r:id="rId5"/>
            </a:endParaRPr>
          </a:p>
          <a:p>
            <a:pPr eaLnBrk="1">
              <a:lnSpc>
                <a:spcPct val="100000"/>
              </a:lnSpc>
              <a:spcBef>
                <a:spcPts val="638"/>
              </a:spcBef>
              <a:buClrTx/>
              <a:buFontTx/>
              <a:buNone/>
            </a:pPr>
            <a:endParaRPr lang="en-US" altLang="ja-JP" sz="3200" b="1" dirty="0">
              <a:solidFill>
                <a:srgbClr val="CCCCFF"/>
              </a:solidFill>
              <a:latin typeface="Corbel" pitchFamily="34" charset="0"/>
            </a:endParaRPr>
          </a:p>
        </p:txBody>
      </p:sp>
    </p:spTree>
    <p:extLst>
      <p:ext uri="{BB962C8B-B14F-4D97-AF65-F5344CB8AC3E}">
        <p14:creationId xmlns:p14="http://schemas.microsoft.com/office/powerpoint/2010/main" val="14496264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
          <p:cNvSpPr txBox="1">
            <a:spLocks noChangeArrowheads="1"/>
          </p:cNvSpPr>
          <p:nvPr/>
        </p:nvSpPr>
        <p:spPr>
          <a:xfrm>
            <a:off x="827584" y="332657"/>
            <a:ext cx="7315200" cy="864096"/>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1" sz="400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400" b="1" dirty="0" smtClean="0"/>
              <a:t>MVC Flow</a:t>
            </a:r>
            <a:endParaRPr lang="en-US" altLang="ja-JP" sz="4400" b="1" dirty="0"/>
          </a:p>
        </p:txBody>
      </p:sp>
      <p:sp>
        <p:nvSpPr>
          <p:cNvPr id="5" name="Rectangle 4"/>
          <p:cNvSpPr/>
          <p:nvPr/>
        </p:nvSpPr>
        <p:spPr>
          <a:xfrm>
            <a:off x="827583" y="4506625"/>
            <a:ext cx="7226955" cy="1588127"/>
          </a:xfrm>
          <a:prstGeom prst="rect">
            <a:avLst/>
          </a:prstGeom>
        </p:spPr>
        <p:txBody>
          <a:bodyPr wrap="square">
            <a:spAutoFit/>
          </a:bodyPr>
          <a:lstStyle/>
          <a:p>
            <a:pPr marL="342900" indent="-342900" fontAlgn="auto">
              <a:lnSpc>
                <a:spcPct val="90000"/>
              </a:lnSpc>
              <a:spcAft>
                <a:spcPts val="0"/>
              </a:spcAft>
              <a:buClr>
                <a:srgbClr val="00B050"/>
              </a:buClr>
              <a:buFont typeface="+mj-lt"/>
              <a:buAutoNum type="arabicPeriod"/>
              <a:defRPr/>
            </a:pPr>
            <a:r>
              <a:rPr lang="en-US" altLang="ja-JP" b="1" dirty="0" smtClean="0">
                <a:solidFill>
                  <a:srgbClr val="FF9933"/>
                </a:solidFill>
                <a:cs typeface="Arial" pitchFamily="34" charset="0"/>
              </a:rPr>
              <a:t>User</a:t>
            </a:r>
            <a:r>
              <a:rPr lang="en-US" altLang="ja-JP" b="1" dirty="0" smtClean="0">
                <a:solidFill>
                  <a:schemeClr val="accent2">
                    <a:lumMod val="60000"/>
                    <a:lumOff val="40000"/>
                  </a:schemeClr>
                </a:solidFill>
              </a:rPr>
              <a:t> </a:t>
            </a:r>
            <a:r>
              <a:rPr lang="en-US" altLang="ja-JP" dirty="0" err="1" smtClean="0"/>
              <a:t>gửi</a:t>
            </a:r>
            <a:r>
              <a:rPr lang="en-US" altLang="ja-JP" dirty="0" smtClean="0"/>
              <a:t> </a:t>
            </a:r>
            <a:r>
              <a:rPr lang="en-US" altLang="ja-JP" dirty="0" err="1" smtClean="0"/>
              <a:t>yêu</a:t>
            </a:r>
            <a:r>
              <a:rPr lang="en-US" altLang="ja-JP" dirty="0" smtClean="0"/>
              <a:t> </a:t>
            </a:r>
            <a:r>
              <a:rPr lang="en-US" altLang="ja-JP" dirty="0" err="1" smtClean="0"/>
              <a:t>cầu</a:t>
            </a:r>
            <a:r>
              <a:rPr lang="en-US" altLang="ja-JP" dirty="0" smtClean="0"/>
              <a:t> </a:t>
            </a:r>
            <a:r>
              <a:rPr lang="en-US" altLang="ja-JP" dirty="0" err="1" smtClean="0"/>
              <a:t>tới</a:t>
            </a:r>
            <a:r>
              <a:rPr lang="en-US" altLang="ja-JP" dirty="0" smtClean="0"/>
              <a:t> </a:t>
            </a:r>
            <a:r>
              <a:rPr lang="en-US" altLang="ja-JP" b="1" dirty="0" smtClean="0">
                <a:solidFill>
                  <a:srgbClr val="FF9933"/>
                </a:solidFill>
              </a:rPr>
              <a:t>Controller</a:t>
            </a:r>
          </a:p>
          <a:p>
            <a:pPr marL="342900" indent="-342900">
              <a:lnSpc>
                <a:spcPct val="90000"/>
              </a:lnSpc>
              <a:buClr>
                <a:srgbClr val="00B050"/>
              </a:buClr>
              <a:buFont typeface="+mj-lt"/>
              <a:buAutoNum type="arabicPeriod"/>
              <a:defRPr/>
            </a:pPr>
            <a:r>
              <a:rPr lang="en-US" altLang="ja-JP" b="1" dirty="0">
                <a:solidFill>
                  <a:srgbClr val="FF9933"/>
                </a:solidFill>
                <a:cs typeface="Arial" pitchFamily="34" charset="0"/>
              </a:rPr>
              <a:t>Controller</a:t>
            </a:r>
            <a:r>
              <a:rPr lang="en-US" altLang="ja-JP" dirty="0">
                <a:cs typeface="Arial" pitchFamily="34" charset="0"/>
              </a:rPr>
              <a:t> </a:t>
            </a:r>
            <a:r>
              <a:rPr lang="en-US" altLang="ja-JP" dirty="0" err="1" smtClean="0">
                <a:cs typeface="Arial" pitchFamily="34" charset="0"/>
              </a:rPr>
              <a:t>xử</a:t>
            </a:r>
            <a:r>
              <a:rPr lang="en-US" altLang="ja-JP" dirty="0" smtClean="0">
                <a:cs typeface="Arial" pitchFamily="34" charset="0"/>
              </a:rPr>
              <a:t> </a:t>
            </a:r>
            <a:r>
              <a:rPr lang="en-US" altLang="ja-JP" dirty="0" err="1" smtClean="0">
                <a:cs typeface="Arial" pitchFamily="34" charset="0"/>
              </a:rPr>
              <a:t>lý</a:t>
            </a:r>
            <a:r>
              <a:rPr lang="en-US" altLang="ja-JP" dirty="0" smtClean="0">
                <a:cs typeface="Arial" pitchFamily="34" charset="0"/>
              </a:rPr>
              <a:t> </a:t>
            </a:r>
            <a:r>
              <a:rPr lang="en-US" altLang="ja-JP" dirty="0" err="1" smtClean="0">
                <a:cs typeface="Arial" pitchFamily="34" charset="0"/>
              </a:rPr>
              <a:t>và</a:t>
            </a:r>
            <a:r>
              <a:rPr lang="en-US" altLang="ja-JP" dirty="0" smtClean="0">
                <a:cs typeface="Arial" pitchFamily="34" charset="0"/>
              </a:rPr>
              <a:t> </a:t>
            </a:r>
            <a:r>
              <a:rPr lang="en-US" altLang="ja-JP" dirty="0" err="1" smtClean="0">
                <a:cs typeface="Arial" pitchFamily="34" charset="0"/>
              </a:rPr>
              <a:t>gửi</a:t>
            </a:r>
            <a:r>
              <a:rPr lang="en-US" altLang="ja-JP" dirty="0" smtClean="0">
                <a:cs typeface="Arial" pitchFamily="34" charset="0"/>
              </a:rPr>
              <a:t> </a:t>
            </a:r>
            <a:r>
              <a:rPr lang="en-US" altLang="ja-JP" dirty="0" err="1" smtClean="0">
                <a:cs typeface="Arial" pitchFamily="34" charset="0"/>
              </a:rPr>
              <a:t>yêu</a:t>
            </a:r>
            <a:r>
              <a:rPr lang="en-US" altLang="ja-JP" dirty="0" smtClean="0">
                <a:cs typeface="Arial" pitchFamily="34" charset="0"/>
              </a:rPr>
              <a:t> </a:t>
            </a:r>
            <a:r>
              <a:rPr lang="en-US" altLang="ja-JP" dirty="0" err="1" smtClean="0">
                <a:cs typeface="Arial" pitchFamily="34" charset="0"/>
              </a:rPr>
              <a:t>cầu</a:t>
            </a:r>
            <a:r>
              <a:rPr lang="en-US" altLang="ja-JP" dirty="0" smtClean="0">
                <a:cs typeface="Arial" pitchFamily="34" charset="0"/>
              </a:rPr>
              <a:t> </a:t>
            </a:r>
            <a:r>
              <a:rPr lang="en-US" altLang="ja-JP" dirty="0" err="1" smtClean="0">
                <a:cs typeface="Arial" pitchFamily="34" charset="0"/>
              </a:rPr>
              <a:t>lấy</a:t>
            </a:r>
            <a:r>
              <a:rPr lang="en-US" altLang="ja-JP" dirty="0" smtClean="0">
                <a:cs typeface="Arial" pitchFamily="34" charset="0"/>
              </a:rPr>
              <a:t> data </a:t>
            </a:r>
            <a:r>
              <a:rPr lang="en-US" altLang="ja-JP" dirty="0" err="1" smtClean="0">
                <a:cs typeface="Arial" pitchFamily="34" charset="0"/>
              </a:rPr>
              <a:t>tới</a:t>
            </a:r>
            <a:r>
              <a:rPr lang="en-US" altLang="ja-JP" dirty="0" smtClean="0">
                <a:cs typeface="Arial" pitchFamily="34" charset="0"/>
              </a:rPr>
              <a:t> </a:t>
            </a:r>
            <a:r>
              <a:rPr lang="en-US" altLang="ja-JP" b="1" dirty="0" smtClean="0">
                <a:solidFill>
                  <a:srgbClr val="FF9933"/>
                </a:solidFill>
                <a:cs typeface="Arial" pitchFamily="34" charset="0"/>
              </a:rPr>
              <a:t>Model</a:t>
            </a:r>
          </a:p>
          <a:p>
            <a:pPr marL="342900" indent="-342900">
              <a:lnSpc>
                <a:spcPct val="90000"/>
              </a:lnSpc>
              <a:buClr>
                <a:srgbClr val="00B050"/>
              </a:buClr>
              <a:buFont typeface="+mj-lt"/>
              <a:buAutoNum type="arabicPeriod"/>
              <a:defRPr/>
            </a:pPr>
            <a:r>
              <a:rPr lang="en-US" altLang="ja-JP" b="1" dirty="0" smtClean="0">
                <a:solidFill>
                  <a:srgbClr val="FF9933"/>
                </a:solidFill>
              </a:rPr>
              <a:t>Model </a:t>
            </a:r>
            <a:r>
              <a:rPr lang="en-US" altLang="ja-JP" dirty="0" err="1" smtClean="0"/>
              <a:t>lấy</a:t>
            </a:r>
            <a:r>
              <a:rPr lang="en-US" altLang="ja-JP" dirty="0" smtClean="0"/>
              <a:t> data </a:t>
            </a:r>
            <a:r>
              <a:rPr lang="en-US" altLang="ja-JP" dirty="0" err="1" smtClean="0"/>
              <a:t>từ</a:t>
            </a:r>
            <a:r>
              <a:rPr lang="en-US" altLang="ja-JP" dirty="0" smtClean="0"/>
              <a:t> DB </a:t>
            </a:r>
            <a:r>
              <a:rPr lang="en-US" altLang="ja-JP" dirty="0" err="1" smtClean="0"/>
              <a:t>và</a:t>
            </a:r>
            <a:r>
              <a:rPr lang="en-US" altLang="ja-JP" dirty="0" smtClean="0"/>
              <a:t> </a:t>
            </a:r>
            <a:r>
              <a:rPr lang="en-US" altLang="ja-JP" dirty="0" err="1" smtClean="0"/>
              <a:t>trả</a:t>
            </a:r>
            <a:r>
              <a:rPr lang="en-US" altLang="ja-JP" dirty="0" smtClean="0"/>
              <a:t> data </a:t>
            </a:r>
            <a:r>
              <a:rPr lang="en-US" altLang="ja-JP" dirty="0" err="1" smtClean="0"/>
              <a:t>về</a:t>
            </a:r>
            <a:r>
              <a:rPr lang="en-US" altLang="ja-JP" b="1" dirty="0" smtClean="0">
                <a:solidFill>
                  <a:srgbClr val="FF9933"/>
                </a:solidFill>
              </a:rPr>
              <a:t> Controller</a:t>
            </a:r>
            <a:endParaRPr lang="en-US" altLang="ja-JP" b="1" dirty="0">
              <a:solidFill>
                <a:srgbClr val="FF9933"/>
              </a:solidFill>
              <a:cs typeface="Arial" pitchFamily="34" charset="0"/>
            </a:endParaRPr>
          </a:p>
          <a:p>
            <a:pPr marL="342900" indent="-342900">
              <a:lnSpc>
                <a:spcPct val="90000"/>
              </a:lnSpc>
              <a:buClr>
                <a:srgbClr val="00B050"/>
              </a:buClr>
              <a:buFont typeface="+mj-lt"/>
              <a:buAutoNum type="arabicPeriod"/>
              <a:defRPr/>
            </a:pPr>
            <a:r>
              <a:rPr lang="en-US" altLang="ja-JP" b="1" dirty="0">
                <a:solidFill>
                  <a:srgbClr val="FF9933"/>
                </a:solidFill>
                <a:cs typeface="Arial" pitchFamily="34" charset="0"/>
              </a:rPr>
              <a:t>Controller</a:t>
            </a:r>
            <a:r>
              <a:rPr lang="en-US" altLang="ja-JP" dirty="0">
                <a:cs typeface="Arial" pitchFamily="34" charset="0"/>
              </a:rPr>
              <a:t> </a:t>
            </a:r>
            <a:r>
              <a:rPr lang="en-US" altLang="ja-JP" dirty="0" err="1" smtClean="0"/>
              <a:t>đưa</a:t>
            </a:r>
            <a:r>
              <a:rPr lang="en-US" altLang="ja-JP" dirty="0" smtClean="0"/>
              <a:t> </a:t>
            </a:r>
            <a:r>
              <a:rPr lang="en-US" altLang="ja-JP" b="1" dirty="0">
                <a:solidFill>
                  <a:srgbClr val="FF9933"/>
                </a:solidFill>
                <a:cs typeface="Arial" pitchFamily="34" charset="0"/>
              </a:rPr>
              <a:t>Model</a:t>
            </a:r>
            <a:r>
              <a:rPr lang="en-US" altLang="ja-JP" dirty="0">
                <a:cs typeface="Arial" pitchFamily="34" charset="0"/>
              </a:rPr>
              <a:t> </a:t>
            </a:r>
            <a:r>
              <a:rPr lang="en-US" altLang="ja-JP" dirty="0" err="1" smtClean="0"/>
              <a:t>lên</a:t>
            </a:r>
            <a:r>
              <a:rPr lang="en-US" altLang="ja-JP" dirty="0" smtClean="0"/>
              <a:t> </a:t>
            </a:r>
            <a:r>
              <a:rPr lang="en-US" altLang="ja-JP" b="1" dirty="0">
                <a:solidFill>
                  <a:srgbClr val="FF9933"/>
                </a:solidFill>
              </a:rPr>
              <a:t>View</a:t>
            </a:r>
          </a:p>
          <a:p>
            <a:pPr marL="342900" indent="-342900" fontAlgn="auto">
              <a:lnSpc>
                <a:spcPct val="90000"/>
              </a:lnSpc>
              <a:spcAft>
                <a:spcPts val="0"/>
              </a:spcAft>
              <a:buClr>
                <a:srgbClr val="00B050"/>
              </a:buClr>
              <a:buFont typeface="+mj-lt"/>
              <a:buAutoNum type="arabicPeriod"/>
              <a:defRPr/>
            </a:pPr>
            <a:r>
              <a:rPr lang="en-US" altLang="ja-JP" b="1" dirty="0">
                <a:solidFill>
                  <a:srgbClr val="FF9933"/>
                </a:solidFill>
                <a:cs typeface="Arial" pitchFamily="34" charset="0"/>
              </a:rPr>
              <a:t>View</a:t>
            </a:r>
            <a:r>
              <a:rPr lang="en-US" altLang="ja-JP" dirty="0">
                <a:cs typeface="Arial" pitchFamily="34" charset="0"/>
              </a:rPr>
              <a:t> </a:t>
            </a:r>
            <a:r>
              <a:rPr lang="en-US" altLang="ja-JP" dirty="0" err="1" smtClean="0">
                <a:cs typeface="Arial" pitchFamily="34" charset="0"/>
              </a:rPr>
              <a:t>chuyển</a:t>
            </a:r>
            <a:r>
              <a:rPr lang="en-US" altLang="ja-JP" dirty="0" smtClean="0">
                <a:cs typeface="Arial" pitchFamily="34" charset="0"/>
              </a:rPr>
              <a:t> </a:t>
            </a:r>
            <a:r>
              <a:rPr lang="en-US" altLang="ja-JP" dirty="0" err="1" smtClean="0">
                <a:cs typeface="Arial" pitchFamily="34" charset="0"/>
              </a:rPr>
              <a:t>đổi</a:t>
            </a:r>
            <a:r>
              <a:rPr lang="en-US" altLang="ja-JP" dirty="0" smtClean="0">
                <a:cs typeface="Arial" pitchFamily="34" charset="0"/>
              </a:rPr>
              <a:t> </a:t>
            </a:r>
            <a:r>
              <a:rPr lang="en-US" altLang="ja-JP" b="1" dirty="0" smtClean="0">
                <a:solidFill>
                  <a:srgbClr val="FF9933"/>
                </a:solidFill>
                <a:cs typeface="Arial" pitchFamily="34" charset="0"/>
              </a:rPr>
              <a:t>Model</a:t>
            </a:r>
            <a:r>
              <a:rPr lang="en-US" altLang="ja-JP" dirty="0" smtClean="0">
                <a:cs typeface="Arial" pitchFamily="34" charset="0"/>
              </a:rPr>
              <a:t> sang </a:t>
            </a:r>
            <a:r>
              <a:rPr lang="vi-VN" altLang="ja-JP" dirty="0" smtClean="0">
                <a:cs typeface="Arial" pitchFamily="34" charset="0"/>
              </a:rPr>
              <a:t>định </a:t>
            </a:r>
            <a:r>
              <a:rPr lang="vi-VN" altLang="ja-JP" dirty="0">
                <a:cs typeface="Arial" pitchFamily="34" charset="0"/>
              </a:rPr>
              <a:t>dạng </a:t>
            </a:r>
            <a:r>
              <a:rPr lang="en-US" altLang="ja-JP" dirty="0" err="1" smtClean="0">
                <a:cs typeface="Arial" pitchFamily="34" charset="0"/>
              </a:rPr>
              <a:t>hiển</a:t>
            </a:r>
            <a:r>
              <a:rPr lang="en-US" altLang="ja-JP" dirty="0" smtClean="0">
                <a:cs typeface="Arial" pitchFamily="34" charset="0"/>
              </a:rPr>
              <a:t> </a:t>
            </a:r>
            <a:r>
              <a:rPr lang="en-US" altLang="ja-JP" dirty="0" err="1" smtClean="0">
                <a:cs typeface="Arial" pitchFamily="34" charset="0"/>
              </a:rPr>
              <a:t>thị</a:t>
            </a:r>
            <a:r>
              <a:rPr lang="en-US" altLang="ja-JP" dirty="0" smtClean="0">
                <a:cs typeface="Arial" pitchFamily="34" charset="0"/>
              </a:rPr>
              <a:t> </a:t>
            </a:r>
            <a:r>
              <a:rPr lang="en-US" altLang="ja-JP" dirty="0" err="1" smtClean="0">
                <a:cs typeface="Arial" pitchFamily="34" charset="0"/>
              </a:rPr>
              <a:t>phù</a:t>
            </a:r>
            <a:r>
              <a:rPr lang="en-US" altLang="ja-JP" dirty="0" smtClean="0">
                <a:cs typeface="Arial" pitchFamily="34" charset="0"/>
              </a:rPr>
              <a:t> </a:t>
            </a:r>
            <a:r>
              <a:rPr lang="en-US" altLang="ja-JP" dirty="0" err="1" smtClean="0">
                <a:cs typeface="Arial" pitchFamily="34" charset="0"/>
              </a:rPr>
              <a:t>hợp</a:t>
            </a:r>
            <a:endParaRPr lang="en-US" altLang="ja-JP" dirty="0" smtClean="0">
              <a:cs typeface="Arial" pitchFamily="34" charset="0"/>
            </a:endParaRPr>
          </a:p>
          <a:p>
            <a:pPr marL="342900" indent="-342900" fontAlgn="auto">
              <a:lnSpc>
                <a:spcPct val="90000"/>
              </a:lnSpc>
              <a:spcAft>
                <a:spcPts val="0"/>
              </a:spcAft>
              <a:buClr>
                <a:srgbClr val="00B050"/>
              </a:buClr>
              <a:buFont typeface="+mj-lt"/>
              <a:buAutoNum type="arabicPeriod"/>
              <a:defRPr/>
            </a:pPr>
            <a:r>
              <a:rPr lang="en-US" altLang="ja-JP" dirty="0" err="1" smtClean="0">
                <a:cs typeface="Arial" pitchFamily="34" charset="0"/>
              </a:rPr>
              <a:t>Trả</a:t>
            </a:r>
            <a:r>
              <a:rPr lang="en-US" altLang="ja-JP" dirty="0" smtClean="0">
                <a:cs typeface="Arial" pitchFamily="34" charset="0"/>
              </a:rPr>
              <a:t> </a:t>
            </a:r>
            <a:r>
              <a:rPr lang="en-US" altLang="ja-JP" dirty="0" err="1" smtClean="0">
                <a:cs typeface="Arial" pitchFamily="34" charset="0"/>
              </a:rPr>
              <a:t>kết</a:t>
            </a:r>
            <a:r>
              <a:rPr lang="en-US" altLang="ja-JP" dirty="0" smtClean="0">
                <a:cs typeface="Arial" pitchFamily="34" charset="0"/>
              </a:rPr>
              <a:t> </a:t>
            </a:r>
            <a:r>
              <a:rPr lang="en-US" altLang="ja-JP" dirty="0" err="1" smtClean="0">
                <a:cs typeface="Arial" pitchFamily="34" charset="0"/>
              </a:rPr>
              <a:t>quả</a:t>
            </a:r>
            <a:r>
              <a:rPr lang="en-US" altLang="ja-JP" dirty="0" smtClean="0">
                <a:cs typeface="Arial" pitchFamily="34" charset="0"/>
              </a:rPr>
              <a:t> </a:t>
            </a:r>
            <a:r>
              <a:rPr lang="en-US" altLang="ja-JP" dirty="0" err="1" smtClean="0">
                <a:cs typeface="Arial" pitchFamily="34" charset="0"/>
              </a:rPr>
              <a:t>về</a:t>
            </a:r>
            <a:r>
              <a:rPr lang="en-US" altLang="ja-JP" dirty="0" smtClean="0">
                <a:cs typeface="Arial" pitchFamily="34" charset="0"/>
              </a:rPr>
              <a:t> </a:t>
            </a:r>
            <a:r>
              <a:rPr lang="en-US" altLang="ja-JP" b="1" dirty="0">
                <a:solidFill>
                  <a:srgbClr val="FF9933"/>
                </a:solidFill>
                <a:cs typeface="Arial" pitchFamily="34" charset="0"/>
              </a:rPr>
              <a:t>User</a:t>
            </a:r>
            <a:endParaRPr lang="en-US" altLang="ja-JP" b="1" dirty="0">
              <a:solidFill>
                <a:srgbClr val="FF9933"/>
              </a:solidFill>
            </a:endParaRPr>
          </a:p>
        </p:txBody>
      </p:sp>
      <p:sp>
        <p:nvSpPr>
          <p:cNvPr id="47" name="Right Arrow 46"/>
          <p:cNvSpPr/>
          <p:nvPr/>
        </p:nvSpPr>
        <p:spPr bwMode="auto">
          <a:xfrm>
            <a:off x="954514" y="1511648"/>
            <a:ext cx="1182935" cy="577882"/>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rtl="0"/>
            <a:endParaRPr lang="en-US" altLang="ja-JP" sz="1200" b="1" dirty="0">
              <a:latin typeface="Calibri" pitchFamily="34" charset="0"/>
            </a:endParaRPr>
          </a:p>
          <a:p>
            <a:pPr algn="ctr" rtl="0"/>
            <a:endParaRPr lang="en-US" altLang="ja-JP" sz="1200" dirty="0">
              <a:latin typeface="Calibri" pitchFamily="34" charset="0"/>
            </a:endParaRPr>
          </a:p>
          <a:p>
            <a:pPr algn="ctr" rtl="0"/>
            <a:r>
              <a:rPr lang="en-US" altLang="ja-JP" b="1" dirty="0">
                <a:latin typeface="Calibri" pitchFamily="34" charset="0"/>
              </a:rPr>
              <a:t>Request</a:t>
            </a:r>
          </a:p>
        </p:txBody>
      </p:sp>
      <p:sp>
        <p:nvSpPr>
          <p:cNvPr id="48" name="Rounded Rectangle 47"/>
          <p:cNvSpPr/>
          <p:nvPr/>
        </p:nvSpPr>
        <p:spPr bwMode="auto">
          <a:xfrm>
            <a:off x="2250658" y="1387795"/>
            <a:ext cx="1368152" cy="800525"/>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anchor="ct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rtl="0"/>
            <a:r>
              <a:rPr lang="en-US" altLang="ja-JP" b="1" dirty="0">
                <a:effectLst>
                  <a:outerShdw blurRad="38100" dist="38100" dir="2700000" algn="tl">
                    <a:srgbClr val="000000"/>
                  </a:outerShdw>
                </a:effectLst>
                <a:latin typeface="Calibri" pitchFamily="34" charset="0"/>
              </a:rPr>
              <a:t>Controller</a:t>
            </a:r>
          </a:p>
        </p:txBody>
      </p:sp>
      <p:grpSp>
        <p:nvGrpSpPr>
          <p:cNvPr id="51" name="Group 32"/>
          <p:cNvGrpSpPr>
            <a:grpSpLocks/>
          </p:cNvGrpSpPr>
          <p:nvPr/>
        </p:nvGrpSpPr>
        <p:grpSpPr bwMode="auto">
          <a:xfrm>
            <a:off x="4904444" y="1218518"/>
            <a:ext cx="742511" cy="905108"/>
            <a:chOff x="5551884" y="937920"/>
            <a:chExt cx="1209890" cy="1252007"/>
          </a:xfrm>
        </p:grpSpPr>
        <p:pic>
          <p:nvPicPr>
            <p:cNvPr id="52" name="Picture 16" descr="C:\Users\Levi\AppData\Local\Microsoft\Windows\Temporary Internet Files\Content.IE5\9BQEC2CV\MCj04315300000[1].png"/>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5841293" y="1406231"/>
              <a:ext cx="696840" cy="783696"/>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53" name="TextBox 52"/>
            <p:cNvSpPr txBox="1"/>
            <p:nvPr/>
          </p:nvSpPr>
          <p:spPr>
            <a:xfrm>
              <a:off x="5551884" y="937920"/>
              <a:ext cx="1209890" cy="468311"/>
            </a:xfrm>
            <a:prstGeom prst="rect">
              <a:avLst/>
            </a:prstGeom>
            <a:ln/>
          </p:spPr>
          <p:style>
            <a:lnRef idx="0">
              <a:schemeClr val="accent4"/>
            </a:lnRef>
            <a:fillRef idx="3">
              <a:schemeClr val="accent4"/>
            </a:fillRef>
            <a:effectRef idx="3">
              <a:schemeClr val="accent4"/>
            </a:effectRef>
            <a:fontRef idx="minor">
              <a:schemeClr val="lt1"/>
            </a:fontRef>
          </p:style>
          <p:txBody>
            <a:bodyPr wrap="none">
              <a:spAutoFit/>
            </a:bodyPr>
            <a:lstStyle/>
            <a:p>
              <a:pPr algn="ctr" rtl="1">
                <a:defRPr/>
              </a:pPr>
              <a:r>
                <a:rPr lang="en-US" sz="1600" dirty="0">
                  <a:solidFill>
                    <a:schemeClr val="tx1"/>
                  </a:solidFill>
                </a:rPr>
                <a:t>Model</a:t>
              </a:r>
            </a:p>
          </p:txBody>
        </p:sp>
      </p:grpSp>
      <p:sp>
        <p:nvSpPr>
          <p:cNvPr id="54" name="Right Arrow 53"/>
          <p:cNvSpPr/>
          <p:nvPr/>
        </p:nvSpPr>
        <p:spPr bwMode="auto">
          <a:xfrm>
            <a:off x="3829633" y="1392903"/>
            <a:ext cx="853864" cy="288941"/>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rtl="0"/>
            <a:endParaRPr lang="en-US" altLang="ja-JP" sz="1200" b="1" dirty="0">
              <a:latin typeface="Calibri" pitchFamily="34" charset="0"/>
            </a:endParaRPr>
          </a:p>
          <a:p>
            <a:pPr algn="ctr" rtl="0"/>
            <a:endParaRPr lang="en-US" altLang="ja-JP" sz="1200" dirty="0">
              <a:latin typeface="Calibri" pitchFamily="34" charset="0"/>
            </a:endParaRPr>
          </a:p>
        </p:txBody>
      </p:sp>
      <p:sp>
        <p:nvSpPr>
          <p:cNvPr id="55" name="Rounded Rectangle 54"/>
          <p:cNvSpPr/>
          <p:nvPr/>
        </p:nvSpPr>
        <p:spPr bwMode="auto">
          <a:xfrm>
            <a:off x="4275918" y="2691422"/>
            <a:ext cx="2007188" cy="489929"/>
          </a:xfrm>
          <a:prstGeom prst="roundRect">
            <a:avLst/>
          </a:prstGeom>
          <a:ln>
            <a:headEnd type="triangle" w="med" len="med"/>
            <a:tailEnd type="triangle" w="med" len="me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b="1" dirty="0">
                <a:solidFill>
                  <a:schemeClr val="tx1"/>
                </a:solidFill>
                <a:effectLst>
                  <a:outerShdw blurRad="38100" dist="38100" dir="2700000" algn="tl">
                    <a:srgbClr val="000000">
                      <a:alpha val="43137"/>
                    </a:srgbClr>
                  </a:outerShdw>
                </a:effectLst>
              </a:rPr>
              <a:t>View</a:t>
            </a:r>
          </a:p>
        </p:txBody>
      </p:sp>
      <p:cxnSp>
        <p:nvCxnSpPr>
          <p:cNvPr id="56" name="Curved Connector 22"/>
          <p:cNvCxnSpPr>
            <a:cxnSpLocks noChangeShapeType="1"/>
            <a:stCxn id="48" idx="2"/>
            <a:endCxn id="55" idx="1"/>
          </p:cNvCxnSpPr>
          <p:nvPr/>
        </p:nvCxnSpPr>
        <p:spPr bwMode="auto">
          <a:xfrm rot="16200000" flipH="1">
            <a:off x="3231293" y="1891761"/>
            <a:ext cx="748067" cy="1341184"/>
          </a:xfrm>
          <a:prstGeom prst="curvedConnector2">
            <a:avLst/>
          </a:prstGeom>
          <a:noFill/>
          <a:ln w="63500" algn="ctr">
            <a:solidFill>
              <a:schemeClr val="tx1"/>
            </a:solidFill>
            <a:round/>
            <a:headEnd/>
            <a:tailEnd type="triangle" w="med" len="med"/>
          </a:ln>
        </p:spPr>
      </p:cxnSp>
      <p:pic>
        <p:nvPicPr>
          <p:cNvPr id="57" name="Picture 16" descr="C:\Users\Levi\AppData\Local\Microsoft\Windows\Temporary Internet Files\Content.IE5\9BQEC2CV\MCj04315300000[1].png"/>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203848" y="2518063"/>
            <a:ext cx="308115" cy="346717"/>
          </a:xfrm>
          <a:prstGeom prst="rect">
            <a:avLst/>
          </a:prstGeom>
          <a:noFill/>
          <a:ln>
            <a:noFill/>
          </a:ln>
        </p:spPr>
        <p:style>
          <a:lnRef idx="1">
            <a:schemeClr val="accent2"/>
          </a:lnRef>
          <a:fillRef idx="3">
            <a:schemeClr val="accent2"/>
          </a:fillRef>
          <a:effectRef idx="2">
            <a:schemeClr val="accent2"/>
          </a:effectRef>
          <a:fontRef idx="minor">
            <a:schemeClr val="lt1"/>
          </a:fontRef>
        </p:style>
      </p:pic>
      <p:pic>
        <p:nvPicPr>
          <p:cNvPr id="58" name="Picture 2" descr="C:\Users\Levi\AppData\Local\Microsoft\Windows\Temporary Internet Files\Content.IE5\HDERI5K3\MCj043162600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5070" y="3253359"/>
            <a:ext cx="679697" cy="67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ight Arrow 58"/>
          <p:cNvSpPr/>
          <p:nvPr/>
        </p:nvSpPr>
        <p:spPr bwMode="auto">
          <a:xfrm>
            <a:off x="5052338" y="3521750"/>
            <a:ext cx="358775" cy="293688"/>
          </a:xfrm>
          <a:prstGeom prst="rightArrow">
            <a:avLst/>
          </a:prstGeom>
          <a:ln>
            <a:headEnd type="triangle" w="med" len="med"/>
            <a:tailEnd type="triangle" w="med" len="med"/>
          </a:ln>
        </p:spPr>
        <p:style>
          <a:lnRef idx="0">
            <a:schemeClr val="accent3"/>
          </a:lnRef>
          <a:fillRef idx="3">
            <a:schemeClr val="accent3"/>
          </a:fillRef>
          <a:effectRef idx="3">
            <a:schemeClr val="accent3"/>
          </a:effectRef>
          <a:fontRef idx="minor">
            <a:schemeClr val="lt1"/>
          </a:fontRef>
        </p:style>
        <p:txBody>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rtl="0"/>
            <a:endParaRPr lang="en-US" altLang="ja-JP" sz="1600" b="1">
              <a:latin typeface="Lucida Console" pitchFamily="49" charset="0"/>
            </a:endParaRPr>
          </a:p>
        </p:txBody>
      </p:sp>
      <p:pic>
        <p:nvPicPr>
          <p:cNvPr id="60" name="Picture 16" descr="C:\Users\Levi\AppData\Local\Microsoft\Windows\Temporary Internet Files\Content.IE5\9BQEC2CV\MCj04315300000[1].png"/>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4410898" y="3304368"/>
            <a:ext cx="559826" cy="628688"/>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61" name="Right Arrow 60"/>
          <p:cNvSpPr/>
          <p:nvPr/>
        </p:nvSpPr>
        <p:spPr bwMode="auto">
          <a:xfrm>
            <a:off x="6670070" y="2799401"/>
            <a:ext cx="1286306" cy="618998"/>
          </a:xfrm>
          <a:prstGeom prst="rightArrow">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rtl="0"/>
            <a:endParaRPr lang="en-US" altLang="ja-JP" sz="2400" b="1" dirty="0">
              <a:effectLst>
                <a:outerShdw blurRad="38100" dist="38100" dir="2700000" algn="tl">
                  <a:srgbClr val="C0C0C0"/>
                </a:outerShdw>
              </a:effectLst>
              <a:latin typeface="Calibri" pitchFamily="34" charset="0"/>
            </a:endParaRPr>
          </a:p>
          <a:p>
            <a:pPr algn="ctr" rtl="0"/>
            <a:endParaRPr lang="en-US" altLang="ja-JP" sz="2400" dirty="0">
              <a:effectLst>
                <a:outerShdw blurRad="38100" dist="38100" dir="2700000" algn="tl">
                  <a:srgbClr val="C0C0C0"/>
                </a:outerShdw>
              </a:effectLst>
              <a:latin typeface="Calibri" pitchFamily="34" charset="0"/>
            </a:endParaRPr>
          </a:p>
          <a:p>
            <a:pPr algn="ctr" rtl="0"/>
            <a:r>
              <a:rPr lang="en-US" altLang="ja-JP" b="1" dirty="0">
                <a:effectLst>
                  <a:outerShdw blurRad="38100" dist="38100" dir="2700000" algn="tl">
                    <a:srgbClr val="C0C0C0"/>
                  </a:outerShdw>
                </a:effectLst>
                <a:latin typeface="Calibri" pitchFamily="34" charset="0"/>
              </a:rPr>
              <a:t>Response</a:t>
            </a:r>
          </a:p>
        </p:txBody>
      </p:sp>
      <p:pic>
        <p:nvPicPr>
          <p:cNvPr id="62" name="Picture 2" descr="C:\Users\Levi\AppData\Local\Microsoft\Windows\Temporary Internet Files\Content.IE5\HDERI5K3\MCj043162600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7162" y="2420888"/>
            <a:ext cx="703217" cy="7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ight Arrow 62"/>
          <p:cNvSpPr/>
          <p:nvPr/>
        </p:nvSpPr>
        <p:spPr bwMode="auto">
          <a:xfrm rot="10800000">
            <a:off x="3835460" y="1834685"/>
            <a:ext cx="853864" cy="288941"/>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rtl="0"/>
            <a:endParaRPr lang="en-US" altLang="ja-JP" sz="1200" b="1" dirty="0">
              <a:latin typeface="Calibri" pitchFamily="34" charset="0"/>
            </a:endParaRPr>
          </a:p>
          <a:p>
            <a:pPr algn="ctr" rtl="0"/>
            <a:endParaRPr lang="en-US" altLang="ja-JP" sz="1200" dirty="0">
              <a:latin typeface="Calibri" pitchFamily="34" charset="0"/>
            </a:endParaRPr>
          </a:p>
        </p:txBody>
      </p:sp>
    </p:spTree>
    <p:extLst>
      <p:ext uri="{BB962C8B-B14F-4D97-AF65-F5344CB8AC3E}">
        <p14:creationId xmlns:p14="http://schemas.microsoft.com/office/powerpoint/2010/main" val="265910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827584" y="404664"/>
            <a:ext cx="7315200" cy="864096"/>
          </a:xfrm>
        </p:spPr>
        <p:txBody>
          <a:bodyPr anchor="t">
            <a:normAutofit/>
          </a:bodyPr>
          <a:lstStyle/>
          <a:p>
            <a:r>
              <a:rPr lang="en-US" altLang="ja-JP" sz="4400" b="1" dirty="0"/>
              <a:t>ASP.NET </a:t>
            </a:r>
            <a:r>
              <a:rPr lang="en-US" altLang="ja-JP" sz="4400" b="1" dirty="0" smtClean="0"/>
              <a:t>MVC</a:t>
            </a:r>
            <a:endParaRPr lang="en-US" altLang="ja-JP" sz="4400" b="1" dirty="0"/>
          </a:p>
        </p:txBody>
      </p:sp>
      <p:sp>
        <p:nvSpPr>
          <p:cNvPr id="3" name="Content Placeholder 2"/>
          <p:cNvSpPr>
            <a:spLocks noGrp="1"/>
          </p:cNvSpPr>
          <p:nvPr>
            <p:ph idx="1"/>
          </p:nvPr>
        </p:nvSpPr>
        <p:spPr>
          <a:xfrm>
            <a:off x="611560" y="1507203"/>
            <a:ext cx="8042571" cy="5350797"/>
          </a:xfrm>
        </p:spPr>
        <p:txBody>
          <a:bodyPr>
            <a:normAutofit/>
          </a:bodyPr>
          <a:lstStyle/>
          <a:p>
            <a:pPr>
              <a:spcBef>
                <a:spcPts val="638"/>
              </a:spcBef>
              <a:buClr>
                <a:schemeClr val="accent2">
                  <a:lumMod val="60000"/>
                  <a:lumOff val="40000"/>
                </a:schemeClr>
              </a:buClr>
              <a:buSzPct val="70000"/>
              <a:buFont typeface="Wingdings" panose="05000000000000000000" pitchFamily="2" charset="2"/>
              <a:buChar char="n"/>
            </a:pPr>
            <a:r>
              <a:rPr lang="en-US" altLang="ja-JP" b="1" dirty="0" err="1" smtClean="0">
                <a:latin typeface="Corbel" panose="020B0503020204020204" pitchFamily="34" charset="0"/>
              </a:rPr>
              <a:t>Là</a:t>
            </a:r>
            <a:r>
              <a:rPr lang="en-US" altLang="ja-JP" b="1" dirty="0" smtClean="0">
                <a:latin typeface="Corbel" panose="020B0503020204020204" pitchFamily="34" charset="0"/>
              </a:rPr>
              <a:t> </a:t>
            </a:r>
            <a:r>
              <a:rPr lang="en-US" altLang="ja-JP" b="1" dirty="0" err="1">
                <a:latin typeface="Corbel" panose="020B0503020204020204" pitchFamily="34" charset="0"/>
              </a:rPr>
              <a:t>một</a:t>
            </a:r>
            <a:r>
              <a:rPr lang="en-US" altLang="ja-JP" b="1" dirty="0">
                <a:latin typeface="Corbel" panose="020B0503020204020204" pitchFamily="34" charset="0"/>
              </a:rPr>
              <a:t> framework </a:t>
            </a:r>
            <a:r>
              <a:rPr lang="en-US" altLang="ja-JP" b="1" dirty="0" err="1" smtClean="0">
                <a:latin typeface="Corbel" panose="020B0503020204020204" pitchFamily="34" charset="0"/>
              </a:rPr>
              <a:t>hỗ</a:t>
            </a:r>
            <a:r>
              <a:rPr lang="en-US" altLang="ja-JP" b="1" dirty="0" smtClean="0">
                <a:latin typeface="Corbel" panose="020B0503020204020204" pitchFamily="34" charset="0"/>
              </a:rPr>
              <a:t> </a:t>
            </a:r>
            <a:r>
              <a:rPr lang="en-US" altLang="ja-JP" b="1" dirty="0" err="1">
                <a:latin typeface="Corbel" panose="020B0503020204020204" pitchFamily="34" charset="0"/>
              </a:rPr>
              <a:t>trợ</a:t>
            </a:r>
            <a:r>
              <a:rPr lang="en-US" altLang="ja-JP" b="1" dirty="0">
                <a:latin typeface="Corbel" panose="020B0503020204020204" pitchFamily="34" charset="0"/>
              </a:rPr>
              <a:t> pattern MVC </a:t>
            </a:r>
            <a:r>
              <a:rPr lang="en-US" altLang="ja-JP" b="1" dirty="0" err="1">
                <a:latin typeface="Corbel" panose="020B0503020204020204" pitchFamily="34" charset="0"/>
              </a:rPr>
              <a:t>cho</a:t>
            </a:r>
            <a:r>
              <a:rPr lang="en-US" altLang="ja-JP" b="1" dirty="0">
                <a:latin typeface="Corbel" panose="020B0503020204020204" pitchFamily="34" charset="0"/>
              </a:rPr>
              <a:t> </a:t>
            </a:r>
            <a:r>
              <a:rPr lang="en-US" altLang="ja-JP" b="1" dirty="0" smtClean="0">
                <a:latin typeface="Corbel" panose="020B0503020204020204" pitchFamily="34" charset="0"/>
              </a:rPr>
              <a:t>ASP.NET</a:t>
            </a:r>
          </a:p>
          <a:p>
            <a:pPr>
              <a:spcBef>
                <a:spcPts val="638"/>
              </a:spcBef>
              <a:buClr>
                <a:schemeClr val="accent2">
                  <a:lumMod val="60000"/>
                  <a:lumOff val="40000"/>
                </a:schemeClr>
              </a:buClr>
              <a:buSzPct val="70000"/>
              <a:buFont typeface="Wingdings" panose="05000000000000000000" pitchFamily="2" charset="2"/>
              <a:buChar char="n"/>
            </a:pPr>
            <a:r>
              <a:rPr lang="en-US" altLang="ja-JP" b="1" dirty="0" smtClean="0">
                <a:latin typeface="Corbel" panose="020B0503020204020204" pitchFamily="34" charset="0"/>
              </a:rPr>
              <a:t>C</a:t>
            </a:r>
            <a:r>
              <a:rPr lang="vi-VN" altLang="ja-JP" b="1" dirty="0" smtClean="0">
                <a:latin typeface="Corbel" panose="020B0503020204020204" pitchFamily="34" charset="0"/>
              </a:rPr>
              <a:t>ung </a:t>
            </a:r>
            <a:r>
              <a:rPr lang="vi-VN" altLang="ja-JP" b="1" dirty="0">
                <a:latin typeface="Corbel" panose="020B0503020204020204" pitchFamily="34" charset="0"/>
              </a:rPr>
              <a:t>cấp sự phân tách rất rõ gàng giữa model, logic nghiệp vụ, giao diện người dùng và dữ </a:t>
            </a:r>
            <a:r>
              <a:rPr lang="vi-VN" altLang="ja-JP" b="1" dirty="0" smtClean="0">
                <a:latin typeface="Corbel" panose="020B0503020204020204" pitchFamily="34" charset="0"/>
              </a:rPr>
              <a:t>liệu</a:t>
            </a:r>
            <a:endParaRPr lang="en-US" altLang="ja-JP" b="1" dirty="0" smtClean="0">
              <a:latin typeface="Corbel" panose="020B0503020204020204" pitchFamily="34" charset="0"/>
            </a:endParaRPr>
          </a:p>
          <a:p>
            <a:pPr>
              <a:spcBef>
                <a:spcPts val="638"/>
              </a:spcBef>
              <a:buClr>
                <a:schemeClr val="accent2">
                  <a:lumMod val="60000"/>
                  <a:lumOff val="40000"/>
                </a:schemeClr>
              </a:buClr>
              <a:buSzPct val="70000"/>
              <a:buFont typeface="Wingdings" panose="05000000000000000000" pitchFamily="2" charset="2"/>
              <a:buChar char="n"/>
            </a:pPr>
            <a:r>
              <a:rPr lang="en-US" altLang="ja-JP" b="1" dirty="0" err="1" smtClean="0">
                <a:latin typeface="Corbel" panose="020B0503020204020204" pitchFamily="34" charset="0"/>
              </a:rPr>
              <a:t>Cung</a:t>
            </a:r>
            <a:r>
              <a:rPr lang="en-US" altLang="ja-JP" b="1" dirty="0" smtClean="0">
                <a:latin typeface="Corbel" panose="020B0503020204020204" pitchFamily="34" charset="0"/>
              </a:rPr>
              <a:t> </a:t>
            </a:r>
            <a:r>
              <a:rPr lang="en-US" altLang="ja-JP" b="1" dirty="0" err="1">
                <a:latin typeface="Corbel" panose="020B0503020204020204" pitchFamily="34" charset="0"/>
              </a:rPr>
              <a:t>cấp</a:t>
            </a:r>
            <a:r>
              <a:rPr lang="en-US" altLang="ja-JP" b="1" dirty="0">
                <a:latin typeface="Corbel" panose="020B0503020204020204" pitchFamily="34" charset="0"/>
              </a:rPr>
              <a:t> </a:t>
            </a:r>
            <a:r>
              <a:rPr lang="en-US" altLang="ja-JP" b="1" dirty="0" err="1">
                <a:latin typeface="Corbel" panose="020B0503020204020204" pitchFamily="34" charset="0"/>
              </a:rPr>
              <a:t>một</a:t>
            </a:r>
            <a:r>
              <a:rPr lang="en-US" altLang="ja-JP" b="1" dirty="0">
                <a:latin typeface="Corbel" panose="020B0503020204020204" pitchFamily="34" charset="0"/>
              </a:rPr>
              <a:t> </a:t>
            </a:r>
            <a:r>
              <a:rPr lang="en-US" altLang="ja-JP" b="1" dirty="0" err="1">
                <a:latin typeface="Corbel" panose="020B0503020204020204" pitchFamily="34" charset="0"/>
              </a:rPr>
              <a:t>bộ</a:t>
            </a:r>
            <a:r>
              <a:rPr lang="en-US" altLang="ja-JP" b="1" dirty="0">
                <a:latin typeface="Corbel" panose="020B0503020204020204" pitchFamily="34" charset="0"/>
              </a:rPr>
              <a:t> control </a:t>
            </a:r>
            <a:r>
              <a:rPr lang="en-US" altLang="ja-JP" b="1" dirty="0" err="1">
                <a:latin typeface="Corbel" panose="020B0503020204020204" pitchFamily="34" charset="0"/>
              </a:rPr>
              <a:t>rất</a:t>
            </a:r>
            <a:r>
              <a:rPr lang="en-US" altLang="ja-JP" b="1" dirty="0">
                <a:latin typeface="Corbel" panose="020B0503020204020204" pitchFamily="34" charset="0"/>
              </a:rPr>
              <a:t> </a:t>
            </a:r>
            <a:r>
              <a:rPr lang="en-US" altLang="ja-JP" b="1" dirty="0" err="1">
                <a:latin typeface="Corbel" panose="020B0503020204020204" pitchFamily="34" charset="0"/>
              </a:rPr>
              <a:t>mạnh</a:t>
            </a:r>
            <a:r>
              <a:rPr lang="en-US" altLang="ja-JP" b="1" dirty="0">
                <a:latin typeface="Corbel" panose="020B0503020204020204" pitchFamily="34" charset="0"/>
              </a:rPr>
              <a:t> </a:t>
            </a:r>
            <a:r>
              <a:rPr lang="en-US" altLang="ja-JP" b="1" dirty="0" err="1">
                <a:latin typeface="Corbel" panose="020B0503020204020204" pitchFamily="34" charset="0"/>
              </a:rPr>
              <a:t>mẽ</a:t>
            </a:r>
            <a:r>
              <a:rPr lang="en-US" altLang="ja-JP" b="1" dirty="0">
                <a:latin typeface="Corbel" panose="020B0503020204020204" pitchFamily="34" charset="0"/>
              </a:rPr>
              <a:t> </a:t>
            </a:r>
            <a:r>
              <a:rPr lang="en-US" altLang="ja-JP" b="1" dirty="0" err="1">
                <a:latin typeface="Corbel" panose="020B0503020204020204" pitchFamily="34" charset="0"/>
              </a:rPr>
              <a:t>trên</a:t>
            </a:r>
            <a:r>
              <a:rPr lang="en-US" altLang="ja-JP" b="1" dirty="0">
                <a:latin typeface="Corbel" panose="020B0503020204020204" pitchFamily="34" charset="0"/>
              </a:rPr>
              <a:t> JavaScript, HTML </a:t>
            </a:r>
            <a:r>
              <a:rPr lang="en-US" altLang="ja-JP" b="1" dirty="0" err="1">
                <a:latin typeface="Corbel" panose="020B0503020204020204" pitchFamily="34" charset="0"/>
              </a:rPr>
              <a:t>và</a:t>
            </a:r>
            <a:r>
              <a:rPr lang="en-US" altLang="ja-JP" b="1" dirty="0">
                <a:latin typeface="Corbel" panose="020B0503020204020204" pitchFamily="34" charset="0"/>
              </a:rPr>
              <a:t> CSS </a:t>
            </a:r>
            <a:endParaRPr lang="en-US" altLang="ja-JP" b="1" dirty="0" smtClean="0">
              <a:latin typeface="Corbel" panose="020B0503020204020204" pitchFamily="34" charset="0"/>
            </a:endParaRPr>
          </a:p>
          <a:p>
            <a:pPr>
              <a:spcBef>
                <a:spcPts val="638"/>
              </a:spcBef>
              <a:buClr>
                <a:schemeClr val="accent2">
                  <a:lumMod val="60000"/>
                  <a:lumOff val="40000"/>
                </a:schemeClr>
              </a:buClr>
              <a:buSzPct val="70000"/>
              <a:buFont typeface="Wingdings" panose="05000000000000000000" pitchFamily="2" charset="2"/>
              <a:buChar char="n"/>
            </a:pPr>
            <a:r>
              <a:rPr lang="en-US" altLang="ja-JP" b="1" dirty="0" err="1" smtClean="0">
                <a:latin typeface="Corbel" panose="020B0503020204020204" pitchFamily="34" charset="0"/>
              </a:rPr>
              <a:t>Hỗ</a:t>
            </a:r>
            <a:r>
              <a:rPr lang="en-US" altLang="ja-JP" b="1" dirty="0" smtClean="0">
                <a:latin typeface="Corbel" panose="020B0503020204020204" pitchFamily="34" charset="0"/>
              </a:rPr>
              <a:t> </a:t>
            </a:r>
            <a:r>
              <a:rPr lang="en-US" altLang="ja-JP" b="1" dirty="0" err="1">
                <a:latin typeface="Corbel" panose="020B0503020204020204" pitchFamily="34" charset="0"/>
              </a:rPr>
              <a:t>trợ</a:t>
            </a:r>
            <a:r>
              <a:rPr lang="en-US" altLang="ja-JP" b="1" dirty="0">
                <a:latin typeface="Corbel" panose="020B0503020204020204" pitchFamily="34" charset="0"/>
              </a:rPr>
              <a:t> </a:t>
            </a:r>
            <a:r>
              <a:rPr lang="en-US" altLang="ja-JP" b="1" dirty="0" err="1">
                <a:latin typeface="Corbel" panose="020B0503020204020204" pitchFamily="34" charset="0"/>
              </a:rPr>
              <a:t>việc</a:t>
            </a:r>
            <a:r>
              <a:rPr lang="en-US" altLang="ja-JP" b="1" dirty="0">
                <a:latin typeface="Corbel" panose="020B0503020204020204" pitchFamily="34" charset="0"/>
              </a:rPr>
              <a:t> </a:t>
            </a:r>
            <a:r>
              <a:rPr lang="en-US" altLang="ja-JP" b="1" dirty="0" smtClean="0">
                <a:latin typeface="Corbel" panose="020B0503020204020204" pitchFamily="34" charset="0"/>
              </a:rPr>
              <a:t>test </a:t>
            </a:r>
            <a:r>
              <a:rPr lang="en-US" altLang="ja-JP" b="1" dirty="0" err="1" smtClean="0">
                <a:latin typeface="Corbel" panose="020B0503020204020204" pitchFamily="34" charset="0"/>
              </a:rPr>
              <a:t>các</a:t>
            </a:r>
            <a:r>
              <a:rPr lang="en-US" altLang="ja-JP" b="1" dirty="0" smtClean="0">
                <a:latin typeface="Corbel" panose="020B0503020204020204" pitchFamily="34" charset="0"/>
              </a:rPr>
              <a:t> </a:t>
            </a:r>
            <a:r>
              <a:rPr lang="en-US" altLang="ja-JP" b="1" dirty="0" err="1">
                <a:latin typeface="Corbel" panose="020B0503020204020204" pitchFamily="34" charset="0"/>
              </a:rPr>
              <a:t>ứng</a:t>
            </a:r>
            <a:r>
              <a:rPr lang="en-US" altLang="ja-JP" b="1" dirty="0">
                <a:latin typeface="Corbel" panose="020B0503020204020204" pitchFamily="34" charset="0"/>
              </a:rPr>
              <a:t> </a:t>
            </a:r>
            <a:r>
              <a:rPr lang="en-US" altLang="ja-JP" b="1" dirty="0" err="1">
                <a:latin typeface="Corbel" panose="020B0503020204020204" pitchFamily="34" charset="0"/>
              </a:rPr>
              <a:t>dụng</a:t>
            </a:r>
            <a:r>
              <a:rPr lang="en-US" altLang="ja-JP" b="1" dirty="0">
                <a:latin typeface="Corbel" panose="020B0503020204020204" pitchFamily="34" charset="0"/>
              </a:rPr>
              <a:t> web </a:t>
            </a:r>
            <a:r>
              <a:rPr lang="en-US" altLang="ja-JP" b="1" dirty="0" err="1">
                <a:latin typeface="Corbel" panose="020B0503020204020204" pitchFamily="34" charset="0"/>
              </a:rPr>
              <a:t>rất</a:t>
            </a:r>
            <a:r>
              <a:rPr lang="en-US" altLang="ja-JP" b="1" dirty="0">
                <a:latin typeface="Corbel" panose="020B0503020204020204" pitchFamily="34" charset="0"/>
              </a:rPr>
              <a:t> </a:t>
            </a:r>
            <a:r>
              <a:rPr lang="en-US" altLang="ja-JP" b="1" dirty="0" err="1" smtClean="0">
                <a:latin typeface="Corbel" panose="020B0503020204020204" pitchFamily="34" charset="0"/>
              </a:rPr>
              <a:t>tốt</a:t>
            </a:r>
            <a:endParaRPr lang="en-US" altLang="ja-JP" b="1" dirty="0" smtClean="0">
              <a:latin typeface="Corbel" panose="020B0503020204020204" pitchFamily="34" charset="0"/>
            </a:endParaRPr>
          </a:p>
          <a:p>
            <a:pPr>
              <a:spcBef>
                <a:spcPts val="638"/>
              </a:spcBef>
              <a:buClr>
                <a:schemeClr val="accent2">
                  <a:lumMod val="60000"/>
                  <a:lumOff val="40000"/>
                </a:schemeClr>
              </a:buClr>
              <a:buSzPct val="70000"/>
              <a:buFont typeface="Wingdings" panose="05000000000000000000" pitchFamily="2" charset="2"/>
              <a:buChar char="n"/>
            </a:pPr>
            <a:r>
              <a:rPr lang="en-US" altLang="ja-JP" b="1" dirty="0" smtClean="0">
                <a:latin typeface="Corbel" panose="020B0503020204020204" pitchFamily="34" charset="0"/>
              </a:rPr>
              <a:t>K</a:t>
            </a:r>
            <a:r>
              <a:rPr lang="vi-VN" altLang="ja-JP" b="1" dirty="0" smtClean="0">
                <a:latin typeface="Corbel" panose="020B0503020204020204" pitchFamily="34" charset="0"/>
              </a:rPr>
              <a:t>hông </a:t>
            </a:r>
            <a:r>
              <a:rPr lang="vi-VN" altLang="ja-JP" b="1" dirty="0">
                <a:latin typeface="Corbel" panose="020B0503020204020204" pitchFamily="34" charset="0"/>
              </a:rPr>
              <a:t>sử dụng View State, hỗ trợ bạn trong việc làm giảm băng thông của các request rất </a:t>
            </a:r>
            <a:r>
              <a:rPr lang="vi-VN" altLang="ja-JP" b="1" dirty="0" smtClean="0">
                <a:latin typeface="Corbel" panose="020B0503020204020204" pitchFamily="34" charset="0"/>
              </a:rPr>
              <a:t>nhiều</a:t>
            </a:r>
            <a:endParaRPr lang="en-US" altLang="ja-JP" b="1" dirty="0" smtClean="0">
              <a:latin typeface="Corbel" panose="020B0503020204020204" pitchFamily="34" charset="0"/>
            </a:endParaRPr>
          </a:p>
          <a:p>
            <a:pPr>
              <a:spcBef>
                <a:spcPts val="638"/>
              </a:spcBef>
              <a:buClr>
                <a:schemeClr val="accent2">
                  <a:lumMod val="60000"/>
                  <a:lumOff val="40000"/>
                </a:schemeClr>
              </a:buClr>
              <a:buSzPct val="70000"/>
              <a:buFont typeface="Wingdings" panose="05000000000000000000" pitchFamily="2" charset="2"/>
              <a:buChar char="n"/>
            </a:pPr>
            <a:r>
              <a:rPr lang="en-US" altLang="ja-JP" b="1" dirty="0" smtClean="0">
                <a:latin typeface="Corbel" panose="020B0503020204020204" pitchFamily="34" charset="0"/>
              </a:rPr>
              <a:t>C</a:t>
            </a:r>
            <a:r>
              <a:rPr lang="vi-VN" altLang="ja-JP" b="1" dirty="0" smtClean="0">
                <a:latin typeface="Corbel" panose="020B0503020204020204" pitchFamily="34" charset="0"/>
              </a:rPr>
              <a:t>ó </a:t>
            </a:r>
            <a:r>
              <a:rPr lang="vi-VN" altLang="ja-JP" b="1" dirty="0">
                <a:latin typeface="Corbel" panose="020B0503020204020204" pitchFamily="34" charset="0"/>
              </a:rPr>
              <a:t>thành phần ánh xạ URL mạnh mẽ cho phép bạn xây dựng những ứng dụng có các địa chỉ URL xúc tích và dễ tìm kiếm. </a:t>
            </a:r>
            <a:endParaRPr lang="en-US" altLang="ja-JP" b="1" dirty="0" smtClean="0">
              <a:latin typeface="Corbel" panose="020B0503020204020204" pitchFamily="34" charset="0"/>
            </a:endParaRPr>
          </a:p>
          <a:p>
            <a:pPr>
              <a:spcBef>
                <a:spcPts val="638"/>
              </a:spcBef>
              <a:buClr>
                <a:schemeClr val="accent2">
                  <a:lumMod val="60000"/>
                  <a:lumOff val="40000"/>
                </a:schemeClr>
              </a:buClr>
              <a:buSzPct val="70000"/>
              <a:buFont typeface="Wingdings" panose="05000000000000000000" pitchFamily="2" charset="2"/>
              <a:buChar char="n"/>
            </a:pPr>
            <a:r>
              <a:rPr lang="en-US" altLang="ja-JP" b="1" dirty="0" smtClean="0">
                <a:latin typeface="Corbel" panose="020B0503020204020204" pitchFamily="34" charset="0"/>
              </a:rPr>
              <a:t>B</a:t>
            </a:r>
            <a:r>
              <a:rPr lang="vi-VN" altLang="ja-JP" b="1" dirty="0" smtClean="0">
                <a:latin typeface="Corbel" panose="020B0503020204020204" pitchFamily="34" charset="0"/>
              </a:rPr>
              <a:t>ổ </a:t>
            </a:r>
            <a:r>
              <a:rPr lang="vi-VN" altLang="ja-JP" b="1" dirty="0">
                <a:latin typeface="Corbel" panose="020B0503020204020204" pitchFamily="34" charset="0"/>
              </a:rPr>
              <a:t>sung một view engine mới là Razor View Engine cho phép thiết lập các view nhanh chóng, dễ dàng và tốn ít công sức hơn so với việc sử dụng Web Forms view engine.</a:t>
            </a:r>
            <a:endParaRPr lang="en-US" altLang="ja-JP" b="1" dirty="0" smtClean="0">
              <a:latin typeface="Corbel" panose="020B0503020204020204" pitchFamily="34" charset="0"/>
            </a:endParaRPr>
          </a:p>
          <a:p>
            <a:pPr>
              <a:spcBef>
                <a:spcPts val="638"/>
              </a:spcBef>
              <a:buClr>
                <a:srgbClr val="B5DBE5"/>
              </a:buClr>
              <a:buSzPct val="70000"/>
              <a:buFont typeface="Wingdings 2" pitchFamily="18" charset="2"/>
              <a:buChar char=""/>
            </a:pPr>
            <a:endParaRPr lang="vi-VN" altLang="ja-JP" b="1" dirty="0" smtClean="0">
              <a:latin typeface="Corbel" panose="020B0503020204020204" pitchFamily="34" charset="0"/>
            </a:endParaRPr>
          </a:p>
        </p:txBody>
      </p:sp>
    </p:spTree>
    <p:extLst>
      <p:ext uri="{BB962C8B-B14F-4D97-AF65-F5344CB8AC3E}">
        <p14:creationId xmlns:p14="http://schemas.microsoft.com/office/powerpoint/2010/main" val="866325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827584" y="332657"/>
            <a:ext cx="7315200" cy="864096"/>
          </a:xfrm>
        </p:spPr>
        <p:txBody>
          <a:bodyPr anchor="t">
            <a:normAutofit fontScale="90000"/>
          </a:bodyPr>
          <a:lstStyle/>
          <a:p>
            <a:r>
              <a:rPr lang="en-US" altLang="ja-JP" sz="3600" b="1" dirty="0"/>
              <a:t>ASP.NET MVC Execution Life Cycle</a:t>
            </a:r>
          </a:p>
        </p:txBody>
      </p:sp>
      <p:pic>
        <p:nvPicPr>
          <p:cNvPr id="5" name="Picture 2" descr="http://kirandangar.files.wordpress.com/2010/01/012610_1218_understandi31.png?w=5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052736"/>
            <a:ext cx="6192688" cy="50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744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258294" y="977155"/>
            <a:ext cx="2038350" cy="5495925"/>
          </a:xfrm>
          <a:prstGeom prst="rect">
            <a:avLst/>
          </a:prstGeom>
        </p:spPr>
      </p:pic>
      <p:sp>
        <p:nvSpPr>
          <p:cNvPr id="2" name="Title 1"/>
          <p:cNvSpPr>
            <a:spLocks noGrp="1"/>
          </p:cNvSpPr>
          <p:nvPr>
            <p:ph type="title"/>
          </p:nvPr>
        </p:nvSpPr>
        <p:spPr>
          <a:xfrm>
            <a:off x="685800" y="188640"/>
            <a:ext cx="7315200" cy="700547"/>
          </a:xfrm>
        </p:spPr>
        <p:txBody>
          <a:bodyPr>
            <a:noAutofit/>
          </a:bodyPr>
          <a:lstStyle/>
          <a:p>
            <a:r>
              <a:rPr lang="en-US" sz="4400" b="1" dirty="0"/>
              <a:t>Internet </a:t>
            </a:r>
            <a:r>
              <a:rPr lang="en-US" sz="4400" b="1" dirty="0" smtClean="0"/>
              <a:t>App Project Files</a:t>
            </a:r>
            <a:endParaRPr lang="en-US" sz="4400" b="1" dirty="0"/>
          </a:p>
        </p:txBody>
      </p:sp>
      <p:sp>
        <p:nvSpPr>
          <p:cNvPr id="8" name="Left Arrow 7"/>
          <p:cNvSpPr/>
          <p:nvPr/>
        </p:nvSpPr>
        <p:spPr>
          <a:xfrm>
            <a:off x="1524000" y="2353836"/>
            <a:ext cx="1828800" cy="161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5867400" y="1752600"/>
            <a:ext cx="2790825" cy="1247775"/>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3200400" y="2252246"/>
            <a:ext cx="2667001"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smtClean="0">
                <a:solidFill>
                  <a:schemeClr val="bg1"/>
                </a:solidFill>
              </a:rPr>
              <a:t>All controllers and actions</a:t>
            </a:r>
            <a:endParaRPr lang="en-US" sz="2400" dirty="0">
              <a:solidFill>
                <a:schemeClr val="bg1"/>
              </a:solidFill>
            </a:endParaRPr>
          </a:p>
        </p:txBody>
      </p:sp>
      <p:sp>
        <p:nvSpPr>
          <p:cNvPr id="13" name="Left Arrow 12"/>
          <p:cNvSpPr/>
          <p:nvPr/>
        </p:nvSpPr>
        <p:spPr>
          <a:xfrm>
            <a:off x="1613645" y="6318931"/>
            <a:ext cx="1828800" cy="161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p:cNvSpPr txBox="1"/>
          <p:nvPr/>
        </p:nvSpPr>
        <p:spPr>
          <a:xfrm>
            <a:off x="3276599" y="6215247"/>
            <a:ext cx="2667001"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smtClean="0">
                <a:solidFill>
                  <a:schemeClr val="bg1"/>
                </a:solidFill>
              </a:rPr>
              <a:t>Configuration file</a:t>
            </a:r>
            <a:endParaRPr lang="en-US" sz="2400" dirty="0">
              <a:solidFill>
                <a:schemeClr val="bg1"/>
              </a:solidFill>
            </a:endParaRPr>
          </a:p>
        </p:txBody>
      </p:sp>
      <p:sp>
        <p:nvSpPr>
          <p:cNvPr id="15" name="Left Arrow 14"/>
          <p:cNvSpPr/>
          <p:nvPr/>
        </p:nvSpPr>
        <p:spPr>
          <a:xfrm rot="21355896">
            <a:off x="1582268" y="5896211"/>
            <a:ext cx="1828800" cy="161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p:cNvSpPr txBox="1"/>
          <p:nvPr/>
        </p:nvSpPr>
        <p:spPr>
          <a:xfrm>
            <a:off x="2528045" y="5785544"/>
            <a:ext cx="528917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err="1">
                <a:solidFill>
                  <a:schemeClr val="bg1"/>
                </a:solidFill>
              </a:rPr>
              <a:t>Application_Start</a:t>
            </a:r>
            <a:r>
              <a:rPr lang="en-US" sz="1600" dirty="0" smtClean="0">
                <a:solidFill>
                  <a:schemeClr val="bg1"/>
                </a:solidFill>
              </a:rPr>
              <a:t>() – The entry point of the application</a:t>
            </a:r>
            <a:endParaRPr lang="en-US" sz="2400" dirty="0">
              <a:solidFill>
                <a:schemeClr val="bg1"/>
              </a:solidFill>
            </a:endParaRPr>
          </a:p>
        </p:txBody>
      </p:sp>
      <p:sp>
        <p:nvSpPr>
          <p:cNvPr id="18" name="Left Arrow 17"/>
          <p:cNvSpPr/>
          <p:nvPr/>
        </p:nvSpPr>
        <p:spPr>
          <a:xfrm rot="20477486">
            <a:off x="1308825" y="1557917"/>
            <a:ext cx="1828800" cy="161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2971800" y="1177219"/>
            <a:ext cx="29718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smtClean="0">
                <a:solidFill>
                  <a:schemeClr val="bg1"/>
                </a:solidFill>
              </a:rPr>
              <a:t>Static files (CSS, Images, etc.)</a:t>
            </a:r>
            <a:endParaRPr lang="en-US" sz="2400" dirty="0">
              <a:solidFill>
                <a:schemeClr val="bg1"/>
              </a:solidFill>
            </a:endParaRPr>
          </a:p>
        </p:txBody>
      </p:sp>
      <p:sp>
        <p:nvSpPr>
          <p:cNvPr id="20" name="Left Arrow 19"/>
          <p:cNvSpPr/>
          <p:nvPr/>
        </p:nvSpPr>
        <p:spPr>
          <a:xfrm rot="21107429">
            <a:off x="1293249" y="3442204"/>
            <a:ext cx="1828800" cy="161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p:cNvSpPr txBox="1"/>
          <p:nvPr/>
        </p:nvSpPr>
        <p:spPr>
          <a:xfrm>
            <a:off x="2971800" y="3242846"/>
            <a:ext cx="50292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smtClean="0">
                <a:solidFill>
                  <a:schemeClr val="bg1"/>
                </a:solidFill>
              </a:rPr>
              <a:t>JavaScript files (</a:t>
            </a:r>
            <a:r>
              <a:rPr lang="en-US" sz="1600" dirty="0" err="1" smtClean="0">
                <a:solidFill>
                  <a:schemeClr val="bg1"/>
                </a:solidFill>
              </a:rPr>
              <a:t>jQuery</a:t>
            </a:r>
            <a:r>
              <a:rPr lang="en-US" sz="1600" dirty="0" smtClean="0">
                <a:solidFill>
                  <a:schemeClr val="bg1"/>
                </a:solidFill>
              </a:rPr>
              <a:t>, </a:t>
            </a:r>
            <a:r>
              <a:rPr lang="en-US" sz="1600" dirty="0" err="1" smtClean="0">
                <a:solidFill>
                  <a:schemeClr val="bg1"/>
                </a:solidFill>
              </a:rPr>
              <a:t>Modernizr</a:t>
            </a:r>
            <a:r>
              <a:rPr lang="en-US" sz="1600" dirty="0" smtClean="0">
                <a:solidFill>
                  <a:schemeClr val="bg1"/>
                </a:solidFill>
              </a:rPr>
              <a:t>, knockout, etc.)</a:t>
            </a:r>
            <a:endParaRPr lang="en-US" sz="2400" dirty="0">
              <a:solidFill>
                <a:schemeClr val="bg1"/>
              </a:solidFill>
            </a:endParaRPr>
          </a:p>
        </p:txBody>
      </p:sp>
      <p:sp>
        <p:nvSpPr>
          <p:cNvPr id="22" name="Left Arrow 21"/>
          <p:cNvSpPr/>
          <p:nvPr/>
        </p:nvSpPr>
        <p:spPr>
          <a:xfrm rot="242882">
            <a:off x="1457833" y="3860416"/>
            <a:ext cx="1828800" cy="161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Left Arrow 22"/>
          <p:cNvSpPr/>
          <p:nvPr/>
        </p:nvSpPr>
        <p:spPr>
          <a:xfrm rot="20477457">
            <a:off x="1856535" y="4297976"/>
            <a:ext cx="1828800" cy="161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TextBox 23"/>
          <p:cNvSpPr txBox="1"/>
          <p:nvPr/>
        </p:nvSpPr>
        <p:spPr>
          <a:xfrm>
            <a:off x="3124200" y="3950877"/>
            <a:ext cx="44958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smtClean="0">
                <a:solidFill>
                  <a:schemeClr val="bg1"/>
                </a:solidFill>
              </a:rPr>
              <a:t>View templates</a:t>
            </a:r>
            <a:endParaRPr lang="en-US" sz="2400" dirty="0">
              <a:solidFill>
                <a:schemeClr val="bg1"/>
              </a:solidFill>
            </a:endParaRPr>
          </a:p>
        </p:txBody>
      </p:sp>
      <p:sp>
        <p:nvSpPr>
          <p:cNvPr id="25" name="Left Arrow 24"/>
          <p:cNvSpPr/>
          <p:nvPr/>
        </p:nvSpPr>
        <p:spPr>
          <a:xfrm>
            <a:off x="2051924" y="4942857"/>
            <a:ext cx="1828800" cy="161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p:cNvSpPr txBox="1"/>
          <p:nvPr/>
        </p:nvSpPr>
        <p:spPr>
          <a:xfrm>
            <a:off x="3505200" y="4853584"/>
            <a:ext cx="44958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smtClean="0">
                <a:solidFill>
                  <a:schemeClr val="bg1"/>
                </a:solidFill>
              </a:rPr>
              <a:t>_</a:t>
            </a:r>
            <a:r>
              <a:rPr lang="en-US" sz="1600" dirty="0" err="1" smtClean="0">
                <a:solidFill>
                  <a:schemeClr val="bg1"/>
                </a:solidFill>
              </a:rPr>
              <a:t>Layout.cshtml</a:t>
            </a:r>
            <a:r>
              <a:rPr lang="en-US" sz="1600" dirty="0" smtClean="0">
                <a:solidFill>
                  <a:schemeClr val="bg1"/>
                </a:solidFill>
              </a:rPr>
              <a:t> – master page (main template)</a:t>
            </a:r>
            <a:endParaRPr lang="en-US" sz="2400" dirty="0">
              <a:solidFill>
                <a:schemeClr val="bg1"/>
              </a:solidFill>
            </a:endParaRPr>
          </a:p>
        </p:txBody>
      </p:sp>
    </p:spTree>
    <p:extLst>
      <p:ext uri="{BB962C8B-B14F-4D97-AF65-F5344CB8AC3E}">
        <p14:creationId xmlns:p14="http://schemas.microsoft.com/office/powerpoint/2010/main" val="248090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1"/>
          <p:cNvSpPr>
            <a:spLocks noGrp="1" noChangeArrowheads="1"/>
          </p:cNvSpPr>
          <p:nvPr>
            <p:ph type="body" idx="1"/>
          </p:nvPr>
        </p:nvSpPr>
        <p:spPr>
          <a:xfrm>
            <a:off x="467544" y="1267024"/>
            <a:ext cx="8208912" cy="5091012"/>
          </a:xfrm>
          <a:ln/>
        </p:spPr>
        <p:txBody>
          <a:bodyPr/>
          <a:lstStyle/>
          <a:p>
            <a:pPr lvl="1">
              <a:spcBef>
                <a:spcPts val="638"/>
              </a:spcBef>
              <a:buClr>
                <a:srgbClr val="B5DBE5"/>
              </a:buClr>
              <a:buSzPct val="70000"/>
              <a:buFont typeface="Wingdings 2" pitchFamily="18" charset="2"/>
              <a:buChar char=""/>
            </a:pPr>
            <a:r>
              <a:rPr lang="en-US" altLang="ja-JP" b="1" dirty="0" smtClean="0">
                <a:solidFill>
                  <a:schemeClr val="tx2"/>
                </a:solidFill>
              </a:rPr>
              <a:t>Objects </a:t>
            </a:r>
            <a:r>
              <a:rPr lang="en-US" altLang="ja-JP" b="1" dirty="0">
                <a:solidFill>
                  <a:schemeClr val="tx2"/>
                </a:solidFill>
              </a:rPr>
              <a:t>or </a:t>
            </a:r>
            <a:r>
              <a:rPr lang="en-US" altLang="ja-JP" b="1" dirty="0" err="1">
                <a:solidFill>
                  <a:schemeClr val="tx2"/>
                </a:solidFill>
              </a:rPr>
              <a:t>ViewModel</a:t>
            </a:r>
            <a:r>
              <a:rPr lang="en-US" altLang="ja-JP" b="1" dirty="0">
                <a:solidFill>
                  <a:schemeClr val="tx2"/>
                </a:solidFill>
              </a:rPr>
              <a:t> or Presentation </a:t>
            </a:r>
            <a:r>
              <a:rPr lang="en-US" altLang="ja-JP" b="1" dirty="0" smtClean="0">
                <a:solidFill>
                  <a:schemeClr val="tx2"/>
                </a:solidFill>
              </a:rPr>
              <a:t>Layer :</a:t>
            </a:r>
          </a:p>
          <a:p>
            <a:pPr lvl="2">
              <a:spcBef>
                <a:spcPts val="638"/>
              </a:spcBef>
              <a:buClr>
                <a:srgbClr val="B5DBE5"/>
              </a:buClr>
              <a:buSzPct val="70000"/>
              <a:buFont typeface="Wingdings 2" pitchFamily="18" charset="2"/>
              <a:buChar char=""/>
            </a:pPr>
            <a:r>
              <a:rPr lang="en-US" altLang="ja-JP" dirty="0" smtClean="0"/>
              <a:t>C</a:t>
            </a:r>
            <a:r>
              <a:rPr lang="vi-VN" altLang="ja-JP" dirty="0" smtClean="0"/>
              <a:t>hứa </a:t>
            </a:r>
            <a:r>
              <a:rPr lang="vi-VN" altLang="ja-JP" dirty="0"/>
              <a:t>các object đơn giản hoặc các object phức </a:t>
            </a:r>
            <a:r>
              <a:rPr lang="vi-VN" altLang="ja-JP" dirty="0" smtClean="0"/>
              <a:t>tạp</a:t>
            </a:r>
            <a:r>
              <a:rPr lang="en-US" altLang="ja-JP" dirty="0" smtClean="0"/>
              <a:t>. </a:t>
            </a:r>
            <a:r>
              <a:rPr lang="vi-VN" altLang="ja-JP" dirty="0"/>
              <a:t>Những object này được sử dụng để chuyển data </a:t>
            </a:r>
            <a:r>
              <a:rPr lang="vi-VN" altLang="ja-JP" dirty="0" smtClean="0"/>
              <a:t>từ</a:t>
            </a:r>
            <a:r>
              <a:rPr lang="ja-JP" altLang="en-US" dirty="0" smtClean="0"/>
              <a:t>　</a:t>
            </a:r>
            <a:r>
              <a:rPr lang="vi-VN" altLang="ja-JP" dirty="0" smtClean="0">
                <a:solidFill>
                  <a:schemeClr val="tx2"/>
                </a:solidFill>
              </a:rPr>
              <a:t>controler</a:t>
            </a:r>
            <a:r>
              <a:rPr lang="vi-VN" altLang="ja-JP" dirty="0"/>
              <a:t> đến </a:t>
            </a:r>
            <a:r>
              <a:rPr lang="vi-VN" altLang="ja-JP" dirty="0">
                <a:solidFill>
                  <a:schemeClr val="tx2"/>
                </a:solidFill>
              </a:rPr>
              <a:t>strongly-typed view</a:t>
            </a:r>
            <a:r>
              <a:rPr lang="vi-VN" altLang="ja-JP" dirty="0"/>
              <a:t> và ngược lại</a:t>
            </a:r>
            <a:r>
              <a:rPr lang="vi-VN" altLang="ja-JP" dirty="0" smtClean="0"/>
              <a:t>.</a:t>
            </a:r>
            <a:r>
              <a:rPr lang="vi-VN" altLang="ja-JP" dirty="0"/>
              <a:t> </a:t>
            </a:r>
            <a:endParaRPr lang="en-US" altLang="ja-JP" dirty="0" smtClean="0"/>
          </a:p>
          <a:p>
            <a:pPr lvl="2">
              <a:spcBef>
                <a:spcPts val="638"/>
              </a:spcBef>
              <a:buClr>
                <a:srgbClr val="B5DBE5"/>
              </a:buClr>
              <a:buSzPct val="70000"/>
              <a:buFont typeface="Wingdings 2" pitchFamily="18" charset="2"/>
              <a:buChar char=""/>
            </a:pPr>
            <a:r>
              <a:rPr lang="vi-VN" altLang="ja-JP" dirty="0" smtClean="0"/>
              <a:t>Những </a:t>
            </a:r>
            <a:r>
              <a:rPr lang="vi-VN" altLang="ja-JP" dirty="0"/>
              <a:t>class của các object này có thể có những validation rules đặc </a:t>
            </a:r>
            <a:r>
              <a:rPr lang="vi-VN" altLang="ja-JP" dirty="0" smtClean="0"/>
              <a:t>biệt</a:t>
            </a:r>
            <a:r>
              <a:rPr lang="en-US" altLang="ja-JP" dirty="0" smtClean="0"/>
              <a:t> </a:t>
            </a:r>
            <a:r>
              <a:rPr lang="vi-VN" altLang="ja-JP" dirty="0" smtClean="0"/>
              <a:t>được </a:t>
            </a:r>
            <a:r>
              <a:rPr lang="vi-VN" altLang="ja-JP" dirty="0"/>
              <a:t>định </a:t>
            </a:r>
            <a:r>
              <a:rPr lang="vi-VN" altLang="ja-JP" dirty="0" smtClean="0"/>
              <a:t>nghĩa </a:t>
            </a:r>
            <a:r>
              <a:rPr lang="vi-VN" altLang="ja-JP" dirty="0"/>
              <a:t>bằng cách sử dụng </a:t>
            </a:r>
            <a:r>
              <a:rPr lang="vi-VN" altLang="ja-JP" dirty="0">
                <a:solidFill>
                  <a:schemeClr val="tx2"/>
                </a:solidFill>
              </a:rPr>
              <a:t>data annotations</a:t>
            </a:r>
            <a:r>
              <a:rPr lang="vi-VN" altLang="ja-JP" dirty="0"/>
              <a:t>. </a:t>
            </a:r>
            <a:endParaRPr lang="en-US" altLang="ja-JP" dirty="0" smtClean="0"/>
          </a:p>
          <a:p>
            <a:pPr lvl="1">
              <a:spcBef>
                <a:spcPts val="638"/>
              </a:spcBef>
              <a:buClr>
                <a:srgbClr val="B5DBE5"/>
              </a:buClr>
              <a:buSzPct val="70000"/>
              <a:buFont typeface="Wingdings 2" pitchFamily="18" charset="2"/>
              <a:buChar char=""/>
            </a:pPr>
            <a:r>
              <a:rPr lang="en-US" altLang="ja-JP" b="1" dirty="0" smtClean="0">
                <a:solidFill>
                  <a:schemeClr val="tx2"/>
                </a:solidFill>
              </a:rPr>
              <a:t>Data </a:t>
            </a:r>
            <a:r>
              <a:rPr lang="en-US" altLang="ja-JP" b="1" dirty="0">
                <a:solidFill>
                  <a:schemeClr val="tx2"/>
                </a:solidFill>
              </a:rPr>
              <a:t>Access Layer</a:t>
            </a:r>
            <a:r>
              <a:rPr lang="en-US" altLang="ja-JP" dirty="0"/>
              <a:t> </a:t>
            </a:r>
            <a:r>
              <a:rPr lang="en-US" altLang="ja-JP" b="1" dirty="0">
                <a:solidFill>
                  <a:schemeClr val="tx2"/>
                </a:solidFill>
              </a:rPr>
              <a:t>:</a:t>
            </a:r>
            <a:r>
              <a:rPr lang="vi-VN" altLang="ja-JP" dirty="0">
                <a:solidFill>
                  <a:schemeClr val="tx2"/>
                </a:solidFill>
              </a:rPr>
              <a:t> </a:t>
            </a:r>
            <a:endParaRPr lang="en-US" altLang="ja-JP" dirty="0" smtClean="0">
              <a:solidFill>
                <a:schemeClr val="tx2"/>
              </a:solidFill>
            </a:endParaRPr>
          </a:p>
          <a:p>
            <a:pPr lvl="2">
              <a:spcBef>
                <a:spcPts val="638"/>
              </a:spcBef>
              <a:buClr>
                <a:srgbClr val="B5DBE5"/>
              </a:buClr>
              <a:buSzPct val="70000"/>
              <a:buFont typeface="Wingdings 2" pitchFamily="18" charset="2"/>
              <a:buChar char=""/>
            </a:pPr>
            <a:r>
              <a:rPr lang="en-US" altLang="ja-JP" dirty="0"/>
              <a:t>C</a:t>
            </a:r>
            <a:r>
              <a:rPr lang="vi-VN" altLang="ja-JP" dirty="0" smtClean="0"/>
              <a:t>ung </a:t>
            </a:r>
            <a:r>
              <a:rPr lang="vi-VN" altLang="ja-JP" dirty="0"/>
              <a:t>cấp những object để truy cập và xử lýdatabase của ứng </a:t>
            </a:r>
            <a:r>
              <a:rPr lang="vi-VN" altLang="ja-JP" dirty="0" smtClean="0"/>
              <a:t>dụng</a:t>
            </a:r>
            <a:endParaRPr lang="en-US" altLang="ja-JP" dirty="0"/>
          </a:p>
          <a:p>
            <a:pPr lvl="2">
              <a:spcBef>
                <a:spcPts val="638"/>
              </a:spcBef>
              <a:buClr>
                <a:srgbClr val="B5DBE5"/>
              </a:buClr>
              <a:buSzPct val="70000"/>
              <a:buFont typeface="Wingdings 2" pitchFamily="18" charset="2"/>
              <a:buChar char=""/>
            </a:pPr>
            <a:r>
              <a:rPr lang="en-US" altLang="ja-JP" dirty="0"/>
              <a:t>Đ</a:t>
            </a:r>
            <a:r>
              <a:rPr lang="vi-VN" altLang="ja-JP" dirty="0" smtClean="0"/>
              <a:t>ược </a:t>
            </a:r>
            <a:r>
              <a:rPr lang="vi-VN" altLang="ja-JP" dirty="0"/>
              <a:t>tạo bởi </a:t>
            </a:r>
            <a:r>
              <a:rPr lang="vi-VN" altLang="ja-JP" b="1" dirty="0"/>
              <a:t>ORM tool</a:t>
            </a:r>
            <a:r>
              <a:rPr lang="vi-VN" altLang="ja-JP" dirty="0"/>
              <a:t> như </a:t>
            </a:r>
            <a:r>
              <a:rPr lang="en-US" altLang="ja-JP" dirty="0" smtClean="0"/>
              <a:t>(</a:t>
            </a:r>
            <a:r>
              <a:rPr lang="en-US" altLang="ja-JP" dirty="0">
                <a:solidFill>
                  <a:schemeClr val="tx2"/>
                </a:solidFill>
              </a:rPr>
              <a:t>Entity </a:t>
            </a:r>
            <a:r>
              <a:rPr lang="en-US" altLang="ja-JP" dirty="0" smtClean="0">
                <a:solidFill>
                  <a:schemeClr val="tx2"/>
                </a:solidFill>
              </a:rPr>
              <a:t>Framework</a:t>
            </a:r>
            <a:r>
              <a:rPr lang="en-US" altLang="ja-JP" dirty="0"/>
              <a:t> </a:t>
            </a:r>
            <a:r>
              <a:rPr lang="en-US" altLang="ja-JP" dirty="0" err="1"/>
              <a:t>hoặc</a:t>
            </a:r>
            <a:r>
              <a:rPr lang="en-US" altLang="ja-JP" dirty="0"/>
              <a:t> </a:t>
            </a:r>
            <a:r>
              <a:rPr lang="en-US" altLang="ja-JP" dirty="0">
                <a:solidFill>
                  <a:schemeClr val="tx2"/>
                </a:solidFill>
              </a:rPr>
              <a:t>NHibernate</a:t>
            </a:r>
            <a:r>
              <a:rPr lang="en-US" altLang="ja-JP" dirty="0"/>
              <a:t> etc</a:t>
            </a:r>
            <a:r>
              <a:rPr lang="en-US" altLang="ja-JP" dirty="0" smtClean="0"/>
              <a:t>...)</a:t>
            </a:r>
          </a:p>
          <a:p>
            <a:pPr lvl="1">
              <a:spcBef>
                <a:spcPts val="638"/>
              </a:spcBef>
              <a:buClr>
                <a:srgbClr val="B5DBE5"/>
              </a:buClr>
              <a:buSzPct val="70000"/>
              <a:buFont typeface="Wingdings 2" pitchFamily="18" charset="2"/>
              <a:buChar char=""/>
            </a:pPr>
            <a:r>
              <a:rPr lang="en-US" altLang="ja-JP" b="1" dirty="0" smtClean="0">
                <a:solidFill>
                  <a:schemeClr val="tx2"/>
                </a:solidFill>
              </a:rPr>
              <a:t>Business layer :</a:t>
            </a:r>
            <a:r>
              <a:rPr lang="vi-VN" altLang="ja-JP" dirty="0">
                <a:solidFill>
                  <a:schemeClr val="tx2"/>
                </a:solidFill>
              </a:rPr>
              <a:t> </a:t>
            </a:r>
            <a:r>
              <a:rPr lang="en-US" altLang="ja-JP" dirty="0"/>
              <a:t> </a:t>
            </a:r>
            <a:endParaRPr lang="en-US" altLang="ja-JP" dirty="0" smtClean="0"/>
          </a:p>
          <a:p>
            <a:pPr lvl="2">
              <a:spcBef>
                <a:spcPts val="638"/>
              </a:spcBef>
              <a:buClr>
                <a:srgbClr val="B5DBE5"/>
              </a:buClr>
              <a:buSzPct val="70000"/>
              <a:buFont typeface="Wingdings 2" pitchFamily="18" charset="2"/>
              <a:buChar char=""/>
            </a:pPr>
            <a:r>
              <a:rPr lang="en-US" altLang="ja-JP" dirty="0" err="1" smtClean="0"/>
              <a:t>Dùng</a:t>
            </a:r>
            <a:r>
              <a:rPr lang="en-US" altLang="ja-JP" dirty="0" smtClean="0"/>
              <a:t> </a:t>
            </a:r>
            <a:r>
              <a:rPr lang="en-US" altLang="ja-JP" dirty="0" err="1" smtClean="0"/>
              <a:t>thực</a:t>
            </a:r>
            <a:r>
              <a:rPr lang="en-US" altLang="ja-JP" dirty="0" smtClean="0"/>
              <a:t> </a:t>
            </a:r>
            <a:r>
              <a:rPr lang="en-US" altLang="ja-JP" dirty="0" err="1"/>
              <a:t>thi</a:t>
            </a:r>
            <a:r>
              <a:rPr lang="en-US" altLang="ja-JP" dirty="0"/>
              <a:t> </a:t>
            </a:r>
            <a:r>
              <a:rPr lang="en-US" altLang="ja-JP" dirty="0" err="1"/>
              <a:t>các</a:t>
            </a:r>
            <a:r>
              <a:rPr lang="en-US" altLang="ja-JP" dirty="0"/>
              <a:t> business logic </a:t>
            </a:r>
            <a:r>
              <a:rPr lang="en-US" altLang="ja-JP" dirty="0" err="1" smtClean="0"/>
              <a:t>và</a:t>
            </a:r>
            <a:r>
              <a:rPr lang="ja-JP" altLang="en-US" dirty="0" smtClean="0"/>
              <a:t>　</a:t>
            </a:r>
            <a:r>
              <a:rPr lang="en-US" altLang="ja-JP" dirty="0" smtClean="0"/>
              <a:t>validations</a:t>
            </a:r>
            <a:r>
              <a:rPr lang="en-US" altLang="ja-JP" dirty="0"/>
              <a:t> </a:t>
            </a:r>
            <a:r>
              <a:rPr lang="en-US" altLang="ja-JP" dirty="0" err="1"/>
              <a:t>cho</a:t>
            </a:r>
            <a:r>
              <a:rPr lang="en-US" altLang="ja-JP" dirty="0"/>
              <a:t> </a:t>
            </a:r>
            <a:r>
              <a:rPr lang="en-US" altLang="ja-JP" dirty="0" err="1"/>
              <a:t>ứng</a:t>
            </a:r>
            <a:r>
              <a:rPr lang="en-US" altLang="ja-JP" dirty="0"/>
              <a:t> </a:t>
            </a:r>
            <a:r>
              <a:rPr lang="en-US" altLang="ja-JP" dirty="0" err="1"/>
              <a:t>dụng</a:t>
            </a:r>
            <a:r>
              <a:rPr lang="en-US" altLang="ja-JP" dirty="0"/>
              <a:t> </a:t>
            </a:r>
            <a:r>
              <a:rPr lang="en-US" altLang="ja-JP" dirty="0" smtClean="0"/>
              <a:t>.</a:t>
            </a:r>
            <a:r>
              <a:rPr lang="vi-VN" altLang="ja-JP" dirty="0" smtClean="0"/>
              <a:t> </a:t>
            </a:r>
            <a:endParaRPr lang="en-US" altLang="ja-JP" dirty="0" smtClean="0"/>
          </a:p>
          <a:p>
            <a:pPr lvl="2">
              <a:spcBef>
                <a:spcPts val="638"/>
              </a:spcBef>
              <a:buClr>
                <a:srgbClr val="B5DBE5"/>
              </a:buClr>
              <a:buSzPct val="70000"/>
              <a:buFont typeface="Wingdings 2" pitchFamily="18" charset="2"/>
              <a:buChar char=""/>
            </a:pPr>
            <a:r>
              <a:rPr lang="en-US" altLang="ja-JP" dirty="0" smtClean="0"/>
              <a:t>T</a:t>
            </a:r>
            <a:r>
              <a:rPr lang="vi-VN" altLang="ja-JP" dirty="0" smtClean="0"/>
              <a:t>ận </a:t>
            </a:r>
            <a:r>
              <a:rPr lang="vi-VN" altLang="ja-JP" dirty="0"/>
              <a:t>dụng Data Access Layer để lưu trữ data vào database. </a:t>
            </a:r>
            <a:endParaRPr lang="en-US" altLang="ja-JP" dirty="0" smtClean="0"/>
          </a:p>
          <a:p>
            <a:pPr lvl="2">
              <a:spcBef>
                <a:spcPts val="638"/>
              </a:spcBef>
              <a:buClr>
                <a:srgbClr val="B5DBE5"/>
              </a:buClr>
              <a:buSzPct val="70000"/>
              <a:buFont typeface="Wingdings 2" pitchFamily="18" charset="2"/>
              <a:buChar char=""/>
            </a:pPr>
            <a:r>
              <a:rPr lang="en-US" altLang="ja-JP" dirty="0"/>
              <a:t>Đ</a:t>
            </a:r>
            <a:r>
              <a:rPr lang="vi-VN" altLang="ja-JP" dirty="0" smtClean="0"/>
              <a:t>ược </a:t>
            </a:r>
            <a:r>
              <a:rPr lang="vi-VN" altLang="ja-JP" dirty="0">
                <a:solidFill>
                  <a:schemeClr val="tx2"/>
                </a:solidFill>
              </a:rPr>
              <a:t>Controller</a:t>
            </a:r>
            <a:r>
              <a:rPr lang="vi-VN" altLang="ja-JP" dirty="0"/>
              <a:t> gọi </a:t>
            </a:r>
            <a:r>
              <a:rPr lang="en-US" altLang="ja-JP" dirty="0" smtClean="0"/>
              <a:t> </a:t>
            </a:r>
            <a:r>
              <a:rPr lang="vi-VN" altLang="ja-JP" dirty="0" smtClean="0"/>
              <a:t>trực </a:t>
            </a:r>
            <a:r>
              <a:rPr lang="vi-VN" altLang="ja-JP" dirty="0"/>
              <a:t>tiếp  để thực hiện xử lý trên dữ liêu nhập vào và gửi lại cho </a:t>
            </a:r>
            <a:r>
              <a:rPr lang="vi-VN" altLang="ja-JP" dirty="0">
                <a:solidFill>
                  <a:schemeClr val="tx2"/>
                </a:solidFill>
              </a:rPr>
              <a:t>view</a:t>
            </a:r>
            <a:r>
              <a:rPr lang="vi-VN" altLang="ja-JP" dirty="0"/>
              <a:t>.</a:t>
            </a:r>
            <a:endParaRPr lang="en-US" altLang="ja-JP" dirty="0">
              <a:solidFill>
                <a:srgbClr val="F5FFE0"/>
              </a:solidFill>
              <a:latin typeface="Corbel" pitchFamily="34" charset="0"/>
            </a:endParaRPr>
          </a:p>
        </p:txBody>
      </p:sp>
      <p:sp>
        <p:nvSpPr>
          <p:cNvPr id="4" name="Rectangle 1"/>
          <p:cNvSpPr txBox="1">
            <a:spLocks noChangeArrowheads="1"/>
          </p:cNvSpPr>
          <p:nvPr/>
        </p:nvSpPr>
        <p:spPr>
          <a:xfrm>
            <a:off x="796132" y="402928"/>
            <a:ext cx="7315200" cy="864096"/>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1" sz="400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400" b="1" dirty="0"/>
              <a:t>Model</a:t>
            </a:r>
          </a:p>
        </p:txBody>
      </p:sp>
    </p:spTree>
    <p:extLst>
      <p:ext uri="{BB962C8B-B14F-4D97-AF65-F5344CB8AC3E}">
        <p14:creationId xmlns:p14="http://schemas.microsoft.com/office/powerpoint/2010/main" val="2908292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1"/>
          <p:cNvSpPr>
            <a:spLocks noGrp="1" noChangeArrowheads="1"/>
          </p:cNvSpPr>
          <p:nvPr>
            <p:ph type="body" idx="1"/>
          </p:nvPr>
        </p:nvSpPr>
        <p:spPr>
          <a:xfrm>
            <a:off x="467544" y="1124744"/>
            <a:ext cx="8208912" cy="5233292"/>
          </a:xfrm>
          <a:ln/>
        </p:spPr>
        <p:txBody>
          <a:bodyPr/>
          <a:lstStyle/>
          <a:p>
            <a:pPr marL="625056"/>
            <a:r>
              <a:rPr lang="en-US" sz="1800" b="1" dirty="0" smtClean="0">
                <a:latin typeface="Arial (Body)"/>
              </a:rPr>
              <a:t>Controller </a:t>
            </a:r>
            <a:r>
              <a:rPr lang="en-US" sz="1800" b="1" dirty="0">
                <a:latin typeface="Arial (Body)"/>
              </a:rPr>
              <a:t>Class </a:t>
            </a:r>
            <a:r>
              <a:rPr lang="en-US" sz="1800" b="1" dirty="0" err="1" smtClean="0">
                <a:latin typeface="Arial (Body)"/>
              </a:rPr>
              <a:t>luôn</a:t>
            </a:r>
            <a:r>
              <a:rPr lang="en-US" sz="1800" b="1" dirty="0" smtClean="0">
                <a:latin typeface="Arial (Body)"/>
              </a:rPr>
              <a:t> </a:t>
            </a:r>
            <a:r>
              <a:rPr lang="en-US" sz="1800" b="1" dirty="0" err="1" smtClean="0">
                <a:latin typeface="Arial (Body)"/>
              </a:rPr>
              <a:t>có</a:t>
            </a:r>
            <a:r>
              <a:rPr lang="en-US" sz="1800" b="1" dirty="0" smtClean="0">
                <a:latin typeface="Arial (Body)"/>
              </a:rPr>
              <a:t> </a:t>
            </a:r>
            <a:r>
              <a:rPr lang="en-US" sz="1800" b="1" dirty="0" smtClean="0">
                <a:solidFill>
                  <a:schemeClr val="tx2"/>
                </a:solidFill>
                <a:latin typeface="Arial (Body)"/>
              </a:rPr>
              <a:t>‘Controller</a:t>
            </a:r>
            <a:r>
              <a:rPr lang="en-US" sz="1800" b="1" dirty="0">
                <a:solidFill>
                  <a:schemeClr val="tx2"/>
                </a:solidFill>
                <a:latin typeface="Arial (Body)"/>
              </a:rPr>
              <a:t>’ </a:t>
            </a:r>
            <a:r>
              <a:rPr lang="en-US" sz="1800" b="1" dirty="0" err="1" smtClean="0">
                <a:latin typeface="Arial (Body)"/>
              </a:rPr>
              <a:t>trong</a:t>
            </a:r>
            <a:r>
              <a:rPr lang="en-US" sz="1800" b="1" dirty="0" smtClean="0">
                <a:latin typeface="Arial (Body)"/>
              </a:rPr>
              <a:t> </a:t>
            </a:r>
            <a:r>
              <a:rPr lang="en-US" sz="1800" b="1" dirty="0" err="1" smtClean="0">
                <a:latin typeface="Arial (Body)"/>
              </a:rPr>
              <a:t>tên</a:t>
            </a:r>
            <a:r>
              <a:rPr lang="en-US" sz="1800" b="1" dirty="0" smtClean="0">
                <a:latin typeface="Arial (Body)"/>
              </a:rPr>
              <a:t> class</a:t>
            </a:r>
          </a:p>
          <a:p>
            <a:pPr marL="625056"/>
            <a:r>
              <a:rPr lang="en-US" altLang="ja-JP" sz="1800" b="1" dirty="0" err="1" smtClean="0">
                <a:latin typeface="Arial (Body)"/>
              </a:rPr>
              <a:t>C</a:t>
            </a:r>
            <a:r>
              <a:rPr lang="en-US" sz="1800" b="1" dirty="0" err="1" smtClean="0">
                <a:latin typeface="Arial (Body)"/>
              </a:rPr>
              <a:t>hứa</a:t>
            </a:r>
            <a:r>
              <a:rPr lang="en-US" sz="1800" b="1" dirty="0" smtClean="0">
                <a:latin typeface="Arial (Body)"/>
              </a:rPr>
              <a:t> </a:t>
            </a:r>
            <a:r>
              <a:rPr lang="en-US" sz="1800" b="1" dirty="0" err="1" smtClean="0">
                <a:latin typeface="Arial (Body)"/>
              </a:rPr>
              <a:t>các</a:t>
            </a:r>
            <a:r>
              <a:rPr lang="en-US" sz="1800" b="1" dirty="0" smtClean="0">
                <a:latin typeface="Arial (Body)"/>
              </a:rPr>
              <a:t> action methods</a:t>
            </a:r>
          </a:p>
          <a:p>
            <a:pPr marL="625056"/>
            <a:r>
              <a:rPr lang="en-US" altLang="ja-JP" sz="1800" dirty="0" err="1" smtClean="0"/>
              <a:t>Công</a:t>
            </a:r>
            <a:r>
              <a:rPr lang="en-US" altLang="ja-JP" sz="1800" dirty="0" smtClean="0"/>
              <a:t> </a:t>
            </a:r>
            <a:r>
              <a:rPr lang="en-US" altLang="ja-JP" sz="1800" dirty="0" err="1" smtClean="0"/>
              <a:t>việc</a:t>
            </a:r>
            <a:r>
              <a:rPr lang="en-US" altLang="ja-JP" sz="1800" dirty="0" smtClean="0"/>
              <a:t> </a:t>
            </a:r>
            <a:r>
              <a:rPr lang="en-US" altLang="ja-JP" sz="1800" dirty="0" err="1" smtClean="0"/>
              <a:t>chính</a:t>
            </a:r>
            <a:r>
              <a:rPr lang="en-US" altLang="ja-JP" sz="1800" dirty="0" smtClean="0"/>
              <a:t> </a:t>
            </a:r>
            <a:r>
              <a:rPr lang="vi-VN" altLang="ja-JP" sz="1800" dirty="0" smtClean="0"/>
              <a:t>trả </a:t>
            </a:r>
            <a:r>
              <a:rPr lang="vi-VN" altLang="ja-JP" sz="1800" dirty="0"/>
              <a:t>lời các HTTP requests và quyết định action nào đảm nhiệm dựa trên nội dung của request </a:t>
            </a:r>
            <a:r>
              <a:rPr lang="vi-VN" altLang="ja-JP" sz="1800" dirty="0" smtClean="0"/>
              <a:t>đến</a:t>
            </a:r>
            <a:r>
              <a:rPr lang="en-US" altLang="ja-JP" dirty="0" smtClean="0"/>
              <a:t>.</a:t>
            </a:r>
          </a:p>
          <a:p>
            <a:pPr marL="625056"/>
            <a:endParaRPr lang="en-US" altLang="ja-JP" b="1" dirty="0">
              <a:latin typeface="Arial (Body)"/>
            </a:endParaRPr>
          </a:p>
          <a:p>
            <a:pPr marL="625056"/>
            <a:endParaRPr lang="en-US" altLang="ja-JP" b="1" dirty="0">
              <a:solidFill>
                <a:srgbClr val="F5FFE0"/>
              </a:solidFill>
              <a:latin typeface="Corbel" pitchFamily="34" charset="0"/>
            </a:endParaRPr>
          </a:p>
          <a:p>
            <a:pPr marL="625056"/>
            <a:endParaRPr lang="en-US" dirty="0"/>
          </a:p>
        </p:txBody>
      </p:sp>
      <p:sp>
        <p:nvSpPr>
          <p:cNvPr id="4" name="Rectangle 1"/>
          <p:cNvSpPr txBox="1">
            <a:spLocks noChangeArrowheads="1"/>
          </p:cNvSpPr>
          <p:nvPr/>
        </p:nvSpPr>
        <p:spPr>
          <a:xfrm>
            <a:off x="796132" y="402928"/>
            <a:ext cx="7315200" cy="864096"/>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1" sz="400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400" b="1" dirty="0"/>
              <a:t>Controller</a:t>
            </a:r>
          </a:p>
        </p:txBody>
      </p:sp>
      <p:sp>
        <p:nvSpPr>
          <p:cNvPr id="7" name="Rectangle 4"/>
          <p:cNvSpPr>
            <a:spLocks noChangeArrowheads="1"/>
          </p:cNvSpPr>
          <p:nvPr/>
        </p:nvSpPr>
        <p:spPr bwMode="auto">
          <a:xfrm>
            <a:off x="797146" y="2564904"/>
            <a:ext cx="7669163" cy="3650303"/>
          </a:xfrm>
          <a:prstGeom prst="rect">
            <a:avLst/>
          </a:prstGeom>
          <a:solidFill>
            <a:srgbClr val="000000">
              <a:alpha val="39999"/>
            </a:srgbClr>
          </a:solidFill>
          <a:ln w="324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44000" tIns="91440" rIns="144000" bIns="109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Microsoft YaHei" pitchFamily="34" charset="-122"/>
              </a:defRPr>
            </a:lvl9pPr>
          </a:lstStyle>
          <a:p>
            <a:pPr eaLnBrk="1" hangingPunct="1">
              <a:lnSpc>
                <a:spcPct val="100000"/>
              </a:lnSpc>
              <a:buClrTx/>
              <a:buFontTx/>
              <a:buNone/>
            </a:pPr>
            <a:r>
              <a:rPr lang="en-US" altLang="ja-JP" sz="1600" b="1" dirty="0">
                <a:solidFill>
                  <a:srgbClr val="F5FFE0"/>
                </a:solidFill>
                <a:latin typeface="Courier New" pitchFamily="49" charset="0"/>
              </a:rPr>
              <a:t>public class </a:t>
            </a:r>
            <a:r>
              <a:rPr lang="en-US" altLang="ja-JP" sz="1600" b="1" dirty="0" err="1">
                <a:solidFill>
                  <a:srgbClr val="F5FFE0"/>
                </a:solidFill>
                <a:latin typeface="Courier New" pitchFamily="49" charset="0"/>
              </a:rPr>
              <a:t>HomeController</a:t>
            </a:r>
            <a:r>
              <a:rPr lang="en-US" altLang="ja-JP" sz="1600" b="1" dirty="0">
                <a:solidFill>
                  <a:srgbClr val="F5FFE0"/>
                </a:solidFill>
                <a:latin typeface="Courier New" pitchFamily="49" charset="0"/>
              </a:rPr>
              <a:t> : Controller</a:t>
            </a:r>
          </a:p>
          <a:p>
            <a:pPr eaLnBrk="1" hangingPunct="1">
              <a:lnSpc>
                <a:spcPct val="100000"/>
              </a:lnSpc>
              <a:buClrTx/>
              <a:buFontTx/>
              <a:buNone/>
            </a:pPr>
            <a:r>
              <a:rPr lang="en-US" altLang="ja-JP" sz="1600" b="1" dirty="0">
                <a:solidFill>
                  <a:srgbClr val="F5FFE0"/>
                </a:solidFill>
                <a:latin typeface="Courier New" pitchFamily="49" charset="0"/>
              </a:rPr>
              <a:t>{</a:t>
            </a:r>
          </a:p>
          <a:p>
            <a:pPr eaLnBrk="1" hangingPunct="1">
              <a:lnSpc>
                <a:spcPct val="100000"/>
              </a:lnSpc>
              <a:buClrTx/>
              <a:buFontTx/>
              <a:buNone/>
            </a:pPr>
            <a:r>
              <a:rPr lang="en-US" altLang="ja-JP" sz="1600" b="1" dirty="0">
                <a:solidFill>
                  <a:srgbClr val="F5FFE0"/>
                </a:solidFill>
                <a:latin typeface="Courier New" pitchFamily="49" charset="0"/>
              </a:rPr>
              <a:t>        public </a:t>
            </a:r>
            <a:r>
              <a:rPr lang="en-US" altLang="ja-JP" sz="1600" b="1" dirty="0" err="1">
                <a:solidFill>
                  <a:srgbClr val="F5FFE0"/>
                </a:solidFill>
                <a:latin typeface="Courier New" pitchFamily="49" charset="0"/>
              </a:rPr>
              <a:t>ActionResult</a:t>
            </a:r>
            <a:r>
              <a:rPr lang="en-US" altLang="ja-JP" sz="1600" b="1" dirty="0">
                <a:solidFill>
                  <a:srgbClr val="F5FFE0"/>
                </a:solidFill>
                <a:latin typeface="Courier New" pitchFamily="49" charset="0"/>
              </a:rPr>
              <a:t> Index()</a:t>
            </a:r>
          </a:p>
          <a:p>
            <a:pPr eaLnBrk="1" hangingPunct="1">
              <a:lnSpc>
                <a:spcPct val="100000"/>
              </a:lnSpc>
              <a:buClrTx/>
              <a:buFontTx/>
              <a:buNone/>
            </a:pPr>
            <a:r>
              <a:rPr lang="en-US" altLang="ja-JP" sz="1600" b="1" dirty="0">
                <a:solidFill>
                  <a:srgbClr val="F5FFE0"/>
                </a:solidFill>
                <a:latin typeface="Courier New" pitchFamily="49" charset="0"/>
              </a:rPr>
              <a:t>        {</a:t>
            </a:r>
          </a:p>
          <a:p>
            <a:pPr eaLnBrk="1" hangingPunct="1">
              <a:lnSpc>
                <a:spcPct val="100000"/>
              </a:lnSpc>
              <a:buClrTx/>
              <a:buFontTx/>
              <a:buNone/>
            </a:pPr>
            <a:r>
              <a:rPr lang="en-US" altLang="ja-JP" sz="1600" b="1" dirty="0">
                <a:solidFill>
                  <a:srgbClr val="F5FFE0"/>
                </a:solidFill>
                <a:latin typeface="Courier New" pitchFamily="49" charset="0"/>
              </a:rPr>
              <a:t>            </a:t>
            </a:r>
            <a:r>
              <a:rPr lang="en-US" altLang="ja-JP" sz="1600" b="1" dirty="0" err="1">
                <a:solidFill>
                  <a:srgbClr val="F5FFE0"/>
                </a:solidFill>
                <a:latin typeface="Courier New" pitchFamily="49" charset="0"/>
              </a:rPr>
              <a:t>ViewBag.Message</a:t>
            </a:r>
            <a:r>
              <a:rPr lang="en-US" altLang="ja-JP" sz="1600" b="1" dirty="0">
                <a:solidFill>
                  <a:srgbClr val="F5FFE0"/>
                </a:solidFill>
                <a:latin typeface="Courier New" pitchFamily="49" charset="0"/>
              </a:rPr>
              <a:t> = "Welcome to ASP.NET MVC!";</a:t>
            </a:r>
          </a:p>
          <a:p>
            <a:pPr eaLnBrk="1" hangingPunct="1">
              <a:lnSpc>
                <a:spcPct val="100000"/>
              </a:lnSpc>
              <a:buClrTx/>
              <a:buFontTx/>
              <a:buNone/>
            </a:pPr>
            <a:endParaRPr lang="en-US" altLang="ja-JP" sz="1600" b="1" dirty="0">
              <a:solidFill>
                <a:srgbClr val="F5FFE0"/>
              </a:solidFill>
              <a:latin typeface="Courier New" pitchFamily="49" charset="0"/>
            </a:endParaRPr>
          </a:p>
          <a:p>
            <a:pPr eaLnBrk="1" hangingPunct="1">
              <a:lnSpc>
                <a:spcPct val="100000"/>
              </a:lnSpc>
              <a:buClrTx/>
              <a:buFontTx/>
              <a:buNone/>
            </a:pPr>
            <a:r>
              <a:rPr lang="en-US" altLang="ja-JP" sz="1600" b="1" dirty="0">
                <a:solidFill>
                  <a:srgbClr val="F5FFE0"/>
                </a:solidFill>
                <a:latin typeface="Courier New" pitchFamily="49" charset="0"/>
              </a:rPr>
              <a:t>            return View();</a:t>
            </a:r>
          </a:p>
          <a:p>
            <a:pPr eaLnBrk="1" hangingPunct="1">
              <a:lnSpc>
                <a:spcPct val="100000"/>
              </a:lnSpc>
              <a:buClrTx/>
              <a:buFontTx/>
              <a:buNone/>
            </a:pPr>
            <a:r>
              <a:rPr lang="en-US" altLang="ja-JP" sz="1600" b="1" dirty="0">
                <a:solidFill>
                  <a:srgbClr val="F5FFE0"/>
                </a:solidFill>
                <a:latin typeface="Courier New" pitchFamily="49" charset="0"/>
              </a:rPr>
              <a:t>        }</a:t>
            </a:r>
          </a:p>
          <a:p>
            <a:pPr eaLnBrk="1" hangingPunct="1">
              <a:lnSpc>
                <a:spcPct val="100000"/>
              </a:lnSpc>
              <a:buClrTx/>
              <a:buFontTx/>
              <a:buNone/>
            </a:pPr>
            <a:endParaRPr lang="en-US" altLang="ja-JP" sz="1600" b="1" dirty="0">
              <a:solidFill>
                <a:srgbClr val="F5FFE0"/>
              </a:solidFill>
              <a:latin typeface="Courier New" pitchFamily="49" charset="0"/>
            </a:endParaRPr>
          </a:p>
          <a:p>
            <a:pPr eaLnBrk="1" hangingPunct="1">
              <a:lnSpc>
                <a:spcPct val="100000"/>
              </a:lnSpc>
              <a:buClrTx/>
              <a:buFontTx/>
              <a:buNone/>
            </a:pPr>
            <a:r>
              <a:rPr lang="en-US" altLang="ja-JP" sz="1600" b="1" dirty="0">
                <a:solidFill>
                  <a:srgbClr val="F5FFE0"/>
                </a:solidFill>
                <a:latin typeface="Courier New" pitchFamily="49" charset="0"/>
              </a:rPr>
              <a:t>        public </a:t>
            </a:r>
            <a:r>
              <a:rPr lang="en-US" altLang="ja-JP" sz="1600" b="1" dirty="0" err="1">
                <a:solidFill>
                  <a:srgbClr val="F5FFE0"/>
                </a:solidFill>
                <a:latin typeface="Courier New" pitchFamily="49" charset="0"/>
              </a:rPr>
              <a:t>ActionResult</a:t>
            </a:r>
            <a:r>
              <a:rPr lang="en-US" altLang="ja-JP" sz="1600" b="1" dirty="0">
                <a:solidFill>
                  <a:srgbClr val="F5FFE0"/>
                </a:solidFill>
                <a:latin typeface="Courier New" pitchFamily="49" charset="0"/>
              </a:rPr>
              <a:t> About()</a:t>
            </a:r>
          </a:p>
          <a:p>
            <a:pPr eaLnBrk="1" hangingPunct="1">
              <a:lnSpc>
                <a:spcPct val="100000"/>
              </a:lnSpc>
              <a:buClrTx/>
              <a:buFontTx/>
              <a:buNone/>
            </a:pPr>
            <a:r>
              <a:rPr lang="en-US" altLang="ja-JP" sz="1600" b="1" dirty="0">
                <a:solidFill>
                  <a:srgbClr val="F5FFE0"/>
                </a:solidFill>
                <a:latin typeface="Courier New" pitchFamily="49" charset="0"/>
              </a:rPr>
              <a:t>        {</a:t>
            </a:r>
          </a:p>
          <a:p>
            <a:pPr eaLnBrk="1" hangingPunct="1">
              <a:lnSpc>
                <a:spcPct val="100000"/>
              </a:lnSpc>
              <a:buClrTx/>
              <a:buFontTx/>
              <a:buNone/>
            </a:pPr>
            <a:r>
              <a:rPr lang="en-US" altLang="ja-JP" sz="1600" b="1" dirty="0">
                <a:solidFill>
                  <a:srgbClr val="F5FFE0"/>
                </a:solidFill>
                <a:latin typeface="Courier New" pitchFamily="49" charset="0"/>
              </a:rPr>
              <a:t>            return View();</a:t>
            </a:r>
          </a:p>
          <a:p>
            <a:pPr eaLnBrk="1" hangingPunct="1">
              <a:lnSpc>
                <a:spcPct val="100000"/>
              </a:lnSpc>
              <a:buClrTx/>
              <a:buFontTx/>
              <a:buNone/>
            </a:pPr>
            <a:r>
              <a:rPr lang="en-US" altLang="ja-JP" sz="1600" b="1" dirty="0">
                <a:solidFill>
                  <a:srgbClr val="F5FFE0"/>
                </a:solidFill>
                <a:latin typeface="Courier New" pitchFamily="49" charset="0"/>
              </a:rPr>
              <a:t>        }</a:t>
            </a:r>
          </a:p>
          <a:p>
            <a:pPr eaLnBrk="1" hangingPunct="1">
              <a:lnSpc>
                <a:spcPct val="100000"/>
              </a:lnSpc>
              <a:buClrTx/>
              <a:buFontTx/>
              <a:buNone/>
            </a:pPr>
            <a:r>
              <a:rPr lang="en-US" altLang="ja-JP" sz="1600" b="1" dirty="0">
                <a:solidFill>
                  <a:srgbClr val="F5FFE0"/>
                </a:solidFill>
                <a:latin typeface="Courier New" pitchFamily="49" charset="0"/>
              </a:rPr>
              <a:t>}</a:t>
            </a:r>
          </a:p>
        </p:txBody>
      </p:sp>
    </p:spTree>
    <p:extLst>
      <p:ext uri="{BB962C8B-B14F-4D97-AF65-F5344CB8AC3E}">
        <p14:creationId xmlns:p14="http://schemas.microsoft.com/office/powerpoint/2010/main" val="3700892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7">
                                            <p:txEl>
                                              <p:pRg st="0" end="0"/>
                                            </p:txEl>
                                          </p:spTgt>
                                        </p:tgtEl>
                                        <p:attrNameLst>
                                          <p:attrName>style.visibility</p:attrName>
                                        </p:attrNameLst>
                                      </p:cBhvr>
                                      <p:to>
                                        <p:strVal val="visible"/>
                                      </p:to>
                                    </p:set>
                                    <p:animEffect transition="in" filter="wipe(left)">
                                      <p:cBhvr>
                                        <p:cTn id="7" dur="500"/>
                                        <p:tgtEl>
                                          <p:spTgt spid="296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7">
                                            <p:txEl>
                                              <p:pRg st="1" end="1"/>
                                            </p:txEl>
                                          </p:spTgt>
                                        </p:tgtEl>
                                        <p:attrNameLst>
                                          <p:attrName>style.visibility</p:attrName>
                                        </p:attrNameLst>
                                      </p:cBhvr>
                                      <p:to>
                                        <p:strVal val="visible"/>
                                      </p:to>
                                    </p:set>
                                    <p:animEffect transition="in" filter="wipe(left)">
                                      <p:cBhvr>
                                        <p:cTn id="12" dur="500"/>
                                        <p:tgtEl>
                                          <p:spTgt spid="296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7">
                                            <p:txEl>
                                              <p:pRg st="2" end="2"/>
                                            </p:txEl>
                                          </p:spTgt>
                                        </p:tgtEl>
                                        <p:attrNameLst>
                                          <p:attrName>style.visibility</p:attrName>
                                        </p:attrNameLst>
                                      </p:cBhvr>
                                      <p:to>
                                        <p:strVal val="visible"/>
                                      </p:to>
                                    </p:set>
                                    <p:animEffect transition="in" filter="wipe(left)">
                                      <p:cBhvr>
                                        <p:cTn id="17" dur="500"/>
                                        <p:tgtEl>
                                          <p:spTgt spid="296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683568" y="498376"/>
            <a:ext cx="7416824" cy="914400"/>
          </a:xfrm>
        </p:spPr>
        <p:txBody>
          <a:bodyPr anchor="t"/>
          <a:lstStyle/>
          <a:p>
            <a:pPr eaLnBrk="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z="4400" b="1" dirty="0" smtClean="0"/>
              <a:t>Action Method</a:t>
            </a:r>
          </a:p>
        </p:txBody>
      </p:sp>
      <p:sp>
        <p:nvSpPr>
          <p:cNvPr id="14339" name="Text Box 2"/>
          <p:cNvSpPr txBox="1">
            <a:spLocks noChangeArrowheads="1"/>
          </p:cNvSpPr>
          <p:nvPr/>
        </p:nvSpPr>
        <p:spPr bwMode="auto">
          <a:xfrm>
            <a:off x="748048" y="1386384"/>
            <a:ext cx="7954665"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1pPr>
            <a:lvl2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2pPr>
            <a:lvl3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3pPr>
            <a:lvl4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4pPr>
            <a:lvl5pPr eaLnBrk="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chemeClr val="bg1"/>
                </a:solidFill>
                <a:latin typeface="Arial" pitchFamily="34" charset="0"/>
                <a:ea typeface="Microsoft YaHei" pitchFamily="34" charset="-122"/>
              </a:defRPr>
            </a:lvl9pPr>
          </a:lstStyle>
          <a:p>
            <a:pPr marL="457200" indent="-457200" eaLnBrk="1">
              <a:lnSpc>
                <a:spcPct val="100000"/>
              </a:lnSpc>
              <a:spcBef>
                <a:spcPts val="638"/>
              </a:spcBef>
              <a:buClr>
                <a:schemeClr val="tx2"/>
              </a:buClr>
              <a:buSzPct val="70000"/>
              <a:buFont typeface="Wingdings" panose="05000000000000000000" pitchFamily="2" charset="2"/>
              <a:buChar char="n"/>
            </a:pPr>
            <a:r>
              <a:rPr lang="en-US" altLang="ja-JP" sz="2400" b="1" dirty="0" err="1" smtClean="0">
                <a:solidFill>
                  <a:schemeClr val="tx1"/>
                </a:solidFill>
                <a:latin typeface="Corbel" pitchFamily="34" charset="0"/>
              </a:rPr>
              <a:t>Phải</a:t>
            </a:r>
            <a:r>
              <a:rPr lang="en-US" altLang="ja-JP" sz="2400" b="1" dirty="0" smtClean="0">
                <a:solidFill>
                  <a:schemeClr val="tx1"/>
                </a:solidFill>
                <a:latin typeface="Corbel" pitchFamily="34" charset="0"/>
              </a:rPr>
              <a:t> </a:t>
            </a:r>
            <a:r>
              <a:rPr lang="en-US" altLang="ja-JP" sz="2400" b="1" dirty="0" err="1" smtClean="0">
                <a:solidFill>
                  <a:schemeClr val="tx1"/>
                </a:solidFill>
                <a:latin typeface="Corbel" pitchFamily="34" charset="0"/>
              </a:rPr>
              <a:t>được</a:t>
            </a:r>
            <a:r>
              <a:rPr lang="en-US" altLang="ja-JP" sz="2400" b="1" dirty="0" smtClean="0">
                <a:solidFill>
                  <a:schemeClr val="tx1"/>
                </a:solidFill>
                <a:latin typeface="Corbel" pitchFamily="34" charset="0"/>
              </a:rPr>
              <a:t> public</a:t>
            </a:r>
            <a:endParaRPr lang="en-US" altLang="ja-JP" sz="2400" b="1" dirty="0">
              <a:solidFill>
                <a:schemeClr val="tx1"/>
              </a:solidFill>
              <a:latin typeface="Corbel" pitchFamily="34" charset="0"/>
            </a:endParaRPr>
          </a:p>
          <a:p>
            <a:pPr marL="457200" indent="-457200" eaLnBrk="1">
              <a:lnSpc>
                <a:spcPct val="100000"/>
              </a:lnSpc>
              <a:spcBef>
                <a:spcPts val="638"/>
              </a:spcBef>
              <a:buClr>
                <a:schemeClr val="tx2"/>
              </a:buClr>
              <a:buSzPct val="70000"/>
              <a:buFont typeface="Wingdings" panose="05000000000000000000" pitchFamily="2" charset="2"/>
              <a:buChar char="n"/>
            </a:pPr>
            <a:r>
              <a:rPr lang="en-US" altLang="ja-JP" sz="2400" b="1" dirty="0" err="1" smtClean="0">
                <a:solidFill>
                  <a:schemeClr val="tx1"/>
                </a:solidFill>
                <a:latin typeface="Corbel" pitchFamily="34" charset="0"/>
              </a:rPr>
              <a:t>Không</a:t>
            </a:r>
            <a:r>
              <a:rPr lang="en-US" altLang="ja-JP" sz="2400" b="1" dirty="0" smtClean="0">
                <a:solidFill>
                  <a:schemeClr val="tx1"/>
                </a:solidFill>
                <a:latin typeface="Corbel" pitchFamily="34" charset="0"/>
              </a:rPr>
              <a:t>  </a:t>
            </a:r>
            <a:r>
              <a:rPr lang="en-US" altLang="ja-JP" sz="2400" b="1" dirty="0" err="1" smtClean="0">
                <a:solidFill>
                  <a:schemeClr val="tx1"/>
                </a:solidFill>
                <a:latin typeface="Corbel" pitchFamily="34" charset="0"/>
              </a:rPr>
              <a:t>được</a:t>
            </a:r>
            <a:r>
              <a:rPr lang="en-US" altLang="ja-JP" sz="2400" b="1" dirty="0" smtClean="0">
                <a:solidFill>
                  <a:schemeClr val="tx1"/>
                </a:solidFill>
                <a:latin typeface="Corbel" pitchFamily="34" charset="0"/>
              </a:rPr>
              <a:t> overload</a:t>
            </a:r>
          </a:p>
          <a:p>
            <a:pPr marL="457200" indent="-457200" eaLnBrk="1">
              <a:lnSpc>
                <a:spcPct val="100000"/>
              </a:lnSpc>
              <a:spcBef>
                <a:spcPts val="638"/>
              </a:spcBef>
              <a:buClr>
                <a:schemeClr val="tx2"/>
              </a:buClr>
              <a:buSzPct val="70000"/>
              <a:buFont typeface="Wingdings" panose="05000000000000000000" pitchFamily="2" charset="2"/>
              <a:buChar char="n"/>
            </a:pPr>
            <a:r>
              <a:rPr lang="en-US" altLang="ja-JP" sz="2400" b="1" dirty="0" err="1" smtClean="0">
                <a:solidFill>
                  <a:schemeClr val="tx1"/>
                </a:solidFill>
                <a:latin typeface="Corbel" pitchFamily="34" charset="0"/>
              </a:rPr>
              <a:t>Không</a:t>
            </a:r>
            <a:r>
              <a:rPr lang="en-US" altLang="ja-JP" sz="2400" b="1" dirty="0" smtClean="0">
                <a:solidFill>
                  <a:schemeClr val="tx1"/>
                </a:solidFill>
                <a:latin typeface="Corbel" pitchFamily="34" charset="0"/>
              </a:rPr>
              <a:t> </a:t>
            </a:r>
            <a:r>
              <a:rPr lang="en-US" altLang="ja-JP" sz="2400" b="1" dirty="0" err="1" smtClean="0">
                <a:solidFill>
                  <a:schemeClr val="tx1"/>
                </a:solidFill>
                <a:latin typeface="Corbel" pitchFamily="34" charset="0"/>
              </a:rPr>
              <a:t>thể</a:t>
            </a:r>
            <a:r>
              <a:rPr lang="en-US" altLang="ja-JP" sz="2400" b="1" dirty="0" smtClean="0">
                <a:solidFill>
                  <a:schemeClr val="tx1"/>
                </a:solidFill>
                <a:latin typeface="Corbel" pitchFamily="34" charset="0"/>
              </a:rPr>
              <a:t>  </a:t>
            </a:r>
            <a:r>
              <a:rPr lang="en-US" altLang="ja-JP" sz="2400" b="1" dirty="0" err="1" smtClean="0">
                <a:solidFill>
                  <a:schemeClr val="tx1"/>
                </a:solidFill>
                <a:latin typeface="Corbel" pitchFamily="34" charset="0"/>
              </a:rPr>
              <a:t>là</a:t>
            </a:r>
            <a:r>
              <a:rPr lang="en-US" altLang="ja-JP" sz="2400" b="1" dirty="0" smtClean="0">
                <a:solidFill>
                  <a:schemeClr val="tx1"/>
                </a:solidFill>
                <a:latin typeface="Corbel" pitchFamily="34" charset="0"/>
              </a:rPr>
              <a:t> static method</a:t>
            </a:r>
          </a:p>
          <a:p>
            <a:pPr marL="457200" indent="-457200" eaLnBrk="1">
              <a:lnSpc>
                <a:spcPct val="100000"/>
              </a:lnSpc>
              <a:spcBef>
                <a:spcPts val="638"/>
              </a:spcBef>
              <a:buClr>
                <a:schemeClr val="tx2"/>
              </a:buClr>
              <a:buSzPct val="70000"/>
              <a:buFont typeface="Wingdings" panose="05000000000000000000" pitchFamily="2" charset="2"/>
              <a:buChar char="n"/>
            </a:pPr>
            <a:r>
              <a:rPr lang="en-US" altLang="ja-JP" sz="2400" b="1" dirty="0" err="1" smtClean="0">
                <a:solidFill>
                  <a:schemeClr val="tx1"/>
                </a:solidFill>
                <a:latin typeface="Corbel" pitchFamily="34" charset="0"/>
              </a:rPr>
              <a:t>Giá</a:t>
            </a:r>
            <a:r>
              <a:rPr lang="en-US" altLang="ja-JP" sz="2400" b="1" dirty="0" smtClean="0">
                <a:solidFill>
                  <a:schemeClr val="tx1"/>
                </a:solidFill>
                <a:latin typeface="Corbel" pitchFamily="34" charset="0"/>
              </a:rPr>
              <a:t> </a:t>
            </a:r>
            <a:r>
              <a:rPr lang="en-US" altLang="ja-JP" sz="2400" b="1" dirty="0" err="1" smtClean="0">
                <a:solidFill>
                  <a:schemeClr val="tx1"/>
                </a:solidFill>
                <a:latin typeface="Corbel" pitchFamily="34" charset="0"/>
              </a:rPr>
              <a:t>trị</a:t>
            </a:r>
            <a:r>
              <a:rPr lang="en-US" altLang="ja-JP" sz="2400" b="1" dirty="0" smtClean="0">
                <a:solidFill>
                  <a:schemeClr val="tx1"/>
                </a:solidFill>
                <a:latin typeface="Corbel" pitchFamily="34" charset="0"/>
              </a:rPr>
              <a:t> </a:t>
            </a:r>
            <a:r>
              <a:rPr lang="en-US" altLang="ja-JP" sz="2400" b="1" dirty="0" err="1" smtClean="0">
                <a:solidFill>
                  <a:schemeClr val="tx1"/>
                </a:solidFill>
                <a:latin typeface="Corbel" pitchFamily="34" charset="0"/>
              </a:rPr>
              <a:t>trả</a:t>
            </a:r>
            <a:r>
              <a:rPr lang="en-US" altLang="ja-JP" sz="2400" b="1" dirty="0" smtClean="0">
                <a:solidFill>
                  <a:schemeClr val="tx1"/>
                </a:solidFill>
                <a:latin typeface="Corbel" pitchFamily="34" charset="0"/>
              </a:rPr>
              <a:t> </a:t>
            </a:r>
            <a:r>
              <a:rPr lang="en-US" altLang="ja-JP" sz="2400" b="1" dirty="0" err="1" smtClean="0">
                <a:solidFill>
                  <a:schemeClr val="tx1"/>
                </a:solidFill>
                <a:latin typeface="Corbel" pitchFamily="34" charset="0"/>
              </a:rPr>
              <a:t>về</a:t>
            </a:r>
            <a:r>
              <a:rPr lang="en-US" altLang="ja-JP" sz="2400" b="1" dirty="0" smtClean="0">
                <a:solidFill>
                  <a:schemeClr val="tx1"/>
                </a:solidFill>
                <a:latin typeface="Corbel" pitchFamily="34" charset="0"/>
              </a:rPr>
              <a:t> </a:t>
            </a:r>
            <a:r>
              <a:rPr lang="en-US" altLang="ja-JP" sz="2400" b="1" dirty="0" err="1" smtClean="0">
                <a:solidFill>
                  <a:schemeClr val="tx1"/>
                </a:solidFill>
                <a:latin typeface="Corbel" pitchFamily="34" charset="0"/>
              </a:rPr>
              <a:t>là</a:t>
            </a:r>
            <a:r>
              <a:rPr lang="en-US" altLang="ja-JP" sz="2400" b="1" dirty="0" smtClean="0">
                <a:solidFill>
                  <a:schemeClr val="tx1"/>
                </a:solidFill>
                <a:latin typeface="Corbel" pitchFamily="34" charset="0"/>
              </a:rPr>
              <a:t> action </a:t>
            </a:r>
            <a:r>
              <a:rPr lang="en-US" altLang="ja-JP" sz="2400" b="1" dirty="0">
                <a:solidFill>
                  <a:schemeClr val="tx1"/>
                </a:solidFill>
                <a:latin typeface="Corbel" pitchFamily="34" charset="0"/>
              </a:rPr>
              <a:t>result</a:t>
            </a:r>
          </a:p>
        </p:txBody>
      </p:sp>
      <p:pic>
        <p:nvPicPr>
          <p:cNvPr id="3074" name="Picture 2" descr="phương thức action asp.net 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39" y="3573016"/>
            <a:ext cx="7318631"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7245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657</TotalTime>
  <Words>915</Words>
  <Application>Microsoft Office PowerPoint</Application>
  <PresentationFormat>On-screen Show (4:3)</PresentationFormat>
  <Paragraphs>186</Paragraphs>
  <Slides>23</Slides>
  <Notes>15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Perspective</vt:lpstr>
      <vt:lpstr>ASP.NET MVC</vt:lpstr>
      <vt:lpstr>MVC</vt:lpstr>
      <vt:lpstr>PowerPoint Presentation</vt:lpstr>
      <vt:lpstr>ASP.NET MVC</vt:lpstr>
      <vt:lpstr>ASP.NET MVC Execution Life Cycle</vt:lpstr>
      <vt:lpstr>Internet App Project Files</vt:lpstr>
      <vt:lpstr>PowerPoint Presentation</vt:lpstr>
      <vt:lpstr>PowerPoint Presentation</vt:lpstr>
      <vt:lpstr>Action Method</vt:lpstr>
      <vt:lpstr>Action Results</vt:lpstr>
      <vt:lpstr>Action Results Types</vt:lpstr>
      <vt:lpstr>Views</vt:lpstr>
      <vt:lpstr>Partial Views</vt:lpstr>
      <vt:lpstr>Truyền dữ liệu trong ASP.NET MVC</vt:lpstr>
      <vt:lpstr>Truyền dữ liệu tới controller</vt:lpstr>
      <vt:lpstr>HTML Helpers</vt:lpstr>
      <vt:lpstr>Validation</vt:lpstr>
      <vt:lpstr>ASP.NET MVC Routing</vt:lpstr>
      <vt:lpstr>Register routes</vt:lpstr>
      <vt:lpstr>Routing Examples</vt:lpstr>
      <vt:lpstr>View Engines</vt:lpstr>
      <vt:lpstr>Tìm hiểu thêm</vt:lpstr>
      <vt:lpstr>Useful sites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Dung Nguyen</dc:creator>
  <cp:lastModifiedBy>Dung Nguyen</cp:lastModifiedBy>
  <cp:revision>77</cp:revision>
  <dcterms:created xsi:type="dcterms:W3CDTF">2016-05-26T03:42:52Z</dcterms:created>
  <dcterms:modified xsi:type="dcterms:W3CDTF">2016-06-09T03:29:34Z</dcterms:modified>
</cp:coreProperties>
</file>