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6" r:id="rId2"/>
  </p:sldMasterIdLst>
  <p:notesMasterIdLst>
    <p:notesMasterId r:id="rId2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4" r:id="rId18"/>
    <p:sldId id="275" r:id="rId19"/>
    <p:sldId id="276" r:id="rId20"/>
    <p:sldId id="281" r:id="rId21"/>
    <p:sldId id="278" r:id="rId22"/>
    <p:sldId id="279" r:id="rId23"/>
    <p:sldId id="280"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7394" autoAdjust="0"/>
  </p:normalViewPr>
  <p:slideViewPr>
    <p:cSldViewPr snapToGrid="0">
      <p:cViewPr varScale="1">
        <p:scale>
          <a:sx n="51" d="100"/>
          <a:sy n="51" d="100"/>
        </p:scale>
        <p:origin x="-102"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E00F6-4AE7-4AB6-B967-C43B4AF9C759}" type="datetimeFigureOut">
              <a:rPr lang="en-US" smtClean="0"/>
              <a:t>5/6/2017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79536-A70E-408C-B737-0725BE3605EF}" type="slidenum">
              <a:rPr lang="en-US" smtClean="0"/>
              <a:t>‹#›</a:t>
            </a:fld>
            <a:endParaRPr lang="en-US"/>
          </a:p>
        </p:txBody>
      </p:sp>
    </p:spTree>
    <p:extLst>
      <p:ext uri="{BB962C8B-B14F-4D97-AF65-F5344CB8AC3E}">
        <p14:creationId xmlns:p14="http://schemas.microsoft.com/office/powerpoint/2010/main" val="270062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800" smtClean="0">
                <a:latin typeface="Arial" panose="020B0604020202020204" pitchFamily="34" charset="0"/>
                <a:cs typeface="Arial" panose="020B0604020202020204" pitchFamily="34" charset="0"/>
              </a:rPr>
              <a:t>Ưu điểm : 	</a:t>
            </a:r>
          </a:p>
          <a:p>
            <a:pPr lvl="1">
              <a:buFont typeface="Courier New" panose="02070309020205020404" pitchFamily="49" charset="0"/>
              <a:buChar char="o"/>
            </a:pPr>
            <a:r>
              <a:rPr lang="en-US" sz="1800" smtClean="0">
                <a:latin typeface="Arial" panose="020B0604020202020204" pitchFamily="34" charset="0"/>
                <a:cs typeface="Arial" panose="020B0604020202020204" pitchFamily="34" charset="0"/>
              </a:rPr>
              <a:t>Sử dụng các loại cảm biến, tự động theo dõi , giám sát điều kiện môi trường,</a:t>
            </a:r>
          </a:p>
          <a:p>
            <a:pPr lvl="1">
              <a:buFont typeface="Courier New" panose="02070309020205020404" pitchFamily="49" charset="0"/>
              <a:buChar char="o"/>
            </a:pPr>
            <a:r>
              <a:rPr lang="en-US" sz="1800" smtClean="0">
                <a:latin typeface="Arial" panose="020B0604020202020204" pitchFamily="34" charset="0"/>
                <a:cs typeface="Arial" panose="020B0604020202020204" pitchFamily="34" charset="0"/>
              </a:rPr>
              <a:t>Chỉ cần bổ sung nước 2 lần/ tuần và thay hạt giống</a:t>
            </a:r>
          </a:p>
          <a:p>
            <a:r>
              <a:rPr lang="en-US" sz="1800" smtClean="0">
                <a:latin typeface="Arial" panose="020B0604020202020204" pitchFamily="34" charset="0"/>
                <a:cs typeface="Arial" panose="020B0604020202020204" pitchFamily="34" charset="0"/>
              </a:rPr>
              <a:t>Nhược điểm: khó khăn cho người không quen sử dụng smartphone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800" smtClean="0">
                <a:latin typeface="Arial" panose="020B0604020202020204" pitchFamily="34" charset="0"/>
                <a:cs typeface="Arial" panose="020B0604020202020204" pitchFamily="34" charset="0"/>
              </a:rPr>
              <a:t>Phạm</a:t>
            </a:r>
            <a:r>
              <a:rPr lang="en-US" sz="1800" baseline="0" smtClean="0">
                <a:latin typeface="Arial" panose="020B0604020202020204" pitchFamily="34" charset="0"/>
                <a:cs typeface="Arial" panose="020B0604020202020204" pitchFamily="34" charset="0"/>
              </a:rPr>
              <a:t> vi : </a:t>
            </a:r>
            <a:r>
              <a:rPr lang="en-US" sz="2000" smtClean="0">
                <a:latin typeface="Arial" panose="020B0604020202020204" pitchFamily="34" charset="0"/>
                <a:cs typeface="Arial" panose="020B0604020202020204" pitchFamily="34" charset="0"/>
              </a:rPr>
              <a:t>Hướng đến cư dân đô thị &lt; những người quen sử dụng Internet, smartphone , và có ý định trồng rau tại nhà &gt; </a:t>
            </a:r>
          </a:p>
          <a:p>
            <a:endParaRPr lang="en-US" sz="1800" smtClean="0">
              <a:latin typeface="Arial" panose="020B0604020202020204" pitchFamily="34" charset="0"/>
              <a:cs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fld id="{490A2533-16AE-48CC-B342-7EEA80C5E4F9}" type="slidenum">
              <a:rPr lang="en-US" smtClean="0"/>
              <a:t>5</a:t>
            </a:fld>
            <a:endParaRPr lang="en-US"/>
          </a:p>
        </p:txBody>
      </p:sp>
    </p:spTree>
    <p:extLst>
      <p:ext uri="{BB962C8B-B14F-4D97-AF65-F5344CB8AC3E}">
        <p14:creationId xmlns:p14="http://schemas.microsoft.com/office/powerpoint/2010/main" val="371894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buFont typeface="Wingdings" panose="05000000000000000000" pitchFamily="2" charset="2"/>
              <a:buChar char="v"/>
            </a:pPr>
            <a:r>
              <a:rPr lang="en-US" sz="1400" smtClean="0">
                <a:latin typeface="Arial" panose="020B0604020202020204" pitchFamily="34" charset="0"/>
                <a:cs typeface="Arial" panose="020B0604020202020204" pitchFamily="34" charset="0"/>
              </a:rPr>
              <a:t>Giá thành: </a:t>
            </a:r>
          </a:p>
          <a:p>
            <a:pPr lvl="1">
              <a:buFont typeface="Courier New" panose="02070309020205020404" pitchFamily="49" charset="0"/>
              <a:buChar char="o"/>
            </a:pPr>
            <a:r>
              <a:rPr lang="en-US" sz="1400" smtClean="0">
                <a:latin typeface="Arial" panose="020B0604020202020204" pitchFamily="34" charset="0"/>
                <a:cs typeface="Arial" panose="020B0604020202020204" pitchFamily="34" charset="0"/>
              </a:rPr>
              <a:t>Giảm 30÷60% tiền nước so với phương pháp truyền thống</a:t>
            </a:r>
          </a:p>
          <a:p>
            <a:pPr>
              <a:buFont typeface="Wingdings" panose="05000000000000000000" pitchFamily="2" charset="2"/>
              <a:buChar char="v"/>
            </a:pPr>
            <a:r>
              <a:rPr lang="en-US" sz="1400" smtClean="0">
                <a:latin typeface="Arial" panose="020B0604020202020204" pitchFamily="34" charset="0"/>
                <a:cs typeface="Arial" panose="020B0604020202020204" pitchFamily="34" charset="0"/>
              </a:rPr>
              <a:t> Ưu điểm: </a:t>
            </a:r>
          </a:p>
          <a:p>
            <a:pPr lvl="1">
              <a:buFont typeface="Courier New" panose="02070309020205020404" pitchFamily="49" charset="0"/>
              <a:buChar char="o"/>
            </a:pPr>
            <a:r>
              <a:rPr lang="en-US" sz="1400" smtClean="0">
                <a:latin typeface="Arial" panose="020B0604020202020204" pitchFamily="34" charset="0"/>
                <a:cs typeface="Arial" panose="020B0604020202020204" pitchFamily="34" charset="0"/>
              </a:rPr>
              <a:t> Người sử dụng chỉ cần mang nước và phân bón với lượng vừa đủ đến nơi cần tưới</a:t>
            </a:r>
          </a:p>
          <a:p>
            <a:pPr>
              <a:buFont typeface="Wingdings" panose="05000000000000000000" pitchFamily="2" charset="2"/>
              <a:buChar char="v"/>
            </a:pPr>
            <a:r>
              <a:rPr lang="en-US" sz="1400" smtClean="0">
                <a:latin typeface="Arial" panose="020B0604020202020204" pitchFamily="34" charset="0"/>
                <a:cs typeface="Arial" panose="020B0604020202020204" pitchFamily="34" charset="0"/>
              </a:rPr>
              <a:t>Nhược điểm:  Người sản xuất phải hiểu về </a:t>
            </a:r>
          </a:p>
          <a:p>
            <a:pPr lvl="1">
              <a:buFont typeface="Courier New" panose="02070309020205020404" pitchFamily="49" charset="0"/>
              <a:buChar char="o"/>
            </a:pPr>
            <a:r>
              <a:rPr lang="en-US" sz="1400" smtClean="0">
                <a:latin typeface="Arial" panose="020B0604020202020204" pitchFamily="34" charset="0"/>
                <a:cs typeface="Arial" panose="020B0604020202020204" pitchFamily="34" charset="0"/>
              </a:rPr>
              <a:t> Chế tạo cơ khí , điện , điện tử , tự động hóa , lập trình trên máy tính</a:t>
            </a:r>
          </a:p>
          <a:p>
            <a:pPr lvl="1">
              <a:buFont typeface="Courier New" panose="02070309020205020404" pitchFamily="49" charset="0"/>
              <a:buChar char="o"/>
            </a:pPr>
            <a:r>
              <a:rPr lang="en-US" sz="1400" smtClean="0">
                <a:latin typeface="Arial" panose="020B0604020202020204" pitchFamily="34" charset="0"/>
                <a:cs typeface="Arial" panose="020B0604020202020204" pitchFamily="34" charset="0"/>
              </a:rPr>
              <a:t> Hiểu được “ tính nết “ cây trồng và loại phân bón sử dụng </a:t>
            </a:r>
          </a:p>
          <a:p>
            <a:endParaRPr lang="en-US"/>
          </a:p>
        </p:txBody>
      </p:sp>
      <p:sp>
        <p:nvSpPr>
          <p:cNvPr id="4" name="Slide Number Placeholder 3"/>
          <p:cNvSpPr>
            <a:spLocks noGrp="1"/>
          </p:cNvSpPr>
          <p:nvPr>
            <p:ph type="sldNum" sz="quarter" idx="10"/>
          </p:nvPr>
        </p:nvSpPr>
        <p:spPr/>
        <p:txBody>
          <a:bodyPr/>
          <a:lstStyle/>
          <a:p>
            <a:fld id="{490A2533-16AE-48CC-B342-7EEA80C5E4F9}" type="slidenum">
              <a:rPr lang="en-US" smtClean="0"/>
              <a:t>6</a:t>
            </a:fld>
            <a:endParaRPr lang="en-US"/>
          </a:p>
        </p:txBody>
      </p:sp>
    </p:spTree>
    <p:extLst>
      <p:ext uri="{BB962C8B-B14F-4D97-AF65-F5344CB8AC3E}">
        <p14:creationId xmlns:p14="http://schemas.microsoft.com/office/powerpoint/2010/main" val="420358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0A2533-16AE-48CC-B342-7EEA80C5E4F9}" type="slidenum">
              <a:rPr lang="en-US" smtClean="0"/>
              <a:t>15</a:t>
            </a:fld>
            <a:endParaRPr lang="en-US"/>
          </a:p>
        </p:txBody>
      </p:sp>
    </p:spTree>
    <p:extLst>
      <p:ext uri="{BB962C8B-B14F-4D97-AF65-F5344CB8AC3E}">
        <p14:creationId xmlns:p14="http://schemas.microsoft.com/office/powerpoint/2010/main" val="42277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ghgh</a:t>
            </a:r>
            <a:endParaRPr lang="en-US" dirty="0"/>
          </a:p>
        </p:txBody>
      </p:sp>
      <p:sp>
        <p:nvSpPr>
          <p:cNvPr id="4" name="Slide Number Placeholder 3"/>
          <p:cNvSpPr>
            <a:spLocks noGrp="1"/>
          </p:cNvSpPr>
          <p:nvPr>
            <p:ph type="sldNum" sz="quarter" idx="10"/>
          </p:nvPr>
        </p:nvSpPr>
        <p:spPr/>
        <p:txBody>
          <a:bodyPr/>
          <a:lstStyle/>
          <a:p>
            <a:fld id="{90A79536-A70E-408C-B737-0725BE3605EF}" type="slidenum">
              <a:rPr lang="en-US" smtClean="0"/>
              <a:t>16</a:t>
            </a:fld>
            <a:endParaRPr lang="en-US"/>
          </a:p>
        </p:txBody>
      </p:sp>
    </p:spTree>
    <p:extLst>
      <p:ext uri="{BB962C8B-B14F-4D97-AF65-F5344CB8AC3E}">
        <p14:creationId xmlns:p14="http://schemas.microsoft.com/office/powerpoint/2010/main" val="141472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255329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357773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ED04FCC-8296-4090-A4CA-624E6F60CDE8}"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5611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D7065E-BF94-42E7-97CB-064109102D5E}"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1860602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D7065E-BF94-42E7-97CB-064109102D5E}"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ED04FCC-8296-4090-A4CA-624E6F60CDE8}"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011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D7065E-BF94-42E7-97CB-064109102D5E}"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3651672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3140895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4061786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4FCC-8296-4090-A4CA-624E6F60CDE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16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29131311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4FCC-8296-4090-A4CA-624E6F60CDE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23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39271200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D7065E-BF94-42E7-97CB-064109102D5E}"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536239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D7065E-BF94-42E7-97CB-064109102D5E}"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2248249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D7065E-BF94-42E7-97CB-064109102D5E}"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254019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D7065E-BF94-42E7-97CB-064109102D5E}" type="datetimeFigureOut">
              <a:rPr lang="en-US" smtClean="0"/>
              <a:t>5/6/2017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2987020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9D7065E-BF94-42E7-97CB-064109102D5E}" type="datetimeFigureOut">
              <a:rPr lang="en-US" smtClean="0"/>
              <a:t>5/6/2017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ED04FCC-8296-4090-A4CA-624E6F60CDE8}" type="slidenum">
              <a:rPr lang="en-US" smtClean="0"/>
              <a:t>‹#›</a:t>
            </a:fld>
            <a:endParaRPr lang="en-US"/>
          </a:p>
        </p:txBody>
      </p:sp>
    </p:spTree>
    <p:extLst>
      <p:ext uri="{BB962C8B-B14F-4D97-AF65-F5344CB8AC3E}">
        <p14:creationId xmlns:p14="http://schemas.microsoft.com/office/powerpoint/2010/main" val="2540253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7065E-BF94-42E7-97CB-064109102D5E}"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1347571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33533464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282129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D7065E-BF94-42E7-97CB-064109102D5E}"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159415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D7065E-BF94-42E7-97CB-064109102D5E}"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253011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D7065E-BF94-42E7-97CB-064109102D5E}"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339211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D7065E-BF94-42E7-97CB-064109102D5E}"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193089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7065E-BF94-42E7-97CB-064109102D5E}"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1100940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7065E-BF94-42E7-97CB-064109102D5E}"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293989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7065E-BF94-42E7-97CB-064109102D5E}"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ED04FCC-8296-4090-A4CA-624E6F60CDE8}" type="slidenum">
              <a:rPr lang="en-US" smtClean="0"/>
              <a:t>‹#›</a:t>
            </a:fld>
            <a:endParaRPr lang="en-US"/>
          </a:p>
        </p:txBody>
      </p:sp>
    </p:spTree>
    <p:extLst>
      <p:ext uri="{BB962C8B-B14F-4D97-AF65-F5344CB8AC3E}">
        <p14:creationId xmlns:p14="http://schemas.microsoft.com/office/powerpoint/2010/main" val="194607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9D7065E-BF94-42E7-97CB-064109102D5E}" type="datetimeFigureOut">
              <a:rPr lang="en-US" smtClean="0"/>
              <a:t>5/6/2017</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ED04FCC-8296-4090-A4CA-624E6F60CDE8}" type="slidenum">
              <a:rPr lang="en-US" smtClean="0"/>
              <a:t>‹#›</a:t>
            </a:fld>
            <a:endParaRPr lang="en-US"/>
          </a:p>
        </p:txBody>
      </p:sp>
    </p:spTree>
    <p:extLst>
      <p:ext uri="{BB962C8B-B14F-4D97-AF65-F5344CB8AC3E}">
        <p14:creationId xmlns:p14="http://schemas.microsoft.com/office/powerpoint/2010/main" val="8833909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9D7065E-BF94-42E7-97CB-064109102D5E}" type="datetimeFigureOut">
              <a:rPr lang="en-US" smtClean="0"/>
              <a:t>5/6/2017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ED04FCC-8296-4090-A4CA-624E6F60CDE8}"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39949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0.jpg"/><Relationship Id="rId7" Type="http://schemas.openxmlformats.org/officeDocument/2006/relationships/image" Target="../media/image13.jp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2.jpe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 y="0"/>
            <a:ext cx="8467344" cy="768096"/>
          </a:xfrm>
        </p:spPr>
        <p:txBody>
          <a:bodyPr>
            <a:normAutofit/>
          </a:bodyPr>
          <a:lstStyle/>
          <a:p>
            <a:pPr algn="ctr"/>
            <a:r>
              <a:rPr lang="en-US" sz="2800" dirty="0">
                <a:solidFill>
                  <a:schemeClr val="accent2">
                    <a:lumMod val="75000"/>
                  </a:schemeClr>
                </a:solidFill>
                <a:latin typeface="Arial" panose="020B0604020202020204" pitchFamily="34" charset="0"/>
                <a:cs typeface="Arial" panose="020B0604020202020204" pitchFamily="34" charset="0"/>
              </a:rPr>
              <a:t>NGHIÊN CỨU KHOA HỌC SINH VIÊN 2016-2017</a:t>
            </a:r>
          </a:p>
        </p:txBody>
      </p:sp>
      <p:sp>
        <p:nvSpPr>
          <p:cNvPr id="3" name="Subtitle 2"/>
          <p:cNvSpPr>
            <a:spLocks noGrp="1"/>
          </p:cNvSpPr>
          <p:nvPr>
            <p:ph type="subTitle" idx="1"/>
          </p:nvPr>
        </p:nvSpPr>
        <p:spPr>
          <a:xfrm>
            <a:off x="182880" y="2452822"/>
            <a:ext cx="8686800" cy="2367565"/>
          </a:xfrm>
        </p:spPr>
        <p:txBody>
          <a:bodyPr>
            <a:normAutofit/>
          </a:bodyPr>
          <a:lstStyle/>
          <a:p>
            <a:pPr algn="ctr"/>
            <a:r>
              <a:rPr lang="en-US" sz="4000" b="1">
                <a:solidFill>
                  <a:schemeClr val="accent1">
                    <a:lumMod val="75000"/>
                  </a:schemeClr>
                </a:solidFill>
                <a:latin typeface="Arial" panose="020B0604020202020204" pitchFamily="34" charset="0"/>
                <a:cs typeface="Arial" panose="020B0604020202020204" pitchFamily="34" charset="0"/>
              </a:rPr>
              <a:t>NGHIÊN CỨU PHÁT TRIỂN HỆ THỐNG VƯỜN THÔNG MINH </a:t>
            </a:r>
          </a:p>
          <a:p>
            <a:endParaRPr lang="en-US" sz="4000">
              <a:solidFill>
                <a:srgbClr val="FF0000"/>
              </a:solidFill>
            </a:endParaRPr>
          </a:p>
        </p:txBody>
      </p:sp>
      <p:sp>
        <p:nvSpPr>
          <p:cNvPr id="4" name="TextBox 3"/>
          <p:cNvSpPr txBox="1"/>
          <p:nvPr/>
        </p:nvSpPr>
        <p:spPr>
          <a:xfrm>
            <a:off x="3024340" y="1050248"/>
            <a:ext cx="3621024" cy="646331"/>
          </a:xfrm>
          <a:prstGeom prst="rect">
            <a:avLst/>
          </a:prstGeom>
          <a:noFill/>
        </p:spPr>
        <p:txBody>
          <a:bodyPr wrap="square" rtlCol="0">
            <a:spAutoFit/>
          </a:bodyPr>
          <a:lstStyle/>
          <a:p>
            <a:r>
              <a:rPr lang="en-US"/>
              <a:t>Mã số đề tài : CNTT-2017-02</a:t>
            </a:r>
          </a:p>
          <a:p>
            <a:endParaRPr lang="en-US"/>
          </a:p>
        </p:txBody>
      </p:sp>
      <p:sp>
        <p:nvSpPr>
          <p:cNvPr id="5" name="Title 1"/>
          <p:cNvSpPr txBox="1">
            <a:spLocks/>
          </p:cNvSpPr>
          <p:nvPr/>
        </p:nvSpPr>
        <p:spPr>
          <a:xfrm>
            <a:off x="865972" y="4216425"/>
            <a:ext cx="4852905" cy="365216"/>
          </a:xfrm>
          <a:prstGeom prst="rect">
            <a:avLst/>
          </a:prstGeom>
          <a:effectLst/>
        </p:spPr>
        <p:txBody>
          <a:bodyPr vert="horz" lIns="91440" tIns="45720" rIns="91440" bIns="45720" rtlCol="0" anchor="b">
            <a:normAutofit fontScale="47500" lnSpcReduction="20000"/>
          </a:bodyPr>
          <a:lstStyle>
            <a:lvl1pPr algn="l" defTabSz="457200" rtl="0" eaLnBrk="1" latinLnBrk="0" hangingPunct="1">
              <a:spcBef>
                <a:spcPct val="0"/>
              </a:spcBef>
              <a:buNone/>
              <a:defRPr sz="4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a:t> </a:t>
            </a:r>
          </a:p>
        </p:txBody>
      </p:sp>
      <p:sp>
        <p:nvSpPr>
          <p:cNvPr id="6" name="TextBox 5"/>
          <p:cNvSpPr txBox="1"/>
          <p:nvPr/>
        </p:nvSpPr>
        <p:spPr>
          <a:xfrm>
            <a:off x="432019" y="4565084"/>
            <a:ext cx="7332633" cy="1754326"/>
          </a:xfrm>
          <a:prstGeom prst="rect">
            <a:avLst/>
          </a:prstGeom>
          <a:noFill/>
        </p:spPr>
        <p:txBody>
          <a:bodyPr wrap="square" rtlCol="0">
            <a:spAutoFit/>
          </a:bodyPr>
          <a:lstStyle/>
          <a:p>
            <a:r>
              <a:rPr lang="en-US"/>
              <a:t>Nhóm thực hiện: </a:t>
            </a:r>
          </a:p>
          <a:p>
            <a:pPr marL="285750" indent="-285750">
              <a:buFont typeface="Wingdings" panose="05000000000000000000" pitchFamily="2" charset="2"/>
              <a:buChar char="Ø"/>
            </a:pPr>
            <a:r>
              <a:rPr lang="en-US" b="1">
                <a:latin typeface="Arial" panose="020B0604020202020204" pitchFamily="34" charset="0"/>
                <a:cs typeface="Arial" panose="020B0604020202020204" pitchFamily="34" charset="0"/>
              </a:rPr>
              <a:t>Nguyễn Mạnh Hưng</a:t>
            </a:r>
            <a:r>
              <a:rPr lang="en-US">
                <a:latin typeface="Arial" panose="020B0604020202020204" pitchFamily="34" charset="0"/>
                <a:cs typeface="Arial" panose="020B0604020202020204" pitchFamily="34" charset="0"/>
              </a:rPr>
              <a:t> – 1504360 – 60PM2</a:t>
            </a:r>
          </a:p>
          <a:p>
            <a:pPr marL="285750" indent="-285750">
              <a:buFont typeface="Wingdings" panose="05000000000000000000" pitchFamily="2" charset="2"/>
              <a:buChar char="Ø"/>
            </a:pPr>
            <a:r>
              <a:rPr lang="en-US" b="1">
                <a:latin typeface="Arial" panose="020B0604020202020204" pitchFamily="34" charset="0"/>
                <a:cs typeface="Arial" panose="020B0604020202020204" pitchFamily="34" charset="0"/>
              </a:rPr>
              <a:t>Nguyễn Thạch Hưng</a:t>
            </a:r>
            <a:r>
              <a:rPr lang="en-US">
                <a:latin typeface="Arial" panose="020B0604020202020204" pitchFamily="34" charset="0"/>
                <a:cs typeface="Arial" panose="020B0604020202020204" pitchFamily="34" charset="0"/>
              </a:rPr>
              <a:t> – 1537460 – 60PM2</a:t>
            </a:r>
          </a:p>
          <a:p>
            <a:pPr marL="285750" indent="-285750">
              <a:buFont typeface="Wingdings" panose="05000000000000000000" pitchFamily="2" charset="2"/>
              <a:buChar char="Ø"/>
            </a:pPr>
            <a:r>
              <a:rPr lang="en-US" b="1">
                <a:latin typeface="Arial" panose="020B0604020202020204" pitchFamily="34" charset="0"/>
                <a:cs typeface="Arial" panose="020B0604020202020204" pitchFamily="34" charset="0"/>
              </a:rPr>
              <a:t>Lê Quang Tuấn Anh </a:t>
            </a:r>
            <a:r>
              <a:rPr lang="en-US">
                <a:latin typeface="Arial" panose="020B0604020202020204" pitchFamily="34" charset="0"/>
                <a:cs typeface="Arial" panose="020B0604020202020204" pitchFamily="34" charset="0"/>
              </a:rPr>
              <a:t>– 1537260 – 60PM2</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Giảng viên hướng dẫn:  Ths. </a:t>
            </a:r>
            <a:r>
              <a:rPr lang="en-US" b="1">
                <a:latin typeface="Arial" panose="020B0604020202020204" pitchFamily="34" charset="0"/>
                <a:cs typeface="Arial" panose="020B0604020202020204" pitchFamily="34" charset="0"/>
              </a:rPr>
              <a:t>Lê Đức Quang</a:t>
            </a:r>
          </a:p>
        </p:txBody>
      </p:sp>
    </p:spTree>
    <p:extLst>
      <p:ext uri="{BB962C8B-B14F-4D97-AF65-F5344CB8AC3E}">
        <p14:creationId xmlns:p14="http://schemas.microsoft.com/office/powerpoint/2010/main" val="2794099990"/>
      </p:ext>
    </p:extLst>
  </p:cSld>
  <p:clrMapOvr>
    <a:masterClrMapping/>
  </p:clrMapOvr>
  <mc:AlternateContent xmlns:mc="http://schemas.openxmlformats.org/markup-compatibility/2006" xmlns:p14="http://schemas.microsoft.com/office/powerpoint/2010/main">
    <mc:Choice Requires="p14">
      <p:transition spd="slow" p14:dur="3250">
        <p14:reveal/>
        <p:sndAc>
          <p:stSnd>
            <p:snd r:embed="rId2" name="wind.wav"/>
          </p:stSnd>
        </p:sndAc>
      </p:transition>
    </mc:Choice>
    <mc:Fallback xmlns="">
      <p:transition spd="slow">
        <p:fade/>
        <p:sndAc>
          <p:stSnd>
            <p:snd r:embed="rId3" name="wind.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137" y="240062"/>
            <a:ext cx="6589199" cy="1280890"/>
          </a:xfrm>
        </p:spPr>
        <p:txBody>
          <a:bodyPr/>
          <a:lstStyle/>
          <a:p>
            <a:r>
              <a:rPr lang="en-US" smtClean="0"/>
              <a:t>Sơ đồ chân cắm của bộ phát</a:t>
            </a:r>
            <a:endParaRPr lang="en-US"/>
          </a:p>
        </p:txBody>
      </p:sp>
      <p:sp>
        <p:nvSpPr>
          <p:cNvPr id="4" name="Rectangle 3"/>
          <p:cNvSpPr>
            <a:spLocks noChangeArrowheads="1"/>
          </p:cNvSpPr>
          <p:nvPr/>
        </p:nvSpPr>
        <p:spPr bwMode="auto">
          <a:xfrm>
            <a:off x="240512" y="1731875"/>
            <a:ext cx="6330976"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zh-CN">
                <a:latin typeface="Arial" panose="020B0604020202020204" pitchFamily="34" charset="0"/>
                <a:ea typeface="Liberation Serif" charset="0"/>
                <a:cs typeface="Arial" panose="020B0604020202020204" pitchFamily="34" charset="0"/>
              </a:rPr>
              <a:t>Sơ đồ đi dây giữa Arduino và module RF</a:t>
            </a:r>
            <a:endParaRPr lang="en-US" altLang="zh-CN">
              <a:latin typeface="Arial" panose="020B0604020202020204" pitchFamily="34" charset="0"/>
              <a:cs typeface="Arial" panose="020B0604020202020204" pitchFamily="34" charset="0"/>
            </a:endParaRPr>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510284137"/>
              </p:ext>
            </p:extLst>
          </p:nvPr>
        </p:nvGraphicFramePr>
        <p:xfrm>
          <a:off x="4719407" y="1224154"/>
          <a:ext cx="4197377" cy="7040880"/>
        </p:xfrm>
        <a:graphic>
          <a:graphicData uri="http://schemas.openxmlformats.org/drawingml/2006/table">
            <a:tbl>
              <a:tblPr firstRow="1" firstCol="1" bandRow="1">
                <a:tableStyleId>{5C22544A-7EE6-4342-B048-85BDC9FD1C3A}</a:tableStyleId>
              </a:tblPr>
              <a:tblGrid>
                <a:gridCol w="1451620"/>
                <a:gridCol w="1310812"/>
                <a:gridCol w="1434945"/>
              </a:tblGrid>
              <a:tr h="805814">
                <a:tc>
                  <a:txBody>
                    <a:bodyPr/>
                    <a:lstStyle/>
                    <a:p>
                      <a:pPr algn="just">
                        <a:lnSpc>
                          <a:spcPct val="150000"/>
                        </a:lnSpc>
                        <a:spcAft>
                          <a:spcPts val="0"/>
                        </a:spcAft>
                      </a:pPr>
                      <a:r>
                        <a:rPr lang="en-US" sz="2800" smtClean="0">
                          <a:effectLst/>
                        </a:rPr>
                        <a:t>RF24 </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Color</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smtClean="0">
                          <a:effectLst/>
                          <a:latin typeface="+mn-lt"/>
                          <a:ea typeface="+mn-ea"/>
                          <a:cs typeface="+mn-cs"/>
                        </a:rPr>
                        <a:t>Arduino</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r>
              <a:tr h="548449">
                <a:tc>
                  <a:txBody>
                    <a:bodyPr/>
                    <a:lstStyle/>
                    <a:p>
                      <a:pPr algn="just">
                        <a:lnSpc>
                          <a:spcPct val="150000"/>
                        </a:lnSpc>
                        <a:spcAft>
                          <a:spcPts val="0"/>
                        </a:spcAft>
                      </a:pPr>
                      <a:r>
                        <a:rPr lang="en-US" sz="2800">
                          <a:effectLst/>
                        </a:rPr>
                        <a:t>GND</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Brown</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GND</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r>
              <a:tr h="548449">
                <a:tc>
                  <a:txBody>
                    <a:bodyPr/>
                    <a:lstStyle/>
                    <a:p>
                      <a:pPr algn="just">
                        <a:lnSpc>
                          <a:spcPct val="150000"/>
                        </a:lnSpc>
                        <a:spcAft>
                          <a:spcPts val="0"/>
                        </a:spcAft>
                      </a:pPr>
                      <a:r>
                        <a:rPr lang="en-US" sz="2800">
                          <a:effectLst/>
                        </a:rPr>
                        <a:t>VCC</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Red</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5V</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r>
              <a:tr h="548449">
                <a:tc>
                  <a:txBody>
                    <a:bodyPr/>
                    <a:lstStyle/>
                    <a:p>
                      <a:pPr algn="just">
                        <a:lnSpc>
                          <a:spcPct val="150000"/>
                        </a:lnSpc>
                        <a:spcAft>
                          <a:spcPts val="0"/>
                        </a:spcAft>
                      </a:pPr>
                      <a:r>
                        <a:rPr lang="en-US" sz="2800">
                          <a:effectLst/>
                        </a:rPr>
                        <a:t>CE</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Orange</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7</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r>
              <a:tr h="548449">
                <a:tc>
                  <a:txBody>
                    <a:bodyPr/>
                    <a:lstStyle/>
                    <a:p>
                      <a:pPr algn="just">
                        <a:lnSpc>
                          <a:spcPct val="150000"/>
                        </a:lnSpc>
                        <a:spcAft>
                          <a:spcPts val="0"/>
                        </a:spcAft>
                      </a:pPr>
                      <a:r>
                        <a:rPr lang="en-US" sz="2800">
                          <a:effectLst/>
                        </a:rPr>
                        <a:t>CSN</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Yellow</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8</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r>
              <a:tr h="548449">
                <a:tc>
                  <a:txBody>
                    <a:bodyPr/>
                    <a:lstStyle/>
                    <a:p>
                      <a:pPr algn="just">
                        <a:lnSpc>
                          <a:spcPct val="150000"/>
                        </a:lnSpc>
                        <a:spcAft>
                          <a:spcPts val="0"/>
                        </a:spcAft>
                      </a:pPr>
                      <a:r>
                        <a:rPr lang="en-US" sz="2800">
                          <a:effectLst/>
                        </a:rPr>
                        <a:t>SCK</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Green</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13</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r>
              <a:tr h="548449">
                <a:tc>
                  <a:txBody>
                    <a:bodyPr/>
                    <a:lstStyle/>
                    <a:p>
                      <a:pPr algn="just">
                        <a:lnSpc>
                          <a:spcPct val="150000"/>
                        </a:lnSpc>
                        <a:spcAft>
                          <a:spcPts val="0"/>
                        </a:spcAft>
                      </a:pPr>
                      <a:r>
                        <a:rPr lang="en-US" sz="2800">
                          <a:effectLst/>
                        </a:rPr>
                        <a:t>MOSI</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Blue</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11</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r>
              <a:tr h="548449">
                <a:tc>
                  <a:txBody>
                    <a:bodyPr/>
                    <a:lstStyle/>
                    <a:p>
                      <a:pPr algn="just">
                        <a:lnSpc>
                          <a:spcPct val="150000"/>
                        </a:lnSpc>
                        <a:spcAft>
                          <a:spcPts val="0"/>
                        </a:spcAft>
                      </a:pPr>
                      <a:r>
                        <a:rPr lang="en-US" sz="2800">
                          <a:effectLst/>
                        </a:rPr>
                        <a:t>MISO</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Violet</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12</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r>
              <a:tr h="548449">
                <a:tc>
                  <a:txBody>
                    <a:bodyPr/>
                    <a:lstStyle/>
                    <a:p>
                      <a:pPr algn="just">
                        <a:lnSpc>
                          <a:spcPct val="150000"/>
                        </a:lnSpc>
                        <a:spcAft>
                          <a:spcPts val="0"/>
                        </a:spcAft>
                      </a:pPr>
                      <a:r>
                        <a:rPr lang="en-US" sz="2800">
                          <a:effectLst/>
                        </a:rPr>
                        <a:t>IRQ</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Gray</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800">
                          <a:effectLst/>
                        </a:rPr>
                        <a:t>-</a:t>
                      </a:r>
                      <a:endParaRPr lang="en-US" sz="2800">
                        <a:effectLst/>
                        <a:latin typeface="Liberation Serif"/>
                        <a:ea typeface="SimSun" panose="02010600030101010101" pitchFamily="2" charset="-122"/>
                        <a:cs typeface="Arial" panose="020B0604020202020204" pitchFamily="34" charset="0"/>
                      </a:endParaRPr>
                    </a:p>
                  </a:txBody>
                  <a:tcPr marL="51435" marR="51435" marT="0" marB="0"/>
                </a:tc>
              </a:tr>
            </a:tbl>
          </a:graphicData>
        </a:graphic>
      </p:graphicFrame>
    </p:spTree>
    <p:extLst>
      <p:ext uri="{BB962C8B-B14F-4D97-AF65-F5344CB8AC3E}">
        <p14:creationId xmlns:p14="http://schemas.microsoft.com/office/powerpoint/2010/main" val="157787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73" y="1849406"/>
            <a:ext cx="3669215" cy="1280890"/>
          </a:xfrm>
        </p:spPr>
        <p:txBody>
          <a:bodyPr>
            <a:normAutofit fontScale="90000"/>
          </a:bodyPr>
          <a:lstStyle/>
          <a:p>
            <a:r>
              <a:rPr lang="en-US" altLang="zh-CN">
                <a:latin typeface="Arial" panose="020B0604020202020204" pitchFamily="34" charset="0"/>
                <a:ea typeface="Liberation Serif"/>
                <a:cs typeface="Arial" panose="020B0604020202020204" pitchFamily="34" charset="0"/>
              </a:rPr>
              <a:t>Sơ đồ đi dây giữa Arduino và cảm biến độ ẩm đất</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89992487"/>
              </p:ext>
            </p:extLst>
          </p:nvPr>
        </p:nvGraphicFramePr>
        <p:xfrm>
          <a:off x="4315968" y="1905000"/>
          <a:ext cx="4443984" cy="4131956"/>
        </p:xfrm>
        <a:graphic>
          <a:graphicData uri="http://schemas.openxmlformats.org/drawingml/2006/table">
            <a:tbl>
              <a:tblPr firstRow="1" firstCol="1" bandRow="1">
                <a:tableStyleId>{5C22544A-7EE6-4342-B048-85BDC9FD1C3A}</a:tableStyleId>
              </a:tblPr>
              <a:tblGrid>
                <a:gridCol w="2221992"/>
                <a:gridCol w="2221992"/>
              </a:tblGrid>
              <a:tr h="753793">
                <a:tc>
                  <a:txBody>
                    <a:bodyPr/>
                    <a:lstStyle/>
                    <a:p>
                      <a:pPr algn="just">
                        <a:lnSpc>
                          <a:spcPct val="150000"/>
                        </a:lnSpc>
                        <a:spcAft>
                          <a:spcPts val="0"/>
                        </a:spcAft>
                      </a:pPr>
                      <a:r>
                        <a:rPr lang="en-US" sz="2400">
                          <a:effectLst/>
                        </a:rPr>
                        <a:t>Signal</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2400">
                          <a:effectLst/>
                        </a:rPr>
                        <a:t>Cảm biến độ ẩm đất</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r>
              <a:tr h="758669">
                <a:tc>
                  <a:txBody>
                    <a:bodyPr/>
                    <a:lstStyle/>
                    <a:p>
                      <a:pPr algn="just">
                        <a:lnSpc>
                          <a:spcPct val="150000"/>
                        </a:lnSpc>
                        <a:spcAft>
                          <a:spcPts val="0"/>
                        </a:spcAft>
                      </a:pPr>
                      <a:r>
                        <a:rPr lang="en-US" sz="2400">
                          <a:effectLst/>
                        </a:rPr>
                        <a:t>A0</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2400">
                          <a:effectLst/>
                        </a:rPr>
                        <a:t>A0</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r>
              <a:tr h="758669">
                <a:tc>
                  <a:txBody>
                    <a:bodyPr/>
                    <a:lstStyle/>
                    <a:p>
                      <a:pPr algn="just">
                        <a:lnSpc>
                          <a:spcPct val="150000"/>
                        </a:lnSpc>
                        <a:spcAft>
                          <a:spcPts val="0"/>
                        </a:spcAft>
                      </a:pPr>
                      <a:r>
                        <a:rPr lang="en-US" sz="2400">
                          <a:effectLst/>
                        </a:rPr>
                        <a:t>-</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2400">
                          <a:effectLst/>
                        </a:rPr>
                        <a:t>D0</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r>
              <a:tr h="758669">
                <a:tc>
                  <a:txBody>
                    <a:bodyPr/>
                    <a:lstStyle/>
                    <a:p>
                      <a:pPr algn="just">
                        <a:lnSpc>
                          <a:spcPct val="150000"/>
                        </a:lnSpc>
                        <a:spcAft>
                          <a:spcPts val="0"/>
                        </a:spcAft>
                      </a:pPr>
                      <a:r>
                        <a:rPr lang="en-US" sz="2400">
                          <a:effectLst/>
                        </a:rPr>
                        <a:t>GND</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2400">
                          <a:effectLst/>
                        </a:rPr>
                        <a:t>GND</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r>
              <a:tr h="758669">
                <a:tc>
                  <a:txBody>
                    <a:bodyPr/>
                    <a:lstStyle/>
                    <a:p>
                      <a:pPr algn="just">
                        <a:lnSpc>
                          <a:spcPct val="150000"/>
                        </a:lnSpc>
                        <a:spcAft>
                          <a:spcPts val="0"/>
                        </a:spcAft>
                      </a:pPr>
                      <a:r>
                        <a:rPr lang="en-US" sz="2400">
                          <a:effectLst/>
                        </a:rPr>
                        <a:t>5V</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2400">
                          <a:effectLst/>
                        </a:rPr>
                        <a:t>VCC</a:t>
                      </a:r>
                      <a:endParaRPr lang="en-US" sz="2400">
                        <a:effectLst/>
                        <a:latin typeface="Liberation Serif"/>
                        <a:ea typeface="SimSun" panose="02010600030101010101" pitchFamily="2" charset="-122"/>
                        <a:cs typeface="Arial" panose="020B0604020202020204" pitchFamily="34" charset="0"/>
                      </a:endParaRPr>
                    </a:p>
                  </a:txBody>
                  <a:tcPr marL="68580" marR="68580" marT="0" marB="0"/>
                </a:tc>
              </a:tr>
            </a:tbl>
          </a:graphicData>
        </a:graphic>
      </p:graphicFrame>
      <p:sp>
        <p:nvSpPr>
          <p:cNvPr id="5" name="Title 1"/>
          <p:cNvSpPr txBox="1">
            <a:spLocks/>
          </p:cNvSpPr>
          <p:nvPr/>
        </p:nvSpPr>
        <p:spPr>
          <a:xfrm>
            <a:off x="1451425" y="294926"/>
            <a:ext cx="6589199"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Sơ đồ chân cắm của bộ phát</a:t>
            </a:r>
            <a:endParaRPr lang="en-US"/>
          </a:p>
        </p:txBody>
      </p:sp>
    </p:spTree>
    <p:extLst>
      <p:ext uri="{BB962C8B-B14F-4D97-AF65-F5344CB8AC3E}">
        <p14:creationId xmlns:p14="http://schemas.microsoft.com/office/powerpoint/2010/main" val="348860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273" y="496094"/>
            <a:ext cx="6589199" cy="1280890"/>
          </a:xfrm>
        </p:spPr>
        <p:txBody>
          <a:bodyPr/>
          <a:lstStyle/>
          <a:p>
            <a:r>
              <a:rPr lang="en-US" smtClean="0"/>
              <a:t>Bộ điều khiển</a:t>
            </a:r>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0" y="1517905"/>
            <a:ext cx="4858738" cy="53400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459" y="-125698"/>
            <a:ext cx="2353110" cy="203069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0885" y="4359030"/>
            <a:ext cx="1913115" cy="2429611"/>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7230884" y="1920122"/>
            <a:ext cx="1913115" cy="243890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6458" y="1920122"/>
            <a:ext cx="2353111" cy="256505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7030" y="4381500"/>
            <a:ext cx="1748024" cy="2037551"/>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7289" y="-13754"/>
            <a:ext cx="1885346" cy="1933875"/>
          </a:xfrm>
          <a:prstGeom prst="rect">
            <a:avLst/>
          </a:prstGeom>
        </p:spPr>
      </p:pic>
    </p:spTree>
    <p:extLst>
      <p:ext uri="{BB962C8B-B14F-4D97-AF65-F5344CB8AC3E}">
        <p14:creationId xmlns:p14="http://schemas.microsoft.com/office/powerpoint/2010/main" val="292594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39" y="0"/>
            <a:ext cx="6589199" cy="1280890"/>
          </a:xfrm>
        </p:spPr>
        <p:txBody>
          <a:bodyPr/>
          <a:lstStyle/>
          <a:p>
            <a:r>
              <a:rPr lang="en-US" smtClean="0"/>
              <a:t>Sơ đồ chân cắm của bộ điều khiển</a:t>
            </a:r>
            <a:endParaRPr lang="en-US"/>
          </a:p>
        </p:txBody>
      </p:sp>
      <p:sp>
        <p:nvSpPr>
          <p:cNvPr id="4" name="Rectangle 1"/>
          <p:cNvSpPr>
            <a:spLocks noChangeArrowheads="1"/>
          </p:cNvSpPr>
          <p:nvPr/>
        </p:nvSpPr>
        <p:spPr bwMode="auto">
          <a:xfrm>
            <a:off x="1127031" y="1323548"/>
            <a:ext cx="3957035"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zh-CN" sz="1350">
                <a:latin typeface="Arial" panose="020B0604020202020204" pitchFamily="34" charset="0"/>
                <a:ea typeface="Liberation Serif"/>
                <a:cs typeface="Arial" panose="020B0604020202020204" pitchFamily="34" charset="0"/>
              </a:rPr>
              <a:t> </a:t>
            </a:r>
            <a:r>
              <a:rPr lang="en-US" altLang="zh-CN" sz="2400">
                <a:latin typeface="Arial" panose="020B0604020202020204" pitchFamily="34" charset="0"/>
                <a:ea typeface="Liberation Serif"/>
                <a:cs typeface="Arial" panose="020B0604020202020204" pitchFamily="34" charset="0"/>
              </a:rPr>
              <a:t>Sơ đồ đi dây giữa Arduino và cảm biến lưu lượng</a:t>
            </a:r>
            <a:endParaRPr lang="en-US" altLang="zh-CN" sz="240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10396245"/>
              </p:ext>
            </p:extLst>
          </p:nvPr>
        </p:nvGraphicFramePr>
        <p:xfrm>
          <a:off x="5537758" y="906024"/>
          <a:ext cx="3350210" cy="1097280"/>
        </p:xfrm>
        <a:graphic>
          <a:graphicData uri="http://schemas.openxmlformats.org/drawingml/2006/table">
            <a:tbl>
              <a:tblPr firstRow="1" firstCol="1" bandRow="1">
                <a:tableStyleId>{5C22544A-7EE6-4342-B048-85BDC9FD1C3A}</a:tableStyleId>
              </a:tblPr>
              <a:tblGrid>
                <a:gridCol w="1675105"/>
                <a:gridCol w="1675105"/>
              </a:tblGrid>
              <a:tr h="399288">
                <a:tc>
                  <a:txBody>
                    <a:bodyPr/>
                    <a:lstStyle/>
                    <a:p>
                      <a:pPr algn="just">
                        <a:lnSpc>
                          <a:spcPct val="150000"/>
                        </a:lnSpc>
                        <a:spcAft>
                          <a:spcPts val="0"/>
                        </a:spcAft>
                      </a:pPr>
                      <a:r>
                        <a:rPr lang="en-US" sz="1600">
                          <a:effectLst/>
                        </a:rPr>
                        <a:t>Arduino </a:t>
                      </a:r>
                      <a:endParaRPr lang="en-US" sz="16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1600">
                          <a:effectLst/>
                        </a:rPr>
                        <a:t>Cảm biến lưu lượng </a:t>
                      </a:r>
                      <a:endParaRPr lang="en-US" sz="1600">
                        <a:effectLst/>
                        <a:latin typeface="Liberation Serif"/>
                        <a:ea typeface="SimSun" panose="02010600030101010101" pitchFamily="2" charset="-122"/>
                        <a:cs typeface="Arial" panose="020B0604020202020204" pitchFamily="34" charset="0"/>
                      </a:endParaRPr>
                    </a:p>
                  </a:txBody>
                  <a:tcPr marL="51435" marR="51435" marT="0" marB="0"/>
                </a:tc>
              </a:tr>
              <a:tr h="362495">
                <a:tc>
                  <a:txBody>
                    <a:bodyPr/>
                    <a:lstStyle/>
                    <a:p>
                      <a:pPr algn="just">
                        <a:lnSpc>
                          <a:spcPct val="150000"/>
                        </a:lnSpc>
                        <a:spcAft>
                          <a:spcPts val="0"/>
                        </a:spcAft>
                      </a:pPr>
                      <a:r>
                        <a:rPr lang="en-US" sz="1600">
                          <a:effectLst/>
                        </a:rPr>
                        <a:t>2</a:t>
                      </a:r>
                      <a:endParaRPr lang="en-US" sz="16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1600">
                          <a:effectLst/>
                        </a:rPr>
                        <a:t>Tín hiệu</a:t>
                      </a:r>
                      <a:endParaRPr lang="en-US" sz="1600">
                        <a:effectLst/>
                        <a:latin typeface="Liberation Serif"/>
                        <a:ea typeface="SimSun" panose="02010600030101010101" pitchFamily="2" charset="-122"/>
                        <a:cs typeface="Arial" panose="020B0604020202020204" pitchFamily="34" charset="0"/>
                      </a:endParaRPr>
                    </a:p>
                  </a:txBody>
                  <a:tcPr marL="51435" marR="51435" marT="0" marB="0"/>
                </a:tc>
              </a:tr>
            </a:tbl>
          </a:graphicData>
        </a:graphic>
      </p:graphicFrame>
      <p:sp>
        <p:nvSpPr>
          <p:cNvPr id="6" name="Rectangle 1"/>
          <p:cNvSpPr>
            <a:spLocks noChangeArrowheads="1"/>
          </p:cNvSpPr>
          <p:nvPr/>
        </p:nvSpPr>
        <p:spPr bwMode="auto">
          <a:xfrm>
            <a:off x="1194479" y="2721589"/>
            <a:ext cx="3255136"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zh-CN" sz="2400">
                <a:latin typeface="Arial" panose="020B0604020202020204" pitchFamily="34" charset="0"/>
                <a:ea typeface="Liberation Serif"/>
                <a:cs typeface="Arial" panose="020B0604020202020204" pitchFamily="34" charset="0"/>
              </a:rPr>
              <a:t>Arduino qua Relay</a:t>
            </a:r>
            <a:endParaRPr lang="en-US" altLang="zh-CN" sz="2400">
              <a:latin typeface="Arial" panose="020B0604020202020204" pitchFamily="34" charset="0"/>
              <a:cs typeface="Arial" panose="020B0604020202020204" pitchFamily="34" charset="0"/>
            </a:endParaRP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85618411"/>
              </p:ext>
            </p:extLst>
          </p:nvPr>
        </p:nvGraphicFramePr>
        <p:xfrm>
          <a:off x="5576512" y="2396903"/>
          <a:ext cx="3137356" cy="2743200"/>
        </p:xfrm>
        <a:graphic>
          <a:graphicData uri="http://schemas.openxmlformats.org/drawingml/2006/table">
            <a:tbl>
              <a:tblPr firstRow="1" firstCol="1" bandRow="1">
                <a:tableStyleId>{5C22544A-7EE6-4342-B048-85BDC9FD1C3A}</a:tableStyleId>
              </a:tblPr>
              <a:tblGrid>
                <a:gridCol w="1568678"/>
                <a:gridCol w="1568678"/>
              </a:tblGrid>
              <a:tr h="376505">
                <a:tc>
                  <a:txBody>
                    <a:bodyPr/>
                    <a:lstStyle/>
                    <a:p>
                      <a:pPr algn="just">
                        <a:lnSpc>
                          <a:spcPct val="150000"/>
                        </a:lnSpc>
                        <a:spcAft>
                          <a:spcPts val="0"/>
                        </a:spcAft>
                      </a:pPr>
                      <a:r>
                        <a:rPr lang="en-US" sz="2000">
                          <a:effectLst/>
                        </a:rPr>
                        <a:t>Arduino</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000">
                          <a:effectLst/>
                        </a:rPr>
                        <a:t>Relay</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r>
              <a:tr h="376505">
                <a:tc>
                  <a:txBody>
                    <a:bodyPr/>
                    <a:lstStyle/>
                    <a:p>
                      <a:pPr algn="just">
                        <a:lnSpc>
                          <a:spcPct val="150000"/>
                        </a:lnSpc>
                        <a:spcAft>
                          <a:spcPts val="0"/>
                        </a:spcAft>
                      </a:pPr>
                      <a:r>
                        <a:rPr lang="en-US" sz="2000">
                          <a:effectLst/>
                        </a:rPr>
                        <a:t>4</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000">
                          <a:effectLst/>
                        </a:rPr>
                        <a:t>Tín hiệu</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r>
              <a:tr h="376505">
                <a:tc>
                  <a:txBody>
                    <a:bodyPr/>
                    <a:lstStyle/>
                    <a:p>
                      <a:pPr algn="just">
                        <a:lnSpc>
                          <a:spcPct val="150000"/>
                        </a:lnSpc>
                        <a:spcAft>
                          <a:spcPts val="0"/>
                        </a:spcAft>
                      </a:pPr>
                      <a:r>
                        <a:rPr lang="en-US" sz="2000">
                          <a:effectLst/>
                        </a:rPr>
                        <a:t>Dương</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000">
                          <a:effectLst/>
                        </a:rPr>
                        <a:t>VCC</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r>
              <a:tr h="376505">
                <a:tc>
                  <a:txBody>
                    <a:bodyPr/>
                    <a:lstStyle/>
                    <a:p>
                      <a:pPr algn="just">
                        <a:lnSpc>
                          <a:spcPct val="150000"/>
                        </a:lnSpc>
                        <a:spcAft>
                          <a:spcPts val="0"/>
                        </a:spcAft>
                      </a:pPr>
                      <a:r>
                        <a:rPr lang="en-US" sz="2000">
                          <a:effectLst/>
                        </a:rPr>
                        <a:t>Dương</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000">
                          <a:effectLst/>
                        </a:rPr>
                        <a:t>VSS+</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r>
              <a:tr h="376505">
                <a:tc>
                  <a:txBody>
                    <a:bodyPr/>
                    <a:lstStyle/>
                    <a:p>
                      <a:pPr algn="just">
                        <a:lnSpc>
                          <a:spcPct val="150000"/>
                        </a:lnSpc>
                        <a:spcAft>
                          <a:spcPts val="0"/>
                        </a:spcAft>
                      </a:pPr>
                      <a:r>
                        <a:rPr lang="en-US" sz="2000">
                          <a:effectLst/>
                        </a:rPr>
                        <a:t>Âm</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000">
                          <a:effectLst/>
                        </a:rPr>
                        <a:t>GND</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r>
              <a:tr h="376505">
                <a:tc>
                  <a:txBody>
                    <a:bodyPr/>
                    <a:lstStyle/>
                    <a:p>
                      <a:pPr algn="just">
                        <a:lnSpc>
                          <a:spcPct val="150000"/>
                        </a:lnSpc>
                        <a:spcAft>
                          <a:spcPts val="0"/>
                        </a:spcAft>
                      </a:pPr>
                      <a:r>
                        <a:rPr lang="en-US" sz="2000">
                          <a:effectLst/>
                        </a:rPr>
                        <a:t>Âm</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2000">
                          <a:effectLst/>
                        </a:rPr>
                        <a:t>VSS-</a:t>
                      </a:r>
                      <a:endParaRPr lang="en-US" sz="2000">
                        <a:effectLst/>
                        <a:latin typeface="Liberation Serif"/>
                        <a:ea typeface="SimSun" panose="02010600030101010101" pitchFamily="2" charset="-122"/>
                        <a:cs typeface="Arial" panose="020B0604020202020204" pitchFamily="34" charset="0"/>
                      </a:endParaRPr>
                    </a:p>
                  </a:txBody>
                  <a:tcPr marL="51435" marR="51435" marT="0" marB="0"/>
                </a:tc>
              </a:tr>
            </a:tbl>
          </a:graphicData>
        </a:graphic>
      </p:graphicFrame>
      <p:sp>
        <p:nvSpPr>
          <p:cNvPr id="8" name="Rectangle 2"/>
          <p:cNvSpPr>
            <a:spLocks noChangeArrowheads="1"/>
          </p:cNvSpPr>
          <p:nvPr/>
        </p:nvSpPr>
        <p:spPr bwMode="auto">
          <a:xfrm>
            <a:off x="1194479" y="5433936"/>
            <a:ext cx="2443618"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zh-CN" sz="2000">
                <a:latin typeface="Arial" panose="020B0604020202020204" pitchFamily="34" charset="0"/>
                <a:ea typeface="Liberation Serif"/>
                <a:cs typeface="Arial" panose="020B0604020202020204" pitchFamily="34" charset="0"/>
              </a:rPr>
              <a:t>Relay qua máy bơm</a:t>
            </a:r>
            <a:endParaRPr lang="en-US" altLang="zh-CN" sz="2000">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56990225"/>
              </p:ext>
            </p:extLst>
          </p:nvPr>
        </p:nvGraphicFramePr>
        <p:xfrm>
          <a:off x="5604150" y="5194651"/>
          <a:ext cx="3155802" cy="1442640"/>
        </p:xfrm>
        <a:graphic>
          <a:graphicData uri="http://schemas.openxmlformats.org/drawingml/2006/table">
            <a:tbl>
              <a:tblPr firstRow="1" firstCol="1" bandRow="1">
                <a:tableStyleId>{5C22544A-7EE6-4342-B048-85BDC9FD1C3A}</a:tableStyleId>
              </a:tblPr>
              <a:tblGrid>
                <a:gridCol w="1577901"/>
                <a:gridCol w="1577901"/>
              </a:tblGrid>
              <a:tr h="480880">
                <a:tc>
                  <a:txBody>
                    <a:bodyPr/>
                    <a:lstStyle/>
                    <a:p>
                      <a:pPr algn="just">
                        <a:lnSpc>
                          <a:spcPct val="150000"/>
                        </a:lnSpc>
                        <a:spcAft>
                          <a:spcPts val="0"/>
                        </a:spcAft>
                      </a:pPr>
                      <a:r>
                        <a:rPr lang="en-US" sz="1800">
                          <a:effectLst/>
                        </a:rPr>
                        <a:t>Relay</a:t>
                      </a:r>
                      <a:endParaRPr lang="en-US" sz="1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1800">
                          <a:effectLst/>
                        </a:rPr>
                        <a:t>Máy Bơm</a:t>
                      </a:r>
                      <a:endParaRPr lang="en-US" sz="1800">
                        <a:effectLst/>
                        <a:latin typeface="Liberation Serif"/>
                        <a:ea typeface="SimSun" panose="02010600030101010101" pitchFamily="2" charset="-122"/>
                        <a:cs typeface="Arial" panose="020B0604020202020204" pitchFamily="34" charset="0"/>
                      </a:endParaRPr>
                    </a:p>
                  </a:txBody>
                  <a:tcPr marL="51435" marR="51435" marT="0" marB="0"/>
                </a:tc>
              </a:tr>
              <a:tr h="480880">
                <a:tc>
                  <a:txBody>
                    <a:bodyPr/>
                    <a:lstStyle/>
                    <a:p>
                      <a:pPr algn="just">
                        <a:lnSpc>
                          <a:spcPct val="150000"/>
                        </a:lnSpc>
                        <a:spcAft>
                          <a:spcPts val="0"/>
                        </a:spcAft>
                      </a:pPr>
                      <a:r>
                        <a:rPr lang="en-US" sz="1800">
                          <a:effectLst/>
                        </a:rPr>
                        <a:t>NC</a:t>
                      </a:r>
                      <a:endParaRPr lang="en-US" sz="1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1800">
                          <a:effectLst/>
                        </a:rPr>
                        <a:t>Âm</a:t>
                      </a:r>
                      <a:endParaRPr lang="en-US" sz="1800">
                        <a:effectLst/>
                        <a:latin typeface="Liberation Serif"/>
                        <a:ea typeface="SimSun" panose="02010600030101010101" pitchFamily="2" charset="-122"/>
                        <a:cs typeface="Arial" panose="020B0604020202020204" pitchFamily="34" charset="0"/>
                      </a:endParaRPr>
                    </a:p>
                  </a:txBody>
                  <a:tcPr marL="51435" marR="51435" marT="0" marB="0"/>
                </a:tc>
              </a:tr>
              <a:tr h="480880">
                <a:tc>
                  <a:txBody>
                    <a:bodyPr/>
                    <a:lstStyle/>
                    <a:p>
                      <a:pPr algn="just">
                        <a:lnSpc>
                          <a:spcPct val="150000"/>
                        </a:lnSpc>
                        <a:spcAft>
                          <a:spcPts val="0"/>
                        </a:spcAft>
                      </a:pPr>
                      <a:r>
                        <a:rPr lang="en-US" sz="1800">
                          <a:effectLst/>
                        </a:rPr>
                        <a:t>COM</a:t>
                      </a:r>
                      <a:endParaRPr lang="en-US" sz="18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just">
                        <a:lnSpc>
                          <a:spcPct val="150000"/>
                        </a:lnSpc>
                        <a:spcAft>
                          <a:spcPts val="0"/>
                        </a:spcAft>
                      </a:pPr>
                      <a:r>
                        <a:rPr lang="en-US" sz="1800">
                          <a:effectLst/>
                        </a:rPr>
                        <a:t>Dương</a:t>
                      </a:r>
                      <a:endParaRPr lang="en-US" sz="1800">
                        <a:effectLst/>
                        <a:latin typeface="Liberation Serif"/>
                        <a:ea typeface="SimSun" panose="02010600030101010101" pitchFamily="2" charset="-122"/>
                        <a:cs typeface="Arial" panose="020B0604020202020204" pitchFamily="34" charset="0"/>
                      </a:endParaRPr>
                    </a:p>
                  </a:txBody>
                  <a:tcPr marL="51435" marR="51435" marT="0" marB="0"/>
                </a:tc>
              </a:tr>
            </a:tbl>
          </a:graphicData>
        </a:graphic>
      </p:graphicFrame>
    </p:spTree>
    <p:extLst>
      <p:ext uri="{BB962C8B-B14F-4D97-AF65-F5344CB8AC3E}">
        <p14:creationId xmlns:p14="http://schemas.microsoft.com/office/powerpoint/2010/main" val="6556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1498" y="3083398"/>
            <a:ext cx="6589199" cy="1280890"/>
          </a:xfrm>
        </p:spPr>
        <p:txBody>
          <a:bodyPr>
            <a:normAutofit/>
          </a:bodyPr>
          <a:lstStyle/>
          <a:p>
            <a:r>
              <a:rPr lang="en-US" sz="2000" smtClean="0"/>
              <a:t>Các khối trong điều khiển mờ</a:t>
            </a:r>
            <a:endParaRPr lang="en-US" sz="2000"/>
          </a:p>
        </p:txBody>
      </p:sp>
      <p:grpSp>
        <p:nvGrpSpPr>
          <p:cNvPr id="4" name="Group 3"/>
          <p:cNvGrpSpPr/>
          <p:nvPr/>
        </p:nvGrpSpPr>
        <p:grpSpPr>
          <a:xfrm>
            <a:off x="1372529" y="1379933"/>
            <a:ext cx="7186863" cy="1420029"/>
            <a:chOff x="1428454" y="1600587"/>
            <a:chExt cx="6843644" cy="1893372"/>
          </a:xfrm>
        </p:grpSpPr>
        <p:grpSp>
          <p:nvGrpSpPr>
            <p:cNvPr id="5" name="Group 4"/>
            <p:cNvGrpSpPr/>
            <p:nvPr/>
          </p:nvGrpSpPr>
          <p:grpSpPr>
            <a:xfrm>
              <a:off x="2006235" y="1600587"/>
              <a:ext cx="5724525" cy="1893372"/>
              <a:chOff x="1995917" y="1754573"/>
              <a:chExt cx="5724525" cy="1893372"/>
            </a:xfrm>
          </p:grpSpPr>
          <p:sp>
            <p:nvSpPr>
              <p:cNvPr id="8" name="Text Box 7"/>
              <p:cNvSpPr txBox="1"/>
              <p:nvPr/>
            </p:nvSpPr>
            <p:spPr>
              <a:xfrm>
                <a:off x="4015217" y="1754573"/>
                <a:ext cx="1666875" cy="789504"/>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15000"/>
                  </a:lnSpc>
                  <a:spcAft>
                    <a:spcPts val="750"/>
                  </a:spcAft>
                </a:pPr>
                <a:r>
                  <a:rPr lang="en-US" sz="1350" b="1" dirty="0" err="1">
                    <a:latin typeface="Arial" pitchFamily="34" charset="0"/>
                    <a:ea typeface="Calibri"/>
                    <a:cs typeface="Arial" pitchFamily="34" charset="0"/>
                  </a:rPr>
                  <a:t>Khối</a:t>
                </a:r>
                <a:r>
                  <a:rPr lang="en-US" sz="1350" b="1" dirty="0">
                    <a:latin typeface="Arial" pitchFamily="34" charset="0"/>
                    <a:ea typeface="Calibri"/>
                    <a:cs typeface="Arial" pitchFamily="34" charset="0"/>
                  </a:rPr>
                  <a:t> </a:t>
                </a:r>
                <a:r>
                  <a:rPr lang="en-US" sz="1350" b="1" dirty="0" err="1">
                    <a:latin typeface="Arial" pitchFamily="34" charset="0"/>
                    <a:ea typeface="Calibri"/>
                    <a:cs typeface="Arial" pitchFamily="34" charset="0"/>
                  </a:rPr>
                  <a:t>hợp</a:t>
                </a:r>
                <a:r>
                  <a:rPr lang="en-US" sz="1350" b="1" dirty="0">
                    <a:latin typeface="Arial" pitchFamily="34" charset="0"/>
                    <a:ea typeface="Calibri"/>
                    <a:cs typeface="Arial" pitchFamily="34" charset="0"/>
                  </a:rPr>
                  <a:t> </a:t>
                </a:r>
                <a:r>
                  <a:rPr lang="en-US" sz="1350" b="1" dirty="0" err="1">
                    <a:latin typeface="Arial" pitchFamily="34" charset="0"/>
                    <a:ea typeface="Calibri"/>
                    <a:cs typeface="Arial" pitchFamily="34" charset="0"/>
                  </a:rPr>
                  <a:t>thành</a:t>
                </a:r>
                <a:endParaRPr lang="en-US" sz="825" dirty="0">
                  <a:latin typeface="Arial" pitchFamily="34" charset="0"/>
                  <a:ea typeface="Calibri"/>
                  <a:cs typeface="Arial" pitchFamily="34" charset="0"/>
                </a:endParaRPr>
              </a:p>
            </p:txBody>
          </p:sp>
          <p:sp>
            <p:nvSpPr>
              <p:cNvPr id="9" name="Right Arrow 8"/>
              <p:cNvSpPr/>
              <p:nvPr/>
            </p:nvSpPr>
            <p:spPr>
              <a:xfrm>
                <a:off x="3548492" y="2032914"/>
                <a:ext cx="466725" cy="213777"/>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 name="Right Arrow 9"/>
              <p:cNvSpPr/>
              <p:nvPr/>
            </p:nvSpPr>
            <p:spPr>
              <a:xfrm>
                <a:off x="5682092" y="2075759"/>
                <a:ext cx="466725" cy="164046"/>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1" name="Text Box 6"/>
              <p:cNvSpPr txBox="1"/>
              <p:nvPr/>
            </p:nvSpPr>
            <p:spPr>
              <a:xfrm>
                <a:off x="1995917" y="1754573"/>
                <a:ext cx="1552575" cy="789504"/>
              </a:xfrm>
              <a:prstGeom prst="rect">
                <a:avLst/>
              </a:prstGeom>
              <a:solidFill>
                <a:schemeClr val="accent2"/>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15000"/>
                  </a:lnSpc>
                  <a:spcAft>
                    <a:spcPts val="750"/>
                  </a:spcAft>
                </a:pPr>
                <a:r>
                  <a:rPr lang="en-US" sz="1350" b="1" dirty="0" err="1">
                    <a:latin typeface="Arial" pitchFamily="34" charset="0"/>
                    <a:ea typeface="Calibri"/>
                    <a:cs typeface="Arial" pitchFamily="34" charset="0"/>
                  </a:rPr>
                  <a:t>Khối</a:t>
                </a:r>
                <a:r>
                  <a:rPr lang="en-US" sz="1350" b="1" dirty="0">
                    <a:latin typeface="Arial" pitchFamily="34" charset="0"/>
                    <a:ea typeface="Calibri"/>
                    <a:cs typeface="Arial" pitchFamily="34" charset="0"/>
                  </a:rPr>
                  <a:t> </a:t>
                </a:r>
                <a:r>
                  <a:rPr lang="en-US" sz="1350" b="1" dirty="0" err="1">
                    <a:latin typeface="Arial" pitchFamily="34" charset="0"/>
                    <a:ea typeface="Calibri"/>
                    <a:cs typeface="Arial" pitchFamily="34" charset="0"/>
                  </a:rPr>
                  <a:t>mờ</a:t>
                </a:r>
                <a:r>
                  <a:rPr lang="en-US" sz="1350" b="1" dirty="0">
                    <a:latin typeface="Arial" pitchFamily="34" charset="0"/>
                    <a:ea typeface="Calibri"/>
                    <a:cs typeface="Arial" pitchFamily="34" charset="0"/>
                  </a:rPr>
                  <a:t> </a:t>
                </a:r>
                <a:r>
                  <a:rPr lang="en-US" sz="1350" b="1" dirty="0" err="1">
                    <a:latin typeface="Arial" pitchFamily="34" charset="0"/>
                    <a:ea typeface="Calibri"/>
                    <a:cs typeface="Arial" pitchFamily="34" charset="0"/>
                  </a:rPr>
                  <a:t>hóa</a:t>
                </a:r>
                <a:endParaRPr lang="en-US" sz="825" dirty="0">
                  <a:latin typeface="Arial" pitchFamily="34" charset="0"/>
                  <a:ea typeface="Calibri"/>
                  <a:cs typeface="Arial" pitchFamily="34" charset="0"/>
                </a:endParaRPr>
              </a:p>
            </p:txBody>
          </p:sp>
          <p:sp>
            <p:nvSpPr>
              <p:cNvPr id="12" name="Text Box 8"/>
              <p:cNvSpPr txBox="1"/>
              <p:nvPr/>
            </p:nvSpPr>
            <p:spPr>
              <a:xfrm>
                <a:off x="6148817" y="1754573"/>
                <a:ext cx="1571625" cy="789504"/>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15000"/>
                  </a:lnSpc>
                  <a:spcAft>
                    <a:spcPts val="750"/>
                  </a:spcAft>
                </a:pPr>
                <a:r>
                  <a:rPr lang="en-US" sz="1350" b="1" dirty="0" err="1">
                    <a:latin typeface="Arial" pitchFamily="34" charset="0"/>
                    <a:ea typeface="Calibri"/>
                    <a:cs typeface="Arial" pitchFamily="34" charset="0"/>
                  </a:rPr>
                  <a:t>Khối</a:t>
                </a:r>
                <a:r>
                  <a:rPr lang="en-US" sz="1350" b="1" dirty="0">
                    <a:latin typeface="Arial" pitchFamily="34" charset="0"/>
                    <a:ea typeface="Calibri"/>
                    <a:cs typeface="Arial" pitchFamily="34" charset="0"/>
                  </a:rPr>
                  <a:t> </a:t>
                </a:r>
                <a:r>
                  <a:rPr lang="en-US" sz="1350" b="1" dirty="0" err="1">
                    <a:latin typeface="Arial" pitchFamily="34" charset="0"/>
                    <a:ea typeface="Calibri"/>
                    <a:cs typeface="Arial" pitchFamily="34" charset="0"/>
                  </a:rPr>
                  <a:t>giải</a:t>
                </a:r>
                <a:r>
                  <a:rPr lang="en-US" sz="1350" b="1" dirty="0">
                    <a:latin typeface="Arial" pitchFamily="34" charset="0"/>
                    <a:ea typeface="Calibri"/>
                    <a:cs typeface="Arial" pitchFamily="34" charset="0"/>
                  </a:rPr>
                  <a:t> </a:t>
                </a:r>
                <a:r>
                  <a:rPr lang="en-US" sz="1350" b="1" dirty="0" err="1">
                    <a:latin typeface="Arial" pitchFamily="34" charset="0"/>
                    <a:ea typeface="Calibri"/>
                    <a:cs typeface="Arial" pitchFamily="34" charset="0"/>
                  </a:rPr>
                  <a:t>mờ</a:t>
                </a:r>
                <a:endParaRPr lang="en-US" sz="825" dirty="0">
                  <a:latin typeface="Arial" pitchFamily="34" charset="0"/>
                  <a:ea typeface="Calibri"/>
                  <a:cs typeface="Arial" pitchFamily="34" charset="0"/>
                </a:endParaRPr>
              </a:p>
            </p:txBody>
          </p:sp>
          <p:sp>
            <p:nvSpPr>
              <p:cNvPr id="13" name="Text Box 9"/>
              <p:cNvSpPr txBox="1"/>
              <p:nvPr/>
            </p:nvSpPr>
            <p:spPr>
              <a:xfrm>
                <a:off x="4015217" y="3026677"/>
                <a:ext cx="1647825" cy="621268"/>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15000"/>
                  </a:lnSpc>
                  <a:spcAft>
                    <a:spcPts val="750"/>
                  </a:spcAft>
                </a:pPr>
                <a:r>
                  <a:rPr lang="en-US" sz="1350" b="1" dirty="0" err="1">
                    <a:latin typeface="Arial" pitchFamily="34" charset="0"/>
                    <a:ea typeface="Calibri"/>
                    <a:cs typeface="Arial" pitchFamily="34" charset="0"/>
                  </a:rPr>
                  <a:t>Khối</a:t>
                </a:r>
                <a:r>
                  <a:rPr lang="en-US" sz="1350" b="1" dirty="0">
                    <a:latin typeface="Arial" pitchFamily="34" charset="0"/>
                    <a:ea typeface="Calibri"/>
                    <a:cs typeface="Arial" pitchFamily="34" charset="0"/>
                  </a:rPr>
                  <a:t> </a:t>
                </a:r>
                <a:r>
                  <a:rPr lang="en-US" sz="1350" b="1" dirty="0" err="1">
                    <a:latin typeface="Arial" pitchFamily="34" charset="0"/>
                    <a:ea typeface="Calibri"/>
                    <a:cs typeface="Arial" pitchFamily="34" charset="0"/>
                  </a:rPr>
                  <a:t>luật</a:t>
                </a:r>
                <a:r>
                  <a:rPr lang="en-US" sz="1350" b="1" dirty="0">
                    <a:latin typeface="Arial" pitchFamily="34" charset="0"/>
                    <a:ea typeface="Calibri"/>
                    <a:cs typeface="Arial" pitchFamily="34" charset="0"/>
                  </a:rPr>
                  <a:t> </a:t>
                </a:r>
                <a:r>
                  <a:rPr lang="en-US" sz="1350" b="1" dirty="0" err="1">
                    <a:latin typeface="Arial" pitchFamily="34" charset="0"/>
                    <a:ea typeface="Calibri"/>
                    <a:cs typeface="Arial" pitchFamily="34" charset="0"/>
                  </a:rPr>
                  <a:t>mờ</a:t>
                </a:r>
                <a:endParaRPr lang="en-US" sz="825" dirty="0">
                  <a:latin typeface="Arial" pitchFamily="34" charset="0"/>
                  <a:ea typeface="Calibri"/>
                  <a:cs typeface="Arial" pitchFamily="34" charset="0"/>
                </a:endParaRPr>
              </a:p>
            </p:txBody>
          </p:sp>
          <p:sp>
            <p:nvSpPr>
              <p:cNvPr id="14" name="Up Arrow 13"/>
              <p:cNvSpPr/>
              <p:nvPr/>
            </p:nvSpPr>
            <p:spPr>
              <a:xfrm>
                <a:off x="4761341" y="2579002"/>
                <a:ext cx="214314" cy="447675"/>
              </a:xfrm>
              <a:prstGeom prs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6" name="Right Arrow 5"/>
            <p:cNvSpPr/>
            <p:nvPr/>
          </p:nvSpPr>
          <p:spPr>
            <a:xfrm>
              <a:off x="1428454" y="1862027"/>
              <a:ext cx="541338" cy="20689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ight Arrow 6"/>
            <p:cNvSpPr/>
            <p:nvPr/>
          </p:nvSpPr>
          <p:spPr>
            <a:xfrm>
              <a:off x="7730760" y="1878928"/>
              <a:ext cx="541338" cy="206891"/>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extBox 14"/>
          <p:cNvSpPr txBox="1"/>
          <p:nvPr/>
        </p:nvSpPr>
        <p:spPr>
          <a:xfrm>
            <a:off x="2309882" y="3668387"/>
            <a:ext cx="5372100" cy="3139321"/>
          </a:xfrm>
          <a:prstGeom prst="rect">
            <a:avLst/>
          </a:prstGeom>
          <a:noFill/>
        </p:spPr>
        <p:txBody>
          <a:bodyPr wrap="square" rtlCol="0">
            <a:spAutoFit/>
          </a:bodyPr>
          <a:lstStyle/>
          <a:p>
            <a:r>
              <a:rPr lang="fr-FR" b="1" i="1" dirty="0" err="1">
                <a:latin typeface="Arial" pitchFamily="34" charset="0"/>
                <a:cs typeface="Arial" pitchFamily="34" charset="0"/>
              </a:rPr>
              <a:t>Khối</a:t>
            </a:r>
            <a:r>
              <a:rPr lang="fr-FR" b="1" i="1" dirty="0">
                <a:latin typeface="Arial" pitchFamily="34" charset="0"/>
                <a:cs typeface="Arial" pitchFamily="34" charset="0"/>
              </a:rPr>
              <a:t> </a:t>
            </a:r>
            <a:r>
              <a:rPr lang="fr-FR" b="1" i="1" dirty="0" err="1">
                <a:latin typeface="Arial" pitchFamily="34" charset="0"/>
                <a:cs typeface="Arial" pitchFamily="34" charset="0"/>
              </a:rPr>
              <a:t>mờ</a:t>
            </a:r>
            <a:r>
              <a:rPr lang="fr-FR" b="1" i="1" dirty="0">
                <a:latin typeface="Arial" pitchFamily="34" charset="0"/>
                <a:cs typeface="Arial" pitchFamily="34" charset="0"/>
              </a:rPr>
              <a:t> </a:t>
            </a:r>
            <a:r>
              <a:rPr lang="fr-FR" b="1" i="1" err="1">
                <a:latin typeface="Arial" pitchFamily="34" charset="0"/>
                <a:cs typeface="Arial" pitchFamily="34" charset="0"/>
              </a:rPr>
              <a:t>hóa</a:t>
            </a:r>
            <a:r>
              <a:rPr lang="en-US">
                <a:latin typeface="Arial" pitchFamily="34" charset="0"/>
                <a:cs typeface="Arial" pitchFamily="34" charset="0"/>
              </a:rPr>
              <a:t>:</a:t>
            </a:r>
            <a:r>
              <a:rPr lang="fr-FR">
                <a:latin typeface="Arial" pitchFamily="34" charset="0"/>
                <a:cs typeface="Arial" pitchFamily="34" charset="0"/>
              </a:rPr>
              <a:t> </a:t>
            </a:r>
            <a:r>
              <a:rPr lang="fr-FR" dirty="0" err="1">
                <a:latin typeface="Arial" pitchFamily="34" charset="0"/>
                <a:cs typeface="Arial" pitchFamily="34" charset="0"/>
              </a:rPr>
              <a:t>biến</a:t>
            </a:r>
            <a:r>
              <a:rPr lang="fr-FR" dirty="0">
                <a:latin typeface="Arial" pitchFamily="34" charset="0"/>
                <a:cs typeface="Arial" pitchFamily="34" charset="0"/>
              </a:rPr>
              <a:t> </a:t>
            </a:r>
            <a:r>
              <a:rPr lang="fr-FR" dirty="0" err="1">
                <a:latin typeface="Arial" pitchFamily="34" charset="0"/>
                <a:cs typeface="Arial" pitchFamily="34" charset="0"/>
              </a:rPr>
              <a:t>đổi</a:t>
            </a:r>
            <a:r>
              <a:rPr lang="fr-FR" dirty="0">
                <a:latin typeface="Arial" pitchFamily="34" charset="0"/>
                <a:cs typeface="Arial" pitchFamily="34" charset="0"/>
              </a:rPr>
              <a:t> </a:t>
            </a:r>
            <a:r>
              <a:rPr lang="fr-FR" dirty="0" err="1">
                <a:latin typeface="Arial" pitchFamily="34" charset="0"/>
                <a:cs typeface="Arial" pitchFamily="34" charset="0"/>
              </a:rPr>
              <a:t>các</a:t>
            </a:r>
            <a:r>
              <a:rPr lang="fr-FR" dirty="0">
                <a:latin typeface="Arial" pitchFamily="34" charset="0"/>
                <a:cs typeface="Arial" pitchFamily="34" charset="0"/>
              </a:rPr>
              <a:t> </a:t>
            </a:r>
            <a:r>
              <a:rPr lang="fr-FR" dirty="0" err="1">
                <a:latin typeface="Arial" pitchFamily="34" charset="0"/>
                <a:cs typeface="Arial" pitchFamily="34" charset="0"/>
              </a:rPr>
              <a:t>tín</a:t>
            </a:r>
            <a:r>
              <a:rPr lang="fr-FR" dirty="0">
                <a:latin typeface="Arial" pitchFamily="34" charset="0"/>
                <a:cs typeface="Arial" pitchFamily="34" charset="0"/>
              </a:rPr>
              <a:t> </a:t>
            </a:r>
            <a:r>
              <a:rPr lang="fr-FR" dirty="0" err="1">
                <a:latin typeface="Arial" pitchFamily="34" charset="0"/>
                <a:cs typeface="Arial" pitchFamily="34" charset="0"/>
              </a:rPr>
              <a:t>hiệu</a:t>
            </a:r>
            <a:r>
              <a:rPr lang="fr-FR" dirty="0">
                <a:latin typeface="Arial" pitchFamily="34" charset="0"/>
                <a:cs typeface="Arial" pitchFamily="34" charset="0"/>
              </a:rPr>
              <a:t> </a:t>
            </a:r>
            <a:r>
              <a:rPr lang="fr-FR" dirty="0" err="1">
                <a:latin typeface="Arial" pitchFamily="34" charset="0"/>
                <a:cs typeface="Arial" pitchFamily="34" charset="0"/>
              </a:rPr>
              <a:t>rõ</a:t>
            </a:r>
            <a:r>
              <a:rPr lang="fr-FR" dirty="0">
                <a:latin typeface="Arial" pitchFamily="34" charset="0"/>
                <a:cs typeface="Arial" pitchFamily="34" charset="0"/>
              </a:rPr>
              <a:t> </a:t>
            </a:r>
            <a:r>
              <a:rPr lang="fr-FR" dirty="0" err="1">
                <a:latin typeface="Arial" pitchFamily="34" charset="0"/>
                <a:cs typeface="Arial" pitchFamily="34" charset="0"/>
              </a:rPr>
              <a:t>đo</a:t>
            </a:r>
            <a:r>
              <a:rPr lang="fr-FR" dirty="0">
                <a:latin typeface="Arial" pitchFamily="34" charset="0"/>
                <a:cs typeface="Arial" pitchFamily="34" charset="0"/>
              </a:rPr>
              <a:t> </a:t>
            </a:r>
            <a:r>
              <a:rPr lang="fr-FR" dirty="0" err="1">
                <a:latin typeface="Arial" pitchFamily="34" charset="0"/>
                <a:cs typeface="Arial" pitchFamily="34" charset="0"/>
              </a:rPr>
              <a:t>đạc</a:t>
            </a:r>
            <a:r>
              <a:rPr lang="fr-FR" dirty="0">
                <a:latin typeface="Arial" pitchFamily="34" charset="0"/>
                <a:cs typeface="Arial" pitchFamily="34" charset="0"/>
              </a:rPr>
              <a:t> </a:t>
            </a:r>
            <a:r>
              <a:rPr lang="fr-FR" dirty="0" err="1">
                <a:latin typeface="Arial" pitchFamily="34" charset="0"/>
                <a:cs typeface="Arial" pitchFamily="34" charset="0"/>
              </a:rPr>
              <a:t>được</a:t>
            </a:r>
            <a:r>
              <a:rPr lang="fr-FR" dirty="0">
                <a:latin typeface="Arial" pitchFamily="34" charset="0"/>
                <a:cs typeface="Arial" pitchFamily="34" charset="0"/>
              </a:rPr>
              <a:t> </a:t>
            </a:r>
            <a:r>
              <a:rPr lang="fr-FR" dirty="0" err="1">
                <a:latin typeface="Arial" pitchFamily="34" charset="0"/>
                <a:cs typeface="Arial" pitchFamily="34" charset="0"/>
              </a:rPr>
              <a:t>thành</a:t>
            </a:r>
            <a:r>
              <a:rPr lang="fr-FR" dirty="0">
                <a:latin typeface="Arial" pitchFamily="34" charset="0"/>
                <a:cs typeface="Arial" pitchFamily="34" charset="0"/>
              </a:rPr>
              <a:t> </a:t>
            </a:r>
            <a:r>
              <a:rPr lang="fr-FR" dirty="0" err="1">
                <a:latin typeface="Arial" pitchFamily="34" charset="0"/>
                <a:cs typeface="Arial" pitchFamily="34" charset="0"/>
              </a:rPr>
              <a:t>các</a:t>
            </a:r>
            <a:r>
              <a:rPr lang="fr-FR" dirty="0">
                <a:latin typeface="Arial" pitchFamily="34" charset="0"/>
                <a:cs typeface="Arial" pitchFamily="34" charset="0"/>
              </a:rPr>
              <a:t> </a:t>
            </a:r>
            <a:r>
              <a:rPr lang="fr-FR" dirty="0" err="1">
                <a:latin typeface="Arial" pitchFamily="34" charset="0"/>
                <a:cs typeface="Arial" pitchFamily="34" charset="0"/>
              </a:rPr>
              <a:t>giá</a:t>
            </a:r>
            <a:r>
              <a:rPr lang="fr-FR" dirty="0">
                <a:latin typeface="Arial" pitchFamily="34" charset="0"/>
                <a:cs typeface="Arial" pitchFamily="34" charset="0"/>
              </a:rPr>
              <a:t> </a:t>
            </a:r>
            <a:r>
              <a:rPr lang="fr-FR" dirty="0" err="1">
                <a:latin typeface="Arial" pitchFamily="34" charset="0"/>
                <a:cs typeface="Arial" pitchFamily="34" charset="0"/>
              </a:rPr>
              <a:t>trị</a:t>
            </a:r>
            <a:r>
              <a:rPr lang="fr-FR" dirty="0">
                <a:latin typeface="Arial" pitchFamily="34" charset="0"/>
                <a:cs typeface="Arial" pitchFamily="34" charset="0"/>
              </a:rPr>
              <a:t> </a:t>
            </a:r>
            <a:r>
              <a:rPr lang="fr-FR" dirty="0" err="1">
                <a:latin typeface="Arial" pitchFamily="34" charset="0"/>
                <a:cs typeface="Arial" pitchFamily="34" charset="0"/>
              </a:rPr>
              <a:t>ngôn</a:t>
            </a:r>
            <a:r>
              <a:rPr lang="fr-FR" dirty="0">
                <a:latin typeface="Arial" pitchFamily="34" charset="0"/>
                <a:cs typeface="Arial" pitchFamily="34" charset="0"/>
              </a:rPr>
              <a:t> </a:t>
            </a:r>
            <a:r>
              <a:rPr lang="fr-FR" dirty="0" err="1">
                <a:latin typeface="Arial" pitchFamily="34" charset="0"/>
                <a:cs typeface="Arial" pitchFamily="34" charset="0"/>
              </a:rPr>
              <a:t>ngữ</a:t>
            </a:r>
            <a:r>
              <a:rPr lang="fr-FR" dirty="0">
                <a:latin typeface="Arial" pitchFamily="34" charset="0"/>
                <a:cs typeface="Arial" pitchFamily="34" charset="0"/>
              </a:rPr>
              <a:t> </a:t>
            </a:r>
            <a:r>
              <a:rPr lang="fr-FR" dirty="0" err="1">
                <a:latin typeface="Arial" pitchFamily="34" charset="0"/>
                <a:cs typeface="Arial" pitchFamily="34" charset="0"/>
              </a:rPr>
              <a:t>phù</a:t>
            </a:r>
            <a:r>
              <a:rPr lang="fr-FR" dirty="0">
                <a:latin typeface="Arial" pitchFamily="34" charset="0"/>
                <a:cs typeface="Arial" pitchFamily="34" charset="0"/>
              </a:rPr>
              <a:t> </a:t>
            </a:r>
            <a:r>
              <a:rPr lang="fr-FR" dirty="0" err="1">
                <a:latin typeface="Arial" pitchFamily="34" charset="0"/>
                <a:cs typeface="Arial" pitchFamily="34" charset="0"/>
              </a:rPr>
              <a:t>hợp</a:t>
            </a:r>
            <a:r>
              <a:rPr lang="fr-FR" dirty="0">
                <a:latin typeface="Arial" pitchFamily="34" charset="0"/>
                <a:cs typeface="Arial" pitchFamily="34" charset="0"/>
              </a:rPr>
              <a:t>.</a:t>
            </a:r>
          </a:p>
          <a:p>
            <a:r>
              <a:rPr lang="fr-FR" b="1" i="1" dirty="0" err="1">
                <a:latin typeface="Arial" pitchFamily="34" charset="0"/>
                <a:cs typeface="Arial" pitchFamily="34" charset="0"/>
              </a:rPr>
              <a:t>Khối</a:t>
            </a:r>
            <a:r>
              <a:rPr lang="fr-FR" b="1" i="1" dirty="0">
                <a:latin typeface="Arial" pitchFamily="34" charset="0"/>
                <a:cs typeface="Arial" pitchFamily="34" charset="0"/>
              </a:rPr>
              <a:t> </a:t>
            </a:r>
            <a:r>
              <a:rPr lang="fr-FR" b="1" i="1" dirty="0" err="1">
                <a:latin typeface="Arial" pitchFamily="34" charset="0"/>
                <a:cs typeface="Arial" pitchFamily="34" charset="0"/>
              </a:rPr>
              <a:t>hợp</a:t>
            </a:r>
            <a:r>
              <a:rPr lang="fr-FR" b="1" i="1" dirty="0">
                <a:latin typeface="Arial" pitchFamily="34" charset="0"/>
                <a:cs typeface="Arial" pitchFamily="34" charset="0"/>
              </a:rPr>
              <a:t> </a:t>
            </a:r>
            <a:r>
              <a:rPr lang="fr-FR" b="1" i="1" err="1">
                <a:latin typeface="Arial" pitchFamily="34" charset="0"/>
                <a:cs typeface="Arial" pitchFamily="34" charset="0"/>
              </a:rPr>
              <a:t>thành</a:t>
            </a:r>
            <a:r>
              <a:rPr lang="en-US">
                <a:latin typeface="Arial" pitchFamily="34" charset="0"/>
                <a:cs typeface="Arial" pitchFamily="34" charset="0"/>
              </a:rPr>
              <a:t>:</a:t>
            </a:r>
            <a:r>
              <a:rPr lang="fr-FR">
                <a:latin typeface="Arial" pitchFamily="34" charset="0"/>
                <a:cs typeface="Arial" pitchFamily="34" charset="0"/>
              </a:rPr>
              <a:t> thực hiện phép suy diễn biến </a:t>
            </a:r>
            <a:r>
              <a:rPr lang="fr-FR" dirty="0" err="1">
                <a:latin typeface="Arial" pitchFamily="34" charset="0"/>
                <a:cs typeface="Arial" pitchFamily="34" charset="0"/>
              </a:rPr>
              <a:t>đổi</a:t>
            </a:r>
            <a:r>
              <a:rPr lang="fr-FR" dirty="0">
                <a:latin typeface="Arial" pitchFamily="34" charset="0"/>
                <a:cs typeface="Arial" pitchFamily="34" charset="0"/>
              </a:rPr>
              <a:t> </a:t>
            </a:r>
            <a:r>
              <a:rPr lang="fr-FR" dirty="0" err="1">
                <a:latin typeface="Arial" pitchFamily="34" charset="0"/>
                <a:cs typeface="Arial" pitchFamily="34" charset="0"/>
              </a:rPr>
              <a:t>giá</a:t>
            </a:r>
            <a:r>
              <a:rPr lang="fr-FR" dirty="0">
                <a:latin typeface="Arial" pitchFamily="34" charset="0"/>
                <a:cs typeface="Arial" pitchFamily="34" charset="0"/>
              </a:rPr>
              <a:t> </a:t>
            </a:r>
            <a:r>
              <a:rPr lang="fr-FR" dirty="0" err="1">
                <a:latin typeface="Arial" pitchFamily="34" charset="0"/>
                <a:cs typeface="Arial" pitchFamily="34" charset="0"/>
              </a:rPr>
              <a:t>trị</a:t>
            </a:r>
            <a:r>
              <a:rPr lang="fr-FR" dirty="0">
                <a:latin typeface="Arial" pitchFamily="34" charset="0"/>
                <a:cs typeface="Arial" pitchFamily="34" charset="0"/>
              </a:rPr>
              <a:t> </a:t>
            </a:r>
            <a:r>
              <a:rPr lang="fr-FR" dirty="0" err="1">
                <a:latin typeface="Arial" pitchFamily="34" charset="0"/>
                <a:cs typeface="Arial" pitchFamily="34" charset="0"/>
              </a:rPr>
              <a:t>mờ</a:t>
            </a:r>
            <a:r>
              <a:rPr lang="fr-FR" dirty="0">
                <a:latin typeface="Arial" pitchFamily="34" charset="0"/>
                <a:cs typeface="Arial" pitchFamily="34" charset="0"/>
              </a:rPr>
              <a:t> </a:t>
            </a:r>
            <a:r>
              <a:rPr lang="fr-FR" dirty="0" err="1">
                <a:latin typeface="Arial" pitchFamily="34" charset="0"/>
                <a:cs typeface="Arial" pitchFamily="34" charset="0"/>
              </a:rPr>
              <a:t>các</a:t>
            </a:r>
            <a:r>
              <a:rPr lang="fr-FR" dirty="0">
                <a:latin typeface="Arial" pitchFamily="34" charset="0"/>
                <a:cs typeface="Arial" pitchFamily="34" charset="0"/>
              </a:rPr>
              <a:t> </a:t>
            </a:r>
            <a:r>
              <a:rPr lang="fr-FR" dirty="0" err="1">
                <a:latin typeface="Arial" pitchFamily="34" charset="0"/>
                <a:cs typeface="Arial" pitchFamily="34" charset="0"/>
              </a:rPr>
              <a:t>biến</a:t>
            </a:r>
            <a:r>
              <a:rPr lang="fr-FR" dirty="0">
                <a:latin typeface="Arial" pitchFamily="34" charset="0"/>
                <a:cs typeface="Arial" pitchFamily="34" charset="0"/>
              </a:rPr>
              <a:t> </a:t>
            </a:r>
            <a:r>
              <a:rPr lang="fr-FR" dirty="0" err="1">
                <a:latin typeface="Arial" pitchFamily="34" charset="0"/>
                <a:cs typeface="Arial" pitchFamily="34" charset="0"/>
              </a:rPr>
              <a:t>ngôn</a:t>
            </a:r>
            <a:r>
              <a:rPr lang="fr-FR" dirty="0">
                <a:latin typeface="Arial" pitchFamily="34" charset="0"/>
                <a:cs typeface="Arial" pitchFamily="34" charset="0"/>
              </a:rPr>
              <a:t> </a:t>
            </a:r>
            <a:r>
              <a:rPr lang="fr-FR" dirty="0" err="1">
                <a:latin typeface="Arial" pitchFamily="34" charset="0"/>
                <a:cs typeface="Arial" pitchFamily="34" charset="0"/>
              </a:rPr>
              <a:t>ngữ</a:t>
            </a:r>
            <a:r>
              <a:rPr lang="fr-FR" dirty="0">
                <a:latin typeface="Arial" pitchFamily="34" charset="0"/>
                <a:cs typeface="Arial" pitchFamily="34" charset="0"/>
              </a:rPr>
              <a:t> </a:t>
            </a:r>
            <a:r>
              <a:rPr lang="fr-FR" dirty="0" err="1">
                <a:latin typeface="Arial" pitchFamily="34" charset="0"/>
                <a:cs typeface="Arial" pitchFamily="34" charset="0"/>
              </a:rPr>
              <a:t>đầu</a:t>
            </a:r>
            <a:r>
              <a:rPr lang="fr-FR" dirty="0">
                <a:latin typeface="Arial" pitchFamily="34" charset="0"/>
                <a:cs typeface="Arial" pitchFamily="34" charset="0"/>
              </a:rPr>
              <a:t> </a:t>
            </a:r>
            <a:r>
              <a:rPr lang="fr-FR" dirty="0" err="1">
                <a:latin typeface="Arial" pitchFamily="34" charset="0"/>
                <a:cs typeface="Arial" pitchFamily="34" charset="0"/>
              </a:rPr>
              <a:t>vào</a:t>
            </a:r>
            <a:r>
              <a:rPr lang="fr-FR" dirty="0">
                <a:latin typeface="Arial" pitchFamily="34" charset="0"/>
                <a:cs typeface="Arial" pitchFamily="34" charset="0"/>
              </a:rPr>
              <a:t> </a:t>
            </a:r>
            <a:r>
              <a:rPr lang="fr-FR" dirty="0" err="1">
                <a:latin typeface="Arial" pitchFamily="34" charset="0"/>
                <a:cs typeface="Arial" pitchFamily="34" charset="0"/>
              </a:rPr>
              <a:t>thành</a:t>
            </a:r>
            <a:r>
              <a:rPr lang="fr-FR" dirty="0">
                <a:latin typeface="Arial" pitchFamily="34" charset="0"/>
                <a:cs typeface="Arial" pitchFamily="34" charset="0"/>
              </a:rPr>
              <a:t> </a:t>
            </a:r>
            <a:r>
              <a:rPr lang="fr-FR" err="1">
                <a:latin typeface="Arial" pitchFamily="34" charset="0"/>
                <a:cs typeface="Arial" pitchFamily="34" charset="0"/>
              </a:rPr>
              <a:t>các</a:t>
            </a:r>
            <a:r>
              <a:rPr lang="fr-FR">
                <a:latin typeface="Arial" pitchFamily="34" charset="0"/>
                <a:cs typeface="Arial" pitchFamily="34" charset="0"/>
              </a:rPr>
              <a:t> giá </a:t>
            </a:r>
            <a:r>
              <a:rPr lang="fr-FR" dirty="0" err="1">
                <a:latin typeface="Arial" pitchFamily="34" charset="0"/>
                <a:cs typeface="Arial" pitchFamily="34" charset="0"/>
              </a:rPr>
              <a:t>trị</a:t>
            </a:r>
            <a:r>
              <a:rPr lang="fr-FR" dirty="0">
                <a:latin typeface="Arial" pitchFamily="34" charset="0"/>
                <a:cs typeface="Arial" pitchFamily="34" charset="0"/>
              </a:rPr>
              <a:t> </a:t>
            </a:r>
            <a:r>
              <a:rPr lang="fr-FR" dirty="0" err="1">
                <a:latin typeface="Arial" pitchFamily="34" charset="0"/>
                <a:cs typeface="Arial" pitchFamily="34" charset="0"/>
              </a:rPr>
              <a:t>của</a:t>
            </a:r>
            <a:r>
              <a:rPr lang="fr-FR" dirty="0">
                <a:latin typeface="Arial" pitchFamily="34" charset="0"/>
                <a:cs typeface="Arial" pitchFamily="34" charset="0"/>
              </a:rPr>
              <a:t> </a:t>
            </a:r>
            <a:r>
              <a:rPr lang="fr-FR" dirty="0" err="1">
                <a:latin typeface="Arial" pitchFamily="34" charset="0"/>
                <a:cs typeface="Arial" pitchFamily="34" charset="0"/>
              </a:rPr>
              <a:t>biến</a:t>
            </a:r>
            <a:r>
              <a:rPr lang="fr-FR" dirty="0">
                <a:latin typeface="Arial" pitchFamily="34" charset="0"/>
                <a:cs typeface="Arial" pitchFamily="34" charset="0"/>
              </a:rPr>
              <a:t> </a:t>
            </a:r>
            <a:r>
              <a:rPr lang="fr-FR" dirty="0" err="1">
                <a:latin typeface="Arial" pitchFamily="34" charset="0"/>
                <a:cs typeface="Arial" pitchFamily="34" charset="0"/>
              </a:rPr>
              <a:t>ngôn</a:t>
            </a:r>
            <a:r>
              <a:rPr lang="fr-FR" dirty="0">
                <a:latin typeface="Arial" pitchFamily="34" charset="0"/>
                <a:cs typeface="Arial" pitchFamily="34" charset="0"/>
              </a:rPr>
              <a:t> </a:t>
            </a:r>
            <a:r>
              <a:rPr lang="fr-FR" dirty="0" err="1">
                <a:latin typeface="Arial" pitchFamily="34" charset="0"/>
                <a:cs typeface="Arial" pitchFamily="34" charset="0"/>
              </a:rPr>
              <a:t>ngữ</a:t>
            </a:r>
            <a:r>
              <a:rPr lang="fr-FR" dirty="0">
                <a:latin typeface="Arial" pitchFamily="34" charset="0"/>
                <a:cs typeface="Arial" pitchFamily="34" charset="0"/>
              </a:rPr>
              <a:t> </a:t>
            </a:r>
            <a:r>
              <a:rPr lang="fr-FR" dirty="0" err="1">
                <a:latin typeface="Arial" pitchFamily="34" charset="0"/>
                <a:cs typeface="Arial" pitchFamily="34" charset="0"/>
              </a:rPr>
              <a:t>đầu</a:t>
            </a:r>
            <a:r>
              <a:rPr lang="fr-FR" dirty="0">
                <a:latin typeface="Arial" pitchFamily="34" charset="0"/>
                <a:cs typeface="Arial" pitchFamily="34" charset="0"/>
              </a:rPr>
              <a:t> ra </a:t>
            </a:r>
            <a:r>
              <a:rPr lang="fr-FR" dirty="0" err="1">
                <a:latin typeface="Arial" pitchFamily="34" charset="0"/>
                <a:cs typeface="Arial" pitchFamily="34" charset="0"/>
              </a:rPr>
              <a:t>theo</a:t>
            </a:r>
            <a:r>
              <a:rPr lang="fr-FR" dirty="0">
                <a:latin typeface="Arial" pitchFamily="34" charset="0"/>
                <a:cs typeface="Arial" pitchFamily="34" charset="0"/>
              </a:rPr>
              <a:t> </a:t>
            </a:r>
            <a:r>
              <a:rPr lang="fr-FR" dirty="0" err="1">
                <a:latin typeface="Arial" pitchFamily="34" charset="0"/>
                <a:cs typeface="Arial" pitchFamily="34" charset="0"/>
              </a:rPr>
              <a:t>các</a:t>
            </a:r>
            <a:r>
              <a:rPr lang="fr-FR" dirty="0">
                <a:latin typeface="Arial" pitchFamily="34" charset="0"/>
                <a:cs typeface="Arial" pitchFamily="34" charset="0"/>
              </a:rPr>
              <a:t> </a:t>
            </a:r>
            <a:r>
              <a:rPr lang="fr-FR" dirty="0" err="1">
                <a:latin typeface="Arial" pitchFamily="34" charset="0"/>
                <a:cs typeface="Arial" pitchFamily="34" charset="0"/>
              </a:rPr>
              <a:t>luật</a:t>
            </a:r>
            <a:r>
              <a:rPr lang="fr-FR" dirty="0">
                <a:latin typeface="Arial" pitchFamily="34" charset="0"/>
                <a:cs typeface="Arial" pitchFamily="34" charset="0"/>
              </a:rPr>
              <a:t> </a:t>
            </a:r>
            <a:r>
              <a:rPr lang="fr-FR" err="1">
                <a:latin typeface="Arial" pitchFamily="34" charset="0"/>
                <a:cs typeface="Arial" pitchFamily="34" charset="0"/>
              </a:rPr>
              <a:t>hợp</a:t>
            </a:r>
            <a:r>
              <a:rPr lang="fr-FR">
                <a:latin typeface="Arial" pitchFamily="34" charset="0"/>
                <a:cs typeface="Arial" pitchFamily="34" charset="0"/>
              </a:rPr>
              <a:t> thành.</a:t>
            </a:r>
          </a:p>
          <a:p>
            <a:r>
              <a:rPr lang="fr-FR" b="1" i="1">
                <a:latin typeface="Arial" pitchFamily="34" charset="0"/>
                <a:cs typeface="Arial" pitchFamily="34" charset="0"/>
              </a:rPr>
              <a:t>Khối </a:t>
            </a:r>
            <a:r>
              <a:rPr lang="fr-FR" b="1" i="1" dirty="0" err="1">
                <a:latin typeface="Arial" pitchFamily="34" charset="0"/>
                <a:cs typeface="Arial" pitchFamily="34" charset="0"/>
              </a:rPr>
              <a:t>luật</a:t>
            </a:r>
            <a:r>
              <a:rPr lang="fr-FR" b="1" i="1" dirty="0">
                <a:latin typeface="Arial" pitchFamily="34" charset="0"/>
                <a:cs typeface="Arial" pitchFamily="34" charset="0"/>
              </a:rPr>
              <a:t> </a:t>
            </a:r>
            <a:r>
              <a:rPr lang="fr-FR" b="1" i="1" dirty="0" err="1">
                <a:latin typeface="Arial" pitchFamily="34" charset="0"/>
                <a:cs typeface="Arial" pitchFamily="34" charset="0"/>
              </a:rPr>
              <a:t>mờ</a:t>
            </a:r>
            <a:r>
              <a:rPr lang="en-US">
                <a:latin typeface="Arial" pitchFamily="34" charset="0"/>
                <a:cs typeface="Arial" pitchFamily="34" charset="0"/>
              </a:rPr>
              <a:t>: tập các luật “nếu - thì” biểu diễn mối quan hệ giữa đầu vào và đầu ra làm cơ sở cho phép suy diễn ở khối hợp thành. </a:t>
            </a:r>
            <a:endParaRPr lang="en-US" dirty="0">
              <a:latin typeface="Arial" pitchFamily="34" charset="0"/>
              <a:cs typeface="Arial" pitchFamily="34" charset="0"/>
            </a:endParaRPr>
          </a:p>
          <a:p>
            <a:r>
              <a:rPr lang="fr-FR" b="1" i="1" dirty="0" err="1">
                <a:latin typeface="Arial" pitchFamily="34" charset="0"/>
                <a:cs typeface="Arial" pitchFamily="34" charset="0"/>
              </a:rPr>
              <a:t>Khối</a:t>
            </a:r>
            <a:r>
              <a:rPr lang="fr-FR" b="1" i="1" dirty="0">
                <a:latin typeface="Arial" pitchFamily="34" charset="0"/>
                <a:cs typeface="Arial" pitchFamily="34" charset="0"/>
              </a:rPr>
              <a:t> </a:t>
            </a:r>
            <a:r>
              <a:rPr lang="fr-FR" b="1" i="1" dirty="0" err="1">
                <a:latin typeface="Arial" pitchFamily="34" charset="0"/>
                <a:cs typeface="Arial" pitchFamily="34" charset="0"/>
              </a:rPr>
              <a:t>giải</a:t>
            </a:r>
            <a:r>
              <a:rPr lang="fr-FR" b="1" i="1" dirty="0">
                <a:latin typeface="Arial" pitchFamily="34" charset="0"/>
                <a:cs typeface="Arial" pitchFamily="34" charset="0"/>
              </a:rPr>
              <a:t> </a:t>
            </a:r>
            <a:r>
              <a:rPr lang="fr-FR" b="1" i="1" err="1">
                <a:latin typeface="Arial" pitchFamily="34" charset="0"/>
                <a:cs typeface="Arial" pitchFamily="34" charset="0"/>
              </a:rPr>
              <a:t>mờ</a:t>
            </a:r>
            <a:r>
              <a:rPr lang="en-US">
                <a:latin typeface="Arial" pitchFamily="34" charset="0"/>
                <a:cs typeface="Arial" pitchFamily="34" charset="0"/>
              </a:rPr>
              <a:t>:</a:t>
            </a:r>
            <a:r>
              <a:rPr lang="fr-FR">
                <a:latin typeface="Arial" pitchFamily="34" charset="0"/>
                <a:cs typeface="Arial" pitchFamily="34" charset="0"/>
              </a:rPr>
              <a:t> đưa các giá trị đầu ra thành các giá trị rõ để điều khiển đối tượng</a:t>
            </a:r>
            <a:r>
              <a:rPr lang="en-US" dirty="0">
                <a:latin typeface="Arial" pitchFamily="34" charset="0"/>
                <a:cs typeface="Arial" pitchFamily="34" charset="0"/>
              </a:rPr>
              <a:t>.</a:t>
            </a:r>
          </a:p>
        </p:txBody>
      </p:sp>
      <p:sp>
        <p:nvSpPr>
          <p:cNvPr id="3" name="TextBox 2"/>
          <p:cNvSpPr txBox="1"/>
          <p:nvPr/>
        </p:nvSpPr>
        <p:spPr>
          <a:xfrm>
            <a:off x="1513866" y="616901"/>
            <a:ext cx="3255264" cy="584775"/>
          </a:xfrm>
          <a:prstGeom prst="rect">
            <a:avLst/>
          </a:prstGeom>
          <a:noFill/>
        </p:spPr>
        <p:txBody>
          <a:bodyPr wrap="square" rtlCol="0">
            <a:spAutoFit/>
          </a:bodyPr>
          <a:lstStyle/>
          <a:p>
            <a:r>
              <a:rPr lang="en-US" sz="3200" smtClean="0"/>
              <a:t>Điều khiển mờ</a:t>
            </a:r>
            <a:endParaRPr lang="en-US" sz="3200"/>
          </a:p>
        </p:txBody>
      </p:sp>
    </p:spTree>
    <p:extLst>
      <p:ext uri="{BB962C8B-B14F-4D97-AF65-F5344CB8AC3E}">
        <p14:creationId xmlns:p14="http://schemas.microsoft.com/office/powerpoint/2010/main" val="10808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down)">
                                      <p:cBhvr>
                                        <p:cTn id="12" dur="500"/>
                                        <p:tgtEl>
                                          <p:spTgt spid="1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down)">
                                      <p:cBhvr>
                                        <p:cTn id="15" dur="500"/>
                                        <p:tgtEl>
                                          <p:spTgt spid="15">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animEffect transition="in" filter="wipe(down)">
                                      <p:cBhvr>
                                        <p:cTn id="18" dur="500"/>
                                        <p:tgtEl>
                                          <p:spTgt spid="15">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wipe(down)">
                                      <p:cBhvr>
                                        <p:cTn id="21"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935" y="375514"/>
            <a:ext cx="7650067" cy="960668"/>
          </a:xfrm>
        </p:spPr>
        <p:txBody>
          <a:bodyPr>
            <a:normAutofit/>
          </a:bodyPr>
          <a:lstStyle/>
          <a:p>
            <a:r>
              <a:rPr lang="en-US" sz="3200" smtClean="0"/>
              <a:t>Mờ </a:t>
            </a:r>
            <a:r>
              <a:rPr lang="en-US" sz="3200"/>
              <a:t>hóa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09193" y="1116726"/>
                <a:ext cx="7934809" cy="3631843"/>
              </a:xfrm>
            </p:spPr>
            <p:txBody>
              <a:bodyPr>
                <a:noAutofit/>
              </a:bodyPr>
              <a:lstStyle/>
              <a:p>
                <a:r>
                  <a:rPr lang="en-US" sz="1400" smtClean="0">
                    <a:latin typeface="Arial" panose="020B0604020202020204" pitchFamily="34" charset="0"/>
                    <a:cs typeface="Arial" panose="020B0604020202020204" pitchFamily="34" charset="0"/>
                  </a:rPr>
                  <a:t>Giá trị đo của độ ẩm được mờ hóa thành độ thuộc của các tập mờ tương ứng với độ ẩm </a:t>
                </a:r>
                <a:r>
                  <a:rPr lang="en-US" sz="1400">
                    <a:latin typeface="Arial" panose="020B0604020202020204" pitchFamily="34" charset="0"/>
                    <a:cs typeface="Arial" panose="020B0604020202020204" pitchFamily="34" charset="0"/>
                  </a:rPr>
                  <a:t>. </a:t>
                </a:r>
              </a:p>
              <a:p>
                <a:r>
                  <a:rPr lang="en-US" sz="1400">
                    <a:latin typeface="Arial" panose="020B0604020202020204" pitchFamily="34" charset="0"/>
                    <a:cs typeface="Arial" panose="020B0604020202020204" pitchFamily="34" charset="0"/>
                  </a:rPr>
                  <a:t>Có 5 tập mờ độ ẩm: rất cao, cao, trung bình , thấp , rất thấp với các hàm độ thuộc như sau</a:t>
                </a:r>
                <a:r>
                  <a:rPr lang="en-US" sz="1400" smtClean="0">
                    <a:latin typeface="Arial" panose="020B0604020202020204" pitchFamily="34" charset="0"/>
                    <a:cs typeface="Arial" panose="020B0604020202020204" pitchFamily="34" charset="0"/>
                  </a:rPr>
                  <a:t>:</a:t>
                </a:r>
              </a:p>
              <a:p>
                <a14:m>
                  <m:oMath xmlns:m="http://schemas.openxmlformats.org/officeDocument/2006/math">
                    <m:sSub>
                      <m:sSubPr>
                        <m:ctrlPr>
                          <a:rPr lang="en-US" sz="1400" i="1">
                            <a:latin typeface="Cambria Math"/>
                          </a:rPr>
                        </m:ctrlPr>
                      </m:sSubPr>
                      <m:e>
                        <m:r>
                          <a:rPr lang="en-US" sz="1400" i="1">
                            <a:latin typeface="Cambria Math" panose="02040503050406030204" pitchFamily="18" charset="0"/>
                          </a:rPr>
                          <m:t>𝜇</m:t>
                        </m:r>
                      </m:e>
                      <m:sub>
                        <m:r>
                          <a:rPr lang="en-US" sz="1400" i="1">
                            <a:latin typeface="Cambria Math" panose="02040503050406030204" pitchFamily="18" charset="0"/>
                          </a:rPr>
                          <m:t>𝑟𝑐</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r>
                              <a:rPr lang="en-US" sz="1400" i="1">
                                <a:latin typeface="Cambria Math" panose="02040503050406030204" pitchFamily="18" charset="0"/>
                              </a:rPr>
                              <m:t>1 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𝑎</m:t>
                            </m:r>
                            <m:r>
                              <a:rPr lang="en-US" sz="1400" i="1">
                                <a:latin typeface="Cambria Math" panose="02040503050406030204" pitchFamily="18" charset="0"/>
                              </a:rPr>
                              <m:t>≥</m:t>
                            </m:r>
                            <m:r>
                              <a:rPr lang="en-US" sz="1400" i="1">
                                <a:latin typeface="Cambria Math" panose="02040503050406030204" pitchFamily="18" charset="0"/>
                              </a:rPr>
                              <m:t>𝑥</m:t>
                            </m:r>
                          </m:e>
                          <m:e>
                            <m:f>
                              <m:fPr>
                                <m:ctrlPr>
                                  <a:rPr lang="en-US" sz="1400" i="1">
                                    <a:latin typeface="Cambria Math"/>
                                  </a:rPr>
                                </m:ctrlPr>
                              </m:fPr>
                              <m:num>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𝑥</m:t>
                                </m:r>
                              </m:num>
                              <m:den>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𝑎</m:t>
                                </m:r>
                              </m:den>
                            </m:f>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𝑎</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𝑏</m:t>
                    </m:r>
                    <m:sSub>
                      <m:sSubPr>
                        <m:ctrlPr>
                          <a:rPr lang="en-US" sz="1400" i="1">
                            <a:latin typeface="Cambria Math"/>
                          </a:rPr>
                        </m:ctrlPr>
                      </m:sSubPr>
                      <m:e>
                        <m:r>
                          <a:rPr lang="en-US" sz="1400" i="1">
                            <a:latin typeface="Cambria Math" panose="02040503050406030204" pitchFamily="18" charset="0"/>
                          </a:rPr>
                          <m:t>      </m:t>
                        </m:r>
                        <m:r>
                          <a:rPr lang="en-US" sz="1400" b="0" i="1" smtClean="0">
                            <a:latin typeface="Cambria Math" panose="02040503050406030204" pitchFamily="18" charset="0"/>
                          </a:rPr>
                          <m:t>                               </m:t>
                        </m:r>
                        <m:r>
                          <a:rPr lang="en-US" sz="1400" i="1">
                            <a:latin typeface="Cambria Math" panose="02040503050406030204" pitchFamily="18" charset="0"/>
                          </a:rPr>
                          <m:t>𝜇</m:t>
                        </m:r>
                      </m:e>
                      <m:sub>
                        <m:r>
                          <a:rPr lang="en-US" sz="1400" i="1">
                            <a:latin typeface="Cambria Math" panose="02040503050406030204" pitchFamily="18" charset="0"/>
                          </a:rPr>
                          <m:t>𝑐</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f>
                              <m:fPr>
                                <m:ctrlPr>
                                  <a:rPr lang="en-US" sz="1400" i="1">
                                    <a:latin typeface="Cambria Math"/>
                                  </a:rPr>
                                </m:ctrlPr>
                              </m:fPr>
                              <m:num>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𝑎</m:t>
                                </m:r>
                              </m:num>
                              <m:den>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 </m:t>
                                </m:r>
                              </m:den>
                            </m:f>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𝑎</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𝑏</m:t>
                            </m:r>
                          </m:e>
                          <m:e>
                            <m:f>
                              <m:fPr>
                                <m:ctrlPr>
                                  <a:rPr lang="en-US" sz="1400" i="1">
                                    <a:latin typeface="Cambria Math"/>
                                  </a:rPr>
                                </m:ctrlPr>
                              </m:fPr>
                              <m:num>
                                <m:r>
                                  <a:rPr lang="en-US" sz="1400" i="1">
                                    <a:latin typeface="Cambria Math" panose="02040503050406030204" pitchFamily="18" charset="0"/>
                                  </a:rPr>
                                  <m:t>𝑐</m:t>
                                </m:r>
                                <m:r>
                                  <a:rPr lang="en-US" sz="1400" i="1">
                                    <a:latin typeface="Cambria Math" panose="02040503050406030204" pitchFamily="18" charset="0"/>
                                  </a:rPr>
                                  <m:t>−</m:t>
                                </m:r>
                                <m:r>
                                  <a:rPr lang="en-US" sz="1400" i="1">
                                    <a:latin typeface="Cambria Math" panose="02040503050406030204" pitchFamily="18" charset="0"/>
                                  </a:rPr>
                                  <m:t>𝑥</m:t>
                                </m:r>
                              </m:num>
                              <m:den>
                                <m:r>
                                  <a:rPr lang="en-US" sz="1400" i="1">
                                    <a:latin typeface="Cambria Math" panose="02040503050406030204" pitchFamily="18" charset="0"/>
                                  </a:rPr>
                                  <m:t>𝑐</m:t>
                                </m:r>
                                <m:r>
                                  <a:rPr lang="en-US" sz="1400" i="1">
                                    <a:latin typeface="Cambria Math" panose="02040503050406030204" pitchFamily="18" charset="0"/>
                                  </a:rPr>
                                  <m:t>−</m:t>
                                </m:r>
                                <m:r>
                                  <a:rPr lang="en-US" sz="1400" i="1">
                                    <a:latin typeface="Cambria Math" panose="02040503050406030204" pitchFamily="18" charset="0"/>
                                  </a:rPr>
                                  <m:t>𝑏</m:t>
                                </m:r>
                              </m:den>
                            </m:f>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𝑐</m:t>
                    </m:r>
                  </m:oMath>
                </a14:m>
                <a:endParaRPr lang="en-US" sz="1400" i="1" smtClean="0">
                  <a:latin typeface="Cambria Math" panose="02040503050406030204" pitchFamily="18" charset="0"/>
                </a:endParaRPr>
              </a:p>
              <a:p>
                <a14:m>
                  <m:oMath xmlns:m="http://schemas.openxmlformats.org/officeDocument/2006/math">
                    <m:sSub>
                      <m:sSubPr>
                        <m:ctrlPr>
                          <a:rPr lang="en-US" sz="1400" i="1">
                            <a:latin typeface="Cambria Math"/>
                          </a:rPr>
                        </m:ctrlPr>
                      </m:sSubPr>
                      <m:e>
                        <m:r>
                          <a:rPr lang="en-US" sz="1400" i="1">
                            <a:latin typeface="Cambria Math" panose="02040503050406030204" pitchFamily="18" charset="0"/>
                          </a:rPr>
                          <m:t>𝜇</m:t>
                        </m:r>
                      </m:e>
                      <m:sub>
                        <m:r>
                          <a:rPr lang="en-US" sz="1400" i="1">
                            <a:latin typeface="Cambria Math" panose="02040503050406030204" pitchFamily="18" charset="0"/>
                          </a:rPr>
                          <m:t>𝑡𝑏</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f>
                              <m:fPr>
                                <m:ctrlPr>
                                  <a:rPr lang="en-US" sz="1400" i="1">
                                    <a:latin typeface="Cambria Math"/>
                                  </a:rPr>
                                </m:ctrlPr>
                              </m:fPr>
                              <m:num>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𝑏</m:t>
                                </m:r>
                              </m:num>
                              <m:den>
                                <m:r>
                                  <a:rPr lang="en-US" sz="1400" i="1">
                                    <a:latin typeface="Cambria Math" panose="02040503050406030204" pitchFamily="18" charset="0"/>
                                  </a:rPr>
                                  <m:t>𝑐</m:t>
                                </m:r>
                                <m:r>
                                  <a:rPr lang="en-US" sz="1400" i="1">
                                    <a:latin typeface="Cambria Math" panose="02040503050406030204" pitchFamily="18" charset="0"/>
                                  </a:rPr>
                                  <m:t>−</m:t>
                                </m:r>
                                <m:r>
                                  <a:rPr lang="en-US" sz="1400" i="1">
                                    <a:latin typeface="Cambria Math" panose="02040503050406030204" pitchFamily="18" charset="0"/>
                                  </a:rPr>
                                  <m:t>𝑏</m:t>
                                </m:r>
                                <m:r>
                                  <a:rPr lang="en-US" sz="1400" i="1">
                                    <a:latin typeface="Cambria Math" panose="02040503050406030204" pitchFamily="18" charset="0"/>
                                  </a:rPr>
                                  <m:t> </m:t>
                                </m:r>
                              </m:den>
                            </m:f>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𝑐</m:t>
                            </m:r>
                          </m:e>
                          <m:e>
                            <m:f>
                              <m:fPr>
                                <m:ctrlPr>
                                  <a:rPr lang="en-US" sz="1400" i="1">
                                    <a:latin typeface="Cambria Math"/>
                                  </a:rPr>
                                </m:ctrlPr>
                              </m:fPr>
                              <m:num>
                                <m:r>
                                  <a:rPr lang="en-US" sz="1400" i="1">
                                    <a:latin typeface="Cambria Math" panose="02040503050406030204" pitchFamily="18" charset="0"/>
                                  </a:rPr>
                                  <m:t>𝑑</m:t>
                                </m:r>
                                <m:r>
                                  <a:rPr lang="en-US" sz="1400" i="1">
                                    <a:latin typeface="Cambria Math" panose="02040503050406030204" pitchFamily="18" charset="0"/>
                                  </a:rPr>
                                  <m:t>−</m:t>
                                </m:r>
                                <m:r>
                                  <a:rPr lang="en-US" sz="1400" i="1">
                                    <a:latin typeface="Cambria Math" panose="02040503050406030204" pitchFamily="18" charset="0"/>
                                  </a:rPr>
                                  <m:t>𝑥</m:t>
                                </m:r>
                              </m:num>
                              <m:den>
                                <m:r>
                                  <a:rPr lang="en-US" sz="1400" i="1">
                                    <a:latin typeface="Cambria Math" panose="02040503050406030204" pitchFamily="18" charset="0"/>
                                  </a:rPr>
                                  <m:t>𝑑</m:t>
                                </m:r>
                                <m:r>
                                  <a:rPr lang="en-US" sz="1400" i="1">
                                    <a:latin typeface="Cambria Math" panose="02040503050406030204" pitchFamily="18" charset="0"/>
                                  </a:rPr>
                                  <m:t>−</m:t>
                                </m:r>
                                <m:r>
                                  <a:rPr lang="en-US" sz="1400" i="1">
                                    <a:latin typeface="Cambria Math" panose="02040503050406030204" pitchFamily="18" charset="0"/>
                                  </a:rPr>
                                  <m:t>𝑐</m:t>
                                </m:r>
                              </m:den>
                            </m:f>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𝑐</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𝑑</m:t>
                    </m:r>
                    <m:r>
                      <a:rPr lang="en-US" sz="1400">
                        <a:latin typeface="Cambria Math" panose="02040503050406030204" pitchFamily="18" charset="0"/>
                      </a:rPr>
                      <m:t>   </m:t>
                    </m:r>
                    <m:sSub>
                      <m:sSubPr>
                        <m:ctrlPr>
                          <a:rPr lang="en-US" sz="1400" i="1">
                            <a:latin typeface="Cambria Math"/>
                          </a:rPr>
                        </m:ctrlPr>
                      </m:sSubPr>
                      <m:e>
                        <m:r>
                          <a:rPr lang="en-US" sz="1400" b="0" i="1" smtClean="0">
                            <a:latin typeface="Cambria Math" panose="02040503050406030204" pitchFamily="18" charset="0"/>
                          </a:rPr>
                          <m:t>                   </m:t>
                        </m:r>
                        <m:r>
                          <a:rPr lang="en-US" sz="1400" i="1">
                            <a:latin typeface="Cambria Math" panose="02040503050406030204" pitchFamily="18" charset="0"/>
                          </a:rPr>
                          <m:t>𝜇</m:t>
                        </m:r>
                      </m:e>
                      <m:sub>
                        <m:r>
                          <a:rPr lang="en-US" sz="1400" i="1">
                            <a:latin typeface="Cambria Math" panose="02040503050406030204" pitchFamily="18" charset="0"/>
                          </a:rPr>
                          <m:t>𝑡</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f>
                              <m:fPr>
                                <m:ctrlPr>
                                  <a:rPr lang="en-US" sz="1400" i="1">
                                    <a:latin typeface="Cambria Math"/>
                                  </a:rPr>
                                </m:ctrlPr>
                              </m:fPr>
                              <m:num>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𝑐</m:t>
                                </m:r>
                              </m:num>
                              <m:den>
                                <m:r>
                                  <a:rPr lang="en-US" sz="1400" i="1">
                                    <a:latin typeface="Cambria Math" panose="02040503050406030204" pitchFamily="18" charset="0"/>
                                  </a:rPr>
                                  <m:t>𝑑</m:t>
                                </m:r>
                                <m:r>
                                  <a:rPr lang="en-US" sz="1400" i="1">
                                    <a:latin typeface="Cambria Math" panose="02040503050406030204" pitchFamily="18" charset="0"/>
                                  </a:rPr>
                                  <m:t>−</m:t>
                                </m:r>
                                <m:r>
                                  <a:rPr lang="en-US" sz="1400" i="1">
                                    <a:latin typeface="Cambria Math" panose="02040503050406030204" pitchFamily="18" charset="0"/>
                                  </a:rPr>
                                  <m:t>𝑐</m:t>
                                </m:r>
                                <m:r>
                                  <a:rPr lang="en-US" sz="1400" i="1">
                                    <a:latin typeface="Cambria Math" panose="02040503050406030204" pitchFamily="18" charset="0"/>
                                  </a:rPr>
                                  <m:t> </m:t>
                                </m:r>
                              </m:den>
                            </m:f>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𝑐</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𝑑</m:t>
                            </m:r>
                          </m:e>
                          <m:e>
                            <m:f>
                              <m:fPr>
                                <m:ctrlPr>
                                  <a:rPr lang="en-US" sz="1400" i="1">
                                    <a:latin typeface="Cambria Math"/>
                                  </a:rPr>
                                </m:ctrlPr>
                              </m:fPr>
                              <m:num>
                                <m:r>
                                  <a:rPr lang="en-US" sz="1400" i="1">
                                    <a:latin typeface="Cambria Math" panose="02040503050406030204" pitchFamily="18" charset="0"/>
                                  </a:rPr>
                                  <m:t>𝑒</m:t>
                                </m:r>
                                <m:r>
                                  <a:rPr lang="en-US" sz="1400" i="1">
                                    <a:latin typeface="Cambria Math" panose="02040503050406030204" pitchFamily="18" charset="0"/>
                                  </a:rPr>
                                  <m:t>−</m:t>
                                </m:r>
                                <m:r>
                                  <a:rPr lang="en-US" sz="1400" i="1">
                                    <a:latin typeface="Cambria Math" panose="02040503050406030204" pitchFamily="18" charset="0"/>
                                  </a:rPr>
                                  <m:t>𝑥</m:t>
                                </m:r>
                              </m:num>
                              <m:den>
                                <m:r>
                                  <a:rPr lang="en-US" sz="1400" i="1">
                                    <a:latin typeface="Cambria Math" panose="02040503050406030204" pitchFamily="18" charset="0"/>
                                  </a:rPr>
                                  <m:t>𝑒</m:t>
                                </m:r>
                                <m:r>
                                  <a:rPr lang="en-US" sz="1400" i="1">
                                    <a:latin typeface="Cambria Math" panose="02040503050406030204" pitchFamily="18" charset="0"/>
                                  </a:rPr>
                                  <m:t>−</m:t>
                                </m:r>
                                <m:r>
                                  <a:rPr lang="en-US" sz="1400" i="1">
                                    <a:latin typeface="Cambria Math" panose="02040503050406030204" pitchFamily="18" charset="0"/>
                                  </a:rPr>
                                  <m:t>𝑑</m:t>
                                </m:r>
                              </m:den>
                            </m:f>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𝑑</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𝑒</m:t>
                    </m:r>
                  </m:oMath>
                </a14:m>
                <a:endParaRPr lang="en-US" sz="1400" i="1" smtClean="0">
                  <a:latin typeface="Cambria Math" panose="02040503050406030204" pitchFamily="18" charset="0"/>
                </a:endParaRPr>
              </a:p>
              <a:p>
                <a14:m>
                  <m:oMath xmlns:m="http://schemas.openxmlformats.org/officeDocument/2006/math">
                    <m:sSub>
                      <m:sSubPr>
                        <m:ctrlPr>
                          <a:rPr lang="en-US" sz="1400" i="1">
                            <a:latin typeface="Cambria Math"/>
                          </a:rPr>
                        </m:ctrlPr>
                      </m:sSubPr>
                      <m:e>
                        <m:r>
                          <a:rPr lang="en-US" sz="1400" i="1">
                            <a:latin typeface="Cambria Math" panose="02040503050406030204" pitchFamily="18" charset="0"/>
                          </a:rPr>
                          <m:t>𝜇</m:t>
                        </m:r>
                      </m:e>
                      <m:sub>
                        <m:r>
                          <a:rPr lang="en-US" sz="1400" i="1">
                            <a:latin typeface="Cambria Math" panose="02040503050406030204" pitchFamily="18" charset="0"/>
                          </a:rPr>
                          <m:t>𝑟𝑡</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f>
                              <m:fPr>
                                <m:ctrlPr>
                                  <a:rPr lang="en-US" sz="1400" i="1">
                                    <a:latin typeface="Cambria Math"/>
                                  </a:rPr>
                                </m:ctrlPr>
                              </m:fPr>
                              <m:num>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𝑑</m:t>
                                </m:r>
                              </m:num>
                              <m:den>
                                <m:r>
                                  <a:rPr lang="en-US" sz="1400" i="1">
                                    <a:latin typeface="Cambria Math" panose="02040503050406030204" pitchFamily="18" charset="0"/>
                                  </a:rPr>
                                  <m:t>𝑒</m:t>
                                </m:r>
                                <m:r>
                                  <a:rPr lang="en-US" sz="1400" i="1">
                                    <a:latin typeface="Cambria Math" panose="02040503050406030204" pitchFamily="18" charset="0"/>
                                  </a:rPr>
                                  <m:t>−</m:t>
                                </m:r>
                                <m:r>
                                  <a:rPr lang="en-US" sz="1400" i="1">
                                    <a:latin typeface="Cambria Math" panose="02040503050406030204" pitchFamily="18" charset="0"/>
                                  </a:rPr>
                                  <m:t>𝑑</m:t>
                                </m:r>
                                <m:r>
                                  <a:rPr lang="en-US" sz="1400" i="1">
                                    <a:latin typeface="Cambria Math" panose="02040503050406030204" pitchFamily="18" charset="0"/>
                                  </a:rPr>
                                  <m:t> </m:t>
                                </m:r>
                              </m:den>
                            </m:f>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𝑑</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𝑒</m:t>
                            </m:r>
                          </m:e>
                          <m:e>
                            <m:r>
                              <a:rPr lang="en-US" sz="1400" i="1">
                                <a:latin typeface="Cambria Math" panose="02040503050406030204" pitchFamily="18" charset="0"/>
                              </a:rPr>
                              <m:t>1 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𝑒</m:t>
                            </m:r>
                            <m:r>
                              <a:rPr lang="en-US" sz="1400" i="1">
                                <a:latin typeface="Cambria Math" panose="02040503050406030204" pitchFamily="18" charset="0"/>
                              </a:rPr>
                              <m:t>≤</m:t>
                            </m:r>
                            <m:r>
                              <a:rPr lang="en-US" sz="1400" i="1">
                                <a:latin typeface="Cambria Math" panose="02040503050406030204" pitchFamily="18" charset="0"/>
                              </a:rPr>
                              <m:t>𝑥</m:t>
                            </m:r>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oMath>
                </a14:m>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Với a,b,c,d,e là các tham số do người dùng quyết định </a:t>
                </a:r>
              </a:p>
              <a:p>
                <a:endParaRPr lang="en-US" sz="1400"/>
              </a:p>
              <a:p>
                <a:endParaRPr lang="en-US" sz="1400"/>
              </a:p>
              <a:p>
                <a:endParaRPr lang="en-US" sz="1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09193" y="1116726"/>
                <a:ext cx="7934809" cy="3631843"/>
              </a:xfrm>
              <a:blipFill rotWithShape="0">
                <a:blip r:embed="rId3"/>
                <a:stretch>
                  <a:fillRect l="-154" t="-336" b="-14262"/>
                </a:stretch>
              </a:blipFill>
            </p:spPr>
            <p:txBody>
              <a:bodyPr/>
              <a:lstStyle/>
              <a:p>
                <a:r>
                  <a:rPr lang="en-US">
                    <a:noFill/>
                  </a:rPr>
                  <a:t> </a:t>
                </a:r>
              </a:p>
            </p:txBody>
          </p:sp>
        </mc:Fallback>
      </mc:AlternateContent>
      <p:pic>
        <p:nvPicPr>
          <p:cNvPr id="4" name="Picture 3"/>
          <p:cNvPicPr/>
          <p:nvPr/>
        </p:nvPicPr>
        <p:blipFill>
          <a:blip r:embed="rId4" cstate="print">
            <a:extLst>
              <a:ext uri="{28A0092B-C50C-407E-A947-70E740481C1C}">
                <a14:useLocalDpi xmlns:a14="http://schemas.microsoft.com/office/drawing/2010/main" val="0"/>
              </a:ext>
            </a:extLst>
          </a:blip>
          <a:stretch>
            <a:fillRect/>
          </a:stretch>
        </p:blipFill>
        <p:spPr>
          <a:xfrm>
            <a:off x="1493935" y="5303521"/>
            <a:ext cx="7443539" cy="1418182"/>
          </a:xfrm>
          <a:prstGeom prst="rect">
            <a:avLst/>
          </a:prstGeom>
        </p:spPr>
      </p:pic>
    </p:spTree>
    <p:extLst>
      <p:ext uri="{BB962C8B-B14F-4D97-AF65-F5344CB8AC3E}">
        <p14:creationId xmlns:p14="http://schemas.microsoft.com/office/powerpoint/2010/main" val="290710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0907" y="307391"/>
                <a:ext cx="8194261" cy="3557789"/>
              </a:xfrm>
            </p:spPr>
            <p:txBody>
              <a:bodyPr>
                <a:noAutofit/>
              </a:bodyPr>
              <a:lstStyle/>
              <a:p>
                <a:r>
                  <a:rPr lang="en-US" sz="1400" smtClean="0">
                    <a:latin typeface="Arial" panose="020B0604020202020204" pitchFamily="34" charset="0"/>
                    <a:cs typeface="Arial" panose="020B0604020202020204" pitchFamily="34" charset="0"/>
                  </a:rPr>
                  <a:t>Có 5 tập mờ của lượng nước đầu ra: rất nhiều, nhiều, trung bình, ít, </a:t>
                </a:r>
                <a:r>
                  <a:rPr lang="en-US" sz="1400">
                    <a:latin typeface="Arial" panose="020B0604020202020204" pitchFamily="34" charset="0"/>
                    <a:cs typeface="Arial" panose="020B0604020202020204" pitchFamily="34" charset="0"/>
                  </a:rPr>
                  <a:t>rất </a:t>
                </a:r>
                <a:r>
                  <a:rPr lang="en-US" sz="1400" smtClean="0">
                    <a:latin typeface="Arial" panose="020B0604020202020204" pitchFamily="34" charset="0"/>
                    <a:cs typeface="Arial" panose="020B0604020202020204" pitchFamily="34" charset="0"/>
                  </a:rPr>
                  <a:t>ít</a:t>
                </a:r>
              </a:p>
              <a:p>
                <a14:m>
                  <m:oMath xmlns:m="http://schemas.openxmlformats.org/officeDocument/2006/math">
                    <m:sSub>
                      <m:sSubPr>
                        <m:ctrlPr>
                          <a:rPr lang="en-US" sz="1400" i="1">
                            <a:latin typeface="Cambria Math"/>
                          </a:rPr>
                        </m:ctrlPr>
                      </m:sSubPr>
                      <m:e>
                        <m:r>
                          <a:rPr lang="en-US" sz="1400" i="1">
                            <a:latin typeface="Cambria Math" panose="02040503050406030204" pitchFamily="18" charset="0"/>
                          </a:rPr>
                          <m:t>𝜇</m:t>
                        </m:r>
                      </m:e>
                      <m:sub>
                        <m:r>
                          <a:rPr lang="en-US" sz="1400" i="1">
                            <a:latin typeface="Cambria Math" panose="02040503050406030204" pitchFamily="18" charset="0"/>
                          </a:rPr>
                          <m:t>𝑟𝑖</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r>
                              <a:rPr lang="en-US" sz="1400" i="1">
                                <a:latin typeface="Cambria Math" panose="02040503050406030204" pitchFamily="18" charset="0"/>
                              </a:rPr>
                              <m:t>1 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m:t>
                            </m:r>
                            <m:r>
                              <a:rPr lang="en-US" sz="1400" i="1">
                                <a:latin typeface="Cambria Math" panose="02040503050406030204" pitchFamily="18" charset="0"/>
                              </a:rPr>
                              <m:t>𝑥</m:t>
                            </m:r>
                          </m:e>
                          <m:e>
                            <m:f>
                              <m:fPr>
                                <m:ctrlPr>
                                  <a:rPr lang="en-US" sz="1400" i="1">
                                    <a:latin typeface="Cambria Math"/>
                                  </a:rPr>
                                </m:ctrlPr>
                              </m:fPr>
                              <m:num>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𝑥</m:t>
                                </m:r>
                              </m:num>
                              <m:den>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𝑣</m:t>
                                </m:r>
                              </m:den>
                            </m:f>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𝑦</m:t>
                    </m:r>
                    <m:r>
                      <a:rPr lang="en-US" sz="1400">
                        <a:latin typeface="Cambria Math" panose="02040503050406030204" pitchFamily="18" charset="0"/>
                      </a:rPr>
                      <m:t>           </m:t>
                    </m:r>
                    <m:sSub>
                      <m:sSubPr>
                        <m:ctrlPr>
                          <a:rPr lang="en-US" sz="1400" i="1">
                            <a:latin typeface="Cambria Math"/>
                          </a:rPr>
                        </m:ctrlPr>
                      </m:sSubPr>
                      <m:e>
                        <m:r>
                          <a:rPr lang="en-US" sz="1400" b="0" i="1" smtClean="0">
                            <a:latin typeface="Cambria Math" panose="02040503050406030204" pitchFamily="18" charset="0"/>
                          </a:rPr>
                          <m:t>                </m:t>
                        </m:r>
                        <m:r>
                          <a:rPr lang="en-US" sz="1400" i="1">
                            <a:latin typeface="Cambria Math" panose="02040503050406030204" pitchFamily="18" charset="0"/>
                          </a:rPr>
                          <m:t>𝜇</m:t>
                        </m:r>
                      </m:e>
                      <m:sub>
                        <m:r>
                          <a:rPr lang="en-US" sz="1400" i="1">
                            <a:latin typeface="Cambria Math" panose="02040503050406030204" pitchFamily="18" charset="0"/>
                          </a:rPr>
                          <m:t>𝑖</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f>
                              <m:fPr>
                                <m:ctrlPr>
                                  <a:rPr lang="en-US" sz="1400" i="1">
                                    <a:latin typeface="Cambria Math"/>
                                  </a:rPr>
                                </m:ctrlPr>
                              </m:fPr>
                              <m:num>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𝑣</m:t>
                                </m:r>
                              </m:num>
                              <m:den>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𝑣</m:t>
                                </m:r>
                                <m:r>
                                  <a:rPr lang="en-US" sz="1400" i="1">
                                    <a:latin typeface="Cambria Math" panose="02040503050406030204" pitchFamily="18" charset="0"/>
                                  </a:rPr>
                                  <m:t> </m:t>
                                </m:r>
                              </m:den>
                            </m:f>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𝑦</m:t>
                            </m:r>
                          </m:e>
                          <m:e>
                            <m:f>
                              <m:fPr>
                                <m:ctrlPr>
                                  <a:rPr lang="en-US" sz="1400" i="1">
                                    <a:latin typeface="Cambria Math"/>
                                  </a:rPr>
                                </m:ctrlPr>
                              </m:fPr>
                              <m:num>
                                <m:r>
                                  <a:rPr lang="en-US" sz="1400" i="1">
                                    <a:latin typeface="Cambria Math" panose="02040503050406030204" pitchFamily="18" charset="0"/>
                                  </a:rPr>
                                  <m:t>𝑧</m:t>
                                </m:r>
                                <m:r>
                                  <a:rPr lang="en-US" sz="1400" i="1">
                                    <a:latin typeface="Cambria Math" panose="02040503050406030204" pitchFamily="18" charset="0"/>
                                  </a:rPr>
                                  <m:t>−</m:t>
                                </m:r>
                                <m:r>
                                  <a:rPr lang="en-US" sz="1400" i="1">
                                    <a:latin typeface="Cambria Math" panose="02040503050406030204" pitchFamily="18" charset="0"/>
                                  </a:rPr>
                                  <m:t>𝑥</m:t>
                                </m:r>
                              </m:num>
                              <m:den>
                                <m:r>
                                  <a:rPr lang="en-US" sz="1400" i="1">
                                    <a:latin typeface="Cambria Math" panose="02040503050406030204" pitchFamily="18" charset="0"/>
                                  </a:rPr>
                                  <m:t>𝑧</m:t>
                                </m:r>
                                <m:r>
                                  <a:rPr lang="en-US" sz="1400" i="1">
                                    <a:latin typeface="Cambria Math" panose="02040503050406030204" pitchFamily="18" charset="0"/>
                                  </a:rPr>
                                  <m:t>−</m:t>
                                </m:r>
                                <m:r>
                                  <a:rPr lang="en-US" sz="1400" i="1">
                                    <a:latin typeface="Cambria Math" panose="02040503050406030204" pitchFamily="18" charset="0"/>
                                  </a:rPr>
                                  <m:t>𝑦</m:t>
                                </m:r>
                              </m:den>
                            </m:f>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b="0" i="1" smtClean="0">
                        <a:latin typeface="Cambria Math" panose="02040503050406030204" pitchFamily="18" charset="0"/>
                      </a:rPr>
                      <m:t>𝑧</m:t>
                    </m:r>
                  </m:oMath>
                </a14:m>
                <a:endParaRPr lang="en-US" sz="1400" i="1" smtClean="0">
                  <a:latin typeface="Cambria Math" panose="02040503050406030204" pitchFamily="18" charset="0"/>
                </a:endParaRPr>
              </a:p>
              <a:p>
                <a14:m>
                  <m:oMath xmlns:m="http://schemas.openxmlformats.org/officeDocument/2006/math">
                    <m:sSub>
                      <m:sSubPr>
                        <m:ctrlPr>
                          <a:rPr lang="en-US" sz="1400" i="1">
                            <a:latin typeface="Cambria Math"/>
                          </a:rPr>
                        </m:ctrlPr>
                      </m:sSubPr>
                      <m:e>
                        <m:r>
                          <a:rPr lang="en-US" sz="1400" i="1">
                            <a:latin typeface="Cambria Math" panose="02040503050406030204" pitchFamily="18" charset="0"/>
                          </a:rPr>
                          <m:t>𝜇</m:t>
                        </m:r>
                      </m:e>
                      <m:sub>
                        <m:r>
                          <a:rPr lang="en-US" sz="1400" i="1">
                            <a:latin typeface="Cambria Math" panose="02040503050406030204" pitchFamily="18" charset="0"/>
                          </a:rPr>
                          <m:t>𝑡𝑏</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f>
                              <m:fPr>
                                <m:ctrlPr>
                                  <a:rPr lang="en-US" sz="1400" i="1">
                                    <a:latin typeface="Cambria Math"/>
                                  </a:rPr>
                                </m:ctrlPr>
                              </m:fPr>
                              <m:num>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𝑦</m:t>
                                </m:r>
                              </m:num>
                              <m:den>
                                <m:r>
                                  <a:rPr lang="en-US" sz="1400" i="1">
                                    <a:latin typeface="Cambria Math" panose="02040503050406030204" pitchFamily="18" charset="0"/>
                                  </a:rPr>
                                  <m:t>𝑧</m:t>
                                </m:r>
                                <m:r>
                                  <a:rPr lang="en-US" sz="1400" i="1">
                                    <a:latin typeface="Cambria Math" panose="02040503050406030204" pitchFamily="18" charset="0"/>
                                  </a:rPr>
                                  <m:t>−</m:t>
                                </m:r>
                                <m:r>
                                  <a:rPr lang="en-US" sz="1400" i="1">
                                    <a:latin typeface="Cambria Math" panose="02040503050406030204" pitchFamily="18" charset="0"/>
                                  </a:rPr>
                                  <m:t>𝑦</m:t>
                                </m:r>
                                <m:r>
                                  <a:rPr lang="en-US" sz="1400" i="1">
                                    <a:latin typeface="Cambria Math" panose="02040503050406030204" pitchFamily="18" charset="0"/>
                                  </a:rPr>
                                  <m:t> </m:t>
                                </m:r>
                              </m:den>
                            </m:f>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𝑧</m:t>
                            </m:r>
                          </m:e>
                          <m:e>
                            <m:f>
                              <m:fPr>
                                <m:ctrlPr>
                                  <a:rPr lang="en-US" sz="1400" i="1">
                                    <a:latin typeface="Cambria Math"/>
                                  </a:rPr>
                                </m:ctrlPr>
                              </m:fPr>
                              <m:num>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𝑥</m:t>
                                </m:r>
                              </m:num>
                              <m:den>
                                <m:r>
                                  <a:rPr lang="en-US" sz="1400" i="1">
                                    <a:latin typeface="Cambria Math" panose="02040503050406030204" pitchFamily="18" charset="0"/>
                                  </a:rPr>
                                  <m:t>𝑧</m:t>
                                </m:r>
                                <m:r>
                                  <a:rPr lang="en-US" sz="1400" i="1">
                                    <a:latin typeface="Cambria Math" panose="02040503050406030204" pitchFamily="18" charset="0"/>
                                  </a:rPr>
                                  <m:t>−</m:t>
                                </m:r>
                                <m:r>
                                  <a:rPr lang="en-US" sz="1400" i="1">
                                    <a:latin typeface="Cambria Math" panose="02040503050406030204" pitchFamily="18" charset="0"/>
                                  </a:rPr>
                                  <m:t>𝑡</m:t>
                                </m:r>
                              </m:den>
                            </m:f>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𝑧</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𝑡</m:t>
                    </m:r>
                    <m:r>
                      <a:rPr lang="en-US" sz="1400">
                        <a:latin typeface="Cambria Math" panose="02040503050406030204" pitchFamily="18" charset="0"/>
                      </a:rPr>
                      <m:t>              </m:t>
                    </m:r>
                    <m:sSub>
                      <m:sSubPr>
                        <m:ctrlPr>
                          <a:rPr lang="en-US" sz="1400" i="1">
                            <a:latin typeface="Cambria Math"/>
                          </a:rPr>
                        </m:ctrlPr>
                      </m:sSubPr>
                      <m:e>
                        <m:r>
                          <a:rPr lang="en-US" sz="1400" i="1">
                            <a:latin typeface="Cambria Math" panose="02040503050406030204" pitchFamily="18" charset="0"/>
                          </a:rPr>
                          <m:t>𝜇</m:t>
                        </m:r>
                      </m:e>
                      <m:sub>
                        <m:r>
                          <a:rPr lang="en-US" sz="1400" i="1">
                            <a:latin typeface="Cambria Math" panose="02040503050406030204" pitchFamily="18" charset="0"/>
                          </a:rPr>
                          <m:t>𝑛</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f>
                              <m:fPr>
                                <m:ctrlPr>
                                  <a:rPr lang="en-US" sz="1400" i="1">
                                    <a:latin typeface="Cambria Math"/>
                                  </a:rPr>
                                </m:ctrlPr>
                              </m:fPr>
                              <m:num>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𝑧</m:t>
                                </m:r>
                              </m:num>
                              <m:den>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𝑧</m:t>
                                </m:r>
                                <m:r>
                                  <a:rPr lang="en-US" sz="1400" i="1">
                                    <a:latin typeface="Cambria Math" panose="02040503050406030204" pitchFamily="18" charset="0"/>
                                  </a:rPr>
                                  <m:t> </m:t>
                                </m:r>
                              </m:den>
                            </m:f>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𝑧</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𝑡</m:t>
                            </m:r>
                          </m:e>
                          <m:e>
                            <m:f>
                              <m:fPr>
                                <m:ctrlPr>
                                  <a:rPr lang="en-US" sz="1400" i="1">
                                    <a:latin typeface="Cambria Math"/>
                                  </a:rPr>
                                </m:ctrlPr>
                              </m:fPr>
                              <m:num>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𝑥</m:t>
                                </m:r>
                              </m:num>
                              <m:den>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𝑡</m:t>
                                </m:r>
                              </m:den>
                            </m:f>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𝑘</m:t>
                    </m:r>
                  </m:oMath>
                </a14:m>
                <a:endParaRPr lang="en-US" sz="14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a:rPr>
                          </m:ctrlPr>
                        </m:sSubPr>
                        <m:e>
                          <m:r>
                            <a:rPr lang="en-US" sz="1400" i="1">
                              <a:latin typeface="Cambria Math" panose="02040503050406030204" pitchFamily="18" charset="0"/>
                            </a:rPr>
                            <m:t>𝜇</m:t>
                          </m:r>
                        </m:e>
                        <m:sub>
                          <m:r>
                            <a:rPr lang="en-US" sz="1400" i="1">
                              <a:latin typeface="Cambria Math" panose="02040503050406030204" pitchFamily="18" charset="0"/>
                            </a:rPr>
                            <m:t>𝑟𝑛</m:t>
                          </m:r>
                        </m:sub>
                      </m:sSub>
                      <m:r>
                        <a:rPr lang="en-US" sz="1400" i="1">
                          <a:latin typeface="Cambria Math" panose="02040503050406030204" pitchFamily="18" charset="0"/>
                        </a:rPr>
                        <m:t>=</m:t>
                      </m:r>
                      <m:d>
                        <m:dPr>
                          <m:begChr m:val="{"/>
                          <m:endChr m:val=""/>
                          <m:ctrlPr>
                            <a:rPr lang="en-US" sz="1400" i="1">
                              <a:latin typeface="Cambria Math"/>
                            </a:rPr>
                          </m:ctrlPr>
                        </m:dPr>
                        <m:e>
                          <m:eqArr>
                            <m:eqArrPr>
                              <m:ctrlPr>
                                <a:rPr lang="en-US" sz="1400" i="1">
                                  <a:latin typeface="Cambria Math"/>
                                </a:rPr>
                              </m:ctrlPr>
                            </m:eqArrPr>
                            <m:e>
                              <m:f>
                                <m:fPr>
                                  <m:ctrlPr>
                                    <a:rPr lang="en-US" sz="1400" i="1">
                                      <a:latin typeface="Cambria Math"/>
                                    </a:rPr>
                                  </m:ctrlPr>
                                </m:fPr>
                                <m:num>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𝑡</m:t>
                                  </m:r>
                                </m:num>
                                <m:den>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 </m:t>
                                  </m:r>
                                </m:den>
                              </m:f>
                              <m:r>
                                <a:rPr lang="en-US" sz="1400" i="1">
                                  <a:latin typeface="Cambria Math" panose="02040503050406030204" pitchFamily="18" charset="0"/>
                                </a:rPr>
                                <m:t>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𝑘</m:t>
                              </m:r>
                            </m:e>
                            <m:e>
                              <m:r>
                                <a:rPr lang="en-US" sz="1400" i="1">
                                  <a:latin typeface="Cambria Math" panose="02040503050406030204" pitchFamily="18" charset="0"/>
                                </a:rPr>
                                <m:t>1 </m:t>
                              </m:r>
                              <m:r>
                                <a:rPr lang="en-US" sz="1400" i="1">
                                  <a:latin typeface="Cambria Math" panose="02040503050406030204" pitchFamily="18" charset="0"/>
                                </a:rPr>
                                <m:t>𝑣</m:t>
                              </m:r>
                              <m:r>
                                <a:rPr lang="en-US" sz="1400" i="1">
                                  <a:latin typeface="Cambria Math" panose="02040503050406030204" pitchFamily="18" charset="0"/>
                                </a:rPr>
                                <m:t>ớ</m:t>
                              </m:r>
                              <m:r>
                                <a:rPr lang="en-US" sz="1400" i="1">
                                  <a:latin typeface="Cambria Math" panose="02040503050406030204" pitchFamily="18" charset="0"/>
                                </a:rPr>
                                <m:t>𝑖</m:t>
                              </m:r>
                              <m:r>
                                <a:rPr lang="en-US" sz="1400" i="1">
                                  <a:latin typeface="Cambria Math" panose="02040503050406030204" pitchFamily="18" charset="0"/>
                                </a:rPr>
                                <m:t> </m:t>
                              </m:r>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𝑥</m:t>
                              </m:r>
                            </m:e>
                            <m:e>
                              <m:r>
                                <a:rPr lang="en-US" sz="1400" i="1">
                                  <a:latin typeface="Cambria Math" panose="02040503050406030204" pitchFamily="18" charset="0"/>
                                </a:rPr>
                                <m:t>0 </m:t>
                              </m:r>
                              <m:r>
                                <a:rPr lang="en-US" sz="1400" i="1">
                                  <a:latin typeface="Cambria Math" panose="02040503050406030204" pitchFamily="18" charset="0"/>
                                </a:rPr>
                                <m:t>𝑐</m:t>
                              </m:r>
                              <m:r>
                                <a:rPr lang="en-US" sz="1400" i="1">
                                  <a:latin typeface="Cambria Math" panose="02040503050406030204" pitchFamily="18" charset="0"/>
                                </a:rPr>
                                <m:t>ò</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𝑙</m:t>
                              </m:r>
                              <m:r>
                                <a:rPr lang="en-US" sz="1400" i="1">
                                  <a:latin typeface="Cambria Math" panose="02040503050406030204" pitchFamily="18" charset="0"/>
                                </a:rPr>
                                <m:t>ạ</m:t>
                              </m:r>
                              <m:r>
                                <a:rPr lang="en-US" sz="1400" i="1">
                                  <a:latin typeface="Cambria Math" panose="02040503050406030204" pitchFamily="18" charset="0"/>
                                </a:rPr>
                                <m:t>𝑖</m:t>
                              </m:r>
                            </m:e>
                          </m:eqArr>
                        </m:e>
                      </m:d>
                    </m:oMath>
                  </m:oMathPara>
                </a14:m>
                <a:endParaRPr lang="en-US" sz="1400">
                  <a:latin typeface="Arial" panose="020B0604020202020204" pitchFamily="34" charset="0"/>
                  <a:cs typeface="Arial" panose="020B0604020202020204" pitchFamily="34" charset="0"/>
                </a:endParaRPr>
              </a:p>
              <a:p>
                <a:pPr marL="0" indent="0">
                  <a:buNone/>
                </a:pPr>
                <a:r>
                  <a:rPr lang="en-US" sz="1400">
                    <a:latin typeface="Arial" panose="020B0604020202020204" pitchFamily="34" charset="0"/>
                    <a:cs typeface="Arial" panose="020B0604020202020204" pitchFamily="34" charset="0"/>
                  </a:rPr>
                  <a:t> </a:t>
                </a:r>
              </a:p>
              <a:p>
                <a:r>
                  <a:rPr lang="en-US" sz="1400">
                    <a:latin typeface="Arial" panose="020B0604020202020204" pitchFamily="34" charset="0"/>
                    <a:cs typeface="Arial" panose="020B0604020202020204" pitchFamily="34" charset="0"/>
                  </a:rPr>
                  <a:t>Với v,y,z,t,k là các tham số do người dùng quyết định</a:t>
                </a:r>
              </a:p>
              <a:p>
                <a:endParaRPr lang="en-US" sz="140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0907" y="307391"/>
                <a:ext cx="8194261" cy="3557789"/>
              </a:xfrm>
              <a:blipFill rotWithShape="0">
                <a:blip r:embed="rId3"/>
                <a:stretch>
                  <a:fillRect l="-149" t="-171" b="-17808"/>
                </a:stretch>
              </a:blipFill>
            </p:spPr>
            <p:txBody>
              <a:bodyPr/>
              <a:lstStyle/>
              <a:p>
                <a:r>
                  <a:rPr lang="en-US">
                    <a:noFill/>
                  </a:rPr>
                  <a:t> </a:t>
                </a:r>
              </a:p>
            </p:txBody>
          </p:sp>
        </mc:Fallback>
      </mc:AlternateContent>
      <p:pic>
        <p:nvPicPr>
          <p:cNvPr id="4" name="Picture 3"/>
          <p:cNvPicPr/>
          <p:nvPr/>
        </p:nvPicPr>
        <p:blipFill>
          <a:blip r:embed="rId4" cstate="print">
            <a:extLst>
              <a:ext uri="{28A0092B-C50C-407E-A947-70E740481C1C}">
                <a14:useLocalDpi xmlns:a14="http://schemas.microsoft.com/office/drawing/2010/main" val="0"/>
              </a:ext>
            </a:extLst>
          </a:blip>
          <a:stretch>
            <a:fillRect/>
          </a:stretch>
        </p:blipFill>
        <p:spPr>
          <a:xfrm>
            <a:off x="786063" y="4700017"/>
            <a:ext cx="8271881" cy="2157984"/>
          </a:xfrm>
          <a:prstGeom prst="rect">
            <a:avLst/>
          </a:prstGeom>
        </p:spPr>
      </p:pic>
    </p:spTree>
    <p:extLst>
      <p:ext uri="{BB962C8B-B14F-4D97-AF65-F5344CB8AC3E}">
        <p14:creationId xmlns:p14="http://schemas.microsoft.com/office/powerpoint/2010/main" val="371167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Luật hợp thành mờ</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45201" y="1905000"/>
            <a:ext cx="6591985" cy="3777622"/>
          </a:xfrm>
        </p:spPr>
        <p:txBody>
          <a:bodyPr>
            <a:noAutofit/>
          </a:bodyPr>
          <a:lstStyle/>
          <a:p>
            <a:pPr marL="0" indent="0">
              <a:buNone/>
            </a:pPr>
            <a:r>
              <a:rPr lang="en-US" sz="2400">
                <a:latin typeface="Arial" panose="020B0604020202020204" pitchFamily="34" charset="0"/>
                <a:cs typeface="Arial" panose="020B0604020202020204" pitchFamily="34" charset="0"/>
              </a:rPr>
              <a:t>Hệ thống chỉ có một đầu vào và một đầu ra ( SISO) nên luật hợp thành mờ như sau:</a:t>
            </a:r>
          </a:p>
          <a:p>
            <a:pPr lvl="0">
              <a:buFont typeface="Courier New" panose="02070309020205020404" pitchFamily="49" charset="0"/>
              <a:buChar char="o"/>
            </a:pPr>
            <a:r>
              <a:rPr lang="en-US" sz="2400" smtClean="0">
                <a:latin typeface="Arial" panose="020B0604020202020204" pitchFamily="34" charset="0"/>
                <a:cs typeface="Arial" panose="020B0604020202020204" pitchFamily="34" charset="0"/>
              </a:rPr>
              <a:t>	Nếu </a:t>
            </a:r>
            <a:r>
              <a:rPr lang="en-US" sz="2400">
                <a:latin typeface="Arial" panose="020B0604020202020204" pitchFamily="34" charset="0"/>
                <a:cs typeface="Arial" panose="020B0604020202020204" pitchFamily="34" charset="0"/>
              </a:rPr>
              <a:t>độ ẩm rất cao thì lượng nước tưới rất ít</a:t>
            </a:r>
          </a:p>
          <a:p>
            <a:pPr lvl="0">
              <a:buFont typeface="Courier New" panose="02070309020205020404" pitchFamily="49" charset="0"/>
              <a:buChar char="o"/>
            </a:pPr>
            <a:r>
              <a:rPr lang="en-US" sz="2400" smtClean="0">
                <a:latin typeface="Arial" panose="020B0604020202020204" pitchFamily="34" charset="0"/>
                <a:cs typeface="Arial" panose="020B0604020202020204" pitchFamily="34" charset="0"/>
              </a:rPr>
              <a:t>	Nếu </a:t>
            </a:r>
            <a:r>
              <a:rPr lang="en-US" sz="2400">
                <a:latin typeface="Arial" panose="020B0604020202020204" pitchFamily="34" charset="0"/>
                <a:cs typeface="Arial" panose="020B0604020202020204" pitchFamily="34" charset="0"/>
              </a:rPr>
              <a:t>độ ẩm cao thì lượng nước tưới ít</a:t>
            </a:r>
          </a:p>
          <a:p>
            <a:pPr lvl="0">
              <a:buFont typeface="Courier New" panose="02070309020205020404" pitchFamily="49" charset="0"/>
              <a:buChar char="o"/>
            </a:pPr>
            <a:r>
              <a:rPr lang="en-US" sz="2400" smtClean="0">
                <a:latin typeface="Arial" panose="020B0604020202020204" pitchFamily="34" charset="0"/>
                <a:cs typeface="Arial" panose="020B0604020202020204" pitchFamily="34" charset="0"/>
              </a:rPr>
              <a:t>	Nếu </a:t>
            </a:r>
            <a:r>
              <a:rPr lang="en-US" sz="2400">
                <a:latin typeface="Arial" panose="020B0604020202020204" pitchFamily="34" charset="0"/>
                <a:cs typeface="Arial" panose="020B0604020202020204" pitchFamily="34" charset="0"/>
              </a:rPr>
              <a:t>độ ẩm trung bình thì lượng nước tưới trung bình</a:t>
            </a:r>
          </a:p>
          <a:p>
            <a:pPr lvl="0">
              <a:buFont typeface="Courier New" panose="02070309020205020404" pitchFamily="49" charset="0"/>
              <a:buChar char="o"/>
            </a:pPr>
            <a:r>
              <a:rPr lang="en-US" sz="2400" smtClean="0">
                <a:latin typeface="Arial" panose="020B0604020202020204" pitchFamily="34" charset="0"/>
                <a:cs typeface="Arial" panose="020B0604020202020204" pitchFamily="34" charset="0"/>
              </a:rPr>
              <a:t>	Nếu </a:t>
            </a:r>
            <a:r>
              <a:rPr lang="en-US" sz="2400">
                <a:latin typeface="Arial" panose="020B0604020202020204" pitchFamily="34" charset="0"/>
                <a:cs typeface="Arial" panose="020B0604020202020204" pitchFamily="34" charset="0"/>
              </a:rPr>
              <a:t>độ ẩm thấp thì lượng nước tưới nhiều</a:t>
            </a:r>
          </a:p>
          <a:p>
            <a:pPr lvl="0">
              <a:buFont typeface="Courier New" panose="02070309020205020404" pitchFamily="49" charset="0"/>
              <a:buChar char="o"/>
            </a:pPr>
            <a:r>
              <a:rPr lang="en-US" sz="2400" smtClean="0">
                <a:latin typeface="Arial" panose="020B0604020202020204" pitchFamily="34" charset="0"/>
                <a:cs typeface="Arial" panose="020B0604020202020204" pitchFamily="34" charset="0"/>
              </a:rPr>
              <a:t>	Nếu </a:t>
            </a:r>
            <a:r>
              <a:rPr lang="en-US" sz="2400">
                <a:latin typeface="Arial" panose="020B0604020202020204" pitchFamily="34" charset="0"/>
                <a:cs typeface="Arial" panose="020B0604020202020204" pitchFamily="34" charset="0"/>
              </a:rPr>
              <a:t>độ ẩm rất thấp thì lượng nước tưới rất nhiều</a:t>
            </a:r>
          </a:p>
          <a:p>
            <a:pPr>
              <a:buFont typeface="Courier New" panose="02070309020205020404" pitchFamily="49" charset="0"/>
              <a:buChar char="o"/>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04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Giải mờ</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a:t>Sử dụng phương pháp </a:t>
                </a:r>
                <a:r>
                  <a:rPr lang="en-US" sz="2400" smtClean="0"/>
                  <a:t>trung bình </a:t>
                </a:r>
                <a:r>
                  <a:rPr lang="en-US" sz="2400"/>
                  <a:t>tâm để xác định đầu ra </a:t>
                </a:r>
              </a:p>
              <a:p>
                <a:pPr marL="0" indent="0">
                  <a:buNone/>
                </a:pPr>
                <a:endParaRPr lang="en-US" sz="2400" i="1"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𝑟𝑛</m:t>
                              </m:r>
                            </m:sub>
                          </m:s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𝑡𝑏</m:t>
                              </m:r>
                            </m:sub>
                          </m:sSub>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 </m:t>
                          </m:r>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𝑟𝑖</m:t>
                              </m:r>
                            </m:sub>
                          </m:sSub>
                          <m:r>
                            <a:rPr lang="en-US" sz="2400" i="1">
                              <a:latin typeface="Cambria Math" panose="02040503050406030204" pitchFamily="18" charset="0"/>
                            </a:rPr>
                            <m:t>∗</m:t>
                          </m:r>
                          <m:r>
                            <a:rPr lang="en-US" sz="2400" i="1">
                              <a:latin typeface="Cambria Math" panose="02040503050406030204" pitchFamily="18" charset="0"/>
                            </a:rPr>
                            <m:t>𝑣</m:t>
                          </m:r>
                        </m:num>
                        <m:den>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𝑟𝑛</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𝑡𝑏</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𝑟𝑖</m:t>
                              </m:r>
                            </m:sub>
                          </m:sSub>
                        </m:den>
                      </m:f>
                    </m:oMath>
                  </m:oMathPara>
                </a14:m>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95" t="-1452"/>
                </a:stretch>
              </a:blipFill>
            </p:spPr>
            <p:txBody>
              <a:bodyPr/>
              <a:lstStyle/>
              <a:p>
                <a:r>
                  <a:rPr lang="en-US">
                    <a:noFill/>
                  </a:rPr>
                  <a:t> </a:t>
                </a:r>
              </a:p>
            </p:txBody>
          </p:sp>
        </mc:Fallback>
      </mc:AlternateContent>
    </p:spTree>
    <p:extLst>
      <p:ext uri="{BB962C8B-B14F-4D97-AF65-F5344CB8AC3E}">
        <p14:creationId xmlns:p14="http://schemas.microsoft.com/office/powerpoint/2010/main" val="287695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Hệ thống sau khi lắp ráp đầy đủ</a:t>
            </a:r>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227192" y="644023"/>
            <a:ext cx="5265705" cy="6800074"/>
          </a:xfrm>
        </p:spPr>
      </p:pic>
    </p:spTree>
    <p:extLst>
      <p:ext uri="{BB962C8B-B14F-4D97-AF65-F5344CB8AC3E}">
        <p14:creationId xmlns:p14="http://schemas.microsoft.com/office/powerpoint/2010/main" val="244586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Đặt vấn đề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64383" y="2489200"/>
            <a:ext cx="8124635" cy="3530600"/>
          </a:xfrm>
        </p:spPr>
        <p:txBody>
          <a:bodyPr>
            <a:noAutofit/>
          </a:bodyPr>
          <a:lstStyle/>
          <a:p>
            <a:pPr marL="0" indent="0">
              <a:buNone/>
            </a:pPr>
            <a:r>
              <a:rPr lang="en-US" sz="2400">
                <a:latin typeface="Arial" panose="020B0604020202020204" pitchFamily="34" charset="0"/>
                <a:cs typeface="Arial" panose="020B0604020202020204" pitchFamily="34" charset="0"/>
              </a:rPr>
              <a:t>- Internet of Things đang là xu hướng của công nghệ </a:t>
            </a:r>
          </a:p>
          <a:p>
            <a:pPr marL="0" indent="0">
              <a:buNone/>
            </a:pPr>
            <a:r>
              <a:rPr lang="en-US" sz="2400">
                <a:latin typeface="Arial" panose="020B0604020202020204" pitchFamily="34" charset="0"/>
                <a:cs typeface="Arial" panose="020B0604020202020204" pitchFamily="34" charset="0"/>
              </a:rPr>
              <a:t>- Việc tự động hóa trong nông nghiệp, đặc biệt là với quy mô nhỏ như hộ gia đình là nhu cầu cấp thiết</a:t>
            </a:r>
          </a:p>
          <a:p>
            <a:pPr marL="0" indent="0">
              <a:buNone/>
            </a:pPr>
            <a:r>
              <a:rPr lang="en-US" sz="2400">
                <a:latin typeface="Arial" panose="020B0604020202020204" pitchFamily="34" charset="0"/>
                <a:cs typeface="Arial" panose="020B0604020202020204" pitchFamily="34" charset="0"/>
              </a:rPr>
              <a:t>=&gt; Mục tiêu: Nghiên cứu ứng dụng IoT để phát triển vườn thông minh </a:t>
            </a:r>
          </a:p>
          <a:p>
            <a:pPr marL="0" indent="0">
              <a:buNone/>
            </a:pPr>
            <a:r>
              <a:rPr lang="en-US" sz="24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3610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Điều kiện thử nghiệm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42415" y="1511808"/>
            <a:ext cx="6591985" cy="3777622"/>
          </a:xfrm>
        </p:spPr>
        <p:txBody>
          <a:bodyPr>
            <a:noAutofit/>
          </a:bodyPr>
          <a:lstStyle/>
          <a:p>
            <a:pPr marL="0" indent="0">
              <a:buNone/>
            </a:pPr>
            <a:r>
              <a:rPr lang="en-US" sz="2000">
                <a:latin typeface="Arial" panose="020B0604020202020204" pitchFamily="34" charset="0"/>
                <a:cs typeface="Arial" panose="020B0604020202020204" pitchFamily="34" charset="0"/>
              </a:rPr>
              <a:t>Hệ thống được thử nghiệm 5 lần đo với các mức độ ẩm khác nhau.</a:t>
            </a:r>
          </a:p>
          <a:p>
            <a:pPr marL="0" indent="0">
              <a:buNone/>
            </a:pPr>
            <a:r>
              <a:rPr lang="en-US" sz="2000">
                <a:latin typeface="Arial" panose="020B0604020202020204" pitchFamily="34" charset="0"/>
                <a:cs typeface="Arial" panose="020B0604020202020204" pitchFamily="34" charset="0"/>
              </a:rPr>
              <a:t>Thông số đầu vào : </a:t>
            </a:r>
          </a:p>
          <a:p>
            <a:pPr marL="0" indent="0">
              <a:buNone/>
            </a:pPr>
            <a:r>
              <a:rPr lang="en-US" sz="2000">
                <a:latin typeface="Arial" panose="020B0604020202020204" pitchFamily="34" charset="0"/>
                <a:cs typeface="Arial" panose="020B0604020202020204" pitchFamily="34" charset="0"/>
              </a:rPr>
              <a:t>- Lượng đất : 1 kg</a:t>
            </a:r>
          </a:p>
          <a:p>
            <a:pPr marL="0" indent="0">
              <a:buNone/>
            </a:pPr>
            <a:r>
              <a:rPr lang="en-US" sz="2000">
                <a:latin typeface="Arial" panose="020B0604020202020204" pitchFamily="34" charset="0"/>
                <a:cs typeface="Arial" panose="020B0604020202020204" pitchFamily="34" charset="0"/>
              </a:rPr>
              <a:t>- Các giá trị tập mờ tương ứng với giá trị đo được: </a:t>
            </a:r>
          </a:p>
          <a:p>
            <a:pPr marL="0" indent="0">
              <a:buNone/>
            </a:pPr>
            <a:r>
              <a:rPr lang="en-US" sz="2000">
                <a:latin typeface="Arial" panose="020B0604020202020204" pitchFamily="34" charset="0"/>
                <a:cs typeface="Arial" panose="020B0604020202020204" pitchFamily="34" charset="0"/>
              </a:rPr>
              <a:t>a = 400, b = 524, c = 649, d = 774, e= 899</a:t>
            </a:r>
          </a:p>
          <a:p>
            <a:pPr marL="0" indent="0">
              <a:buNone/>
            </a:pPr>
            <a:r>
              <a:rPr lang="en-US" sz="2000">
                <a:latin typeface="Arial" panose="020B0604020202020204" pitchFamily="34" charset="0"/>
                <a:cs typeface="Arial" panose="020B0604020202020204" pitchFamily="34" charset="0"/>
              </a:rPr>
              <a:t>- Các giá trị tập mờ tương ứng với lượng nước cần bơm:</a:t>
            </a:r>
          </a:p>
          <a:p>
            <a:pPr marL="0" indent="0">
              <a:buNone/>
            </a:pPr>
            <a:r>
              <a:rPr lang="en-US" sz="2000">
                <a:latin typeface="Arial" panose="020B0604020202020204" pitchFamily="34" charset="0"/>
                <a:cs typeface="Arial" panose="020B0604020202020204" pitchFamily="34" charset="0"/>
              </a:rPr>
              <a:t>v=200, y=400 , z=600 , t=800 , k=1000</a:t>
            </a:r>
          </a:p>
          <a:p>
            <a:pPr marL="0" indent="0">
              <a:buNone/>
            </a:pPr>
            <a:r>
              <a:rPr lang="en-US" sz="2000">
                <a:latin typeface="Arial" panose="020B0604020202020204" pitchFamily="34" charset="0"/>
                <a:cs typeface="Arial" panose="020B0604020202020204" pitchFamily="34" charset="0"/>
              </a:rPr>
              <a:t>Ta có được lượng nước tính toán và lượng nước thực tế thu được như sau:</a:t>
            </a:r>
          </a:p>
          <a:p>
            <a:r>
              <a:rPr lang="en-US" sz="2000">
                <a:latin typeface="Arial" panose="020B0604020202020204" pitchFamily="34" charset="0"/>
                <a:cs typeface="Arial" panose="020B0604020202020204" pitchFamily="34" charset="0"/>
              </a:rPr>
              <a:t>Lưu ý: Lượng nước tính toán là lượng nước được tính khi tưới cho 1 kg đất</a:t>
            </a:r>
          </a:p>
        </p:txBody>
      </p:sp>
    </p:spTree>
    <p:extLst>
      <p:ext uri="{BB962C8B-B14F-4D97-AF65-F5344CB8AC3E}">
        <p14:creationId xmlns:p14="http://schemas.microsoft.com/office/powerpoint/2010/main" val="268666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barn(inVertic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barn(inVertic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9359216"/>
              </p:ext>
            </p:extLst>
          </p:nvPr>
        </p:nvGraphicFramePr>
        <p:xfrm>
          <a:off x="530352" y="2404758"/>
          <a:ext cx="8796529" cy="3901440"/>
        </p:xfrm>
        <a:graphic>
          <a:graphicData uri="http://schemas.openxmlformats.org/drawingml/2006/table">
            <a:tbl>
              <a:tblPr firstRow="1" firstCol="1" bandRow="1">
                <a:tableStyleId>{5C22544A-7EE6-4342-B048-85BDC9FD1C3A}</a:tableStyleId>
              </a:tblPr>
              <a:tblGrid>
                <a:gridCol w="1233766"/>
                <a:gridCol w="1376459"/>
                <a:gridCol w="3026658"/>
                <a:gridCol w="3159646"/>
              </a:tblGrid>
              <a:tr h="409961">
                <a:tc>
                  <a:txBody>
                    <a:bodyPr/>
                    <a:lstStyle/>
                    <a:p>
                      <a:pPr algn="ctr">
                        <a:spcAft>
                          <a:spcPts val="0"/>
                        </a:spcAft>
                      </a:pPr>
                      <a:r>
                        <a:rPr lang="en-US" sz="3200">
                          <a:effectLst/>
                        </a:rPr>
                        <a:t>Số lần đo</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Độ ẩm</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Lượng nước tính toán(ml)</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Lượng nước thực tế (ml)</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r>
              <a:tr h="329285">
                <a:tc>
                  <a:txBody>
                    <a:bodyPr/>
                    <a:lstStyle/>
                    <a:p>
                      <a:pPr algn="ctr">
                        <a:spcAft>
                          <a:spcPts val="0"/>
                        </a:spcAft>
                      </a:pPr>
                      <a:r>
                        <a:rPr lang="en-US" sz="3200">
                          <a:effectLst/>
                        </a:rPr>
                        <a:t>1</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450</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280</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300</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r>
              <a:tr h="329285">
                <a:tc>
                  <a:txBody>
                    <a:bodyPr/>
                    <a:lstStyle/>
                    <a:p>
                      <a:pPr algn="ctr">
                        <a:spcAft>
                          <a:spcPts val="0"/>
                        </a:spcAft>
                      </a:pPr>
                      <a:r>
                        <a:rPr lang="en-US" sz="3200">
                          <a:effectLst/>
                        </a:rPr>
                        <a:t>2</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323</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200</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210</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r>
              <a:tr h="329285">
                <a:tc>
                  <a:txBody>
                    <a:bodyPr/>
                    <a:lstStyle/>
                    <a:p>
                      <a:pPr algn="ctr">
                        <a:spcAft>
                          <a:spcPts val="0"/>
                        </a:spcAft>
                      </a:pPr>
                      <a:r>
                        <a:rPr lang="en-US" sz="3200">
                          <a:effectLst/>
                        </a:rPr>
                        <a:t>3</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653</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600</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690</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r>
              <a:tr h="329285">
                <a:tc>
                  <a:txBody>
                    <a:bodyPr/>
                    <a:lstStyle/>
                    <a:p>
                      <a:pPr algn="ctr">
                        <a:spcAft>
                          <a:spcPts val="0"/>
                        </a:spcAft>
                      </a:pPr>
                      <a:r>
                        <a:rPr lang="en-US" sz="3200">
                          <a:effectLst/>
                        </a:rPr>
                        <a:t>4</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482</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333</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350</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r>
              <a:tr h="329285">
                <a:tc>
                  <a:txBody>
                    <a:bodyPr/>
                    <a:lstStyle/>
                    <a:p>
                      <a:pPr algn="ctr">
                        <a:spcAft>
                          <a:spcPts val="0"/>
                        </a:spcAft>
                      </a:pPr>
                      <a:r>
                        <a:rPr lang="en-US" sz="3200">
                          <a:effectLst/>
                        </a:rPr>
                        <a:t>5</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734</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736</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c>
                  <a:txBody>
                    <a:bodyPr/>
                    <a:lstStyle/>
                    <a:p>
                      <a:pPr algn="ctr">
                        <a:spcAft>
                          <a:spcPts val="0"/>
                        </a:spcAft>
                      </a:pPr>
                      <a:r>
                        <a:rPr lang="en-US" sz="3200">
                          <a:effectLst/>
                        </a:rPr>
                        <a:t>650</a:t>
                      </a:r>
                      <a:endParaRPr lang="en-US" sz="3200">
                        <a:effectLst/>
                        <a:latin typeface="Liberation Serif"/>
                        <a:ea typeface="SimSun" panose="02010600030101010101" pitchFamily="2" charset="-122"/>
                        <a:cs typeface="Arial" panose="020B0604020202020204" pitchFamily="34" charset="0"/>
                      </a:endParaRPr>
                    </a:p>
                  </a:txBody>
                  <a:tcPr marL="51435" marR="51435" marT="0" marB="0"/>
                </a:tc>
              </a:tr>
            </a:tbl>
          </a:graphicData>
        </a:graphic>
      </p:graphicFrame>
      <p:sp>
        <p:nvSpPr>
          <p:cNvPr id="2" name="TextBox 1"/>
          <p:cNvSpPr txBox="1"/>
          <p:nvPr/>
        </p:nvSpPr>
        <p:spPr>
          <a:xfrm>
            <a:off x="2029968" y="548640"/>
            <a:ext cx="4204997" cy="646331"/>
          </a:xfrm>
          <a:prstGeom prst="rect">
            <a:avLst/>
          </a:prstGeom>
          <a:noFill/>
        </p:spPr>
        <p:txBody>
          <a:bodyPr wrap="none" rtlCol="0">
            <a:spAutoFit/>
          </a:bodyPr>
          <a:lstStyle/>
          <a:p>
            <a:r>
              <a:rPr lang="en-US" sz="3600" smtClean="0"/>
              <a:t>Kết quả thử nghiệm</a:t>
            </a:r>
            <a:endParaRPr lang="en-US" sz="3600"/>
          </a:p>
        </p:txBody>
      </p:sp>
    </p:spTree>
    <p:extLst>
      <p:ext uri="{BB962C8B-B14F-4D97-AF65-F5344CB8AC3E}">
        <p14:creationId xmlns:p14="http://schemas.microsoft.com/office/powerpoint/2010/main" val="34087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Phân tích kết quả</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01847" y="1905000"/>
                <a:ext cx="7475905" cy="3777622"/>
              </a:xfrm>
            </p:spPr>
            <p:txBody>
              <a:bodyPr>
                <a:noAutofit/>
              </a:bodyPr>
              <a:lstStyle/>
              <a:p>
                <a:pPr marL="0" indent="0">
                  <a:buNone/>
                </a:pPr>
                <a:r>
                  <a:rPr lang="en-US" sz="2000">
                    <a:latin typeface="Arial" panose="020B0604020202020204" pitchFamily="34" charset="0"/>
                    <a:cs typeface="Arial" panose="020B0604020202020204" pitchFamily="34" charset="0"/>
                  </a:rPr>
                  <a:t>- Kết quả lượng nước tính toán là đúng với độ ẩm đo được </a:t>
                </a:r>
              </a:p>
              <a:p>
                <a:pPr marL="0" indent="0">
                  <a:buNone/>
                </a:pPr>
                <a:r>
                  <a:rPr lang="en-US" sz="2000">
                    <a:latin typeface="Arial" panose="020B0604020202020204" pitchFamily="34" charset="0"/>
                    <a:cs typeface="Arial" panose="020B0604020202020204" pitchFamily="34" charset="0"/>
                  </a:rPr>
                  <a:t>VD: độ ẩm 450 =&gt;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𝜇</m:t>
                        </m:r>
                      </m:e>
                      <m:sub>
                        <m:r>
                          <a:rPr lang="en-US" sz="2000" i="1">
                            <a:latin typeface="Cambria Math" panose="02040503050406030204" pitchFamily="18" charset="0"/>
                          </a:rPr>
                          <m:t>𝑟</m:t>
                        </m:r>
                        <m:r>
                          <a:rPr lang="en-US" sz="2000" i="1">
                            <a:latin typeface="Cambria Math" panose="02040503050406030204" pitchFamily="18" charset="0"/>
                          </a:rPr>
                          <m:t>ấ</m:t>
                        </m:r>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rPr>
                          <m:t>𝑐𝑎𝑜</m:t>
                        </m:r>
                      </m:sub>
                    </m:sSub>
                    <m:d>
                      <m:dPr>
                        <m:ctrlPr>
                          <a:rPr lang="en-US" sz="2000" i="1">
                            <a:latin typeface="Cambria Math"/>
                          </a:rPr>
                        </m:ctrlPr>
                      </m:dPr>
                      <m:e>
                        <m:r>
                          <a:rPr lang="en-US" sz="2000" i="1">
                            <a:latin typeface="Cambria Math" panose="02040503050406030204" pitchFamily="18" charset="0"/>
                          </a:rPr>
                          <m:t>450</m:t>
                        </m:r>
                      </m:e>
                    </m:d>
                    <m:r>
                      <a:rPr lang="en-US" sz="2000" i="1">
                        <a:latin typeface="Cambria Math" panose="02040503050406030204" pitchFamily="18" charset="0"/>
                      </a:rPr>
                      <m:t>=0.6,</m:t>
                    </m:r>
                    <m:sSub>
                      <m:sSubPr>
                        <m:ctrlPr>
                          <a:rPr lang="en-US" sz="2000" i="1">
                            <a:latin typeface="Cambria Math"/>
                          </a:rPr>
                        </m:ctrlPr>
                      </m:sSubPr>
                      <m:e>
                        <m:r>
                          <a:rPr lang="en-US" sz="2000" i="1">
                            <a:latin typeface="Cambria Math" panose="02040503050406030204" pitchFamily="18" charset="0"/>
                          </a:rPr>
                          <m:t>𝜇</m:t>
                        </m:r>
                      </m:e>
                      <m:sub>
                        <m:r>
                          <a:rPr lang="en-US" sz="2000" i="1">
                            <a:latin typeface="Cambria Math" panose="02040503050406030204" pitchFamily="18" charset="0"/>
                          </a:rPr>
                          <m:t> </m:t>
                        </m:r>
                        <m:r>
                          <a:rPr lang="en-US" sz="2000" i="1">
                            <a:latin typeface="Cambria Math" panose="02040503050406030204" pitchFamily="18" charset="0"/>
                          </a:rPr>
                          <m:t>𝑐𝑎𝑜</m:t>
                        </m:r>
                      </m:sub>
                    </m:sSub>
                    <m:r>
                      <a:rPr lang="en-US" sz="2000" i="1">
                        <a:latin typeface="Cambria Math" panose="02040503050406030204" pitchFamily="18" charset="0"/>
                      </a:rPr>
                      <m:t>=0.4</m:t>
                    </m:r>
                  </m:oMath>
                </a14:m>
                <a:r>
                  <a:rPr lang="en-US" sz="2000">
                    <a:latin typeface="Arial" panose="020B0604020202020204" pitchFamily="34" charset="0"/>
                    <a:cs typeface="Arial" panose="020B0604020202020204" pitchFamily="34" charset="0"/>
                  </a:rPr>
                  <a:t>. Ta có tập mờ đầu ra theo luật hợp thành mờ là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𝜇</m:t>
                        </m:r>
                      </m:e>
                      <m:sub>
                        <m:r>
                          <a:rPr lang="en-US" sz="2000" i="1">
                            <a:latin typeface="Cambria Math" panose="02040503050406030204" pitchFamily="18" charset="0"/>
                          </a:rPr>
                          <m:t>𝑟</m:t>
                        </m:r>
                        <m:r>
                          <a:rPr lang="en-US" sz="2000" i="1">
                            <a:latin typeface="Cambria Math" panose="02040503050406030204" pitchFamily="18" charset="0"/>
                          </a:rPr>
                          <m:t>ấ</m:t>
                        </m:r>
                        <m:r>
                          <a:rPr lang="en-US" sz="2000" i="1">
                            <a:latin typeface="Cambria Math" panose="02040503050406030204" pitchFamily="18" charset="0"/>
                          </a:rPr>
                          <m:t>𝑡</m:t>
                        </m:r>
                        <m:r>
                          <a:rPr lang="en-US" sz="2000" i="1">
                            <a:latin typeface="Cambria Math" panose="02040503050406030204" pitchFamily="18" charset="0"/>
                          </a:rPr>
                          <m:t> í</m:t>
                        </m:r>
                        <m:r>
                          <a:rPr lang="en-US" sz="2000" i="1">
                            <a:latin typeface="Cambria Math" panose="02040503050406030204" pitchFamily="18" charset="0"/>
                          </a:rPr>
                          <m:t>𝑡</m:t>
                        </m:r>
                      </m:sub>
                    </m:sSub>
                    <m:r>
                      <a:rPr lang="en-US" sz="2000" i="1">
                        <a:latin typeface="Cambria Math" panose="02040503050406030204" pitchFamily="18" charset="0"/>
                      </a:rPr>
                      <m:t>=0.6, </m:t>
                    </m:r>
                    <m:sSub>
                      <m:sSubPr>
                        <m:ctrlPr>
                          <a:rPr lang="en-US" sz="2000" i="1">
                            <a:latin typeface="Cambria Math"/>
                          </a:rPr>
                        </m:ctrlPr>
                      </m:sSubPr>
                      <m:e>
                        <m:r>
                          <a:rPr lang="en-US" sz="2000" i="1">
                            <a:latin typeface="Cambria Math" panose="02040503050406030204" pitchFamily="18" charset="0"/>
                          </a:rPr>
                          <m:t>𝜇</m:t>
                        </m:r>
                      </m:e>
                      <m:sub>
                        <m:r>
                          <a:rPr lang="en-US" sz="2000" i="1">
                            <a:latin typeface="Cambria Math" panose="02040503050406030204" pitchFamily="18" charset="0"/>
                          </a:rPr>
                          <m:t>í</m:t>
                        </m:r>
                        <m:r>
                          <a:rPr lang="en-US" sz="2000" i="1">
                            <a:latin typeface="Cambria Math" panose="02040503050406030204" pitchFamily="18" charset="0"/>
                          </a:rPr>
                          <m:t>𝑡</m:t>
                        </m:r>
                      </m:sub>
                    </m:sSub>
                    <m:r>
                      <a:rPr lang="en-US" sz="2000" i="1">
                        <a:latin typeface="Cambria Math" panose="02040503050406030204" pitchFamily="18" charset="0"/>
                      </a:rPr>
                      <m:t>=0.4</m:t>
                    </m:r>
                  </m:oMath>
                </a14:m>
                <a:r>
                  <a:rPr lang="en-US" sz="2000">
                    <a:latin typeface="Arial" panose="020B0604020202020204" pitchFamily="34" charset="0"/>
                    <a:cs typeface="Arial" panose="020B0604020202020204" pitchFamily="34" charset="0"/>
                  </a:rPr>
                  <a:t>.</a:t>
                </a:r>
              </a:p>
              <a:p>
                <a:pPr marL="0" indent="0">
                  <a:buNone/>
                </a:pPr>
                <a:r>
                  <a:rPr lang="en-US" sz="2000" smtClean="0">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f>
                      <m:fPr>
                        <m:ctrlPr>
                          <a:rPr lang="en-US" sz="2000" i="1">
                            <a:latin typeface="Cambria Math"/>
                          </a:rPr>
                        </m:ctrlPr>
                      </m:fPr>
                      <m:num>
                        <m:r>
                          <a:rPr lang="en-US" sz="2000" i="1">
                            <a:latin typeface="Cambria Math" panose="02040503050406030204" pitchFamily="18" charset="0"/>
                          </a:rPr>
                          <m:t>0.6∗200+0.4∗400</m:t>
                        </m:r>
                      </m:num>
                      <m:den>
                        <m:r>
                          <a:rPr lang="en-US" sz="2000" i="1">
                            <a:latin typeface="Cambria Math" panose="02040503050406030204" pitchFamily="18" charset="0"/>
                          </a:rPr>
                          <m:t>0.6+0.4</m:t>
                        </m:r>
                      </m:den>
                    </m:f>
                    <m:r>
                      <a:rPr lang="en-US" sz="2000" i="1">
                        <a:latin typeface="Cambria Math" panose="02040503050406030204" pitchFamily="18" charset="0"/>
                      </a:rPr>
                      <m:t>=280</m:t>
                    </m:r>
                  </m:oMath>
                </a14:m>
                <a:endParaRPr lang="en-US" sz="2000">
                  <a:latin typeface="Arial" panose="020B0604020202020204" pitchFamily="34" charset="0"/>
                  <a:cs typeface="Arial" panose="020B0604020202020204" pitchFamily="34" charset="0"/>
                </a:endParaRPr>
              </a:p>
              <a:p>
                <a:pPr marL="0" indent="0">
                  <a:buNone/>
                </a:pPr>
                <a:endParaRPr lang="en-US" sz="2000" smtClean="0">
                  <a:latin typeface="Arial" panose="020B0604020202020204" pitchFamily="34" charset="0"/>
                  <a:cs typeface="Arial" panose="020B0604020202020204" pitchFamily="34" charset="0"/>
                </a:endParaRPr>
              </a:p>
              <a:p>
                <a:pPr marL="0" indent="0">
                  <a:buNone/>
                </a:pP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Lượng nước thực tế có chênh lệch với lượng nước tính toán do sai số của thiết bị đo và khoảng thời gian lấy mẫu. VD: thời gian cập nhật kết quả đo lưu lượng là 500ms lượng nước bơm có thể vượt so với lượng nước tính toán do chưa cập nhật kịp kết quả đo.   </a:t>
                </a:r>
              </a:p>
              <a:p>
                <a:endParaRPr lang="en-US" sz="200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01847" y="1905000"/>
                <a:ext cx="7475905" cy="3777622"/>
              </a:xfrm>
              <a:blipFill rotWithShape="0">
                <a:blip r:embed="rId2"/>
                <a:stretch>
                  <a:fillRect l="-815" t="-808" b="-2908"/>
                </a:stretch>
              </a:blipFill>
            </p:spPr>
            <p:txBody>
              <a:bodyPr/>
              <a:lstStyle/>
              <a:p>
                <a:r>
                  <a:rPr lang="en-US">
                    <a:noFill/>
                  </a:rPr>
                  <a:t> </a:t>
                </a:r>
              </a:p>
            </p:txBody>
          </p:sp>
        </mc:Fallback>
      </mc:AlternateContent>
    </p:spTree>
    <p:extLst>
      <p:ext uri="{BB962C8B-B14F-4D97-AF65-F5344CB8AC3E}">
        <p14:creationId xmlns:p14="http://schemas.microsoft.com/office/powerpoint/2010/main" val="28333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791" y="459518"/>
            <a:ext cx="6589199" cy="1280890"/>
          </a:xfrm>
        </p:spPr>
        <p:txBody>
          <a:bodyPr/>
          <a:lstStyle/>
          <a:p>
            <a:r>
              <a:rPr lang="en-US" smtClean="0">
                <a:latin typeface="Arial" panose="020B0604020202020204" pitchFamily="34" charset="0"/>
                <a:cs typeface="Arial" panose="020B0604020202020204" pitchFamily="34" charset="0"/>
              </a:rPr>
              <a:t>Kết luận &amp; hướng phát triển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1791" y="1539240"/>
            <a:ext cx="7402753" cy="3777622"/>
          </a:xfrm>
        </p:spPr>
        <p:txBody>
          <a:bodyPr>
            <a:noAutofit/>
          </a:bodyPr>
          <a:lstStyle/>
          <a:p>
            <a:pPr>
              <a:buFont typeface="Wingdings" panose="05000000000000000000" pitchFamily="2" charset="2"/>
              <a:buChar char="q"/>
            </a:pPr>
            <a:r>
              <a:rPr lang="en-US" sz="2000" smtClean="0">
                <a:latin typeface="Arial" panose="020B0604020202020204" pitchFamily="34" charset="0"/>
                <a:cs typeface="Arial" panose="020B0604020202020204" pitchFamily="34" charset="0"/>
              </a:rPr>
              <a:t>Kết luận </a:t>
            </a:r>
          </a:p>
          <a:p>
            <a:pPr marL="0" indent="0">
              <a:buNone/>
            </a:pP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Về lý thuyết : nghiên cứu , thử nghiệm và áp dụng các phần ứng như Arduino và các loại cảm biến ; tìm hiểu về điều khiển mờ và các ứng dụng của nó </a:t>
            </a:r>
          </a:p>
          <a:p>
            <a:pPr marL="0" indent="0">
              <a:buNone/>
            </a:pPr>
            <a:r>
              <a:rPr lang="en-US" sz="2000" smtClean="0">
                <a:latin typeface="Arial" panose="020B0604020202020204" pitchFamily="34" charset="0"/>
                <a:cs typeface="Arial" panose="020B0604020202020204" pitchFamily="34" charset="0"/>
              </a:rPr>
              <a:t>-Về </a:t>
            </a:r>
            <a:r>
              <a:rPr lang="en-US" sz="2000">
                <a:latin typeface="Arial" panose="020B0604020202020204" pitchFamily="34" charset="0"/>
                <a:cs typeface="Arial" panose="020B0604020202020204" pitchFamily="34" charset="0"/>
              </a:rPr>
              <a:t>sản phẩm: phát triển hệ thống tưới cây tự động ứng dụng điều khiển mờ. Hệ thống đã hoạt động ở dạng demo trong phòng thí nghiệm. </a:t>
            </a:r>
            <a:endParaRPr lang="en-US" sz="20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smtClean="0">
                <a:latin typeface="Arial" panose="020B0604020202020204" pitchFamily="34" charset="0"/>
                <a:cs typeface="Arial" panose="020B0604020202020204" pitchFamily="34" charset="0"/>
              </a:rPr>
              <a:t>Hướng phát triển</a:t>
            </a:r>
          </a:p>
          <a:p>
            <a:pPr marL="0" indent="0">
              <a:buNone/>
            </a:pPr>
            <a:r>
              <a:rPr lang="en-US" sz="2000" smtClean="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Tiếp tục phát triển hệ thống để hỗ trợ thêm nhiều loại cảm biến khác nhau , quy mô lớn hơn.</a:t>
            </a:r>
          </a:p>
          <a:p>
            <a:pPr marL="0" indent="0">
              <a:buNone/>
            </a:pP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Đóng gói, hoàn thiện sản phẩm để có thể triển khai trên thực tế</a:t>
            </a:r>
          </a:p>
          <a:p>
            <a:pPr marL="0" indent="0">
              <a:buNone/>
            </a:pPr>
            <a:endParaRPr lang="en-US" sz="2000" smtClean="0">
              <a:latin typeface="Arial" panose="020B0604020202020204" pitchFamily="34" charset="0"/>
              <a:cs typeface="Arial" panose="020B0604020202020204" pitchFamily="34" charset="0"/>
            </a:endParaRPr>
          </a:p>
          <a:p>
            <a:pPr>
              <a:buFontTx/>
              <a:buChar char="-"/>
            </a:pP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78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769" y="2452910"/>
            <a:ext cx="7254240" cy="1280890"/>
          </a:xfrm>
        </p:spPr>
        <p:txBody>
          <a:bodyPr>
            <a:normAutofit fontScale="90000"/>
          </a:bodyPr>
          <a:lstStyle/>
          <a:p>
            <a:r>
              <a:rPr lang="en-US" smtClean="0"/>
              <a:t>Cảm ơn thầy cô đã lắng nghe !!</a:t>
            </a:r>
            <a:endParaRPr lang="en-US"/>
          </a:p>
        </p:txBody>
      </p:sp>
    </p:spTree>
    <p:extLst>
      <p:ext uri="{BB962C8B-B14F-4D97-AF65-F5344CB8AC3E}">
        <p14:creationId xmlns:p14="http://schemas.microsoft.com/office/powerpoint/2010/main" val="147543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nghiên cứu </a:t>
            </a:r>
            <a:endParaRPr lang="en-US"/>
          </a:p>
        </p:txBody>
      </p:sp>
      <p:sp>
        <p:nvSpPr>
          <p:cNvPr id="3" name="Content Placeholder 2"/>
          <p:cNvSpPr>
            <a:spLocks noGrp="1"/>
          </p:cNvSpPr>
          <p:nvPr>
            <p:ph idx="1"/>
          </p:nvPr>
        </p:nvSpPr>
        <p:spPr>
          <a:xfrm>
            <a:off x="864382" y="2489200"/>
            <a:ext cx="7958776" cy="3530600"/>
          </a:xfrm>
        </p:spPr>
        <p:txBody>
          <a:bodyPr>
            <a:normAutofit/>
          </a:bodyPr>
          <a:lstStyle/>
          <a:p>
            <a:r>
              <a:rPr lang="en-US" sz="2800">
                <a:latin typeface="Arial" panose="020B0604020202020204" pitchFamily="34" charset="0"/>
                <a:cs typeface="Arial" panose="020B0604020202020204" pitchFamily="34" charset="0"/>
              </a:rPr>
              <a:t>Nghiên cứu, lập trình để khảo sát thuộc tính các phần cứng: Arduino &amp; các cảm biến</a:t>
            </a:r>
          </a:p>
          <a:p>
            <a:r>
              <a:rPr lang="en-US" sz="2800">
                <a:latin typeface="Arial" panose="020B0604020202020204" pitchFamily="34" charset="0"/>
                <a:cs typeface="Arial" panose="020B0604020202020204" pitchFamily="34" charset="0"/>
              </a:rPr>
              <a:t> Tìm hiểu , nghiên cứu điều khiển mờ xây dựng ứng dụng tưới cây thông minh </a:t>
            </a:r>
          </a:p>
          <a:p>
            <a:r>
              <a:rPr lang="en-US" sz="2800">
                <a:latin typeface="Arial" panose="020B0604020202020204" pitchFamily="34" charset="0"/>
                <a:cs typeface="Arial" panose="020B0604020202020204" pitchFamily="34" charset="0"/>
              </a:rPr>
              <a:t>Lắp ráp, thử nghiệm hệ thống trên môi trường thực</a:t>
            </a:r>
          </a:p>
        </p:txBody>
      </p:sp>
    </p:spTree>
    <p:extLst>
      <p:ext uri="{BB962C8B-B14F-4D97-AF65-F5344CB8AC3E}">
        <p14:creationId xmlns:p14="http://schemas.microsoft.com/office/powerpoint/2010/main" val="395845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Khảo sát các hệ thống hiện có</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64382" y="2489200"/>
            <a:ext cx="8022944" cy="3530600"/>
          </a:xfrm>
        </p:spPr>
        <p:txBody>
          <a:bodyPr/>
          <a:lstStyle/>
          <a:p>
            <a:pPr>
              <a:buFont typeface="Arial" panose="020B0604020202020204" pitchFamily="34" charset="0"/>
              <a:buChar char="•"/>
            </a:pPr>
            <a:r>
              <a:rPr lang="en-US" sz="2400">
                <a:latin typeface="Arial" panose="020B0604020202020204" pitchFamily="34" charset="0"/>
                <a:cs typeface="Arial" panose="020B0604020202020204" pitchFamily="34" charset="0"/>
              </a:rPr>
              <a:t>Ở Việt Nam : </a:t>
            </a:r>
          </a:p>
          <a:p>
            <a:pPr lvl="1">
              <a:buFont typeface="Courier New" panose="02070309020205020404" pitchFamily="49" charset="0"/>
              <a:buChar char="o"/>
            </a:pPr>
            <a:r>
              <a:rPr lang="en-US" sz="2400" b="1">
                <a:latin typeface="Arial" panose="020B0604020202020204" pitchFamily="34" charset="0"/>
                <a:cs typeface="Arial" panose="020B0604020202020204" pitchFamily="34" charset="0"/>
              </a:rPr>
              <a:t>Trồng cây bằng Smartphone của nhóm Hachi</a:t>
            </a:r>
          </a:p>
          <a:p>
            <a:pPr>
              <a:buFont typeface="Arial" panose="020B0604020202020204" pitchFamily="34" charset="0"/>
              <a:buChar char="•"/>
            </a:pPr>
            <a:r>
              <a:rPr lang="en-US" sz="2400">
                <a:latin typeface="Arial" panose="020B0604020202020204" pitchFamily="34" charset="0"/>
                <a:cs typeface="Arial" panose="020B0604020202020204" pitchFamily="34" charset="0"/>
              </a:rPr>
              <a:t>Ở nước ngoài : </a:t>
            </a:r>
          </a:p>
          <a:p>
            <a:pPr lvl="1">
              <a:buFont typeface="Courier New" panose="02070309020205020404" pitchFamily="49" charset="0"/>
              <a:buChar char="o"/>
            </a:pPr>
            <a:r>
              <a:rPr lang="en-US" sz="2400" b="1">
                <a:latin typeface="Arial" panose="020B0604020202020204" pitchFamily="34" charset="0"/>
                <a:cs typeface="Arial" panose="020B0604020202020204" pitchFamily="34" charset="0"/>
              </a:rPr>
              <a:t>Công nghệ tưới nhỏ giọt của Isarel</a:t>
            </a:r>
          </a:p>
          <a:p>
            <a:pPr marL="342900" lvl="1" indent="0">
              <a:buNone/>
            </a:pPr>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88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486" y="269005"/>
            <a:ext cx="6683765" cy="960668"/>
          </a:xfrm>
        </p:spPr>
        <p:txBody>
          <a:bodyPr>
            <a:normAutofit fontScale="90000"/>
          </a:bodyPr>
          <a:lstStyle/>
          <a:p>
            <a:r>
              <a:rPr lang="en-US" smtClean="0">
                <a:latin typeface="Arial" panose="020B0604020202020204" pitchFamily="34" charset="0"/>
                <a:cs typeface="Arial" panose="020B0604020202020204" pitchFamily="34" charset="0"/>
              </a:rPr>
              <a:t>Trồng cây bằng Smartphone của nhóm Hachi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8212" y="1482291"/>
            <a:ext cx="8595360" cy="3616765"/>
          </a:xfrm>
        </p:spPr>
        <p:txBody>
          <a:bodyPr>
            <a:noAutofit/>
          </a:bodyPr>
          <a:lstStyle/>
          <a:p>
            <a:pPr marL="0" indent="0">
              <a:buNone/>
            </a:pPr>
            <a:endParaRPr lang="en-US" sz="20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a:latin typeface="Arial" panose="020B0604020202020204" pitchFamily="34" charset="0"/>
                <a:cs typeface="Arial" panose="020B0604020202020204" pitchFamily="34" charset="0"/>
              </a:rPr>
              <a:t>Mọi dữ liệu sẽ được gửi lên server dữ liệu của nhóm Hachi và cập nhật trong ứng dụng di động Hachi của người dùng. </a:t>
            </a:r>
          </a:p>
          <a:p>
            <a:pPr lvl="1">
              <a:buFont typeface="Courier New" panose="02070309020205020404" pitchFamily="49" charset="0"/>
              <a:buChar char="o"/>
            </a:pPr>
            <a:r>
              <a:rPr lang="en-US" sz="2000">
                <a:latin typeface="Arial" panose="020B0604020202020204" pitchFamily="34" charset="0"/>
                <a:cs typeface="Arial" panose="020B0604020202020204" pitchFamily="34" charset="0"/>
              </a:rPr>
              <a:t>Người dùng sẽ theo dõi và thay đổi thông số : thời gian tưới, thời gian chiếu sáng và các mức độ cảnh báo sao cho phù hợp với môi trường</a:t>
            </a:r>
          </a:p>
          <a:p>
            <a:endParaRPr lang="en-US" sz="1400">
              <a:latin typeface="Arial" panose="020B0604020202020204" pitchFamily="34" charset="0"/>
              <a:cs typeface="Arial" panose="020B0604020202020204" pitchFamily="34" charset="0"/>
            </a:endParaRPr>
          </a:p>
          <a:p>
            <a:pPr marL="342900" lvl="1" indent="0">
              <a:buNone/>
            </a:pP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6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6" y="461433"/>
            <a:ext cx="7598534" cy="1280890"/>
          </a:xfrm>
        </p:spPr>
        <p:txBody>
          <a:bodyPr/>
          <a:lstStyle/>
          <a:p>
            <a:r>
              <a:rPr lang="en-US" smtClean="0">
                <a:latin typeface="Arial" panose="020B0604020202020204" pitchFamily="34" charset="0"/>
                <a:cs typeface="Arial" panose="020B0604020202020204" pitchFamily="34" charset="0"/>
              </a:rPr>
              <a:t>Công nghệ tưới nhỏ giọt của Israel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5642" y="1293145"/>
            <a:ext cx="8261685" cy="2284244"/>
          </a:xfrm>
        </p:spPr>
        <p:txBody>
          <a:bodyPr>
            <a:noAutofit/>
          </a:bodyPr>
          <a:lstStyle/>
          <a:p>
            <a:pPr marL="0" indent="0">
              <a:buNone/>
            </a:pPr>
            <a:endParaRPr lang="en-US" sz="20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a:latin typeface="Arial" panose="020B0604020202020204" pitchFamily="34" charset="0"/>
                <a:cs typeface="Arial" panose="020B0604020202020204" pitchFamily="34" charset="0"/>
              </a:rPr>
              <a:t>Hệ thống tưới: bồn chứa nước, hệ thống ống dẫn, đầu tưới nhỏ giọt</a:t>
            </a:r>
          </a:p>
          <a:p>
            <a:pPr lvl="1">
              <a:buFont typeface="Courier New" panose="02070309020205020404" pitchFamily="49" charset="0"/>
              <a:buChar char="o"/>
            </a:pPr>
            <a:r>
              <a:rPr lang="en-US" sz="2000">
                <a:latin typeface="Arial" panose="020B0604020202020204" pitchFamily="34" charset="0"/>
                <a:cs typeface="Arial" panose="020B0604020202020204" pitchFamily="34" charset="0"/>
              </a:rPr>
              <a:t>Hệ thống điều khiển: van điều khiển, bộ lọc, bộ điều khiển số lần &amp; thời gian tưới</a:t>
            </a:r>
          </a:p>
          <a:p>
            <a:pPr lvl="1">
              <a:buFont typeface="Courier New" panose="02070309020205020404" pitchFamily="49" charset="0"/>
              <a:buChar char="o"/>
            </a:pPr>
            <a:r>
              <a:rPr lang="en-US" sz="2000">
                <a:latin typeface="Arial" panose="020B0604020202020204" pitchFamily="34" charset="0"/>
                <a:cs typeface="Arial" panose="020B0604020202020204" pitchFamily="34" charset="0"/>
              </a:rPr>
              <a:t>Có thể thêm một số tùy biến : bộ châm phân tự động, cảm ứng độ ẩm đất</a:t>
            </a:r>
          </a:p>
          <a:p>
            <a:pPr marL="0" indent="0">
              <a:buNone/>
            </a:pPr>
            <a:endParaRPr lang="en-US" sz="2000">
              <a:latin typeface="Arial" panose="020B0604020202020204" pitchFamily="34" charset="0"/>
              <a:cs typeface="Arial" panose="020B0604020202020204" pitchFamily="34" charset="0"/>
            </a:endParaRPr>
          </a:p>
          <a:p>
            <a:pPr marL="457200" lvl="1" indent="0">
              <a:buNone/>
            </a:pPr>
            <a:r>
              <a:rPr lang="en-US" sz="2000">
                <a:latin typeface="Arial" panose="020B0604020202020204" pitchFamily="34" charset="0"/>
                <a:cs typeface="Arial" panose="020B0604020202020204" pitchFamily="34" charset="0"/>
              </a:rPr>
              <a:t> </a:t>
            </a:r>
          </a:p>
          <a:p>
            <a:pPr lvl="3">
              <a:buFont typeface="Wingdings" panose="05000000000000000000" pitchFamily="2" charset="2"/>
              <a:buChar char="v"/>
            </a:pPr>
            <a:endParaRPr lang="en-US" sz="140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1400">
              <a:latin typeface="Arial" panose="020B0604020202020204" pitchFamily="34" charset="0"/>
              <a:cs typeface="Arial" panose="020B0604020202020204" pitchFamily="34" charset="0"/>
            </a:endParaRPr>
          </a:p>
          <a:p>
            <a:pPr marL="1371600" lvl="4" indent="0">
              <a:buNone/>
            </a:pPr>
            <a:r>
              <a:rPr lang="en-US" sz="1400">
                <a:latin typeface="Arial" panose="020B0604020202020204" pitchFamily="34" charset="0"/>
                <a:cs typeface="Arial" panose="020B0604020202020204" pitchFamily="34" charset="0"/>
              </a:rPr>
              <a:t> </a:t>
            </a:r>
          </a:p>
          <a:p>
            <a:pPr marL="1714500" lvl="5" indent="0">
              <a:buNone/>
            </a:pPr>
            <a:endParaRPr lang="en-US" sz="1400">
              <a:latin typeface="Arial" panose="020B0604020202020204" pitchFamily="34" charset="0"/>
              <a:cs typeface="Arial" panose="020B0604020202020204" pitchFamily="34" charset="0"/>
            </a:endParaRPr>
          </a:p>
          <a:p>
            <a:pPr marL="0" indent="0">
              <a:buNone/>
            </a:pPr>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p:txBody>
      </p:sp>
      <p:pic>
        <p:nvPicPr>
          <p:cNvPr id="4" name="Content Placeholder 3" descr="5.jpg"/>
          <p:cNvPicPr>
            <a:picLocks noChangeAspect="1"/>
          </p:cNvPicPr>
          <p:nvPr/>
        </p:nvPicPr>
        <p:blipFill>
          <a:blip r:embed="rId3" cstate="print"/>
          <a:stretch>
            <a:fillRect/>
          </a:stretch>
        </p:blipFill>
        <p:spPr>
          <a:xfrm>
            <a:off x="1299412" y="3969627"/>
            <a:ext cx="2917387" cy="2686782"/>
          </a:xfrm>
          <a:prstGeom prst="rect">
            <a:avLst/>
          </a:prstGeom>
        </p:spPr>
      </p:pic>
      <p:pic>
        <p:nvPicPr>
          <p:cNvPr id="5" name="Picture 4" descr="6.jpg"/>
          <p:cNvPicPr>
            <a:picLocks noChangeAspect="1"/>
          </p:cNvPicPr>
          <p:nvPr/>
        </p:nvPicPr>
        <p:blipFill>
          <a:blip r:embed="rId4" cstate="print"/>
          <a:stretch>
            <a:fillRect/>
          </a:stretch>
        </p:blipFill>
        <p:spPr>
          <a:xfrm>
            <a:off x="5300696" y="3969627"/>
            <a:ext cx="3205533" cy="2686782"/>
          </a:xfrm>
          <a:prstGeom prst="rect">
            <a:avLst/>
          </a:prstGeom>
        </p:spPr>
      </p:pic>
    </p:spTree>
    <p:extLst>
      <p:ext uri="{BB962C8B-B14F-4D97-AF65-F5344CB8AC3E}">
        <p14:creationId xmlns:p14="http://schemas.microsoft.com/office/powerpoint/2010/main" val="17521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784" y="606714"/>
            <a:ext cx="6937155" cy="772909"/>
          </a:xfrm>
        </p:spPr>
        <p:txBody>
          <a:bodyPr/>
          <a:lstStyle/>
          <a:p>
            <a:r>
              <a:rPr lang="en-US" smtClean="0">
                <a:latin typeface="Arial" panose="020B0604020202020204" pitchFamily="34" charset="0"/>
                <a:cs typeface="Arial" panose="020B0604020202020204" pitchFamily="34" charset="0"/>
              </a:rPr>
              <a:t>Ý tưởng xây dựng hệ thống SS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16184" y="1379623"/>
            <a:ext cx="7707191" cy="4984601"/>
          </a:xfrm>
        </p:spPr>
        <p:txBody>
          <a:bodyPr>
            <a:noAutofit/>
          </a:bodyPr>
          <a:lstStyle/>
          <a:p>
            <a:pPr marL="0" indent="0">
              <a:buNone/>
            </a:pPr>
            <a:endParaRPr lang="en-US" sz="16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Hệ thống thực hiện việc tưới cây tự động dựa trên thời gian và độ ẩm của đất. </a:t>
            </a:r>
          </a:p>
          <a:p>
            <a:r>
              <a:rPr lang="en-US" sz="2400">
                <a:latin typeface="Arial" panose="020B0604020202020204" pitchFamily="34" charset="0"/>
                <a:cs typeface="Arial" panose="020B0604020202020204" pitchFamily="34" charset="0"/>
              </a:rPr>
              <a:t>Vào một thời gian nào đó trong ngày, hệ thống sẽ đo độ ẩm của đất từ đó tính toán lượng nước phù hợp và tiến hành bơm nước. </a:t>
            </a:r>
          </a:p>
          <a:p>
            <a:r>
              <a:rPr lang="en-US" sz="2400">
                <a:latin typeface="Arial" panose="020B0604020202020204" pitchFamily="34" charset="0"/>
                <a:cs typeface="Arial" panose="020B0604020202020204" pitchFamily="34" charset="0"/>
              </a:rPr>
              <a:t>Trong quá trình bơm , cảm biến lưu lượng cho biết lượng nước đã tưới. Khi lượng nước này bằng lượng nước cần bơm thì bộ điều khiển tắt máy bơm. </a:t>
            </a:r>
          </a:p>
          <a:p>
            <a:r>
              <a:rPr lang="en-US" sz="2400">
                <a:latin typeface="Arial" panose="020B0604020202020204" pitchFamily="34" charset="0"/>
                <a:cs typeface="Arial" panose="020B0604020202020204" pitchFamily="34" charset="0"/>
              </a:rPr>
              <a:t>Người dùng có thể chỉnh thời gian tưới và mối quan hệ giữa  lượng nước tưới với độ ẩm của đất để phù hợp với từng loại cây trồng và đất.</a:t>
            </a:r>
          </a:p>
          <a:p>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862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Sơ đồ hệ thống</a:t>
            </a:r>
            <a:endParaRPr lang="en-US">
              <a:latin typeface="Arial" panose="020B0604020202020204" pitchFamily="34" charset="0"/>
              <a:cs typeface="Arial" panose="020B0604020202020204"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0653" y="1604213"/>
            <a:ext cx="3545304" cy="4957010"/>
          </a:xfrm>
          <a:prstGeom prst="rect">
            <a:avLst/>
          </a:prstGeom>
        </p:spPr>
      </p:pic>
      <p:sp>
        <p:nvSpPr>
          <p:cNvPr id="6" name="TextBox 5"/>
          <p:cNvSpPr txBox="1"/>
          <p:nvPr/>
        </p:nvSpPr>
        <p:spPr>
          <a:xfrm>
            <a:off x="4555957" y="1604213"/>
            <a:ext cx="4138863" cy="2215991"/>
          </a:xfrm>
          <a:prstGeom prst="rect">
            <a:avLst/>
          </a:prstGeom>
          <a:noFill/>
        </p:spPr>
        <p:txBody>
          <a:bodyPr wrap="square" rtlCol="0">
            <a:spAutoFit/>
          </a:bodyPr>
          <a:lstStyle/>
          <a:p>
            <a:pPr lvl="1"/>
            <a:r>
              <a:rPr lang="en-US" sz="2400">
                <a:latin typeface="Arial" panose="020B0604020202020204" pitchFamily="34" charset="0"/>
                <a:cs typeface="Arial" panose="020B0604020202020204" pitchFamily="34" charset="0"/>
              </a:rPr>
              <a:t>Bộ phát làm nhiệm vụ đo độ ẩm của đất, thu lại tín hiệu, truyền dữ liệu đo cho bộ điều khiển thông qua sóng RF . </a:t>
            </a:r>
          </a:p>
          <a:p>
            <a:endParaRPr lang="en-US"/>
          </a:p>
        </p:txBody>
      </p:sp>
      <p:sp>
        <p:nvSpPr>
          <p:cNvPr id="7" name="TextBox 6"/>
          <p:cNvSpPr txBox="1"/>
          <p:nvPr/>
        </p:nvSpPr>
        <p:spPr>
          <a:xfrm>
            <a:off x="5005136" y="4315326"/>
            <a:ext cx="4036641" cy="2585323"/>
          </a:xfrm>
          <a:prstGeom prst="rect">
            <a:avLst/>
          </a:prstGeom>
          <a:noFill/>
        </p:spPr>
        <p:txBody>
          <a:bodyPr wrap="square" rtlCol="0">
            <a:spAutoFit/>
          </a:bodyPr>
          <a:lstStyle/>
          <a:p>
            <a:pPr marL="0" lvl="1"/>
            <a:r>
              <a:rPr lang="en-US" sz="2400">
                <a:latin typeface="Arial" panose="020B0604020202020204" pitchFamily="34" charset="0"/>
                <a:cs typeface="Arial" panose="020B0604020202020204" pitchFamily="34" charset="0"/>
              </a:rPr>
              <a:t>Bộ điều khiển khi đến thời gian tưới, sẽ </a:t>
            </a:r>
            <a:r>
              <a:rPr lang="en-US" sz="2400" smtClean="0">
                <a:latin typeface="Arial" panose="020B0604020202020204" pitchFamily="34" charset="0"/>
                <a:cs typeface="Arial" panose="020B0604020202020204" pitchFamily="34" charset="0"/>
              </a:rPr>
              <a:t>nhận </a:t>
            </a:r>
            <a:r>
              <a:rPr lang="en-US" sz="2400">
                <a:latin typeface="Arial" panose="020B0604020202020204" pitchFamily="34" charset="0"/>
                <a:cs typeface="Arial" panose="020B0604020202020204" pitchFamily="34" charset="0"/>
              </a:rPr>
              <a:t>số liệu đo từ bộ phát , tính toán lượng nước cần bơm , sau đó bật máy bơm để </a:t>
            </a:r>
            <a:r>
              <a:rPr lang="en-US" sz="2400" smtClean="0">
                <a:latin typeface="Arial" panose="020B0604020202020204" pitchFamily="34" charset="0"/>
                <a:cs typeface="Arial" panose="020B0604020202020204" pitchFamily="34" charset="0"/>
              </a:rPr>
              <a:t>bơm lượng nước đã tính toán </a:t>
            </a:r>
            <a:endParaRPr lang="en-US" sz="2400">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215516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phát</a:t>
            </a:r>
            <a:endParaRPr lang="en-US"/>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71874"/>
            <a:ext cx="4791456" cy="529132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3791" y="-17972"/>
            <a:ext cx="2405750" cy="256505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2466" y="4298802"/>
            <a:ext cx="2422420" cy="1927066"/>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6193791" y="2375830"/>
            <a:ext cx="2659771" cy="2106956"/>
          </a:xfrm>
          <a:prstGeom prst="rect">
            <a:avLst/>
          </a:prstGeom>
        </p:spPr>
      </p:pic>
    </p:spTree>
    <p:extLst>
      <p:ext uri="{BB962C8B-B14F-4D97-AF65-F5344CB8AC3E}">
        <p14:creationId xmlns:p14="http://schemas.microsoft.com/office/powerpoint/2010/main" val="232237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782</TotalTime>
  <Words>1858</Words>
  <Application>Microsoft Office PowerPoint</Application>
  <PresentationFormat>On-screen Show (4:3)</PresentationFormat>
  <Paragraphs>220</Paragraphs>
  <Slides>24</Slides>
  <Notes>4</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Wisp</vt:lpstr>
      <vt:lpstr>Retrospect</vt:lpstr>
      <vt:lpstr>NGHIÊN CỨU KHOA HỌC SINH VIÊN 2016-2017</vt:lpstr>
      <vt:lpstr>Đặt vấn đề </vt:lpstr>
      <vt:lpstr>Phương pháp nghiên cứu </vt:lpstr>
      <vt:lpstr>Khảo sát các hệ thống hiện có</vt:lpstr>
      <vt:lpstr>Trồng cây bằng Smartphone của nhóm Hachi </vt:lpstr>
      <vt:lpstr>Công nghệ tưới nhỏ giọt của Israel </vt:lpstr>
      <vt:lpstr>Ý tưởng xây dựng hệ thống SS</vt:lpstr>
      <vt:lpstr>Sơ đồ hệ thống</vt:lpstr>
      <vt:lpstr>Bộ phát</vt:lpstr>
      <vt:lpstr>Sơ đồ chân cắm của bộ phát</vt:lpstr>
      <vt:lpstr>Sơ đồ đi dây giữa Arduino và cảm biến độ ẩm đất</vt:lpstr>
      <vt:lpstr>Bộ điều khiển</vt:lpstr>
      <vt:lpstr>Sơ đồ chân cắm của bộ điều khiển</vt:lpstr>
      <vt:lpstr>Các khối trong điều khiển mờ</vt:lpstr>
      <vt:lpstr>Mờ hóa</vt:lpstr>
      <vt:lpstr>PowerPoint Presentation</vt:lpstr>
      <vt:lpstr>Luật hợp thành mờ</vt:lpstr>
      <vt:lpstr>Giải mờ</vt:lpstr>
      <vt:lpstr>Hệ thống sau khi lắp ráp đầy đủ</vt:lpstr>
      <vt:lpstr>Điều kiện thử nghiệm</vt:lpstr>
      <vt:lpstr>PowerPoint Presentation</vt:lpstr>
      <vt:lpstr>Phân tích kết quả</vt:lpstr>
      <vt:lpstr>Kết luận &amp; hướng phát triển </vt:lpstr>
      <vt:lpstr>Cảm ơn thầy cô đã lắng nghe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KHOA HỌC SINH VIÊN 2016-2017</dc:title>
  <dc:creator>Vaio</dc:creator>
  <cp:lastModifiedBy>Hungghihi</cp:lastModifiedBy>
  <cp:revision>13</cp:revision>
  <dcterms:created xsi:type="dcterms:W3CDTF">2017-05-05T11:22:32Z</dcterms:created>
  <dcterms:modified xsi:type="dcterms:W3CDTF">2017-05-07T04:34:52Z</dcterms:modified>
</cp:coreProperties>
</file>