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48" r:id="rId1"/>
    <p:sldMasterId id="2147483660" r:id="rId2"/>
    <p:sldMasterId id="2147483678" r:id="rId3"/>
    <p:sldMasterId id="2147483695" r:id="rId4"/>
    <p:sldMasterId id="2147483712" r:id="rId5"/>
  </p:sldMasterIdLst>
  <p:sldIdLst>
    <p:sldId id="256" r:id="rId6"/>
    <p:sldId id="257" r:id="rId7"/>
    <p:sldId id="258" r:id="rId8"/>
    <p:sldId id="259" r:id="rId9"/>
    <p:sldId id="260" r:id="rId10"/>
    <p:sldId id="261" r:id="rId11"/>
    <p:sldId id="262" r:id="rId12"/>
    <p:sldId id="263" r:id="rId13"/>
    <p:sldId id="264" r:id="rId14"/>
    <p:sldId id="265" r:id="rId15"/>
    <p:sldId id="330" r:id="rId16"/>
    <p:sldId id="331" r:id="rId17"/>
    <p:sldId id="332"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297" r:id="rId71"/>
    <p:sldId id="298" r:id="rId72"/>
    <p:sldId id="299" r:id="rId73"/>
    <p:sldId id="300" r:id="rId74"/>
    <p:sldId id="301" r:id="rId75"/>
    <p:sldId id="302" r:id="rId76"/>
    <p:sldId id="303" r:id="rId77"/>
    <p:sldId id="304" r:id="rId78"/>
    <p:sldId id="305" r:id="rId79"/>
    <p:sldId id="306" r:id="rId80"/>
    <p:sldId id="307" r:id="rId81"/>
    <p:sldId id="308"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61" Type="http://schemas.openxmlformats.org/officeDocument/2006/relationships/slide" Target="slides/slide56.xml"/><Relationship Id="rId82" Type="http://schemas.openxmlformats.org/officeDocument/2006/relationships/slide" Target="slides/slide7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87333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680929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323462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903899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035506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647966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062529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5EFB28-8E71-4A93-A610-8EB9E4A7DB28}" type="datetimeFigureOut">
              <a:rPr lang="en-US" smtClean="0"/>
              <a:pPr/>
              <a:t>04-May-17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58016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5EFB28-8E71-4A93-A610-8EB9E4A7DB28}" type="datetimeFigureOut">
              <a:rPr lang="en-US" smtClean="0"/>
              <a:pPr/>
              <a:t>04-May-17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4837246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EFB28-8E71-4A93-A610-8EB9E4A7DB28}" type="datetimeFigureOut">
              <a:rPr lang="en-US" smtClean="0"/>
              <a:pPr/>
              <a:t>04-May-17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498354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083434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9056752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228187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276785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959690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8156180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4236532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5EFB28-8E71-4A93-A610-8EB9E4A7DB28}" type="datetimeFigureOut">
              <a:rPr lang="en-US" smtClean="0"/>
              <a:pPr/>
              <a:t>04-May-17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1408558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D5EFB28-8E71-4A93-A610-8EB9E4A7DB28}" type="datetimeFigureOut">
              <a:rPr lang="en-US" smtClean="0"/>
              <a:pPr/>
              <a:t>04-May-17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7714222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912981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644230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94961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5188956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4669565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5674403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0968735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5EFB28-8E71-4A93-A610-8EB9E4A7DB28}" type="datetimeFigureOut">
              <a:rPr lang="en-US" smtClean="0"/>
              <a:pPr/>
              <a:t>04-May-17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6812173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5EFB28-8E71-4A93-A610-8EB9E4A7DB28}" type="datetimeFigureOut">
              <a:rPr lang="en-US" smtClean="0"/>
              <a:pPr/>
              <a:t>04-May-17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9157660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EFB28-8E71-4A93-A610-8EB9E4A7DB28}" type="datetimeFigureOut">
              <a:rPr lang="en-US" smtClean="0"/>
              <a:pPr/>
              <a:t>04-May-17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9608260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41187851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9716332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931181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07355B-5DA2-46E3-A270-E71A9CE889E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978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7696403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97094430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07355B-5DA2-46E3-A270-E71A9CE889E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58801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2264691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5145123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5304438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5830540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7015747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4124184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5952841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5EFB28-8E71-4A93-A610-8EB9E4A7DB28}" type="datetimeFigureOut">
              <a:rPr lang="en-US" smtClean="0"/>
              <a:pPr/>
              <a:t>04-May-17</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04344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5EFB28-8E71-4A93-A610-8EB9E4A7DB28}" type="datetimeFigureOut">
              <a:rPr lang="en-US" smtClean="0"/>
              <a:pPr/>
              <a:t>04-May-17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7511440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5EFB28-8E71-4A93-A610-8EB9E4A7DB28}" type="datetimeFigureOut">
              <a:rPr lang="en-US" smtClean="0"/>
              <a:pPr/>
              <a:t>04-May-17</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7189856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EFB28-8E71-4A93-A610-8EB9E4A7DB28}" type="datetimeFigureOut">
              <a:rPr lang="en-US" smtClean="0"/>
              <a:pPr/>
              <a:t>04-May-17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3886926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8770236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90820647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589265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407355B-5DA2-46E3-A270-E71A9CE889E5}"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5748756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0228444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07355B-5DA2-46E3-A270-E71A9CE889E5}"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11546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078634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922659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5EFB28-8E71-4A93-A610-8EB9E4A7DB28}" type="datetimeFigureOut">
              <a:rPr lang="en-US" smtClean="0"/>
              <a:pPr/>
              <a:t>04-May-17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7946075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0480099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5475775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7105866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9736796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94382478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5EFB28-8E71-4A93-A610-8EB9E4A7DB28}" type="datetimeFigureOut">
              <a:rPr lang="en-US" smtClean="0"/>
              <a:pPr/>
              <a:t>04-May-17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36129886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5EFB28-8E71-4A93-A610-8EB9E4A7DB28}" type="datetimeFigureOut">
              <a:rPr lang="en-US" smtClean="0"/>
              <a:pPr/>
              <a:t>04-May-17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83200001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EFB28-8E71-4A93-A610-8EB9E4A7DB28}" type="datetimeFigureOut">
              <a:rPr lang="en-US" smtClean="0"/>
              <a:pPr/>
              <a:t>04-May-17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52109492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44348442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27844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EFB28-8E71-4A93-A610-8EB9E4A7DB28}" type="datetimeFigureOut">
              <a:rPr lang="en-US" smtClean="0"/>
              <a:pPr/>
              <a:t>04-May-17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5628120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22917347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3167969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6578193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9359110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4198986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64175141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5EFB28-8E71-4A93-A610-8EB9E4A7DB28}" type="datetimeFigureOut">
              <a:rPr lang="en-US" smtClean="0"/>
              <a:pPr/>
              <a:t>04-May-17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92205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1829815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5EFB28-8E71-4A93-A610-8EB9E4A7DB28}" type="datetimeFigureOut">
              <a:rPr lang="en-US" smtClean="0"/>
              <a:pPr/>
              <a:t>04-May-17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07355B-5DA2-46E3-A270-E71A9CE889E5}" type="slidenum">
              <a:rPr lang="en-US" smtClean="0"/>
              <a:pPr/>
              <a:t>‹#›</a:t>
            </a:fld>
            <a:endParaRPr lang="en-US"/>
          </a:p>
        </p:txBody>
      </p:sp>
    </p:spTree>
    <p:extLst>
      <p:ext uri="{BB962C8B-B14F-4D97-AF65-F5344CB8AC3E}">
        <p14:creationId xmlns:p14="http://schemas.microsoft.com/office/powerpoint/2010/main" val="319671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theme" Target="../theme/theme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theme" Target="../theme/theme4.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theme" Target="../theme/theme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0">
              <a:schemeClr val="accent1">
                <a:lumMod val="5000"/>
                <a:lumOff val="95000"/>
              </a:schemeClr>
            </a:gs>
            <a:gs pos="0">
              <a:schemeClr val="accent1">
                <a:lumMod val="45000"/>
                <a:lumOff val="55000"/>
              </a:schemeClr>
            </a:gs>
            <a:gs pos="0">
              <a:schemeClr val="accent1">
                <a:lumMod val="45000"/>
                <a:lumOff val="55000"/>
              </a:schemeClr>
            </a:gs>
            <a:gs pos="0">
              <a:scrgbClr r="0" g="0" b="0"/>
            </a:gs>
            <a:gs pos="0">
              <a:scrgbClr r="0" g="0" b="0"/>
            </a:gs>
            <a:gs pos="0">
              <a:scrgbClr r="0" g="0" b="0"/>
            </a:gs>
            <a:gs pos="95000">
              <a:scrgbClr r="0" g="0" b="0"/>
            </a:gs>
            <a:gs pos="100000">
              <a:scrgbClr r="0" g="0" b="0"/>
            </a:gs>
            <a:gs pos="35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EFB28-8E71-4A93-A610-8EB9E4A7DB28}" type="datetimeFigureOut">
              <a:rPr lang="en-US" smtClean="0"/>
              <a:pPr/>
              <a:t>04-May-17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7355B-5DA2-46E3-A270-E71A9CE889E5}" type="slidenum">
              <a:rPr lang="en-US" smtClean="0"/>
              <a:pPr/>
              <a:t>‹#›</a:t>
            </a:fld>
            <a:endParaRPr lang="en-US"/>
          </a:p>
        </p:txBody>
      </p:sp>
    </p:spTree>
    <p:extLst>
      <p:ext uri="{BB962C8B-B14F-4D97-AF65-F5344CB8AC3E}">
        <p14:creationId xmlns:p14="http://schemas.microsoft.com/office/powerpoint/2010/main" val="1130674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D5EFB28-8E71-4A93-A610-8EB9E4A7DB28}" type="datetimeFigureOut">
              <a:rPr lang="en-US" smtClean="0"/>
              <a:pPr/>
              <a:t>04-May-17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407355B-5DA2-46E3-A270-E71A9CE889E5}" type="slidenum">
              <a:rPr lang="en-US" smtClean="0"/>
              <a:pPr/>
              <a:t>‹#›</a:t>
            </a:fld>
            <a:endParaRPr lang="en-US"/>
          </a:p>
        </p:txBody>
      </p:sp>
    </p:spTree>
    <p:extLst>
      <p:ext uri="{BB962C8B-B14F-4D97-AF65-F5344CB8AC3E}">
        <p14:creationId xmlns:p14="http://schemas.microsoft.com/office/powerpoint/2010/main" val="2072121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D5EFB28-8E71-4A93-A610-8EB9E4A7DB28}" type="datetimeFigureOut">
              <a:rPr lang="en-US" smtClean="0"/>
              <a:pPr/>
              <a:t>04-May-17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407355B-5DA2-46E3-A270-E71A9CE889E5}" type="slidenum">
              <a:rPr lang="en-US" smtClean="0"/>
              <a:pPr/>
              <a:t>‹#›</a:t>
            </a:fld>
            <a:endParaRPr lang="en-US"/>
          </a:p>
        </p:txBody>
      </p:sp>
    </p:spTree>
    <p:extLst>
      <p:ext uri="{BB962C8B-B14F-4D97-AF65-F5344CB8AC3E}">
        <p14:creationId xmlns:p14="http://schemas.microsoft.com/office/powerpoint/2010/main" val="288205326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D5EFB28-8E71-4A93-A610-8EB9E4A7DB28}" type="datetimeFigureOut">
              <a:rPr lang="en-US" smtClean="0"/>
              <a:pPr/>
              <a:t>04-May-17</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407355B-5DA2-46E3-A270-E71A9CE889E5}" type="slidenum">
              <a:rPr lang="en-US" smtClean="0"/>
              <a:pPr/>
              <a:t>‹#›</a:t>
            </a:fld>
            <a:endParaRPr lang="en-US"/>
          </a:p>
        </p:txBody>
      </p:sp>
    </p:spTree>
    <p:extLst>
      <p:ext uri="{BB962C8B-B14F-4D97-AF65-F5344CB8AC3E}">
        <p14:creationId xmlns:p14="http://schemas.microsoft.com/office/powerpoint/2010/main" val="368479637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5EFB28-8E71-4A93-A610-8EB9E4A7DB28}" type="datetimeFigureOut">
              <a:rPr lang="en-US" smtClean="0"/>
              <a:pPr/>
              <a:t>04-May-17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07355B-5DA2-46E3-A270-E71A9CE889E5}" type="slidenum">
              <a:rPr lang="en-US" smtClean="0"/>
              <a:pPr/>
              <a:t>‹#›</a:t>
            </a:fld>
            <a:endParaRPr lang="en-US"/>
          </a:p>
        </p:txBody>
      </p:sp>
    </p:spTree>
    <p:extLst>
      <p:ext uri="{BB962C8B-B14F-4D97-AF65-F5344CB8AC3E}">
        <p14:creationId xmlns:p14="http://schemas.microsoft.com/office/powerpoint/2010/main" val="11572354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6.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6.xml"/></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6.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9.png"/><Relationship Id="rId1" Type="http://schemas.openxmlformats.org/officeDocument/2006/relationships/slideLayout" Target="../slideLayouts/slideLayout46.xml"/><Relationship Id="rId5" Type="http://schemas.openxmlformats.org/officeDocument/2006/relationships/image" Target="../media/image21.jpeg"/><Relationship Id="rId4" Type="http://schemas.openxmlformats.org/officeDocument/2006/relationships/image" Target="../media/image20.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3.png"/><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5.png"/><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9408" y="1431456"/>
            <a:ext cx="7813183" cy="1607958"/>
          </a:xfrm>
        </p:spPr>
        <p:txBody>
          <a:bodyPr>
            <a:normAutofit/>
          </a:bodyPr>
          <a:lstStyle/>
          <a:p>
            <a:r>
              <a:rPr lang="en-US" sz="4800" dirty="0" smtClean="0">
                <a:solidFill>
                  <a:schemeClr val="accent2">
                    <a:lumMod val="75000"/>
                  </a:schemeClr>
                </a:solidFill>
                <a:latin typeface="Arial" panose="020B0604020202020204" pitchFamily="34" charset="0"/>
                <a:cs typeface="Arial" panose="020B0604020202020204" pitchFamily="34" charset="0"/>
              </a:rPr>
              <a:t>NGHIÊN CỨU KHOA HỌC SINH VIÊN 2016-2017</a:t>
            </a:r>
            <a:endParaRPr lang="en-US" sz="4800" dirty="0">
              <a:solidFill>
                <a:schemeClr val="accent2">
                  <a:lumMod val="75000"/>
                </a:schemeClr>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3999" y="3576279"/>
            <a:ext cx="9144000" cy="1655762"/>
          </a:xfrm>
        </p:spPr>
        <p:txBody>
          <a:bodyPr>
            <a:normAutofit lnSpcReduction="10000"/>
          </a:bodyPr>
          <a:lstStyle/>
          <a:p>
            <a:r>
              <a:rPr lang="en-US" b="1" err="1" smtClean="0">
                <a:solidFill>
                  <a:srgbClr val="FFFF00"/>
                </a:solidFill>
                <a:latin typeface="Arial" panose="020B0604020202020204" pitchFamily="34" charset="0"/>
                <a:cs typeface="Arial" panose="020B0604020202020204" pitchFamily="34" charset="0"/>
              </a:rPr>
              <a:t>Đề</a:t>
            </a:r>
            <a:r>
              <a:rPr lang="en-US" b="1" smtClean="0">
                <a:solidFill>
                  <a:srgbClr val="FFFF00"/>
                </a:solidFill>
                <a:latin typeface="Arial" panose="020B0604020202020204" pitchFamily="34" charset="0"/>
                <a:cs typeface="Arial" panose="020B0604020202020204" pitchFamily="34" charset="0"/>
              </a:rPr>
              <a:t> </a:t>
            </a:r>
            <a:r>
              <a:rPr lang="en-US" b="1" err="1" smtClean="0">
                <a:solidFill>
                  <a:srgbClr val="FFFF00"/>
                </a:solidFill>
                <a:latin typeface="Arial" panose="020B0604020202020204" pitchFamily="34" charset="0"/>
                <a:cs typeface="Arial" panose="020B0604020202020204" pitchFamily="34" charset="0"/>
              </a:rPr>
              <a:t>tài</a:t>
            </a:r>
            <a:r>
              <a:rPr lang="en-US" b="1" smtClean="0">
                <a:solidFill>
                  <a:srgbClr val="FFFF00"/>
                </a:solidFill>
                <a:latin typeface="Arial" panose="020B0604020202020204" pitchFamily="34" charset="0"/>
                <a:cs typeface="Arial" panose="020B0604020202020204" pitchFamily="34" charset="0"/>
              </a:rPr>
              <a:t> :  </a:t>
            </a:r>
            <a:r>
              <a:rPr lang="en-US" b="1" err="1" smtClean="0">
                <a:solidFill>
                  <a:srgbClr val="FFFF00"/>
                </a:solidFill>
                <a:latin typeface="Arial" panose="020B0604020202020204" pitchFamily="34" charset="0"/>
                <a:cs typeface="Arial" panose="020B0604020202020204" pitchFamily="34" charset="0"/>
              </a:rPr>
              <a:t>Nghiên</a:t>
            </a:r>
            <a:r>
              <a:rPr lang="en-US" b="1" smtClean="0">
                <a:solidFill>
                  <a:srgbClr val="FFFF00"/>
                </a:solidFill>
                <a:latin typeface="Arial" panose="020B0604020202020204" pitchFamily="34" charset="0"/>
                <a:cs typeface="Arial" panose="020B0604020202020204" pitchFamily="34" charset="0"/>
              </a:rPr>
              <a:t> </a:t>
            </a:r>
            <a:r>
              <a:rPr lang="en-US" b="1" err="1" smtClean="0">
                <a:solidFill>
                  <a:srgbClr val="FFFF00"/>
                </a:solidFill>
                <a:latin typeface="Arial" panose="020B0604020202020204" pitchFamily="34" charset="0"/>
                <a:cs typeface="Arial" panose="020B0604020202020204" pitchFamily="34" charset="0"/>
              </a:rPr>
              <a:t>cứu</a:t>
            </a:r>
            <a:r>
              <a:rPr lang="en-US" b="1" smtClean="0">
                <a:solidFill>
                  <a:srgbClr val="FFFF00"/>
                </a:solidFill>
                <a:latin typeface="Arial" panose="020B0604020202020204" pitchFamily="34" charset="0"/>
                <a:cs typeface="Arial" panose="020B0604020202020204" pitchFamily="34" charset="0"/>
              </a:rPr>
              <a:t> </a:t>
            </a:r>
            <a:r>
              <a:rPr lang="en-US" b="1" err="1" smtClean="0">
                <a:solidFill>
                  <a:srgbClr val="FFFF00"/>
                </a:solidFill>
                <a:latin typeface="Arial" panose="020B0604020202020204" pitchFamily="34" charset="0"/>
                <a:cs typeface="Arial" panose="020B0604020202020204" pitchFamily="34" charset="0"/>
              </a:rPr>
              <a:t>phát</a:t>
            </a:r>
            <a:r>
              <a:rPr lang="en-US" b="1" smtClean="0">
                <a:solidFill>
                  <a:srgbClr val="FFFF00"/>
                </a:solidFill>
                <a:latin typeface="Arial" panose="020B0604020202020204" pitchFamily="34" charset="0"/>
                <a:cs typeface="Arial" panose="020B0604020202020204" pitchFamily="34" charset="0"/>
              </a:rPr>
              <a:t> </a:t>
            </a:r>
            <a:r>
              <a:rPr lang="en-US" b="1" err="1" smtClean="0">
                <a:solidFill>
                  <a:srgbClr val="FFFF00"/>
                </a:solidFill>
                <a:latin typeface="Arial" panose="020B0604020202020204" pitchFamily="34" charset="0"/>
                <a:cs typeface="Arial" panose="020B0604020202020204" pitchFamily="34" charset="0"/>
              </a:rPr>
              <a:t>triển</a:t>
            </a:r>
            <a:r>
              <a:rPr lang="en-US" b="1" smtClean="0">
                <a:solidFill>
                  <a:srgbClr val="FFFF00"/>
                </a:solidFill>
                <a:latin typeface="Arial" panose="020B0604020202020204" pitchFamily="34" charset="0"/>
                <a:cs typeface="Arial" panose="020B0604020202020204" pitchFamily="34" charset="0"/>
              </a:rPr>
              <a:t> </a:t>
            </a:r>
            <a:r>
              <a:rPr lang="en-US" b="1" err="1" smtClean="0">
                <a:solidFill>
                  <a:srgbClr val="FFFF00"/>
                </a:solidFill>
                <a:latin typeface="Arial" panose="020B0604020202020204" pitchFamily="34" charset="0"/>
                <a:cs typeface="Arial" panose="020B0604020202020204" pitchFamily="34" charset="0"/>
              </a:rPr>
              <a:t>hệ</a:t>
            </a:r>
            <a:r>
              <a:rPr lang="en-US" b="1" smtClean="0">
                <a:solidFill>
                  <a:srgbClr val="FFFF00"/>
                </a:solidFill>
                <a:latin typeface="Arial" panose="020B0604020202020204" pitchFamily="34" charset="0"/>
                <a:cs typeface="Arial" panose="020B0604020202020204" pitchFamily="34" charset="0"/>
              </a:rPr>
              <a:t> </a:t>
            </a:r>
            <a:r>
              <a:rPr lang="en-US" b="1" err="1" smtClean="0">
                <a:solidFill>
                  <a:srgbClr val="FFFF00"/>
                </a:solidFill>
                <a:latin typeface="Arial" panose="020B0604020202020204" pitchFamily="34" charset="0"/>
                <a:cs typeface="Arial" panose="020B0604020202020204" pitchFamily="34" charset="0"/>
              </a:rPr>
              <a:t>thống</a:t>
            </a:r>
            <a:r>
              <a:rPr lang="en-US" b="1" smtClean="0">
                <a:solidFill>
                  <a:srgbClr val="FFFF00"/>
                </a:solidFill>
                <a:latin typeface="Arial" panose="020B0604020202020204" pitchFamily="34" charset="0"/>
                <a:cs typeface="Arial" panose="020B0604020202020204" pitchFamily="34" charset="0"/>
              </a:rPr>
              <a:t> </a:t>
            </a:r>
            <a:r>
              <a:rPr lang="en-US" b="1" err="1" smtClean="0">
                <a:solidFill>
                  <a:srgbClr val="FFFF00"/>
                </a:solidFill>
                <a:latin typeface="Arial" panose="020B0604020202020204" pitchFamily="34" charset="0"/>
                <a:cs typeface="Arial" panose="020B0604020202020204" pitchFamily="34" charset="0"/>
              </a:rPr>
              <a:t>vườn</a:t>
            </a:r>
            <a:r>
              <a:rPr lang="en-US" b="1" smtClean="0">
                <a:solidFill>
                  <a:srgbClr val="FFFF00"/>
                </a:solidFill>
                <a:latin typeface="Arial" panose="020B0604020202020204" pitchFamily="34" charset="0"/>
                <a:cs typeface="Arial" panose="020B0604020202020204" pitchFamily="34" charset="0"/>
              </a:rPr>
              <a:t> </a:t>
            </a:r>
            <a:r>
              <a:rPr lang="en-US" b="1" err="1" smtClean="0">
                <a:solidFill>
                  <a:srgbClr val="FFFF00"/>
                </a:solidFill>
                <a:latin typeface="Arial" panose="020B0604020202020204" pitchFamily="34" charset="0"/>
                <a:cs typeface="Arial" panose="020B0604020202020204" pitchFamily="34" charset="0"/>
              </a:rPr>
              <a:t>thông</a:t>
            </a:r>
            <a:r>
              <a:rPr lang="en-US" b="1" smtClean="0">
                <a:solidFill>
                  <a:srgbClr val="FFFF00"/>
                </a:solidFill>
                <a:latin typeface="Arial" panose="020B0604020202020204" pitchFamily="34" charset="0"/>
                <a:cs typeface="Arial" panose="020B0604020202020204" pitchFamily="34" charset="0"/>
              </a:rPr>
              <a:t> minh </a:t>
            </a:r>
          </a:p>
          <a:p>
            <a:endParaRPr lang="en-US" b="1">
              <a:solidFill>
                <a:srgbClr val="FFFF00"/>
              </a:solidFill>
              <a:latin typeface="Arial" panose="020B0604020202020204" pitchFamily="34" charset="0"/>
              <a:cs typeface="Arial" panose="020B0604020202020204" pitchFamily="34" charset="0"/>
            </a:endParaRPr>
          </a:p>
          <a:p>
            <a:endParaRPr lang="en-US" b="1" smtClean="0">
              <a:solidFill>
                <a:srgbClr val="FFFF00"/>
              </a:solidFill>
              <a:latin typeface="Arial" panose="020B0604020202020204" pitchFamily="34" charset="0"/>
              <a:cs typeface="Arial" panose="020B0604020202020204" pitchFamily="34" charset="0"/>
            </a:endParaRPr>
          </a:p>
          <a:p>
            <a:r>
              <a:rPr lang="en-US" b="1" smtClean="0">
                <a:solidFill>
                  <a:srgbClr val="FFFF00"/>
                </a:solidFill>
                <a:latin typeface="Arial" panose="020B0604020202020204" pitchFamily="34" charset="0"/>
                <a:cs typeface="Arial" panose="020B0604020202020204" pitchFamily="34" charset="0"/>
              </a:rPr>
              <a:t>Mã </a:t>
            </a:r>
            <a:r>
              <a:rPr lang="en-US" b="1" err="1" smtClean="0">
                <a:solidFill>
                  <a:srgbClr val="FFFF00"/>
                </a:solidFill>
                <a:latin typeface="Arial" panose="020B0604020202020204" pitchFamily="34" charset="0"/>
                <a:cs typeface="Arial" panose="020B0604020202020204" pitchFamily="34" charset="0"/>
              </a:rPr>
              <a:t>số</a:t>
            </a:r>
            <a:r>
              <a:rPr lang="en-US" b="1" smtClean="0">
                <a:solidFill>
                  <a:srgbClr val="FFFF00"/>
                </a:solidFill>
                <a:latin typeface="Arial" panose="020B0604020202020204" pitchFamily="34" charset="0"/>
                <a:cs typeface="Arial" panose="020B0604020202020204" pitchFamily="34" charset="0"/>
              </a:rPr>
              <a:t> </a:t>
            </a:r>
            <a:r>
              <a:rPr lang="en-US" b="1" err="1" smtClean="0">
                <a:solidFill>
                  <a:srgbClr val="FFFF00"/>
                </a:solidFill>
                <a:latin typeface="Arial" panose="020B0604020202020204" pitchFamily="34" charset="0"/>
                <a:cs typeface="Arial" panose="020B0604020202020204" pitchFamily="34" charset="0"/>
              </a:rPr>
              <a:t>đề</a:t>
            </a:r>
            <a:r>
              <a:rPr lang="en-US" b="1" smtClean="0">
                <a:solidFill>
                  <a:srgbClr val="FFFF00"/>
                </a:solidFill>
                <a:latin typeface="Arial" panose="020B0604020202020204" pitchFamily="34" charset="0"/>
                <a:cs typeface="Arial" panose="020B0604020202020204" pitchFamily="34" charset="0"/>
              </a:rPr>
              <a:t> </a:t>
            </a:r>
            <a:r>
              <a:rPr lang="en-US" b="1" err="1" smtClean="0">
                <a:solidFill>
                  <a:srgbClr val="FFFF00"/>
                </a:solidFill>
                <a:latin typeface="Arial" panose="020B0604020202020204" pitchFamily="34" charset="0"/>
                <a:cs typeface="Arial" panose="020B0604020202020204" pitchFamily="34" charset="0"/>
              </a:rPr>
              <a:t>tài</a:t>
            </a:r>
            <a:r>
              <a:rPr lang="en-US" b="1" smtClean="0">
                <a:solidFill>
                  <a:srgbClr val="FFFF00"/>
                </a:solidFill>
                <a:latin typeface="Arial" panose="020B0604020202020204" pitchFamily="34" charset="0"/>
                <a:cs typeface="Arial" panose="020B0604020202020204" pitchFamily="34" charset="0"/>
              </a:rPr>
              <a:t> : CNTT-2017-02</a:t>
            </a:r>
          </a:p>
          <a:p>
            <a:endParaRPr lang="en-US">
              <a:solidFill>
                <a:schemeClr val="bg1"/>
              </a:solidFill>
            </a:endParaRPr>
          </a:p>
        </p:txBody>
      </p:sp>
    </p:spTree>
    <p:extLst>
      <p:ext uri="{BB962C8B-B14F-4D97-AF65-F5344CB8AC3E}">
        <p14:creationId xmlns:p14="http://schemas.microsoft.com/office/powerpoint/2010/main" val="12845028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cstate="print"/>
          <a:stretch>
            <a:fillRect/>
          </a:stretch>
        </p:blipFill>
        <p:spPr>
          <a:xfrm>
            <a:off x="3473160" y="1180009"/>
            <a:ext cx="6833436" cy="3992881"/>
          </a:xfrm>
        </p:spPr>
      </p:pic>
      <p:sp>
        <p:nvSpPr>
          <p:cNvPr id="5" name="TextBox 4"/>
          <p:cNvSpPr txBox="1"/>
          <p:nvPr/>
        </p:nvSpPr>
        <p:spPr>
          <a:xfrm>
            <a:off x="4088675" y="5408022"/>
            <a:ext cx="5603965" cy="369332"/>
          </a:xfrm>
          <a:prstGeom prst="rect">
            <a:avLst/>
          </a:prstGeom>
          <a:noFill/>
        </p:spPr>
        <p:txBody>
          <a:bodyPr wrap="square" rtlCol="0">
            <a:spAutoFit/>
          </a:bodyPr>
          <a:lstStyle/>
          <a:p>
            <a:pPr algn="ctr"/>
            <a:r>
              <a:rPr lang="en-US" i="1" dirty="0" err="1" smtClean="0"/>
              <a:t>Hình</a:t>
            </a:r>
            <a:r>
              <a:rPr lang="en-US" i="1" dirty="0" smtClean="0"/>
              <a:t> 1: </a:t>
            </a:r>
            <a:r>
              <a:rPr lang="en-US" i="1" dirty="0" err="1" smtClean="0"/>
              <a:t>Giàn</a:t>
            </a:r>
            <a:r>
              <a:rPr lang="en-US" i="1" dirty="0" smtClean="0"/>
              <a:t> </a:t>
            </a:r>
            <a:r>
              <a:rPr lang="en-US" i="1" dirty="0" err="1" smtClean="0"/>
              <a:t>thuỷ</a:t>
            </a:r>
            <a:r>
              <a:rPr lang="en-US" i="1" dirty="0" smtClean="0"/>
              <a:t> </a:t>
            </a:r>
            <a:r>
              <a:rPr lang="en-US" i="1" dirty="0" err="1" smtClean="0"/>
              <a:t>canh</a:t>
            </a:r>
            <a:r>
              <a:rPr lang="en-US" i="1" dirty="0" smtClean="0"/>
              <a:t> 1 </a:t>
            </a:r>
            <a:r>
              <a:rPr lang="en-US" i="1" dirty="0" err="1" smtClean="0"/>
              <a:t>tuần</a:t>
            </a:r>
            <a:r>
              <a:rPr lang="en-US" i="1" dirty="0" smtClean="0"/>
              <a:t> </a:t>
            </a:r>
            <a:r>
              <a:rPr lang="en-US" i="1" dirty="0" err="1" smtClean="0"/>
              <a:t>tuổi</a:t>
            </a:r>
            <a:endParaRPr lang="en-US" dirty="0"/>
          </a:p>
        </p:txBody>
      </p:sp>
    </p:spTree>
    <p:extLst>
      <p:ext uri="{BB962C8B-B14F-4D97-AF65-F5344CB8AC3E}">
        <p14:creationId xmlns:p14="http://schemas.microsoft.com/office/powerpoint/2010/main" val="571630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5985457"/>
            <a:ext cx="8915400" cy="566738"/>
          </a:xfrm>
        </p:spPr>
        <p:txBody>
          <a:bodyPr/>
          <a:lstStyle/>
          <a:p>
            <a:pPr algn="ctr"/>
            <a:r>
              <a:rPr lang="vi-VN" smtClean="0"/>
              <a:t> </a:t>
            </a:r>
            <a:r>
              <a:rPr lang="vi-VN" dirty="0" smtClean="0"/>
              <a:t>Giàn thuỷ canh đã được 2 tuần tuổi</a:t>
            </a:r>
            <a:endParaRPr lang="en-US" dirty="0"/>
          </a:p>
        </p:txBody>
      </p:sp>
      <p:pic>
        <p:nvPicPr>
          <p:cNvPr id="5" name="Picture Placeholder 4" descr="2.jpg"/>
          <p:cNvPicPr>
            <a:picLocks noGrp="1" noChangeAspect="1"/>
          </p:cNvPicPr>
          <p:nvPr>
            <p:ph type="pic" idx="1"/>
          </p:nvPr>
        </p:nvPicPr>
        <p:blipFill>
          <a:blip r:embed="rId2" cstate="print"/>
          <a:srcRect t="21178" b="21178"/>
          <a:stretch>
            <a:fillRect/>
          </a:stretch>
        </p:blipFill>
        <p:spPr>
          <a:xfrm>
            <a:off x="2589212" y="634964"/>
            <a:ext cx="8915400" cy="500598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0835" y="5972577"/>
            <a:ext cx="8915400" cy="566738"/>
          </a:xfrm>
        </p:spPr>
        <p:txBody>
          <a:bodyPr/>
          <a:lstStyle/>
          <a:p>
            <a:pPr algn="ctr"/>
            <a:r>
              <a:rPr lang="en-US" i="1" smtClean="0"/>
              <a:t>Giàn </a:t>
            </a:r>
            <a:r>
              <a:rPr lang="en-US" i="1" dirty="0" err="1" smtClean="0"/>
              <a:t>rau</a:t>
            </a:r>
            <a:r>
              <a:rPr lang="en-US" i="1" dirty="0" smtClean="0"/>
              <a:t> </a:t>
            </a:r>
            <a:r>
              <a:rPr lang="en-US" i="1" dirty="0" err="1" smtClean="0"/>
              <a:t>sau</a:t>
            </a:r>
            <a:r>
              <a:rPr lang="en-US" i="1" dirty="0" smtClean="0"/>
              <a:t> 3 </a:t>
            </a:r>
            <a:r>
              <a:rPr lang="en-US" i="1" dirty="0" err="1" smtClean="0"/>
              <a:t>tuần</a:t>
            </a:r>
            <a:r>
              <a:rPr lang="en-US" i="1" dirty="0" smtClean="0"/>
              <a:t> </a:t>
            </a:r>
            <a:r>
              <a:rPr lang="en-US" i="1" dirty="0" err="1" smtClean="0"/>
              <a:t>tuổi</a:t>
            </a:r>
            <a:endParaRPr lang="en-US" dirty="0"/>
          </a:p>
        </p:txBody>
      </p:sp>
      <p:pic>
        <p:nvPicPr>
          <p:cNvPr id="5" name="Picture Placeholder 4" descr="3.jpg"/>
          <p:cNvPicPr>
            <a:picLocks noGrp="1" noChangeAspect="1"/>
          </p:cNvPicPr>
          <p:nvPr>
            <p:ph type="pic" idx="1"/>
          </p:nvPr>
        </p:nvPicPr>
        <p:blipFill>
          <a:blip r:embed="rId2" cstate="print"/>
          <a:srcRect t="35677" b="35677"/>
          <a:stretch>
            <a:fillRect/>
          </a:stretch>
        </p:blipFill>
        <p:spPr>
          <a:xfrm>
            <a:off x="2510835" y="556588"/>
            <a:ext cx="8915400" cy="531617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5908183"/>
            <a:ext cx="8915400" cy="566738"/>
          </a:xfrm>
        </p:spPr>
        <p:txBody>
          <a:bodyPr/>
          <a:lstStyle/>
          <a:p>
            <a:pPr algn="ctr"/>
            <a:r>
              <a:rPr lang="vi-VN" smtClean="0"/>
              <a:t> </a:t>
            </a:r>
            <a:r>
              <a:rPr lang="vi-VN" dirty="0" smtClean="0"/>
              <a:t>Rau muốn chỉ vài hôm nữa là đã có thể thu hoạch</a:t>
            </a:r>
            <a:endParaRPr lang="en-US" dirty="0"/>
          </a:p>
        </p:txBody>
      </p:sp>
      <p:pic>
        <p:nvPicPr>
          <p:cNvPr id="5" name="Picture Placeholder 4" descr="4.jpg"/>
          <p:cNvPicPr>
            <a:picLocks noGrp="1" noChangeAspect="1"/>
          </p:cNvPicPr>
          <p:nvPr>
            <p:ph type="pic" idx="1"/>
          </p:nvPr>
        </p:nvPicPr>
        <p:blipFill>
          <a:blip r:embed="rId2" cstate="print"/>
          <a:srcRect t="21178" b="21178"/>
          <a:stretch>
            <a:fillRect/>
          </a:stretch>
        </p:blipFill>
        <p:spPr>
          <a:xfrm>
            <a:off x="2589212" y="634964"/>
            <a:ext cx="8915400" cy="491583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Công nghệ tưới nhỏ giọt của Israel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466259" y="1481070"/>
            <a:ext cx="8915400" cy="5190185"/>
          </a:xfrm>
        </p:spPr>
        <p:txBody>
          <a:bodyPr>
            <a:normAutofit fontScale="25000" lnSpcReduction="20000"/>
          </a:bodyPr>
          <a:lstStyle/>
          <a:p>
            <a:pPr>
              <a:buFont typeface="Wingdings" panose="05000000000000000000" pitchFamily="2" charset="2"/>
              <a:buChar char="v"/>
            </a:pPr>
            <a:r>
              <a:rPr lang="en-US" sz="7200" smtClean="0">
                <a:latin typeface="Arial" panose="020B0604020202020204" pitchFamily="34" charset="0"/>
                <a:cs typeface="Arial" panose="020B0604020202020204" pitchFamily="34" charset="0"/>
              </a:rPr>
              <a:t>Chức năng:</a:t>
            </a:r>
          </a:p>
          <a:p>
            <a:pPr lvl="3">
              <a:buFont typeface="Courier New" panose="02070309020205020404" pitchFamily="49" charset="0"/>
              <a:buChar char="o"/>
            </a:pPr>
            <a:r>
              <a:rPr lang="en-US" sz="6400" smtClean="0">
                <a:latin typeface="Arial" panose="020B0604020202020204" pitchFamily="34" charset="0"/>
                <a:cs typeface="Arial" panose="020B0604020202020204" pitchFamily="34" charset="0"/>
              </a:rPr>
              <a:t>Hệ thống tưới: bồn chứa nước, hệ thống ống dẫn, đầu tưới nhỏ giọt</a:t>
            </a:r>
          </a:p>
          <a:p>
            <a:pPr lvl="3">
              <a:buFont typeface="Courier New" panose="02070309020205020404" pitchFamily="49" charset="0"/>
              <a:buChar char="o"/>
            </a:pPr>
            <a:r>
              <a:rPr lang="en-US" sz="6400" smtClean="0">
                <a:latin typeface="Arial" panose="020B0604020202020204" pitchFamily="34" charset="0"/>
                <a:cs typeface="Arial" panose="020B0604020202020204" pitchFamily="34" charset="0"/>
              </a:rPr>
              <a:t>Hệ thống điều khiển: van điều khiển, bộ lọc, bộ điều khiển số lần &amp; thời gian tưới</a:t>
            </a:r>
          </a:p>
          <a:p>
            <a:pPr lvl="3">
              <a:buFont typeface="Courier New" panose="02070309020205020404" pitchFamily="49" charset="0"/>
              <a:buChar char="o"/>
            </a:pPr>
            <a:r>
              <a:rPr lang="en-US" sz="6400" smtClean="0">
                <a:latin typeface="Arial" panose="020B0604020202020204" pitchFamily="34" charset="0"/>
                <a:cs typeface="Arial" panose="020B0604020202020204" pitchFamily="34" charset="0"/>
              </a:rPr>
              <a:t>Có thể thêm một số tùy biến : bộ châm phân tự động, cảm ứng độ ẩm đất</a:t>
            </a:r>
          </a:p>
          <a:p>
            <a:pPr>
              <a:buFont typeface="Wingdings" panose="05000000000000000000" pitchFamily="2" charset="2"/>
              <a:buChar char="v"/>
            </a:pPr>
            <a:r>
              <a:rPr lang="en-US" sz="7200" smtClean="0">
                <a:latin typeface="Arial" panose="020B0604020202020204" pitchFamily="34" charset="0"/>
                <a:cs typeface="Arial" panose="020B0604020202020204" pitchFamily="34" charset="0"/>
              </a:rPr>
              <a:t>Phạm vi ứng dụng </a:t>
            </a:r>
          </a:p>
          <a:p>
            <a:pPr lvl="3">
              <a:buFont typeface="Courier New" panose="02070309020205020404" pitchFamily="49" charset="0"/>
              <a:buChar char="o"/>
            </a:pPr>
            <a:r>
              <a:rPr lang="en-US" sz="6400" smtClean="0">
                <a:latin typeface="Arial" panose="020B0604020202020204" pitchFamily="34" charset="0"/>
                <a:cs typeface="Arial" panose="020B0604020202020204" pitchFamily="34" charset="0"/>
              </a:rPr>
              <a:t>Nơi sử dụng: Nông trang, vườn gia đình</a:t>
            </a:r>
          </a:p>
          <a:p>
            <a:pPr lvl="3">
              <a:buFont typeface="Courier New" panose="02070309020205020404" pitchFamily="49" charset="0"/>
              <a:buChar char="o"/>
            </a:pPr>
            <a:r>
              <a:rPr lang="en-US" sz="6400" smtClean="0">
                <a:latin typeface="Arial" panose="020B0604020202020204" pitchFamily="34" charset="0"/>
                <a:cs typeface="Arial" panose="020B0604020202020204" pitchFamily="34" charset="0"/>
              </a:rPr>
              <a:t> Cây trồng: các loại cây ăn quả &amp; và cây công nghiệp</a:t>
            </a:r>
            <a:r>
              <a:rPr lang="en-US" sz="5600" smtClean="0">
                <a:latin typeface="Arial" panose="020B0604020202020204" pitchFamily="34" charset="0"/>
                <a:cs typeface="Arial" panose="020B0604020202020204" pitchFamily="34" charset="0"/>
              </a:rPr>
              <a:t> </a:t>
            </a:r>
          </a:p>
          <a:p>
            <a:pPr>
              <a:buFont typeface="Wingdings" panose="05000000000000000000" pitchFamily="2" charset="2"/>
              <a:buChar char="v"/>
            </a:pPr>
            <a:r>
              <a:rPr lang="en-US" sz="7200" smtClean="0">
                <a:latin typeface="Arial" panose="020B0604020202020204" pitchFamily="34" charset="0"/>
                <a:cs typeface="Arial" panose="020B0604020202020204" pitchFamily="34" charset="0"/>
              </a:rPr>
              <a:t>Giá thành</a:t>
            </a:r>
            <a:r>
              <a:rPr lang="en-US" sz="5600" smtClean="0">
                <a:latin typeface="Arial" panose="020B0604020202020204" pitchFamily="34" charset="0"/>
                <a:cs typeface="Arial" panose="020B0604020202020204" pitchFamily="34" charset="0"/>
              </a:rPr>
              <a:t>: </a:t>
            </a:r>
          </a:p>
          <a:p>
            <a:pPr lvl="3">
              <a:buFont typeface="Courier New" panose="02070309020205020404" pitchFamily="49" charset="0"/>
              <a:buChar char="o"/>
            </a:pPr>
            <a:r>
              <a:rPr lang="en-US" sz="6400">
                <a:latin typeface="Arial" panose="020B0604020202020204" pitchFamily="34" charset="0"/>
                <a:cs typeface="Arial" panose="020B0604020202020204" pitchFamily="34" charset="0"/>
              </a:rPr>
              <a:t>G</a:t>
            </a:r>
            <a:r>
              <a:rPr lang="en-US" sz="6400" smtClean="0">
                <a:latin typeface="Arial" panose="020B0604020202020204" pitchFamily="34" charset="0"/>
                <a:cs typeface="Arial" panose="020B0604020202020204" pitchFamily="34" charset="0"/>
              </a:rPr>
              <a:t>iảm 30÷60% tiền nước so với phương pháp truyền thống</a:t>
            </a:r>
          </a:p>
          <a:p>
            <a:pPr>
              <a:buFont typeface="Wingdings" panose="05000000000000000000" pitchFamily="2" charset="2"/>
              <a:buChar char="v"/>
            </a:pPr>
            <a:r>
              <a:rPr lang="en-US" sz="7200" smtClean="0">
                <a:latin typeface="Arial" panose="020B0604020202020204" pitchFamily="34" charset="0"/>
                <a:cs typeface="Arial" panose="020B0604020202020204" pitchFamily="34" charset="0"/>
              </a:rPr>
              <a:t>Ưu điểm</a:t>
            </a:r>
            <a:r>
              <a:rPr lang="en-US" sz="6400" smtClean="0">
                <a:latin typeface="Arial" panose="020B0604020202020204" pitchFamily="34" charset="0"/>
                <a:cs typeface="Arial" panose="020B0604020202020204" pitchFamily="34" charset="0"/>
              </a:rPr>
              <a:t>: </a:t>
            </a:r>
          </a:p>
          <a:p>
            <a:pPr lvl="3">
              <a:buFont typeface="Courier New" panose="02070309020205020404" pitchFamily="49" charset="0"/>
              <a:buChar char="o"/>
            </a:pPr>
            <a:r>
              <a:rPr lang="en-US" sz="6400" smtClean="0">
                <a:latin typeface="Arial" panose="020B0604020202020204" pitchFamily="34" charset="0"/>
                <a:cs typeface="Arial" panose="020B0604020202020204" pitchFamily="34" charset="0"/>
              </a:rPr>
              <a:t>Người sử dụng chỉ cần mang nước và phân bón với lượng vừa đủ đến nơi cần tưới</a:t>
            </a:r>
          </a:p>
          <a:p>
            <a:pPr>
              <a:buFont typeface="Wingdings" panose="05000000000000000000" pitchFamily="2" charset="2"/>
              <a:buChar char="v"/>
            </a:pPr>
            <a:r>
              <a:rPr lang="en-US" sz="7200" smtClean="0">
                <a:latin typeface="Arial" panose="020B0604020202020204" pitchFamily="34" charset="0"/>
                <a:cs typeface="Arial" panose="020B0604020202020204" pitchFamily="34" charset="0"/>
              </a:rPr>
              <a:t>Nhược điểm</a:t>
            </a:r>
            <a:r>
              <a:rPr lang="en-US" sz="6400" smtClean="0">
                <a:latin typeface="Arial" panose="020B0604020202020204" pitchFamily="34" charset="0"/>
                <a:cs typeface="Arial" panose="020B0604020202020204" pitchFamily="34" charset="0"/>
              </a:rPr>
              <a:t>:  Người sản xuất phải hiểu về </a:t>
            </a:r>
          </a:p>
          <a:p>
            <a:pPr lvl="3">
              <a:buFont typeface="Courier New" panose="02070309020205020404" pitchFamily="49" charset="0"/>
              <a:buChar char="o"/>
            </a:pPr>
            <a:r>
              <a:rPr lang="en-US" sz="6400" smtClean="0">
                <a:latin typeface="Arial" panose="020B0604020202020204" pitchFamily="34" charset="0"/>
                <a:cs typeface="Arial" panose="020B0604020202020204" pitchFamily="34" charset="0"/>
              </a:rPr>
              <a:t>Chế tạo cơ khí , điện , điện tử , tự động hóa , lập trình trên máy tính</a:t>
            </a:r>
          </a:p>
          <a:p>
            <a:pPr lvl="3">
              <a:buFont typeface="Courier New" panose="02070309020205020404" pitchFamily="49" charset="0"/>
              <a:buChar char="o"/>
            </a:pPr>
            <a:r>
              <a:rPr lang="en-US" sz="6400" smtClean="0">
                <a:latin typeface="Arial" panose="020B0604020202020204" pitchFamily="34" charset="0"/>
                <a:cs typeface="Arial" panose="020B0604020202020204" pitchFamily="34" charset="0"/>
              </a:rPr>
              <a:t>Hiểu được “ tính nết “ cây trồng và loại phân bón sử dụng</a:t>
            </a:r>
            <a:r>
              <a:rPr lang="en-US" sz="5600" smtClean="0">
                <a:latin typeface="Arial" panose="020B0604020202020204" pitchFamily="34" charset="0"/>
                <a:cs typeface="Arial" panose="020B0604020202020204" pitchFamily="34" charset="0"/>
              </a:rPr>
              <a:t> </a:t>
            </a:r>
          </a:p>
          <a:p>
            <a:pPr lvl="3">
              <a:buFont typeface="Wingdings" panose="05000000000000000000" pitchFamily="2" charset="2"/>
              <a:buChar char="v"/>
            </a:pPr>
            <a:endParaRPr lang="en-US" smtClean="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1800" smtClean="0">
              <a:latin typeface="Arial" panose="020B0604020202020204" pitchFamily="34" charset="0"/>
              <a:cs typeface="Arial" panose="020B0604020202020204" pitchFamily="34" charset="0"/>
            </a:endParaRPr>
          </a:p>
          <a:p>
            <a:pPr marL="1828800" lvl="4" indent="0">
              <a:buNone/>
            </a:pPr>
            <a:r>
              <a:rPr lang="en-US" smtClean="0">
                <a:latin typeface="Arial" panose="020B0604020202020204" pitchFamily="34" charset="0"/>
                <a:cs typeface="Arial" panose="020B0604020202020204" pitchFamily="34" charset="0"/>
              </a:rPr>
              <a:t> </a:t>
            </a:r>
          </a:p>
          <a:p>
            <a:pPr marL="2286000" lvl="5" indent="0">
              <a:buNone/>
            </a:pPr>
            <a:endParaRPr lang="en-US" smtClean="0">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188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jpg"/>
          <p:cNvPicPr>
            <a:picLocks noGrp="1" noChangeAspect="1"/>
          </p:cNvPicPr>
          <p:nvPr>
            <p:ph idx="1"/>
          </p:nvPr>
        </p:nvPicPr>
        <p:blipFill>
          <a:blip r:embed="rId2" cstate="print"/>
          <a:stretch>
            <a:fillRect/>
          </a:stretch>
        </p:blipFill>
        <p:spPr>
          <a:xfrm>
            <a:off x="2717074" y="1436121"/>
            <a:ext cx="3997233" cy="3681271"/>
          </a:xfrm>
        </p:spPr>
      </p:pic>
      <p:pic>
        <p:nvPicPr>
          <p:cNvPr id="6" name="Picture 5" descr="6.jpg"/>
          <p:cNvPicPr>
            <a:picLocks noChangeAspect="1"/>
          </p:cNvPicPr>
          <p:nvPr/>
        </p:nvPicPr>
        <p:blipFill>
          <a:blip r:embed="rId3" cstate="print"/>
          <a:stretch>
            <a:fillRect/>
          </a:stretch>
        </p:blipFill>
        <p:spPr>
          <a:xfrm>
            <a:off x="7317376" y="1436914"/>
            <a:ext cx="4426132" cy="3709851"/>
          </a:xfrm>
          <a:prstGeom prst="rect">
            <a:avLst/>
          </a:prstGeom>
        </p:spPr>
      </p:pic>
      <p:sp>
        <p:nvSpPr>
          <p:cNvPr id="7" name="TextBox 6"/>
          <p:cNvSpPr txBox="1"/>
          <p:nvPr/>
        </p:nvSpPr>
        <p:spPr>
          <a:xfrm>
            <a:off x="3722915" y="5434149"/>
            <a:ext cx="6949439" cy="646331"/>
          </a:xfrm>
          <a:prstGeom prst="rect">
            <a:avLst/>
          </a:prstGeom>
          <a:noFill/>
        </p:spPr>
        <p:txBody>
          <a:bodyPr wrap="square" rtlCol="0">
            <a:spAutoFit/>
          </a:bodyPr>
          <a:lstStyle/>
          <a:p>
            <a:pPr algn="ctr"/>
            <a:r>
              <a:rPr lang="vi-VN" dirty="0" smtClean="0"/>
              <a:t>Hệ thống tưới của Israel mang từng giọt nước tới cây trồng, tránh được thất thoát và lãng phí nước.</a:t>
            </a:r>
            <a:endParaRPr lang="en-US" dirty="0"/>
          </a:p>
        </p:txBody>
      </p:sp>
    </p:spTree>
    <p:extLst>
      <p:ext uri="{BB962C8B-B14F-4D97-AF65-F5344CB8AC3E}">
        <p14:creationId xmlns:p14="http://schemas.microsoft.com/office/powerpoint/2010/main" val="3576663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Chương I. Arduino và các linh kiện </a:t>
            </a:r>
            <a:endParaRPr lang="en-US">
              <a:latin typeface="Arial" panose="020B0604020202020204" pitchFamily="34" charset="0"/>
              <a:cs typeface="Arial" panose="020B0604020202020204" pitchFamily="34" charset="0"/>
            </a:endParaRPr>
          </a:p>
        </p:txBody>
      </p:sp>
      <p:sp>
        <p:nvSpPr>
          <p:cNvPr id="4" name="Rectangle 1"/>
          <p:cNvSpPr>
            <a:spLocks noGrp="1" noChangeArrowheads="1"/>
          </p:cNvSpPr>
          <p:nvPr>
            <p:ph idx="1"/>
          </p:nvPr>
        </p:nvSpPr>
        <p:spPr bwMode="auto">
          <a:xfrm>
            <a:off x="1045300" y="2817121"/>
            <a:ext cx="8980719"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54688" algn="r"/>
              </a:tabLst>
              <a:defRPr>
                <a:solidFill>
                  <a:schemeClr val="tx1"/>
                </a:solidFill>
                <a:latin typeface="Arial" panose="020B0604020202020204" pitchFamily="34" charset="0"/>
              </a:defRPr>
            </a:lvl1pPr>
            <a:lvl2pPr eaLnBrk="0" fontAlgn="base" hangingPunct="0">
              <a:spcBef>
                <a:spcPct val="0"/>
              </a:spcBef>
              <a:spcAft>
                <a:spcPct val="0"/>
              </a:spcAft>
              <a:tabLst>
                <a:tab pos="5754688" algn="r"/>
              </a:tabLst>
              <a:defRPr>
                <a:solidFill>
                  <a:schemeClr val="tx1"/>
                </a:solidFill>
                <a:latin typeface="Arial" panose="020B0604020202020204" pitchFamily="34" charset="0"/>
              </a:defRPr>
            </a:lvl2pPr>
            <a:lvl3pPr eaLnBrk="0" fontAlgn="base" hangingPunct="0">
              <a:spcBef>
                <a:spcPct val="0"/>
              </a:spcBef>
              <a:spcAft>
                <a:spcPct val="0"/>
              </a:spcAft>
              <a:tabLst>
                <a:tab pos="5754688" algn="r"/>
              </a:tabLst>
              <a:defRPr>
                <a:solidFill>
                  <a:schemeClr val="tx1"/>
                </a:solidFill>
                <a:latin typeface="Arial" panose="020B0604020202020204" pitchFamily="34" charset="0"/>
              </a:defRPr>
            </a:lvl3pPr>
            <a:lvl4pPr eaLnBrk="0" fontAlgn="base" hangingPunct="0">
              <a:spcBef>
                <a:spcPct val="0"/>
              </a:spcBef>
              <a:spcAft>
                <a:spcPct val="0"/>
              </a:spcAft>
              <a:tabLst>
                <a:tab pos="5754688" algn="r"/>
              </a:tabLst>
              <a:defRPr>
                <a:solidFill>
                  <a:schemeClr val="tx1"/>
                </a:solidFill>
                <a:latin typeface="Arial" panose="020B0604020202020204" pitchFamily="34" charset="0"/>
              </a:defRPr>
            </a:lvl4pPr>
            <a:lvl5pPr eaLnBrk="0" fontAlgn="base" hangingPunct="0">
              <a:spcBef>
                <a:spcPct val="0"/>
              </a:spcBef>
              <a:spcAft>
                <a:spcPct val="0"/>
              </a:spcAft>
              <a:tabLst>
                <a:tab pos="5754688" algn="r"/>
              </a:tabLst>
              <a:defRPr>
                <a:solidFill>
                  <a:schemeClr val="tx1"/>
                </a:solidFill>
                <a:latin typeface="Arial" panose="020B0604020202020204" pitchFamily="34" charset="0"/>
              </a:defRPr>
            </a:lvl5pPr>
            <a:lvl6pPr eaLnBrk="0" fontAlgn="base" hangingPunct="0">
              <a:spcBef>
                <a:spcPct val="0"/>
              </a:spcBef>
              <a:spcAft>
                <a:spcPct val="0"/>
              </a:spcAft>
              <a:tabLst>
                <a:tab pos="5754688" algn="r"/>
              </a:tabLst>
              <a:defRPr>
                <a:solidFill>
                  <a:schemeClr val="tx1"/>
                </a:solidFill>
                <a:latin typeface="Arial" panose="020B0604020202020204" pitchFamily="34" charset="0"/>
              </a:defRPr>
            </a:lvl6pPr>
            <a:lvl7pPr eaLnBrk="0" fontAlgn="base" hangingPunct="0">
              <a:spcBef>
                <a:spcPct val="0"/>
              </a:spcBef>
              <a:spcAft>
                <a:spcPct val="0"/>
              </a:spcAft>
              <a:tabLst>
                <a:tab pos="5754688" algn="r"/>
              </a:tabLst>
              <a:defRPr>
                <a:solidFill>
                  <a:schemeClr val="tx1"/>
                </a:solidFill>
                <a:latin typeface="Arial" panose="020B0604020202020204" pitchFamily="34" charset="0"/>
              </a:defRPr>
            </a:lvl7pPr>
            <a:lvl8pPr eaLnBrk="0" fontAlgn="base" hangingPunct="0">
              <a:spcBef>
                <a:spcPct val="0"/>
              </a:spcBef>
              <a:spcAft>
                <a:spcPct val="0"/>
              </a:spcAft>
              <a:tabLst>
                <a:tab pos="5754688" algn="r"/>
              </a:tabLst>
              <a:defRPr>
                <a:solidFill>
                  <a:schemeClr val="tx1"/>
                </a:solidFill>
                <a:latin typeface="Arial" panose="020B0604020202020204" pitchFamily="34" charset="0"/>
              </a:defRPr>
            </a:lvl8pPr>
            <a:lvl9pPr eaLnBrk="0" fontAlgn="base" hangingPunct="0">
              <a:spcBef>
                <a:spcPct val="0"/>
              </a:spcBef>
              <a:spcAft>
                <a:spcPct val="0"/>
              </a:spcAft>
              <a:tabLst>
                <a:tab pos="5754688" algn="r"/>
              </a:tabLs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Tx/>
              <a:buAutoNum type="arabicPeriod"/>
              <a:tabLst>
                <a:tab pos="5754688" algn="r"/>
              </a:tabLst>
            </a:pPr>
            <a:r>
              <a:rPr lang="en-US" altLang="zh-CN" smtClean="0"/>
              <a:t>Giới thiệu về arduino</a:t>
            </a:r>
          </a:p>
          <a:p>
            <a:pPr marL="457200" lvl="1" indent="0" defTabSz="914400">
              <a:buClrTx/>
              <a:buSzTx/>
              <a:buNone/>
            </a:pPr>
            <a:r>
              <a:rPr kumimoji="0" lang="en-US" altLang="zh-CN" sz="1600" b="0" i="0" u="none" strike="noStrike" cap="none" normalizeH="0" baseline="0" smtClean="0">
                <a:ln>
                  <a:noFill/>
                </a:ln>
                <a:solidFill>
                  <a:schemeClr val="tx1"/>
                </a:solidFill>
                <a:effectLst/>
                <a:latin typeface="Arial" panose="020B0604020202020204" pitchFamily="34" charset="0"/>
              </a:rPr>
              <a:t>1.1 Lịch</a:t>
            </a:r>
            <a:r>
              <a:rPr kumimoji="0" lang="en-US" altLang="zh-CN" sz="1600" b="0" i="0" u="none" strike="noStrike" cap="none" normalizeH="0" smtClean="0">
                <a:ln>
                  <a:noFill/>
                </a:ln>
                <a:solidFill>
                  <a:schemeClr val="tx1"/>
                </a:solidFill>
                <a:effectLst/>
                <a:latin typeface="Arial" panose="020B0604020202020204" pitchFamily="34" charset="0"/>
              </a:rPr>
              <a:t> sử ra đời</a:t>
            </a:r>
          </a:p>
          <a:p>
            <a:pPr marL="457200" lvl="1" indent="0" defTabSz="914400">
              <a:buClrTx/>
              <a:buSzTx/>
              <a:buNone/>
            </a:pPr>
            <a:r>
              <a:rPr lang="en-US" altLang="zh-CN" baseline="0" smtClean="0"/>
              <a:t>1.2 Cấu</a:t>
            </a:r>
            <a:r>
              <a:rPr lang="en-US" altLang="zh-CN" smtClean="0"/>
              <a:t> trúc</a:t>
            </a:r>
            <a:endParaRPr lang="en-US" altLang="zh-CN"/>
          </a:p>
          <a:p>
            <a:pPr defTabSz="914400">
              <a:buClrTx/>
              <a:buSzTx/>
              <a:buFontTx/>
              <a:buAutoNum type="arabicPeriod"/>
            </a:pPr>
            <a:r>
              <a:rPr lang="en-US" altLang="zh-CN" smtClean="0"/>
              <a:t>Các linh kiện</a:t>
            </a:r>
          </a:p>
          <a:p>
            <a:pPr marL="457200" lvl="1" indent="0" defTabSz="914400">
              <a:buClrTx/>
              <a:buSzTx/>
              <a:buNone/>
            </a:pPr>
            <a:r>
              <a:rPr lang="en-US" altLang="zh-CN" smtClean="0"/>
              <a:t>2.1. RF24</a:t>
            </a:r>
          </a:p>
          <a:p>
            <a:pPr marL="457200" lvl="1" indent="0" defTabSz="914400">
              <a:buClrTx/>
              <a:buSzTx/>
              <a:buNone/>
            </a:pPr>
            <a:r>
              <a:rPr lang="en-US" altLang="zh-CN" smtClean="0"/>
              <a:t>2.2. Cảm biến lưu lượng</a:t>
            </a:r>
          </a:p>
          <a:p>
            <a:pPr marL="457200" lvl="1" indent="0" defTabSz="914400">
              <a:buClrTx/>
              <a:buSzTx/>
              <a:buNone/>
            </a:pPr>
            <a:r>
              <a:rPr lang="en-US" altLang="zh-CN" smtClean="0"/>
              <a:t>2.3. Cảm biến độ ẩm đất TH-50K</a:t>
            </a:r>
          </a:p>
          <a:p>
            <a:pPr marL="457200" lvl="1" indent="0" defTabSz="914400">
              <a:buClrTx/>
              <a:buSzTx/>
              <a:buNone/>
            </a:pPr>
            <a:r>
              <a:rPr lang="en-US" altLang="zh-CN" smtClean="0"/>
              <a:t>2.4. Màn hình LCD</a:t>
            </a:r>
          </a:p>
          <a:p>
            <a:pPr marL="457200" lvl="1" indent="0" defTabSz="914400">
              <a:buClrTx/>
              <a:buSzTx/>
              <a:buNone/>
            </a:pPr>
            <a:r>
              <a:rPr lang="en-US" altLang="zh-CN" smtClean="0"/>
              <a:t>2.5. Van</a:t>
            </a:r>
          </a:p>
          <a:p>
            <a:pPr marL="457200" lvl="1" indent="0" defTabSz="914400">
              <a:buClrTx/>
              <a:buSzTx/>
              <a:buNone/>
            </a:pPr>
            <a:r>
              <a:rPr lang="en-US" altLang="zh-CN" smtClean="0"/>
              <a:t>2.6. Máy bơm MB385</a:t>
            </a:r>
          </a:p>
        </p:txBody>
      </p:sp>
    </p:spTree>
    <p:extLst>
      <p:ext uri="{BB962C8B-B14F-4D97-AF65-F5344CB8AC3E}">
        <p14:creationId xmlns:p14="http://schemas.microsoft.com/office/powerpoint/2010/main" val="8047796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1.1 Lịch sử ra đời</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352281"/>
            <a:ext cx="8915400" cy="5100033"/>
          </a:xfrm>
        </p:spPr>
        <p:txBody>
          <a:bodyPr>
            <a:normAutofit/>
          </a:bodyPr>
          <a:lstStyle/>
          <a:p>
            <a:pPr lvl="0"/>
            <a:r>
              <a:rPr lang="en-US">
                <a:latin typeface="Arial" panose="020B0604020202020204" pitchFamily="34" charset="0"/>
                <a:cs typeface="Arial" panose="020B0604020202020204" pitchFamily="34" charset="0"/>
              </a:rPr>
              <a:t>Tiền thân của Arduino là Basic Stamps</a:t>
            </a:r>
            <a:r>
              <a:rPr lang="en-US" i="1">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Basic Stamps là 1 bộ vi điều </a:t>
            </a:r>
            <a:r>
              <a:rPr lang="en-US" smtClean="0">
                <a:latin typeface="Arial" panose="020B0604020202020204" pitchFamily="34" charset="0"/>
                <a:cs typeface="Arial" panose="020B0604020202020204" pitchFamily="34" charset="0"/>
              </a:rPr>
              <a:t>khiển (microcontroller </a:t>
            </a:r>
            <a:r>
              <a:rPr lang="en-US">
                <a:latin typeface="Arial" panose="020B0604020202020204" pitchFamily="34" charset="0"/>
                <a:cs typeface="Arial" panose="020B0604020202020204" pitchFamily="34" charset="0"/>
              </a:rPr>
              <a:t>) sử dụng bộ thông dịch chuyên dụng BASIC ( PBASIC ) xây dựng nên ROM. Giá của Basic Stamps rất cao , lên đến 100$.</a:t>
            </a:r>
          </a:p>
          <a:p>
            <a:pPr lvl="0"/>
            <a:r>
              <a:rPr lang="en-US">
                <a:latin typeface="Arial" panose="020B0604020202020204" pitchFamily="34" charset="0"/>
                <a:cs typeface="Arial" panose="020B0604020202020204" pitchFamily="34" charset="0"/>
              </a:rPr>
              <a:t>Arduino được khởi động vào năm 2005 như là một dự án dành cho sinh viên Interaction Design Institute Ivrea (Viện thiết kế tương tác Ivrea) tại Ivrea, Italy. Dự án được đứng đầu bởi Massimo Banzi, một giảng viên tại Ivrea.</a:t>
            </a:r>
          </a:p>
          <a:p>
            <a:pPr lvl="0"/>
            <a:r>
              <a:rPr lang="en-US">
                <a:latin typeface="Arial" panose="020B0604020202020204" pitchFamily="34" charset="0"/>
                <a:cs typeface="Arial" panose="020B0604020202020204" pitchFamily="34" charset="0"/>
              </a:rPr>
              <a:t>Lý thuyết phần cứng được đóng góp bởi một sinh viên Hernando Barragan người Colombia. Sau khi nền tảng Wiring hoàn thành, các nhà nghiên cứu đã không làm việc tiếp trên nền tảng này. Thay vì vậy, họ sao chép mã nguồn của Wiring để bắt đầu 1 dự án khác với cái tên là Arduino. Dự án này sau đó đã giúp nó nhẹ hơn, rẻ hơn, và khả dụng đối với cộng đồng mã nguồn mở.</a:t>
            </a:r>
          </a:p>
          <a:p>
            <a:pPr lvl="0"/>
            <a:r>
              <a:rPr lang="en-US">
                <a:latin typeface="Arial" panose="020B0604020202020204" pitchFamily="34" charset="0"/>
                <a:cs typeface="Arial" panose="020B0604020202020204" pitchFamily="34" charset="0"/>
              </a:rPr>
              <a:t>Cái tên "Arduino" đến từ một quán bar tại Ivrea, nơi một vài nhà sáng lập của dự án này thường xuyên gặp mặt. Bản thân quán bar này được lấy tên là Arduino, theo tên của Bá tước của Ivrea, và là vua của Italy từ năm 1002 đến 1014.</a:t>
            </a:r>
          </a:p>
          <a:p>
            <a:pPr lvl="0"/>
            <a:r>
              <a:rPr lang="en-US">
                <a:latin typeface="Arial" panose="020B0604020202020204" pitchFamily="34" charset="0"/>
                <a:cs typeface="Arial" panose="020B0604020202020204" pitchFamily="34" charset="0"/>
              </a:rPr>
              <a:t>Viện Ivrea cuối cùng bị đóng cửa, vì vậy các nhà nghiên cứu, một trong số đó là David Cuarlielles, đã phổ biến ý tưởng này.</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97373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89259"/>
            <a:ext cx="8911687" cy="1280890"/>
          </a:xfrm>
        </p:spPr>
        <p:txBody>
          <a:bodyPr/>
          <a:lstStyle/>
          <a:p>
            <a:r>
              <a:rPr lang="en-US" smtClean="0">
                <a:latin typeface="Arial" panose="020B0604020202020204" pitchFamily="34" charset="0"/>
                <a:cs typeface="Arial" panose="020B0604020202020204" pitchFamily="34" charset="0"/>
              </a:rPr>
              <a:t>1.2. Cấu trúc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275008"/>
            <a:ext cx="8915400" cy="4636214"/>
          </a:xfrm>
        </p:spPr>
        <p:txBody>
          <a:bodyPr/>
          <a:lstStyle/>
          <a:p>
            <a:pPr lvl="0"/>
            <a:r>
              <a:rPr lang="en-US">
                <a:latin typeface="Arial" panose="020B0604020202020204" pitchFamily="34" charset="0"/>
                <a:cs typeface="Arial" panose="020B0604020202020204" pitchFamily="34" charset="0"/>
              </a:rPr>
              <a:t>Một mạch Arduino bao gồm </a:t>
            </a:r>
            <a:r>
              <a:rPr lang="en-US" b="1">
                <a:latin typeface="Arial" panose="020B0604020202020204" pitchFamily="34" charset="0"/>
                <a:cs typeface="Arial" panose="020B0604020202020204" pitchFamily="34" charset="0"/>
              </a:rPr>
              <a:t>một vi điều khiển AVR</a:t>
            </a:r>
            <a:r>
              <a:rPr lang="en-US">
                <a:latin typeface="Arial" panose="020B0604020202020204" pitchFamily="34" charset="0"/>
                <a:cs typeface="Arial" panose="020B0604020202020204" pitchFamily="34" charset="0"/>
              </a:rPr>
              <a:t> với nhiều linh kiện bổ sung giúp dễ dàng lập trình và có thể mở rộng với các mạch khác.</a:t>
            </a:r>
          </a:p>
          <a:p>
            <a:pPr lvl="0"/>
            <a:r>
              <a:rPr lang="en-US">
                <a:latin typeface="Arial" panose="020B0604020202020204" pitchFamily="34" charset="0"/>
                <a:cs typeface="Arial" panose="020B0604020202020204" pitchFamily="34" charset="0"/>
              </a:rPr>
              <a:t>Arduino cho phép người dùng kết nối với CPU của board với các module thêm vào có thể dễ dàng chuyển đổi, được gọi là </a:t>
            </a:r>
            <a:r>
              <a:rPr lang="en-US" i="1">
                <a:latin typeface="Arial" panose="020B0604020202020204" pitchFamily="34" charset="0"/>
                <a:cs typeface="Arial" panose="020B0604020202020204" pitchFamily="34" charset="0"/>
              </a:rPr>
              <a:t>shield</a:t>
            </a:r>
            <a:r>
              <a:rPr lang="en-US">
                <a:latin typeface="Arial" panose="020B0604020202020204" pitchFamily="34" charset="0"/>
                <a:cs typeface="Arial" panose="020B0604020202020204" pitchFamily="34" charset="0"/>
              </a:rPr>
              <a:t>. Vài shield truyền thông với board Arduino trực tiếp thông qua các chân khác nhau, nhưng nhiều shield được định địa chỉ thông qua </a:t>
            </a:r>
            <a:r>
              <a:rPr lang="en-US" b="1">
                <a:latin typeface="Arial" panose="020B0604020202020204" pitchFamily="34" charset="0"/>
                <a:cs typeface="Arial" panose="020B0604020202020204" pitchFamily="34" charset="0"/>
              </a:rPr>
              <a:t>serial bus I²C</a:t>
            </a:r>
            <a:r>
              <a:rPr lang="en-US">
                <a:latin typeface="Arial" panose="020B0604020202020204" pitchFamily="34" charset="0"/>
                <a:cs typeface="Arial" panose="020B0604020202020204" pitchFamily="34" charset="0"/>
              </a:rPr>
              <a:t> (nhiều shield có thể được xếp chồng và sử dụng dưới dạng song song).</a:t>
            </a:r>
          </a:p>
          <a:p>
            <a:pPr lvl="0"/>
            <a:r>
              <a:rPr lang="en-US">
                <a:latin typeface="Arial" panose="020B0604020202020204" pitchFamily="34" charset="0"/>
                <a:cs typeface="Arial" panose="020B0604020202020204" pitchFamily="34" charset="0"/>
              </a:rPr>
              <a:t>Arduino chính thức thường sử dụng các dòng </a:t>
            </a:r>
            <a:r>
              <a:rPr lang="en-US" b="1">
                <a:latin typeface="Arial" panose="020B0604020202020204" pitchFamily="34" charset="0"/>
                <a:cs typeface="Arial" panose="020B0604020202020204" pitchFamily="34" charset="0"/>
              </a:rPr>
              <a:t>chip megaAVR</a:t>
            </a:r>
            <a:r>
              <a:rPr lang="en-US">
                <a:latin typeface="Arial" panose="020B0604020202020204" pitchFamily="34" charset="0"/>
                <a:cs typeface="Arial" panose="020B0604020202020204" pitchFamily="34" charset="0"/>
              </a:rPr>
              <a:t> (ATmega8, ATmega168, ATmega328, ATmega1280, và ATmega2560).</a:t>
            </a:r>
          </a:p>
          <a:p>
            <a:pPr lvl="0"/>
            <a:r>
              <a:rPr lang="en-US">
                <a:latin typeface="Arial" panose="020B0604020202020204" pitchFamily="34" charset="0"/>
                <a:cs typeface="Arial" panose="020B0604020202020204" pitchFamily="34" charset="0"/>
              </a:rPr>
              <a:t>Hầu hết các mạch gồm </a:t>
            </a:r>
            <a:r>
              <a:rPr lang="en-US" b="1">
                <a:latin typeface="Arial" panose="020B0604020202020204" pitchFamily="34" charset="0"/>
                <a:cs typeface="Arial" panose="020B0604020202020204" pitchFamily="34" charset="0"/>
              </a:rPr>
              <a:t>một bộ điều chỉnh tuyến tính 5V</a:t>
            </a:r>
            <a:r>
              <a:rPr lang="en-US">
                <a:latin typeface="Arial" panose="020B0604020202020204" pitchFamily="34" charset="0"/>
                <a:cs typeface="Arial" panose="020B0604020202020204" pitchFamily="34" charset="0"/>
              </a:rPr>
              <a:t> và </a:t>
            </a:r>
            <a:r>
              <a:rPr lang="en-US" b="1">
                <a:latin typeface="Arial" panose="020B0604020202020204" pitchFamily="34" charset="0"/>
                <a:cs typeface="Arial" panose="020B0604020202020204" pitchFamily="34" charset="0"/>
              </a:rPr>
              <a:t>một thạch anh dao động 16 MHz</a:t>
            </a:r>
            <a:r>
              <a:rPr lang="en-US">
                <a:latin typeface="Arial" panose="020B0604020202020204" pitchFamily="34" charset="0"/>
                <a:cs typeface="Arial" panose="020B0604020202020204" pitchFamily="34" charset="0"/>
              </a:rPr>
              <a:t> (hoặc </a:t>
            </a:r>
            <a:r>
              <a:rPr lang="en-US" b="1">
                <a:latin typeface="Arial" panose="020B0604020202020204" pitchFamily="34" charset="0"/>
                <a:cs typeface="Arial" panose="020B0604020202020204" pitchFamily="34" charset="0"/>
              </a:rPr>
              <a:t>bộ cộng hưởng ceramic</a:t>
            </a:r>
            <a:r>
              <a:rPr lang="en-US">
                <a:latin typeface="Arial" panose="020B0604020202020204" pitchFamily="34" charset="0"/>
                <a:cs typeface="Arial" panose="020B0604020202020204" pitchFamily="34" charset="0"/>
              </a:rPr>
              <a:t> trong một vài biến thể), mặc dù một vài thiết kế như LilyPad chạy tại 8 MHz và bỏ qua bộ điều chỉnh điện áp onboard do hạn chế về kích cỡ thiết bị.</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8921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Cấu trúc </a:t>
            </a:r>
            <a:endParaRPr lang="en-US"/>
          </a:p>
        </p:txBody>
      </p:sp>
      <p:sp>
        <p:nvSpPr>
          <p:cNvPr id="3" name="Content Placeholder 2"/>
          <p:cNvSpPr>
            <a:spLocks noGrp="1"/>
          </p:cNvSpPr>
          <p:nvPr>
            <p:ph idx="1"/>
          </p:nvPr>
        </p:nvSpPr>
        <p:spPr>
          <a:xfrm>
            <a:off x="2344513" y="1648495"/>
            <a:ext cx="8915400" cy="4610456"/>
          </a:xfrm>
        </p:spPr>
        <p:txBody>
          <a:bodyPr>
            <a:normAutofit fontScale="92500" lnSpcReduction="10000"/>
          </a:bodyPr>
          <a:lstStyle/>
          <a:p>
            <a:pPr lvl="0"/>
            <a:r>
              <a:rPr lang="en-US"/>
              <a:t>Theo nguyên tắc, khi sử dụng ngăn xếp phần mềm Arduino, tất cả các board được lập trình thông qua một kết nối RS-232, nhưng cách thức thực hiện lại tùy thuộc vào đời phần cứng. Các board Serial Arduino có chứa </a:t>
            </a:r>
            <a:r>
              <a:rPr lang="en-US" b="1"/>
              <a:t>một mạch chuyển đổi giữa RS232 sang TTL</a:t>
            </a:r>
            <a:r>
              <a:rPr lang="en-US"/>
              <a:t>. Các board Arduino hiện tại được lập trình thông qua cổng USB, thực hiện thông qua chip chuyển đổi USB-to-serial như là FTDI FT232.</a:t>
            </a:r>
          </a:p>
          <a:p>
            <a:pPr lvl="0"/>
            <a:r>
              <a:rPr lang="en-US"/>
              <a:t>Board Arduino sẽ đưa ra hầu hết </a:t>
            </a:r>
            <a:r>
              <a:rPr lang="en-US" b="1"/>
              <a:t>các chân I/O của vi điều khiển</a:t>
            </a:r>
            <a:r>
              <a:rPr lang="en-US"/>
              <a:t> để sử dụng cho những mạch ngoài. Những chân này được thiết kế nằm phía trên mặt board, thông qua các header cái 0.10-inch (2.5 mm). Các board Arduino Nano, và Arduino-compatible Bare Bones Board và Boarduino có thể cung cấp các chân header đực ở mặt trên của board dùng để cắm vào các breadboard.</a:t>
            </a:r>
          </a:p>
          <a:p>
            <a:pPr lvl="0"/>
            <a:r>
              <a:rPr lang="en-US"/>
              <a:t>Có nhiều biến thể như Arduino-compatible và Arduino-derived. Một vài trong số đó có chức năng tương đương với Arduino và có thể sử dụng để thay thế qua lại. Nhiều mở rộng cho Arduino được thực thiện bằng cách thêm vào các driver đầu ra, thường sử dụng trong các trường học để đơn giản hóa các cấu trúc của các 'con rệp' và các robot nhỏ. Những board khác thường tương đương về điện nhưng có thay đổi về hình dạng-đôi khi còn duy trì độ tương thích với các shield, đôi khi không. Vài biến thể sử dụng bộ vi xử lý hoàn toàn khác biệt, với các mức độ tương thích khác nhau.</a:t>
            </a:r>
          </a:p>
          <a:p>
            <a:endParaRPr lang="en-US"/>
          </a:p>
        </p:txBody>
      </p:sp>
    </p:spTree>
    <p:extLst>
      <p:ext uri="{BB962C8B-B14F-4D97-AF65-F5344CB8AC3E}">
        <p14:creationId xmlns:p14="http://schemas.microsoft.com/office/powerpoint/2010/main" val="249913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smtClean="0"/>
              <a:t>Nhóm thực hiện </a:t>
            </a:r>
            <a:endParaRPr lang="en-US" u="sng"/>
          </a:p>
        </p:txBody>
      </p:sp>
      <p:sp>
        <p:nvSpPr>
          <p:cNvPr id="3" name="Content Placeholder 2"/>
          <p:cNvSpPr>
            <a:spLocks noGrp="1"/>
          </p:cNvSpPr>
          <p:nvPr>
            <p:ph idx="1"/>
          </p:nvPr>
        </p:nvSpPr>
        <p:spPr/>
        <p:txBody>
          <a:bodyPr/>
          <a:lstStyle/>
          <a:p>
            <a:r>
              <a:rPr lang="en-US" b="1" smtClean="0">
                <a:solidFill>
                  <a:schemeClr val="tx1"/>
                </a:solidFill>
                <a:latin typeface="Arial" panose="020B0604020202020204" pitchFamily="34" charset="0"/>
                <a:cs typeface="Arial" panose="020B0604020202020204" pitchFamily="34" charset="0"/>
              </a:rPr>
              <a:t>Nguyễn Mạnh Hưng</a:t>
            </a:r>
            <a:r>
              <a:rPr lang="en-US" smtClean="0">
                <a:solidFill>
                  <a:schemeClr val="tx1"/>
                </a:solidFill>
                <a:latin typeface="Arial" panose="020B0604020202020204" pitchFamily="34" charset="0"/>
                <a:cs typeface="Arial" panose="020B0604020202020204" pitchFamily="34" charset="0"/>
              </a:rPr>
              <a:t> – 1504360 – 60PM2</a:t>
            </a:r>
          </a:p>
          <a:p>
            <a:r>
              <a:rPr lang="en-US" b="1" smtClean="0">
                <a:solidFill>
                  <a:schemeClr val="tx1"/>
                </a:solidFill>
                <a:latin typeface="Arial" panose="020B0604020202020204" pitchFamily="34" charset="0"/>
                <a:cs typeface="Arial" panose="020B0604020202020204" pitchFamily="34" charset="0"/>
              </a:rPr>
              <a:t>Nguyễn Thạch Hưng</a:t>
            </a:r>
            <a:r>
              <a:rPr lang="en-US" smtClean="0">
                <a:solidFill>
                  <a:schemeClr val="tx1"/>
                </a:solidFill>
                <a:latin typeface="Arial" panose="020B0604020202020204" pitchFamily="34" charset="0"/>
                <a:cs typeface="Arial" panose="020B0604020202020204" pitchFamily="34" charset="0"/>
              </a:rPr>
              <a:t> – 1537460 – 60PM2</a:t>
            </a:r>
          </a:p>
          <a:p>
            <a:r>
              <a:rPr lang="en-US" b="1" smtClean="0">
                <a:solidFill>
                  <a:schemeClr val="tx1"/>
                </a:solidFill>
                <a:latin typeface="Arial" panose="020B0604020202020204" pitchFamily="34" charset="0"/>
                <a:cs typeface="Arial" panose="020B0604020202020204" pitchFamily="34" charset="0"/>
              </a:rPr>
              <a:t>Lê Quang Tuấn Anh </a:t>
            </a:r>
            <a:r>
              <a:rPr lang="en-US" smtClean="0">
                <a:solidFill>
                  <a:schemeClr val="tx1"/>
                </a:solidFill>
                <a:latin typeface="Arial" panose="020B0604020202020204" pitchFamily="34" charset="0"/>
                <a:cs typeface="Arial" panose="020B0604020202020204" pitchFamily="34" charset="0"/>
              </a:rPr>
              <a:t>– 1537260 – 60PM2</a:t>
            </a:r>
          </a:p>
          <a:p>
            <a:pPr marL="0" indent="0">
              <a:buNone/>
            </a:pPr>
            <a:endParaRPr lang="en-US">
              <a:solidFill>
                <a:schemeClr val="tx1"/>
              </a:solidFill>
              <a:latin typeface="Arial" panose="020B0604020202020204" pitchFamily="34" charset="0"/>
              <a:cs typeface="Arial" panose="020B0604020202020204" pitchFamily="34" charset="0"/>
            </a:endParaRPr>
          </a:p>
          <a:p>
            <a:pPr marL="0" indent="0">
              <a:buNone/>
            </a:pPr>
            <a:r>
              <a:rPr lang="en-US">
                <a:solidFill>
                  <a:schemeClr val="tx1"/>
                </a:solidFill>
                <a:latin typeface="Arial" panose="020B0604020202020204" pitchFamily="34" charset="0"/>
                <a:cs typeface="Arial" panose="020B0604020202020204" pitchFamily="34" charset="0"/>
              </a:rPr>
              <a:t>v</a:t>
            </a:r>
            <a:r>
              <a:rPr lang="en-US" smtClean="0">
                <a:solidFill>
                  <a:schemeClr val="tx1"/>
                </a:solidFill>
                <a:latin typeface="Arial" panose="020B0604020202020204" pitchFamily="34" charset="0"/>
                <a:cs typeface="Arial" panose="020B0604020202020204" pitchFamily="34" charset="0"/>
              </a:rPr>
              <a:t>ới sự hướng dẫn của Thạc sĩ </a:t>
            </a:r>
            <a:r>
              <a:rPr lang="en-US" b="1" smtClean="0">
                <a:solidFill>
                  <a:schemeClr val="tx1"/>
                </a:solidFill>
                <a:latin typeface="Arial" panose="020B0604020202020204" pitchFamily="34" charset="0"/>
                <a:cs typeface="Arial" panose="020B0604020202020204" pitchFamily="34" charset="0"/>
              </a:rPr>
              <a:t>Lê Đức Quang</a:t>
            </a:r>
            <a:endParaRPr lang="en-US" b="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394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1.2 Cấu trúc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9208393" y="7809963"/>
            <a:ext cx="4408353" cy="805822"/>
          </a:xfrm>
        </p:spPr>
        <p:txBody>
          <a:bodyPr/>
          <a:lstStyle/>
          <a:p>
            <a:endParaRPr lang="en-US"/>
          </a:p>
        </p:txBody>
      </p:sp>
      <p:sp>
        <p:nvSpPr>
          <p:cNvPr id="7" name="Rectangle 7"/>
          <p:cNvSpPr>
            <a:spLocks noChangeArrowheads="1"/>
          </p:cNvSpPr>
          <p:nvPr/>
        </p:nvSpPr>
        <p:spPr bwMode="auto">
          <a:xfrm>
            <a:off x="2112135" y="1734629"/>
            <a:ext cx="709625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8097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tabLst/>
            </a:pPr>
            <a:r>
              <a:rPr lang="en-US">
                <a:ea typeface="MS Mincho" panose="02020609040205080304" pitchFamily="49" charset="-128"/>
                <a:cs typeface="Arial" panose="020B0604020202020204" pitchFamily="34" charset="0"/>
              </a:rPr>
              <a:t>M</a:t>
            </a:r>
            <a:r>
              <a:rPr kumimoji="0" lang="en-US" b="0" i="0" u="none" strike="noStrike" cap="none" normalizeH="0" baseline="0" smtClean="0">
                <a:ln>
                  <a:noFill/>
                </a:ln>
                <a:solidFill>
                  <a:schemeClr val="tx1"/>
                </a:solidFill>
                <a:effectLst/>
                <a:ea typeface="MS Mincho" panose="02020609040205080304" pitchFamily="49" charset="-128"/>
                <a:cs typeface="Arial" panose="020B0604020202020204" pitchFamily="34" charset="0"/>
              </a:rPr>
              <a:t>ạch Arduino bao gồm:</a:t>
            </a:r>
            <a:endParaRPr kumimoji="0" lang="en-US" b="0" i="0" u="none" strike="noStrike" cap="none" normalizeH="0" baseline="0" smtClean="0">
              <a:ln>
                <a:noFill/>
              </a:ln>
              <a:solidFill>
                <a:schemeClr val="tx1"/>
              </a:solidFill>
              <a:effectLst/>
              <a:cs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smtClean="0">
                <a:ln>
                  <a:noFill/>
                </a:ln>
                <a:solidFill>
                  <a:schemeClr val="tx1"/>
                </a:solidFill>
                <a:effectLst/>
                <a:ea typeface="MS Mincho" panose="02020609040205080304" pitchFamily="49" charset="-128"/>
                <a:cs typeface="Arial" panose="020B0604020202020204" pitchFamily="34" charset="0"/>
              </a:rPr>
              <a:t>54 chân digital (15 có thể được sử dụng như các chân PWM)</a:t>
            </a:r>
            <a:endParaRPr kumimoji="0" lang="en-US" b="0" i="0" u="none" strike="noStrike" cap="none" normalizeH="0" baseline="0" smtClean="0">
              <a:ln>
                <a:noFill/>
              </a:ln>
              <a:solidFill>
                <a:schemeClr val="tx1"/>
              </a:solidFill>
              <a:effectLst/>
              <a:cs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smtClean="0">
                <a:ln>
                  <a:noFill/>
                </a:ln>
                <a:solidFill>
                  <a:schemeClr val="tx1"/>
                </a:solidFill>
                <a:effectLst/>
                <a:ea typeface="MS Mincho" panose="02020609040205080304" pitchFamily="49" charset="-128"/>
                <a:cs typeface="Arial" panose="020B0604020202020204" pitchFamily="34" charset="0"/>
              </a:rPr>
              <a:t>16 đầu vào analog</a:t>
            </a:r>
            <a:endParaRPr kumimoji="0" lang="en-US" b="0" i="0" u="none" strike="noStrike" cap="none" normalizeH="0" baseline="0" smtClean="0">
              <a:ln>
                <a:noFill/>
              </a:ln>
              <a:solidFill>
                <a:schemeClr val="tx1"/>
              </a:solidFill>
              <a:effectLst/>
              <a:cs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smtClean="0">
                <a:ln>
                  <a:noFill/>
                </a:ln>
                <a:solidFill>
                  <a:schemeClr val="tx1"/>
                </a:solidFill>
                <a:effectLst/>
                <a:ea typeface="MS Mincho" panose="02020609040205080304" pitchFamily="49" charset="-128"/>
                <a:cs typeface="Arial" panose="020B0604020202020204" pitchFamily="34" charset="0"/>
              </a:rPr>
              <a:t>4 UARTs (cổng nối tiếp phần cứng)</a:t>
            </a:r>
            <a:endParaRPr kumimoji="0" lang="en-US" b="0" i="0" u="none" strike="noStrike" cap="none" normalizeH="0" baseline="0" smtClean="0">
              <a:ln>
                <a:noFill/>
              </a:ln>
              <a:solidFill>
                <a:schemeClr val="tx1"/>
              </a:solidFill>
              <a:effectLst/>
              <a:cs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smtClean="0">
                <a:ln>
                  <a:noFill/>
                </a:ln>
                <a:solidFill>
                  <a:schemeClr val="tx1"/>
                </a:solidFill>
                <a:effectLst/>
                <a:ea typeface="MS Mincho" panose="02020609040205080304" pitchFamily="49" charset="-128"/>
                <a:cs typeface="Arial" panose="020B0604020202020204" pitchFamily="34" charset="0"/>
              </a:rPr>
              <a:t>1 thạch anh 16 MHz</a:t>
            </a:r>
            <a:endParaRPr kumimoji="0" lang="en-US" b="0" i="0" u="none" strike="noStrike" cap="none" normalizeH="0" baseline="0" smtClean="0">
              <a:ln>
                <a:noFill/>
              </a:ln>
              <a:solidFill>
                <a:schemeClr val="tx1"/>
              </a:solidFill>
              <a:effectLst/>
              <a:cs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smtClean="0">
                <a:ln>
                  <a:noFill/>
                </a:ln>
                <a:solidFill>
                  <a:schemeClr val="tx1"/>
                </a:solidFill>
                <a:effectLst/>
                <a:ea typeface="MS Mincho" panose="02020609040205080304" pitchFamily="49" charset="-128"/>
                <a:cs typeface="Arial" panose="020B0604020202020204" pitchFamily="34" charset="0"/>
              </a:rPr>
              <a:t>1 cổng kết nối USB</a:t>
            </a:r>
            <a:endParaRPr kumimoji="0" lang="en-US" b="0" i="0" u="none" strike="noStrike" cap="none" normalizeH="0" baseline="0" smtClean="0">
              <a:ln>
                <a:noFill/>
              </a:ln>
              <a:solidFill>
                <a:schemeClr val="tx1"/>
              </a:solidFill>
              <a:effectLst/>
              <a:cs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smtClean="0">
                <a:ln>
                  <a:noFill/>
                </a:ln>
                <a:solidFill>
                  <a:schemeClr val="tx1"/>
                </a:solidFill>
                <a:effectLst/>
                <a:ea typeface="MS Mincho" panose="02020609040205080304" pitchFamily="49" charset="-128"/>
                <a:cs typeface="Arial" panose="020B0604020202020204" pitchFamily="34" charset="0"/>
              </a:rPr>
              <a:t>1 jack cắm điện</a:t>
            </a:r>
            <a:endParaRPr kumimoji="0" lang="en-US" b="0" i="0" u="none" strike="noStrike" cap="none" normalizeH="0" baseline="0" smtClean="0">
              <a:ln>
                <a:noFill/>
              </a:ln>
              <a:solidFill>
                <a:schemeClr val="tx1"/>
              </a:solidFill>
              <a:effectLst/>
              <a:cs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smtClean="0">
                <a:ln>
                  <a:noFill/>
                </a:ln>
                <a:solidFill>
                  <a:schemeClr val="tx1"/>
                </a:solidFill>
                <a:effectLst/>
                <a:ea typeface="MS Mincho" panose="02020609040205080304" pitchFamily="49" charset="-128"/>
                <a:cs typeface="Arial" panose="020B0604020202020204" pitchFamily="34" charset="0"/>
              </a:rPr>
              <a:t>1 đầu ICSP</a:t>
            </a:r>
            <a:endParaRPr kumimoji="0" lang="en-US" b="0" i="0" u="none" strike="noStrike" cap="none" normalizeH="0" baseline="0" smtClean="0">
              <a:ln>
                <a:noFill/>
              </a:ln>
              <a:solidFill>
                <a:schemeClr val="tx1"/>
              </a:solidFill>
              <a:effectLst/>
              <a:cs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smtClean="0">
                <a:ln>
                  <a:noFill/>
                </a:ln>
                <a:solidFill>
                  <a:schemeClr val="tx1"/>
                </a:solidFill>
                <a:effectLst/>
                <a:ea typeface="MS Mincho" panose="02020609040205080304" pitchFamily="49" charset="-128"/>
                <a:cs typeface="Arial" panose="020B0604020202020204" pitchFamily="34" charset="0"/>
              </a:rPr>
              <a:t>1 nút reset</a:t>
            </a:r>
            <a:endParaRPr kumimoji="0" lang="en-US" b="0" i="0" u="none" strike="noStrike" cap="none" normalizeH="0" baseline="0" smtClean="0">
              <a:ln>
                <a:noFill/>
              </a:ln>
              <a:solidFill>
                <a:schemeClr val="tx1"/>
              </a:solidFill>
              <a:effectLst/>
              <a:cs typeface="Arial" panose="020B0604020202020204" pitchFamily="34" charset="0"/>
            </a:endParaRPr>
          </a:p>
          <a:p>
            <a:pPr marL="0" marR="0" lvl="0" indent="180975"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cs typeface="Arial" panose="020B0604020202020204" pitchFamily="34" charset="0"/>
            </a:endParaRPr>
          </a:p>
        </p:txBody>
      </p:sp>
      <p:pic>
        <p:nvPicPr>
          <p:cNvPr id="3078" name="Picture 2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49616" y="4089022"/>
            <a:ext cx="2800350" cy="230639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8"/>
          <p:cNvSpPr>
            <a:spLocks noChangeArrowheads="1"/>
          </p:cNvSpPr>
          <p:nvPr/>
        </p:nvSpPr>
        <p:spPr bwMode="auto">
          <a:xfrm>
            <a:off x="553791" y="6400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900" b="0" i="1" u="none" strike="noStrike" cap="none" normalizeH="0" baseline="0" smtClean="0">
                <a:ln>
                  <a:noFill/>
                </a:ln>
                <a:solidFill>
                  <a:srgbClr val="44546A"/>
                </a:solidFill>
                <a:effectLst/>
                <a:latin typeface="Liberation Serif" charset="0"/>
                <a:ea typeface="Liberation Serif" charset="0"/>
                <a:cs typeface="Mangal"/>
              </a:rPr>
              <a:t>H</a:t>
            </a:r>
            <a:r>
              <a:rPr kumimoji="0" lang="en-US" altLang="zh-CN" sz="900" b="0" i="1" u="none" strike="noStrike" cap="none" normalizeH="0" baseline="0" smtClean="0" bmk="">
                <a:ln>
                  <a:noFill/>
                </a:ln>
                <a:solidFill>
                  <a:srgbClr val="44546A"/>
                </a:solidFill>
                <a:effectLst/>
                <a:latin typeface="Liberation Serif" charset="0"/>
                <a:ea typeface="Liberation Serif" charset="0"/>
                <a:cs typeface="Mangal"/>
              </a:rPr>
              <a:t>ình </a:t>
            </a:r>
            <a:r>
              <a:rPr kumimoji="0" lang="en-US" altLang="zh-CN" sz="900" b="0" i="1" u="none" strike="noStrike" cap="none" normalizeH="0" baseline="0" smtClean="0" bmk="_Toc479866010">
                <a:ln>
                  <a:noFill/>
                </a:ln>
                <a:solidFill>
                  <a:srgbClr val="44546A"/>
                </a:solidFill>
                <a:effectLst/>
                <a:latin typeface="Liberation Serif" charset="0"/>
                <a:ea typeface="Liberation Serif" charset="0"/>
                <a:cs typeface="Mangal"/>
              </a:rPr>
              <a:t>1. Arduino UNO</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8762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4062" y="539297"/>
            <a:ext cx="8911687" cy="1280890"/>
          </a:xfrm>
        </p:spPr>
        <p:txBody>
          <a:bodyPr/>
          <a:lstStyle/>
          <a:p>
            <a:r>
              <a:rPr lang="en-US" smtClean="0">
                <a:latin typeface="Arial" panose="020B0604020202020204" pitchFamily="34" charset="0"/>
                <a:cs typeface="Arial" panose="020B0604020202020204" pitchFamily="34" charset="0"/>
              </a:rPr>
              <a:t>1.2 Cấu trúc </a:t>
            </a:r>
            <a:endParaRPr lang="en-US">
              <a:latin typeface="Arial" panose="020B0604020202020204" pitchFamily="34" charset="0"/>
              <a:cs typeface="Arial" panose="020B0604020202020204" pitchFamily="34" charset="0"/>
            </a:endParaRPr>
          </a:p>
        </p:txBody>
      </p:sp>
      <p:sp>
        <p:nvSpPr>
          <p:cNvPr id="4" name="Rectangle 2"/>
          <p:cNvSpPr>
            <a:spLocks noChangeArrowheads="1"/>
          </p:cNvSpPr>
          <p:nvPr/>
        </p:nvSpPr>
        <p:spPr bwMode="auto">
          <a:xfrm>
            <a:off x="2589211" y="1820187"/>
            <a:ext cx="84222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Arial" panose="020B0604020202020204" pitchFamily="34" charset="0"/>
                <a:ea typeface="Liberation Serif"/>
                <a:cs typeface="Arial" panose="020B0604020202020204" pitchFamily="34" charset="0"/>
              </a:rPr>
              <a:t>Nó chứa </a:t>
            </a:r>
            <a:r>
              <a:rPr kumimoji="0" lang="en-US" altLang="zh-CN" b="1" i="0" u="none" strike="noStrike" cap="none" normalizeH="0" baseline="0" smtClean="0">
                <a:ln>
                  <a:noFill/>
                </a:ln>
                <a:solidFill>
                  <a:schemeClr val="tx1"/>
                </a:solidFill>
                <a:effectLst/>
                <a:latin typeface="Arial" panose="020B0604020202020204" pitchFamily="34" charset="0"/>
                <a:ea typeface="Liberation Serif"/>
                <a:cs typeface="Arial" panose="020B0604020202020204" pitchFamily="34" charset="0"/>
              </a:rPr>
              <a:t>tất cả</a:t>
            </a:r>
            <a:r>
              <a:rPr kumimoji="0" lang="en-US" altLang="zh-CN" b="0" i="0" u="none" strike="noStrike" cap="none" normalizeH="0" baseline="0" smtClean="0">
                <a:ln>
                  <a:noFill/>
                </a:ln>
                <a:solidFill>
                  <a:schemeClr val="tx1"/>
                </a:solidFill>
                <a:effectLst/>
                <a:latin typeface="Arial" panose="020B0604020202020204" pitchFamily="34" charset="0"/>
                <a:ea typeface="Liberation Serif"/>
                <a:cs typeface="Arial" panose="020B0604020202020204" pitchFamily="34" charset="0"/>
              </a:rPr>
              <a:t> mọi thứ cần thiết để hỗ trợ các vi điều khiển. Arduino Mega2560 khác với tất cả các vi xử lý trước giờ vì không sử dụng FTDI chip điều khiển chuyển tín hiệu từ USB để xử lý. Thay vào đó, nó sử dụng ATmega16U2 lập trình như là một công cụ chuyển đổi tín hiệu từ USB. Ngoài ra, Arduino Mega2560 cơ bản vẫn giống Arduino Uno R3, chỉ khác số lượng chân và nhiều tính năng mạnh mẽ hơn, nên các bạn vẫn có thể lập trình cho con vi điều khiển này bằng chương trình lập trình cho Arduino Uno R3.</a:t>
            </a:r>
            <a:endParaRPr kumimoji="0" lang="en-US" altLang="zh-C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pic>
        <p:nvPicPr>
          <p:cNvPr id="4097" name="Picture 2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0174" y="4262996"/>
            <a:ext cx="24003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53791" y="63842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900" b="0" i="1" u="none" strike="noStrike" cap="none" normalizeH="0" baseline="0" smtClean="0">
                <a:ln>
                  <a:noFill/>
                </a:ln>
                <a:solidFill>
                  <a:srgbClr val="44546A"/>
                </a:solidFill>
                <a:effectLst/>
                <a:latin typeface="Arial" panose="020B0604020202020204" pitchFamily="34" charset="0"/>
                <a:ea typeface="Liberation Serif"/>
                <a:cs typeface="Mangal"/>
              </a:rPr>
              <a:t>H</a:t>
            </a:r>
            <a:r>
              <a:rPr kumimoji="0" lang="en-US" altLang="zh-CN" sz="900" b="0" i="1" u="none" strike="noStrike" cap="none" normalizeH="0" baseline="0" smtClean="0" bmk="_Toc479866011">
                <a:ln>
                  <a:noFill/>
                </a:ln>
                <a:solidFill>
                  <a:srgbClr val="44546A"/>
                </a:solidFill>
                <a:effectLst/>
                <a:latin typeface="Liberation Serif"/>
                <a:ea typeface="SimSun" panose="02010600030101010101" pitchFamily="2" charset="-122"/>
                <a:cs typeface="Mangal"/>
              </a:rPr>
              <a:t>ì</a:t>
            </a:r>
            <a:r>
              <a:rPr kumimoji="0" lang="en-US" altLang="zh-CN" sz="900" b="0" i="1" u="none" strike="noStrike" cap="none" normalizeH="0" baseline="0" smtClean="0" bmk="_Toc479866011">
                <a:ln>
                  <a:noFill/>
                </a:ln>
                <a:solidFill>
                  <a:srgbClr val="44546A"/>
                </a:solidFill>
                <a:effectLst/>
                <a:ea typeface="Liberation Serif"/>
                <a:cs typeface="Mangal"/>
              </a:rPr>
              <a:t>nh </a:t>
            </a:r>
            <a:r>
              <a:rPr kumimoji="0" lang="en-US" altLang="zh-CN" sz="900" b="0" i="1" u="none" strike="noStrike" cap="none" normalizeH="0" baseline="0" smtClean="0" bmk="_Toc479866011">
                <a:ln>
                  <a:noFill/>
                </a:ln>
                <a:solidFill>
                  <a:srgbClr val="44546A"/>
                </a:solidFill>
                <a:effectLst/>
                <a:latin typeface="Arial" panose="020B0604020202020204" pitchFamily="34" charset="0"/>
                <a:ea typeface="Liberation Serif"/>
                <a:cs typeface="Mangal"/>
              </a:rPr>
              <a:t>2. Arduino NANO</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0832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2.1 RF24</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444487"/>
            <a:ext cx="8915400" cy="4466735"/>
          </a:xfrm>
        </p:spPr>
        <p:txBody>
          <a:bodyPr>
            <a:normAutofit fontScale="92500" lnSpcReduction="10000"/>
          </a:bodyPr>
          <a:lstStyle/>
          <a:p>
            <a:r>
              <a:rPr lang="en-US">
                <a:latin typeface="Arial" panose="020B0604020202020204" pitchFamily="34" charset="0"/>
                <a:cs typeface="Arial" panose="020B0604020202020204" pitchFamily="34" charset="0"/>
              </a:rPr>
              <a:t>- Radio</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Hoạt động ở giải tần 2.4G</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Có 126 kênh</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Truyền và nhận dữ liệu</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Truyền tốc độ cao 1Mbps hoặc 2Mbps.</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 Công suất phát:</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Có thể cài đặt được 4 công suất nguồn phát: 0,-6,-12,-18dBm.</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 Thu:</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Có bộ lọc nhiễu tại đầu thu</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Kếch đại bị ảnh hưởng bởi nhiễu thấp (LNA)</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 Nguồn cấp:</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Hoạt động từ 1.9-3.6V.</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Các chân IO chạy được cả 3.3 lẫn 5V.</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 Giao tiếp:</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4 pin SPI</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Tốc độ tối đa 8Mbps</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3-32 bytes trên 1 khung truyền nhận</a:t>
            </a: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1429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2.1 RF24</a:t>
            </a:r>
            <a:endParaRPr lang="en-US">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1210614" y="11333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45" name="Picture 14" descr="[​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3948" y="1814848"/>
            <a:ext cx="6889639" cy="412231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952768" y="64720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300" b="0" i="1" u="none" strike="noStrike" cap="none" normalizeH="0" baseline="0" smtClean="0">
                <a:ln>
                  <a:noFill/>
                </a:ln>
                <a:solidFill>
                  <a:srgbClr val="44546A"/>
                </a:solidFill>
                <a:effectLst/>
                <a:latin typeface="Arial" panose="020B0604020202020204" pitchFamily="34" charset="0"/>
                <a:ea typeface="Liberation Serif"/>
                <a:cs typeface="Mangal"/>
              </a:rPr>
              <a:t>H</a:t>
            </a:r>
            <a:r>
              <a:rPr kumimoji="0" lang="en-US" altLang="zh-CN" sz="1300" b="0" i="1" u="none" strike="noStrike" cap="none" normalizeH="0" baseline="0" smtClean="0" bmk="_Toc479866012">
                <a:ln>
                  <a:noFill/>
                </a:ln>
                <a:solidFill>
                  <a:srgbClr val="44546A"/>
                </a:solidFill>
                <a:effectLst/>
                <a:latin typeface="Liberation Serif"/>
                <a:ea typeface="SimSun" panose="02010600030101010101" pitchFamily="2" charset="-122"/>
                <a:cs typeface="Mangal"/>
              </a:rPr>
              <a:t>ì</a:t>
            </a:r>
            <a:r>
              <a:rPr kumimoji="0" lang="en-US" altLang="zh-CN" sz="1300" b="0" i="1" u="none" strike="noStrike" cap="none" normalizeH="0" baseline="0" smtClean="0" bmk="_Toc479866012">
                <a:ln>
                  <a:noFill/>
                </a:ln>
                <a:solidFill>
                  <a:srgbClr val="44546A"/>
                </a:solidFill>
                <a:effectLst/>
                <a:ea typeface="Liberation Serif"/>
                <a:cs typeface="Mangal"/>
              </a:rPr>
              <a:t>nh </a:t>
            </a:r>
            <a:r>
              <a:rPr kumimoji="0" lang="en-US" altLang="zh-CN" sz="1300" b="0" i="1" u="none" strike="noStrike" cap="none" normalizeH="0" baseline="0" smtClean="0" bmk="_Toc479866012">
                <a:ln>
                  <a:noFill/>
                </a:ln>
                <a:solidFill>
                  <a:srgbClr val="44546A"/>
                </a:solidFill>
                <a:effectLst/>
                <a:latin typeface="Arial" panose="020B0604020202020204" pitchFamily="34" charset="0"/>
                <a:ea typeface="Liberation Serif"/>
                <a:cs typeface="Mangal"/>
              </a:rPr>
              <a:t>3. Cấu trúc RF24</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1228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2.1 </a:t>
            </a:r>
            <a:r>
              <a:rPr lang="en-US" smtClean="0">
                <a:latin typeface="Arial" panose="020B0604020202020204" pitchFamily="34" charset="0"/>
                <a:cs typeface="Arial" panose="020B0604020202020204" pitchFamily="34" charset="0"/>
              </a:rPr>
              <a:t>RF24</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Modul nRF24L01 hoạt động ở tần số sóng ngắn 2.4G nên Modul này khả năng truyền dữ liệu tốc độ cao và truyền nhận dữ liệu trong điều kiện môi trường có vật cản</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Modul nRF24L01 có 126 kênh truyền. Điều này giúp ta có thể truyền nhận dữ liệu trên nhiều kênh khác nhau.</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Modul khả năng thay đổi công suất phát bằng chương trình, điều này giúp nó có thể hoạt động trong chế độ tiết kiệm năng lượng.</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o Chú ý: Điện áp cung cấp cho là 1.93.6V. Điện áp thường cung cấp là 3.3V. Nhưng các chân IO tương thích với chuẩn 5V. Điều này giúp nó giao tiếp rộng dãi với các dòng vi điều khiển.</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55318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2.1 RF24</a:t>
            </a:r>
            <a:endParaRPr lang="en-US">
              <a:latin typeface="Arial" panose="020B0604020202020204" pitchFamily="34" charset="0"/>
              <a:cs typeface="Arial" panose="020B0604020202020204" pitchFamily="34" charset="0"/>
            </a:endParaRPr>
          </a:p>
        </p:txBody>
      </p:sp>
      <p:pic>
        <p:nvPicPr>
          <p:cNvPr id="7170" name="Picture 13" descr="[​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1837" y="1569712"/>
            <a:ext cx="7547466" cy="4161387"/>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25"/>
          <p:cNvSpPr txBox="1"/>
          <p:nvPr/>
        </p:nvSpPr>
        <p:spPr>
          <a:xfrm>
            <a:off x="3873358" y="6045587"/>
            <a:ext cx="5467350" cy="274955"/>
          </a:xfrm>
          <a:prstGeom prst="rect">
            <a:avLst/>
          </a:prstGeom>
          <a:solidFill>
            <a:prstClr val="white"/>
          </a:solidFill>
          <a:ln>
            <a:noFill/>
          </a:ln>
          <a:effectLst/>
        </p:spPr>
        <p:txBody>
          <a:bodyPr rot="0" spcFirstLastPara="0" vert="horz" wrap="square" lIns="0" tIns="0" rIns="0" bIns="0" numCol="1" spcCol="0" rtlCol="0" fromWordArt="0" anchor="t" anchorCtr="0" forceAA="0" compatLnSpc="1">
            <a:prstTxWarp prst="textNoShape">
              <a:avLst/>
            </a:prstTxWarp>
            <a:spAutoFit/>
          </a:bodyPr>
          <a:lstStyle/>
          <a:p>
            <a:pPr algn="ctr">
              <a:spcAft>
                <a:spcPts val="1000"/>
              </a:spcAft>
            </a:pPr>
            <a:r>
              <a:rPr lang="en-US" sz="900" i="1">
                <a:solidFill>
                  <a:srgbClr val="44546A"/>
                </a:solidFill>
                <a:effectLst/>
                <a:latin typeface="Liberation Serif"/>
                <a:ea typeface="SimSun" panose="02010600030101010101" pitchFamily="2" charset="-122"/>
                <a:cs typeface="Mangal"/>
              </a:rPr>
              <a:t>H</a:t>
            </a:r>
            <a:r>
              <a:rPr lang="zh-CN" sz="900" i="1">
                <a:solidFill>
                  <a:srgbClr val="44546A"/>
                </a:solidFill>
                <a:effectLst/>
                <a:latin typeface="Liberation Serif"/>
                <a:ea typeface="SimSun" panose="02010600030101010101" pitchFamily="2" charset="-122"/>
                <a:cs typeface="Mangal"/>
              </a:rPr>
              <a:t>ì</a:t>
            </a:r>
            <a:r>
              <a:rPr lang="en-US" sz="900" i="1">
                <a:solidFill>
                  <a:srgbClr val="44546A"/>
                </a:solidFill>
                <a:effectLst/>
                <a:latin typeface="Liberation Serif"/>
                <a:ea typeface="SimSun" panose="02010600030101010101" pitchFamily="2" charset="-122"/>
                <a:cs typeface="Mangal"/>
              </a:rPr>
              <a:t>nh 4. Sơ đồ RF24</a:t>
            </a:r>
          </a:p>
        </p:txBody>
      </p:sp>
      <p:sp>
        <p:nvSpPr>
          <p:cNvPr id="6" name="Rectangle 5"/>
          <p:cNvSpPr>
            <a:spLocks noChangeArrowheads="1"/>
          </p:cNvSpPr>
          <p:nvPr/>
        </p:nvSpPr>
        <p:spPr bwMode="auto">
          <a:xfrm>
            <a:off x="3490175" y="193827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smtClean="0">
              <a:ln>
                <a:noFill/>
              </a:ln>
              <a:solidFill>
                <a:schemeClr val="tx1"/>
              </a:solidFill>
              <a:effectLst/>
              <a:latin typeface="Liberation Serif" charset="0"/>
              <a:ea typeface="Liberation Serif" charset="0"/>
              <a:cs typeface="Mang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smtClean="0">
                <a:ln>
                  <a:noFill/>
                </a:ln>
                <a:solidFill>
                  <a:schemeClr val="tx1"/>
                </a:solidFill>
                <a:effectLst/>
                <a:latin typeface="Liberation Serif" charset="0"/>
                <a:ea typeface="Liberation Serif" charset="0"/>
                <a:cs typeface="Mangal"/>
              </a:rPr>
              <a:t/>
            </a:r>
            <a:br>
              <a:rPr kumimoji="0" lang="en-US" altLang="zh-CN" sz="1200" b="0" i="0" u="none" strike="noStrike" cap="none" normalizeH="0" baseline="0" smtClean="0">
                <a:ln>
                  <a:noFill/>
                </a:ln>
                <a:solidFill>
                  <a:schemeClr val="tx1"/>
                </a:solidFill>
                <a:effectLst/>
                <a:latin typeface="Liberation Serif" charset="0"/>
                <a:ea typeface="Liberation Serif" charset="0"/>
                <a:cs typeface="Mangal"/>
              </a:rPr>
            </a:b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2437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2.2 Cảm biến lưu lượng </a:t>
            </a:r>
            <a:endParaRPr lang="en-US">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5476364"/>
              </p:ext>
            </p:extLst>
          </p:nvPr>
        </p:nvGraphicFramePr>
        <p:xfrm>
          <a:off x="8641724" y="2647732"/>
          <a:ext cx="2633636" cy="3489840"/>
        </p:xfrm>
        <a:graphic>
          <a:graphicData uri="http://schemas.openxmlformats.org/drawingml/2006/table">
            <a:tbl>
              <a:tblPr firstRow="1" firstCol="1" bandRow="1">
                <a:tableStyleId>{5C22544A-7EE6-4342-B048-85BDC9FD1C3A}</a:tableStyleId>
              </a:tblPr>
              <a:tblGrid>
                <a:gridCol w="1316818"/>
                <a:gridCol w="1316818"/>
              </a:tblGrid>
              <a:tr h="211828">
                <a:tc>
                  <a:txBody>
                    <a:bodyPr/>
                    <a:lstStyle/>
                    <a:p>
                      <a:pPr>
                        <a:lnSpc>
                          <a:spcPct val="107000"/>
                        </a:lnSpc>
                        <a:spcAft>
                          <a:spcPts val="0"/>
                        </a:spcAft>
                      </a:pPr>
                      <a:r>
                        <a:rPr lang="en-US" sz="1300">
                          <a:effectLst/>
                        </a:rPr>
                        <a:t>Working voltage</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c>
                  <a:txBody>
                    <a:bodyPr/>
                    <a:lstStyle/>
                    <a:p>
                      <a:pPr>
                        <a:lnSpc>
                          <a:spcPct val="107000"/>
                        </a:lnSpc>
                        <a:spcAft>
                          <a:spcPts val="0"/>
                        </a:spcAft>
                      </a:pPr>
                      <a:r>
                        <a:rPr lang="en-US" sz="1300">
                          <a:effectLst/>
                        </a:rPr>
                        <a:t>5V-24V</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r>
              <a:tr h="211828">
                <a:tc>
                  <a:txBody>
                    <a:bodyPr/>
                    <a:lstStyle/>
                    <a:p>
                      <a:pPr>
                        <a:lnSpc>
                          <a:spcPct val="107000"/>
                        </a:lnSpc>
                        <a:spcAft>
                          <a:spcPts val="0"/>
                        </a:spcAft>
                      </a:pPr>
                      <a:r>
                        <a:rPr lang="en-US" sz="1300">
                          <a:effectLst/>
                        </a:rPr>
                        <a:t>Maximum current</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c>
                  <a:txBody>
                    <a:bodyPr/>
                    <a:lstStyle/>
                    <a:p>
                      <a:pPr>
                        <a:lnSpc>
                          <a:spcPct val="107000"/>
                        </a:lnSpc>
                        <a:spcAft>
                          <a:spcPts val="0"/>
                        </a:spcAft>
                      </a:pPr>
                      <a:r>
                        <a:rPr lang="en-US" sz="1300">
                          <a:effectLst/>
                        </a:rPr>
                        <a:t>15 mA(DC 5V)</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r>
              <a:tr h="211828">
                <a:tc>
                  <a:txBody>
                    <a:bodyPr/>
                    <a:lstStyle/>
                    <a:p>
                      <a:pPr>
                        <a:lnSpc>
                          <a:spcPct val="107000"/>
                        </a:lnSpc>
                        <a:spcAft>
                          <a:spcPts val="0"/>
                        </a:spcAft>
                      </a:pPr>
                      <a:r>
                        <a:rPr lang="en-US" sz="1300">
                          <a:effectLst/>
                        </a:rPr>
                        <a:t>Weight</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c>
                  <a:txBody>
                    <a:bodyPr/>
                    <a:lstStyle/>
                    <a:p>
                      <a:pPr>
                        <a:lnSpc>
                          <a:spcPct val="107000"/>
                        </a:lnSpc>
                        <a:spcAft>
                          <a:spcPts val="0"/>
                        </a:spcAft>
                      </a:pPr>
                      <a:r>
                        <a:rPr lang="en-US" sz="1300">
                          <a:effectLst/>
                        </a:rPr>
                        <a:t>43 g</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r>
              <a:tr h="211828">
                <a:tc>
                  <a:txBody>
                    <a:bodyPr/>
                    <a:lstStyle/>
                    <a:p>
                      <a:pPr>
                        <a:lnSpc>
                          <a:spcPct val="107000"/>
                        </a:lnSpc>
                        <a:spcAft>
                          <a:spcPts val="0"/>
                        </a:spcAft>
                      </a:pPr>
                      <a:r>
                        <a:rPr lang="en-US" sz="1300">
                          <a:effectLst/>
                        </a:rPr>
                        <a:t>Flow rate range</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c>
                  <a:txBody>
                    <a:bodyPr/>
                    <a:lstStyle/>
                    <a:p>
                      <a:pPr>
                        <a:lnSpc>
                          <a:spcPct val="107000"/>
                        </a:lnSpc>
                        <a:spcAft>
                          <a:spcPts val="0"/>
                        </a:spcAft>
                      </a:pPr>
                      <a:r>
                        <a:rPr lang="en-US" sz="1300">
                          <a:effectLst/>
                        </a:rPr>
                        <a:t>1~30 L/min</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r>
              <a:tr h="897204">
                <a:tc>
                  <a:txBody>
                    <a:bodyPr/>
                    <a:lstStyle/>
                    <a:p>
                      <a:pPr>
                        <a:lnSpc>
                          <a:spcPct val="107000"/>
                        </a:lnSpc>
                        <a:spcAft>
                          <a:spcPts val="0"/>
                        </a:spcAft>
                      </a:pPr>
                      <a:r>
                        <a:rPr lang="en-US" sz="1300">
                          <a:effectLst/>
                        </a:rPr>
                        <a:t>Operating temperature </a:t>
                      </a:r>
                      <a:br>
                        <a:rPr lang="en-US" sz="1300">
                          <a:effectLst/>
                        </a:rPr>
                      </a:br>
                      <a:r>
                        <a:rPr lang="en-US" sz="1300">
                          <a:effectLst/>
                        </a:rPr>
                        <a:t>Liquid temperature</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c>
                  <a:txBody>
                    <a:bodyPr/>
                    <a:lstStyle/>
                    <a:p>
                      <a:pPr>
                        <a:lnSpc>
                          <a:spcPct val="107000"/>
                        </a:lnSpc>
                        <a:spcAft>
                          <a:spcPts val="0"/>
                        </a:spcAft>
                      </a:pPr>
                      <a:r>
                        <a:rPr lang="en-US" sz="1300">
                          <a:effectLst/>
                        </a:rPr>
                        <a:t>0°C~80°C</a:t>
                      </a:r>
                      <a:br>
                        <a:rPr lang="en-US" sz="1300">
                          <a:effectLst/>
                        </a:rPr>
                      </a:br>
                      <a:r>
                        <a:rPr lang="en-US" sz="1300">
                          <a:effectLst/>
                        </a:rPr>
                        <a:t>&lt;120°C</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r>
              <a:tr h="440286">
                <a:tc>
                  <a:txBody>
                    <a:bodyPr/>
                    <a:lstStyle/>
                    <a:p>
                      <a:pPr>
                        <a:lnSpc>
                          <a:spcPct val="107000"/>
                        </a:lnSpc>
                        <a:spcAft>
                          <a:spcPts val="0"/>
                        </a:spcAft>
                      </a:pPr>
                      <a:r>
                        <a:rPr lang="en-US" sz="1300">
                          <a:effectLst/>
                        </a:rPr>
                        <a:t>Operating humidity</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c>
                  <a:txBody>
                    <a:bodyPr/>
                    <a:lstStyle/>
                    <a:p>
                      <a:pPr>
                        <a:lnSpc>
                          <a:spcPct val="107000"/>
                        </a:lnSpc>
                        <a:spcAft>
                          <a:spcPts val="0"/>
                        </a:spcAft>
                      </a:pPr>
                      <a:r>
                        <a:rPr lang="en-US" sz="1300">
                          <a:effectLst/>
                        </a:rPr>
                        <a:t>35%~90%RH</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r>
              <a:tr h="440286">
                <a:tc>
                  <a:txBody>
                    <a:bodyPr/>
                    <a:lstStyle/>
                    <a:p>
                      <a:pPr>
                        <a:lnSpc>
                          <a:spcPct val="107000"/>
                        </a:lnSpc>
                        <a:spcAft>
                          <a:spcPts val="0"/>
                        </a:spcAft>
                      </a:pPr>
                      <a:r>
                        <a:rPr lang="en-US" sz="1300">
                          <a:effectLst/>
                        </a:rPr>
                        <a:t>Operating pressure</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c>
                  <a:txBody>
                    <a:bodyPr/>
                    <a:lstStyle/>
                    <a:p>
                      <a:pPr>
                        <a:lnSpc>
                          <a:spcPct val="107000"/>
                        </a:lnSpc>
                        <a:spcAft>
                          <a:spcPts val="0"/>
                        </a:spcAft>
                      </a:pPr>
                      <a:r>
                        <a:rPr lang="en-US" sz="1300">
                          <a:effectLst/>
                        </a:rPr>
                        <a:t>under 1.75Mpa</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r>
              <a:tr h="440286">
                <a:tc>
                  <a:txBody>
                    <a:bodyPr/>
                    <a:lstStyle/>
                    <a:p>
                      <a:pPr>
                        <a:lnSpc>
                          <a:spcPct val="107000"/>
                        </a:lnSpc>
                        <a:spcAft>
                          <a:spcPts val="0"/>
                        </a:spcAft>
                      </a:pPr>
                      <a:r>
                        <a:rPr lang="en-US" sz="1300">
                          <a:effectLst/>
                        </a:rPr>
                        <a:t>Store temperature</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c>
                  <a:txBody>
                    <a:bodyPr/>
                    <a:lstStyle/>
                    <a:p>
                      <a:pPr>
                        <a:lnSpc>
                          <a:spcPct val="107000"/>
                        </a:lnSpc>
                        <a:spcAft>
                          <a:spcPts val="0"/>
                        </a:spcAft>
                      </a:pPr>
                      <a:r>
                        <a:rPr lang="en-US" sz="1300">
                          <a:effectLst/>
                        </a:rPr>
                        <a:t>-25°C~+80°C</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r>
              <a:tr h="211828">
                <a:tc>
                  <a:txBody>
                    <a:bodyPr/>
                    <a:lstStyle/>
                    <a:p>
                      <a:pPr>
                        <a:lnSpc>
                          <a:spcPct val="107000"/>
                        </a:lnSpc>
                        <a:spcAft>
                          <a:spcPts val="0"/>
                        </a:spcAft>
                      </a:pPr>
                      <a:r>
                        <a:rPr lang="en-US" sz="1300">
                          <a:effectLst/>
                        </a:rPr>
                        <a:t>Store humidity</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c>
                  <a:txBody>
                    <a:bodyPr/>
                    <a:lstStyle/>
                    <a:p>
                      <a:pPr>
                        <a:lnSpc>
                          <a:spcPct val="107000"/>
                        </a:lnSpc>
                        <a:spcAft>
                          <a:spcPts val="0"/>
                        </a:spcAft>
                      </a:pPr>
                      <a:r>
                        <a:rPr lang="en-US" sz="1300">
                          <a:effectLst/>
                        </a:rPr>
                        <a:t>25%~90%RH</a:t>
                      </a:r>
                      <a:endParaRPr lang="en-US" sz="1200">
                        <a:effectLst/>
                        <a:latin typeface="Liberation Serif"/>
                        <a:ea typeface="SimSun" panose="02010600030101010101" pitchFamily="2" charset="-122"/>
                        <a:cs typeface="Arial" panose="020B0604020202020204" pitchFamily="34" charset="0"/>
                      </a:endParaRPr>
                    </a:p>
                  </a:txBody>
                  <a:tcPr marL="0" marR="0" marT="0" marB="0" anchor="b"/>
                </a:tc>
              </a:tr>
            </a:tbl>
          </a:graphicData>
        </a:graphic>
      </p:graphicFrame>
      <p:sp>
        <p:nvSpPr>
          <p:cNvPr id="5" name="Rectangle 1"/>
          <p:cNvSpPr>
            <a:spLocks noChangeArrowheads="1"/>
          </p:cNvSpPr>
          <p:nvPr/>
        </p:nvSpPr>
        <p:spPr bwMode="auto">
          <a:xfrm>
            <a:off x="2284040" y="1516531"/>
            <a:ext cx="962966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smtClean="0">
                <a:ln>
                  <a:noFill/>
                </a:ln>
                <a:solidFill>
                  <a:schemeClr val="tx1"/>
                </a:solidFill>
                <a:effectLst/>
                <a:latin typeface="Arial" panose="020B0604020202020204" pitchFamily="34" charset="0"/>
                <a:ea typeface="Liberation Serif"/>
                <a:cs typeface="Arial" panose="020B0604020202020204" pitchFamily="34" charset="0"/>
              </a:rPr>
              <a:t>Tính năng</a:t>
            </a:r>
            <a:r>
              <a:rPr kumimoji="0" lang="en-US" altLang="zh-CN" b="0" i="0" u="none" strike="noStrike" cap="none" normalizeH="0" baseline="0" smtClean="0">
                <a:ln>
                  <a:noFill/>
                </a:ln>
                <a:solidFill>
                  <a:schemeClr val="tx1"/>
                </a:solidFill>
                <a:effectLst/>
                <a:latin typeface="Arial" panose="020B0604020202020204" pitchFamily="34" charset="0"/>
                <a:ea typeface="Liberation Serif"/>
                <a:cs typeface="Arial" panose="020B0604020202020204" pitchFamily="34" charset="0"/>
              </a:rPr>
              <a:t> </a:t>
            </a:r>
            <a:br>
              <a:rPr kumimoji="0" lang="en-US" altLang="zh-CN" b="0" i="0" u="none" strike="noStrike" cap="none" normalizeH="0" baseline="0" smtClean="0">
                <a:ln>
                  <a:noFill/>
                </a:ln>
                <a:solidFill>
                  <a:schemeClr val="tx1"/>
                </a:solidFill>
                <a:effectLst/>
                <a:latin typeface="Arial" panose="020B0604020202020204" pitchFamily="34" charset="0"/>
                <a:ea typeface="Liberation Serif"/>
                <a:cs typeface="Arial" panose="020B0604020202020204" pitchFamily="34" charset="0"/>
              </a:rPr>
            </a:br>
            <a:r>
              <a:rPr kumimoji="0" lang="en-US" altLang="zh-CN" b="0" i="0" u="none" strike="noStrike" cap="none" normalizeH="0" baseline="0" smtClean="0">
                <a:ln>
                  <a:noFill/>
                </a:ln>
                <a:solidFill>
                  <a:schemeClr val="tx1"/>
                </a:solidFill>
                <a:effectLst/>
                <a:latin typeface="Arial" panose="020B0604020202020204" pitchFamily="34" charset="0"/>
                <a:ea typeface="Liberation Serif"/>
                <a:cs typeface="Arial" panose="020B0604020202020204" pitchFamily="34" charset="0"/>
              </a:rPr>
              <a:t>- Chất liệu bằng nhựa bên trong có cánh quạt nước và cảm biến hall. </a:t>
            </a:r>
            <a:br>
              <a:rPr kumimoji="0" lang="en-US" altLang="zh-CN" b="0" i="0" u="none" strike="noStrike" cap="none" normalizeH="0" baseline="0" smtClean="0">
                <a:ln>
                  <a:noFill/>
                </a:ln>
                <a:solidFill>
                  <a:schemeClr val="tx1"/>
                </a:solidFill>
                <a:effectLst/>
                <a:latin typeface="Arial" panose="020B0604020202020204" pitchFamily="34" charset="0"/>
                <a:ea typeface="Liberation Serif"/>
                <a:cs typeface="Arial" panose="020B0604020202020204" pitchFamily="34" charset="0"/>
              </a:rPr>
            </a:br>
            <a:r>
              <a:rPr kumimoji="0" lang="en-US" altLang="zh-CN" b="0" i="0" u="none" strike="noStrike" cap="none" normalizeH="0" baseline="0" smtClean="0">
                <a:ln>
                  <a:noFill/>
                </a:ln>
                <a:solidFill>
                  <a:schemeClr val="tx1"/>
                </a:solidFill>
                <a:effectLst/>
                <a:latin typeface="Arial" panose="020B0604020202020204" pitchFamily="34" charset="0"/>
                <a:ea typeface="Liberation Serif"/>
                <a:cs typeface="Arial" panose="020B0604020202020204" pitchFamily="34" charset="0"/>
              </a:rPr>
              <a:t>Khi nước chảy qua van cảm biến làm động cơ quay dẫn đến sự thay đổi trạng thái đầu ra của cảm biến Hall, đâu ra tín hiệu xung.</a:t>
            </a:r>
            <a:endParaRPr kumimoji="0" lang="en-US" altLang="zh-C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Thông số</a:t>
            </a:r>
            <a:endParaRPr kumimoji="0" lang="en-US" altLang="zh-C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Ký hiệu dây cảm biến:</a:t>
            </a:r>
            <a:endParaRPr kumimoji="0" lang="en-US" altLang="zh-C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Black (Đen): GND</a:t>
            </a:r>
            <a:endParaRPr kumimoji="0" lang="en-US" altLang="zh-C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Red (Đỏ): VCC supply</a:t>
            </a:r>
            <a:endParaRPr kumimoji="0" lang="en-US" altLang="zh-C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Yellow (Vàng): Tín hiệu ra của hall sensor</a:t>
            </a:r>
            <a:endParaRPr kumimoji="0" lang="en-US" altLang="zh-C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Tần số tín hiệu đầu ra: F=7.5xQ ( L/Phút)</a:t>
            </a:r>
            <a:endParaRPr kumimoji="0" lang="en-US" altLang="zh-C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Trong đó:</a:t>
            </a:r>
            <a:endParaRPr kumimoji="0" lang="en-US" altLang="zh-CN"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rPr>
              <a:t>Q: Lưu lượng nước</a:t>
            </a:r>
            <a:br>
              <a:rPr kumimoji="0" lang="en-US" altLang="zh-CN"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rPr>
            </a:br>
            <a:r>
              <a:rPr kumimoji="0" lang="en-US" altLang="zh-CN"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rPr>
              <a:t>F: Tần số tín hiệu đầu ra (Hz)</a:t>
            </a:r>
            <a:br>
              <a:rPr kumimoji="0" lang="en-US" altLang="zh-CN"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rPr>
            </a:br>
            <a:r>
              <a:rPr kumimoji="0" lang="en-US" altLang="zh-CN"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rPr>
              <a:t>7.5: Hằng số </a:t>
            </a:r>
            <a:br>
              <a:rPr kumimoji="0" lang="en-US" altLang="zh-CN"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rPr>
            </a:br>
            <a:r>
              <a:rPr kumimoji="0" lang="en-US" altLang="zh-CN"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rPr>
              <a:t>VD:</a:t>
            </a:r>
            <a:br>
              <a:rPr kumimoji="0" lang="en-US" altLang="zh-CN"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rPr>
            </a:br>
            <a:r>
              <a:rPr kumimoji="0" lang="en-US" altLang="zh-CN"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rPr>
              <a:t>1L nước sẽ có công thức : 1x7.5x60 = 450 xun</a:t>
            </a: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cs typeface="Arial" panose="020B0604020202020204" pitchFamily="34" charset="0"/>
              </a:rPr>
              <a:t>g</a:t>
            </a:r>
            <a:r>
              <a:rPr kumimoji="0" lang="en-US" altLang="zh-CN" sz="11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27286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2.3 Cảm biến độ ẩm đất TH-50K</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lvl="0"/>
            <a:r>
              <a:rPr lang="en-US">
                <a:latin typeface="Arial" panose="020B0604020202020204" pitchFamily="34" charset="0"/>
                <a:cs typeface="Arial" panose="020B0604020202020204" pitchFamily="34" charset="0"/>
              </a:rPr>
              <a:t>Tính năng : </a:t>
            </a:r>
            <a:endParaRPr lang="en-US" sz="160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a:latin typeface="Arial" panose="020B0604020202020204" pitchFamily="34" charset="0"/>
                <a:cs typeface="Arial" panose="020B0604020202020204" pitchFamily="34" charset="0"/>
              </a:rPr>
              <a:t>Phát hiện độ ẩm trong đất</a:t>
            </a:r>
            <a:endParaRPr lang="en-US" sz="140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a:latin typeface="Arial" panose="020B0604020202020204" pitchFamily="34" charset="0"/>
                <a:cs typeface="Arial" panose="020B0604020202020204" pitchFamily="34" charset="0"/>
              </a:rPr>
              <a:t>Sử dụng bằng cách cắm cảm biến vào trong đất</a:t>
            </a:r>
            <a:endParaRPr lang="en-US" sz="1400">
              <a:latin typeface="Arial" panose="020B0604020202020204" pitchFamily="34" charset="0"/>
              <a:cs typeface="Arial" panose="020B0604020202020204" pitchFamily="34" charset="0"/>
            </a:endParaRPr>
          </a:p>
          <a:p>
            <a:pPr lvl="0"/>
            <a:r>
              <a:rPr lang="en-US">
                <a:latin typeface="Arial" panose="020B0604020202020204" pitchFamily="34" charset="0"/>
                <a:cs typeface="Arial" panose="020B0604020202020204" pitchFamily="34" charset="0"/>
              </a:rPr>
              <a:t>Thông số kỹ thuật: </a:t>
            </a:r>
            <a:endParaRPr lang="en-US" sz="160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a:latin typeface="Arial" panose="020B0604020202020204" pitchFamily="34" charset="0"/>
                <a:cs typeface="Arial" panose="020B0604020202020204" pitchFamily="34" charset="0"/>
              </a:rPr>
              <a:t>Sử dụng điện áp 5V</a:t>
            </a:r>
            <a:endParaRPr lang="en-US" sz="140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a:latin typeface="Arial" panose="020B0604020202020204" pitchFamily="34" charset="0"/>
                <a:cs typeface="Arial" panose="020B0604020202020204" pitchFamily="34" charset="0"/>
              </a:rPr>
              <a:t>Đầu ra A0, D0, VCC,GND</a:t>
            </a:r>
            <a:endParaRPr lang="en-US" sz="140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a:latin typeface="Arial" panose="020B0604020202020204" pitchFamily="34" charset="0"/>
                <a:cs typeface="Arial" panose="020B0604020202020204" pitchFamily="34" charset="0"/>
              </a:rPr>
              <a:t>Module khi chưa phát hiện độ ẩm thì D0 cho mức 1 , độ ẩm vượt ngưỡng thiết lập cho mức 0. Chân A0 cho kết quả đo dưới dạng Analog có giá trị từ 0÷1024</a:t>
            </a:r>
            <a:endParaRPr lang="en-US" sz="140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7953441" y="1539159"/>
            <a:ext cx="3328452" cy="2659354"/>
          </a:xfrm>
          <a:prstGeom prst="rect">
            <a:avLst/>
          </a:prstGeom>
        </p:spPr>
      </p:pic>
    </p:spTree>
    <p:extLst>
      <p:ext uri="{BB962C8B-B14F-4D97-AF65-F5344CB8AC3E}">
        <p14:creationId xmlns:p14="http://schemas.microsoft.com/office/powerpoint/2010/main" val="3844454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2.4 Màn hình LCD</a:t>
            </a:r>
            <a:endParaRPr lang="en-US"/>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277436140"/>
              </p:ext>
            </p:extLst>
          </p:nvPr>
        </p:nvGraphicFramePr>
        <p:xfrm>
          <a:off x="7048768" y="2596258"/>
          <a:ext cx="3116690" cy="2318037"/>
        </p:xfrm>
        <a:graphic>
          <a:graphicData uri="http://schemas.openxmlformats.org/drawingml/2006/table">
            <a:tbl>
              <a:tblPr firstRow="1" firstCol="1" bandRow="1">
                <a:tableStyleId>{5C22544A-7EE6-4342-B048-85BDC9FD1C3A}</a:tableStyleId>
              </a:tblPr>
              <a:tblGrid>
                <a:gridCol w="1558345"/>
                <a:gridCol w="1558345"/>
              </a:tblGrid>
              <a:tr h="1053117">
                <a:tc>
                  <a:txBody>
                    <a:bodyPr/>
                    <a:lstStyle/>
                    <a:p>
                      <a:pPr algn="just">
                        <a:lnSpc>
                          <a:spcPct val="150000"/>
                        </a:lnSpc>
                        <a:spcBef>
                          <a:spcPts val="130"/>
                        </a:spcBef>
                        <a:spcAft>
                          <a:spcPts val="0"/>
                        </a:spcAft>
                      </a:pPr>
                      <a:r>
                        <a:rPr lang="en-US" sz="1300">
                          <a:effectLst/>
                        </a:rPr>
                        <a:t>Module màn hình LCD (16x2)</a:t>
                      </a:r>
                      <a:endParaRPr lang="en-US" sz="1200">
                        <a:effectLst/>
                        <a:latin typeface="Liberation Serif"/>
                        <a:ea typeface="SimSun" panose="02010600030101010101" pitchFamily="2" charset="-122"/>
                        <a:cs typeface="Arial" panose="020B0604020202020204" pitchFamily="34" charset="0"/>
                      </a:endParaRPr>
                    </a:p>
                  </a:txBody>
                  <a:tcPr marL="9525" marR="9525" marT="9525" marB="9525" anchor="ctr"/>
                </a:tc>
                <a:tc>
                  <a:txBody>
                    <a:bodyPr/>
                    <a:lstStyle/>
                    <a:p>
                      <a:pPr algn="just">
                        <a:lnSpc>
                          <a:spcPct val="150000"/>
                        </a:lnSpc>
                        <a:spcBef>
                          <a:spcPts val="130"/>
                        </a:spcBef>
                        <a:spcAft>
                          <a:spcPts val="0"/>
                        </a:spcAft>
                      </a:pPr>
                      <a:r>
                        <a:rPr lang="en-US" sz="1300">
                          <a:effectLst/>
                        </a:rPr>
                        <a:t>Arduino</a:t>
                      </a:r>
                      <a:endParaRPr lang="en-US" sz="1200">
                        <a:effectLst/>
                        <a:latin typeface="Liberation Serif"/>
                        <a:ea typeface="SimSun" panose="02010600030101010101" pitchFamily="2" charset="-122"/>
                        <a:cs typeface="Arial" panose="020B0604020202020204" pitchFamily="34" charset="0"/>
                      </a:endParaRPr>
                    </a:p>
                  </a:txBody>
                  <a:tcPr marL="9525" marR="9525" marT="9525" marB="9525" anchor="ctr"/>
                </a:tc>
              </a:tr>
              <a:tr h="221288">
                <a:tc>
                  <a:txBody>
                    <a:bodyPr/>
                    <a:lstStyle/>
                    <a:p>
                      <a:pPr algn="just">
                        <a:lnSpc>
                          <a:spcPct val="150000"/>
                        </a:lnSpc>
                        <a:spcBef>
                          <a:spcPts val="130"/>
                        </a:spcBef>
                        <a:spcAft>
                          <a:spcPts val="0"/>
                        </a:spcAft>
                      </a:pPr>
                      <a:r>
                        <a:rPr lang="en-US" sz="1300">
                          <a:effectLst/>
                        </a:rPr>
                        <a:t>GND</a:t>
                      </a:r>
                      <a:endParaRPr lang="en-US" sz="1200">
                        <a:effectLst/>
                        <a:latin typeface="Liberation Serif"/>
                        <a:ea typeface="SimSun" panose="02010600030101010101" pitchFamily="2" charset="-122"/>
                        <a:cs typeface="Arial" panose="020B0604020202020204" pitchFamily="34" charset="0"/>
                      </a:endParaRPr>
                    </a:p>
                  </a:txBody>
                  <a:tcPr marL="9525" marR="9525" marT="9525" marB="9525" anchor="ctr"/>
                </a:tc>
                <a:tc>
                  <a:txBody>
                    <a:bodyPr/>
                    <a:lstStyle/>
                    <a:p>
                      <a:pPr algn="just">
                        <a:lnSpc>
                          <a:spcPct val="150000"/>
                        </a:lnSpc>
                        <a:spcBef>
                          <a:spcPts val="130"/>
                        </a:spcBef>
                        <a:spcAft>
                          <a:spcPts val="0"/>
                        </a:spcAft>
                      </a:pPr>
                      <a:r>
                        <a:rPr lang="en-US" sz="1300">
                          <a:effectLst/>
                        </a:rPr>
                        <a:t>GND</a:t>
                      </a:r>
                      <a:endParaRPr lang="en-US" sz="1200">
                        <a:effectLst/>
                        <a:latin typeface="Liberation Serif"/>
                        <a:ea typeface="SimSun" panose="02010600030101010101" pitchFamily="2" charset="-122"/>
                        <a:cs typeface="Arial" panose="020B0604020202020204" pitchFamily="34" charset="0"/>
                      </a:endParaRPr>
                    </a:p>
                  </a:txBody>
                  <a:tcPr marL="9525" marR="9525" marT="9525" marB="9525" anchor="ctr"/>
                </a:tc>
              </a:tr>
              <a:tr h="221288">
                <a:tc>
                  <a:txBody>
                    <a:bodyPr/>
                    <a:lstStyle/>
                    <a:p>
                      <a:pPr algn="just">
                        <a:lnSpc>
                          <a:spcPct val="150000"/>
                        </a:lnSpc>
                        <a:spcBef>
                          <a:spcPts val="130"/>
                        </a:spcBef>
                        <a:spcAft>
                          <a:spcPts val="0"/>
                        </a:spcAft>
                      </a:pPr>
                      <a:r>
                        <a:rPr lang="en-US" sz="1300">
                          <a:effectLst/>
                        </a:rPr>
                        <a:t>Vcc</a:t>
                      </a:r>
                      <a:endParaRPr lang="en-US" sz="1200">
                        <a:effectLst/>
                        <a:latin typeface="Liberation Serif"/>
                        <a:ea typeface="SimSun" panose="02010600030101010101" pitchFamily="2" charset="-122"/>
                        <a:cs typeface="Arial" panose="020B0604020202020204" pitchFamily="34" charset="0"/>
                      </a:endParaRPr>
                    </a:p>
                  </a:txBody>
                  <a:tcPr marL="9525" marR="9525" marT="9525" marB="9525" anchor="ctr"/>
                </a:tc>
                <a:tc>
                  <a:txBody>
                    <a:bodyPr/>
                    <a:lstStyle/>
                    <a:p>
                      <a:pPr algn="just">
                        <a:lnSpc>
                          <a:spcPct val="150000"/>
                        </a:lnSpc>
                        <a:spcBef>
                          <a:spcPts val="130"/>
                        </a:spcBef>
                        <a:spcAft>
                          <a:spcPts val="0"/>
                        </a:spcAft>
                      </a:pPr>
                      <a:r>
                        <a:rPr lang="en-US" sz="1300">
                          <a:effectLst/>
                        </a:rPr>
                        <a:t>5V</a:t>
                      </a:r>
                      <a:endParaRPr lang="en-US" sz="1200">
                        <a:effectLst/>
                        <a:latin typeface="Liberation Serif"/>
                        <a:ea typeface="SimSun" panose="02010600030101010101" pitchFamily="2" charset="-122"/>
                        <a:cs typeface="Arial" panose="020B0604020202020204" pitchFamily="34" charset="0"/>
                      </a:endParaRPr>
                    </a:p>
                  </a:txBody>
                  <a:tcPr marL="9525" marR="9525" marT="9525" marB="9525" anchor="ctr"/>
                </a:tc>
              </a:tr>
              <a:tr h="221288">
                <a:tc>
                  <a:txBody>
                    <a:bodyPr/>
                    <a:lstStyle/>
                    <a:p>
                      <a:pPr algn="just">
                        <a:lnSpc>
                          <a:spcPct val="150000"/>
                        </a:lnSpc>
                        <a:spcBef>
                          <a:spcPts val="130"/>
                        </a:spcBef>
                        <a:spcAft>
                          <a:spcPts val="0"/>
                        </a:spcAft>
                      </a:pPr>
                      <a:r>
                        <a:rPr lang="en-US" sz="1300">
                          <a:effectLst/>
                        </a:rPr>
                        <a:t>SDA</a:t>
                      </a:r>
                      <a:endParaRPr lang="en-US" sz="1200">
                        <a:effectLst/>
                        <a:latin typeface="Liberation Serif"/>
                        <a:ea typeface="SimSun" panose="02010600030101010101" pitchFamily="2" charset="-122"/>
                        <a:cs typeface="Arial" panose="020B0604020202020204" pitchFamily="34" charset="0"/>
                      </a:endParaRPr>
                    </a:p>
                  </a:txBody>
                  <a:tcPr marL="9525" marR="9525" marT="9525" marB="9525" anchor="ctr"/>
                </a:tc>
                <a:tc>
                  <a:txBody>
                    <a:bodyPr/>
                    <a:lstStyle/>
                    <a:p>
                      <a:pPr algn="just">
                        <a:lnSpc>
                          <a:spcPct val="150000"/>
                        </a:lnSpc>
                        <a:spcBef>
                          <a:spcPts val="130"/>
                        </a:spcBef>
                        <a:spcAft>
                          <a:spcPts val="0"/>
                        </a:spcAft>
                      </a:pPr>
                      <a:r>
                        <a:rPr lang="en-US" sz="1300">
                          <a:effectLst/>
                        </a:rPr>
                        <a:t>A4</a:t>
                      </a:r>
                      <a:endParaRPr lang="en-US" sz="1200">
                        <a:effectLst/>
                        <a:latin typeface="Liberation Serif"/>
                        <a:ea typeface="SimSun" panose="02010600030101010101" pitchFamily="2" charset="-122"/>
                        <a:cs typeface="Arial" panose="020B0604020202020204" pitchFamily="34" charset="0"/>
                      </a:endParaRPr>
                    </a:p>
                  </a:txBody>
                  <a:tcPr marL="9525" marR="9525" marT="9525" marB="9525" anchor="ctr"/>
                </a:tc>
              </a:tr>
              <a:tr h="221288">
                <a:tc>
                  <a:txBody>
                    <a:bodyPr/>
                    <a:lstStyle/>
                    <a:p>
                      <a:pPr algn="just">
                        <a:lnSpc>
                          <a:spcPct val="150000"/>
                        </a:lnSpc>
                        <a:spcBef>
                          <a:spcPts val="130"/>
                        </a:spcBef>
                        <a:spcAft>
                          <a:spcPts val="0"/>
                        </a:spcAft>
                      </a:pPr>
                      <a:r>
                        <a:rPr lang="en-US" sz="1300">
                          <a:effectLst/>
                        </a:rPr>
                        <a:t>SCL</a:t>
                      </a:r>
                      <a:endParaRPr lang="en-US" sz="1200">
                        <a:effectLst/>
                        <a:latin typeface="Liberation Serif"/>
                        <a:ea typeface="SimSun" panose="02010600030101010101" pitchFamily="2" charset="-122"/>
                        <a:cs typeface="Arial" panose="020B0604020202020204" pitchFamily="34" charset="0"/>
                      </a:endParaRPr>
                    </a:p>
                  </a:txBody>
                  <a:tcPr marL="9525" marR="9525" marT="9525" marB="9525" anchor="ctr"/>
                </a:tc>
                <a:tc>
                  <a:txBody>
                    <a:bodyPr/>
                    <a:lstStyle/>
                    <a:p>
                      <a:pPr algn="just">
                        <a:lnSpc>
                          <a:spcPct val="150000"/>
                        </a:lnSpc>
                        <a:spcBef>
                          <a:spcPts val="130"/>
                        </a:spcBef>
                        <a:spcAft>
                          <a:spcPts val="0"/>
                        </a:spcAft>
                      </a:pPr>
                      <a:r>
                        <a:rPr lang="en-US" sz="1300">
                          <a:effectLst/>
                        </a:rPr>
                        <a:t>A5</a:t>
                      </a:r>
                      <a:endParaRPr lang="en-US" sz="1200">
                        <a:effectLst/>
                        <a:latin typeface="Liberation Serif"/>
                        <a:ea typeface="SimSun" panose="02010600030101010101" pitchFamily="2" charset="-122"/>
                        <a:cs typeface="Arial" panose="020B0604020202020204" pitchFamily="34" charset="0"/>
                      </a:endParaRPr>
                    </a:p>
                  </a:txBody>
                  <a:tcPr marL="9525" marR="9525" marT="9525" marB="9525" anchor="ctr"/>
                </a:tc>
              </a:tr>
            </a:tbl>
          </a:graphicData>
        </a:graphic>
      </p:graphicFrame>
      <p:sp>
        <p:nvSpPr>
          <p:cNvPr id="10" name="Rectangle 6"/>
          <p:cNvSpPr>
            <a:spLocks noChangeArrowheads="1"/>
          </p:cNvSpPr>
          <p:nvPr/>
        </p:nvSpPr>
        <p:spPr bwMode="auto">
          <a:xfrm>
            <a:off x="7048768" y="2214093"/>
            <a:ext cx="3430986"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rPr>
              <a:t>Kết nối module màn hình với Arduino</a:t>
            </a:r>
            <a:endParaRPr kumimoji="0" 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TextBox 10"/>
          <p:cNvSpPr txBox="1"/>
          <p:nvPr/>
        </p:nvSpPr>
        <p:spPr>
          <a:xfrm>
            <a:off x="2343955" y="2909553"/>
            <a:ext cx="4185634" cy="1754326"/>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Là loại thiết bị hiển thị cấu tạo bởi các điểm ảnh chứa tinh thể lỏng có khả năng thay đổi tính phân cực của ánh sang và do đó thay đổi cường độ ánh sang truyền qua khi kết hợp với các kính lọc phân cực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96010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2.4 </a:t>
            </a:r>
            <a:r>
              <a:rPr lang="en-US" smtClean="0">
                <a:latin typeface="Arial" panose="020B0604020202020204" pitchFamily="34" charset="0"/>
                <a:cs typeface="Arial" panose="020B0604020202020204" pitchFamily="34" charset="0"/>
              </a:rPr>
              <a:t>Màn</a:t>
            </a:r>
            <a:r>
              <a:rPr lang="en-US" smtClean="0"/>
              <a:t> hình LCD</a:t>
            </a:r>
            <a:endParaRPr lang="en-US"/>
          </a:p>
        </p:txBody>
      </p:sp>
      <p:sp>
        <p:nvSpPr>
          <p:cNvPr id="4" name="Rectangle 1"/>
          <p:cNvSpPr>
            <a:spLocks noGrp="1" noChangeArrowheads="1"/>
          </p:cNvSpPr>
          <p:nvPr>
            <p:ph idx="1"/>
          </p:nvPr>
        </p:nvSpPr>
        <p:spPr bwMode="auto">
          <a:xfrm>
            <a:off x="1751528" y="1496375"/>
            <a:ext cx="8937938" cy="518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Lập trình</a:t>
            </a:r>
            <a:endParaRPr kumimoji="0" lang="en-US" sz="16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#include &lt;Wire.h&gt;</a:t>
            </a:r>
            <a:endPar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#include &lt;LiquidCrystal_I2C.h&gt;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LiquidCrystal_I2C lcd(0x27,16,2);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//0x27 là địa chỉ màn hình trong bus I2C. Phần này chúng ta không cần phải quá bận tâm vì hầu hết màn hình (20x4,...) đều như thế này!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//16 là số cột của màn hình (nếu dùng loại màn hình 20x4) thì thay bằng 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//2 là số dòng của màn hình (nếu dùng loại màn hình 20x4) thì thay bằng 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void setup()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{lcd.init();       //Khởi động màn hình.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lcd.backlight();   //Bật đèn nền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lcd.print("Hello world");  //Xuất ra chữ 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lcd.setCursor(0,1); //Đưa con trỏ tới hàng 1, cột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lcd.print("I love Arduino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void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600" b="0" i="0" u="none" strike="noStrike" cap="none" normalizeH="0" baseline="0" smtClean="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a:t>
            </a:r>
            <a:r>
              <a:rPr kumimoji="0" lang="en-US" altLang="ja-JP" sz="16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42515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Mục lục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smtClean="0">
                <a:solidFill>
                  <a:schemeClr val="tx1"/>
                </a:solidFill>
                <a:latin typeface="Arial" panose="020B0604020202020204" pitchFamily="34" charset="0"/>
                <a:cs typeface="Arial" panose="020B0604020202020204" pitchFamily="34" charset="0"/>
              </a:rPr>
              <a:t>I. Mở đầu </a:t>
            </a:r>
          </a:p>
          <a:p>
            <a:pPr marL="0" indent="0">
              <a:buNone/>
            </a:pPr>
            <a:r>
              <a:rPr lang="en-US" smtClean="0">
                <a:solidFill>
                  <a:schemeClr val="tx1"/>
                </a:solidFill>
                <a:latin typeface="Arial" panose="020B0604020202020204" pitchFamily="34" charset="0"/>
                <a:cs typeface="Arial" panose="020B0604020202020204" pitchFamily="34" charset="0"/>
              </a:rPr>
              <a:t>II. Giới thiệu về Arduino và các linh kiện</a:t>
            </a:r>
          </a:p>
          <a:p>
            <a:pPr marL="0" indent="0">
              <a:buNone/>
            </a:pPr>
            <a:r>
              <a:rPr lang="en-US" smtClean="0">
                <a:solidFill>
                  <a:schemeClr val="tx1"/>
                </a:solidFill>
                <a:latin typeface="Arial" panose="020B0604020202020204" pitchFamily="34" charset="0"/>
                <a:cs typeface="Arial" panose="020B0604020202020204" pitchFamily="34" charset="0"/>
              </a:rPr>
              <a:t>III. Logic mờ</a:t>
            </a:r>
          </a:p>
          <a:p>
            <a:pPr marL="0" indent="0">
              <a:buNone/>
            </a:pPr>
            <a:r>
              <a:rPr lang="en-US" smtClean="0">
                <a:solidFill>
                  <a:schemeClr val="tx1"/>
                </a:solidFill>
                <a:latin typeface="Arial" panose="020B0604020202020204" pitchFamily="34" charset="0"/>
                <a:cs typeface="Arial" panose="020B0604020202020204" pitchFamily="34" charset="0"/>
              </a:rPr>
              <a:t>IV. Triển khai lắp ráp hệ thống</a:t>
            </a:r>
          </a:p>
          <a:p>
            <a:pPr marL="0" indent="0">
              <a:buNone/>
            </a:pPr>
            <a:r>
              <a:rPr lang="en-US" smtClean="0">
                <a:solidFill>
                  <a:schemeClr val="tx1"/>
                </a:solidFill>
                <a:latin typeface="Arial" panose="020B0604020202020204" pitchFamily="34" charset="0"/>
                <a:cs typeface="Arial" panose="020B0604020202020204" pitchFamily="34" charset="0"/>
              </a:rPr>
              <a:t>V. Thử nghiệm sản phẩm</a:t>
            </a:r>
          </a:p>
          <a:p>
            <a:pPr marL="0" indent="0">
              <a:buNone/>
            </a:pPr>
            <a:r>
              <a:rPr lang="en-US" smtClean="0">
                <a:solidFill>
                  <a:schemeClr val="tx1"/>
                </a:solidFill>
                <a:latin typeface="Arial" panose="020B0604020202020204" pitchFamily="34" charset="0"/>
                <a:cs typeface="Arial" panose="020B0604020202020204" pitchFamily="34" charset="0"/>
              </a:rPr>
              <a:t>VI. Kết luận và hướng phát triển </a:t>
            </a:r>
          </a:p>
        </p:txBody>
      </p:sp>
    </p:spTree>
    <p:extLst>
      <p:ext uri="{BB962C8B-B14F-4D97-AF65-F5344CB8AC3E}">
        <p14:creationId xmlns:p14="http://schemas.microsoft.com/office/powerpoint/2010/main" val="63591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2.5 Van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r>
              <a:rPr lang="en-US">
                <a:latin typeface="Arial" panose="020B0604020202020204" pitchFamily="34" charset="0"/>
                <a:cs typeface="Arial" panose="020B0604020202020204" pitchFamily="34" charset="0"/>
              </a:rPr>
              <a:t>Van nước điện tử Solenoid là thiết bị đóng ngắt nước tự động. Được ứng dụng nhiều trong hệ thống tưới tự động, chiết rót tự động, thiết bị vê sinh..v.v</a:t>
            </a:r>
          </a:p>
          <a:p>
            <a:r>
              <a:rPr lang="en-US">
                <a:latin typeface="Arial" panose="020B0604020202020204" pitchFamily="34" charset="0"/>
                <a:cs typeface="Arial" panose="020B0604020202020204" pitchFamily="34" charset="0"/>
              </a:rPr>
              <a:t>Van là dạng thường đóng , khi chưa có điện vào cuộn dây thì van khoá , khi có điện van mở.</a:t>
            </a: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a:p>
            <a:r>
              <a:rPr lang="en-US" b="1">
                <a:latin typeface="Arial" panose="020B0604020202020204" pitchFamily="34" charset="0"/>
                <a:cs typeface="Arial" panose="020B0604020202020204" pitchFamily="34" charset="0"/>
              </a:rPr>
              <a:t>Thông số kỹ thuật</a:t>
            </a:r>
            <a:endParaRPr lang="en-US">
              <a:latin typeface="Arial" panose="020B0604020202020204" pitchFamily="34" charset="0"/>
              <a:cs typeface="Arial" panose="020B0604020202020204" pitchFamily="34" charset="0"/>
            </a:endParaRPr>
          </a:p>
          <a:p>
            <a:pPr lvl="0">
              <a:buFont typeface="Courier New" panose="02070309020205020404" pitchFamily="49" charset="0"/>
              <a:buChar char="o"/>
            </a:pPr>
            <a:r>
              <a:rPr lang="en-US">
                <a:latin typeface="Arial" panose="020B0604020202020204" pitchFamily="34" charset="0"/>
                <a:cs typeface="Arial" panose="020B0604020202020204" pitchFamily="34" charset="0"/>
              </a:rPr>
              <a:t>Điện áp cấp cho cuộn dây: 12VDC</a:t>
            </a:r>
          </a:p>
          <a:p>
            <a:pPr lvl="0">
              <a:buFont typeface="Courier New" panose="02070309020205020404" pitchFamily="49" charset="0"/>
              <a:buChar char="o"/>
            </a:pPr>
            <a:r>
              <a:rPr lang="en-US">
                <a:latin typeface="Arial" panose="020B0604020202020204" pitchFamily="34" charset="0"/>
                <a:cs typeface="Arial" panose="020B0604020202020204" pitchFamily="34" charset="0"/>
              </a:rPr>
              <a:t>Áp lực nước : 0.2 Mpa - 0.8 Mpa</a:t>
            </a:r>
          </a:p>
          <a:p>
            <a:pPr lvl="0">
              <a:buFont typeface="Courier New" panose="02070309020205020404" pitchFamily="49" charset="0"/>
              <a:buChar char="o"/>
            </a:pPr>
            <a:r>
              <a:rPr lang="en-US">
                <a:latin typeface="Arial" panose="020B0604020202020204" pitchFamily="34" charset="0"/>
                <a:cs typeface="Arial" panose="020B0604020202020204" pitchFamily="34" charset="0"/>
              </a:rPr>
              <a:t>Nhiệt độ làm việc : 1 ℃ -75 ℃</a:t>
            </a:r>
          </a:p>
          <a:p>
            <a:pPr lvl="0">
              <a:buFont typeface="Courier New" panose="02070309020205020404" pitchFamily="49" charset="0"/>
              <a:buChar char="o"/>
            </a:pPr>
            <a:r>
              <a:rPr lang="en-US">
                <a:latin typeface="Arial" panose="020B0604020202020204" pitchFamily="34" charset="0"/>
                <a:cs typeface="Arial" panose="020B0604020202020204" pitchFamily="34" charset="0"/>
              </a:rPr>
              <a:t>Thời gian đáp ứng : ON  ≤0.15s OFF ≤0.3s</a:t>
            </a:r>
          </a:p>
          <a:p>
            <a:pPr lvl="0">
              <a:buFont typeface="Courier New" panose="02070309020205020404" pitchFamily="49" charset="0"/>
              <a:buChar char="o"/>
            </a:pPr>
            <a:r>
              <a:rPr lang="en-US">
                <a:latin typeface="Arial" panose="020B0604020202020204" pitchFamily="34" charset="0"/>
                <a:cs typeface="Arial" panose="020B0604020202020204" pitchFamily="34" charset="0"/>
              </a:rPr>
              <a:t>Đường kính ống : 1/2'' (inch)</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18405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2.6 Máy bơm MB385</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lvl="0"/>
            <a:r>
              <a:rPr lang="en-US">
                <a:latin typeface="Arial" panose="020B0604020202020204" pitchFamily="34" charset="0"/>
                <a:cs typeface="Arial" panose="020B0604020202020204" pitchFamily="34" charset="0"/>
              </a:rPr>
              <a:t>Tính năng:</a:t>
            </a:r>
            <a:endParaRPr lang="en-US" sz="140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a:latin typeface="Arial" panose="020B0604020202020204" pitchFamily="34" charset="0"/>
                <a:cs typeface="Arial" panose="020B0604020202020204" pitchFamily="34" charset="0"/>
              </a:rPr>
              <a:t>Máy bơm nước mini</a:t>
            </a:r>
            <a:endParaRPr lang="en-US" sz="1200">
              <a:latin typeface="Arial" panose="020B0604020202020204" pitchFamily="34" charset="0"/>
              <a:cs typeface="Arial" panose="020B0604020202020204" pitchFamily="34" charset="0"/>
            </a:endParaRPr>
          </a:p>
          <a:p>
            <a:pPr lvl="0"/>
            <a:r>
              <a:rPr lang="en-US">
                <a:latin typeface="Arial" panose="020B0604020202020204" pitchFamily="34" charset="0"/>
                <a:cs typeface="Arial" panose="020B0604020202020204" pitchFamily="34" charset="0"/>
              </a:rPr>
              <a:t>Thông số kỹ thuật</a:t>
            </a:r>
            <a:endParaRPr lang="en-US" sz="140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a:latin typeface="Arial" panose="020B0604020202020204" pitchFamily="34" charset="0"/>
                <a:cs typeface="Arial" panose="020B0604020202020204" pitchFamily="34" charset="0"/>
              </a:rPr>
              <a:t>Điện áp 6 đến 12V</a:t>
            </a:r>
            <a:endParaRPr lang="en-US" sz="120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a:latin typeface="Arial" panose="020B0604020202020204" pitchFamily="34" charset="0"/>
                <a:cs typeface="Arial" panose="020B0604020202020204" pitchFamily="34" charset="0"/>
              </a:rPr>
              <a:t>Dòng tiêu thụ 0.6 – 2A</a:t>
            </a:r>
            <a:endParaRPr lang="en-US" sz="120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a:latin typeface="Arial" panose="020B0604020202020204" pitchFamily="34" charset="0"/>
                <a:cs typeface="Arial" panose="020B0604020202020204" pitchFamily="34" charset="0"/>
              </a:rPr>
              <a:t>Công suất 5-12W</a:t>
            </a:r>
            <a:endParaRPr lang="en-US" sz="120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a:latin typeface="Arial" panose="020B0604020202020204" pitchFamily="34" charset="0"/>
                <a:cs typeface="Arial" panose="020B0604020202020204" pitchFamily="34" charset="0"/>
              </a:rPr>
              <a:t>Lưu lượng 1-2l/phút</a:t>
            </a:r>
            <a:endParaRPr lang="en-US" sz="120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374259" y="1904999"/>
            <a:ext cx="3941718" cy="2911699"/>
          </a:xfrm>
          <a:prstGeom prst="rect">
            <a:avLst/>
          </a:prstGeom>
        </p:spPr>
      </p:pic>
    </p:spTree>
    <p:extLst>
      <p:ext uri="{BB962C8B-B14F-4D97-AF65-F5344CB8AC3E}">
        <p14:creationId xmlns:p14="http://schemas.microsoft.com/office/powerpoint/2010/main" val="34040075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Chương II. Logic mờ</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 typeface="+mj-lt"/>
              <a:buAutoNum type="arabicPeriod"/>
            </a:pPr>
            <a:r>
              <a:rPr lang="en-US" smtClean="0">
                <a:latin typeface="Arial" panose="020B0604020202020204" pitchFamily="34" charset="0"/>
                <a:cs typeface="Arial" panose="020B0604020202020204" pitchFamily="34" charset="0"/>
              </a:rPr>
              <a:t>Giới thiệu về logic mờ</a:t>
            </a:r>
          </a:p>
          <a:p>
            <a:pPr>
              <a:buFont typeface="+mj-lt"/>
              <a:buAutoNum type="arabicPeriod"/>
            </a:pPr>
            <a:r>
              <a:rPr lang="en-US" smtClean="0">
                <a:latin typeface="Arial" panose="020B0604020202020204" pitchFamily="34" charset="0"/>
                <a:cs typeface="Arial" panose="020B0604020202020204" pitchFamily="34" charset="0"/>
              </a:rPr>
              <a:t>Điều khiển mờ</a:t>
            </a:r>
          </a:p>
          <a:p>
            <a:pPr marL="457200" lvl="1" indent="0">
              <a:buNone/>
            </a:pPr>
            <a:r>
              <a:rPr lang="en-US" smtClean="0">
                <a:latin typeface="Arial" panose="020B0604020202020204" pitchFamily="34" charset="0"/>
                <a:cs typeface="Arial" panose="020B0604020202020204" pitchFamily="34" charset="0"/>
              </a:rPr>
              <a:t>2.1. Định nghĩa tập mờ</a:t>
            </a:r>
          </a:p>
          <a:p>
            <a:pPr marL="457200" lvl="1" indent="0">
              <a:buNone/>
            </a:pPr>
            <a:r>
              <a:rPr lang="en-US" smtClean="0">
                <a:latin typeface="Arial" panose="020B0604020202020204" pitchFamily="34" charset="0"/>
                <a:cs typeface="Arial" panose="020B0604020202020204" pitchFamily="34" charset="0"/>
              </a:rPr>
              <a:t>2.2. Các thuật ngữ trong logic mờ</a:t>
            </a:r>
          </a:p>
          <a:p>
            <a:pPr marL="457200" lvl="1" indent="0">
              <a:buNone/>
            </a:pPr>
            <a:r>
              <a:rPr lang="en-US" smtClean="0">
                <a:latin typeface="Arial" panose="020B0604020202020204" pitchFamily="34" charset="0"/>
                <a:cs typeface="Arial" panose="020B0604020202020204" pitchFamily="34" charset="0"/>
              </a:rPr>
              <a:t>2.3. Biến ngôn ngữ</a:t>
            </a:r>
          </a:p>
          <a:p>
            <a:pPr marL="457200" lvl="1" indent="0">
              <a:buNone/>
            </a:pPr>
            <a:r>
              <a:rPr lang="en-US" smtClean="0">
                <a:latin typeface="Arial" panose="020B0604020202020204" pitchFamily="34" charset="0"/>
                <a:cs typeface="Arial" panose="020B0604020202020204" pitchFamily="34" charset="0"/>
              </a:rPr>
              <a:t>2.4. Giải mờ</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63645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1. Giới thiệu về logic mờ</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Logic mờ (tiếng Anh: </a:t>
            </a:r>
            <a:r>
              <a:rPr lang="en-US" i="1">
                <a:latin typeface="Arial" panose="020B0604020202020204" pitchFamily="34" charset="0"/>
                <a:cs typeface="Arial" panose="020B0604020202020204" pitchFamily="34" charset="0"/>
              </a:rPr>
              <a:t>Fuzzy logic</a:t>
            </a:r>
            <a:r>
              <a:rPr lang="en-US">
                <a:latin typeface="Arial" panose="020B0604020202020204" pitchFamily="34" charset="0"/>
                <a:cs typeface="Arial" panose="020B0604020202020204" pitchFamily="34" charset="0"/>
              </a:rPr>
              <a:t>) được phát triển từ lý thuyết tập mờ để thực hiện lập luận một cách xấp xỉ thay vì lập luận chính xác theo lôgic vị từ cổ điển. Logic mờ có thể được coi là mặt ứng dụng của lý thuyết tập mờ để xử lý các giá trị trong thế giới thực cho các bài toán phức tạp</a:t>
            </a:r>
          </a:p>
          <a:p>
            <a:r>
              <a:rPr lang="en-US">
                <a:latin typeface="Arial" panose="020B0604020202020204" pitchFamily="34" charset="0"/>
                <a:cs typeface="Arial" panose="020B0604020202020204" pitchFamily="34" charset="0"/>
              </a:rPr>
              <a:t>Lôgic mờ cho phép độ liên thuộc có giá trị trong khoảng đóng 0 và 1, và ở hình thức ngôn từ, các khái niệm không chính xác như "hơi hơi", "gần như", "khá là" và "rất". Cụ thể, nó cho phép quan hệ thành viên không đầy đủ giữa thành viên và tập hợp.</a:t>
            </a:r>
          </a:p>
          <a:p>
            <a:r>
              <a:rPr lang="en-US">
                <a:latin typeface="Arial" panose="020B0604020202020204" pitchFamily="34" charset="0"/>
                <a:cs typeface="Arial" panose="020B0604020202020204" pitchFamily="34" charset="0"/>
              </a:rPr>
              <a:t>Logic mờ được công bố lần đầu tiên tại Mỹ vào năm 1965 do giáo sư Lotfi </a:t>
            </a:r>
            <a:r>
              <a:rPr lang="en-US" smtClean="0">
                <a:latin typeface="Arial" panose="020B0604020202020204" pitchFamily="34" charset="0"/>
                <a:cs typeface="Arial" panose="020B0604020202020204" pitchFamily="34" charset="0"/>
              </a:rPr>
              <a:t>Zadeh</a:t>
            </a:r>
          </a:p>
          <a:p>
            <a:r>
              <a:rPr lang="en-US">
                <a:latin typeface="Arial" panose="020B0604020202020204" pitchFamily="34" charset="0"/>
                <a:cs typeface="Arial" panose="020B0604020202020204" pitchFamily="34" charset="0"/>
              </a:rPr>
              <a:t>phát minh ở Mỹ, áp dụng ở Châu Âu và đưa vào các sản phẩm thương mại ở </a:t>
            </a:r>
            <a:r>
              <a:rPr lang="en-US" smtClean="0">
                <a:latin typeface="Arial" panose="020B0604020202020204" pitchFamily="34" charset="0"/>
                <a:cs typeface="Arial" panose="020B0604020202020204" pitchFamily="34" charset="0"/>
              </a:rPr>
              <a:t>Nhật</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7408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 Điều khiển mờ</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Định nghĩa tập mờ</a:t>
            </a:r>
          </a:p>
          <a:p>
            <a:pPr marL="457200" lvl="1" indent="0">
              <a:buNone/>
            </a:pPr>
            <a:r>
              <a:rPr lang="en-US">
                <a:latin typeface="Arial" panose="020B0604020202020204" pitchFamily="34" charset="0"/>
                <a:cs typeface="Arial" panose="020B0604020202020204" pitchFamily="34" charset="0"/>
              </a:rPr>
              <a:t>Tập mờ F xác định trên tập kinh điển B là một tập mà mỗi phần tử của nó là một cặp giá trị (x,µF(x)), với x∈ X và µF(x) là một ánh xạ : µF(x) : B → [0 1] Điều khiển mờ Trang 250 trong đó : µF gọi là hàm thuộc , B gọi là tập nền.</a:t>
            </a:r>
          </a:p>
          <a:p>
            <a:endParaRPr lang="en-US">
              <a:latin typeface="Arial" panose="020B0604020202020204" pitchFamily="34" charset="0"/>
              <a:cs typeface="Arial" panose="020B0604020202020204" pitchFamily="34" charset="0"/>
            </a:endParaRPr>
          </a:p>
        </p:txBody>
      </p:sp>
      <p:pic>
        <p:nvPicPr>
          <p:cNvPr id="7" name="Picture 6" descr="Capture.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1838" y="3593072"/>
            <a:ext cx="5085948" cy="2318150"/>
          </a:xfrm>
          <a:prstGeom prst="rect">
            <a:avLst/>
          </a:prstGeom>
          <a:noFill/>
          <a:ln>
            <a:noFill/>
          </a:ln>
        </p:spPr>
      </p:pic>
    </p:spTree>
    <p:extLst>
      <p:ext uri="{BB962C8B-B14F-4D97-AF65-F5344CB8AC3E}">
        <p14:creationId xmlns:p14="http://schemas.microsoft.com/office/powerpoint/2010/main" val="50812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2.2 Các thuật ngữ trong logic mờ</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92925" y="1554051"/>
            <a:ext cx="8915400" cy="3777622"/>
          </a:xfrm>
        </p:spPr>
        <p:txBody>
          <a:bodyPr/>
          <a:lstStyle/>
          <a:p>
            <a:pPr lvl="0"/>
            <a:r>
              <a:rPr lang="en-US">
                <a:latin typeface="Arial" panose="020B0604020202020204" pitchFamily="34" charset="0"/>
                <a:cs typeface="Arial" panose="020B0604020202020204" pitchFamily="34" charset="0"/>
              </a:rPr>
              <a:t>Độ cao tập mờ F là giá trị h = SupµF(x), trong đó supµF(x) chỉ giá trị nhỏ nhất trong tất cả các chặn trên của hàm µF(x). </a:t>
            </a:r>
          </a:p>
          <a:p>
            <a:pPr lvl="0"/>
            <a:r>
              <a:rPr lang="en-US">
                <a:latin typeface="Arial" panose="020B0604020202020204" pitchFamily="34" charset="0"/>
                <a:cs typeface="Arial" panose="020B0604020202020204" pitchFamily="34" charset="0"/>
              </a:rPr>
              <a:t> Miền xác định của tập mờ F, ký hiệu là S là tập con thoả mãn : S = SuppµF(x) = { x∈B | µF(x) &gt; 0} </a:t>
            </a:r>
          </a:p>
          <a:p>
            <a:pPr lvl="0"/>
            <a:r>
              <a:rPr lang="en-US">
                <a:latin typeface="Arial" panose="020B0604020202020204" pitchFamily="34" charset="0"/>
                <a:cs typeface="Arial" panose="020B0604020202020204" pitchFamily="34" charset="0"/>
              </a:rPr>
              <a:t>Miền tin cậy của tập mờ F, ký hiệu là T là tập con thoả mãn : T = { x∈B | µF(x) = 1 } </a:t>
            </a:r>
          </a:p>
          <a:p>
            <a:pPr lvl="0"/>
            <a:r>
              <a:rPr lang="en-US">
                <a:latin typeface="Arial" panose="020B0604020202020204" pitchFamily="34" charset="0"/>
                <a:cs typeface="Arial" panose="020B0604020202020204" pitchFamily="34" charset="0"/>
              </a:rPr>
              <a:t> Các dạng hàm thuộc (membership function) trong logic mờ. Có rất nhiều dạng hàm thuộc như : Gaussian, PI-shape, S-shape, Sigmoidal, Z-shape …</a:t>
            </a:r>
          </a:p>
        </p:txBody>
      </p:sp>
      <p:pic>
        <p:nvPicPr>
          <p:cNvPr id="4" name="Picture 3" descr="Capture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6453" y="4159876"/>
            <a:ext cx="4518004" cy="2579149"/>
          </a:xfrm>
          <a:prstGeom prst="rect">
            <a:avLst/>
          </a:prstGeom>
          <a:noFill/>
          <a:ln>
            <a:noFill/>
          </a:ln>
        </p:spPr>
      </p:pic>
    </p:spTree>
    <p:extLst>
      <p:ext uri="{BB962C8B-B14F-4D97-AF65-F5344CB8AC3E}">
        <p14:creationId xmlns:p14="http://schemas.microsoft.com/office/powerpoint/2010/main" val="16494984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2.3 Biến ngôn ngữ</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Biến ngôn ngữ là phần tử chủ đạo trong các hệ thống dùng logic mờ. Ở đây các thành phần ngôn ngữ của cùng một ngữ cảnh được kết hợp lại với nhau. Để minh hoạ về hàm thuộc và biến ngôn ngữ ta xét ví dụ sau : Xét độ ẩm đo được , ta có thể phát biểu: - Rất cao - Cao  - Trung bình  - Thấp - Rất thấp .  Những phát biểu như vậy gọi là biến ngôn ngữ của tập mờ.</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43515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8911687" cy="1280890"/>
          </a:xfrm>
        </p:spPr>
        <p:txBody>
          <a:bodyPr/>
          <a:lstStyle/>
          <a:p>
            <a:r>
              <a:rPr lang="en-US" smtClean="0">
                <a:latin typeface="Arial" panose="020B0604020202020204" pitchFamily="34" charset="0"/>
                <a:cs typeface="Arial" panose="020B0604020202020204" pitchFamily="34" charset="0"/>
              </a:rPr>
              <a:t>2.3. Biến ngôn ngữ</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878169"/>
            <a:ext cx="8915400" cy="4315496"/>
          </a:xfrm>
        </p:spPr>
        <p:txBody>
          <a:bodyPr>
            <a:normAutofit fontScale="92500" lnSpcReduction="20000"/>
          </a:bodyPr>
          <a:lstStyle/>
          <a:p>
            <a:pPr marL="0" indent="0">
              <a:buNone/>
            </a:pPr>
            <a:r>
              <a:rPr lang="en-US" b="1">
                <a:latin typeface="Arial" panose="020B0604020202020204" pitchFamily="34" charset="0"/>
                <a:cs typeface="Arial" panose="020B0604020202020204" pitchFamily="34" charset="0"/>
              </a:rPr>
              <a:t>Các phép toán trên tập mờ</a:t>
            </a:r>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Cho </a:t>
            </a:r>
            <a:r>
              <a:rPr lang="en-US">
                <a:latin typeface="Arial" panose="020B0604020202020204" pitchFamily="34" charset="0"/>
                <a:cs typeface="Arial" panose="020B0604020202020204" pitchFamily="34" charset="0"/>
              </a:rPr>
              <a:t>X, Y là hai tập mờ trên không gian nền B, có các hàm thuộc tương ứng là µX, µY.  Khi đó:  </a:t>
            </a:r>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 Phép hợp hai tập mờ: X∪Y </a:t>
            </a:r>
          </a:p>
          <a:p>
            <a:pPr marL="0" indent="0">
              <a:buNone/>
            </a:pPr>
            <a:r>
              <a:rPr lang="en-US">
                <a:latin typeface="Arial" panose="020B0604020202020204" pitchFamily="34" charset="0"/>
                <a:cs typeface="Arial" panose="020B0604020202020204" pitchFamily="34" charset="0"/>
              </a:rPr>
              <a:t>+ Theo luật Max µX∪Y(b) = Max{ µX(b) , µY(b) }</a:t>
            </a:r>
          </a:p>
          <a:p>
            <a:pPr marL="0" indent="0">
              <a:buNone/>
            </a:pPr>
            <a:r>
              <a:rPr lang="en-US"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Theo luật Sum µX∪Y(b) = Min{ 1, µX(b) + µY(b) } </a:t>
            </a:r>
          </a:p>
          <a:p>
            <a:pPr marL="0" indent="0">
              <a:buNone/>
            </a:pPr>
            <a:r>
              <a:rPr lang="en-US">
                <a:latin typeface="Arial" panose="020B0604020202020204" pitchFamily="34" charset="0"/>
                <a:cs typeface="Arial" panose="020B0604020202020204" pitchFamily="34" charset="0"/>
              </a:rPr>
              <a:t>+ Tổng trực tiếp µX∪Y(b) = µX(b) + µY(b) - µX(b).µY (b)</a:t>
            </a:r>
          </a:p>
          <a:p>
            <a:pPr marL="0" indent="0">
              <a:buNone/>
            </a:pPr>
            <a:r>
              <a:rPr lang="en-US">
                <a:latin typeface="Arial" panose="020B0604020202020204" pitchFamily="34" charset="0"/>
                <a:cs typeface="Arial" panose="020B0604020202020204" pitchFamily="34" charset="0"/>
              </a:rPr>
              <a:t> - Phép giao hai tập mờ: X∩Y </a:t>
            </a:r>
          </a:p>
          <a:p>
            <a:pPr marL="0" indent="0">
              <a:buNone/>
            </a:pPr>
            <a:r>
              <a:rPr lang="en-US">
                <a:latin typeface="Arial" panose="020B0604020202020204" pitchFamily="34" charset="0"/>
                <a:cs typeface="Arial" panose="020B0604020202020204" pitchFamily="34" charset="0"/>
              </a:rPr>
              <a:t>+ Theo luật Min µX∪Y(b) = Min{ µX(b) , µY(b) </a:t>
            </a:r>
            <a:r>
              <a:rPr lang="en-US" smtClean="0">
                <a:latin typeface="Arial" panose="020B0604020202020204" pitchFamily="34" charset="0"/>
                <a:cs typeface="Arial" panose="020B0604020202020204" pitchFamily="34" charset="0"/>
              </a:rPr>
              <a:t>}</a:t>
            </a:r>
          </a:p>
          <a:p>
            <a:pPr marL="0" indent="0">
              <a:buNone/>
            </a:pPr>
            <a:r>
              <a:rPr lang="en-US"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Theo luật Lukasiewicz µX∪Y(b) = Max{0, µX(b)+µY(b)-1</a:t>
            </a:r>
            <a:r>
              <a:rPr lang="en-US" smtClean="0">
                <a:latin typeface="Arial" panose="020B0604020202020204" pitchFamily="34" charset="0"/>
                <a:cs typeface="Arial" panose="020B0604020202020204" pitchFamily="34" charset="0"/>
              </a:rPr>
              <a:t>}</a:t>
            </a:r>
          </a:p>
          <a:p>
            <a:pPr marL="0" indent="0">
              <a:buNone/>
            </a:pPr>
            <a:r>
              <a:rPr lang="en-US"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Theo luật Prod µX∪Y(b) = µX(b).µY(b)</a:t>
            </a:r>
          </a:p>
          <a:p>
            <a:pPr marL="0" indent="0">
              <a:buNone/>
            </a:pPr>
            <a:r>
              <a:rPr lang="en-US">
                <a:latin typeface="Arial" panose="020B0604020202020204" pitchFamily="34" charset="0"/>
                <a:cs typeface="Arial" panose="020B0604020202020204" pitchFamily="34" charset="0"/>
              </a:rPr>
              <a:t> - Phép bù tập mờ: X µ (b) = 1- µX(b)</a:t>
            </a:r>
          </a:p>
        </p:txBody>
      </p:sp>
    </p:spTree>
    <p:extLst>
      <p:ext uri="{BB962C8B-B14F-4D97-AF65-F5344CB8AC3E}">
        <p14:creationId xmlns:p14="http://schemas.microsoft.com/office/powerpoint/2010/main" val="429283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2.3 Biến ngôn ngữ</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447545" y="1579808"/>
            <a:ext cx="8915400" cy="4679324"/>
          </a:xfrm>
        </p:spPr>
        <p:txBody>
          <a:bodyPr>
            <a:normAutofit fontScale="92500" lnSpcReduction="10000"/>
          </a:bodyPr>
          <a:lstStyle/>
          <a:p>
            <a:pPr marL="0" indent="0">
              <a:buNone/>
            </a:pPr>
            <a:r>
              <a:rPr lang="en-US" b="1">
                <a:latin typeface="Arial" panose="020B0604020202020204" pitchFamily="34" charset="0"/>
                <a:cs typeface="Arial" panose="020B0604020202020204" pitchFamily="34" charset="0"/>
              </a:rPr>
              <a:t>Luật hợp thành</a:t>
            </a:r>
            <a:endParaRPr lang="en-US">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Mệnh đề hợp thành</a:t>
            </a:r>
          </a:p>
          <a:p>
            <a:pPr marL="0" indent="0">
              <a:buNone/>
            </a:pPr>
            <a:r>
              <a:rPr lang="en-US" smtClean="0">
                <a:latin typeface="Arial" panose="020B0604020202020204" pitchFamily="34" charset="0"/>
                <a:cs typeface="Arial" panose="020B0604020202020204" pitchFamily="34" charset="0"/>
              </a:rPr>
              <a:t>Ví </a:t>
            </a:r>
            <a:r>
              <a:rPr lang="en-US">
                <a:latin typeface="Arial" panose="020B0604020202020204" pitchFamily="34" charset="0"/>
                <a:cs typeface="Arial" panose="020B0604020202020204" pitchFamily="34" charset="0"/>
              </a:rPr>
              <a:t>dụ điều khiển mực nước trong bồn chứa, ta quan tâm đến 2 yếu tố:</a:t>
            </a:r>
          </a:p>
          <a:p>
            <a:pPr marL="0" indent="0">
              <a:buNone/>
            </a:pPr>
            <a:r>
              <a:rPr lang="en-US"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Mực nước trong bồn L = {rất thấp, thấp, vừa} </a:t>
            </a:r>
          </a:p>
          <a:p>
            <a:pPr marL="0" indent="0">
              <a:buNone/>
            </a:pPr>
            <a:r>
              <a:rPr lang="en-US">
                <a:latin typeface="Arial" panose="020B0604020202020204" pitchFamily="34" charset="0"/>
                <a:cs typeface="Arial" panose="020B0604020202020204" pitchFamily="34" charset="0"/>
              </a:rPr>
              <a:t>+ Góc mở van ống dẫn G = {đóng, nhỏ, lớn} </a:t>
            </a:r>
          </a:p>
          <a:p>
            <a:pPr marL="0" indent="0">
              <a:buNone/>
            </a:pPr>
            <a:r>
              <a:rPr lang="en-US">
                <a:latin typeface="Arial" panose="020B0604020202020204" pitchFamily="34" charset="0"/>
                <a:cs typeface="Arial" panose="020B0604020202020204" pitchFamily="34" charset="0"/>
              </a:rPr>
              <a:t>Ta có thể suy diễn cách thức điều khiển như thế này:</a:t>
            </a:r>
          </a:p>
          <a:p>
            <a:r>
              <a:rPr lang="en-US" smtClean="0">
                <a:latin typeface="Arial" panose="020B0604020202020204" pitchFamily="34" charset="0"/>
                <a:cs typeface="Arial" panose="020B0604020202020204" pitchFamily="34" charset="0"/>
              </a:rPr>
              <a:t>Nếu </a:t>
            </a:r>
            <a:r>
              <a:rPr lang="en-US">
                <a:latin typeface="Arial" panose="020B0604020202020204" pitchFamily="34" charset="0"/>
                <a:cs typeface="Arial" panose="020B0604020202020204" pitchFamily="34" charset="0"/>
              </a:rPr>
              <a:t>mực nước = rất thấp Thì góc mở van = lớn </a:t>
            </a:r>
          </a:p>
          <a:p>
            <a:r>
              <a:rPr lang="en-US">
                <a:latin typeface="Arial" panose="020B0604020202020204" pitchFamily="34" charset="0"/>
                <a:cs typeface="Arial" panose="020B0604020202020204" pitchFamily="34" charset="0"/>
              </a:rPr>
              <a:t>Nếu mực nước = thấp Thì góc mở van = nhỏ</a:t>
            </a:r>
          </a:p>
          <a:p>
            <a:r>
              <a:rPr lang="en-US">
                <a:latin typeface="Arial" panose="020B0604020202020204" pitchFamily="34" charset="0"/>
                <a:cs typeface="Arial" panose="020B0604020202020204" pitchFamily="34" charset="0"/>
              </a:rPr>
              <a:t> Nếu mực nước = vừa Thì góc mở van = đóng </a:t>
            </a:r>
          </a:p>
          <a:p>
            <a:pPr marL="0" indent="0">
              <a:buNone/>
            </a:pPr>
            <a:r>
              <a:rPr lang="en-US">
                <a:latin typeface="Arial" panose="020B0604020202020204" pitchFamily="34" charset="0"/>
                <a:cs typeface="Arial" panose="020B0604020202020204" pitchFamily="34" charset="0"/>
              </a:rPr>
              <a:t>Trong ví dụ trên ta thấy có cấu trúc chung là “Nếu A thì B”. Cấu trúc này gọi là mệnh đề hợp thành, A là mệnh đề điều kiện, C = A⇒B là mệnh đề kết luận.</a:t>
            </a:r>
          </a:p>
          <a:p>
            <a:pPr marL="0" indent="0">
              <a:buNone/>
            </a:pPr>
            <a:r>
              <a:rPr lang="en-US">
                <a:latin typeface="Arial" panose="020B0604020202020204" pitchFamily="34" charset="0"/>
                <a:cs typeface="Arial" panose="020B0604020202020204" pitchFamily="34" charset="0"/>
              </a:rPr>
              <a:t> Định lý Mamdani: “Độ phụ thuộc của kết luận không được lớn hơn độ phụ thuộc điều kiện” Nếu hệ thống có nhiều đầu vào và nhiều đầu ra thì mệnh đề suy diễn có dạng tổng quát như sau: If N = ni and M = mi and … Then R = ri and K = ki and ….</a:t>
            </a:r>
          </a:p>
        </p:txBody>
      </p:sp>
    </p:spTree>
    <p:extLst>
      <p:ext uri="{BB962C8B-B14F-4D97-AF65-F5344CB8AC3E}">
        <p14:creationId xmlns:p14="http://schemas.microsoft.com/office/powerpoint/2010/main" val="947084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2.3 Biến ngôn ngữ</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486181" y="1451019"/>
            <a:ext cx="8915400" cy="5245995"/>
          </a:xfrm>
        </p:spPr>
        <p:txBody>
          <a:bodyPr>
            <a:noAutofit/>
          </a:bodyPr>
          <a:lstStyle/>
          <a:p>
            <a:pPr marL="0" indent="0">
              <a:buNone/>
            </a:pPr>
            <a:r>
              <a:rPr lang="en-US" sz="1500">
                <a:latin typeface="Arial" panose="020B0604020202020204" pitchFamily="34" charset="0"/>
                <a:cs typeface="Arial" panose="020B0604020202020204" pitchFamily="34" charset="0"/>
              </a:rPr>
              <a:t>Luật hợp thành là tên gọi chung của mô hình biểu diễn một hay nhiều hàm thuộc cho một hay nhiều mệnh đề hợp thành. </a:t>
            </a:r>
          </a:p>
          <a:p>
            <a:pPr marL="0" indent="0">
              <a:buNone/>
            </a:pPr>
            <a:r>
              <a:rPr lang="en-US" sz="1500">
                <a:latin typeface="Arial" panose="020B0604020202020204" pitchFamily="34" charset="0"/>
                <a:cs typeface="Arial" panose="020B0604020202020204" pitchFamily="34" charset="0"/>
              </a:rPr>
              <a:t>Các luật hợp thành cơ bản Điều khiển mờ </a:t>
            </a:r>
          </a:p>
          <a:p>
            <a:pPr marL="0" indent="0">
              <a:buNone/>
            </a:pPr>
            <a:r>
              <a:rPr lang="en-US" sz="1500">
                <a:latin typeface="Arial" panose="020B0604020202020204" pitchFamily="34" charset="0"/>
                <a:cs typeface="Arial" panose="020B0604020202020204" pitchFamily="34" charset="0"/>
              </a:rPr>
              <a:t>+ Luật Max – Min </a:t>
            </a:r>
          </a:p>
          <a:p>
            <a:pPr marL="0" indent="0">
              <a:buNone/>
            </a:pPr>
            <a:r>
              <a:rPr lang="en-US" sz="1500">
                <a:latin typeface="Arial" panose="020B0604020202020204" pitchFamily="34" charset="0"/>
                <a:cs typeface="Arial" panose="020B0604020202020204" pitchFamily="34" charset="0"/>
              </a:rPr>
              <a:t>+ Luật Max – Prod</a:t>
            </a:r>
          </a:p>
          <a:p>
            <a:pPr marL="0" indent="0">
              <a:buNone/>
            </a:pPr>
            <a:r>
              <a:rPr lang="en-US" sz="1500">
                <a:latin typeface="Arial" panose="020B0604020202020204" pitchFamily="34" charset="0"/>
                <a:cs typeface="Arial" panose="020B0604020202020204" pitchFamily="34" charset="0"/>
              </a:rPr>
              <a:t>+ Luật Sum – Min </a:t>
            </a:r>
          </a:p>
          <a:p>
            <a:pPr marL="0" indent="0">
              <a:buNone/>
            </a:pPr>
            <a:r>
              <a:rPr lang="en-US" sz="1500">
                <a:latin typeface="Arial" panose="020B0604020202020204" pitchFamily="34" charset="0"/>
                <a:cs typeface="Arial" panose="020B0604020202020204" pitchFamily="34" charset="0"/>
              </a:rPr>
              <a:t>+ Luật Sum – Prod</a:t>
            </a:r>
          </a:p>
          <a:p>
            <a:pPr marL="0" indent="0">
              <a:buNone/>
            </a:pPr>
            <a:r>
              <a:rPr lang="en-US" sz="1500">
                <a:latin typeface="Arial" panose="020B0604020202020204" pitchFamily="34" charset="0"/>
                <a:cs typeface="Arial" panose="020B0604020202020204" pitchFamily="34" charset="0"/>
              </a:rPr>
              <a:t>Thuật toán xây dựng mệnh đề hợp thành cho hệ SISO</a:t>
            </a:r>
          </a:p>
          <a:p>
            <a:pPr marL="0" indent="0">
              <a:buNone/>
            </a:pPr>
            <a:r>
              <a:rPr lang="en-US" sz="1500">
                <a:latin typeface="Arial" panose="020B0604020202020204" pitchFamily="34" charset="0"/>
                <a:cs typeface="Arial" panose="020B0604020202020204" pitchFamily="34" charset="0"/>
              </a:rPr>
              <a:t>Luật mờ cho hệ SISO có dạng “If A Then B”</a:t>
            </a:r>
          </a:p>
          <a:p>
            <a:pPr marL="0" indent="0">
              <a:buNone/>
            </a:pPr>
            <a:r>
              <a:rPr lang="en-US" sz="1500">
                <a:latin typeface="Arial" panose="020B0604020202020204" pitchFamily="34" charset="0"/>
                <a:cs typeface="Arial" panose="020B0604020202020204" pitchFamily="34" charset="0"/>
              </a:rPr>
              <a:t>Chia hàm thuộc µA(x) thành n điểm xi, i=1,2….,n</a:t>
            </a:r>
          </a:p>
          <a:p>
            <a:pPr marL="0" indent="0">
              <a:buNone/>
            </a:pPr>
            <a:r>
              <a:rPr lang="en-US" sz="1500">
                <a:latin typeface="Arial" panose="020B0604020202020204" pitchFamily="34" charset="0"/>
                <a:cs typeface="Arial" panose="020B0604020202020204" pitchFamily="34" charset="0"/>
              </a:rPr>
              <a:t>Chia hàm thuộc µB(y) thành m điểm yj , j = 1,2,…,m</a:t>
            </a:r>
          </a:p>
          <a:p>
            <a:pPr marL="0" indent="0">
              <a:buNone/>
            </a:pPr>
            <a:r>
              <a:rPr lang="en-US" sz="1500">
                <a:latin typeface="Arial" panose="020B0604020202020204" pitchFamily="34" charset="0"/>
                <a:cs typeface="Arial" panose="020B0604020202020204" pitchFamily="34" charset="0"/>
              </a:rPr>
              <a:t>Xây dựng ma trận quan hệ </a:t>
            </a:r>
            <a:r>
              <a:rPr lang="en-US" sz="1500" smtClean="0">
                <a:latin typeface="Arial" panose="020B0604020202020204" pitchFamily="34" charset="0"/>
                <a:cs typeface="Arial" panose="020B0604020202020204" pitchFamily="34" charset="0"/>
              </a:rPr>
              <a:t>R</a:t>
            </a:r>
          </a:p>
          <a:p>
            <a:pPr marL="0" indent="0">
              <a:buNone/>
            </a:pPr>
            <a:r>
              <a:rPr lang="en-US" sz="1500">
                <a:latin typeface="Arial" panose="020B0604020202020204" pitchFamily="34" charset="0"/>
                <a:cs typeface="Arial" panose="020B0604020202020204" pitchFamily="34" charset="0"/>
              </a:rPr>
              <a:t>Hàm thuộc µB’(y) đầu ra ứng với giá trị rõ đầu vào xk có giá trị µB’(y) = a T .R , với a T = { 0,0,0,…,0,1,0….,0,0 }. Số 1 ứng với vị trí thứ k.</a:t>
            </a:r>
          </a:p>
          <a:p>
            <a:pPr marL="0" indent="0">
              <a:buNone/>
            </a:pPr>
            <a:r>
              <a:rPr lang="en-US" sz="1500">
                <a:latin typeface="Arial" panose="020B0604020202020204" pitchFamily="34" charset="0"/>
                <a:cs typeface="Arial" panose="020B0604020202020204" pitchFamily="34" charset="0"/>
              </a:rPr>
              <a:t>Trong trường hợp đầu vào là giá trị mờ A’ thì µB’(y) là: µB’(y) = { l1,l2,l3,…,lm } với lk=maxmin{ai,rik }.</a:t>
            </a:r>
          </a:p>
          <a:p>
            <a:pPr marL="0" indent="0">
              <a:buNone/>
            </a:pPr>
            <a:endParaRPr lang="en-US" sz="1500">
              <a:latin typeface="Arial" panose="020B0604020202020204" pitchFamily="34" charset="0"/>
              <a:cs typeface="Arial" panose="020B0604020202020204" pitchFamily="34" charset="0"/>
            </a:endParaRPr>
          </a:p>
          <a:p>
            <a:endParaRPr lang="en-US" sz="1500">
              <a:latin typeface="Arial" panose="020B0604020202020204" pitchFamily="34" charset="0"/>
              <a:cs typeface="Arial" panose="020B0604020202020204" pitchFamily="34" charset="0"/>
            </a:endParaRPr>
          </a:p>
        </p:txBody>
      </p:sp>
      <p:pic>
        <p:nvPicPr>
          <p:cNvPr id="7" name="Picture 6" descr="Capture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4500" y="3090929"/>
            <a:ext cx="5507081" cy="2312449"/>
          </a:xfrm>
          <a:prstGeom prst="rect">
            <a:avLst/>
          </a:prstGeom>
          <a:noFill/>
          <a:ln>
            <a:noFill/>
          </a:ln>
        </p:spPr>
      </p:pic>
    </p:spTree>
    <p:extLst>
      <p:ext uri="{BB962C8B-B14F-4D97-AF65-F5344CB8AC3E}">
        <p14:creationId xmlns:p14="http://schemas.microsoft.com/office/powerpoint/2010/main" val="33267655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MỞ ĐẦU</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smtClean="0">
                <a:latin typeface="Arial" panose="020B0604020202020204" pitchFamily="34" charset="0"/>
                <a:cs typeface="Arial" panose="020B0604020202020204" pitchFamily="34" charset="0"/>
              </a:rPr>
              <a:t>1. Đặt vấn đề </a:t>
            </a:r>
          </a:p>
          <a:p>
            <a:pPr marL="0" indent="0">
              <a:buNone/>
            </a:pPr>
            <a:r>
              <a:rPr lang="en-US" smtClean="0">
                <a:latin typeface="Arial" panose="020B0604020202020204" pitchFamily="34" charset="0"/>
                <a:cs typeface="Arial" panose="020B0604020202020204" pitchFamily="34" charset="0"/>
              </a:rPr>
              <a:t>2 . Mục tiêu đề tài</a:t>
            </a:r>
          </a:p>
          <a:p>
            <a:pPr marL="0" indent="0">
              <a:buNone/>
            </a:pPr>
            <a:r>
              <a:rPr lang="en-US" smtClean="0">
                <a:latin typeface="Arial" panose="020B0604020202020204" pitchFamily="34" charset="0"/>
                <a:cs typeface="Arial" panose="020B0604020202020204" pitchFamily="34" charset="0"/>
              </a:rPr>
              <a:t>3. Phương pháp nghiên cứu   </a:t>
            </a:r>
          </a:p>
          <a:p>
            <a:pPr marL="0" indent="0">
              <a:buNone/>
            </a:pPr>
            <a:r>
              <a:rPr lang="en-US">
                <a:latin typeface="Arial" panose="020B0604020202020204" pitchFamily="34" charset="0"/>
                <a:cs typeface="Arial" panose="020B0604020202020204" pitchFamily="34" charset="0"/>
              </a:rPr>
              <a:t>4</a:t>
            </a:r>
            <a:r>
              <a:rPr lang="en-US" smtClean="0">
                <a:latin typeface="Arial" panose="020B0604020202020204" pitchFamily="34" charset="0"/>
                <a:cs typeface="Arial" panose="020B0604020202020204" pitchFamily="34" charset="0"/>
              </a:rPr>
              <a:t>. Khảo sát các hệ thống hiện có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951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2.4 Giải mờ</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Giải mờ là quá trình xác định giá trị rõ ở đầu ra từ hàm thuộc µB’(y) của tập mờ B’. Có 2 phương pháp giải mờ </a:t>
            </a:r>
            <a:r>
              <a:rPr lang="en-US" smtClean="0">
                <a:latin typeface="Arial" panose="020B0604020202020204" pitchFamily="34" charset="0"/>
                <a:cs typeface="Arial" panose="020B0604020202020204" pitchFamily="34" charset="0"/>
              </a:rPr>
              <a:t>:</a:t>
            </a:r>
          </a:p>
          <a:p>
            <a:r>
              <a:rPr lang="en-US" smtClean="0">
                <a:latin typeface="Arial" panose="020B0604020202020204" pitchFamily="34" charset="0"/>
                <a:cs typeface="Arial" panose="020B0604020202020204" pitchFamily="34" charset="0"/>
              </a:rPr>
              <a:t>Phương pháp cực đại</a:t>
            </a:r>
          </a:p>
          <a:p>
            <a:r>
              <a:rPr lang="en-US" smtClean="0">
                <a:latin typeface="Arial" panose="020B0604020202020204" pitchFamily="34" charset="0"/>
                <a:cs typeface="Arial" panose="020B0604020202020204" pitchFamily="34" charset="0"/>
              </a:rPr>
              <a:t>Phương pháp trọng tâm</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35332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Phương pháp cực đại </a:t>
            </a:r>
            <a:r>
              <a:rPr lang="en-US">
                <a:latin typeface="Arial" panose="020B0604020202020204" pitchFamily="34" charset="0"/>
                <a:cs typeface="Arial" panose="020B0604020202020204" pitchFamily="34" charset="0"/>
              </a:rPr>
              <a:t/>
            </a: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a:latin typeface="Arial" panose="020B0604020202020204" pitchFamily="34" charset="0"/>
                <a:cs typeface="Arial" panose="020B0604020202020204" pitchFamily="34" charset="0"/>
              </a:rPr>
              <a:t>Các bước thực hiện : - Xác định miền chứa giá trị y’, y’ là giá trị mà tại đó µB’(y) đạt Max G = { y∈Y | µB’(y) = H } </a:t>
            </a:r>
          </a:p>
          <a:p>
            <a:pPr marL="0" indent="0">
              <a:buNone/>
            </a:pPr>
            <a:r>
              <a:rPr lang="en-US">
                <a:latin typeface="Arial" panose="020B0604020202020204" pitchFamily="34" charset="0"/>
                <a:cs typeface="Arial" panose="020B0604020202020204" pitchFamily="34" charset="0"/>
              </a:rPr>
              <a:t>- Xác định y’ theo một trong 3 cách sau :</a:t>
            </a:r>
          </a:p>
          <a:p>
            <a:pPr marL="0" indent="0">
              <a:buNone/>
            </a:pPr>
            <a:r>
              <a:rPr lang="en-US">
                <a:latin typeface="Arial" panose="020B0604020202020204" pitchFamily="34" charset="0"/>
                <a:cs typeface="Arial" panose="020B0604020202020204" pitchFamily="34" charset="0"/>
              </a:rPr>
              <a:t> + Nguyên lý trung bình </a:t>
            </a:r>
          </a:p>
          <a:p>
            <a:pPr marL="0" indent="0">
              <a:buNone/>
            </a:pPr>
            <a:r>
              <a:rPr lang="en-US">
                <a:latin typeface="Arial" panose="020B0604020202020204" pitchFamily="34" charset="0"/>
                <a:cs typeface="Arial" panose="020B0604020202020204" pitchFamily="34" charset="0"/>
              </a:rPr>
              <a:t> + Nguyên lý cận trái </a:t>
            </a:r>
          </a:p>
          <a:p>
            <a:pPr marL="0" indent="0">
              <a:buNone/>
            </a:pPr>
            <a:r>
              <a:rPr lang="en-US">
                <a:latin typeface="Arial" panose="020B0604020202020204" pitchFamily="34" charset="0"/>
                <a:cs typeface="Arial" panose="020B0604020202020204" pitchFamily="34" charset="0"/>
              </a:rPr>
              <a:t> + Nguyên lý cận </a:t>
            </a:r>
            <a:r>
              <a:rPr lang="en-US" smtClean="0">
                <a:latin typeface="Arial" panose="020B0604020202020204" pitchFamily="34" charset="0"/>
                <a:cs typeface="Arial" panose="020B0604020202020204" pitchFamily="34" charset="0"/>
              </a:rPr>
              <a:t>phải</a:t>
            </a:r>
          </a:p>
          <a:p>
            <a:endParaRPr lang="en-US">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rPr>
              <a:t> • Nguyên lý trung bình: y’ = 2 y1+ y2 </a:t>
            </a:r>
          </a:p>
          <a:p>
            <a:pPr marL="0" indent="0">
              <a:buNone/>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Nguyên lý cận trái : chọn y’ = y1 </a:t>
            </a:r>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  • </a:t>
            </a:r>
            <a:r>
              <a:rPr lang="en-US">
                <a:latin typeface="Arial" panose="020B0604020202020204" pitchFamily="34" charset="0"/>
                <a:cs typeface="Arial" panose="020B0604020202020204" pitchFamily="34" charset="0"/>
              </a:rPr>
              <a:t>Nguyên lý cận phải : chọn y’ = y2</a:t>
            </a: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4" name="Picture 3" descr="Capture3.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8280" y="3352263"/>
            <a:ext cx="4362450" cy="1905000"/>
          </a:xfrm>
          <a:prstGeom prst="rect">
            <a:avLst/>
          </a:prstGeom>
          <a:noFill/>
          <a:ln>
            <a:noFill/>
          </a:ln>
        </p:spPr>
      </p:pic>
    </p:spTree>
    <p:extLst>
      <p:ext uri="{BB962C8B-B14F-4D97-AF65-F5344CB8AC3E}">
        <p14:creationId xmlns:p14="http://schemas.microsoft.com/office/powerpoint/2010/main" val="2575956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panose="020B0604020202020204" pitchFamily="34" charset="0"/>
                <a:cs typeface="Arial" panose="020B0604020202020204" pitchFamily="34" charset="0"/>
              </a:rPr>
              <a:t>Phương pháp trọng tâm</a:t>
            </a:r>
            <a:r>
              <a:rPr lang="en-US">
                <a:latin typeface="Arial" panose="020B0604020202020204" pitchFamily="34" charset="0"/>
                <a:cs typeface="Arial" panose="020B0604020202020204" pitchFamily="34" charset="0"/>
              </a:rPr>
              <a:t/>
            </a:r>
            <a:br>
              <a:rPr lang="en-US">
                <a:latin typeface="Arial" panose="020B0604020202020204" pitchFamily="34" charset="0"/>
                <a:cs typeface="Arial" panose="020B0604020202020204" pitchFamily="34" charset="0"/>
              </a:rPr>
            </a:b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a:latin typeface="Arial" panose="020B0604020202020204" pitchFamily="34" charset="0"/>
                <a:cs typeface="Arial" panose="020B0604020202020204" pitchFamily="34" charset="0"/>
              </a:rPr>
              <a:t> Điểm y’ được xác định là hoành độ của điểm trọng tâm miền được bao bởi trục hoành và đường µB’(y).</a:t>
            </a:r>
          </a:p>
          <a:p>
            <a:r>
              <a:rPr lang="en-US">
                <a:latin typeface="Arial" panose="020B0604020202020204" pitchFamily="34" charset="0"/>
                <a:cs typeface="Arial" panose="020B0604020202020204" pitchFamily="34" charset="0"/>
              </a:rPr>
              <a:t>Công thức xác định :</a:t>
            </a:r>
          </a:p>
          <a:p>
            <a:endParaRPr lang="en-US">
              <a:latin typeface="Arial" panose="020B0604020202020204" pitchFamily="34" charset="0"/>
              <a:cs typeface="Arial" panose="020B0604020202020204" pitchFamily="34" charset="0"/>
            </a:endParaRPr>
          </a:p>
        </p:txBody>
      </p:sp>
      <p:pic>
        <p:nvPicPr>
          <p:cNvPr id="7" name="Picture 6" descr="Capture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2597" y="3374734"/>
            <a:ext cx="7328079" cy="2536488"/>
          </a:xfrm>
          <a:prstGeom prst="rect">
            <a:avLst/>
          </a:prstGeom>
          <a:noFill/>
          <a:ln>
            <a:noFill/>
          </a:ln>
        </p:spPr>
      </p:pic>
    </p:spTree>
    <p:extLst>
      <p:ext uri="{BB962C8B-B14F-4D97-AF65-F5344CB8AC3E}">
        <p14:creationId xmlns:p14="http://schemas.microsoft.com/office/powerpoint/2010/main" val="36536461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Phương pháp trọng tâm</a:t>
            </a:r>
            <a:endParaRPr 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Phương </a:t>
                </a:r>
                <a:r>
                  <a:rPr lang="en-US">
                    <a:latin typeface="Arial" panose="020B0604020202020204" pitchFamily="34" charset="0"/>
                    <a:cs typeface="Arial" panose="020B0604020202020204" pitchFamily="34" charset="0"/>
                  </a:rPr>
                  <a:t>pháp trọng tâm cho luật Sum-Min </a:t>
                </a:r>
              </a:p>
              <a:p>
                <a:pPr marL="0" indent="0">
                  <a:buNone/>
                </a:pPr>
                <a:r>
                  <a:rPr lang="en-US" smtClean="0">
                    <a:latin typeface="Arial" panose="020B0604020202020204" pitchFamily="34" charset="0"/>
                    <a:cs typeface="Arial" panose="020B0604020202020204" pitchFamily="34" charset="0"/>
                  </a:rPr>
                  <a:t>	Giả </a:t>
                </a:r>
                <a:r>
                  <a:rPr lang="en-US">
                    <a:latin typeface="Arial" panose="020B0604020202020204" pitchFamily="34" charset="0"/>
                    <a:cs typeface="Arial" panose="020B0604020202020204" pitchFamily="34" charset="0"/>
                  </a:rPr>
                  <a:t>sử có m luật điều khiển được triển khai, ký hiệu các giá trị mờ đầu ra của luật </a:t>
                </a:r>
                <a:r>
                  <a:rPr lang="en-US" smtClean="0">
                    <a:latin typeface="Arial" panose="020B0604020202020204" pitchFamily="34" charset="0"/>
                    <a:cs typeface="Arial" panose="020B0604020202020204" pitchFamily="34" charset="0"/>
                  </a:rPr>
                  <a:t>	điều </a:t>
                </a:r>
                <a:r>
                  <a:rPr lang="en-US">
                    <a:latin typeface="Arial" panose="020B0604020202020204" pitchFamily="34" charset="0"/>
                    <a:cs typeface="Arial" panose="020B0604020202020204" pitchFamily="34" charset="0"/>
                  </a:rPr>
                  <a:t>khiển thứ k là µB’k(y) thì với quy tắc Sum-Min hàm thuộc sẽ là µB’(y) </a:t>
                </a:r>
                <a:r>
                  <a:rPr lang="en-US" smtClean="0">
                    <a:latin typeface="Arial" panose="020B0604020202020204" pitchFamily="34" charset="0"/>
                    <a:cs typeface="Arial" panose="020B0604020202020204" pitchFamily="34" charset="0"/>
                  </a:rPr>
                  <a:t>	=</a:t>
                </a:r>
                <a14:m>
                  <m:oMath xmlns:m="http://schemas.openxmlformats.org/officeDocument/2006/math">
                    <m:nary>
                      <m:naryPr>
                        <m:chr m:val="∑"/>
                        <m:grow m:val="on"/>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𝑚</m:t>
                        </m:r>
                      </m:sup>
                      <m:e>
                        <m:r>
                          <m:rPr>
                            <m:sty m:val="p"/>
                          </m:rPr>
                          <a:rPr lang="en-US">
                            <a:latin typeface="Cambria Math" panose="02040503050406030204" pitchFamily="18" charset="0"/>
                          </a:rPr>
                          <m:t>y</m:t>
                        </m:r>
                        <m:r>
                          <a:rPr lang="en-US">
                            <a:latin typeface="Cambria Math" panose="02040503050406030204" pitchFamily="18" charset="0"/>
                          </a:rPr>
                          <m:t>µ</m:t>
                        </m:r>
                        <m:r>
                          <m:rPr>
                            <m:sty m:val="p"/>
                          </m:rPr>
                          <a:rPr lang="en-US">
                            <a:latin typeface="Cambria Math" panose="02040503050406030204" pitchFamily="18" charset="0"/>
                          </a:rPr>
                          <m:t>B</m:t>
                        </m:r>
                        <m:r>
                          <a:rPr lang="en-US">
                            <a:latin typeface="Cambria Math" panose="02040503050406030204" pitchFamily="18" charset="0"/>
                          </a:rPr>
                          <m:t>’</m:t>
                        </m:r>
                        <m:r>
                          <m:rPr>
                            <m:sty m:val="p"/>
                          </m:rPr>
                          <a:rPr lang="en-US">
                            <a:latin typeface="Cambria Math" panose="02040503050406030204" pitchFamily="18" charset="0"/>
                          </a:rPr>
                          <m:t>k</m:t>
                        </m:r>
                        <m:r>
                          <a:rPr lang="en-US">
                            <a:latin typeface="Cambria Math" panose="02040503050406030204" pitchFamily="18" charset="0"/>
                          </a:rPr>
                          <m:t>(</m:t>
                        </m:r>
                        <m:r>
                          <m:rPr>
                            <m:sty m:val="p"/>
                          </m:rPr>
                          <a:rPr lang="en-US">
                            <a:latin typeface="Cambria Math" panose="02040503050406030204" pitchFamily="18" charset="0"/>
                          </a:rPr>
                          <m:t>y</m:t>
                        </m:r>
                      </m:e>
                    </m:nary>
                  </m:oMath>
                </a14:m>
                <a:r>
                  <a:rPr lang="en-US">
                    <a:latin typeface="Arial" panose="020B0604020202020204" pitchFamily="34" charset="0"/>
                    <a:cs typeface="Arial" panose="020B0604020202020204" pitchFamily="34" charset="0"/>
                  </a:rPr>
                  <a:t>), và y’ được xác định </a:t>
                </a:r>
                <a:r>
                  <a:rPr lang="en-US" smtClean="0">
                    <a:latin typeface="Arial" panose="020B0604020202020204" pitchFamily="34" charset="0"/>
                    <a:cs typeface="Arial" panose="020B0604020202020204" pitchFamily="34" charset="0"/>
                  </a:rPr>
                  <a:t>:</a:t>
                </a:r>
              </a:p>
              <a:p>
                <a:pPr marL="0" indent="0">
                  <a:buNone/>
                </a:pPr>
                <a:r>
                  <a:rPr lang="en-US">
                    <a:latin typeface="Arial" panose="020B0604020202020204" pitchFamily="34" charset="0"/>
                    <a:cs typeface="Arial" panose="020B0604020202020204" pitchFamily="34" charset="0"/>
                  </a:rPr>
                  <a:t>Xét riêng cho trường hợp các hàm thuộc dạng hình thang như hình trên </a:t>
                </a:r>
                <a:r>
                  <a:rPr lang="en-US" smtClean="0">
                    <a:latin typeface="Arial" panose="020B0604020202020204" pitchFamily="34" charset="0"/>
                    <a:cs typeface="Arial" panose="020B0604020202020204" pitchFamily="34" charset="0"/>
                  </a:rPr>
                  <a:t>:</a:t>
                </a:r>
              </a:p>
              <a:p>
                <a:pPr marL="0" indent="0">
                  <a:buNone/>
                </a:pPr>
                <a:r>
                  <a:rPr lang="en-US">
                    <a:latin typeface="Arial" panose="020B0604020202020204" pitchFamily="34" charset="0"/>
                    <a:cs typeface="Arial" panose="020B0604020202020204" pitchFamily="34" charset="0"/>
                  </a:rPr>
                  <a:t>♦ Phương pháp độ cao</a:t>
                </a:r>
              </a:p>
              <a:p>
                <a:pPr marL="0" indent="0">
                  <a:buNone/>
                </a:pPr>
                <a:endParaRPr lang="en-US">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616" t="-806" r="-1026"/>
                </a:stretch>
              </a:blipFill>
            </p:spPr>
            <p:txBody>
              <a:bodyPr/>
              <a:lstStyle/>
              <a:p>
                <a:r>
                  <a:rPr lang="en-US">
                    <a:noFill/>
                  </a:rPr>
                  <a:t> </a:t>
                </a:r>
              </a:p>
            </p:txBody>
          </p:sp>
        </mc:Fallback>
      </mc:AlternateContent>
      <p:pic>
        <p:nvPicPr>
          <p:cNvPr id="4" name="Picture 3" descr="Capture5.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8208" y="1905000"/>
            <a:ext cx="4971245" cy="3973669"/>
          </a:xfrm>
          <a:prstGeom prst="rect">
            <a:avLst/>
          </a:prstGeom>
          <a:noFill/>
          <a:ln>
            <a:noFill/>
          </a:ln>
        </p:spPr>
      </p:pic>
      <p:pic>
        <p:nvPicPr>
          <p:cNvPr id="5" name="Picture 4" descr="Capture6.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9858" y="3219450"/>
            <a:ext cx="3815500" cy="1935856"/>
          </a:xfrm>
          <a:prstGeom prst="rect">
            <a:avLst/>
          </a:prstGeom>
          <a:noFill/>
          <a:ln>
            <a:noFill/>
          </a:ln>
        </p:spPr>
      </p:pic>
      <p:pic>
        <p:nvPicPr>
          <p:cNvPr id="6" name="Picture 5" descr="Capture7.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18209" y="4228114"/>
            <a:ext cx="4752304" cy="2044789"/>
          </a:xfrm>
          <a:prstGeom prst="rect">
            <a:avLst/>
          </a:prstGeom>
          <a:noFill/>
          <a:ln>
            <a:noFill/>
          </a:ln>
        </p:spPr>
      </p:pic>
    </p:spTree>
    <p:extLst>
      <p:ext uri="{BB962C8B-B14F-4D97-AF65-F5344CB8AC3E}">
        <p14:creationId xmlns:p14="http://schemas.microsoft.com/office/powerpoint/2010/main" val="248253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0" presetClass="exit" presetSubtype="0" fill="hold" nodeType="clickEffect">
                                  <p:stCondLst>
                                    <p:cond delay="0"/>
                                  </p:stCondLst>
                                  <p:childTnLst>
                                    <p:animEffect transition="out" filter="wedge">
                                      <p:cBhvr>
                                        <p:cTn id="22" dur="2000"/>
                                        <p:tgtEl>
                                          <p:spTgt spid="4"/>
                                        </p:tgtEl>
                                      </p:cBhvr>
                                    </p:animEffect>
                                    <p:set>
                                      <p:cBhvr>
                                        <p:cTn id="23" dur="1" fill="hold">
                                          <p:stCondLst>
                                            <p:cond delay="19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randombar(horizont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xit" presetSubtype="0" fill="hold" nodeType="clickEffect">
                                  <p:stCondLst>
                                    <p:cond delay="0"/>
                                  </p:stCondLst>
                                  <p:childTnLst>
                                    <p:animEffect transition="out" filter="fade">
                                      <p:cBhvr>
                                        <p:cTn id="39" dur="1000"/>
                                        <p:tgtEl>
                                          <p:spTgt spid="5"/>
                                        </p:tgtEl>
                                      </p:cBhvr>
                                    </p:animEffect>
                                    <p:anim calcmode="lin" valueType="num">
                                      <p:cBhvr>
                                        <p:cTn id="40" dur="1000"/>
                                        <p:tgtEl>
                                          <p:spTgt spid="5"/>
                                        </p:tgtEl>
                                        <p:attrNameLst>
                                          <p:attrName>ppt_x</p:attrName>
                                        </p:attrNameLst>
                                      </p:cBhvr>
                                      <p:tavLst>
                                        <p:tav tm="0">
                                          <p:val>
                                            <p:strVal val="ppt_x"/>
                                          </p:val>
                                        </p:tav>
                                        <p:tav tm="100000">
                                          <p:val>
                                            <p:strVal val="ppt_x"/>
                                          </p:val>
                                        </p:tav>
                                      </p:tavLst>
                                    </p:anim>
                                    <p:anim calcmode="lin" valueType="num">
                                      <p:cBhvr>
                                        <p:cTn id="41" dur="1000"/>
                                        <p:tgtEl>
                                          <p:spTgt spid="5"/>
                                        </p:tgtEl>
                                        <p:attrNameLst>
                                          <p:attrName>ppt_y</p:attrName>
                                        </p:attrNameLst>
                                      </p:cBhvr>
                                      <p:tavLst>
                                        <p:tav tm="0">
                                          <p:val>
                                            <p:strVal val="ppt_y"/>
                                          </p:val>
                                        </p:tav>
                                        <p:tav tm="100000">
                                          <p:val>
                                            <p:strVal val="ppt_y+.1"/>
                                          </p:val>
                                        </p:tav>
                                      </p:tavLst>
                                    </p:anim>
                                    <p:set>
                                      <p:cBhvr>
                                        <p:cTn id="42" dur="1" fill="hold">
                                          <p:stCondLst>
                                            <p:cond delay="999"/>
                                          </p:stCondLst>
                                        </p:cTn>
                                        <p:tgtEl>
                                          <p:spTgt spid="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randombar(horizontal)">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Chương III. Triển khai lắp ráp hệ thống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pPr>
              <a:buAutoNum type="arabicPeriod"/>
            </a:pPr>
            <a:r>
              <a:rPr lang="en-US" smtClean="0">
                <a:latin typeface="Arial" panose="020B0604020202020204" pitchFamily="34" charset="0"/>
                <a:cs typeface="Arial" panose="020B0604020202020204" pitchFamily="34" charset="0"/>
              </a:rPr>
              <a:t>Ý tưởng và chức năng hệ thống</a:t>
            </a:r>
          </a:p>
          <a:p>
            <a:pPr>
              <a:buAutoNum type="arabicPeriod"/>
            </a:pPr>
            <a:r>
              <a:rPr lang="en-US" smtClean="0">
                <a:latin typeface="Arial" panose="020B0604020202020204" pitchFamily="34" charset="0"/>
                <a:cs typeface="Arial" panose="020B0604020202020204" pitchFamily="34" charset="0"/>
              </a:rPr>
              <a:t>Cách thức tính toán lượng nước cần bơm</a:t>
            </a:r>
          </a:p>
          <a:p>
            <a:pPr lvl="1">
              <a:buAutoNum type="arabicPeriod"/>
            </a:pPr>
            <a:r>
              <a:rPr lang="en-US" smtClean="0">
                <a:latin typeface="Arial" panose="020B0604020202020204" pitchFamily="34" charset="0"/>
                <a:cs typeface="Arial" panose="020B0604020202020204" pitchFamily="34" charset="0"/>
              </a:rPr>
              <a:t>Mờ hóa</a:t>
            </a:r>
          </a:p>
          <a:p>
            <a:pPr lvl="1">
              <a:buAutoNum type="arabicPeriod"/>
            </a:pPr>
            <a:r>
              <a:rPr lang="en-US" smtClean="0">
                <a:latin typeface="Arial" panose="020B0604020202020204" pitchFamily="34" charset="0"/>
                <a:cs typeface="Arial" panose="020B0604020202020204" pitchFamily="34" charset="0"/>
              </a:rPr>
              <a:t>Luật hợp thành mờ</a:t>
            </a:r>
          </a:p>
          <a:p>
            <a:pPr lvl="1">
              <a:buAutoNum type="arabicPeriod"/>
            </a:pPr>
            <a:r>
              <a:rPr lang="en-US" smtClean="0">
                <a:latin typeface="Arial" panose="020B0604020202020204" pitchFamily="34" charset="0"/>
                <a:cs typeface="Arial" panose="020B0604020202020204" pitchFamily="34" charset="0"/>
              </a:rPr>
              <a:t>Giải mờ</a:t>
            </a:r>
          </a:p>
          <a:p>
            <a:pPr>
              <a:buAutoNum type="arabicPeriod"/>
            </a:pPr>
            <a:r>
              <a:rPr lang="en-US" smtClean="0">
                <a:latin typeface="Arial" panose="020B0604020202020204" pitchFamily="34" charset="0"/>
                <a:cs typeface="Arial" panose="020B0604020202020204" pitchFamily="34" charset="0"/>
              </a:rPr>
              <a:t>Sơ đồ hệ thống</a:t>
            </a:r>
          </a:p>
          <a:p>
            <a:pPr>
              <a:buAutoNum type="arabicPeriod"/>
            </a:pPr>
            <a:r>
              <a:rPr lang="en-US" smtClean="0">
                <a:latin typeface="Arial" panose="020B0604020202020204" pitchFamily="34" charset="0"/>
                <a:cs typeface="Arial" panose="020B0604020202020204" pitchFamily="34" charset="0"/>
              </a:rPr>
              <a:t>Lắp ráp các thành phần</a:t>
            </a:r>
          </a:p>
          <a:p>
            <a:pPr lvl="1">
              <a:buAutoNum type="arabicPeriod"/>
            </a:pPr>
            <a:r>
              <a:rPr lang="en-US" smtClean="0">
                <a:latin typeface="Arial" panose="020B0604020202020204" pitchFamily="34" charset="0"/>
                <a:cs typeface="Arial" panose="020B0604020202020204" pitchFamily="34" charset="0"/>
              </a:rPr>
              <a:t> Bộ phát dữ liệu</a:t>
            </a:r>
          </a:p>
          <a:p>
            <a:pPr lvl="1">
              <a:buAutoNum type="arabicPeriod"/>
            </a:pPr>
            <a:r>
              <a:rPr lang="en-US" smtClean="0">
                <a:latin typeface="Arial" panose="020B0604020202020204" pitchFamily="34" charset="0"/>
                <a:cs typeface="Arial" panose="020B0604020202020204" pitchFamily="34" charset="0"/>
              </a:rPr>
              <a:t>Bộ điều khiển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0412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Ý tưởng và chức năng hệ thống</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905000"/>
            <a:ext cx="8915400" cy="3777622"/>
          </a:xfrm>
        </p:spPr>
        <p:txBody>
          <a:bodyPr>
            <a:normAutofit lnSpcReduction="10000"/>
          </a:bodyPr>
          <a:lstStyle/>
          <a:p>
            <a:r>
              <a:rPr lang="en-US">
                <a:latin typeface="Arial" panose="020B0604020202020204" pitchFamily="34" charset="0"/>
                <a:cs typeface="Arial" panose="020B0604020202020204" pitchFamily="34" charset="0"/>
              </a:rPr>
              <a:t>Hệ thống thực hiện việc tưới cây tự động dựa trên thời gian và độ ẩm của đất. </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Vào </a:t>
            </a:r>
            <a:r>
              <a:rPr lang="en-US">
                <a:latin typeface="Arial" panose="020B0604020202020204" pitchFamily="34" charset="0"/>
                <a:cs typeface="Arial" panose="020B0604020202020204" pitchFamily="34" charset="0"/>
              </a:rPr>
              <a:t>một thời gian nào đó trong </a:t>
            </a:r>
            <a:r>
              <a:rPr lang="en-US" smtClean="0">
                <a:latin typeface="Arial" panose="020B0604020202020204" pitchFamily="34" charset="0"/>
                <a:cs typeface="Arial" panose="020B0604020202020204" pitchFamily="34" charset="0"/>
              </a:rPr>
              <a:t>ngày, </a:t>
            </a:r>
            <a:r>
              <a:rPr lang="en-US">
                <a:latin typeface="Arial" panose="020B0604020202020204" pitchFamily="34" charset="0"/>
                <a:cs typeface="Arial" panose="020B0604020202020204" pitchFamily="34" charset="0"/>
              </a:rPr>
              <a:t>hệ thống sẽ đo độ ẩm của đất từ đó tính toán lượng nước phù hợp và tiến hành bơm nước. </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Hệ </a:t>
            </a:r>
            <a:r>
              <a:rPr lang="en-US">
                <a:latin typeface="Arial" panose="020B0604020202020204" pitchFamily="34" charset="0"/>
                <a:cs typeface="Arial" panose="020B0604020202020204" pitchFamily="34" charset="0"/>
              </a:rPr>
              <a:t>thống bao gồm hai thành phần: bộ phát và bộ điều khiển. </a:t>
            </a:r>
            <a:endParaRPr lang="en-US" smtClean="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mtClean="0">
                <a:latin typeface="Arial" panose="020B0604020202020204" pitchFamily="34" charset="0"/>
                <a:cs typeface="Arial" panose="020B0604020202020204" pitchFamily="34" charset="0"/>
              </a:rPr>
              <a:t>Bộ </a:t>
            </a:r>
            <a:r>
              <a:rPr lang="en-US">
                <a:latin typeface="Arial" panose="020B0604020202020204" pitchFamily="34" charset="0"/>
                <a:cs typeface="Arial" panose="020B0604020202020204" pitchFamily="34" charset="0"/>
              </a:rPr>
              <a:t>phát làm nhiệm vụ đo độ ẩm của đất, thu lại tín hiệu, truyền dữ liệu đo cho bộ điều khiển thông qua sóng RF . </a:t>
            </a:r>
            <a:endParaRPr lang="en-US" smtClean="0">
              <a:latin typeface="Arial" panose="020B0604020202020204" pitchFamily="34" charset="0"/>
              <a:cs typeface="Arial" panose="020B0604020202020204" pitchFamily="34" charset="0"/>
            </a:endParaRPr>
          </a:p>
          <a:p>
            <a:pPr lvl="1">
              <a:buFont typeface="Courier New" panose="02070309020205020404" pitchFamily="49" charset="0"/>
              <a:buChar char="o"/>
            </a:pPr>
            <a:r>
              <a:rPr lang="en-US" smtClean="0">
                <a:latin typeface="Arial" panose="020B0604020202020204" pitchFamily="34" charset="0"/>
                <a:cs typeface="Arial" panose="020B0604020202020204" pitchFamily="34" charset="0"/>
              </a:rPr>
              <a:t>Bộ </a:t>
            </a:r>
            <a:r>
              <a:rPr lang="en-US">
                <a:latin typeface="Arial" panose="020B0604020202020204" pitchFamily="34" charset="0"/>
                <a:cs typeface="Arial" panose="020B0604020202020204" pitchFamily="34" charset="0"/>
              </a:rPr>
              <a:t>điều khiển khi đến thời gian tưới, sẽ lấy số liệu đo từ bộ phát , tính toán lượng nước cần bơm , sau đó bật máy bơm để bơm nước . </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Trong </a:t>
            </a:r>
            <a:r>
              <a:rPr lang="en-US">
                <a:latin typeface="Arial" panose="020B0604020202020204" pitchFamily="34" charset="0"/>
                <a:cs typeface="Arial" panose="020B0604020202020204" pitchFamily="34" charset="0"/>
              </a:rPr>
              <a:t>quá trình bơm , cảm biến lưu lượng cho biết lượng nước đã tưới. Khi lượng nước này bằng lượng nước cần bơm thì bộ điều khiển tắt máy bơm. </a:t>
            </a:r>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Người </a:t>
            </a:r>
            <a:r>
              <a:rPr lang="en-US">
                <a:latin typeface="Arial" panose="020B0604020202020204" pitchFamily="34" charset="0"/>
                <a:cs typeface="Arial" panose="020B0604020202020204" pitchFamily="34" charset="0"/>
              </a:rPr>
              <a:t>dùng có thể chỉnh thời gian tưới và mối quan hệ giữa  lượng nước tưới với độ ẩm của đất để phù hợp với từng loại cây trồng và đất.</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80398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0622"/>
            <a:ext cx="8911687" cy="1280890"/>
          </a:xfrm>
        </p:spPr>
        <p:txBody>
          <a:bodyPr>
            <a:normAutofit fontScale="90000"/>
          </a:bodyPr>
          <a:lstStyle/>
          <a:p>
            <a:r>
              <a:rPr lang="en-US" smtClean="0"/>
              <a:t>2. Cách thức tính lượng nước cần bơm</a:t>
            </a:r>
            <a:br>
              <a:rPr lang="en-US" smtClean="0"/>
            </a:br>
            <a:r>
              <a:rPr lang="en-US"/>
              <a:t/>
            </a:r>
            <a:br>
              <a:rPr lang="en-US"/>
            </a:br>
            <a:r>
              <a:rPr lang="en-US" smtClean="0"/>
              <a:t>2.1 Mờ hóa</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1790163"/>
                <a:ext cx="8915400" cy="4842457"/>
              </a:xfrm>
            </p:spPr>
            <p:txBody>
              <a:bodyPr>
                <a:normAutofit fontScale="85000" lnSpcReduction="10000"/>
              </a:bodyPr>
              <a:lstStyle/>
              <a:p>
                <a:r>
                  <a:rPr lang="en-US" smtClean="0">
                    <a:latin typeface="Arial" panose="020B0604020202020204" pitchFamily="34" charset="0"/>
                    <a:cs typeface="Arial" panose="020B0604020202020204" pitchFamily="34" charset="0"/>
                  </a:rPr>
                  <a:t>Giá trị đo của độ ẩm được mờ hóa thành độ thuộc của các tập mờ tương ứng với độ ẩm </a:t>
                </a:r>
                <a:r>
                  <a:rPr lang="en-US">
                    <a:latin typeface="Arial" panose="020B0604020202020204" pitchFamily="34" charset="0"/>
                    <a:cs typeface="Arial" panose="020B0604020202020204" pitchFamily="34" charset="0"/>
                  </a:rPr>
                  <a:t>. </a:t>
                </a:r>
              </a:p>
              <a:p>
                <a:r>
                  <a:rPr lang="en-US">
                    <a:latin typeface="Arial" panose="020B0604020202020204" pitchFamily="34" charset="0"/>
                    <a:cs typeface="Arial" panose="020B0604020202020204" pitchFamily="34" charset="0"/>
                  </a:rPr>
                  <a:t>Có 5 tập mờ độ ẩm: rất cao, cao, trung bình , thấp , rất thấp với các hàm độ thuộc như sau</a:t>
                </a:r>
                <a:r>
                  <a:rPr lang="en-US" smtClean="0">
                    <a:latin typeface="Arial" panose="020B0604020202020204" pitchFamily="34" charset="0"/>
                    <a:cs typeface="Arial" panose="020B0604020202020204" pitchFamily="34"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𝑟𝑐</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1 </m:t>
                              </m:r>
                              <m:r>
                                <a:rPr lang="en-US" i="1">
                                  <a:latin typeface="Cambria Math" panose="02040503050406030204" pitchFamily="18" charset="0"/>
                                </a:rPr>
                                <m:t>𝑣</m:t>
                              </m:r>
                              <m:r>
                                <a:rPr lang="en-US" i="1">
                                  <a:latin typeface="Cambria Math" panose="02040503050406030204" pitchFamily="18" charset="0"/>
                                </a:rPr>
                                <m:t>ớ</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𝑥</m:t>
                              </m:r>
                            </m:e>
                            <m:e>
                              <m:f>
                                <m:fPr>
                                  <m:ctrlPr>
                                    <a:rPr lang="en-US" i="1">
                                      <a:latin typeface="Cambria Math" panose="02040503050406030204" pitchFamily="18" charset="0"/>
                                    </a:rPr>
                                  </m:ctrlPr>
                                </m:fPr>
                                <m:num>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𝑥</m:t>
                                  </m:r>
                                </m:num>
                                <m:den>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𝑎</m:t>
                                  </m:r>
                                </m:den>
                              </m:f>
                            </m:e>
                            <m:e>
                              <m:r>
                                <a:rPr lang="en-US" i="1">
                                  <a:latin typeface="Cambria Math" panose="02040503050406030204" pitchFamily="18" charset="0"/>
                                </a:rPr>
                                <m:t>0 </m:t>
                              </m:r>
                              <m:r>
                                <a:rPr lang="en-US" i="1">
                                  <a:latin typeface="Cambria Math" panose="02040503050406030204" pitchFamily="18" charset="0"/>
                                </a:rPr>
                                <m:t>𝑐</m:t>
                              </m:r>
                              <m:r>
                                <a:rPr lang="en-US" i="1">
                                  <a:latin typeface="Cambria Math" panose="02040503050406030204" pitchFamily="18" charset="0"/>
                                </a:rPr>
                                <m:t>ò</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𝑙</m:t>
                              </m:r>
                              <m:r>
                                <a:rPr lang="en-US" i="1">
                                  <a:latin typeface="Cambria Math" panose="02040503050406030204" pitchFamily="18" charset="0"/>
                                </a:rPr>
                                <m:t>ạ</m:t>
                              </m:r>
                              <m:r>
                                <a:rPr lang="en-US" i="1">
                                  <a:latin typeface="Cambria Math" panose="02040503050406030204" pitchFamily="18" charset="0"/>
                                </a:rPr>
                                <m:t>𝑖</m:t>
                              </m:r>
                            </m:e>
                          </m:eqArr>
                        </m:e>
                      </m:d>
                      <m:r>
                        <a:rPr lang="en-US" i="1">
                          <a:latin typeface="Cambria Math" panose="02040503050406030204" pitchFamily="18" charset="0"/>
                        </a:rPr>
                        <m:t> </m:t>
                      </m:r>
                      <m:r>
                        <a:rPr lang="en-US" i="1">
                          <a:latin typeface="Cambria Math" panose="02040503050406030204" pitchFamily="18" charset="0"/>
                        </a:rPr>
                        <m:t>𝑣</m:t>
                      </m:r>
                      <m:r>
                        <a:rPr lang="en-US" i="1">
                          <a:latin typeface="Cambria Math" panose="02040503050406030204" pitchFamily="18" charset="0"/>
                        </a:rPr>
                        <m:t>ớ</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𝑏</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𝜇</m:t>
                          </m:r>
                        </m:e>
                        <m:sub>
                          <m:r>
                            <a:rPr lang="en-US" i="1">
                              <a:latin typeface="Cambria Math" panose="02040503050406030204" pitchFamily="18" charset="0"/>
                            </a:rPr>
                            <m:t>𝑐</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𝑎</m:t>
                                  </m:r>
                                </m:num>
                                <m:den>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den>
                              </m:f>
                              <m:r>
                                <a:rPr lang="en-US" i="1">
                                  <a:latin typeface="Cambria Math" panose="02040503050406030204" pitchFamily="18" charset="0"/>
                                </a:rPr>
                                <m:t> </m:t>
                              </m:r>
                              <m:r>
                                <a:rPr lang="en-US" i="1">
                                  <a:latin typeface="Cambria Math" panose="02040503050406030204" pitchFamily="18" charset="0"/>
                                </a:rPr>
                                <m:t>𝑣</m:t>
                              </m:r>
                              <m:r>
                                <a:rPr lang="en-US" i="1">
                                  <a:latin typeface="Cambria Math" panose="02040503050406030204" pitchFamily="18" charset="0"/>
                                </a:rPr>
                                <m:t>ớ</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𝑏</m:t>
                              </m:r>
                            </m:e>
                            <m:e>
                              <m:f>
                                <m:fPr>
                                  <m:ctrlPr>
                                    <a:rPr lang="en-US" i="1">
                                      <a:latin typeface="Cambria Math" panose="02040503050406030204" pitchFamily="18" charset="0"/>
                                    </a:rPr>
                                  </m:ctrlPr>
                                </m:fPr>
                                <m:num>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𝑥</m:t>
                                  </m:r>
                                </m:num>
                                <m:den>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𝑏</m:t>
                                  </m:r>
                                </m:den>
                              </m:f>
                            </m:e>
                            <m:e>
                              <m:r>
                                <a:rPr lang="en-US" i="1">
                                  <a:latin typeface="Cambria Math" panose="02040503050406030204" pitchFamily="18" charset="0"/>
                                </a:rPr>
                                <m:t>0 </m:t>
                              </m:r>
                              <m:r>
                                <a:rPr lang="en-US" i="1">
                                  <a:latin typeface="Cambria Math" panose="02040503050406030204" pitchFamily="18" charset="0"/>
                                </a:rPr>
                                <m:t>𝑐</m:t>
                              </m:r>
                              <m:r>
                                <a:rPr lang="en-US" i="1">
                                  <a:latin typeface="Cambria Math" panose="02040503050406030204" pitchFamily="18" charset="0"/>
                                </a:rPr>
                                <m:t>ò</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𝑙</m:t>
                              </m:r>
                              <m:r>
                                <a:rPr lang="en-US" i="1">
                                  <a:latin typeface="Cambria Math" panose="02040503050406030204" pitchFamily="18" charset="0"/>
                                </a:rPr>
                                <m:t>ạ</m:t>
                              </m:r>
                              <m:r>
                                <a:rPr lang="en-US" i="1">
                                  <a:latin typeface="Cambria Math" panose="02040503050406030204" pitchFamily="18" charset="0"/>
                                </a:rPr>
                                <m:t>𝑖</m:t>
                              </m:r>
                            </m:e>
                          </m:eqArr>
                        </m:e>
                      </m:d>
                      <m:r>
                        <a:rPr lang="en-US" i="1">
                          <a:latin typeface="Cambria Math" panose="02040503050406030204" pitchFamily="18" charset="0"/>
                        </a:rPr>
                        <m:t> </m:t>
                      </m:r>
                      <m:r>
                        <a:rPr lang="en-US" i="1">
                          <a:latin typeface="Cambria Math" panose="02040503050406030204" pitchFamily="18" charset="0"/>
                        </a:rPr>
                        <m:t>𝑣</m:t>
                      </m:r>
                      <m:r>
                        <a:rPr lang="en-US" i="1">
                          <a:latin typeface="Cambria Math" panose="02040503050406030204" pitchFamily="18" charset="0"/>
                        </a:rPr>
                        <m:t>ớ</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𝑐</m:t>
                      </m:r>
                    </m:oMath>
                  </m:oMathPara>
                </a14:m>
                <a:endParaRPr lang="en-US" i="1" smtClean="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𝑡𝑏</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𝑏</m:t>
                                  </m:r>
                                </m:num>
                                <m:den>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 </m:t>
                                  </m:r>
                                </m:den>
                              </m:f>
                              <m:r>
                                <a:rPr lang="en-US" i="1">
                                  <a:latin typeface="Cambria Math" panose="02040503050406030204" pitchFamily="18" charset="0"/>
                                </a:rPr>
                                <m:t> </m:t>
                              </m:r>
                              <m:r>
                                <a:rPr lang="en-US" i="1">
                                  <a:latin typeface="Cambria Math" panose="02040503050406030204" pitchFamily="18" charset="0"/>
                                </a:rPr>
                                <m:t>𝑣</m:t>
                              </m:r>
                              <m:r>
                                <a:rPr lang="en-US" i="1">
                                  <a:latin typeface="Cambria Math" panose="02040503050406030204" pitchFamily="18" charset="0"/>
                                </a:rPr>
                                <m:t>ớ</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𝑐</m:t>
                              </m:r>
                            </m:e>
                            <m:e>
                              <m:f>
                                <m:fPr>
                                  <m:ctrlPr>
                                    <a:rPr lang="en-US" i="1">
                                      <a:latin typeface="Cambria Math" panose="02040503050406030204" pitchFamily="18" charset="0"/>
                                    </a:rPr>
                                  </m:ctrlPr>
                                </m:fPr>
                                <m:num>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num>
                                <m:den>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𝑐</m:t>
                                  </m:r>
                                </m:den>
                              </m:f>
                            </m:e>
                            <m:e>
                              <m:r>
                                <a:rPr lang="en-US" i="1">
                                  <a:latin typeface="Cambria Math" panose="02040503050406030204" pitchFamily="18" charset="0"/>
                                </a:rPr>
                                <m:t>0 </m:t>
                              </m:r>
                              <m:r>
                                <a:rPr lang="en-US" i="1">
                                  <a:latin typeface="Cambria Math" panose="02040503050406030204" pitchFamily="18" charset="0"/>
                                </a:rPr>
                                <m:t>𝑐</m:t>
                              </m:r>
                              <m:r>
                                <a:rPr lang="en-US" i="1">
                                  <a:latin typeface="Cambria Math" panose="02040503050406030204" pitchFamily="18" charset="0"/>
                                </a:rPr>
                                <m:t>ò</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𝑙</m:t>
                              </m:r>
                              <m:r>
                                <a:rPr lang="en-US" i="1">
                                  <a:latin typeface="Cambria Math" panose="02040503050406030204" pitchFamily="18" charset="0"/>
                                </a:rPr>
                                <m:t>ạ</m:t>
                              </m:r>
                              <m:r>
                                <a:rPr lang="en-US" i="1">
                                  <a:latin typeface="Cambria Math" panose="02040503050406030204" pitchFamily="18" charset="0"/>
                                </a:rPr>
                                <m:t>𝑖</m:t>
                              </m:r>
                            </m:e>
                          </m:eqArr>
                        </m:e>
                      </m:d>
                      <m:r>
                        <a:rPr lang="en-US" i="1">
                          <a:latin typeface="Cambria Math" panose="02040503050406030204" pitchFamily="18" charset="0"/>
                        </a:rPr>
                        <m:t> </m:t>
                      </m:r>
                      <m:r>
                        <a:rPr lang="en-US" i="1">
                          <a:latin typeface="Cambria Math" panose="02040503050406030204" pitchFamily="18" charset="0"/>
                        </a:rPr>
                        <m:t>𝑣</m:t>
                      </m:r>
                      <m:r>
                        <a:rPr lang="en-US" i="1">
                          <a:latin typeface="Cambria Math" panose="02040503050406030204" pitchFamily="18" charset="0"/>
                        </a:rPr>
                        <m:t>ớ</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𝑑</m:t>
                      </m:r>
                      <m:r>
                        <a:rPr lang="en-US" b="0" i="0"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𝑡</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𝑐</m:t>
                                  </m:r>
                                </m:num>
                                <m:den>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𝑐</m:t>
                                  </m:r>
                                  <m:r>
                                    <a:rPr lang="en-US" i="1">
                                      <a:latin typeface="Cambria Math" panose="02040503050406030204" pitchFamily="18" charset="0"/>
                                    </a:rPr>
                                    <m:t> </m:t>
                                  </m:r>
                                </m:den>
                              </m:f>
                              <m:r>
                                <a:rPr lang="en-US" i="1">
                                  <a:latin typeface="Cambria Math" panose="02040503050406030204" pitchFamily="18" charset="0"/>
                                </a:rPr>
                                <m:t> </m:t>
                              </m:r>
                              <m:r>
                                <a:rPr lang="en-US" i="1">
                                  <a:latin typeface="Cambria Math" panose="02040503050406030204" pitchFamily="18" charset="0"/>
                                </a:rPr>
                                <m:t>𝑣</m:t>
                              </m:r>
                              <m:r>
                                <a:rPr lang="en-US" i="1">
                                  <a:latin typeface="Cambria Math" panose="02040503050406030204" pitchFamily="18" charset="0"/>
                                </a:rPr>
                                <m:t>ớ</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𝑑</m:t>
                              </m:r>
                            </m:e>
                            <m:e>
                              <m:f>
                                <m:fPr>
                                  <m:ctrlPr>
                                    <a:rPr lang="en-US" i="1">
                                      <a:latin typeface="Cambria Math" panose="02040503050406030204" pitchFamily="18" charset="0"/>
                                    </a:rPr>
                                  </m:ctrlPr>
                                </m:fPr>
                                <m:num>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𝑥</m:t>
                                  </m:r>
                                </m:num>
                                <m:den>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𝑑</m:t>
                                  </m:r>
                                </m:den>
                              </m:f>
                            </m:e>
                            <m:e>
                              <m:r>
                                <a:rPr lang="en-US" i="1">
                                  <a:latin typeface="Cambria Math" panose="02040503050406030204" pitchFamily="18" charset="0"/>
                                </a:rPr>
                                <m:t>0 </m:t>
                              </m:r>
                              <m:r>
                                <a:rPr lang="en-US" i="1">
                                  <a:latin typeface="Cambria Math" panose="02040503050406030204" pitchFamily="18" charset="0"/>
                                </a:rPr>
                                <m:t>𝑐</m:t>
                              </m:r>
                              <m:r>
                                <a:rPr lang="en-US" i="1">
                                  <a:latin typeface="Cambria Math" panose="02040503050406030204" pitchFamily="18" charset="0"/>
                                </a:rPr>
                                <m:t>ò</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𝑙</m:t>
                              </m:r>
                              <m:r>
                                <a:rPr lang="en-US" i="1">
                                  <a:latin typeface="Cambria Math" panose="02040503050406030204" pitchFamily="18" charset="0"/>
                                </a:rPr>
                                <m:t>ạ</m:t>
                              </m:r>
                              <m:r>
                                <a:rPr lang="en-US" i="1">
                                  <a:latin typeface="Cambria Math" panose="02040503050406030204" pitchFamily="18" charset="0"/>
                                </a:rPr>
                                <m:t>𝑖</m:t>
                              </m:r>
                            </m:e>
                          </m:eqArr>
                        </m:e>
                      </m:d>
                      <m:r>
                        <a:rPr lang="en-US" i="1">
                          <a:latin typeface="Cambria Math" panose="02040503050406030204" pitchFamily="18" charset="0"/>
                        </a:rPr>
                        <m:t> </m:t>
                      </m:r>
                      <m:r>
                        <a:rPr lang="en-US" i="1">
                          <a:latin typeface="Cambria Math" panose="02040503050406030204" pitchFamily="18" charset="0"/>
                        </a:rPr>
                        <m:t>𝑣</m:t>
                      </m:r>
                      <m:r>
                        <a:rPr lang="en-US" i="1">
                          <a:latin typeface="Cambria Math" panose="02040503050406030204" pitchFamily="18" charset="0"/>
                        </a:rPr>
                        <m:t>ớ</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𝑒</m:t>
                      </m:r>
                    </m:oMath>
                  </m:oMathPara>
                </a14:m>
                <a:endParaRPr lang="en-US">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𝑟𝑡</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𝑑</m:t>
                                  </m:r>
                                </m:num>
                                <m:den>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 </m:t>
                                  </m:r>
                                </m:den>
                              </m:f>
                              <m:r>
                                <a:rPr lang="en-US" i="1">
                                  <a:latin typeface="Cambria Math" panose="02040503050406030204" pitchFamily="18" charset="0"/>
                                </a:rPr>
                                <m:t> </m:t>
                              </m:r>
                              <m:r>
                                <a:rPr lang="en-US" i="1">
                                  <a:latin typeface="Cambria Math" panose="02040503050406030204" pitchFamily="18" charset="0"/>
                                </a:rPr>
                                <m:t>𝑣</m:t>
                              </m:r>
                              <m:r>
                                <a:rPr lang="en-US" i="1">
                                  <a:latin typeface="Cambria Math" panose="02040503050406030204" pitchFamily="18" charset="0"/>
                                </a:rPr>
                                <m:t>ớ</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𝑒</m:t>
                              </m:r>
                            </m:e>
                            <m:e>
                              <m:r>
                                <a:rPr lang="en-US" i="1">
                                  <a:latin typeface="Cambria Math" panose="02040503050406030204" pitchFamily="18" charset="0"/>
                                </a:rPr>
                                <m:t>1 </m:t>
                              </m:r>
                              <m:r>
                                <a:rPr lang="en-US" i="1">
                                  <a:latin typeface="Cambria Math" panose="02040503050406030204" pitchFamily="18" charset="0"/>
                                </a:rPr>
                                <m:t>𝑣</m:t>
                              </m:r>
                              <m:r>
                                <a:rPr lang="en-US" i="1">
                                  <a:latin typeface="Cambria Math" panose="02040503050406030204" pitchFamily="18" charset="0"/>
                                </a:rPr>
                                <m:t>ớ</m:t>
                              </m:r>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𝑒</m:t>
                              </m:r>
                              <m:r>
                                <a:rPr lang="en-US" i="1">
                                  <a:latin typeface="Cambria Math" panose="02040503050406030204" pitchFamily="18" charset="0"/>
                                </a:rPr>
                                <m:t>≤</m:t>
                              </m:r>
                              <m:r>
                                <a:rPr lang="en-US" i="1">
                                  <a:latin typeface="Cambria Math" panose="02040503050406030204" pitchFamily="18" charset="0"/>
                                </a:rPr>
                                <m:t>𝑥</m:t>
                              </m:r>
                            </m:e>
                            <m:e>
                              <m:r>
                                <a:rPr lang="en-US" i="1">
                                  <a:latin typeface="Cambria Math" panose="02040503050406030204" pitchFamily="18" charset="0"/>
                                </a:rPr>
                                <m:t>0 </m:t>
                              </m:r>
                              <m:r>
                                <a:rPr lang="en-US" i="1">
                                  <a:latin typeface="Cambria Math" panose="02040503050406030204" pitchFamily="18" charset="0"/>
                                </a:rPr>
                                <m:t>𝑐</m:t>
                              </m:r>
                              <m:r>
                                <a:rPr lang="en-US" i="1">
                                  <a:latin typeface="Cambria Math" panose="02040503050406030204" pitchFamily="18" charset="0"/>
                                </a:rPr>
                                <m:t>ò</m:t>
                              </m:r>
                              <m:r>
                                <a:rPr lang="en-US" i="1">
                                  <a:latin typeface="Cambria Math" panose="02040503050406030204" pitchFamily="18" charset="0"/>
                                </a:rPr>
                                <m:t>𝑛</m:t>
                              </m:r>
                              <m:r>
                                <a:rPr lang="en-US" i="1">
                                  <a:latin typeface="Cambria Math" panose="02040503050406030204" pitchFamily="18" charset="0"/>
                                </a:rPr>
                                <m:t> </m:t>
                              </m:r>
                              <m:r>
                                <a:rPr lang="en-US" i="1">
                                  <a:latin typeface="Cambria Math" panose="02040503050406030204" pitchFamily="18" charset="0"/>
                                </a:rPr>
                                <m:t>𝑙</m:t>
                              </m:r>
                              <m:r>
                                <a:rPr lang="en-US" i="1">
                                  <a:latin typeface="Cambria Math" panose="02040503050406030204" pitchFamily="18" charset="0"/>
                                </a:rPr>
                                <m:t>ạ</m:t>
                              </m:r>
                              <m:r>
                                <a:rPr lang="en-US" i="1">
                                  <a:latin typeface="Cambria Math" panose="02040503050406030204" pitchFamily="18" charset="0"/>
                                </a:rPr>
                                <m:t>𝑖</m:t>
                              </m:r>
                            </m:e>
                          </m:eqArr>
                        </m:e>
                      </m:d>
                    </m:oMath>
                  </m:oMathPara>
                </a14:m>
                <a:endParaRPr lang="en-US">
                  <a:latin typeface="Arial" panose="020B0604020202020204" pitchFamily="34" charset="0"/>
                  <a:cs typeface="Arial" panose="020B0604020202020204" pitchFamily="34" charset="0"/>
                </a:endParaRPr>
              </a:p>
              <a:p>
                <a:r>
                  <a:rPr lang="en-US">
                    <a:latin typeface="Arial" panose="020B0604020202020204" pitchFamily="34" charset="0"/>
                    <a:cs typeface="Arial" panose="020B0604020202020204" pitchFamily="34" charset="0"/>
                  </a:rPr>
                  <a:t>Với a,b,c,d,e là các tham số do người dùng quyết định </a:t>
                </a:r>
              </a:p>
              <a:p>
                <a:endParaRPr lang="en-US" smtClean="0"/>
              </a:p>
              <a:p>
                <a:endParaRPr lang="en-US"/>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1790163"/>
                <a:ext cx="8915400" cy="4842457"/>
              </a:xfrm>
              <a:blipFill rotWithShape="0">
                <a:blip r:embed="rId2" cstate="print"/>
                <a:stretch>
                  <a:fillRect l="-274" t="-756"/>
                </a:stretch>
              </a:blipFill>
            </p:spPr>
            <p:txBody>
              <a:bodyPr/>
              <a:lstStyle/>
              <a:p>
                <a:r>
                  <a:rPr lang="en-US">
                    <a:noFill/>
                  </a:rPr>
                  <a:t> </a:t>
                </a:r>
              </a:p>
            </p:txBody>
          </p:sp>
        </mc:Fallback>
      </mc:AlternateContent>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3814315" y="2670434"/>
            <a:ext cx="6465194" cy="2777329"/>
          </a:xfrm>
          <a:prstGeom prst="rect">
            <a:avLst/>
          </a:prstGeom>
        </p:spPr>
      </p:pic>
    </p:spTree>
    <p:extLst>
      <p:ext uri="{BB962C8B-B14F-4D97-AF65-F5344CB8AC3E}">
        <p14:creationId xmlns:p14="http://schemas.microsoft.com/office/powerpoint/2010/main" val="42633655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2.1 Mờ hóa</a:t>
            </a:r>
            <a:endParaRPr 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83150" y="1605565"/>
                <a:ext cx="8915400" cy="4743719"/>
              </a:xfrm>
            </p:spPr>
            <p:txBody>
              <a:bodyPr>
                <a:noAutofit/>
              </a:bodyPr>
              <a:lstStyle/>
              <a:p>
                <a:r>
                  <a:rPr lang="en-US" sz="1500" smtClean="0">
                    <a:latin typeface="Arial" panose="020B0604020202020204" pitchFamily="34" charset="0"/>
                    <a:cs typeface="Arial" panose="020B0604020202020204" pitchFamily="34" charset="0"/>
                  </a:rPr>
                  <a:t>Có 5 tập mờ của lượng nước đầu ra: rất nhiều, nhiều, trung bình, ít, rất ít</a:t>
                </a:r>
              </a:p>
              <a:p>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𝜇</m:t>
                        </m:r>
                      </m:e>
                      <m:sub>
                        <m:r>
                          <a:rPr lang="en-US" sz="1500" i="1">
                            <a:latin typeface="Cambria Math" panose="02040503050406030204" pitchFamily="18" charset="0"/>
                          </a:rPr>
                          <m:t>𝑟𝑖</m:t>
                        </m:r>
                      </m:sub>
                    </m:sSub>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eqArr>
                          <m:eqArrPr>
                            <m:ctrlPr>
                              <a:rPr lang="en-US" sz="1500" i="1">
                                <a:latin typeface="Cambria Math" panose="02040503050406030204" pitchFamily="18" charset="0"/>
                              </a:rPr>
                            </m:ctrlPr>
                          </m:eqArrPr>
                          <m:e>
                            <m:r>
                              <a:rPr lang="en-US" sz="1500" i="1">
                                <a:latin typeface="Cambria Math" panose="02040503050406030204" pitchFamily="18" charset="0"/>
                              </a:rPr>
                              <m:t>1 </m:t>
                            </m:r>
                            <m:r>
                              <a:rPr lang="en-US" sz="1500" i="1">
                                <a:latin typeface="Cambria Math" panose="02040503050406030204" pitchFamily="18" charset="0"/>
                              </a:rPr>
                              <m:t>𝑣</m:t>
                            </m:r>
                            <m:r>
                              <a:rPr lang="en-US" sz="1500" i="1">
                                <a:latin typeface="Cambria Math" panose="02040503050406030204" pitchFamily="18" charset="0"/>
                              </a:rPr>
                              <m:t>ớ</m:t>
                            </m:r>
                            <m:r>
                              <a:rPr lang="en-US" sz="1500" i="1">
                                <a:latin typeface="Cambria Math" panose="02040503050406030204" pitchFamily="18" charset="0"/>
                              </a:rPr>
                              <m:t>𝑖</m:t>
                            </m:r>
                            <m:r>
                              <a:rPr lang="en-US" sz="1500" i="1">
                                <a:latin typeface="Cambria Math" panose="02040503050406030204" pitchFamily="18" charset="0"/>
                              </a:rPr>
                              <m:t> </m:t>
                            </m:r>
                            <m:r>
                              <a:rPr lang="en-US" sz="1500" i="1">
                                <a:latin typeface="Cambria Math" panose="02040503050406030204" pitchFamily="18" charset="0"/>
                              </a:rPr>
                              <m:t>𝑣</m:t>
                            </m:r>
                            <m:r>
                              <a:rPr lang="en-US" sz="1500" i="1">
                                <a:latin typeface="Cambria Math" panose="02040503050406030204" pitchFamily="18" charset="0"/>
                              </a:rPr>
                              <m:t>≥</m:t>
                            </m:r>
                            <m:r>
                              <a:rPr lang="en-US" sz="1500" i="1">
                                <a:latin typeface="Cambria Math" panose="02040503050406030204" pitchFamily="18" charset="0"/>
                              </a:rPr>
                              <m:t>𝑥</m:t>
                            </m:r>
                          </m:e>
                          <m:e>
                            <m:f>
                              <m:fPr>
                                <m:ctrlPr>
                                  <a:rPr lang="en-US" sz="1500" i="1">
                                    <a:latin typeface="Cambria Math" panose="02040503050406030204" pitchFamily="18" charset="0"/>
                                  </a:rPr>
                                </m:ctrlPr>
                              </m:fPr>
                              <m:num>
                                <m:r>
                                  <a:rPr lang="en-US" sz="1500" i="1">
                                    <a:latin typeface="Cambria Math" panose="02040503050406030204" pitchFamily="18" charset="0"/>
                                  </a:rPr>
                                  <m:t>𝑦</m:t>
                                </m:r>
                                <m:r>
                                  <a:rPr lang="en-US" sz="1500" i="1">
                                    <a:latin typeface="Cambria Math" panose="02040503050406030204" pitchFamily="18" charset="0"/>
                                  </a:rPr>
                                  <m:t>−</m:t>
                                </m:r>
                                <m:r>
                                  <a:rPr lang="en-US" sz="1500" i="1">
                                    <a:latin typeface="Cambria Math" panose="02040503050406030204" pitchFamily="18" charset="0"/>
                                  </a:rPr>
                                  <m:t>𝑥</m:t>
                                </m:r>
                              </m:num>
                              <m:den>
                                <m:r>
                                  <a:rPr lang="en-US" sz="1500" i="1">
                                    <a:latin typeface="Cambria Math" panose="02040503050406030204" pitchFamily="18" charset="0"/>
                                  </a:rPr>
                                  <m:t>𝑦</m:t>
                                </m:r>
                                <m:r>
                                  <a:rPr lang="en-US" sz="1500" i="1">
                                    <a:latin typeface="Cambria Math" panose="02040503050406030204" pitchFamily="18" charset="0"/>
                                  </a:rPr>
                                  <m:t>−</m:t>
                                </m:r>
                                <m:r>
                                  <a:rPr lang="en-US" sz="1500" i="1">
                                    <a:latin typeface="Cambria Math" panose="02040503050406030204" pitchFamily="18" charset="0"/>
                                  </a:rPr>
                                  <m:t>𝑣</m:t>
                                </m:r>
                              </m:den>
                            </m:f>
                          </m:e>
                          <m:e>
                            <m:r>
                              <a:rPr lang="en-US" sz="1500" i="1">
                                <a:latin typeface="Cambria Math" panose="02040503050406030204" pitchFamily="18" charset="0"/>
                              </a:rPr>
                              <m:t>0 </m:t>
                            </m:r>
                            <m:r>
                              <a:rPr lang="en-US" sz="1500" i="1">
                                <a:latin typeface="Cambria Math" panose="02040503050406030204" pitchFamily="18" charset="0"/>
                              </a:rPr>
                              <m:t>𝑐</m:t>
                            </m:r>
                            <m:r>
                              <a:rPr lang="en-US" sz="1500" i="1">
                                <a:latin typeface="Cambria Math" panose="02040503050406030204" pitchFamily="18" charset="0"/>
                              </a:rPr>
                              <m:t>ò</m:t>
                            </m:r>
                            <m:r>
                              <a:rPr lang="en-US" sz="1500" i="1">
                                <a:latin typeface="Cambria Math" panose="02040503050406030204" pitchFamily="18" charset="0"/>
                              </a:rPr>
                              <m:t>𝑛</m:t>
                            </m:r>
                            <m:r>
                              <a:rPr lang="en-US" sz="1500" i="1">
                                <a:latin typeface="Cambria Math" panose="02040503050406030204" pitchFamily="18" charset="0"/>
                              </a:rPr>
                              <m:t> </m:t>
                            </m:r>
                            <m:r>
                              <a:rPr lang="en-US" sz="1500" i="1">
                                <a:latin typeface="Cambria Math" panose="02040503050406030204" pitchFamily="18" charset="0"/>
                              </a:rPr>
                              <m:t>𝑙</m:t>
                            </m:r>
                            <m:r>
                              <a:rPr lang="en-US" sz="1500" i="1">
                                <a:latin typeface="Cambria Math" panose="02040503050406030204" pitchFamily="18" charset="0"/>
                              </a:rPr>
                              <m:t>ạ</m:t>
                            </m:r>
                            <m:r>
                              <a:rPr lang="en-US" sz="1500" i="1">
                                <a:latin typeface="Cambria Math" panose="02040503050406030204" pitchFamily="18" charset="0"/>
                              </a:rPr>
                              <m:t>𝑖</m:t>
                            </m:r>
                          </m:e>
                        </m:eqArr>
                      </m:e>
                    </m:d>
                    <m:r>
                      <a:rPr lang="en-US" sz="1500" i="1">
                        <a:latin typeface="Cambria Math" panose="02040503050406030204" pitchFamily="18" charset="0"/>
                      </a:rPr>
                      <m:t> </m:t>
                    </m:r>
                    <m:r>
                      <a:rPr lang="en-US" sz="1500" i="1">
                        <a:latin typeface="Cambria Math" panose="02040503050406030204" pitchFamily="18" charset="0"/>
                      </a:rPr>
                      <m:t>𝑣</m:t>
                    </m:r>
                    <m:r>
                      <a:rPr lang="en-US" sz="1500" i="1">
                        <a:latin typeface="Cambria Math" panose="02040503050406030204" pitchFamily="18" charset="0"/>
                      </a:rPr>
                      <m:t>ớ</m:t>
                    </m:r>
                    <m:r>
                      <a:rPr lang="en-US" sz="1500" i="1">
                        <a:latin typeface="Cambria Math" panose="02040503050406030204" pitchFamily="18" charset="0"/>
                      </a:rPr>
                      <m:t>𝑖</m:t>
                    </m:r>
                    <m:r>
                      <a:rPr lang="en-US" sz="1500" i="1">
                        <a:latin typeface="Cambria Math" panose="02040503050406030204" pitchFamily="18" charset="0"/>
                      </a:rPr>
                      <m:t> </m:t>
                    </m:r>
                    <m:r>
                      <a:rPr lang="en-US" sz="1500" i="1">
                        <a:latin typeface="Cambria Math" panose="02040503050406030204" pitchFamily="18" charset="0"/>
                      </a:rPr>
                      <m:t>𝑣</m:t>
                    </m:r>
                    <m:r>
                      <a:rPr lang="en-US" sz="1500" i="1">
                        <a:latin typeface="Cambria Math" panose="02040503050406030204" pitchFamily="18" charset="0"/>
                      </a:rPr>
                      <m:t>≤</m:t>
                    </m:r>
                    <m:r>
                      <a:rPr lang="en-US" sz="1500" i="1">
                        <a:latin typeface="Cambria Math" panose="02040503050406030204" pitchFamily="18" charset="0"/>
                      </a:rPr>
                      <m:t>𝑥</m:t>
                    </m:r>
                    <m:r>
                      <a:rPr lang="en-US" sz="1500" i="1">
                        <a:latin typeface="Cambria Math" panose="02040503050406030204" pitchFamily="18" charset="0"/>
                      </a:rPr>
                      <m:t>≤</m:t>
                    </m:r>
                    <m:r>
                      <a:rPr lang="en-US" sz="1500" i="1">
                        <a:latin typeface="Cambria Math" panose="02040503050406030204" pitchFamily="18" charset="0"/>
                      </a:rPr>
                      <m:t>𝑦</m:t>
                    </m:r>
                    <m:r>
                      <a:rPr lang="en-US" sz="1500" b="0" i="0" smtClean="0">
                        <a:latin typeface="Cambria Math" panose="02040503050406030204" pitchFamily="18" charset="0"/>
                      </a:rPr>
                      <m:t>                                               </m:t>
                    </m:r>
                    <m:r>
                      <a:rPr lang="en-US" sz="1500" b="0" i="1" smtClean="0">
                        <a:latin typeface="Cambria Math" panose="02040503050406030204" pitchFamily="18" charset="0"/>
                      </a:rPr>
                      <m:t>     </m:t>
                    </m:r>
                    <m:sSub>
                      <m:sSubPr>
                        <m:ctrlPr>
                          <a:rPr lang="en-US" sz="1500" i="1">
                            <a:latin typeface="Cambria Math" panose="02040503050406030204" pitchFamily="18" charset="0"/>
                          </a:rPr>
                        </m:ctrlPr>
                      </m:sSubPr>
                      <m:e>
                        <m:r>
                          <a:rPr lang="en-US" sz="1500" i="1">
                            <a:latin typeface="Cambria Math" panose="02040503050406030204" pitchFamily="18" charset="0"/>
                          </a:rPr>
                          <m:t>𝜇</m:t>
                        </m:r>
                      </m:e>
                      <m:sub>
                        <m:r>
                          <a:rPr lang="en-US" sz="1500" i="1">
                            <a:latin typeface="Cambria Math" panose="02040503050406030204" pitchFamily="18" charset="0"/>
                          </a:rPr>
                          <m:t>𝑖</m:t>
                        </m:r>
                      </m:sub>
                    </m:sSub>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eqArr>
                          <m:eqArrPr>
                            <m:ctrlPr>
                              <a:rPr lang="en-US" sz="1500" i="1">
                                <a:latin typeface="Cambria Math" panose="020405030504060302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𝑥</m:t>
                                </m:r>
                                <m:r>
                                  <a:rPr lang="en-US" sz="1500" i="1">
                                    <a:latin typeface="Cambria Math" panose="02040503050406030204" pitchFamily="18" charset="0"/>
                                  </a:rPr>
                                  <m:t>−</m:t>
                                </m:r>
                                <m:r>
                                  <a:rPr lang="en-US" sz="1500" i="1">
                                    <a:latin typeface="Cambria Math" panose="02040503050406030204" pitchFamily="18" charset="0"/>
                                  </a:rPr>
                                  <m:t>𝑣</m:t>
                                </m:r>
                              </m:num>
                              <m:den>
                                <m:r>
                                  <a:rPr lang="en-US" sz="1500" i="1">
                                    <a:latin typeface="Cambria Math" panose="02040503050406030204" pitchFamily="18" charset="0"/>
                                  </a:rPr>
                                  <m:t>𝑦</m:t>
                                </m:r>
                                <m:r>
                                  <a:rPr lang="en-US" sz="1500" i="1">
                                    <a:latin typeface="Cambria Math" panose="02040503050406030204" pitchFamily="18" charset="0"/>
                                  </a:rPr>
                                  <m:t>−</m:t>
                                </m:r>
                                <m:r>
                                  <a:rPr lang="en-US" sz="1500" i="1">
                                    <a:latin typeface="Cambria Math" panose="02040503050406030204" pitchFamily="18" charset="0"/>
                                  </a:rPr>
                                  <m:t>𝑣</m:t>
                                </m:r>
                                <m:r>
                                  <a:rPr lang="en-US" sz="1500" i="1">
                                    <a:latin typeface="Cambria Math" panose="02040503050406030204" pitchFamily="18" charset="0"/>
                                  </a:rPr>
                                  <m:t> </m:t>
                                </m:r>
                              </m:den>
                            </m:f>
                            <m:r>
                              <a:rPr lang="en-US" sz="1500" i="1">
                                <a:latin typeface="Cambria Math" panose="02040503050406030204" pitchFamily="18" charset="0"/>
                              </a:rPr>
                              <m:t> </m:t>
                            </m:r>
                            <m:r>
                              <a:rPr lang="en-US" sz="1500" i="1">
                                <a:latin typeface="Cambria Math" panose="02040503050406030204" pitchFamily="18" charset="0"/>
                              </a:rPr>
                              <m:t>𝑣</m:t>
                            </m:r>
                            <m:r>
                              <a:rPr lang="en-US" sz="1500" i="1">
                                <a:latin typeface="Cambria Math" panose="02040503050406030204" pitchFamily="18" charset="0"/>
                              </a:rPr>
                              <m:t>ớ</m:t>
                            </m:r>
                            <m:r>
                              <a:rPr lang="en-US" sz="1500" i="1">
                                <a:latin typeface="Cambria Math" panose="02040503050406030204" pitchFamily="18" charset="0"/>
                              </a:rPr>
                              <m:t>𝑖</m:t>
                            </m:r>
                            <m:r>
                              <a:rPr lang="en-US" sz="1500" i="1">
                                <a:latin typeface="Cambria Math" panose="02040503050406030204" pitchFamily="18" charset="0"/>
                              </a:rPr>
                              <m:t> </m:t>
                            </m:r>
                            <m:r>
                              <a:rPr lang="en-US" sz="1500" i="1">
                                <a:latin typeface="Cambria Math" panose="02040503050406030204" pitchFamily="18" charset="0"/>
                              </a:rPr>
                              <m:t>𝑣</m:t>
                            </m:r>
                            <m:r>
                              <a:rPr lang="en-US" sz="1500" i="1">
                                <a:latin typeface="Cambria Math" panose="02040503050406030204" pitchFamily="18" charset="0"/>
                              </a:rPr>
                              <m:t>≤</m:t>
                            </m:r>
                            <m:r>
                              <a:rPr lang="en-US" sz="1500" i="1">
                                <a:latin typeface="Cambria Math" panose="02040503050406030204" pitchFamily="18" charset="0"/>
                              </a:rPr>
                              <m:t>𝑥</m:t>
                            </m:r>
                            <m:r>
                              <a:rPr lang="en-US" sz="1500" i="1">
                                <a:latin typeface="Cambria Math" panose="02040503050406030204" pitchFamily="18" charset="0"/>
                              </a:rPr>
                              <m:t>≤</m:t>
                            </m:r>
                            <m:r>
                              <a:rPr lang="en-US" sz="1500" i="1">
                                <a:latin typeface="Cambria Math" panose="02040503050406030204" pitchFamily="18" charset="0"/>
                              </a:rPr>
                              <m:t>𝑦</m:t>
                            </m:r>
                          </m:e>
                          <m:e>
                            <m:f>
                              <m:fPr>
                                <m:ctrlPr>
                                  <a:rPr lang="en-US" sz="1500" i="1">
                                    <a:latin typeface="Cambria Math" panose="02040503050406030204" pitchFamily="18" charset="0"/>
                                  </a:rPr>
                                </m:ctrlPr>
                              </m:fPr>
                              <m:num>
                                <m:r>
                                  <a:rPr lang="en-US" sz="1500" i="1">
                                    <a:latin typeface="Cambria Math" panose="02040503050406030204" pitchFamily="18" charset="0"/>
                                  </a:rPr>
                                  <m:t>𝑧</m:t>
                                </m:r>
                                <m:r>
                                  <a:rPr lang="en-US" sz="1500" i="1">
                                    <a:latin typeface="Cambria Math" panose="02040503050406030204" pitchFamily="18" charset="0"/>
                                  </a:rPr>
                                  <m:t>−</m:t>
                                </m:r>
                                <m:r>
                                  <a:rPr lang="en-US" sz="1500" i="1">
                                    <a:latin typeface="Cambria Math" panose="02040503050406030204" pitchFamily="18" charset="0"/>
                                  </a:rPr>
                                  <m:t>𝑥</m:t>
                                </m:r>
                              </m:num>
                              <m:den>
                                <m:r>
                                  <a:rPr lang="en-US" sz="1500" i="1">
                                    <a:latin typeface="Cambria Math" panose="02040503050406030204" pitchFamily="18" charset="0"/>
                                  </a:rPr>
                                  <m:t>𝑧</m:t>
                                </m:r>
                                <m:r>
                                  <a:rPr lang="en-US" sz="1500" i="1">
                                    <a:latin typeface="Cambria Math" panose="02040503050406030204" pitchFamily="18" charset="0"/>
                                  </a:rPr>
                                  <m:t>−</m:t>
                                </m:r>
                                <m:r>
                                  <a:rPr lang="en-US" sz="1500" i="1">
                                    <a:latin typeface="Cambria Math" panose="02040503050406030204" pitchFamily="18" charset="0"/>
                                  </a:rPr>
                                  <m:t>𝑦</m:t>
                                </m:r>
                              </m:den>
                            </m:f>
                          </m:e>
                          <m:e>
                            <m:r>
                              <a:rPr lang="en-US" sz="1500" i="1">
                                <a:latin typeface="Cambria Math" panose="02040503050406030204" pitchFamily="18" charset="0"/>
                              </a:rPr>
                              <m:t>0 </m:t>
                            </m:r>
                            <m:r>
                              <a:rPr lang="en-US" sz="1500" i="1">
                                <a:latin typeface="Cambria Math" panose="02040503050406030204" pitchFamily="18" charset="0"/>
                              </a:rPr>
                              <m:t>𝑐</m:t>
                            </m:r>
                            <m:r>
                              <a:rPr lang="en-US" sz="1500" i="1">
                                <a:latin typeface="Cambria Math" panose="02040503050406030204" pitchFamily="18" charset="0"/>
                              </a:rPr>
                              <m:t>ò</m:t>
                            </m:r>
                            <m:r>
                              <a:rPr lang="en-US" sz="1500" i="1">
                                <a:latin typeface="Cambria Math" panose="02040503050406030204" pitchFamily="18" charset="0"/>
                              </a:rPr>
                              <m:t>𝑛</m:t>
                            </m:r>
                            <m:r>
                              <a:rPr lang="en-US" sz="1500" i="1">
                                <a:latin typeface="Cambria Math" panose="02040503050406030204" pitchFamily="18" charset="0"/>
                              </a:rPr>
                              <m:t> </m:t>
                            </m:r>
                            <m:r>
                              <a:rPr lang="en-US" sz="1500" i="1">
                                <a:latin typeface="Cambria Math" panose="02040503050406030204" pitchFamily="18" charset="0"/>
                              </a:rPr>
                              <m:t>𝑙</m:t>
                            </m:r>
                            <m:r>
                              <a:rPr lang="en-US" sz="1500" i="1">
                                <a:latin typeface="Cambria Math" panose="02040503050406030204" pitchFamily="18" charset="0"/>
                              </a:rPr>
                              <m:t>ạ</m:t>
                            </m:r>
                            <m:r>
                              <a:rPr lang="en-US" sz="1500" i="1">
                                <a:latin typeface="Cambria Math" panose="02040503050406030204" pitchFamily="18" charset="0"/>
                              </a:rPr>
                              <m:t>𝑖</m:t>
                            </m:r>
                          </m:e>
                        </m:eqArr>
                      </m:e>
                    </m:d>
                    <m:r>
                      <a:rPr lang="en-US" sz="1500" i="1">
                        <a:latin typeface="Cambria Math" panose="02040503050406030204" pitchFamily="18" charset="0"/>
                      </a:rPr>
                      <m:t> </m:t>
                    </m:r>
                    <m:r>
                      <a:rPr lang="en-US" sz="1500" i="1">
                        <a:latin typeface="Cambria Math" panose="02040503050406030204" pitchFamily="18" charset="0"/>
                      </a:rPr>
                      <m:t>𝑣</m:t>
                    </m:r>
                    <m:r>
                      <a:rPr lang="en-US" sz="1500" i="1">
                        <a:latin typeface="Cambria Math" panose="02040503050406030204" pitchFamily="18" charset="0"/>
                      </a:rPr>
                      <m:t>ớ</m:t>
                    </m:r>
                    <m:r>
                      <a:rPr lang="en-US" sz="1500" i="1">
                        <a:latin typeface="Cambria Math" panose="02040503050406030204" pitchFamily="18" charset="0"/>
                      </a:rPr>
                      <m:t>𝑖</m:t>
                    </m:r>
                    <m:r>
                      <a:rPr lang="en-US" sz="1500" i="1">
                        <a:latin typeface="Cambria Math" panose="02040503050406030204" pitchFamily="18" charset="0"/>
                      </a:rPr>
                      <m:t> </m:t>
                    </m:r>
                    <m:r>
                      <a:rPr lang="en-US" sz="1500" i="1">
                        <a:latin typeface="Cambria Math" panose="02040503050406030204" pitchFamily="18" charset="0"/>
                      </a:rPr>
                      <m:t>𝑦</m:t>
                    </m:r>
                    <m:r>
                      <a:rPr lang="en-US" sz="1500" i="1">
                        <a:latin typeface="Cambria Math" panose="02040503050406030204" pitchFamily="18" charset="0"/>
                      </a:rPr>
                      <m:t>≤</m:t>
                    </m:r>
                    <m:r>
                      <a:rPr lang="en-US" sz="1500" i="1">
                        <a:latin typeface="Cambria Math" panose="02040503050406030204" pitchFamily="18" charset="0"/>
                      </a:rPr>
                      <m:t>𝑥</m:t>
                    </m:r>
                    <m:r>
                      <a:rPr lang="en-US" sz="1500" i="1">
                        <a:latin typeface="Cambria Math" panose="02040503050406030204" pitchFamily="18" charset="0"/>
                      </a:rPr>
                      <m:t>≤</m:t>
                    </m:r>
                    <m:r>
                      <a:rPr lang="en-US" sz="1500" i="1">
                        <a:latin typeface="Cambria Math" panose="02040503050406030204" pitchFamily="18" charset="0"/>
                      </a:rPr>
                      <m:t>𝑧</m:t>
                    </m:r>
                  </m:oMath>
                </a14:m>
                <a:endParaRPr lang="en-US" sz="1500">
                  <a:latin typeface="Arial" panose="020B0604020202020204" pitchFamily="34" charset="0"/>
                  <a:cs typeface="Arial" panose="020B0604020202020204" pitchFamily="34" charset="0"/>
                </a:endParaRPr>
              </a:p>
              <a:p>
                <a:r>
                  <a:rPr lang="en-US" sz="1500">
                    <a:latin typeface="Arial" panose="020B0604020202020204" pitchFamily="34" charset="0"/>
                    <a:cs typeface="Arial" panose="020B0604020202020204" pitchFamily="34" charset="0"/>
                  </a:rPr>
                  <a:t> </a:t>
                </a:r>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𝜇</m:t>
                        </m:r>
                      </m:e>
                      <m:sub>
                        <m:r>
                          <a:rPr lang="en-US" sz="1500" i="1">
                            <a:latin typeface="Cambria Math" panose="02040503050406030204" pitchFamily="18" charset="0"/>
                          </a:rPr>
                          <m:t>𝑡𝑏</m:t>
                        </m:r>
                      </m:sub>
                    </m:sSub>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eqArr>
                          <m:eqArrPr>
                            <m:ctrlPr>
                              <a:rPr lang="en-US" sz="1500" i="1">
                                <a:latin typeface="Cambria Math" panose="020405030504060302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𝑥</m:t>
                                </m:r>
                                <m:r>
                                  <a:rPr lang="en-US" sz="1500" i="1">
                                    <a:latin typeface="Cambria Math" panose="02040503050406030204" pitchFamily="18" charset="0"/>
                                  </a:rPr>
                                  <m:t>−</m:t>
                                </m:r>
                                <m:r>
                                  <a:rPr lang="en-US" sz="1500" i="1">
                                    <a:latin typeface="Cambria Math" panose="02040503050406030204" pitchFamily="18" charset="0"/>
                                  </a:rPr>
                                  <m:t>𝑦</m:t>
                                </m:r>
                              </m:num>
                              <m:den>
                                <m:r>
                                  <a:rPr lang="en-US" sz="1500" i="1">
                                    <a:latin typeface="Cambria Math" panose="02040503050406030204" pitchFamily="18" charset="0"/>
                                  </a:rPr>
                                  <m:t>𝑧</m:t>
                                </m:r>
                                <m:r>
                                  <a:rPr lang="en-US" sz="1500" i="1">
                                    <a:latin typeface="Cambria Math" panose="02040503050406030204" pitchFamily="18" charset="0"/>
                                  </a:rPr>
                                  <m:t>−</m:t>
                                </m:r>
                                <m:r>
                                  <a:rPr lang="en-US" sz="1500" i="1">
                                    <a:latin typeface="Cambria Math" panose="02040503050406030204" pitchFamily="18" charset="0"/>
                                  </a:rPr>
                                  <m:t>𝑦</m:t>
                                </m:r>
                                <m:r>
                                  <a:rPr lang="en-US" sz="1500" i="1">
                                    <a:latin typeface="Cambria Math" panose="02040503050406030204" pitchFamily="18" charset="0"/>
                                  </a:rPr>
                                  <m:t> </m:t>
                                </m:r>
                              </m:den>
                            </m:f>
                            <m:r>
                              <a:rPr lang="en-US" sz="1500" i="1">
                                <a:latin typeface="Cambria Math" panose="02040503050406030204" pitchFamily="18" charset="0"/>
                              </a:rPr>
                              <m:t> </m:t>
                            </m:r>
                            <m:r>
                              <a:rPr lang="en-US" sz="1500" i="1">
                                <a:latin typeface="Cambria Math" panose="02040503050406030204" pitchFamily="18" charset="0"/>
                              </a:rPr>
                              <m:t>𝑣</m:t>
                            </m:r>
                            <m:r>
                              <a:rPr lang="en-US" sz="1500" i="1">
                                <a:latin typeface="Cambria Math" panose="02040503050406030204" pitchFamily="18" charset="0"/>
                              </a:rPr>
                              <m:t>ớ</m:t>
                            </m:r>
                            <m:r>
                              <a:rPr lang="en-US" sz="1500" i="1">
                                <a:latin typeface="Cambria Math" panose="02040503050406030204" pitchFamily="18" charset="0"/>
                              </a:rPr>
                              <m:t>𝑖</m:t>
                            </m:r>
                            <m:r>
                              <a:rPr lang="en-US" sz="1500" i="1">
                                <a:latin typeface="Cambria Math" panose="02040503050406030204" pitchFamily="18" charset="0"/>
                              </a:rPr>
                              <m:t> </m:t>
                            </m:r>
                            <m:r>
                              <a:rPr lang="en-US" sz="1500" i="1">
                                <a:latin typeface="Cambria Math" panose="02040503050406030204" pitchFamily="18" charset="0"/>
                              </a:rPr>
                              <m:t>𝑦</m:t>
                            </m:r>
                            <m:r>
                              <a:rPr lang="en-US" sz="1500" i="1">
                                <a:latin typeface="Cambria Math" panose="02040503050406030204" pitchFamily="18" charset="0"/>
                              </a:rPr>
                              <m:t>≤</m:t>
                            </m:r>
                            <m:r>
                              <a:rPr lang="en-US" sz="1500" i="1">
                                <a:latin typeface="Cambria Math" panose="02040503050406030204" pitchFamily="18" charset="0"/>
                              </a:rPr>
                              <m:t>𝑥</m:t>
                            </m:r>
                            <m:r>
                              <a:rPr lang="en-US" sz="1500" i="1">
                                <a:latin typeface="Cambria Math" panose="02040503050406030204" pitchFamily="18" charset="0"/>
                              </a:rPr>
                              <m:t>≤</m:t>
                            </m:r>
                            <m:r>
                              <a:rPr lang="en-US" sz="1500" i="1">
                                <a:latin typeface="Cambria Math" panose="02040503050406030204" pitchFamily="18" charset="0"/>
                              </a:rPr>
                              <m:t>𝑧</m:t>
                            </m:r>
                          </m:e>
                          <m:e>
                            <m:f>
                              <m:fPr>
                                <m:ctrlPr>
                                  <a:rPr lang="en-US" sz="1500" i="1">
                                    <a:latin typeface="Cambria Math" panose="02040503050406030204" pitchFamily="18" charset="0"/>
                                  </a:rPr>
                                </m:ctrlPr>
                              </m:fPr>
                              <m:num>
                                <m:r>
                                  <a:rPr lang="en-US" sz="1500" i="1">
                                    <a:latin typeface="Cambria Math" panose="02040503050406030204" pitchFamily="18" charset="0"/>
                                  </a:rPr>
                                  <m:t>𝑡</m:t>
                                </m:r>
                                <m:r>
                                  <a:rPr lang="en-US" sz="1500" i="1">
                                    <a:latin typeface="Cambria Math" panose="02040503050406030204" pitchFamily="18" charset="0"/>
                                  </a:rPr>
                                  <m:t>−</m:t>
                                </m:r>
                                <m:r>
                                  <a:rPr lang="en-US" sz="1500" i="1">
                                    <a:latin typeface="Cambria Math" panose="02040503050406030204" pitchFamily="18" charset="0"/>
                                  </a:rPr>
                                  <m:t>𝑥</m:t>
                                </m:r>
                              </m:num>
                              <m:den>
                                <m:r>
                                  <a:rPr lang="en-US" sz="1500" i="1">
                                    <a:latin typeface="Cambria Math" panose="02040503050406030204" pitchFamily="18" charset="0"/>
                                  </a:rPr>
                                  <m:t>𝑧</m:t>
                                </m:r>
                                <m:r>
                                  <a:rPr lang="en-US" sz="1500" i="1">
                                    <a:latin typeface="Cambria Math" panose="02040503050406030204" pitchFamily="18" charset="0"/>
                                  </a:rPr>
                                  <m:t>−</m:t>
                                </m:r>
                                <m:r>
                                  <a:rPr lang="en-US" sz="1500" i="1">
                                    <a:latin typeface="Cambria Math" panose="02040503050406030204" pitchFamily="18" charset="0"/>
                                  </a:rPr>
                                  <m:t>𝑡</m:t>
                                </m:r>
                              </m:den>
                            </m:f>
                          </m:e>
                          <m:e>
                            <m:r>
                              <a:rPr lang="en-US" sz="1500" i="1">
                                <a:latin typeface="Cambria Math" panose="02040503050406030204" pitchFamily="18" charset="0"/>
                              </a:rPr>
                              <m:t>0 </m:t>
                            </m:r>
                            <m:r>
                              <a:rPr lang="en-US" sz="1500" i="1">
                                <a:latin typeface="Cambria Math" panose="02040503050406030204" pitchFamily="18" charset="0"/>
                              </a:rPr>
                              <m:t>𝑐</m:t>
                            </m:r>
                            <m:r>
                              <a:rPr lang="en-US" sz="1500" i="1">
                                <a:latin typeface="Cambria Math" panose="02040503050406030204" pitchFamily="18" charset="0"/>
                              </a:rPr>
                              <m:t>ò</m:t>
                            </m:r>
                            <m:r>
                              <a:rPr lang="en-US" sz="1500" i="1">
                                <a:latin typeface="Cambria Math" panose="02040503050406030204" pitchFamily="18" charset="0"/>
                              </a:rPr>
                              <m:t>𝑛</m:t>
                            </m:r>
                            <m:r>
                              <a:rPr lang="en-US" sz="1500" i="1">
                                <a:latin typeface="Cambria Math" panose="02040503050406030204" pitchFamily="18" charset="0"/>
                              </a:rPr>
                              <m:t> </m:t>
                            </m:r>
                            <m:r>
                              <a:rPr lang="en-US" sz="1500" i="1">
                                <a:latin typeface="Cambria Math" panose="02040503050406030204" pitchFamily="18" charset="0"/>
                              </a:rPr>
                              <m:t>𝑙</m:t>
                            </m:r>
                            <m:r>
                              <a:rPr lang="en-US" sz="1500" i="1">
                                <a:latin typeface="Cambria Math" panose="02040503050406030204" pitchFamily="18" charset="0"/>
                              </a:rPr>
                              <m:t>ạ</m:t>
                            </m:r>
                            <m:r>
                              <a:rPr lang="en-US" sz="1500" i="1">
                                <a:latin typeface="Cambria Math" panose="02040503050406030204" pitchFamily="18" charset="0"/>
                              </a:rPr>
                              <m:t>𝑖</m:t>
                            </m:r>
                          </m:e>
                        </m:eqArr>
                      </m:e>
                    </m:d>
                    <m:r>
                      <a:rPr lang="en-US" sz="1500" i="1">
                        <a:latin typeface="Cambria Math" panose="02040503050406030204" pitchFamily="18" charset="0"/>
                      </a:rPr>
                      <m:t> </m:t>
                    </m:r>
                    <m:r>
                      <a:rPr lang="en-US" sz="1500" i="1">
                        <a:latin typeface="Cambria Math" panose="02040503050406030204" pitchFamily="18" charset="0"/>
                      </a:rPr>
                      <m:t>𝑣</m:t>
                    </m:r>
                    <m:r>
                      <a:rPr lang="en-US" sz="1500" i="1">
                        <a:latin typeface="Cambria Math" panose="02040503050406030204" pitchFamily="18" charset="0"/>
                      </a:rPr>
                      <m:t>ớ</m:t>
                    </m:r>
                    <m:r>
                      <a:rPr lang="en-US" sz="1500" i="1">
                        <a:latin typeface="Cambria Math" panose="02040503050406030204" pitchFamily="18" charset="0"/>
                      </a:rPr>
                      <m:t>𝑖</m:t>
                    </m:r>
                    <m:r>
                      <a:rPr lang="en-US" sz="1500" i="1">
                        <a:latin typeface="Cambria Math" panose="02040503050406030204" pitchFamily="18" charset="0"/>
                      </a:rPr>
                      <m:t> </m:t>
                    </m:r>
                    <m:r>
                      <a:rPr lang="en-US" sz="1500" i="1">
                        <a:latin typeface="Cambria Math" panose="02040503050406030204" pitchFamily="18" charset="0"/>
                      </a:rPr>
                      <m:t>𝑧</m:t>
                    </m:r>
                    <m:r>
                      <a:rPr lang="en-US" sz="1500" i="1">
                        <a:latin typeface="Cambria Math" panose="02040503050406030204" pitchFamily="18" charset="0"/>
                      </a:rPr>
                      <m:t>≤</m:t>
                    </m:r>
                    <m:r>
                      <a:rPr lang="en-US" sz="1500" i="1">
                        <a:latin typeface="Cambria Math" panose="02040503050406030204" pitchFamily="18" charset="0"/>
                      </a:rPr>
                      <m:t>𝑥</m:t>
                    </m:r>
                    <m:r>
                      <a:rPr lang="en-US" sz="1500" i="1">
                        <a:latin typeface="Cambria Math" panose="02040503050406030204" pitchFamily="18" charset="0"/>
                      </a:rPr>
                      <m:t>≤</m:t>
                    </m:r>
                    <m:r>
                      <a:rPr lang="en-US" sz="1500" i="1">
                        <a:latin typeface="Cambria Math" panose="02040503050406030204" pitchFamily="18" charset="0"/>
                      </a:rPr>
                      <m:t>𝑡</m:t>
                    </m:r>
                    <m:r>
                      <a:rPr lang="en-US" sz="1500" b="0" i="0" smtClean="0">
                        <a:latin typeface="Cambria Math" panose="02040503050406030204" pitchFamily="18" charset="0"/>
                      </a:rPr>
                      <m:t>                                     </m:t>
                    </m:r>
                    <m:sSub>
                      <m:sSubPr>
                        <m:ctrlPr>
                          <a:rPr lang="en-US" sz="1500" i="1">
                            <a:latin typeface="Cambria Math" panose="02040503050406030204" pitchFamily="18" charset="0"/>
                          </a:rPr>
                        </m:ctrlPr>
                      </m:sSubPr>
                      <m:e>
                        <m:r>
                          <a:rPr lang="en-US" sz="1500" i="1">
                            <a:latin typeface="Cambria Math" panose="02040503050406030204" pitchFamily="18" charset="0"/>
                          </a:rPr>
                          <m:t>𝜇</m:t>
                        </m:r>
                      </m:e>
                      <m:sub>
                        <m:r>
                          <a:rPr lang="en-US" sz="1500" i="1">
                            <a:latin typeface="Cambria Math" panose="02040503050406030204" pitchFamily="18" charset="0"/>
                          </a:rPr>
                          <m:t>𝑛</m:t>
                        </m:r>
                      </m:sub>
                    </m:sSub>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eqArr>
                          <m:eqArrPr>
                            <m:ctrlPr>
                              <a:rPr lang="en-US" sz="1500" i="1">
                                <a:latin typeface="Cambria Math" panose="020405030504060302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𝑥</m:t>
                                </m:r>
                                <m:r>
                                  <a:rPr lang="en-US" sz="1500" i="1">
                                    <a:latin typeface="Cambria Math" panose="02040503050406030204" pitchFamily="18" charset="0"/>
                                  </a:rPr>
                                  <m:t>−</m:t>
                                </m:r>
                                <m:r>
                                  <a:rPr lang="en-US" sz="1500" i="1">
                                    <a:latin typeface="Cambria Math" panose="02040503050406030204" pitchFamily="18" charset="0"/>
                                  </a:rPr>
                                  <m:t>𝑧</m:t>
                                </m:r>
                              </m:num>
                              <m:den>
                                <m:r>
                                  <a:rPr lang="en-US" sz="1500" i="1">
                                    <a:latin typeface="Cambria Math" panose="02040503050406030204" pitchFamily="18" charset="0"/>
                                  </a:rPr>
                                  <m:t>𝑡</m:t>
                                </m:r>
                                <m:r>
                                  <a:rPr lang="en-US" sz="1500" i="1">
                                    <a:latin typeface="Cambria Math" panose="02040503050406030204" pitchFamily="18" charset="0"/>
                                  </a:rPr>
                                  <m:t>−</m:t>
                                </m:r>
                                <m:r>
                                  <a:rPr lang="en-US" sz="1500" i="1">
                                    <a:latin typeface="Cambria Math" panose="02040503050406030204" pitchFamily="18" charset="0"/>
                                  </a:rPr>
                                  <m:t>𝑧</m:t>
                                </m:r>
                                <m:r>
                                  <a:rPr lang="en-US" sz="1500" i="1">
                                    <a:latin typeface="Cambria Math" panose="02040503050406030204" pitchFamily="18" charset="0"/>
                                  </a:rPr>
                                  <m:t> </m:t>
                                </m:r>
                              </m:den>
                            </m:f>
                            <m:r>
                              <a:rPr lang="en-US" sz="1500" i="1">
                                <a:latin typeface="Cambria Math" panose="02040503050406030204" pitchFamily="18" charset="0"/>
                              </a:rPr>
                              <m:t> </m:t>
                            </m:r>
                            <m:r>
                              <a:rPr lang="en-US" sz="1500" i="1">
                                <a:latin typeface="Cambria Math" panose="02040503050406030204" pitchFamily="18" charset="0"/>
                              </a:rPr>
                              <m:t>𝑣</m:t>
                            </m:r>
                            <m:r>
                              <a:rPr lang="en-US" sz="1500" i="1">
                                <a:latin typeface="Cambria Math" panose="02040503050406030204" pitchFamily="18" charset="0"/>
                              </a:rPr>
                              <m:t>ớ</m:t>
                            </m:r>
                            <m:r>
                              <a:rPr lang="en-US" sz="1500" i="1">
                                <a:latin typeface="Cambria Math" panose="02040503050406030204" pitchFamily="18" charset="0"/>
                              </a:rPr>
                              <m:t>𝑖</m:t>
                            </m:r>
                            <m:r>
                              <a:rPr lang="en-US" sz="1500" i="1">
                                <a:latin typeface="Cambria Math" panose="02040503050406030204" pitchFamily="18" charset="0"/>
                              </a:rPr>
                              <m:t> </m:t>
                            </m:r>
                            <m:r>
                              <a:rPr lang="en-US" sz="1500" i="1">
                                <a:latin typeface="Cambria Math" panose="02040503050406030204" pitchFamily="18" charset="0"/>
                              </a:rPr>
                              <m:t>𝑧</m:t>
                            </m:r>
                            <m:r>
                              <a:rPr lang="en-US" sz="1500" i="1">
                                <a:latin typeface="Cambria Math" panose="02040503050406030204" pitchFamily="18" charset="0"/>
                              </a:rPr>
                              <m:t>≤</m:t>
                            </m:r>
                            <m:r>
                              <a:rPr lang="en-US" sz="1500" i="1">
                                <a:latin typeface="Cambria Math" panose="02040503050406030204" pitchFamily="18" charset="0"/>
                              </a:rPr>
                              <m:t>𝑥</m:t>
                            </m:r>
                            <m:r>
                              <a:rPr lang="en-US" sz="1500" i="1">
                                <a:latin typeface="Cambria Math" panose="02040503050406030204" pitchFamily="18" charset="0"/>
                              </a:rPr>
                              <m:t>≤</m:t>
                            </m:r>
                            <m:r>
                              <a:rPr lang="en-US" sz="1500" i="1">
                                <a:latin typeface="Cambria Math" panose="02040503050406030204" pitchFamily="18" charset="0"/>
                              </a:rPr>
                              <m:t>𝑡</m:t>
                            </m:r>
                          </m:e>
                          <m:e>
                            <m:f>
                              <m:fPr>
                                <m:ctrlPr>
                                  <a:rPr lang="en-US" sz="1500" i="1">
                                    <a:latin typeface="Cambria Math" panose="02040503050406030204" pitchFamily="18" charset="0"/>
                                  </a:rPr>
                                </m:ctrlPr>
                              </m:fPr>
                              <m:num>
                                <m:r>
                                  <a:rPr lang="en-US" sz="1500" i="1">
                                    <a:latin typeface="Cambria Math" panose="02040503050406030204" pitchFamily="18" charset="0"/>
                                  </a:rPr>
                                  <m:t>𝑘</m:t>
                                </m:r>
                                <m:r>
                                  <a:rPr lang="en-US" sz="1500" i="1">
                                    <a:latin typeface="Cambria Math" panose="02040503050406030204" pitchFamily="18" charset="0"/>
                                  </a:rPr>
                                  <m:t>−</m:t>
                                </m:r>
                                <m:r>
                                  <a:rPr lang="en-US" sz="1500" i="1">
                                    <a:latin typeface="Cambria Math" panose="02040503050406030204" pitchFamily="18" charset="0"/>
                                  </a:rPr>
                                  <m:t>𝑥</m:t>
                                </m:r>
                              </m:num>
                              <m:den>
                                <m:r>
                                  <a:rPr lang="en-US" sz="1500" i="1">
                                    <a:latin typeface="Cambria Math" panose="02040503050406030204" pitchFamily="18" charset="0"/>
                                  </a:rPr>
                                  <m:t>𝑘</m:t>
                                </m:r>
                                <m:r>
                                  <a:rPr lang="en-US" sz="1500" i="1">
                                    <a:latin typeface="Cambria Math" panose="02040503050406030204" pitchFamily="18" charset="0"/>
                                  </a:rPr>
                                  <m:t>−</m:t>
                                </m:r>
                                <m:r>
                                  <a:rPr lang="en-US" sz="1500" i="1">
                                    <a:latin typeface="Cambria Math" panose="02040503050406030204" pitchFamily="18" charset="0"/>
                                  </a:rPr>
                                  <m:t>𝑡</m:t>
                                </m:r>
                              </m:den>
                            </m:f>
                          </m:e>
                          <m:e>
                            <m:r>
                              <a:rPr lang="en-US" sz="1500" i="1">
                                <a:latin typeface="Cambria Math" panose="02040503050406030204" pitchFamily="18" charset="0"/>
                              </a:rPr>
                              <m:t>0 </m:t>
                            </m:r>
                            <m:r>
                              <a:rPr lang="en-US" sz="1500" i="1">
                                <a:latin typeface="Cambria Math" panose="02040503050406030204" pitchFamily="18" charset="0"/>
                              </a:rPr>
                              <m:t>𝑐</m:t>
                            </m:r>
                            <m:r>
                              <a:rPr lang="en-US" sz="1500" i="1">
                                <a:latin typeface="Cambria Math" panose="02040503050406030204" pitchFamily="18" charset="0"/>
                              </a:rPr>
                              <m:t>ò</m:t>
                            </m:r>
                            <m:r>
                              <a:rPr lang="en-US" sz="1500" i="1">
                                <a:latin typeface="Cambria Math" panose="02040503050406030204" pitchFamily="18" charset="0"/>
                              </a:rPr>
                              <m:t>𝑛</m:t>
                            </m:r>
                            <m:r>
                              <a:rPr lang="en-US" sz="1500" i="1">
                                <a:latin typeface="Cambria Math" panose="02040503050406030204" pitchFamily="18" charset="0"/>
                              </a:rPr>
                              <m:t> </m:t>
                            </m:r>
                            <m:r>
                              <a:rPr lang="en-US" sz="1500" i="1">
                                <a:latin typeface="Cambria Math" panose="02040503050406030204" pitchFamily="18" charset="0"/>
                              </a:rPr>
                              <m:t>𝑙</m:t>
                            </m:r>
                            <m:r>
                              <a:rPr lang="en-US" sz="1500" i="1">
                                <a:latin typeface="Cambria Math" panose="02040503050406030204" pitchFamily="18" charset="0"/>
                              </a:rPr>
                              <m:t>ạ</m:t>
                            </m:r>
                            <m:r>
                              <a:rPr lang="en-US" sz="1500" i="1">
                                <a:latin typeface="Cambria Math" panose="02040503050406030204" pitchFamily="18" charset="0"/>
                              </a:rPr>
                              <m:t>𝑖</m:t>
                            </m:r>
                          </m:e>
                        </m:eqArr>
                      </m:e>
                    </m:d>
                    <m:r>
                      <a:rPr lang="en-US" sz="1500" i="1">
                        <a:latin typeface="Cambria Math" panose="02040503050406030204" pitchFamily="18" charset="0"/>
                      </a:rPr>
                      <m:t> </m:t>
                    </m:r>
                    <m:r>
                      <a:rPr lang="en-US" sz="1500" i="1">
                        <a:latin typeface="Cambria Math" panose="02040503050406030204" pitchFamily="18" charset="0"/>
                      </a:rPr>
                      <m:t>𝑣</m:t>
                    </m:r>
                    <m:r>
                      <a:rPr lang="en-US" sz="1500" i="1">
                        <a:latin typeface="Cambria Math" panose="02040503050406030204" pitchFamily="18" charset="0"/>
                      </a:rPr>
                      <m:t>ớ</m:t>
                    </m:r>
                    <m:r>
                      <a:rPr lang="en-US" sz="1500" i="1">
                        <a:latin typeface="Cambria Math" panose="02040503050406030204" pitchFamily="18" charset="0"/>
                      </a:rPr>
                      <m:t>𝑖</m:t>
                    </m:r>
                    <m:r>
                      <a:rPr lang="en-US" sz="1500" i="1">
                        <a:latin typeface="Cambria Math" panose="02040503050406030204" pitchFamily="18" charset="0"/>
                      </a:rPr>
                      <m:t> </m:t>
                    </m:r>
                    <m:r>
                      <a:rPr lang="en-US" sz="1500" i="1">
                        <a:latin typeface="Cambria Math" panose="02040503050406030204" pitchFamily="18" charset="0"/>
                      </a:rPr>
                      <m:t>𝑡</m:t>
                    </m:r>
                    <m:r>
                      <a:rPr lang="en-US" sz="1500" i="1">
                        <a:latin typeface="Cambria Math" panose="02040503050406030204" pitchFamily="18" charset="0"/>
                      </a:rPr>
                      <m:t>≤</m:t>
                    </m:r>
                    <m:r>
                      <a:rPr lang="en-US" sz="1500" i="1">
                        <a:latin typeface="Cambria Math" panose="02040503050406030204" pitchFamily="18" charset="0"/>
                      </a:rPr>
                      <m:t>𝑥</m:t>
                    </m:r>
                    <m:r>
                      <a:rPr lang="en-US" sz="1500" i="1">
                        <a:latin typeface="Cambria Math" panose="02040503050406030204" pitchFamily="18" charset="0"/>
                      </a:rPr>
                      <m:t>≤</m:t>
                    </m:r>
                    <m:r>
                      <a:rPr lang="en-US" sz="1500" i="1">
                        <a:latin typeface="Cambria Math" panose="02040503050406030204" pitchFamily="18" charset="0"/>
                      </a:rPr>
                      <m:t>𝑘</m:t>
                    </m:r>
                  </m:oMath>
                </a14:m>
                <a:endParaRPr lang="en-US" sz="150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rPr>
                            <m:t>𝜇</m:t>
                          </m:r>
                        </m:e>
                        <m:sub>
                          <m:r>
                            <a:rPr lang="en-US" sz="1500" i="1">
                              <a:latin typeface="Cambria Math" panose="02040503050406030204" pitchFamily="18" charset="0"/>
                            </a:rPr>
                            <m:t>𝑟𝑛</m:t>
                          </m:r>
                        </m:sub>
                      </m:sSub>
                      <m:r>
                        <a:rPr lang="en-US" sz="1500" i="1">
                          <a:latin typeface="Cambria Math" panose="02040503050406030204" pitchFamily="18" charset="0"/>
                        </a:rPr>
                        <m:t>=</m:t>
                      </m:r>
                      <m:d>
                        <m:dPr>
                          <m:begChr m:val="{"/>
                          <m:endChr m:val=""/>
                          <m:ctrlPr>
                            <a:rPr lang="en-US" sz="1500" i="1">
                              <a:latin typeface="Cambria Math" panose="02040503050406030204" pitchFamily="18" charset="0"/>
                            </a:rPr>
                          </m:ctrlPr>
                        </m:dPr>
                        <m:e>
                          <m:eqArr>
                            <m:eqArrPr>
                              <m:ctrlPr>
                                <a:rPr lang="en-US" sz="1500" i="1">
                                  <a:latin typeface="Cambria Math" panose="02040503050406030204" pitchFamily="18" charset="0"/>
                                </a:rPr>
                              </m:ctrlPr>
                            </m:eqArrPr>
                            <m:e>
                              <m:f>
                                <m:fPr>
                                  <m:ctrlPr>
                                    <a:rPr lang="en-US" sz="1500" i="1">
                                      <a:latin typeface="Cambria Math" panose="02040503050406030204" pitchFamily="18" charset="0"/>
                                    </a:rPr>
                                  </m:ctrlPr>
                                </m:fPr>
                                <m:num>
                                  <m:r>
                                    <a:rPr lang="en-US" sz="1500" i="1">
                                      <a:latin typeface="Cambria Math" panose="02040503050406030204" pitchFamily="18" charset="0"/>
                                    </a:rPr>
                                    <m:t>𝑥</m:t>
                                  </m:r>
                                  <m:r>
                                    <a:rPr lang="en-US" sz="1500" i="1">
                                      <a:latin typeface="Cambria Math" panose="02040503050406030204" pitchFamily="18" charset="0"/>
                                    </a:rPr>
                                    <m:t>−</m:t>
                                  </m:r>
                                  <m:r>
                                    <a:rPr lang="en-US" sz="1500" i="1">
                                      <a:latin typeface="Cambria Math" panose="02040503050406030204" pitchFamily="18" charset="0"/>
                                    </a:rPr>
                                    <m:t>𝑡</m:t>
                                  </m:r>
                                </m:num>
                                <m:den>
                                  <m:r>
                                    <a:rPr lang="en-US" sz="1500" i="1">
                                      <a:latin typeface="Cambria Math" panose="02040503050406030204" pitchFamily="18" charset="0"/>
                                    </a:rPr>
                                    <m:t>𝑘</m:t>
                                  </m:r>
                                  <m:r>
                                    <a:rPr lang="en-US" sz="1500" i="1">
                                      <a:latin typeface="Cambria Math" panose="02040503050406030204" pitchFamily="18" charset="0"/>
                                    </a:rPr>
                                    <m:t>−</m:t>
                                  </m:r>
                                  <m:r>
                                    <a:rPr lang="en-US" sz="1500" i="1">
                                      <a:latin typeface="Cambria Math" panose="02040503050406030204" pitchFamily="18" charset="0"/>
                                    </a:rPr>
                                    <m:t>𝑡</m:t>
                                  </m:r>
                                  <m:r>
                                    <a:rPr lang="en-US" sz="1500" i="1">
                                      <a:latin typeface="Cambria Math" panose="02040503050406030204" pitchFamily="18" charset="0"/>
                                    </a:rPr>
                                    <m:t> </m:t>
                                  </m:r>
                                </m:den>
                              </m:f>
                              <m:r>
                                <a:rPr lang="en-US" sz="1500" i="1">
                                  <a:latin typeface="Cambria Math" panose="02040503050406030204" pitchFamily="18" charset="0"/>
                                </a:rPr>
                                <m:t> </m:t>
                              </m:r>
                              <m:r>
                                <a:rPr lang="en-US" sz="1500" i="1">
                                  <a:latin typeface="Cambria Math" panose="02040503050406030204" pitchFamily="18" charset="0"/>
                                </a:rPr>
                                <m:t>𝑣</m:t>
                              </m:r>
                              <m:r>
                                <a:rPr lang="en-US" sz="1500" i="1">
                                  <a:latin typeface="Cambria Math" panose="02040503050406030204" pitchFamily="18" charset="0"/>
                                </a:rPr>
                                <m:t>ớ</m:t>
                              </m:r>
                              <m:r>
                                <a:rPr lang="en-US" sz="1500" i="1">
                                  <a:latin typeface="Cambria Math" panose="02040503050406030204" pitchFamily="18" charset="0"/>
                                </a:rPr>
                                <m:t>𝑖</m:t>
                              </m:r>
                              <m:r>
                                <a:rPr lang="en-US" sz="1500" i="1">
                                  <a:latin typeface="Cambria Math" panose="02040503050406030204" pitchFamily="18" charset="0"/>
                                </a:rPr>
                                <m:t> </m:t>
                              </m:r>
                              <m:r>
                                <a:rPr lang="en-US" sz="1500" i="1">
                                  <a:latin typeface="Cambria Math" panose="02040503050406030204" pitchFamily="18" charset="0"/>
                                </a:rPr>
                                <m:t>𝑡</m:t>
                              </m:r>
                              <m:r>
                                <a:rPr lang="en-US" sz="1500" i="1">
                                  <a:latin typeface="Cambria Math" panose="02040503050406030204" pitchFamily="18" charset="0"/>
                                </a:rPr>
                                <m:t>≤</m:t>
                              </m:r>
                              <m:r>
                                <a:rPr lang="en-US" sz="1500" i="1">
                                  <a:latin typeface="Cambria Math" panose="02040503050406030204" pitchFamily="18" charset="0"/>
                                </a:rPr>
                                <m:t>𝑥</m:t>
                              </m:r>
                              <m:r>
                                <a:rPr lang="en-US" sz="1500" i="1">
                                  <a:latin typeface="Cambria Math" panose="02040503050406030204" pitchFamily="18" charset="0"/>
                                </a:rPr>
                                <m:t>≤</m:t>
                              </m:r>
                              <m:r>
                                <a:rPr lang="en-US" sz="1500" i="1">
                                  <a:latin typeface="Cambria Math" panose="02040503050406030204" pitchFamily="18" charset="0"/>
                                </a:rPr>
                                <m:t>𝑘</m:t>
                              </m:r>
                            </m:e>
                            <m:e>
                              <m:r>
                                <a:rPr lang="en-US" sz="1500" i="1">
                                  <a:latin typeface="Cambria Math" panose="02040503050406030204" pitchFamily="18" charset="0"/>
                                </a:rPr>
                                <m:t>1 </m:t>
                              </m:r>
                              <m:r>
                                <a:rPr lang="en-US" sz="1500" i="1">
                                  <a:latin typeface="Cambria Math" panose="02040503050406030204" pitchFamily="18" charset="0"/>
                                </a:rPr>
                                <m:t>𝑣</m:t>
                              </m:r>
                              <m:r>
                                <a:rPr lang="en-US" sz="1500" i="1">
                                  <a:latin typeface="Cambria Math" panose="02040503050406030204" pitchFamily="18" charset="0"/>
                                </a:rPr>
                                <m:t>ớ</m:t>
                              </m:r>
                              <m:r>
                                <a:rPr lang="en-US" sz="1500" i="1">
                                  <a:latin typeface="Cambria Math" panose="02040503050406030204" pitchFamily="18" charset="0"/>
                                </a:rPr>
                                <m:t>𝑖</m:t>
                              </m:r>
                              <m:r>
                                <a:rPr lang="en-US" sz="1500" i="1">
                                  <a:latin typeface="Cambria Math" panose="02040503050406030204" pitchFamily="18" charset="0"/>
                                </a:rPr>
                                <m:t> </m:t>
                              </m:r>
                              <m:r>
                                <a:rPr lang="en-US" sz="1500" i="1">
                                  <a:latin typeface="Cambria Math" panose="02040503050406030204" pitchFamily="18" charset="0"/>
                                </a:rPr>
                                <m:t>𝑘</m:t>
                              </m:r>
                              <m:r>
                                <a:rPr lang="en-US" sz="1500" i="1">
                                  <a:latin typeface="Cambria Math" panose="02040503050406030204" pitchFamily="18" charset="0"/>
                                </a:rPr>
                                <m:t>≤</m:t>
                              </m:r>
                              <m:r>
                                <a:rPr lang="en-US" sz="1500" i="1">
                                  <a:latin typeface="Cambria Math" panose="02040503050406030204" pitchFamily="18" charset="0"/>
                                </a:rPr>
                                <m:t>𝑥</m:t>
                              </m:r>
                            </m:e>
                            <m:e>
                              <m:r>
                                <a:rPr lang="en-US" sz="1500" i="1">
                                  <a:latin typeface="Cambria Math" panose="02040503050406030204" pitchFamily="18" charset="0"/>
                                </a:rPr>
                                <m:t>0 </m:t>
                              </m:r>
                              <m:r>
                                <a:rPr lang="en-US" sz="1500" i="1">
                                  <a:latin typeface="Cambria Math" panose="02040503050406030204" pitchFamily="18" charset="0"/>
                                </a:rPr>
                                <m:t>𝑐</m:t>
                              </m:r>
                              <m:r>
                                <a:rPr lang="en-US" sz="1500" i="1">
                                  <a:latin typeface="Cambria Math" panose="02040503050406030204" pitchFamily="18" charset="0"/>
                                </a:rPr>
                                <m:t>ò</m:t>
                              </m:r>
                              <m:r>
                                <a:rPr lang="en-US" sz="1500" i="1">
                                  <a:latin typeface="Cambria Math" panose="02040503050406030204" pitchFamily="18" charset="0"/>
                                </a:rPr>
                                <m:t>𝑛</m:t>
                              </m:r>
                              <m:r>
                                <a:rPr lang="en-US" sz="1500" i="1">
                                  <a:latin typeface="Cambria Math" panose="02040503050406030204" pitchFamily="18" charset="0"/>
                                </a:rPr>
                                <m:t> </m:t>
                              </m:r>
                              <m:r>
                                <a:rPr lang="en-US" sz="1500" i="1">
                                  <a:latin typeface="Cambria Math" panose="02040503050406030204" pitchFamily="18" charset="0"/>
                                </a:rPr>
                                <m:t>𝑙</m:t>
                              </m:r>
                              <m:r>
                                <a:rPr lang="en-US" sz="1500" i="1">
                                  <a:latin typeface="Cambria Math" panose="02040503050406030204" pitchFamily="18" charset="0"/>
                                </a:rPr>
                                <m:t>ạ</m:t>
                              </m:r>
                              <m:r>
                                <a:rPr lang="en-US" sz="1500" i="1">
                                  <a:latin typeface="Cambria Math" panose="02040503050406030204" pitchFamily="18" charset="0"/>
                                </a:rPr>
                                <m:t>𝑖</m:t>
                              </m:r>
                            </m:e>
                          </m:eqArr>
                        </m:e>
                      </m:d>
                    </m:oMath>
                  </m:oMathPara>
                </a14:m>
                <a:endParaRPr lang="en-US" sz="1500">
                  <a:latin typeface="Arial" panose="020B0604020202020204" pitchFamily="34" charset="0"/>
                  <a:cs typeface="Arial" panose="020B0604020202020204" pitchFamily="34" charset="0"/>
                </a:endParaRPr>
              </a:p>
              <a:p>
                <a:pPr marL="0" indent="0">
                  <a:buNone/>
                </a:pPr>
                <a:r>
                  <a:rPr lang="en-US" sz="1500">
                    <a:latin typeface="Arial" panose="020B0604020202020204" pitchFamily="34" charset="0"/>
                    <a:cs typeface="Arial" panose="020B0604020202020204" pitchFamily="34" charset="0"/>
                  </a:rPr>
                  <a:t> </a:t>
                </a:r>
              </a:p>
              <a:p>
                <a:r>
                  <a:rPr lang="en-US" sz="1500">
                    <a:latin typeface="Arial" panose="020B0604020202020204" pitchFamily="34" charset="0"/>
                    <a:cs typeface="Arial" panose="020B0604020202020204" pitchFamily="34" charset="0"/>
                  </a:rPr>
                  <a:t>Với v,y,z,t,k là các tham số do người dùng quyết định</a:t>
                </a:r>
              </a:p>
              <a:p>
                <a:endParaRPr lang="en-US" sz="1500">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83150" y="1605565"/>
                <a:ext cx="8915400" cy="4743719"/>
              </a:xfrm>
              <a:blipFill rotWithShape="0">
                <a:blip r:embed="rId2" cstate="print"/>
                <a:stretch>
                  <a:fillRect l="-274" t="-257"/>
                </a:stretch>
              </a:blipFill>
            </p:spPr>
            <p:txBody>
              <a:bodyPr/>
              <a:lstStyle/>
              <a:p>
                <a:r>
                  <a:rPr lang="en-US">
                    <a:noFill/>
                  </a:rPr>
                  <a:t> </a:t>
                </a:r>
              </a:p>
            </p:txBody>
          </p:sp>
        </mc:Fallback>
      </mc:AlternateContent>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3438659" y="2382592"/>
            <a:ext cx="6516710" cy="3039413"/>
          </a:xfrm>
          <a:prstGeom prst="rect">
            <a:avLst/>
          </a:prstGeom>
        </p:spPr>
      </p:pic>
    </p:spTree>
    <p:extLst>
      <p:ext uri="{BB962C8B-B14F-4D97-AF65-F5344CB8AC3E}">
        <p14:creationId xmlns:p14="http://schemas.microsoft.com/office/powerpoint/2010/main" val="40492976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2.2 Luật hợp thành mờ</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Hệ thống chỉ có một đầu vào và một đầu ra ( SISO) nên luật hợp thành mờ như sau:</a:t>
            </a:r>
          </a:p>
          <a:p>
            <a:pPr lvl="0">
              <a:buFont typeface="Courier New" panose="02070309020205020404" pitchFamily="49" charset="0"/>
              <a:buChar char="o"/>
            </a:pPr>
            <a:r>
              <a:rPr lang="en-US" smtClean="0">
                <a:latin typeface="Arial" panose="020B0604020202020204" pitchFamily="34" charset="0"/>
                <a:cs typeface="Arial" panose="020B0604020202020204" pitchFamily="34" charset="0"/>
              </a:rPr>
              <a:t>	Nếu </a:t>
            </a:r>
            <a:r>
              <a:rPr lang="en-US">
                <a:latin typeface="Arial" panose="020B0604020202020204" pitchFamily="34" charset="0"/>
                <a:cs typeface="Arial" panose="020B0604020202020204" pitchFamily="34" charset="0"/>
              </a:rPr>
              <a:t>độ ẩm rất cao thì lượng nước tưới rất ít</a:t>
            </a:r>
          </a:p>
          <a:p>
            <a:pPr lvl="0">
              <a:buFont typeface="Courier New" panose="02070309020205020404" pitchFamily="49" charset="0"/>
              <a:buChar char="o"/>
            </a:pPr>
            <a:r>
              <a:rPr lang="en-US" smtClean="0">
                <a:latin typeface="Arial" panose="020B0604020202020204" pitchFamily="34" charset="0"/>
                <a:cs typeface="Arial" panose="020B0604020202020204" pitchFamily="34" charset="0"/>
              </a:rPr>
              <a:t>	Nếu </a:t>
            </a:r>
            <a:r>
              <a:rPr lang="en-US">
                <a:latin typeface="Arial" panose="020B0604020202020204" pitchFamily="34" charset="0"/>
                <a:cs typeface="Arial" panose="020B0604020202020204" pitchFamily="34" charset="0"/>
              </a:rPr>
              <a:t>độ ẩm cao thì lượng nước tưới ít</a:t>
            </a:r>
          </a:p>
          <a:p>
            <a:pPr lvl="0">
              <a:buFont typeface="Courier New" panose="02070309020205020404" pitchFamily="49" charset="0"/>
              <a:buChar char="o"/>
            </a:pPr>
            <a:r>
              <a:rPr lang="en-US" smtClean="0">
                <a:latin typeface="Arial" panose="020B0604020202020204" pitchFamily="34" charset="0"/>
                <a:cs typeface="Arial" panose="020B0604020202020204" pitchFamily="34" charset="0"/>
              </a:rPr>
              <a:t>	Nếu </a:t>
            </a:r>
            <a:r>
              <a:rPr lang="en-US">
                <a:latin typeface="Arial" panose="020B0604020202020204" pitchFamily="34" charset="0"/>
                <a:cs typeface="Arial" panose="020B0604020202020204" pitchFamily="34" charset="0"/>
              </a:rPr>
              <a:t>độ ẩm trung bình thì lượng nước tưới trung bình</a:t>
            </a:r>
          </a:p>
          <a:p>
            <a:pPr lvl="0">
              <a:buFont typeface="Courier New" panose="02070309020205020404" pitchFamily="49" charset="0"/>
              <a:buChar char="o"/>
            </a:pPr>
            <a:r>
              <a:rPr lang="en-US" smtClean="0">
                <a:latin typeface="Arial" panose="020B0604020202020204" pitchFamily="34" charset="0"/>
                <a:cs typeface="Arial" panose="020B0604020202020204" pitchFamily="34" charset="0"/>
              </a:rPr>
              <a:t>	Nếu </a:t>
            </a:r>
            <a:r>
              <a:rPr lang="en-US">
                <a:latin typeface="Arial" panose="020B0604020202020204" pitchFamily="34" charset="0"/>
                <a:cs typeface="Arial" panose="020B0604020202020204" pitchFamily="34" charset="0"/>
              </a:rPr>
              <a:t>độ ẩm thấp thì lượng nước tưới nhiều</a:t>
            </a:r>
          </a:p>
          <a:p>
            <a:pPr lvl="0">
              <a:buFont typeface="Courier New" panose="02070309020205020404" pitchFamily="49" charset="0"/>
              <a:buChar char="o"/>
            </a:pPr>
            <a:r>
              <a:rPr lang="en-US" smtClean="0">
                <a:latin typeface="Arial" panose="020B0604020202020204" pitchFamily="34" charset="0"/>
                <a:cs typeface="Arial" panose="020B0604020202020204" pitchFamily="34" charset="0"/>
              </a:rPr>
              <a:t>	Nếu </a:t>
            </a:r>
            <a:r>
              <a:rPr lang="en-US">
                <a:latin typeface="Arial" panose="020B0604020202020204" pitchFamily="34" charset="0"/>
                <a:cs typeface="Arial" panose="020B0604020202020204" pitchFamily="34" charset="0"/>
              </a:rPr>
              <a:t>độ ẩm rất thấp thì lượng nước tưới rất nhiều</a:t>
            </a:r>
          </a:p>
          <a:p>
            <a:pPr>
              <a:buFont typeface="Courier New" panose="02070309020205020404" pitchFamily="49" charset="0"/>
              <a:buChar char="o"/>
            </a:pP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82801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2.3 Giải mờ</a:t>
            </a:r>
            <a:endParaRPr lang="en-US">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t>Sử dụng phương pháp trọng tâm để xác định đầu ra </a:t>
                </a:r>
              </a:p>
              <a:p>
                <a:pPr marL="0" indent="0">
                  <a:buNone/>
                </a:pPr>
                <a:endParaRPr lang="en-US" i="1"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𝑟𝑛</m:t>
                              </m:r>
                            </m:sub>
                          </m:sSub>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𝑡𝑏</m:t>
                              </m:r>
                            </m:sub>
                          </m:sSub>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𝑟𝑖</m:t>
                              </m:r>
                            </m:sub>
                          </m:sSub>
                          <m:r>
                            <a:rPr lang="en-US" i="1">
                              <a:latin typeface="Cambria Math" panose="02040503050406030204" pitchFamily="18" charset="0"/>
                            </a:rPr>
                            <m:t>∗</m:t>
                          </m:r>
                          <m:r>
                            <a:rPr lang="en-US" i="1">
                              <a:latin typeface="Cambria Math" panose="02040503050406030204" pitchFamily="18" charset="0"/>
                            </a:rPr>
                            <m:t>𝑣</m:t>
                          </m:r>
                        </m:num>
                        <m:den>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𝑟𝑛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𝑡𝑏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𝑟𝑖</m:t>
                              </m:r>
                            </m:sub>
                          </m:sSub>
                        </m:den>
                      </m:f>
                    </m:oMath>
                  </m:oMathPara>
                </a14:m>
                <a:endParaRPr lang="en-US"/>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10633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Đặt vấn đề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smtClean="0">
                <a:latin typeface="Arial" panose="020B0604020202020204" pitchFamily="34" charset="0"/>
                <a:cs typeface="Arial" panose="020B0604020202020204" pitchFamily="34" charset="0"/>
              </a:rPr>
              <a:t>- Công nghệ đã là một phần quen thuộc trong cuộc sống </a:t>
            </a:r>
          </a:p>
          <a:p>
            <a:pPr marL="0" indent="0">
              <a:buNone/>
            </a:pPr>
            <a:r>
              <a:rPr lang="en-US" smtClean="0">
                <a:latin typeface="Arial" panose="020B0604020202020204" pitchFamily="34" charset="0"/>
                <a:cs typeface="Arial" panose="020B0604020202020204" pitchFamily="34" charset="0"/>
              </a:rPr>
              <a:t>=&gt; Việc ứng dụng công nghệ vào đời sống không còn là một việc xa lạ </a:t>
            </a:r>
          </a:p>
          <a:p>
            <a:pPr marL="0" indent="0">
              <a:buNone/>
            </a:pPr>
            <a:r>
              <a:rPr lang="en-US" smtClean="0">
                <a:latin typeface="Arial" panose="020B0604020202020204" pitchFamily="34" charset="0"/>
                <a:cs typeface="Arial" panose="020B0604020202020204" pitchFamily="34" charset="0"/>
              </a:rPr>
              <a:t>- Hưởng ứng phong trào , cùng cảm hứng từ việc trồng rau tại gia , và việc nghiên cứu Arduino trong công việc tự động hóa </a:t>
            </a:r>
          </a:p>
          <a:p>
            <a:pPr marL="0" indent="0">
              <a:buNone/>
            </a:pPr>
            <a:r>
              <a:rPr lang="en-US" smtClean="0">
                <a:latin typeface="Arial" panose="020B0604020202020204" pitchFamily="34" charset="0"/>
                <a:cs typeface="Arial" panose="020B0604020202020204" pitchFamily="34" charset="0"/>
              </a:rPr>
              <a:t>=&gt; Đề tài này ra đời</a:t>
            </a:r>
          </a:p>
          <a:p>
            <a:pPr marL="0" indent="0">
              <a:buNone/>
            </a:pPr>
            <a:r>
              <a:rPr lang="en-US" smtClean="0">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50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dissolve">
                                      <p:cBhvr>
                                        <p:cTn id="20" dur="500"/>
                                        <p:tgtEl>
                                          <p:spTgt spid="3">
                                            <p:txEl>
                                              <p:pRg st="2" end="2"/>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3. Sơ đồ hệ thống</a:t>
            </a:r>
            <a:endParaRPr lang="en-US">
              <a:latin typeface="Arial" panose="020B0604020202020204" pitchFamily="34" charset="0"/>
              <a:cs typeface="Arial" panose="020B0604020202020204" pitchFamily="34"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250028" y="1481070"/>
            <a:ext cx="5009881" cy="5035640"/>
          </a:xfrm>
          <a:prstGeom prst="rect">
            <a:avLst/>
          </a:prstGeom>
        </p:spPr>
      </p:pic>
    </p:spTree>
    <p:extLst>
      <p:ext uri="{BB962C8B-B14F-4D97-AF65-F5344CB8AC3E}">
        <p14:creationId xmlns:p14="http://schemas.microsoft.com/office/powerpoint/2010/main" val="32049970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4. Lắp ráp các thành phần</a:t>
            </a:r>
            <a:br>
              <a:rPr lang="en-US" smtClean="0">
                <a:latin typeface="Arial" panose="020B0604020202020204" pitchFamily="34" charset="0"/>
                <a:cs typeface="Arial" panose="020B0604020202020204" pitchFamily="34" charset="0"/>
              </a:rPr>
            </a:br>
            <a:r>
              <a:rPr lang="en-US" sz="2400" smtClean="0">
                <a:latin typeface="Arial" panose="020B0604020202020204" pitchFamily="34" charset="0"/>
                <a:cs typeface="Arial" panose="020B0604020202020204" pitchFamily="34" charset="0"/>
              </a:rPr>
              <a:t>4.1 Bộ phát dữ liệu</a:t>
            </a:r>
            <a:endParaRPr lang="en-US" sz="2400">
              <a:latin typeface="Arial" panose="020B0604020202020204" pitchFamily="34" charset="0"/>
              <a:cs typeface="Arial" panose="020B0604020202020204" pitchFamily="34" charset="0"/>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00483486"/>
              </p:ext>
            </p:extLst>
          </p:nvPr>
        </p:nvGraphicFramePr>
        <p:xfrm>
          <a:off x="2166379" y="2480376"/>
          <a:ext cx="3770781" cy="3456783"/>
        </p:xfrm>
        <a:graphic>
          <a:graphicData uri="http://schemas.openxmlformats.org/drawingml/2006/table">
            <a:tbl>
              <a:tblPr firstRow="1" firstCol="1" bandRow="1">
                <a:tableStyleId>{5C22544A-7EE6-4342-B048-85BDC9FD1C3A}</a:tableStyleId>
              </a:tblPr>
              <a:tblGrid>
                <a:gridCol w="1304086"/>
                <a:gridCol w="1177589"/>
                <a:gridCol w="1289106"/>
              </a:tblGrid>
              <a:tr h="384087">
                <a:tc>
                  <a:txBody>
                    <a:bodyPr/>
                    <a:lstStyle/>
                    <a:p>
                      <a:pPr algn="just">
                        <a:lnSpc>
                          <a:spcPct val="150000"/>
                        </a:lnSpc>
                        <a:spcAft>
                          <a:spcPts val="0"/>
                        </a:spcAft>
                      </a:pPr>
                      <a:r>
                        <a:rPr lang="en-US" sz="1300">
                          <a:effectLst/>
                        </a:rPr>
                        <a:t>Signal </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Color</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RF24</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GND</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Brown</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GND</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VCC</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Red</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5V</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CE</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Orange</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7</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CSN</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Yellow</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8</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SCK</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Green</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13</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MOSI</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Blue</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11</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MISO</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Violet</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12</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IRQ</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Gray</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bl>
          </a:graphicData>
        </a:graphic>
      </p:graphicFrame>
      <p:sp>
        <p:nvSpPr>
          <p:cNvPr id="9" name="Rectangle 3"/>
          <p:cNvSpPr>
            <a:spLocks noChangeArrowheads="1"/>
          </p:cNvSpPr>
          <p:nvPr/>
        </p:nvSpPr>
        <p:spPr bwMode="auto">
          <a:xfrm>
            <a:off x="2155042" y="1866528"/>
            <a:ext cx="59199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Arial" panose="020B0604020202020204" pitchFamily="34" charset="0"/>
                <a:ea typeface="Liberation Serif" charset="0"/>
                <a:cs typeface="Arial" panose="020B0604020202020204" pitchFamily="34" charset="0"/>
              </a:rPr>
              <a:t>Sơ đồ đi dây giữa Arduino và module RF</a:t>
            </a:r>
            <a:endParaRPr kumimoji="0" lang="en-US" altLang="zh-C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759403245"/>
              </p:ext>
            </p:extLst>
          </p:nvPr>
        </p:nvGraphicFramePr>
        <p:xfrm>
          <a:off x="7582596" y="2446077"/>
          <a:ext cx="3763690" cy="3529721"/>
        </p:xfrm>
        <a:graphic>
          <a:graphicData uri="http://schemas.openxmlformats.org/drawingml/2006/table">
            <a:tbl>
              <a:tblPr firstRow="1" firstCol="1" bandRow="1">
                <a:tableStyleId>{5C22544A-7EE6-4342-B048-85BDC9FD1C3A}</a:tableStyleId>
              </a:tblPr>
              <a:tblGrid>
                <a:gridCol w="1881845"/>
                <a:gridCol w="1881845"/>
              </a:tblGrid>
              <a:tr h="1176573">
                <a:tc>
                  <a:txBody>
                    <a:bodyPr/>
                    <a:lstStyle/>
                    <a:p>
                      <a:pPr algn="just">
                        <a:lnSpc>
                          <a:spcPct val="150000"/>
                        </a:lnSpc>
                        <a:spcAft>
                          <a:spcPts val="0"/>
                        </a:spcAft>
                      </a:pPr>
                      <a:r>
                        <a:rPr lang="en-US" sz="1300">
                          <a:effectLst/>
                        </a:rPr>
                        <a:t>Signal</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Cảm biến độ ẩm đất</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588287">
                <a:tc>
                  <a:txBody>
                    <a:bodyPr/>
                    <a:lstStyle/>
                    <a:p>
                      <a:pPr algn="just">
                        <a:lnSpc>
                          <a:spcPct val="150000"/>
                        </a:lnSpc>
                        <a:spcAft>
                          <a:spcPts val="0"/>
                        </a:spcAft>
                      </a:pPr>
                      <a:r>
                        <a:rPr lang="en-US" sz="1300">
                          <a:effectLst/>
                        </a:rPr>
                        <a:t>A0</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A0</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588287">
                <a:tc>
                  <a:txBody>
                    <a:bodyPr/>
                    <a:lstStyle/>
                    <a:p>
                      <a:pPr algn="just">
                        <a:lnSpc>
                          <a:spcPct val="150000"/>
                        </a:lnSpc>
                        <a:spcAft>
                          <a:spcPts val="0"/>
                        </a:spcAft>
                      </a:pPr>
                      <a:r>
                        <a:rPr lang="en-US" sz="1300">
                          <a:effectLst/>
                        </a:rPr>
                        <a:t>-</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D0</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588287">
                <a:tc>
                  <a:txBody>
                    <a:bodyPr/>
                    <a:lstStyle/>
                    <a:p>
                      <a:pPr algn="just">
                        <a:lnSpc>
                          <a:spcPct val="150000"/>
                        </a:lnSpc>
                        <a:spcAft>
                          <a:spcPts val="0"/>
                        </a:spcAft>
                      </a:pPr>
                      <a:r>
                        <a:rPr lang="en-US" sz="1300">
                          <a:effectLst/>
                        </a:rPr>
                        <a:t>GND</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GND</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588287">
                <a:tc>
                  <a:txBody>
                    <a:bodyPr/>
                    <a:lstStyle/>
                    <a:p>
                      <a:pPr algn="just">
                        <a:lnSpc>
                          <a:spcPct val="150000"/>
                        </a:lnSpc>
                        <a:spcAft>
                          <a:spcPts val="0"/>
                        </a:spcAft>
                      </a:pPr>
                      <a:r>
                        <a:rPr lang="en-US" sz="1300">
                          <a:effectLst/>
                        </a:rPr>
                        <a:t>5V</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VCC</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bl>
          </a:graphicData>
        </a:graphic>
      </p:graphicFrame>
      <p:sp>
        <p:nvSpPr>
          <p:cNvPr id="15" name="Rectangle 4"/>
          <p:cNvSpPr>
            <a:spLocks noChangeArrowheads="1"/>
          </p:cNvSpPr>
          <p:nvPr/>
        </p:nvSpPr>
        <p:spPr bwMode="auto">
          <a:xfrm>
            <a:off x="6855584" y="1878334"/>
            <a:ext cx="52889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Arial" panose="020B0604020202020204" pitchFamily="34" charset="0"/>
                <a:ea typeface="Liberation Serif"/>
                <a:cs typeface="Arial" panose="020B0604020202020204" pitchFamily="34" charset="0"/>
              </a:rPr>
              <a:t>Sơ đồ đi dây giữa Arduino và cảm biến độ ẩm đất</a:t>
            </a:r>
            <a:endParaRPr kumimoji="0" lang="en-US" altLang="zh-C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3761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Lập trình bộ phát dữ liệu </a:t>
            </a:r>
            <a:endParaRPr lang="en-US"/>
          </a:p>
        </p:txBody>
      </p:sp>
      <p:sp>
        <p:nvSpPr>
          <p:cNvPr id="3" name="Content Placeholder 2"/>
          <p:cNvSpPr>
            <a:spLocks noGrp="1"/>
          </p:cNvSpPr>
          <p:nvPr>
            <p:ph idx="1"/>
          </p:nvPr>
        </p:nvSpPr>
        <p:spPr>
          <a:xfrm>
            <a:off x="2589212" y="1502535"/>
            <a:ext cx="8915400" cy="3777622"/>
          </a:xfrm>
        </p:spPr>
        <p:txBody>
          <a:bodyPr>
            <a:noAutofit/>
          </a:bodyPr>
          <a:lstStyle/>
          <a:p>
            <a:pPr marL="0" indent="0">
              <a:buNone/>
            </a:pPr>
            <a:r>
              <a:rPr lang="en-US" sz="1500">
                <a:latin typeface="Courier New" panose="02070309020205020404" pitchFamily="49" charset="0"/>
                <a:cs typeface="Courier New" panose="02070309020205020404" pitchFamily="49" charset="0"/>
              </a:rPr>
              <a:t>#include &lt;SPI.h&gt;</a:t>
            </a:r>
          </a:p>
          <a:p>
            <a:pPr marL="0" indent="0">
              <a:buNone/>
            </a:pPr>
            <a:r>
              <a:rPr lang="en-US" sz="1500">
                <a:latin typeface="Courier New" panose="02070309020205020404" pitchFamily="49" charset="0"/>
                <a:cs typeface="Courier New" panose="02070309020205020404" pitchFamily="49" charset="0"/>
              </a:rPr>
              <a:t>#include "</a:t>
            </a:r>
            <a:r>
              <a:rPr lang="en-US" sz="1500" smtClean="0">
                <a:latin typeface="Courier New" panose="02070309020205020404" pitchFamily="49" charset="0"/>
                <a:cs typeface="Courier New" panose="02070309020205020404" pitchFamily="49" charset="0"/>
              </a:rPr>
              <a:t>RF24.h“ </a:t>
            </a:r>
            <a:endParaRPr lang="en-US" sz="1500">
              <a:latin typeface="Courier New" panose="02070309020205020404" pitchFamily="49" charset="0"/>
              <a:cs typeface="Courier New" panose="02070309020205020404" pitchFamily="49" charset="0"/>
            </a:endParaRPr>
          </a:p>
          <a:p>
            <a:pPr marL="0" indent="0">
              <a:buNone/>
            </a:pPr>
            <a:r>
              <a:rPr lang="en-US" sz="1500">
                <a:latin typeface="Courier New" panose="02070309020205020404" pitchFamily="49" charset="0"/>
                <a:cs typeface="Courier New" panose="02070309020205020404" pitchFamily="49" charset="0"/>
              </a:rPr>
              <a:t>bool radioNumber = 1</a:t>
            </a:r>
            <a:r>
              <a:rPr lang="en-US" sz="1500" smtClean="0">
                <a:latin typeface="Courier New" panose="02070309020205020404" pitchFamily="49" charset="0"/>
                <a:cs typeface="Courier New" panose="02070309020205020404" pitchFamily="49" charset="0"/>
              </a:rPr>
              <a:t>; </a:t>
            </a:r>
            <a:r>
              <a:rPr lang="en-US" sz="1500">
                <a:latin typeface="Courier New" panose="02070309020205020404" pitchFamily="49" charset="0"/>
                <a:cs typeface="Courier New" panose="02070309020205020404" pitchFamily="49" charset="0"/>
              </a:rPr>
              <a:t>// Xac dinh radio la radio </a:t>
            </a:r>
            <a:r>
              <a:rPr lang="en-US" sz="1500" smtClean="0">
                <a:latin typeface="Courier New" panose="02070309020205020404" pitchFamily="49" charset="0"/>
                <a:cs typeface="Courier New" panose="02070309020205020404" pitchFamily="49" charset="0"/>
              </a:rPr>
              <a:t>phat</a:t>
            </a:r>
            <a:endParaRPr lang="en-US" sz="1500">
              <a:latin typeface="Courier New" panose="02070309020205020404" pitchFamily="49" charset="0"/>
              <a:cs typeface="Courier New" panose="02070309020205020404" pitchFamily="49" charset="0"/>
            </a:endParaRPr>
          </a:p>
          <a:p>
            <a:pPr marL="0" indent="0">
              <a:buNone/>
            </a:pPr>
            <a:r>
              <a:rPr lang="en-US" sz="1500">
                <a:latin typeface="Courier New" panose="02070309020205020404" pitchFamily="49" charset="0"/>
                <a:cs typeface="Courier New" panose="02070309020205020404" pitchFamily="49" charset="0"/>
              </a:rPr>
              <a:t>RF24 radio(7,8);</a:t>
            </a:r>
          </a:p>
          <a:p>
            <a:pPr marL="0" indent="0">
              <a:buNone/>
            </a:pPr>
            <a:r>
              <a:rPr lang="en-US" sz="1500">
                <a:latin typeface="Courier New" panose="02070309020205020404" pitchFamily="49" charset="0"/>
                <a:cs typeface="Courier New" panose="02070309020205020404" pitchFamily="49" charset="0"/>
              </a:rPr>
              <a:t>byte addresses[][6] = {"1Node","2Node"};</a:t>
            </a:r>
          </a:p>
          <a:p>
            <a:pPr marL="0" indent="0">
              <a:buNone/>
            </a:pPr>
            <a:r>
              <a:rPr lang="en-US" sz="1500" smtClean="0">
                <a:latin typeface="Courier New" panose="02070309020205020404" pitchFamily="49" charset="0"/>
                <a:cs typeface="Courier New" panose="02070309020205020404" pitchFamily="49" charset="0"/>
              </a:rPr>
              <a:t>bool </a:t>
            </a:r>
            <a:r>
              <a:rPr lang="en-US" sz="1500">
                <a:latin typeface="Courier New" panose="02070309020205020404" pitchFamily="49" charset="0"/>
                <a:cs typeface="Courier New" panose="02070309020205020404" pitchFamily="49" charset="0"/>
              </a:rPr>
              <a:t>role = 0;</a:t>
            </a:r>
          </a:p>
          <a:p>
            <a:pPr marL="0" indent="0">
              <a:buNone/>
            </a:pPr>
            <a:r>
              <a:rPr lang="en-US" sz="1500">
                <a:latin typeface="Courier New" panose="02070309020205020404" pitchFamily="49" charset="0"/>
                <a:cs typeface="Courier New" panose="02070309020205020404" pitchFamily="49" charset="0"/>
              </a:rPr>
              <a:t>void setup() {</a:t>
            </a:r>
          </a:p>
          <a:p>
            <a:pPr marL="0" indent="0">
              <a:buNone/>
            </a:pPr>
            <a:r>
              <a:rPr lang="en-US" sz="1500" smtClean="0">
                <a:latin typeface="Courier New" panose="02070309020205020404" pitchFamily="49" charset="0"/>
                <a:cs typeface="Courier New" panose="02070309020205020404" pitchFamily="49" charset="0"/>
              </a:rPr>
              <a:t>Serial.begin(115200);</a:t>
            </a:r>
          </a:p>
          <a:p>
            <a:pPr marL="0" indent="0">
              <a:buNone/>
            </a:pPr>
            <a:r>
              <a:rPr lang="en-US" sz="1500" smtClean="0">
                <a:latin typeface="Courier New" panose="02070309020205020404" pitchFamily="49" charset="0"/>
                <a:cs typeface="Courier New" panose="02070309020205020404" pitchFamily="49" charset="0"/>
              </a:rPr>
              <a:t>Serial.println(F</a:t>
            </a:r>
            <a:r>
              <a:rPr lang="en-US" sz="1500">
                <a:latin typeface="Courier New" panose="02070309020205020404" pitchFamily="49" charset="0"/>
                <a:cs typeface="Courier New" panose="02070309020205020404" pitchFamily="49" charset="0"/>
              </a:rPr>
              <a:t>("CAM BIEN DO AM + RADIO PHAT</a:t>
            </a:r>
            <a:r>
              <a:rPr lang="en-US" sz="1500" smtClean="0">
                <a:latin typeface="Courier New" panose="02070309020205020404" pitchFamily="49" charset="0"/>
                <a:cs typeface="Courier New" panose="02070309020205020404" pitchFamily="49" charset="0"/>
              </a:rPr>
              <a:t>"));</a:t>
            </a:r>
          </a:p>
          <a:p>
            <a:pPr marL="0" indent="0">
              <a:buNone/>
            </a:pPr>
            <a:r>
              <a:rPr lang="en-US" sz="1500" smtClean="0">
                <a:latin typeface="Courier New" panose="02070309020205020404" pitchFamily="49" charset="0"/>
                <a:cs typeface="Courier New" panose="02070309020205020404" pitchFamily="49" charset="0"/>
              </a:rPr>
              <a:t>Serial.println(F</a:t>
            </a:r>
            <a:r>
              <a:rPr lang="en-US" sz="1500">
                <a:latin typeface="Courier New" panose="02070309020205020404" pitchFamily="49" charset="0"/>
                <a:cs typeface="Courier New" panose="02070309020205020404" pitchFamily="49" charset="0"/>
              </a:rPr>
              <a:t>("*** AN 'T' DE BAT DAU QUA TRINH CHUYEN GIU LIEU *** "));</a:t>
            </a:r>
          </a:p>
          <a:p>
            <a:pPr marL="0" indent="0">
              <a:buNone/>
            </a:pPr>
            <a:r>
              <a:rPr lang="en-US" sz="1500" smtClean="0">
                <a:latin typeface="Courier New" panose="02070309020205020404" pitchFamily="49" charset="0"/>
                <a:cs typeface="Courier New" panose="02070309020205020404" pitchFamily="49" charset="0"/>
              </a:rPr>
              <a:t>pinMode </a:t>
            </a:r>
            <a:r>
              <a:rPr lang="en-US" sz="1500">
                <a:latin typeface="Courier New" panose="02070309020205020404" pitchFamily="49" charset="0"/>
                <a:cs typeface="Courier New" panose="02070309020205020404" pitchFamily="49" charset="0"/>
              </a:rPr>
              <a:t>(2, INPUT</a:t>
            </a:r>
            <a:r>
              <a:rPr lang="en-US" sz="1500" smtClean="0">
                <a:latin typeface="Courier New" panose="02070309020205020404" pitchFamily="49" charset="0"/>
                <a:cs typeface="Courier New" panose="02070309020205020404" pitchFamily="49" charset="0"/>
              </a:rPr>
              <a:t>);</a:t>
            </a:r>
          </a:p>
          <a:p>
            <a:pPr marL="0" indent="0">
              <a:buNone/>
            </a:pPr>
            <a:r>
              <a:rPr lang="en-US" sz="1500" smtClean="0">
                <a:latin typeface="Courier New" panose="02070309020205020404" pitchFamily="49" charset="0"/>
                <a:cs typeface="Courier New" panose="02070309020205020404" pitchFamily="49" charset="0"/>
              </a:rPr>
              <a:t>pinMode(A0</a:t>
            </a:r>
            <a:r>
              <a:rPr lang="en-US" sz="1500">
                <a:latin typeface="Courier New" panose="02070309020205020404" pitchFamily="49" charset="0"/>
                <a:cs typeface="Courier New" panose="02070309020205020404" pitchFamily="49" charset="0"/>
              </a:rPr>
              <a:t>, INPUT);</a:t>
            </a:r>
          </a:p>
          <a:p>
            <a:pPr marL="0" indent="0">
              <a:buNone/>
            </a:pPr>
            <a:r>
              <a:rPr lang="en-US" sz="1500" smtClean="0">
                <a:latin typeface="Courier New" panose="02070309020205020404" pitchFamily="49" charset="0"/>
                <a:cs typeface="Courier New" panose="02070309020205020404" pitchFamily="49" charset="0"/>
              </a:rPr>
              <a:t>radio.begin</a:t>
            </a:r>
            <a:r>
              <a:rPr lang="en-US" sz="1500">
                <a:latin typeface="Courier New" panose="02070309020205020404" pitchFamily="49" charset="0"/>
                <a:cs typeface="Courier New" panose="02070309020205020404" pitchFamily="49" charset="0"/>
              </a:rPr>
              <a:t>();</a:t>
            </a:r>
          </a:p>
          <a:p>
            <a:pPr marL="0" indent="0">
              <a:buNone/>
            </a:pPr>
            <a:r>
              <a:rPr lang="en-US" sz="1500" smtClean="0">
                <a:latin typeface="Courier New" panose="02070309020205020404" pitchFamily="49" charset="0"/>
                <a:cs typeface="Courier New" panose="02070309020205020404" pitchFamily="49" charset="0"/>
              </a:rPr>
              <a:t>radio.setPALevel(RF24_PA_LOW);</a:t>
            </a:r>
            <a:endParaRPr lang="en-US" sz="15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44900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1481" y="399245"/>
            <a:ext cx="8915400" cy="3777622"/>
          </a:xfrm>
        </p:spPr>
        <p:txBody>
          <a:bodyPr>
            <a:noAutofit/>
          </a:bodyPr>
          <a:lstStyle/>
          <a:p>
            <a:pPr marL="0" indent="0">
              <a:buNone/>
            </a:pPr>
            <a:r>
              <a:rPr lang="en-US" sz="1500">
                <a:latin typeface="Courier New" panose="02070309020205020404" pitchFamily="49" charset="0"/>
                <a:cs typeface="Courier New" panose="02070309020205020404" pitchFamily="49" charset="0"/>
              </a:rPr>
              <a:t>if(radioNumber){</a:t>
            </a:r>
          </a:p>
          <a:p>
            <a:pPr marL="0" indent="0">
              <a:buNone/>
            </a:pPr>
            <a:r>
              <a:rPr lang="en-US" sz="1500">
                <a:latin typeface="Courier New" panose="02070309020205020404" pitchFamily="49" charset="0"/>
                <a:cs typeface="Courier New" panose="02070309020205020404" pitchFamily="49" charset="0"/>
              </a:rPr>
              <a:t>    radio.openWritingPipe(addresses[1]);</a:t>
            </a:r>
          </a:p>
          <a:p>
            <a:pPr marL="0" indent="0">
              <a:buNone/>
            </a:pPr>
            <a:r>
              <a:rPr lang="en-US" sz="1500">
                <a:latin typeface="Courier New" panose="02070309020205020404" pitchFamily="49" charset="0"/>
                <a:cs typeface="Courier New" panose="02070309020205020404" pitchFamily="49" charset="0"/>
              </a:rPr>
              <a:t>    radio.openReadingPipe(1,addresses[0]);</a:t>
            </a:r>
          </a:p>
          <a:p>
            <a:pPr marL="0" indent="0">
              <a:buNone/>
            </a:pPr>
            <a:r>
              <a:rPr lang="en-US" sz="1500">
                <a:latin typeface="Courier New" panose="02070309020205020404" pitchFamily="49" charset="0"/>
                <a:cs typeface="Courier New" panose="02070309020205020404" pitchFamily="49" charset="0"/>
              </a:rPr>
              <a:t>      }else{</a:t>
            </a:r>
          </a:p>
          <a:p>
            <a:pPr marL="0" indent="0">
              <a:buNone/>
            </a:pPr>
            <a:r>
              <a:rPr lang="en-US" sz="1500">
                <a:latin typeface="Courier New" panose="02070309020205020404" pitchFamily="49" charset="0"/>
                <a:cs typeface="Courier New" panose="02070309020205020404" pitchFamily="49" charset="0"/>
              </a:rPr>
              <a:t>     radio.openWritingPipe(addresses[0]);</a:t>
            </a:r>
          </a:p>
          <a:p>
            <a:pPr marL="0" indent="0">
              <a:buNone/>
            </a:pPr>
            <a:r>
              <a:rPr lang="en-US" sz="1500">
                <a:latin typeface="Courier New" panose="02070309020205020404" pitchFamily="49" charset="0"/>
                <a:cs typeface="Courier New" panose="02070309020205020404" pitchFamily="49" charset="0"/>
              </a:rPr>
              <a:t>      radio.openReadingPipe(1,addresses[1]);</a:t>
            </a:r>
          </a:p>
          <a:p>
            <a:pPr marL="0" indent="0">
              <a:buNone/>
            </a:pPr>
            <a:r>
              <a:rPr lang="en-US" sz="1500">
                <a:latin typeface="Courier New" panose="02070309020205020404" pitchFamily="49" charset="0"/>
                <a:cs typeface="Courier New" panose="02070309020205020404" pitchFamily="49" charset="0"/>
              </a:rPr>
              <a:t>       }</a:t>
            </a:r>
          </a:p>
          <a:p>
            <a:pPr marL="0" indent="0">
              <a:buNone/>
            </a:pPr>
            <a:r>
              <a:rPr lang="en-US" sz="1500">
                <a:latin typeface="Courier New" panose="02070309020205020404" pitchFamily="49" charset="0"/>
                <a:cs typeface="Courier New" panose="02070309020205020404" pitchFamily="49" charset="0"/>
              </a:rPr>
              <a:t>  radio.startListening();</a:t>
            </a:r>
          </a:p>
          <a:p>
            <a:pPr marL="0" indent="0">
              <a:buNone/>
            </a:pPr>
            <a:r>
              <a:rPr lang="en-US" sz="1500">
                <a:latin typeface="Courier New" panose="02070309020205020404" pitchFamily="49" charset="0"/>
                <a:cs typeface="Courier New" panose="02070309020205020404" pitchFamily="49" charset="0"/>
              </a:rPr>
              <a:t>	}</a:t>
            </a:r>
          </a:p>
          <a:p>
            <a:pPr marL="0" indent="0">
              <a:buNone/>
            </a:pPr>
            <a:r>
              <a:rPr lang="en-US" sz="1500">
                <a:latin typeface="Courier New" panose="02070309020205020404" pitchFamily="49" charset="0"/>
                <a:cs typeface="Courier New" panose="02070309020205020404" pitchFamily="49" charset="0"/>
              </a:rPr>
              <a:t>void loop() {</a:t>
            </a:r>
          </a:p>
          <a:p>
            <a:pPr marL="0" indent="0">
              <a:buNone/>
            </a:pPr>
            <a:r>
              <a:rPr lang="en-US" sz="1500">
                <a:latin typeface="Courier New" panose="02070309020205020404" pitchFamily="49" charset="0"/>
                <a:cs typeface="Courier New" panose="02070309020205020404" pitchFamily="49" charset="0"/>
              </a:rPr>
              <a:t>if (role == 1)  {</a:t>
            </a:r>
          </a:p>
          <a:p>
            <a:pPr marL="0" indent="0">
              <a:buNone/>
            </a:pPr>
            <a:r>
              <a:rPr lang="en-US" sz="1500">
                <a:latin typeface="Courier New" panose="02070309020205020404" pitchFamily="49" charset="0"/>
                <a:cs typeface="Courier New" panose="02070309020205020404" pitchFamily="49" charset="0"/>
              </a:rPr>
              <a:t>     radio.stopListening();                 </a:t>
            </a:r>
          </a:p>
          <a:p>
            <a:pPr marL="0" indent="0">
              <a:buNone/>
            </a:pPr>
            <a:r>
              <a:rPr lang="en-US" sz="1500">
                <a:latin typeface="Courier New" panose="02070309020205020404" pitchFamily="49" charset="0"/>
                <a:cs typeface="Courier New" panose="02070309020205020404" pitchFamily="49" charset="0"/>
              </a:rPr>
              <a:t>     long value = analogRead(A0);     </a:t>
            </a:r>
          </a:p>
          <a:p>
            <a:pPr marL="0" indent="0">
              <a:buNone/>
            </a:pPr>
            <a:r>
              <a:rPr lang="en-US" sz="1500">
                <a:latin typeface="Courier New" panose="02070309020205020404" pitchFamily="49" charset="0"/>
                <a:cs typeface="Courier New" panose="02070309020205020404" pitchFamily="49" charset="0"/>
              </a:rPr>
              <a:t>Serial.print("Do am do duoc tren cay la: ");</a:t>
            </a:r>
          </a:p>
          <a:p>
            <a:pPr marL="0" indent="0">
              <a:buNone/>
            </a:pPr>
            <a:r>
              <a:rPr lang="en-US" sz="1500">
                <a:latin typeface="Courier New" panose="02070309020205020404" pitchFamily="49" charset="0"/>
                <a:cs typeface="Courier New" panose="02070309020205020404" pitchFamily="49" charset="0"/>
              </a:rPr>
              <a:t>Serial.println(value);                 </a:t>
            </a:r>
          </a:p>
          <a:p>
            <a:pPr marL="0" indent="0">
              <a:buNone/>
            </a:pPr>
            <a:r>
              <a:rPr lang="en-US" sz="1500" smtClean="0">
                <a:latin typeface="Courier New" panose="02070309020205020404" pitchFamily="49" charset="0"/>
                <a:cs typeface="Courier New" panose="02070309020205020404" pitchFamily="49" charset="0"/>
              </a:rPr>
              <a:t>delay(10</a:t>
            </a:r>
            <a:r>
              <a:rPr lang="en-US" sz="1500">
                <a:latin typeface="Courier New" panose="02070309020205020404" pitchFamily="49" charset="0"/>
                <a:cs typeface="Courier New" panose="02070309020205020404" pitchFamily="49" charset="0"/>
              </a:rPr>
              <a:t>);</a:t>
            </a:r>
          </a:p>
          <a:p>
            <a:pPr marL="0" indent="0">
              <a:buNone/>
            </a:pPr>
            <a:r>
              <a:rPr lang="en-US" sz="1500">
                <a:latin typeface="Courier New" panose="02070309020205020404" pitchFamily="49" charset="0"/>
                <a:cs typeface="Courier New" panose="02070309020205020404" pitchFamily="49" charset="0"/>
              </a:rPr>
              <a:t>Serial.println(F("Bat dau gui"));</a:t>
            </a:r>
          </a:p>
          <a:p>
            <a:pPr marL="0" indent="0">
              <a:buNone/>
            </a:pPr>
            <a:r>
              <a:rPr lang="en-US" sz="1500" smtClean="0">
                <a:latin typeface="Courier New" panose="02070309020205020404" pitchFamily="49" charset="0"/>
                <a:cs typeface="Courier New" panose="02070309020205020404" pitchFamily="49" charset="0"/>
              </a:rPr>
              <a:t>         </a:t>
            </a:r>
            <a:r>
              <a:rPr lang="en-US" sz="1500" smtClean="0"/>
              <a:t>            </a:t>
            </a:r>
            <a:endParaRPr lang="en-US" sz="1500"/>
          </a:p>
          <a:p>
            <a:endParaRPr lang="en-US" sz="1500"/>
          </a:p>
        </p:txBody>
      </p:sp>
    </p:spTree>
    <p:extLst>
      <p:ext uri="{BB962C8B-B14F-4D97-AF65-F5344CB8AC3E}">
        <p14:creationId xmlns:p14="http://schemas.microsoft.com/office/powerpoint/2010/main" val="87438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967" y="176011"/>
            <a:ext cx="8915400" cy="6469488"/>
          </a:xfrm>
        </p:spPr>
        <p:txBody>
          <a:bodyPr>
            <a:normAutofit fontScale="25000" lnSpcReduction="20000"/>
          </a:bodyPr>
          <a:lstStyle/>
          <a:p>
            <a:pPr marL="0" indent="0">
              <a:buNone/>
            </a:pPr>
            <a:r>
              <a:rPr lang="en-US" sz="6000">
                <a:latin typeface="Courier New" panose="02070309020205020404" pitchFamily="49" charset="0"/>
                <a:cs typeface="Courier New" panose="02070309020205020404" pitchFamily="49" charset="0"/>
              </a:rPr>
              <a:t>unsigned long start_time = value;               </a:t>
            </a:r>
          </a:p>
          <a:p>
            <a:pPr marL="0" indent="0">
              <a:buNone/>
            </a:pPr>
            <a:r>
              <a:rPr lang="en-US" sz="6000">
                <a:latin typeface="Courier New" panose="02070309020205020404" pitchFamily="49" charset="0"/>
                <a:cs typeface="Courier New" panose="02070309020205020404" pitchFamily="49" charset="0"/>
              </a:rPr>
              <a:t>if (!radio.write( &amp;start_time, sizeof(unsigned long) )){</a:t>
            </a:r>
          </a:p>
          <a:p>
            <a:pPr marL="0" indent="0">
              <a:buNone/>
            </a:pPr>
            <a:r>
              <a:rPr lang="en-US" sz="6000">
                <a:latin typeface="Courier New" panose="02070309020205020404" pitchFamily="49" charset="0"/>
                <a:cs typeface="Courier New" panose="02070309020205020404" pitchFamily="49" charset="0"/>
              </a:rPr>
              <a:t>Serial.println(F("LOI"));</a:t>
            </a:r>
          </a:p>
          <a:p>
            <a:pPr marL="0" indent="0">
              <a:buNone/>
            </a:pPr>
            <a:r>
              <a:rPr lang="en-US" sz="6000">
                <a:latin typeface="Courier New" panose="02070309020205020404" pitchFamily="49" charset="0"/>
                <a:cs typeface="Courier New" panose="02070309020205020404" pitchFamily="49" charset="0"/>
              </a:rPr>
              <a:t>    }</a:t>
            </a:r>
          </a:p>
          <a:p>
            <a:pPr marL="0" indent="0">
              <a:buNone/>
            </a:pPr>
            <a:r>
              <a:rPr lang="en-US" sz="6000">
                <a:latin typeface="Courier New" panose="02070309020205020404" pitchFamily="49" charset="0"/>
                <a:cs typeface="Courier New" panose="02070309020205020404" pitchFamily="49" charset="0"/>
              </a:rPr>
              <a:t>radio.startListening</a:t>
            </a:r>
            <a:r>
              <a:rPr lang="en-US" sz="6000" smtClean="0">
                <a:latin typeface="Courier New" panose="02070309020205020404" pitchFamily="49" charset="0"/>
                <a:cs typeface="Courier New" panose="02070309020205020404" pitchFamily="49" charset="0"/>
              </a:rPr>
              <a:t>();</a:t>
            </a:r>
          </a:p>
          <a:p>
            <a:pPr marL="0" indent="0">
              <a:buNone/>
            </a:pPr>
            <a:r>
              <a:rPr lang="en-US" sz="6000">
                <a:latin typeface="Courier New" panose="02070309020205020404" pitchFamily="49" charset="0"/>
                <a:cs typeface="Courier New" panose="02070309020205020404" pitchFamily="49" charset="0"/>
              </a:rPr>
              <a:t>unsigned long </a:t>
            </a:r>
            <a:r>
              <a:rPr lang="en-US" sz="6000" smtClean="0">
                <a:latin typeface="Courier New" panose="02070309020205020404" pitchFamily="49" charset="0"/>
                <a:cs typeface="Courier New" panose="02070309020205020404" pitchFamily="49" charset="0"/>
              </a:rPr>
              <a:t>started_waiting_at = micros();   </a:t>
            </a:r>
          </a:p>
          <a:p>
            <a:pPr marL="0" indent="0">
              <a:buNone/>
            </a:pPr>
            <a:r>
              <a:rPr lang="en-US" sz="6000" smtClean="0">
                <a:latin typeface="Courier New" panose="02070309020205020404" pitchFamily="49" charset="0"/>
                <a:cs typeface="Courier New" panose="02070309020205020404" pitchFamily="49" charset="0"/>
              </a:rPr>
              <a:t>boolean </a:t>
            </a:r>
            <a:r>
              <a:rPr lang="en-US" sz="6000">
                <a:latin typeface="Courier New" panose="02070309020205020404" pitchFamily="49" charset="0"/>
                <a:cs typeface="Courier New" panose="02070309020205020404" pitchFamily="49" charset="0"/>
              </a:rPr>
              <a:t>timeout = false;                            </a:t>
            </a:r>
          </a:p>
          <a:p>
            <a:pPr marL="0" indent="0">
              <a:buNone/>
            </a:pPr>
            <a:r>
              <a:rPr lang="en-US" sz="6000" smtClean="0">
                <a:latin typeface="Courier New" panose="02070309020205020404" pitchFamily="49" charset="0"/>
                <a:cs typeface="Courier New" panose="02070309020205020404" pitchFamily="49" charset="0"/>
              </a:rPr>
              <a:t>while </a:t>
            </a:r>
            <a:r>
              <a:rPr lang="en-US" sz="6000">
                <a:latin typeface="Courier New" panose="02070309020205020404" pitchFamily="49" charset="0"/>
                <a:cs typeface="Courier New" panose="02070309020205020404" pitchFamily="49" charset="0"/>
              </a:rPr>
              <a:t>( ! radio.available() ){                   </a:t>
            </a:r>
            <a:endParaRPr lang="en-US" sz="6000" smtClean="0">
              <a:latin typeface="Courier New" panose="02070309020205020404" pitchFamily="49" charset="0"/>
              <a:cs typeface="Courier New" panose="02070309020205020404" pitchFamily="49" charset="0"/>
            </a:endParaRPr>
          </a:p>
          <a:p>
            <a:pPr marL="0" indent="0">
              <a:buNone/>
            </a:pPr>
            <a:r>
              <a:rPr lang="en-US" sz="6000" smtClean="0">
                <a:latin typeface="Courier New" panose="02070309020205020404" pitchFamily="49" charset="0"/>
                <a:cs typeface="Courier New" panose="02070309020205020404" pitchFamily="49" charset="0"/>
              </a:rPr>
              <a:t>if </a:t>
            </a:r>
            <a:r>
              <a:rPr lang="en-US" sz="6000">
                <a:latin typeface="Courier New" panose="02070309020205020404" pitchFamily="49" charset="0"/>
                <a:cs typeface="Courier New" panose="02070309020205020404" pitchFamily="49" charset="0"/>
              </a:rPr>
              <a:t>(micros() - started_waiting_at &gt; 200000 ){           </a:t>
            </a:r>
          </a:p>
          <a:p>
            <a:pPr marL="0" indent="0">
              <a:buNone/>
            </a:pPr>
            <a:r>
              <a:rPr lang="en-US" sz="6000" smtClean="0">
                <a:latin typeface="Courier New" panose="02070309020205020404" pitchFamily="49" charset="0"/>
                <a:cs typeface="Courier New" panose="02070309020205020404" pitchFamily="49" charset="0"/>
              </a:rPr>
              <a:t>   timeout </a:t>
            </a:r>
            <a:r>
              <a:rPr lang="en-US" sz="6000">
                <a:latin typeface="Courier New" panose="02070309020205020404" pitchFamily="49" charset="0"/>
                <a:cs typeface="Courier New" panose="02070309020205020404" pitchFamily="49" charset="0"/>
              </a:rPr>
              <a:t>= true</a:t>
            </a:r>
            <a:r>
              <a:rPr lang="en-US" sz="6000" smtClean="0">
                <a:latin typeface="Courier New" panose="02070309020205020404" pitchFamily="49" charset="0"/>
                <a:cs typeface="Courier New" panose="02070309020205020404" pitchFamily="49" charset="0"/>
              </a:rPr>
              <a:t>;</a:t>
            </a:r>
          </a:p>
          <a:p>
            <a:pPr marL="0" indent="0">
              <a:buNone/>
            </a:pPr>
            <a:r>
              <a:rPr lang="en-US" sz="6000" smtClean="0">
                <a:latin typeface="Courier New" panose="02070309020205020404" pitchFamily="49" charset="0"/>
                <a:cs typeface="Courier New" panose="02070309020205020404" pitchFamily="49" charset="0"/>
              </a:rPr>
              <a:t>  </a:t>
            </a:r>
            <a:r>
              <a:rPr lang="en-US" sz="6000">
                <a:latin typeface="Courier New" panose="02070309020205020404" pitchFamily="49" charset="0"/>
                <a:cs typeface="Courier New" panose="02070309020205020404" pitchFamily="49" charset="0"/>
              </a:rPr>
              <a:t>break</a:t>
            </a:r>
            <a:r>
              <a:rPr lang="en-US" sz="6000" smtClean="0">
                <a:latin typeface="Courier New" panose="02070309020205020404" pitchFamily="49" charset="0"/>
                <a:cs typeface="Courier New" panose="02070309020205020404" pitchFamily="49" charset="0"/>
              </a:rPr>
              <a:t>;</a:t>
            </a:r>
          </a:p>
          <a:p>
            <a:pPr marL="0" indent="0">
              <a:buNone/>
            </a:pPr>
            <a:r>
              <a:rPr lang="en-US" sz="6000" smtClean="0">
                <a:latin typeface="Courier New" panose="02070309020205020404" pitchFamily="49" charset="0"/>
                <a:cs typeface="Courier New" panose="02070309020205020404" pitchFamily="49" charset="0"/>
              </a:rPr>
              <a:t>     </a:t>
            </a:r>
            <a:r>
              <a:rPr lang="en-US" sz="6000">
                <a:latin typeface="Courier New" panose="02070309020205020404" pitchFamily="49" charset="0"/>
                <a:cs typeface="Courier New" panose="02070309020205020404" pitchFamily="49" charset="0"/>
              </a:rPr>
              <a:t>}      </a:t>
            </a:r>
          </a:p>
          <a:p>
            <a:pPr marL="0" indent="0">
              <a:buNone/>
            </a:pPr>
            <a:r>
              <a:rPr lang="en-US" sz="6000" smtClean="0">
                <a:latin typeface="Courier New" panose="02070309020205020404" pitchFamily="49" charset="0"/>
                <a:cs typeface="Courier New" panose="02070309020205020404" pitchFamily="49" charset="0"/>
              </a:rPr>
              <a:t>   }</a:t>
            </a:r>
          </a:p>
          <a:p>
            <a:pPr marL="0" indent="0">
              <a:buNone/>
            </a:pPr>
            <a:r>
              <a:rPr lang="en-US" sz="6000" smtClean="0">
                <a:latin typeface="Courier New" panose="02070309020205020404" pitchFamily="49" charset="0"/>
                <a:cs typeface="Courier New" panose="02070309020205020404" pitchFamily="49" charset="0"/>
              </a:rPr>
              <a:t>if </a:t>
            </a:r>
            <a:r>
              <a:rPr lang="en-US" sz="6000">
                <a:latin typeface="Courier New" panose="02070309020205020404" pitchFamily="49" charset="0"/>
                <a:cs typeface="Courier New" panose="02070309020205020404" pitchFamily="49" charset="0"/>
              </a:rPr>
              <a:t>( timeout ){                        </a:t>
            </a:r>
          </a:p>
          <a:p>
            <a:pPr marL="0" indent="0">
              <a:buNone/>
            </a:pPr>
            <a:r>
              <a:rPr lang="en-US" sz="6000" smtClean="0">
                <a:latin typeface="Courier New" panose="02070309020205020404" pitchFamily="49" charset="0"/>
                <a:cs typeface="Courier New" panose="02070309020205020404" pitchFamily="49" charset="0"/>
              </a:rPr>
              <a:t>Serial.println(F</a:t>
            </a:r>
            <a:r>
              <a:rPr lang="en-US" sz="6000">
                <a:latin typeface="Courier New" panose="02070309020205020404" pitchFamily="49" charset="0"/>
                <a:cs typeface="Courier New" panose="02070309020205020404" pitchFamily="49" charset="0"/>
              </a:rPr>
              <a:t>("LOI , KHONG KET NOI DUOC VOI RADIO THU."));</a:t>
            </a:r>
          </a:p>
          <a:p>
            <a:pPr marL="0" indent="0">
              <a:buNone/>
            </a:pPr>
            <a:r>
              <a:rPr lang="en-US" sz="6000" smtClean="0">
                <a:latin typeface="Courier New" panose="02070309020205020404" pitchFamily="49" charset="0"/>
                <a:cs typeface="Courier New" panose="02070309020205020404" pitchFamily="49" charset="0"/>
              </a:rPr>
              <a:t>         </a:t>
            </a:r>
            <a:r>
              <a:rPr lang="en-US" sz="6000">
                <a:latin typeface="Courier New" panose="02070309020205020404" pitchFamily="49" charset="0"/>
                <a:cs typeface="Courier New" panose="02070309020205020404" pitchFamily="49" charset="0"/>
              </a:rPr>
              <a:t>}else{</a:t>
            </a:r>
          </a:p>
          <a:p>
            <a:pPr marL="0" indent="0">
              <a:buNone/>
            </a:pPr>
            <a:r>
              <a:rPr lang="en-US" sz="6000" smtClean="0">
                <a:latin typeface="Courier New" panose="02070309020205020404" pitchFamily="49" charset="0"/>
                <a:cs typeface="Courier New" panose="02070309020205020404" pitchFamily="49" charset="0"/>
              </a:rPr>
              <a:t>unsigned </a:t>
            </a:r>
            <a:r>
              <a:rPr lang="en-US" sz="6000">
                <a:latin typeface="Courier New" panose="02070309020205020404" pitchFamily="49" charset="0"/>
                <a:cs typeface="Courier New" panose="02070309020205020404" pitchFamily="49" charset="0"/>
              </a:rPr>
              <a:t>long got_time;                          </a:t>
            </a:r>
            <a:endParaRPr lang="en-US" sz="6000" smtClean="0">
              <a:latin typeface="Courier New" panose="02070309020205020404" pitchFamily="49" charset="0"/>
              <a:cs typeface="Courier New" panose="02070309020205020404" pitchFamily="49" charset="0"/>
            </a:endParaRPr>
          </a:p>
          <a:p>
            <a:pPr marL="0" indent="0">
              <a:buNone/>
            </a:pPr>
            <a:r>
              <a:rPr lang="en-US" sz="6000" smtClean="0">
                <a:latin typeface="Courier New" panose="02070309020205020404" pitchFamily="49" charset="0"/>
                <a:cs typeface="Courier New" panose="02070309020205020404" pitchFamily="49" charset="0"/>
              </a:rPr>
              <a:t>radio.read</a:t>
            </a:r>
            <a:r>
              <a:rPr lang="en-US" sz="6000">
                <a:latin typeface="Courier New" panose="02070309020205020404" pitchFamily="49" charset="0"/>
                <a:cs typeface="Courier New" panose="02070309020205020404" pitchFamily="49" charset="0"/>
              </a:rPr>
              <a:t>( &amp;got_time, sizeof(unsigned long) </a:t>
            </a:r>
            <a:r>
              <a:rPr lang="en-US" sz="6000" smtClean="0">
                <a:latin typeface="Courier New" panose="02070309020205020404" pitchFamily="49" charset="0"/>
                <a:cs typeface="Courier New" panose="02070309020205020404" pitchFamily="49" charset="0"/>
              </a:rPr>
              <a:t>);</a:t>
            </a:r>
          </a:p>
          <a:p>
            <a:pPr marL="0" indent="0">
              <a:buNone/>
            </a:pPr>
            <a:r>
              <a:rPr lang="en-US" sz="6000" smtClean="0">
                <a:latin typeface="Courier New" panose="02070309020205020404" pitchFamily="49" charset="0"/>
                <a:cs typeface="Courier New" panose="02070309020205020404" pitchFamily="49" charset="0"/>
              </a:rPr>
              <a:t>unsigned </a:t>
            </a:r>
            <a:r>
              <a:rPr lang="en-US" sz="6000">
                <a:latin typeface="Courier New" panose="02070309020205020404" pitchFamily="49" charset="0"/>
                <a:cs typeface="Courier New" panose="02070309020205020404" pitchFamily="49" charset="0"/>
              </a:rPr>
              <a:t>long end_time = micros</a:t>
            </a:r>
            <a:r>
              <a:rPr lang="en-US" sz="6000" smtClean="0">
                <a:latin typeface="Courier New" panose="02070309020205020404" pitchFamily="49" charset="0"/>
                <a:cs typeface="Courier New" panose="02070309020205020404" pitchFamily="49" charset="0"/>
              </a:rPr>
              <a:t>();</a:t>
            </a:r>
          </a:p>
          <a:p>
            <a:pPr marL="0" indent="0">
              <a:buNone/>
            </a:pPr>
            <a:r>
              <a:rPr lang="en-US" sz="6000" smtClean="0">
                <a:latin typeface="Courier New" panose="02070309020205020404" pitchFamily="49" charset="0"/>
                <a:cs typeface="Courier New" panose="02070309020205020404" pitchFamily="49" charset="0"/>
              </a:rPr>
              <a:t>Serial.print(F</a:t>
            </a:r>
            <a:r>
              <a:rPr lang="en-US" sz="6000">
                <a:latin typeface="Courier New" panose="02070309020205020404" pitchFamily="49" charset="0"/>
                <a:cs typeface="Courier New" panose="02070309020205020404" pitchFamily="49" charset="0"/>
              </a:rPr>
              <a:t>("Sent </a:t>
            </a:r>
            <a:r>
              <a:rPr lang="en-US" sz="6000" smtClean="0">
                <a:latin typeface="Courier New" panose="02070309020205020404" pitchFamily="49" charset="0"/>
                <a:cs typeface="Courier New" panose="02070309020205020404" pitchFamily="49" charset="0"/>
              </a:rPr>
              <a:t>");</a:t>
            </a:r>
          </a:p>
          <a:p>
            <a:pPr marL="0" indent="0">
              <a:buNone/>
            </a:pPr>
            <a:r>
              <a:rPr lang="en-US" sz="6000" smtClean="0">
                <a:latin typeface="Courier New" panose="02070309020205020404" pitchFamily="49" charset="0"/>
                <a:cs typeface="Courier New" panose="02070309020205020404" pitchFamily="49" charset="0"/>
              </a:rPr>
              <a:t>Serial.print(start_time);</a:t>
            </a:r>
            <a:endParaRPr lang="en-US" sz="6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72549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2694" y="214648"/>
            <a:ext cx="8915400" cy="5838422"/>
          </a:xfrm>
        </p:spPr>
        <p:txBody>
          <a:bodyPr>
            <a:noAutofit/>
          </a:bodyPr>
          <a:lstStyle/>
          <a:p>
            <a:pPr marL="0" indent="0">
              <a:buNone/>
            </a:pPr>
            <a:r>
              <a:rPr lang="en-US" sz="1500">
                <a:latin typeface="Courier New" panose="02070309020205020404" pitchFamily="49" charset="0"/>
                <a:cs typeface="Courier New" panose="02070309020205020404" pitchFamily="49" charset="0"/>
              </a:rPr>
              <a:t>Serial.print(F(", Got response "));</a:t>
            </a:r>
          </a:p>
          <a:p>
            <a:pPr marL="0" indent="0">
              <a:buNone/>
            </a:pPr>
            <a:r>
              <a:rPr lang="en-US" sz="1500">
                <a:latin typeface="Courier New" panose="02070309020205020404" pitchFamily="49" charset="0"/>
                <a:cs typeface="Courier New" panose="02070309020205020404" pitchFamily="49" charset="0"/>
              </a:rPr>
              <a:t>Serial.print(got_time);</a:t>
            </a:r>
          </a:p>
          <a:p>
            <a:pPr marL="0" indent="0">
              <a:buNone/>
            </a:pPr>
            <a:r>
              <a:rPr lang="en-US" sz="1500">
                <a:latin typeface="Courier New" panose="02070309020205020404" pitchFamily="49" charset="0"/>
                <a:cs typeface="Courier New" panose="02070309020205020404" pitchFamily="49" charset="0"/>
              </a:rPr>
              <a:t>Serial.print(F(", Round-trip delay "));</a:t>
            </a:r>
          </a:p>
          <a:p>
            <a:pPr marL="0" indent="0">
              <a:buNone/>
            </a:pPr>
            <a:r>
              <a:rPr lang="en-US" sz="1500">
                <a:latin typeface="Courier New" panose="02070309020205020404" pitchFamily="49" charset="0"/>
                <a:cs typeface="Courier New" panose="02070309020205020404" pitchFamily="49" charset="0"/>
              </a:rPr>
              <a:t>Serial.print(end_time-start_time);</a:t>
            </a:r>
          </a:p>
          <a:p>
            <a:pPr marL="0" indent="0">
              <a:buNone/>
            </a:pPr>
            <a:r>
              <a:rPr lang="en-US" sz="1500">
                <a:latin typeface="Courier New" panose="02070309020205020404" pitchFamily="49" charset="0"/>
                <a:cs typeface="Courier New" panose="02070309020205020404" pitchFamily="49" charset="0"/>
              </a:rPr>
              <a:t>Serial.println(F(" microseconds"));</a:t>
            </a:r>
          </a:p>
          <a:p>
            <a:pPr marL="0" indent="0">
              <a:buNone/>
            </a:pPr>
            <a:r>
              <a:rPr lang="en-US" sz="1500">
                <a:latin typeface="Courier New" panose="02070309020205020404" pitchFamily="49" charset="0"/>
                <a:cs typeface="Courier New" panose="02070309020205020404" pitchFamily="49" charset="0"/>
              </a:rPr>
              <a:t>delay(1000);</a:t>
            </a:r>
          </a:p>
          <a:p>
            <a:pPr marL="0" indent="0">
              <a:buNone/>
            </a:pPr>
            <a:r>
              <a:rPr lang="en-US" sz="1500">
                <a:latin typeface="Courier New" panose="02070309020205020404" pitchFamily="49" charset="0"/>
                <a:cs typeface="Courier New" panose="02070309020205020404" pitchFamily="49" charset="0"/>
              </a:rPr>
              <a:t>	 }</a:t>
            </a:r>
          </a:p>
          <a:p>
            <a:pPr marL="0" indent="0">
              <a:buNone/>
            </a:pPr>
            <a:r>
              <a:rPr lang="en-US" sz="1500">
                <a:latin typeface="Courier New" panose="02070309020205020404" pitchFamily="49" charset="0"/>
                <a:cs typeface="Courier New" panose="02070309020205020404" pitchFamily="49" charset="0"/>
              </a:rPr>
              <a:t>if ( Serial.available() )</a:t>
            </a:r>
          </a:p>
          <a:p>
            <a:pPr marL="0" indent="0">
              <a:buNone/>
            </a:pPr>
            <a:r>
              <a:rPr lang="en-US" sz="1500">
                <a:latin typeface="Courier New" panose="02070309020205020404" pitchFamily="49" charset="0"/>
                <a:cs typeface="Courier New" panose="02070309020205020404" pitchFamily="49" charset="0"/>
              </a:rPr>
              <a:t>	 {</a:t>
            </a:r>
          </a:p>
          <a:p>
            <a:pPr marL="0" indent="0">
              <a:buNone/>
            </a:pPr>
            <a:r>
              <a:rPr lang="en-US" sz="1500">
                <a:latin typeface="Courier New" panose="02070309020205020404" pitchFamily="49" charset="0"/>
                <a:cs typeface="Courier New" panose="02070309020205020404" pitchFamily="49" charset="0"/>
              </a:rPr>
              <a:t>char c = toupper(Serial.read());</a:t>
            </a:r>
          </a:p>
          <a:p>
            <a:pPr marL="0" indent="0">
              <a:buNone/>
            </a:pPr>
            <a:r>
              <a:rPr lang="en-US" sz="1500">
                <a:latin typeface="Courier New" panose="02070309020205020404" pitchFamily="49" charset="0"/>
                <a:cs typeface="Courier New" panose="02070309020205020404" pitchFamily="49" charset="0"/>
              </a:rPr>
              <a:t>if ( c == 'T' &amp;&amp; role == 0 ){      </a:t>
            </a:r>
          </a:p>
          <a:p>
            <a:pPr marL="0" indent="0">
              <a:buNone/>
            </a:pPr>
            <a:r>
              <a:rPr lang="en-US" sz="1500">
                <a:latin typeface="Courier New" panose="02070309020205020404" pitchFamily="49" charset="0"/>
                <a:cs typeface="Courier New" panose="02070309020205020404" pitchFamily="49" charset="0"/>
              </a:rPr>
              <a:t>Serial.println(F("*** CHANGING TO TRANSMIT ROLE -- PRESS 'R' TO SWITCH BACK"));</a:t>
            </a:r>
          </a:p>
          <a:p>
            <a:pPr marL="0" indent="0">
              <a:buNone/>
            </a:pPr>
            <a:r>
              <a:rPr lang="en-US" sz="1500">
                <a:latin typeface="Courier New" panose="02070309020205020404" pitchFamily="49" charset="0"/>
                <a:cs typeface="Courier New" panose="02070309020205020404" pitchFamily="49" charset="0"/>
              </a:rPr>
              <a:t>role = 1;             </a:t>
            </a:r>
          </a:p>
          <a:p>
            <a:pPr marL="0" indent="0">
              <a:buNone/>
            </a:pPr>
            <a:r>
              <a:rPr lang="en-US" sz="1500">
                <a:latin typeface="Courier New" panose="02070309020205020404" pitchFamily="49" charset="0"/>
                <a:cs typeface="Courier New" panose="02070309020205020404" pitchFamily="49" charset="0"/>
              </a:rPr>
              <a:t>       }else</a:t>
            </a:r>
          </a:p>
          <a:p>
            <a:pPr marL="0" indent="0">
              <a:buNone/>
            </a:pPr>
            <a:r>
              <a:rPr lang="en-US" sz="1500">
                <a:latin typeface="Courier New" panose="02070309020205020404" pitchFamily="49" charset="0"/>
                <a:cs typeface="Courier New" panose="02070309020205020404" pitchFamily="49" charset="0"/>
              </a:rPr>
              <a:t>if ( c == 'R' &amp;&amp; role == 1 ){</a:t>
            </a:r>
          </a:p>
          <a:p>
            <a:pPr marL="0" indent="0">
              <a:buNone/>
            </a:pPr>
            <a:endParaRPr lang="en-US" sz="15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189679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latin typeface="Courier New" panose="02070309020205020404" pitchFamily="49" charset="0"/>
                <a:cs typeface="Courier New" panose="02070309020205020404" pitchFamily="49" charset="0"/>
              </a:rPr>
              <a:t>Serial.println(F("*** CHANGING TO RECEIVE ROLE -- PRESS 'T' TO SWITCH BACK"));      </a:t>
            </a:r>
          </a:p>
          <a:p>
            <a:pPr marL="0" indent="0">
              <a:buNone/>
            </a:pPr>
            <a:r>
              <a:rPr lang="en-US">
                <a:latin typeface="Courier New" panose="02070309020205020404" pitchFamily="49" charset="0"/>
                <a:cs typeface="Courier New" panose="02070309020205020404" pitchFamily="49" charset="0"/>
              </a:rPr>
              <a:t>role = 0;               </a:t>
            </a:r>
          </a:p>
          <a:p>
            <a:pPr marL="0" indent="0">
              <a:buNone/>
            </a:pPr>
            <a:r>
              <a:rPr lang="en-US">
                <a:latin typeface="Courier New" panose="02070309020205020404" pitchFamily="49" charset="0"/>
                <a:cs typeface="Courier New" panose="02070309020205020404" pitchFamily="49" charset="0"/>
              </a:rPr>
              <a:t>radio.startListening();</a:t>
            </a:r>
          </a:p>
          <a:p>
            <a:pPr marL="0" indent="0">
              <a:buNone/>
            </a:pP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 	}</a:t>
            </a:r>
          </a:p>
          <a:p>
            <a:pPr marL="0" indent="0">
              <a:buNone/>
            </a:pPr>
            <a:r>
              <a:rPr lang="en-US">
                <a:latin typeface="Courier New" panose="02070309020205020404" pitchFamily="49" charset="0"/>
                <a:cs typeface="Courier New" panose="02070309020205020404" pitchFamily="49" charset="0"/>
              </a:rPr>
              <a:t>}</a:t>
            </a:r>
            <a:endParaRPr lang="en-US"/>
          </a:p>
        </p:txBody>
      </p:sp>
    </p:spTree>
    <p:extLst>
      <p:ext uri="{BB962C8B-B14F-4D97-AF65-F5344CB8AC3E}">
        <p14:creationId xmlns:p14="http://schemas.microsoft.com/office/powerpoint/2010/main" val="421525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4.2 Bộ điều khiển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177088" y="2133600"/>
            <a:ext cx="8915400" cy="3777622"/>
          </a:xfrm>
        </p:spPr>
        <p:txBody>
          <a:bodyPr/>
          <a:lstStyle/>
          <a:p>
            <a:pPr marL="0" lvl="0" indent="0">
              <a:buNone/>
            </a:pPr>
            <a:r>
              <a:rPr lang="en-US" altLang="zh-CN">
                <a:solidFill>
                  <a:schemeClr val="tx1"/>
                </a:solidFill>
                <a:latin typeface="Arial" panose="020B0604020202020204" pitchFamily="34" charset="0"/>
                <a:ea typeface="Liberation Serif" charset="0"/>
                <a:cs typeface="Arial" panose="020B0604020202020204" pitchFamily="34" charset="0"/>
              </a:rPr>
              <a:t>Sơ đồ đi dây giữa Arduino và module RF</a:t>
            </a:r>
            <a:endParaRPr lang="en-US" altLang="zh-CN">
              <a:solidFill>
                <a:schemeClr val="tx1"/>
              </a:solidFill>
              <a:latin typeface="Arial" panose="020B0604020202020204" pitchFamily="34" charset="0"/>
              <a:cs typeface="Arial" panose="020B0604020202020204" pitchFamily="34" charset="0"/>
            </a:endParaRPr>
          </a:p>
          <a:p>
            <a:endParaRPr lang="en-US"/>
          </a:p>
        </p:txBody>
      </p:sp>
      <p:graphicFrame>
        <p:nvGraphicFramePr>
          <p:cNvPr id="5" name="Content Placeholder 7"/>
          <p:cNvGraphicFramePr>
            <a:graphicFrameLocks/>
          </p:cNvGraphicFramePr>
          <p:nvPr>
            <p:extLst>
              <p:ext uri="{D42A27DB-BD31-4B8C-83A1-F6EECF244321}">
                <p14:modId xmlns:p14="http://schemas.microsoft.com/office/powerpoint/2010/main" val="1590847146"/>
              </p:ext>
            </p:extLst>
          </p:nvPr>
        </p:nvGraphicFramePr>
        <p:xfrm>
          <a:off x="2466372" y="2683039"/>
          <a:ext cx="3770781" cy="3456783"/>
        </p:xfrm>
        <a:graphic>
          <a:graphicData uri="http://schemas.openxmlformats.org/drawingml/2006/table">
            <a:tbl>
              <a:tblPr firstRow="1" firstCol="1" bandRow="1">
                <a:tableStyleId>{5C22544A-7EE6-4342-B048-85BDC9FD1C3A}</a:tableStyleId>
              </a:tblPr>
              <a:tblGrid>
                <a:gridCol w="1304086"/>
                <a:gridCol w="1177589"/>
                <a:gridCol w="1289106"/>
              </a:tblGrid>
              <a:tr h="384087">
                <a:tc>
                  <a:txBody>
                    <a:bodyPr/>
                    <a:lstStyle/>
                    <a:p>
                      <a:pPr algn="just">
                        <a:lnSpc>
                          <a:spcPct val="150000"/>
                        </a:lnSpc>
                        <a:spcAft>
                          <a:spcPts val="0"/>
                        </a:spcAft>
                      </a:pPr>
                      <a:r>
                        <a:rPr lang="en-US" sz="1300">
                          <a:effectLst/>
                        </a:rPr>
                        <a:t>Signal </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Color</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RF24</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GND</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Brown</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GND</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VCC</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Red</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5V</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CE</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Orange</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7</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CSN</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Yellow</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8</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SCK</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Green</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13</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MOSI</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Blue</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11</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MISO</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Violet</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12</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384087">
                <a:tc>
                  <a:txBody>
                    <a:bodyPr/>
                    <a:lstStyle/>
                    <a:p>
                      <a:pPr algn="just">
                        <a:lnSpc>
                          <a:spcPct val="150000"/>
                        </a:lnSpc>
                        <a:spcAft>
                          <a:spcPts val="0"/>
                        </a:spcAft>
                      </a:pPr>
                      <a:r>
                        <a:rPr lang="en-US" sz="1300">
                          <a:effectLst/>
                        </a:rPr>
                        <a:t>IRQ</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Gray</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2343758"/>
              </p:ext>
            </p:extLst>
          </p:nvPr>
        </p:nvGraphicFramePr>
        <p:xfrm>
          <a:off x="7700667" y="3444285"/>
          <a:ext cx="3658172" cy="1606826"/>
        </p:xfrm>
        <a:graphic>
          <a:graphicData uri="http://schemas.openxmlformats.org/drawingml/2006/table">
            <a:tbl>
              <a:tblPr firstRow="1" firstCol="1" bandRow="1">
                <a:tableStyleId>{5C22544A-7EE6-4342-B048-85BDC9FD1C3A}</a:tableStyleId>
              </a:tblPr>
              <a:tblGrid>
                <a:gridCol w="1829086"/>
                <a:gridCol w="1829086"/>
              </a:tblGrid>
              <a:tr h="803413">
                <a:tc>
                  <a:txBody>
                    <a:bodyPr/>
                    <a:lstStyle/>
                    <a:p>
                      <a:pPr algn="just">
                        <a:lnSpc>
                          <a:spcPct val="150000"/>
                        </a:lnSpc>
                        <a:spcAft>
                          <a:spcPts val="0"/>
                        </a:spcAft>
                      </a:pPr>
                      <a:r>
                        <a:rPr lang="en-US" sz="1300">
                          <a:effectLst/>
                        </a:rPr>
                        <a:t>Arduino </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Cảm biến lưu lượng </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803413">
                <a:tc>
                  <a:txBody>
                    <a:bodyPr/>
                    <a:lstStyle/>
                    <a:p>
                      <a:pPr algn="just">
                        <a:lnSpc>
                          <a:spcPct val="150000"/>
                        </a:lnSpc>
                        <a:spcAft>
                          <a:spcPts val="0"/>
                        </a:spcAft>
                      </a:pPr>
                      <a:r>
                        <a:rPr lang="en-US" sz="1300">
                          <a:effectLst/>
                        </a:rPr>
                        <a:t>2</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Tín hiệu</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bl>
          </a:graphicData>
        </a:graphic>
      </p:graphicFrame>
      <p:sp>
        <p:nvSpPr>
          <p:cNvPr id="9" name="Rectangle 1"/>
          <p:cNvSpPr>
            <a:spLocks noChangeArrowheads="1"/>
          </p:cNvSpPr>
          <p:nvPr/>
        </p:nvSpPr>
        <p:spPr bwMode="auto">
          <a:xfrm>
            <a:off x="6915954" y="2133600"/>
            <a:ext cx="52760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Arial" panose="020B0604020202020204" pitchFamily="34" charset="0"/>
                <a:ea typeface="Liberation Serif"/>
                <a:cs typeface="Arial" panose="020B0604020202020204" pitchFamily="34" charset="0"/>
              </a:rPr>
              <a:t> Sơ đồ đi dây giữa Arduino và cảm biến lưu lượng</a:t>
            </a:r>
            <a:endParaRPr kumimoji="0" lang="en-US" altLang="zh-C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5251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478546417"/>
              </p:ext>
            </p:extLst>
          </p:nvPr>
        </p:nvGraphicFramePr>
        <p:xfrm>
          <a:off x="2063112" y="3337247"/>
          <a:ext cx="4183142" cy="3012036"/>
        </p:xfrm>
        <a:graphic>
          <a:graphicData uri="http://schemas.openxmlformats.org/drawingml/2006/table">
            <a:tbl>
              <a:tblPr firstRow="1" firstCol="1" bandRow="1">
                <a:tableStyleId>{5C22544A-7EE6-4342-B048-85BDC9FD1C3A}</a:tableStyleId>
              </a:tblPr>
              <a:tblGrid>
                <a:gridCol w="2091571"/>
                <a:gridCol w="2091571"/>
              </a:tblGrid>
              <a:tr h="502006">
                <a:tc>
                  <a:txBody>
                    <a:bodyPr/>
                    <a:lstStyle/>
                    <a:p>
                      <a:pPr algn="just">
                        <a:lnSpc>
                          <a:spcPct val="150000"/>
                        </a:lnSpc>
                        <a:spcAft>
                          <a:spcPts val="0"/>
                        </a:spcAft>
                      </a:pPr>
                      <a:r>
                        <a:rPr lang="en-US" sz="1300">
                          <a:effectLst/>
                        </a:rPr>
                        <a:t>Arduino</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Relay</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502006">
                <a:tc>
                  <a:txBody>
                    <a:bodyPr/>
                    <a:lstStyle/>
                    <a:p>
                      <a:pPr algn="just">
                        <a:lnSpc>
                          <a:spcPct val="150000"/>
                        </a:lnSpc>
                        <a:spcAft>
                          <a:spcPts val="0"/>
                        </a:spcAft>
                      </a:pPr>
                      <a:r>
                        <a:rPr lang="en-US" sz="1300">
                          <a:effectLst/>
                        </a:rPr>
                        <a:t>4</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Tín hiệu</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502006">
                <a:tc>
                  <a:txBody>
                    <a:bodyPr/>
                    <a:lstStyle/>
                    <a:p>
                      <a:pPr algn="just">
                        <a:lnSpc>
                          <a:spcPct val="150000"/>
                        </a:lnSpc>
                        <a:spcAft>
                          <a:spcPts val="0"/>
                        </a:spcAft>
                      </a:pPr>
                      <a:r>
                        <a:rPr lang="en-US" sz="1300">
                          <a:effectLst/>
                        </a:rPr>
                        <a:t>Dương</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VCC</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502006">
                <a:tc>
                  <a:txBody>
                    <a:bodyPr/>
                    <a:lstStyle/>
                    <a:p>
                      <a:pPr algn="just">
                        <a:lnSpc>
                          <a:spcPct val="150000"/>
                        </a:lnSpc>
                        <a:spcAft>
                          <a:spcPts val="0"/>
                        </a:spcAft>
                      </a:pPr>
                      <a:r>
                        <a:rPr lang="en-US" sz="1300">
                          <a:effectLst/>
                        </a:rPr>
                        <a:t>Dương</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VSS+</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502006">
                <a:tc>
                  <a:txBody>
                    <a:bodyPr/>
                    <a:lstStyle/>
                    <a:p>
                      <a:pPr algn="just">
                        <a:lnSpc>
                          <a:spcPct val="150000"/>
                        </a:lnSpc>
                        <a:spcAft>
                          <a:spcPts val="0"/>
                        </a:spcAft>
                      </a:pPr>
                      <a:r>
                        <a:rPr lang="en-US" sz="1300">
                          <a:effectLst/>
                        </a:rPr>
                        <a:t>Âm</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GND</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502006">
                <a:tc>
                  <a:txBody>
                    <a:bodyPr/>
                    <a:lstStyle/>
                    <a:p>
                      <a:pPr algn="just">
                        <a:lnSpc>
                          <a:spcPct val="150000"/>
                        </a:lnSpc>
                        <a:spcAft>
                          <a:spcPts val="0"/>
                        </a:spcAft>
                      </a:pPr>
                      <a:r>
                        <a:rPr lang="en-US" sz="1300">
                          <a:effectLst/>
                        </a:rPr>
                        <a:t>Âm</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VSS-</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bl>
          </a:graphicData>
        </a:graphic>
      </p:graphicFrame>
      <p:sp>
        <p:nvSpPr>
          <p:cNvPr id="5" name="Rectangle 1"/>
          <p:cNvSpPr>
            <a:spLocks noChangeArrowheads="1"/>
          </p:cNvSpPr>
          <p:nvPr/>
        </p:nvSpPr>
        <p:spPr bwMode="auto">
          <a:xfrm>
            <a:off x="3039415" y="2735619"/>
            <a:ext cx="43401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Arial" panose="020B0604020202020204" pitchFamily="34" charset="0"/>
                <a:ea typeface="Liberation Serif"/>
                <a:cs typeface="Arial" panose="020B0604020202020204" pitchFamily="34" charset="0"/>
              </a:rPr>
              <a:t>Arduino qua Relay</a:t>
            </a:r>
            <a:endParaRPr kumimoji="0" lang="en-US" altLang="zh-C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6" name="TextBox 5"/>
          <p:cNvSpPr txBox="1"/>
          <p:nvPr/>
        </p:nvSpPr>
        <p:spPr>
          <a:xfrm>
            <a:off x="3812146" y="1712890"/>
            <a:ext cx="6503831" cy="369332"/>
          </a:xfrm>
          <a:prstGeom prst="rect">
            <a:avLst/>
          </a:prstGeom>
          <a:noFill/>
        </p:spPr>
        <p:txBody>
          <a:bodyPr wrap="square" rtlCol="0">
            <a:spAutoFit/>
          </a:bodyPr>
          <a:lstStyle/>
          <a:p>
            <a:r>
              <a:rPr lang="en-US" smtClean="0">
                <a:latin typeface="Arial" panose="020B0604020202020204" pitchFamily="34" charset="0"/>
                <a:cs typeface="Arial" panose="020B0604020202020204" pitchFamily="34" charset="0"/>
              </a:rPr>
              <a:t>Sơ đồ đi đây giữa Arduino và máy bơm ( thông qua relay )</a:t>
            </a:r>
            <a:endParaRPr lang="en-US">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38637685"/>
              </p:ext>
            </p:extLst>
          </p:nvPr>
        </p:nvGraphicFramePr>
        <p:xfrm>
          <a:off x="7594120" y="3588638"/>
          <a:ext cx="3546104" cy="1923519"/>
        </p:xfrm>
        <a:graphic>
          <a:graphicData uri="http://schemas.openxmlformats.org/drawingml/2006/table">
            <a:tbl>
              <a:tblPr firstRow="1" firstCol="1" bandRow="1">
                <a:tableStyleId>{5C22544A-7EE6-4342-B048-85BDC9FD1C3A}</a:tableStyleId>
              </a:tblPr>
              <a:tblGrid>
                <a:gridCol w="1773052"/>
                <a:gridCol w="1773052"/>
              </a:tblGrid>
              <a:tr h="641173">
                <a:tc>
                  <a:txBody>
                    <a:bodyPr/>
                    <a:lstStyle/>
                    <a:p>
                      <a:pPr algn="just">
                        <a:lnSpc>
                          <a:spcPct val="150000"/>
                        </a:lnSpc>
                        <a:spcAft>
                          <a:spcPts val="0"/>
                        </a:spcAft>
                      </a:pPr>
                      <a:r>
                        <a:rPr lang="en-US" sz="1300">
                          <a:effectLst/>
                        </a:rPr>
                        <a:t>Relay</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Máy Bơm</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641173">
                <a:tc>
                  <a:txBody>
                    <a:bodyPr/>
                    <a:lstStyle/>
                    <a:p>
                      <a:pPr algn="just">
                        <a:lnSpc>
                          <a:spcPct val="150000"/>
                        </a:lnSpc>
                        <a:spcAft>
                          <a:spcPts val="0"/>
                        </a:spcAft>
                      </a:pPr>
                      <a:r>
                        <a:rPr lang="en-US" sz="1300">
                          <a:effectLst/>
                        </a:rPr>
                        <a:t>NC</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Âm</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641173">
                <a:tc>
                  <a:txBody>
                    <a:bodyPr/>
                    <a:lstStyle/>
                    <a:p>
                      <a:pPr algn="just">
                        <a:lnSpc>
                          <a:spcPct val="150000"/>
                        </a:lnSpc>
                        <a:spcAft>
                          <a:spcPts val="0"/>
                        </a:spcAft>
                      </a:pPr>
                      <a:r>
                        <a:rPr lang="en-US" sz="1300">
                          <a:effectLst/>
                        </a:rPr>
                        <a:t>COM</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just">
                        <a:lnSpc>
                          <a:spcPct val="150000"/>
                        </a:lnSpc>
                        <a:spcAft>
                          <a:spcPts val="0"/>
                        </a:spcAft>
                      </a:pPr>
                      <a:r>
                        <a:rPr lang="en-US" sz="1300">
                          <a:effectLst/>
                        </a:rPr>
                        <a:t>Dương</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bl>
          </a:graphicData>
        </a:graphic>
      </p:graphicFrame>
      <p:sp>
        <p:nvSpPr>
          <p:cNvPr id="8" name="Rectangle 2"/>
          <p:cNvSpPr>
            <a:spLocks noChangeArrowheads="1"/>
          </p:cNvSpPr>
          <p:nvPr/>
        </p:nvSpPr>
        <p:spPr bwMode="auto">
          <a:xfrm>
            <a:off x="7834451" y="2779553"/>
            <a:ext cx="22589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smtClean="0">
                <a:ln>
                  <a:noFill/>
                </a:ln>
                <a:solidFill>
                  <a:schemeClr val="tx1"/>
                </a:solidFill>
                <a:effectLst/>
                <a:latin typeface="Arial" panose="020B0604020202020204" pitchFamily="34" charset="0"/>
                <a:ea typeface="Liberation Serif"/>
                <a:cs typeface="Arial" panose="020B0604020202020204" pitchFamily="34" charset="0"/>
              </a:rPr>
              <a:t>Relay qua máy bơm</a:t>
            </a:r>
            <a:endParaRPr kumimoji="0" lang="en-US" altLang="zh-CN"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6664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Lập trình bộ điều khiển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476778"/>
            <a:ext cx="8915400" cy="3777622"/>
          </a:xfrm>
        </p:spPr>
        <p:txBody>
          <a:bodyPr>
            <a:noAutofit/>
          </a:bodyPr>
          <a:lstStyle/>
          <a:p>
            <a:pPr marL="0" indent="0">
              <a:buNone/>
            </a:pPr>
            <a:r>
              <a:rPr lang="en-US" sz="1500">
                <a:latin typeface="Courier New" panose="02070309020205020404" pitchFamily="49" charset="0"/>
                <a:cs typeface="Courier New" panose="02070309020205020404" pitchFamily="49" charset="0"/>
              </a:rPr>
              <a:t>#include &lt;SPI.h&gt;</a:t>
            </a:r>
          </a:p>
          <a:p>
            <a:pPr marL="0" indent="0">
              <a:buNone/>
            </a:pPr>
            <a:r>
              <a:rPr lang="en-US" sz="1500">
                <a:latin typeface="Courier New" panose="02070309020205020404" pitchFamily="49" charset="0"/>
                <a:cs typeface="Courier New" panose="02070309020205020404" pitchFamily="49" charset="0"/>
              </a:rPr>
              <a:t>#include "</a:t>
            </a:r>
            <a:r>
              <a:rPr lang="en-US" sz="1500" smtClean="0">
                <a:latin typeface="Courier New" panose="02070309020205020404" pitchFamily="49" charset="0"/>
                <a:cs typeface="Courier New" panose="02070309020205020404" pitchFamily="49" charset="0"/>
              </a:rPr>
              <a:t>RF24.h</a:t>
            </a:r>
            <a:endParaRPr lang="en-US" sz="1500">
              <a:latin typeface="Courier New" panose="02070309020205020404" pitchFamily="49" charset="0"/>
              <a:cs typeface="Courier New" panose="02070309020205020404" pitchFamily="49" charset="0"/>
            </a:endParaRPr>
          </a:p>
          <a:p>
            <a:pPr marL="0" indent="0">
              <a:buNone/>
            </a:pPr>
            <a:r>
              <a:rPr lang="en-US" sz="1500">
                <a:latin typeface="Courier New" panose="02070309020205020404" pitchFamily="49" charset="0"/>
                <a:cs typeface="Courier New" panose="02070309020205020404" pitchFamily="49" charset="0"/>
              </a:rPr>
              <a:t>bool radioNumber = 0;</a:t>
            </a:r>
          </a:p>
          <a:p>
            <a:pPr marL="0" indent="0">
              <a:buNone/>
            </a:pPr>
            <a:r>
              <a:rPr lang="en-US" sz="1500">
                <a:latin typeface="Courier New" panose="02070309020205020404" pitchFamily="49" charset="0"/>
                <a:cs typeface="Courier New" panose="02070309020205020404" pitchFamily="49" charset="0"/>
              </a:rPr>
              <a:t>RF24 radio(7,8);</a:t>
            </a:r>
          </a:p>
          <a:p>
            <a:pPr marL="0" indent="0">
              <a:buNone/>
            </a:pPr>
            <a:r>
              <a:rPr lang="en-US" sz="1500">
                <a:latin typeface="Courier New" panose="02070309020205020404" pitchFamily="49" charset="0"/>
                <a:cs typeface="Courier New" panose="02070309020205020404" pitchFamily="49" charset="0"/>
              </a:rPr>
              <a:t>byte addresses[][6] = {"1Node","2Node"};</a:t>
            </a:r>
          </a:p>
          <a:p>
            <a:pPr marL="0" indent="0">
              <a:buNone/>
            </a:pPr>
            <a:r>
              <a:rPr lang="en-US" sz="1500" smtClean="0">
                <a:latin typeface="Courier New" panose="02070309020205020404" pitchFamily="49" charset="0"/>
                <a:cs typeface="Courier New" panose="02070309020205020404" pitchFamily="49" charset="0"/>
              </a:rPr>
              <a:t>bool </a:t>
            </a:r>
            <a:r>
              <a:rPr lang="en-US" sz="1500">
                <a:latin typeface="Courier New" panose="02070309020205020404" pitchFamily="49" charset="0"/>
                <a:cs typeface="Courier New" panose="02070309020205020404" pitchFamily="49" charset="0"/>
              </a:rPr>
              <a:t>role = 0;</a:t>
            </a:r>
          </a:p>
          <a:p>
            <a:pPr marL="0" indent="0">
              <a:buNone/>
            </a:pPr>
            <a:r>
              <a:rPr lang="en-US" sz="1500" smtClean="0">
                <a:latin typeface="Courier New" panose="02070309020205020404" pitchFamily="49" charset="0"/>
                <a:cs typeface="Courier New" panose="02070309020205020404" pitchFamily="49" charset="0"/>
              </a:rPr>
              <a:t>int </a:t>
            </a:r>
            <a:r>
              <a:rPr lang="en-US" sz="1500">
                <a:latin typeface="Courier New" panose="02070309020205020404" pitchFamily="49" charset="0"/>
                <a:cs typeface="Courier New" panose="02070309020205020404" pitchFamily="49" charset="0"/>
              </a:rPr>
              <a:t>pushButton = 2;</a:t>
            </a:r>
          </a:p>
          <a:p>
            <a:pPr marL="0" indent="0">
              <a:buNone/>
            </a:pPr>
            <a:r>
              <a:rPr lang="en-US" sz="1500" smtClean="0">
                <a:latin typeface="Courier New" panose="02070309020205020404" pitchFamily="49" charset="0"/>
                <a:cs typeface="Courier New" panose="02070309020205020404" pitchFamily="49" charset="0"/>
              </a:rPr>
              <a:t>const </a:t>
            </a:r>
            <a:r>
              <a:rPr lang="en-US" sz="1500">
                <a:latin typeface="Courier New" panose="02070309020205020404" pitchFamily="49" charset="0"/>
                <a:cs typeface="Courier New" panose="02070309020205020404" pitchFamily="49" charset="0"/>
              </a:rPr>
              <a:t>float </a:t>
            </a:r>
            <a:r>
              <a:rPr lang="en-US" sz="1500" smtClean="0">
                <a:latin typeface="Courier New" panose="02070309020205020404" pitchFamily="49" charset="0"/>
                <a:cs typeface="Courier New" panose="02070309020205020404" pitchFamily="49" charset="0"/>
              </a:rPr>
              <a:t>a=200,b=400,c=600,d=800,e=1000;</a:t>
            </a:r>
            <a:endParaRPr lang="en-US" sz="1500">
              <a:latin typeface="Courier New" panose="02070309020205020404" pitchFamily="49" charset="0"/>
              <a:cs typeface="Courier New" panose="02070309020205020404" pitchFamily="49" charset="0"/>
            </a:endParaRPr>
          </a:p>
          <a:p>
            <a:pPr marL="0" indent="0">
              <a:buNone/>
            </a:pPr>
            <a:r>
              <a:rPr lang="en-US" sz="1500" smtClean="0">
                <a:latin typeface="Courier New" panose="02070309020205020404" pitchFamily="49" charset="0"/>
                <a:cs typeface="Courier New" panose="02070309020205020404" pitchFamily="49" charset="0"/>
              </a:rPr>
              <a:t>const float v=200,y=400,z=600,t=800,k=1000;</a:t>
            </a:r>
          </a:p>
          <a:p>
            <a:pPr marL="0" indent="0">
              <a:buNone/>
            </a:pPr>
            <a:r>
              <a:rPr lang="en-US" sz="1500" smtClean="0">
                <a:latin typeface="Courier New" panose="02070309020205020404" pitchFamily="49" charset="0"/>
                <a:cs typeface="Courier New" panose="02070309020205020404" pitchFamily="49" charset="0"/>
              </a:rPr>
              <a:t>float </a:t>
            </a:r>
            <a:r>
              <a:rPr lang="en-US" sz="1500">
                <a:latin typeface="Courier New" panose="02070309020205020404" pitchFamily="49" charset="0"/>
                <a:cs typeface="Courier New" panose="02070309020205020404" pitchFamily="49" charset="0"/>
              </a:rPr>
              <a:t>luongnuoc;</a:t>
            </a:r>
          </a:p>
          <a:p>
            <a:pPr marL="0" indent="0">
              <a:buNone/>
            </a:pPr>
            <a:r>
              <a:rPr lang="en-US" sz="1500">
                <a:latin typeface="Courier New" panose="02070309020205020404" pitchFamily="49" charset="0"/>
                <a:cs typeface="Courier New" panose="02070309020205020404" pitchFamily="49" charset="0"/>
              </a:rPr>
              <a:t>int st;</a:t>
            </a:r>
          </a:p>
          <a:p>
            <a:pPr marL="0" indent="0">
              <a:buNone/>
            </a:pPr>
            <a:r>
              <a:rPr lang="en-US" sz="1500">
                <a:latin typeface="Courier New" panose="02070309020205020404" pitchFamily="49" charset="0"/>
                <a:cs typeface="Courier New" panose="02070309020205020404" pitchFamily="49" charset="0"/>
              </a:rPr>
              <a:t>int dem;</a:t>
            </a:r>
          </a:p>
          <a:p>
            <a:pPr marL="0" indent="0">
              <a:buNone/>
            </a:pPr>
            <a:r>
              <a:rPr lang="en-US" sz="1500">
                <a:latin typeface="Courier New" panose="02070309020205020404" pitchFamily="49" charset="0"/>
                <a:cs typeface="Courier New" panose="02070309020205020404" pitchFamily="49" charset="0"/>
              </a:rPr>
              <a:t>float tb;</a:t>
            </a:r>
          </a:p>
          <a:p>
            <a:pPr marL="0" indent="0">
              <a:buNone/>
            </a:pPr>
            <a:r>
              <a:rPr lang="en-US" sz="1500">
                <a:latin typeface="Courier New" panose="02070309020205020404" pitchFamily="49" charset="0"/>
                <a:cs typeface="Courier New" panose="02070309020205020404" pitchFamily="49" charset="0"/>
              </a:rPr>
              <a:t>int </a:t>
            </a:r>
            <a:r>
              <a:rPr lang="en-US" sz="1500" smtClean="0">
                <a:latin typeface="Courier New" panose="02070309020205020404" pitchFamily="49" charset="0"/>
                <a:cs typeface="Courier New" panose="02070309020205020404" pitchFamily="49" charset="0"/>
              </a:rPr>
              <a:t>solanthaydoitrangthai=0,trangthaihientai,trangthaitruoc;</a:t>
            </a:r>
            <a:endParaRPr lang="en-US" sz="15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5412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Mục tiêu đề tài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Tìm hiểu các thiết bị phần cứng như Arduino và các loại cảm biến khác</a:t>
            </a:r>
          </a:p>
          <a:p>
            <a:r>
              <a:rPr lang="en-US" smtClean="0">
                <a:latin typeface="Arial" panose="020B0604020202020204" pitchFamily="34" charset="0"/>
                <a:cs typeface="Arial" panose="020B0604020202020204" pitchFamily="34" charset="0"/>
              </a:rPr>
              <a:t>Nghiên cứu, phát triển hệ thống tưới tự động quy mô nhỏ dành cho hộ gia đình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61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7392" y="253285"/>
            <a:ext cx="8915400" cy="6405092"/>
          </a:xfrm>
        </p:spPr>
        <p:txBody>
          <a:bodyPr>
            <a:noAutofit/>
          </a:bodyPr>
          <a:lstStyle/>
          <a:p>
            <a:pPr marL="0" indent="0">
              <a:buNone/>
            </a:pPr>
            <a:r>
              <a:rPr lang="en-US" sz="1500">
                <a:latin typeface="Courier New" panose="02070309020205020404" pitchFamily="49" charset="0"/>
                <a:cs typeface="Courier New" panose="02070309020205020404" pitchFamily="49" charset="0"/>
              </a:rPr>
              <a:t>void setup() {</a:t>
            </a:r>
          </a:p>
          <a:p>
            <a:pPr marL="0" indent="0">
              <a:buNone/>
            </a:pPr>
            <a:r>
              <a:rPr lang="en-US" sz="1500" smtClean="0">
                <a:latin typeface="Courier New" panose="02070309020205020404" pitchFamily="49" charset="0"/>
                <a:cs typeface="Courier New" panose="02070309020205020404" pitchFamily="49" charset="0"/>
              </a:rPr>
              <a:t>Serial.begin(115200</a:t>
            </a:r>
            <a:r>
              <a:rPr lang="en-US" sz="1500">
                <a:latin typeface="Courier New" panose="02070309020205020404" pitchFamily="49" charset="0"/>
                <a:cs typeface="Courier New" panose="02070309020205020404" pitchFamily="49" charset="0"/>
              </a:rPr>
              <a:t>);</a:t>
            </a:r>
          </a:p>
          <a:p>
            <a:pPr marL="0" indent="0">
              <a:buNone/>
            </a:pPr>
            <a:r>
              <a:rPr lang="en-US" sz="1500" smtClean="0">
                <a:latin typeface="Courier New" panose="02070309020205020404" pitchFamily="49" charset="0"/>
                <a:cs typeface="Courier New" panose="02070309020205020404" pitchFamily="49" charset="0"/>
              </a:rPr>
              <a:t>Serial.println(F</a:t>
            </a:r>
            <a:r>
              <a:rPr lang="en-US" sz="1500">
                <a:latin typeface="Courier New" panose="02070309020205020404" pitchFamily="49" charset="0"/>
                <a:cs typeface="Courier New" panose="02070309020205020404" pitchFamily="49" charset="0"/>
              </a:rPr>
              <a:t>("CAM BIEN DO AM + RADIO THU"));</a:t>
            </a:r>
          </a:p>
          <a:p>
            <a:pPr marL="0" indent="0">
              <a:buNone/>
            </a:pPr>
            <a:r>
              <a:rPr lang="en-US" sz="1500" smtClean="0">
                <a:latin typeface="Courier New" panose="02070309020205020404" pitchFamily="49" charset="0"/>
                <a:cs typeface="Courier New" panose="02070309020205020404" pitchFamily="49" charset="0"/>
              </a:rPr>
              <a:t>pinMode(pushButton,INPUT</a:t>
            </a:r>
            <a:r>
              <a:rPr lang="en-US" sz="1500">
                <a:latin typeface="Courier New" panose="02070309020205020404" pitchFamily="49" charset="0"/>
                <a:cs typeface="Courier New" panose="02070309020205020404" pitchFamily="49" charset="0"/>
              </a:rPr>
              <a:t>);</a:t>
            </a:r>
          </a:p>
          <a:p>
            <a:pPr marL="0" indent="0">
              <a:buNone/>
            </a:pPr>
            <a:r>
              <a:rPr lang="en-US" sz="1500" smtClean="0">
                <a:latin typeface="Courier New" panose="02070309020205020404" pitchFamily="49" charset="0"/>
                <a:cs typeface="Courier New" panose="02070309020205020404" pitchFamily="49" charset="0"/>
              </a:rPr>
              <a:t>radio.begin</a:t>
            </a:r>
            <a:r>
              <a:rPr lang="en-US" sz="1500">
                <a:latin typeface="Courier New" panose="02070309020205020404" pitchFamily="49" charset="0"/>
                <a:cs typeface="Courier New" panose="02070309020205020404" pitchFamily="49" charset="0"/>
              </a:rPr>
              <a:t>();</a:t>
            </a:r>
          </a:p>
          <a:p>
            <a:pPr marL="0" indent="0">
              <a:buNone/>
            </a:pPr>
            <a:r>
              <a:rPr lang="en-US" sz="1500" smtClean="0">
                <a:latin typeface="Courier New" panose="02070309020205020404" pitchFamily="49" charset="0"/>
                <a:cs typeface="Courier New" panose="02070309020205020404" pitchFamily="49" charset="0"/>
              </a:rPr>
              <a:t>radio.setPALevel(RF24_PA_LOW</a:t>
            </a:r>
            <a:r>
              <a:rPr lang="en-US" sz="1500">
                <a:latin typeface="Courier New" panose="02070309020205020404" pitchFamily="49" charset="0"/>
                <a:cs typeface="Courier New" panose="02070309020205020404" pitchFamily="49" charset="0"/>
              </a:rPr>
              <a:t>);</a:t>
            </a:r>
          </a:p>
          <a:p>
            <a:pPr marL="0" indent="0">
              <a:buNone/>
            </a:pPr>
            <a:r>
              <a:rPr lang="en-US" sz="1500" smtClean="0">
                <a:latin typeface="Courier New" panose="02070309020205020404" pitchFamily="49" charset="0"/>
                <a:cs typeface="Courier New" panose="02070309020205020404" pitchFamily="49" charset="0"/>
              </a:rPr>
              <a:t>if(radioNumber){</a:t>
            </a:r>
          </a:p>
          <a:p>
            <a:pPr marL="0" indent="0">
              <a:buNone/>
            </a:pPr>
            <a:r>
              <a:rPr lang="en-US" sz="1500" smtClean="0">
                <a:latin typeface="Courier New" panose="02070309020205020404" pitchFamily="49" charset="0"/>
                <a:cs typeface="Courier New" panose="02070309020205020404" pitchFamily="49" charset="0"/>
              </a:rPr>
              <a:t>radio.openWritingPipe(addresses[1</a:t>
            </a:r>
            <a:r>
              <a:rPr lang="en-US" sz="1500">
                <a:latin typeface="Courier New" panose="02070309020205020404" pitchFamily="49" charset="0"/>
                <a:cs typeface="Courier New" panose="02070309020205020404" pitchFamily="49" charset="0"/>
              </a:rPr>
              <a:t>]);</a:t>
            </a:r>
          </a:p>
          <a:p>
            <a:pPr marL="0" indent="0">
              <a:buNone/>
            </a:pPr>
            <a:r>
              <a:rPr lang="en-US" sz="1500" smtClean="0">
                <a:latin typeface="Courier New" panose="02070309020205020404" pitchFamily="49" charset="0"/>
                <a:cs typeface="Courier New" panose="02070309020205020404" pitchFamily="49" charset="0"/>
              </a:rPr>
              <a:t>radio.openReadingPipe(1,addresses[0</a:t>
            </a:r>
            <a:r>
              <a:rPr lang="en-US" sz="1500">
                <a:latin typeface="Courier New" panose="02070309020205020404" pitchFamily="49" charset="0"/>
                <a:cs typeface="Courier New" panose="02070309020205020404" pitchFamily="49" charset="0"/>
              </a:rPr>
              <a:t>]);</a:t>
            </a:r>
          </a:p>
          <a:p>
            <a:pPr marL="0" indent="0">
              <a:buNone/>
            </a:pPr>
            <a:r>
              <a:rPr lang="en-US" sz="1500" smtClean="0">
                <a:latin typeface="Courier New" panose="02070309020205020404" pitchFamily="49" charset="0"/>
                <a:cs typeface="Courier New" panose="02070309020205020404" pitchFamily="49" charset="0"/>
              </a:rPr>
              <a:t>	}else{</a:t>
            </a:r>
          </a:p>
          <a:p>
            <a:pPr marL="0" indent="0">
              <a:buNone/>
            </a:pPr>
            <a:r>
              <a:rPr lang="en-US" sz="1500" smtClean="0">
                <a:latin typeface="Courier New" panose="02070309020205020404" pitchFamily="49" charset="0"/>
                <a:cs typeface="Courier New" panose="02070309020205020404" pitchFamily="49" charset="0"/>
              </a:rPr>
              <a:t>radio.openWritingPipe(addresses[0</a:t>
            </a:r>
            <a:r>
              <a:rPr lang="en-US" sz="1500">
                <a:latin typeface="Courier New" panose="02070309020205020404" pitchFamily="49" charset="0"/>
                <a:cs typeface="Courier New" panose="02070309020205020404" pitchFamily="49" charset="0"/>
              </a:rPr>
              <a:t>]);</a:t>
            </a:r>
          </a:p>
          <a:p>
            <a:pPr marL="0" indent="0">
              <a:buNone/>
            </a:pPr>
            <a:r>
              <a:rPr lang="en-US" sz="1500" smtClean="0">
                <a:latin typeface="Courier New" panose="02070309020205020404" pitchFamily="49" charset="0"/>
                <a:cs typeface="Courier New" panose="02070309020205020404" pitchFamily="49" charset="0"/>
              </a:rPr>
              <a:t>radio.openReadingPipe(1,addresses[1</a:t>
            </a:r>
            <a:r>
              <a:rPr lang="en-US" sz="1500">
                <a:latin typeface="Courier New" panose="02070309020205020404" pitchFamily="49" charset="0"/>
                <a:cs typeface="Courier New" panose="02070309020205020404" pitchFamily="49" charset="0"/>
              </a:rPr>
              <a:t>]);</a:t>
            </a:r>
          </a:p>
          <a:p>
            <a:pPr marL="0" indent="0">
              <a:buNone/>
            </a:pPr>
            <a:r>
              <a:rPr lang="en-US" sz="1500" smtClean="0">
                <a:latin typeface="Courier New" panose="02070309020205020404" pitchFamily="49" charset="0"/>
                <a:cs typeface="Courier New" panose="02070309020205020404" pitchFamily="49" charset="0"/>
              </a:rPr>
              <a:t>	}</a:t>
            </a:r>
            <a:endParaRPr lang="en-US" sz="1500">
              <a:latin typeface="Courier New" panose="02070309020205020404" pitchFamily="49" charset="0"/>
              <a:cs typeface="Courier New" panose="02070309020205020404" pitchFamily="49" charset="0"/>
            </a:endParaRPr>
          </a:p>
          <a:p>
            <a:pPr marL="0" indent="0">
              <a:buNone/>
            </a:pPr>
            <a:r>
              <a:rPr lang="en-US" sz="1500" smtClean="0">
                <a:latin typeface="Courier New" panose="02070309020205020404" pitchFamily="49" charset="0"/>
                <a:cs typeface="Courier New" panose="02070309020205020404" pitchFamily="49" charset="0"/>
              </a:rPr>
              <a:t>radio.startListening</a:t>
            </a:r>
            <a:r>
              <a:rPr lang="en-US" sz="1500">
                <a:latin typeface="Courier New" panose="02070309020205020404" pitchFamily="49" charset="0"/>
                <a:cs typeface="Courier New" panose="02070309020205020404" pitchFamily="49" charset="0"/>
              </a:rPr>
              <a:t>();</a:t>
            </a:r>
          </a:p>
          <a:p>
            <a:pPr marL="0" indent="0">
              <a:buNone/>
            </a:pPr>
            <a:r>
              <a:rPr lang="en-US" sz="1500" smtClean="0">
                <a:latin typeface="Courier New" panose="02070309020205020404" pitchFamily="49" charset="0"/>
                <a:cs typeface="Courier New" panose="02070309020205020404" pitchFamily="49" charset="0"/>
              </a:rPr>
              <a:t>st=0</a:t>
            </a:r>
            <a:r>
              <a:rPr lang="en-US" sz="1500">
                <a:latin typeface="Courier New" panose="02070309020205020404" pitchFamily="49" charset="0"/>
                <a:cs typeface="Courier New" panose="02070309020205020404" pitchFamily="49" charset="0"/>
              </a:rPr>
              <a:t>; //trang thai doi</a:t>
            </a:r>
          </a:p>
          <a:p>
            <a:pPr marL="0" indent="0">
              <a:buNone/>
            </a:pPr>
            <a:r>
              <a:rPr lang="en-US" sz="1500" smtClean="0">
                <a:latin typeface="Courier New" panose="02070309020205020404" pitchFamily="49" charset="0"/>
                <a:cs typeface="Courier New" panose="02070309020205020404" pitchFamily="49" charset="0"/>
              </a:rPr>
              <a:t>dem=0</a:t>
            </a:r>
            <a:r>
              <a:rPr lang="en-US" sz="1500">
                <a:latin typeface="Courier New" panose="02070309020205020404" pitchFamily="49" charset="0"/>
                <a:cs typeface="Courier New" panose="02070309020205020404" pitchFamily="49" charset="0"/>
              </a:rPr>
              <a:t>;</a:t>
            </a:r>
          </a:p>
          <a:p>
            <a:pPr marL="0" indent="0">
              <a:buNone/>
            </a:pPr>
            <a:r>
              <a:rPr lang="en-US" sz="1500" smtClean="0">
                <a:latin typeface="Courier New" panose="02070309020205020404" pitchFamily="49" charset="0"/>
                <a:cs typeface="Courier New" panose="02070309020205020404" pitchFamily="49" charset="0"/>
              </a:rPr>
              <a:t>tb=0;  </a:t>
            </a:r>
            <a:br>
              <a:rPr lang="en-US" sz="1500" smtClean="0">
                <a:latin typeface="Courier New" panose="02070309020205020404" pitchFamily="49" charset="0"/>
                <a:cs typeface="Courier New" panose="02070309020205020404" pitchFamily="49" charset="0"/>
              </a:rPr>
            </a:br>
            <a:r>
              <a:rPr lang="en-US" sz="1500" smtClean="0">
                <a:latin typeface="Courier New" panose="02070309020205020404" pitchFamily="49" charset="0"/>
                <a:cs typeface="Courier New" panose="02070309020205020404" pitchFamily="49" charset="0"/>
              </a:rPr>
              <a:t>pinMode </a:t>
            </a:r>
            <a:r>
              <a:rPr lang="en-US" sz="1500">
                <a:latin typeface="Courier New" panose="02070309020205020404" pitchFamily="49" charset="0"/>
                <a:cs typeface="Courier New" panose="02070309020205020404" pitchFamily="49" charset="0"/>
              </a:rPr>
              <a:t>(2,OUTPUT);</a:t>
            </a:r>
          </a:p>
          <a:p>
            <a:endParaRPr lang="en-US" sz="1500"/>
          </a:p>
        </p:txBody>
      </p:sp>
    </p:spTree>
    <p:extLst>
      <p:ext uri="{BB962C8B-B14F-4D97-AF65-F5344CB8AC3E}">
        <p14:creationId xmlns:p14="http://schemas.microsoft.com/office/powerpoint/2010/main" val="2744845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6031" y="0"/>
            <a:ext cx="8915400" cy="3777622"/>
          </a:xfrm>
        </p:spPr>
        <p:txBody>
          <a:bodyPr>
            <a:noAutofit/>
          </a:bodyPr>
          <a:lstStyle/>
          <a:p>
            <a:pPr marL="0" indent="0">
              <a:buNone/>
            </a:pPr>
            <a:r>
              <a:rPr lang="en-US" sz="1300" smtClean="0">
                <a:latin typeface="Courier New" panose="02070309020205020404" pitchFamily="49" charset="0"/>
                <a:cs typeface="Courier New" panose="02070309020205020404" pitchFamily="49" charset="0"/>
              </a:rPr>
              <a:t>pinMode </a:t>
            </a:r>
            <a:r>
              <a:rPr lang="en-US" sz="1300">
                <a:latin typeface="Courier New" panose="02070309020205020404" pitchFamily="49" charset="0"/>
                <a:cs typeface="Courier New" panose="02070309020205020404" pitchFamily="49" charset="0"/>
              </a:rPr>
              <a:t>(3,INPUT);</a:t>
            </a:r>
          </a:p>
          <a:p>
            <a:pPr marL="0" indent="0">
              <a:buNone/>
            </a:pPr>
            <a:r>
              <a:rPr lang="en-US" sz="1300">
                <a:latin typeface="Courier New" panose="02070309020205020404" pitchFamily="49" charset="0"/>
                <a:cs typeface="Courier New" panose="02070309020205020404" pitchFamily="49" charset="0"/>
              </a:rPr>
              <a:t>}</a:t>
            </a:r>
          </a:p>
          <a:p>
            <a:pPr marL="0" indent="0">
              <a:buNone/>
            </a:pPr>
            <a:r>
              <a:rPr lang="en-US" sz="1300">
                <a:latin typeface="Courier New" panose="02070309020205020404" pitchFamily="49" charset="0"/>
                <a:cs typeface="Courier New" panose="02070309020205020404" pitchFamily="49" charset="0"/>
              </a:rPr>
              <a:t>float ratcao(float x,float a, float b,float c,float d,float e){</a:t>
            </a:r>
          </a:p>
          <a:p>
            <a:pPr marL="0" indent="0">
              <a:buNone/>
            </a:pPr>
            <a:r>
              <a:rPr lang="en-US" sz="1300" smtClean="0">
                <a:latin typeface="Courier New" panose="02070309020205020404" pitchFamily="49" charset="0"/>
                <a:cs typeface="Courier New" panose="02070309020205020404" pitchFamily="49" charset="0"/>
              </a:rPr>
              <a:t>if(0&lt;x </a:t>
            </a:r>
            <a:r>
              <a:rPr lang="en-US" sz="1300">
                <a:latin typeface="Courier New" panose="02070309020205020404" pitchFamily="49" charset="0"/>
                <a:cs typeface="Courier New" panose="02070309020205020404" pitchFamily="49" charset="0"/>
              </a:rPr>
              <a:t>&amp;&amp; x&lt;=a){</a:t>
            </a:r>
          </a:p>
          <a:p>
            <a:pPr marL="0" indent="0">
              <a:buNone/>
            </a:pPr>
            <a:r>
              <a:rPr lang="en-US" sz="1300" smtClean="0">
                <a:latin typeface="Courier New" panose="02070309020205020404" pitchFamily="49" charset="0"/>
                <a:cs typeface="Courier New" panose="02070309020205020404" pitchFamily="49" charset="0"/>
              </a:rPr>
              <a:t>return </a:t>
            </a:r>
            <a:r>
              <a:rPr lang="en-US" sz="1300">
                <a:latin typeface="Courier New" panose="02070309020205020404" pitchFamily="49" charset="0"/>
                <a:cs typeface="Courier New" panose="02070309020205020404" pitchFamily="49" charset="0"/>
              </a:rPr>
              <a:t>1.0;</a:t>
            </a:r>
          </a:p>
          <a:p>
            <a:pPr marL="0" indent="0">
              <a:buNone/>
            </a:pPr>
            <a:r>
              <a:rPr lang="en-US" sz="1300" smtClean="0">
                <a:latin typeface="Courier New" panose="02070309020205020404" pitchFamily="49" charset="0"/>
                <a:cs typeface="Courier New" panose="02070309020205020404" pitchFamily="49" charset="0"/>
              </a:rPr>
              <a:t>	} </a:t>
            </a:r>
            <a:r>
              <a:rPr lang="en-US" sz="1300">
                <a:latin typeface="Courier New" panose="02070309020205020404" pitchFamily="49" charset="0"/>
                <a:cs typeface="Courier New" panose="02070309020205020404" pitchFamily="49" charset="0"/>
              </a:rPr>
              <a:t>else if(a&lt;x &amp;&amp; x&lt;b){</a:t>
            </a:r>
          </a:p>
          <a:p>
            <a:pPr marL="0" indent="0">
              <a:buNone/>
            </a:pPr>
            <a:r>
              <a:rPr lang="en-US" sz="1300" smtClean="0">
                <a:latin typeface="Courier New" panose="02070309020205020404" pitchFamily="49" charset="0"/>
                <a:cs typeface="Courier New" panose="02070309020205020404" pitchFamily="49" charset="0"/>
              </a:rPr>
              <a:t>		return </a:t>
            </a:r>
            <a:r>
              <a:rPr lang="en-US" sz="1300">
                <a:latin typeface="Courier New" panose="02070309020205020404" pitchFamily="49" charset="0"/>
                <a:cs typeface="Courier New" panose="02070309020205020404" pitchFamily="49" charset="0"/>
              </a:rPr>
              <a:t>(b-x)/(b-a);</a:t>
            </a:r>
          </a:p>
          <a:p>
            <a:pPr marL="0" indent="0">
              <a:buNone/>
            </a:pPr>
            <a:r>
              <a:rPr lang="en-US" sz="1300" smtClean="0">
                <a:latin typeface="Courier New" panose="02070309020205020404" pitchFamily="49" charset="0"/>
                <a:cs typeface="Courier New" panose="02070309020205020404" pitchFamily="49" charset="0"/>
              </a:rPr>
              <a:t>			} </a:t>
            </a:r>
            <a:r>
              <a:rPr lang="en-US" sz="1300">
                <a:latin typeface="Courier New" panose="02070309020205020404" pitchFamily="49" charset="0"/>
                <a:cs typeface="Courier New" panose="02070309020205020404" pitchFamily="49" charset="0"/>
              </a:rPr>
              <a:t>else {</a:t>
            </a:r>
          </a:p>
          <a:p>
            <a:pPr marL="0" indent="0">
              <a:buNone/>
            </a:pPr>
            <a:r>
              <a:rPr lang="en-US" sz="1300" smtClean="0">
                <a:latin typeface="Courier New" panose="02070309020205020404" pitchFamily="49" charset="0"/>
                <a:cs typeface="Courier New" panose="02070309020205020404" pitchFamily="49" charset="0"/>
              </a:rPr>
              <a:t>				return </a:t>
            </a:r>
            <a:r>
              <a:rPr lang="en-US" sz="1300">
                <a:latin typeface="Courier New" panose="02070309020205020404" pitchFamily="49" charset="0"/>
                <a:cs typeface="Courier New" panose="02070309020205020404" pitchFamily="49" charset="0"/>
              </a:rPr>
              <a:t>0.0;</a:t>
            </a:r>
          </a:p>
          <a:p>
            <a:pPr marL="0" indent="0">
              <a:buNone/>
            </a:pPr>
            <a:r>
              <a:rPr lang="en-US" sz="1300" smtClean="0">
                <a:latin typeface="Courier New" panose="02070309020205020404" pitchFamily="49" charset="0"/>
                <a:cs typeface="Courier New" panose="02070309020205020404" pitchFamily="49" charset="0"/>
              </a:rPr>
              <a:t>				}</a:t>
            </a:r>
            <a:endParaRPr lang="en-US" sz="1300">
              <a:latin typeface="Courier New" panose="02070309020205020404" pitchFamily="49" charset="0"/>
              <a:cs typeface="Courier New" panose="02070309020205020404" pitchFamily="49" charset="0"/>
            </a:endParaRPr>
          </a:p>
          <a:p>
            <a:pPr marL="0" indent="0">
              <a:buNone/>
            </a:pPr>
            <a:r>
              <a:rPr lang="en-US" sz="1300" smtClean="0">
                <a:latin typeface="Courier New" panose="02070309020205020404" pitchFamily="49" charset="0"/>
                <a:cs typeface="Courier New" panose="02070309020205020404" pitchFamily="49" charset="0"/>
              </a:rPr>
              <a:t>		}</a:t>
            </a:r>
          </a:p>
          <a:p>
            <a:pPr marL="0" indent="0">
              <a:buNone/>
            </a:pPr>
            <a:r>
              <a:rPr lang="en-US" sz="1300" smtClean="0">
                <a:latin typeface="Courier New" panose="02070309020205020404" pitchFamily="49" charset="0"/>
                <a:cs typeface="Courier New" panose="02070309020205020404" pitchFamily="49" charset="0"/>
              </a:rPr>
              <a:t>float cao(float x,float a, float b,float c,float d,float e){</a:t>
            </a:r>
          </a:p>
          <a:p>
            <a:pPr marL="0" indent="0">
              <a:buNone/>
            </a:pPr>
            <a:r>
              <a:rPr lang="en-US" sz="1300" smtClean="0">
                <a:latin typeface="Courier New" panose="02070309020205020404" pitchFamily="49" charset="0"/>
                <a:cs typeface="Courier New" panose="02070309020205020404" pitchFamily="49" charset="0"/>
              </a:rPr>
              <a:t>if(x&lt;=a){</a:t>
            </a:r>
          </a:p>
          <a:p>
            <a:pPr marL="0" indent="0">
              <a:buNone/>
            </a:pPr>
            <a:r>
              <a:rPr lang="en-US" sz="1300" smtClean="0">
                <a:latin typeface="Courier New" panose="02070309020205020404" pitchFamily="49" charset="0"/>
                <a:cs typeface="Courier New" panose="02070309020205020404" pitchFamily="49" charset="0"/>
              </a:rPr>
              <a:t>return 0.0;</a:t>
            </a:r>
          </a:p>
          <a:p>
            <a:pPr marL="0" indent="0">
              <a:buNone/>
            </a:pPr>
            <a:r>
              <a:rPr lang="en-US" sz="1300" smtClean="0">
                <a:latin typeface="Courier New" panose="02070309020205020404" pitchFamily="49" charset="0"/>
                <a:cs typeface="Courier New" panose="02070309020205020404" pitchFamily="49" charset="0"/>
              </a:rPr>
              <a:t>	} else if(a&lt;x &amp;&amp; x&lt;=b){</a:t>
            </a:r>
          </a:p>
          <a:p>
            <a:pPr marL="0" indent="0">
              <a:buNone/>
            </a:pPr>
            <a:r>
              <a:rPr lang="en-US" sz="1300" smtClean="0">
                <a:latin typeface="Courier New" panose="02070309020205020404" pitchFamily="49" charset="0"/>
                <a:cs typeface="Courier New" panose="02070309020205020404" pitchFamily="49" charset="0"/>
              </a:rPr>
              <a:t>		return (x-a)/(b-a);</a:t>
            </a:r>
          </a:p>
          <a:p>
            <a:pPr marL="0" indent="0">
              <a:buNone/>
            </a:pPr>
            <a:r>
              <a:rPr lang="en-US" sz="1300" smtClean="0">
                <a:latin typeface="Courier New" panose="02070309020205020404" pitchFamily="49" charset="0"/>
                <a:cs typeface="Courier New" panose="02070309020205020404" pitchFamily="49" charset="0"/>
              </a:rPr>
              <a:t>			}else if(b&lt;x &amp;&amp; x&lt;c){</a:t>
            </a:r>
          </a:p>
          <a:p>
            <a:pPr marL="0" indent="0">
              <a:buNone/>
            </a:pPr>
            <a:r>
              <a:rPr lang="en-US" sz="1300" smtClean="0">
                <a:latin typeface="Courier New" panose="02070309020205020404" pitchFamily="49" charset="0"/>
                <a:cs typeface="Courier New" panose="02070309020205020404" pitchFamily="49" charset="0"/>
              </a:rPr>
              <a:t>				return (c-x)/(c-b);</a:t>
            </a:r>
          </a:p>
          <a:p>
            <a:pPr marL="0" indent="0">
              <a:buNone/>
            </a:pPr>
            <a:r>
              <a:rPr lang="en-US" sz="1300" smtClean="0">
                <a:latin typeface="Courier New" panose="02070309020205020404" pitchFamily="49" charset="0"/>
                <a:cs typeface="Courier New" panose="02070309020205020404" pitchFamily="49" charset="0"/>
              </a:rPr>
              <a:t>					}else {</a:t>
            </a:r>
          </a:p>
          <a:p>
            <a:pPr marL="0" indent="0">
              <a:buNone/>
            </a:pPr>
            <a:r>
              <a:rPr lang="en-US" sz="1300" smtClean="0">
                <a:latin typeface="Courier New" panose="02070309020205020404" pitchFamily="49" charset="0"/>
                <a:cs typeface="Courier New" panose="02070309020205020404" pitchFamily="49" charset="0"/>
              </a:rPr>
              <a:t>					return 0.0;}</a:t>
            </a:r>
          </a:p>
          <a:p>
            <a:pPr marL="0" indent="0">
              <a:buNone/>
            </a:pPr>
            <a:r>
              <a:rPr lang="en-US" sz="150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30286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7240" y="0"/>
            <a:ext cx="8915400" cy="3777622"/>
          </a:xfrm>
        </p:spPr>
        <p:txBody>
          <a:bodyPr>
            <a:noAutofit/>
          </a:bodyPr>
          <a:lstStyle/>
          <a:p>
            <a:pPr marL="0" indent="0">
              <a:buNone/>
            </a:pPr>
            <a:r>
              <a:rPr lang="en-US" sz="1300">
                <a:latin typeface="Courier New" panose="02070309020205020404" pitchFamily="49" charset="0"/>
                <a:cs typeface="Courier New" panose="02070309020205020404" pitchFamily="49" charset="0"/>
              </a:rPr>
              <a:t>float trungbinh(float x,float a, float b,float c,float d,float e){</a:t>
            </a:r>
          </a:p>
          <a:p>
            <a:pPr marL="0" indent="0">
              <a:buNone/>
            </a:pPr>
            <a:r>
              <a:rPr lang="en-US" sz="1300">
                <a:latin typeface="Courier New" panose="02070309020205020404" pitchFamily="49" charset="0"/>
                <a:cs typeface="Courier New" panose="02070309020205020404" pitchFamily="49" charset="0"/>
              </a:rPr>
              <a:t>	if(x&lt;=b){</a:t>
            </a:r>
          </a:p>
          <a:p>
            <a:pPr marL="0" indent="0">
              <a:buNone/>
            </a:pPr>
            <a:r>
              <a:rPr lang="en-US" sz="1300">
                <a:latin typeface="Courier New" panose="02070309020205020404" pitchFamily="49" charset="0"/>
                <a:cs typeface="Courier New" panose="02070309020205020404" pitchFamily="49" charset="0"/>
              </a:rPr>
              <a:t>		return 0.0;</a:t>
            </a:r>
          </a:p>
          <a:p>
            <a:pPr marL="0" indent="0">
              <a:buNone/>
            </a:pPr>
            <a:r>
              <a:rPr lang="en-US" sz="1300">
                <a:latin typeface="Courier New" panose="02070309020205020404" pitchFamily="49" charset="0"/>
                <a:cs typeface="Courier New" panose="02070309020205020404" pitchFamily="49" charset="0"/>
              </a:rPr>
              <a:t>		}else if(b&lt;x &amp;&amp; x&lt;=c){</a:t>
            </a:r>
          </a:p>
          <a:p>
            <a:pPr marL="0" indent="0">
              <a:buNone/>
            </a:pPr>
            <a:r>
              <a:rPr lang="en-US" sz="1300">
                <a:latin typeface="Courier New" panose="02070309020205020404" pitchFamily="49" charset="0"/>
                <a:cs typeface="Courier New" panose="02070309020205020404" pitchFamily="49" charset="0"/>
              </a:rPr>
              <a:t>			return (x-b)/(c-b);</a:t>
            </a:r>
          </a:p>
          <a:p>
            <a:pPr marL="0" indent="0">
              <a:buNone/>
            </a:pPr>
            <a:r>
              <a:rPr lang="en-US" sz="1300">
                <a:latin typeface="Courier New" panose="02070309020205020404" pitchFamily="49" charset="0"/>
                <a:cs typeface="Courier New" panose="02070309020205020404" pitchFamily="49" charset="0"/>
              </a:rPr>
              <a:t>			}else if(c&lt;x &amp;&amp; x&lt;d){</a:t>
            </a:r>
          </a:p>
          <a:p>
            <a:pPr marL="0" indent="0">
              <a:buNone/>
            </a:pPr>
            <a:r>
              <a:rPr lang="en-US" sz="1300">
                <a:latin typeface="Courier New" panose="02070309020205020404" pitchFamily="49" charset="0"/>
                <a:cs typeface="Courier New" panose="02070309020205020404" pitchFamily="49" charset="0"/>
              </a:rPr>
              <a:t>				return (d-x)/(d-c);</a:t>
            </a:r>
          </a:p>
          <a:p>
            <a:pPr marL="0" indent="0">
              <a:buNone/>
            </a:pPr>
            <a:r>
              <a:rPr lang="en-US" sz="1300">
                <a:latin typeface="Courier New" panose="02070309020205020404" pitchFamily="49" charset="0"/>
                <a:cs typeface="Courier New" panose="02070309020205020404" pitchFamily="49" charset="0"/>
              </a:rPr>
              <a:t>				}else {</a:t>
            </a:r>
          </a:p>
          <a:p>
            <a:pPr marL="0" indent="0">
              <a:buNone/>
            </a:pPr>
            <a:r>
              <a:rPr lang="en-US" sz="1300">
                <a:latin typeface="Courier New" panose="02070309020205020404" pitchFamily="49" charset="0"/>
                <a:cs typeface="Courier New" panose="02070309020205020404" pitchFamily="49" charset="0"/>
              </a:rPr>
              <a:t>					return 0.0;</a:t>
            </a:r>
          </a:p>
          <a:p>
            <a:pPr marL="0" indent="0">
              <a:buNone/>
            </a:pPr>
            <a:r>
              <a:rPr lang="en-US" sz="1300">
                <a:latin typeface="Courier New" panose="02070309020205020404" pitchFamily="49" charset="0"/>
                <a:cs typeface="Courier New" panose="02070309020205020404" pitchFamily="49" charset="0"/>
              </a:rPr>
              <a:t>					}</a:t>
            </a:r>
          </a:p>
          <a:p>
            <a:pPr marL="0" indent="0">
              <a:buNone/>
            </a:pPr>
            <a:r>
              <a:rPr lang="en-US" sz="1300">
                <a:latin typeface="Courier New" panose="02070309020205020404" pitchFamily="49" charset="0"/>
                <a:cs typeface="Courier New" panose="02070309020205020404" pitchFamily="49" charset="0"/>
              </a:rPr>
              <a:t>}</a:t>
            </a:r>
          </a:p>
          <a:p>
            <a:pPr marL="0" indent="0">
              <a:buNone/>
            </a:pPr>
            <a:r>
              <a:rPr lang="en-US" sz="1300">
                <a:latin typeface="Courier New" panose="02070309020205020404" pitchFamily="49" charset="0"/>
                <a:cs typeface="Courier New" panose="02070309020205020404" pitchFamily="49" charset="0"/>
              </a:rPr>
              <a:t>float thap(float x,float a, float b,float c,float d,float e){</a:t>
            </a:r>
          </a:p>
          <a:p>
            <a:pPr marL="0" indent="0">
              <a:buNone/>
            </a:pPr>
            <a:r>
              <a:rPr lang="en-US" sz="1300">
                <a:latin typeface="Courier New" panose="02070309020205020404" pitchFamily="49" charset="0"/>
                <a:cs typeface="Courier New" panose="02070309020205020404" pitchFamily="49" charset="0"/>
              </a:rPr>
              <a:t>	if(x&lt;=c){</a:t>
            </a:r>
          </a:p>
          <a:p>
            <a:pPr marL="0" indent="0">
              <a:buNone/>
            </a:pPr>
            <a:r>
              <a:rPr lang="en-US" sz="1300">
                <a:latin typeface="Courier New" panose="02070309020205020404" pitchFamily="49" charset="0"/>
                <a:cs typeface="Courier New" panose="02070309020205020404" pitchFamily="49" charset="0"/>
              </a:rPr>
              <a:t>		return 0.0;</a:t>
            </a:r>
          </a:p>
          <a:p>
            <a:pPr marL="0" indent="0">
              <a:buNone/>
            </a:pPr>
            <a:r>
              <a:rPr lang="en-US" sz="1300">
                <a:latin typeface="Courier New" panose="02070309020205020404" pitchFamily="49" charset="0"/>
                <a:cs typeface="Courier New" panose="02070309020205020404" pitchFamily="49" charset="0"/>
              </a:rPr>
              <a:t>		}else if(c&lt;x &amp;&amp; x&lt;=d){</a:t>
            </a:r>
          </a:p>
          <a:p>
            <a:pPr marL="0" indent="0">
              <a:buNone/>
            </a:pPr>
            <a:r>
              <a:rPr lang="en-US" sz="1300">
                <a:latin typeface="Courier New" panose="02070309020205020404" pitchFamily="49" charset="0"/>
                <a:cs typeface="Courier New" panose="02070309020205020404" pitchFamily="49" charset="0"/>
              </a:rPr>
              <a:t>			return (x-c)/(d-c);</a:t>
            </a:r>
          </a:p>
          <a:p>
            <a:pPr marL="0" indent="0">
              <a:buNone/>
            </a:pPr>
            <a:r>
              <a:rPr lang="en-US" sz="1300">
                <a:latin typeface="Courier New" panose="02070309020205020404" pitchFamily="49" charset="0"/>
                <a:cs typeface="Courier New" panose="02070309020205020404" pitchFamily="49" charset="0"/>
              </a:rPr>
              <a:t>			}else if(d&lt;x &amp;&amp; x&lt;e){</a:t>
            </a:r>
          </a:p>
          <a:p>
            <a:pPr marL="0" indent="0">
              <a:buNone/>
            </a:pPr>
            <a:r>
              <a:rPr lang="en-US" sz="1300">
                <a:latin typeface="Courier New" panose="02070309020205020404" pitchFamily="49" charset="0"/>
                <a:cs typeface="Courier New" panose="02070309020205020404" pitchFamily="49" charset="0"/>
              </a:rPr>
              <a:t>				return (e-x)/(e-d);</a:t>
            </a:r>
          </a:p>
          <a:p>
            <a:pPr marL="0" indent="0">
              <a:buNone/>
            </a:pPr>
            <a:r>
              <a:rPr lang="en-US" sz="1300">
                <a:latin typeface="Courier New" panose="02070309020205020404" pitchFamily="49" charset="0"/>
                <a:cs typeface="Courier New" panose="02070309020205020404" pitchFamily="49" charset="0"/>
              </a:rPr>
              <a:t>				}else {</a:t>
            </a:r>
          </a:p>
          <a:p>
            <a:pPr marL="0" indent="0">
              <a:buNone/>
            </a:pPr>
            <a:r>
              <a:rPr lang="en-US" sz="1300">
                <a:latin typeface="Courier New" panose="02070309020205020404" pitchFamily="49" charset="0"/>
                <a:cs typeface="Courier New" panose="02070309020205020404" pitchFamily="49" charset="0"/>
              </a:rPr>
              <a:t>					return 0.0</a:t>
            </a:r>
            <a:r>
              <a:rPr lang="en-US" sz="1300" smtClean="0">
                <a:latin typeface="Courier New" panose="02070309020205020404" pitchFamily="49" charset="0"/>
                <a:cs typeface="Courier New" panose="02070309020205020404" pitchFamily="49" charset="0"/>
              </a:rPr>
              <a:t>;}</a:t>
            </a:r>
            <a:endParaRPr lang="en-US" sz="1300">
              <a:latin typeface="Courier New" panose="02070309020205020404" pitchFamily="49" charset="0"/>
              <a:cs typeface="Courier New" panose="02070309020205020404" pitchFamily="49" charset="0"/>
            </a:endParaRPr>
          </a:p>
          <a:p>
            <a:pPr marL="0" indent="0">
              <a:buNone/>
            </a:pPr>
            <a:r>
              <a:rPr lang="en-US" sz="1300" smtClean="0">
                <a:latin typeface="Courier New" panose="02070309020205020404" pitchFamily="49" charset="0"/>
                <a:cs typeface="Courier New" panose="02070309020205020404" pitchFamily="49" charset="0"/>
              </a:rPr>
              <a:t>}</a:t>
            </a:r>
            <a:endParaRPr lang="en-US" sz="13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376137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0424" y="0"/>
            <a:ext cx="8915400" cy="3777622"/>
          </a:xfrm>
        </p:spPr>
        <p:txBody>
          <a:bodyPr>
            <a:noAutofit/>
          </a:bodyPr>
          <a:lstStyle/>
          <a:p>
            <a:pPr marL="0" indent="0">
              <a:buNone/>
            </a:pPr>
            <a:r>
              <a:rPr lang="en-US" sz="1300">
                <a:latin typeface="Courier New" panose="02070309020205020404" pitchFamily="49" charset="0"/>
                <a:cs typeface="Courier New" panose="02070309020205020404" pitchFamily="49" charset="0"/>
              </a:rPr>
              <a:t>float ratthap(float x,float a, float b,float c,float d,float e){</a:t>
            </a:r>
          </a:p>
          <a:p>
            <a:pPr marL="0" indent="0">
              <a:buNone/>
            </a:pPr>
            <a:r>
              <a:rPr lang="en-US" sz="1300">
                <a:latin typeface="Courier New" panose="02070309020205020404" pitchFamily="49" charset="0"/>
                <a:cs typeface="Courier New" panose="02070309020205020404" pitchFamily="49" charset="0"/>
              </a:rPr>
              <a:t>	if(x&lt;=d){</a:t>
            </a:r>
          </a:p>
          <a:p>
            <a:pPr marL="0" indent="0">
              <a:buNone/>
            </a:pPr>
            <a:r>
              <a:rPr lang="en-US" sz="1300">
                <a:latin typeface="Courier New" panose="02070309020205020404" pitchFamily="49" charset="0"/>
                <a:cs typeface="Courier New" panose="02070309020205020404" pitchFamily="49" charset="0"/>
              </a:rPr>
              <a:t>		return 0.0;</a:t>
            </a:r>
          </a:p>
          <a:p>
            <a:pPr marL="0" indent="0">
              <a:buNone/>
            </a:pPr>
            <a:r>
              <a:rPr lang="en-US" sz="1300">
                <a:latin typeface="Courier New" panose="02070309020205020404" pitchFamily="49" charset="0"/>
                <a:cs typeface="Courier New" panose="02070309020205020404" pitchFamily="49" charset="0"/>
              </a:rPr>
              <a:t>		} else if(d&lt;x &amp;&amp; x&lt;e){</a:t>
            </a:r>
          </a:p>
          <a:p>
            <a:pPr marL="0" indent="0">
              <a:buNone/>
            </a:pPr>
            <a:r>
              <a:rPr lang="en-US" sz="1300">
                <a:latin typeface="Courier New" panose="02070309020205020404" pitchFamily="49" charset="0"/>
                <a:cs typeface="Courier New" panose="02070309020205020404" pitchFamily="49" charset="0"/>
              </a:rPr>
              <a:t>			return (x-d)/(e-d);</a:t>
            </a:r>
          </a:p>
          <a:p>
            <a:pPr marL="0" indent="0">
              <a:buNone/>
            </a:pPr>
            <a:r>
              <a:rPr lang="en-US" sz="1300">
                <a:latin typeface="Courier New" panose="02070309020205020404" pitchFamily="49" charset="0"/>
                <a:cs typeface="Courier New" panose="02070309020205020404" pitchFamily="49" charset="0"/>
              </a:rPr>
              <a:t>			} else {</a:t>
            </a:r>
          </a:p>
          <a:p>
            <a:pPr marL="0" indent="0">
              <a:buNone/>
            </a:pPr>
            <a:r>
              <a:rPr lang="en-US" sz="1300">
                <a:latin typeface="Courier New" panose="02070309020205020404" pitchFamily="49" charset="0"/>
                <a:cs typeface="Courier New" panose="02070309020205020404" pitchFamily="49" charset="0"/>
              </a:rPr>
              <a:t>				return 1.0</a:t>
            </a:r>
            <a:r>
              <a:rPr lang="en-US" sz="1300" smtClean="0">
                <a:latin typeface="Courier New" panose="02070309020205020404" pitchFamily="49" charset="0"/>
                <a:cs typeface="Courier New" panose="02070309020205020404" pitchFamily="49" charset="0"/>
              </a:rPr>
              <a:t>;}</a:t>
            </a:r>
          </a:p>
          <a:p>
            <a:pPr marL="0" indent="0">
              <a:buNone/>
            </a:pPr>
            <a:r>
              <a:rPr lang="en-US" sz="1300" smtClean="0">
                <a:latin typeface="Courier New" panose="02070309020205020404" pitchFamily="49" charset="0"/>
                <a:cs typeface="Courier New" panose="02070309020205020404" pitchFamily="49" charset="0"/>
              </a:rPr>
              <a:t>}</a:t>
            </a:r>
            <a:endParaRPr lang="en-US" sz="1300">
              <a:latin typeface="Courier New" panose="02070309020205020404" pitchFamily="49" charset="0"/>
              <a:cs typeface="Courier New" panose="02070309020205020404" pitchFamily="49" charset="0"/>
            </a:endParaRPr>
          </a:p>
          <a:p>
            <a:pPr marL="0" indent="0">
              <a:buNone/>
            </a:pPr>
            <a:r>
              <a:rPr lang="en-US" sz="1300">
                <a:latin typeface="Courier New" panose="02070309020205020404" pitchFamily="49" charset="0"/>
                <a:cs typeface="Courier New" panose="02070309020205020404" pitchFamily="49" charset="0"/>
              </a:rPr>
              <a:t>void loop() {</a:t>
            </a:r>
          </a:p>
          <a:p>
            <a:pPr marL="0" indent="0">
              <a:buNone/>
            </a:pPr>
            <a:r>
              <a:rPr lang="en-US" sz="1300" smtClean="0">
                <a:latin typeface="Courier New" panose="02070309020205020404" pitchFamily="49" charset="0"/>
                <a:cs typeface="Courier New" panose="02070309020205020404" pitchFamily="49" charset="0"/>
              </a:rPr>
              <a:t>st=1</a:t>
            </a:r>
            <a:r>
              <a:rPr lang="en-US" sz="1300">
                <a:latin typeface="Courier New" panose="02070309020205020404" pitchFamily="49" charset="0"/>
                <a:cs typeface="Courier New" panose="02070309020205020404" pitchFamily="49" charset="0"/>
              </a:rPr>
              <a:t>;</a:t>
            </a:r>
          </a:p>
          <a:p>
            <a:pPr marL="0" indent="0">
              <a:buNone/>
            </a:pPr>
            <a:r>
              <a:rPr lang="en-US" sz="1300" smtClean="0">
                <a:latin typeface="Courier New" panose="02070309020205020404" pitchFamily="49" charset="0"/>
                <a:cs typeface="Courier New" panose="02070309020205020404" pitchFamily="49" charset="0"/>
              </a:rPr>
              <a:t>if(st</a:t>
            </a:r>
            <a:r>
              <a:rPr lang="en-US" sz="1300">
                <a:latin typeface="Courier New" panose="02070309020205020404" pitchFamily="49" charset="0"/>
                <a:cs typeface="Courier New" panose="02070309020205020404" pitchFamily="49" charset="0"/>
              </a:rPr>
              <a:t>==1){</a:t>
            </a:r>
          </a:p>
          <a:p>
            <a:pPr marL="0" indent="0">
              <a:buNone/>
            </a:pPr>
            <a:r>
              <a:rPr lang="en-US" sz="1300">
                <a:latin typeface="Courier New" panose="02070309020205020404" pitchFamily="49" charset="0"/>
                <a:cs typeface="Courier New" panose="02070309020205020404" pitchFamily="49" charset="0"/>
              </a:rPr>
              <a:t>    float x;</a:t>
            </a:r>
          </a:p>
          <a:p>
            <a:pPr marL="0" indent="0">
              <a:buNone/>
            </a:pPr>
            <a:r>
              <a:rPr lang="en-US" sz="1300">
                <a:latin typeface="Courier New" panose="02070309020205020404" pitchFamily="49" charset="0"/>
                <a:cs typeface="Courier New" panose="02070309020205020404" pitchFamily="49" charset="0"/>
              </a:rPr>
              <a:t>    if( radio.available()){</a:t>
            </a:r>
          </a:p>
          <a:p>
            <a:pPr marL="0" indent="0">
              <a:buNone/>
            </a:pPr>
            <a:r>
              <a:rPr lang="en-US" sz="1300">
                <a:latin typeface="Courier New" panose="02070309020205020404" pitchFamily="49" charset="0"/>
                <a:cs typeface="Courier New" panose="02070309020205020404" pitchFamily="49" charset="0"/>
              </a:rPr>
              <a:t>        while (radio.available()) {                                 </a:t>
            </a:r>
          </a:p>
          <a:p>
            <a:pPr marL="0" indent="0">
              <a:buNone/>
            </a:pPr>
            <a:r>
              <a:rPr lang="en-US" sz="1300">
                <a:latin typeface="Courier New" panose="02070309020205020404" pitchFamily="49" charset="0"/>
                <a:cs typeface="Courier New" panose="02070309020205020404" pitchFamily="49" charset="0"/>
              </a:rPr>
              <a:t>        radio.read( &amp;x, sizeof(float) );           </a:t>
            </a:r>
          </a:p>
          <a:p>
            <a:pPr marL="0" indent="0">
              <a:buNone/>
            </a:pPr>
            <a:r>
              <a:rPr lang="en-US" sz="1300">
                <a:latin typeface="Courier New" panose="02070309020205020404" pitchFamily="49" charset="0"/>
                <a:cs typeface="Courier New" panose="02070309020205020404" pitchFamily="49" charset="0"/>
              </a:rPr>
              <a:t>    }</a:t>
            </a:r>
          </a:p>
          <a:p>
            <a:pPr marL="0" indent="0">
              <a:buNone/>
            </a:pPr>
            <a:r>
              <a:rPr lang="en-US" sz="1300">
                <a:latin typeface="Courier New" panose="02070309020205020404" pitchFamily="49" charset="0"/>
                <a:cs typeface="Courier New" panose="02070309020205020404" pitchFamily="49" charset="0"/>
              </a:rPr>
              <a:t>    dem++;</a:t>
            </a:r>
          </a:p>
          <a:p>
            <a:pPr marL="0" indent="0">
              <a:buNone/>
            </a:pPr>
            <a:r>
              <a:rPr lang="en-US" sz="1300">
                <a:latin typeface="Courier New" panose="02070309020205020404" pitchFamily="49" charset="0"/>
                <a:cs typeface="Courier New" panose="02070309020205020404" pitchFamily="49" charset="0"/>
              </a:rPr>
              <a:t>    tb+=x;</a:t>
            </a:r>
          </a:p>
          <a:p>
            <a:pPr marL="0" indent="0">
              <a:buNone/>
            </a:pPr>
            <a:r>
              <a:rPr lang="en-US" sz="1300">
                <a:latin typeface="Courier New" panose="02070309020205020404" pitchFamily="49" charset="0"/>
                <a:cs typeface="Courier New" panose="02070309020205020404" pitchFamily="49" charset="0"/>
              </a:rPr>
              <a:t>    if( dem&gt;=10 ){</a:t>
            </a:r>
          </a:p>
          <a:p>
            <a:pPr marL="0" indent="0">
              <a:buNone/>
            </a:pPr>
            <a:r>
              <a:rPr lang="en-US" sz="1300">
                <a:latin typeface="Courier New" panose="02070309020205020404" pitchFamily="49" charset="0"/>
                <a:cs typeface="Courier New" panose="02070309020205020404" pitchFamily="49" charset="0"/>
              </a:rPr>
              <a:t>    st=2;</a:t>
            </a:r>
          </a:p>
          <a:p>
            <a:pPr marL="0" indent="0">
              <a:buNone/>
            </a:pPr>
            <a:r>
              <a:rPr lang="en-US" sz="1300">
                <a:latin typeface="Courier New" panose="02070309020205020404" pitchFamily="49" charset="0"/>
                <a:cs typeface="Courier New" panose="02070309020205020404" pitchFamily="49" charset="0"/>
              </a:rPr>
              <a:t>    dem=0;</a:t>
            </a:r>
          </a:p>
          <a:p>
            <a:pPr marL="0" indent="0">
              <a:buNone/>
            </a:pPr>
            <a:r>
              <a:rPr lang="en-US" sz="1300">
                <a:latin typeface="Courier New" panose="02070309020205020404" pitchFamily="49" charset="0"/>
                <a:cs typeface="Courier New" panose="02070309020205020404" pitchFamily="49" charset="0"/>
              </a:rPr>
              <a:t>    </a:t>
            </a:r>
          </a:p>
          <a:p>
            <a:pPr marL="0" indent="0">
              <a:buNone/>
            </a:pPr>
            <a:endParaRPr lang="en-US" sz="1300">
              <a:latin typeface="Courier New" panose="02070309020205020404" pitchFamily="49" charset="0"/>
              <a:cs typeface="Courier New" panose="02070309020205020404" pitchFamily="49" charset="0"/>
            </a:endParaRPr>
          </a:p>
          <a:p>
            <a:pPr marL="0" indent="0">
              <a:buNone/>
            </a:pPr>
            <a:endParaRPr lang="en-US" sz="1300">
              <a:latin typeface="Courier New" panose="02070309020205020404" pitchFamily="49" charset="0"/>
              <a:cs typeface="Courier New" panose="02070309020205020404" pitchFamily="49" charset="0"/>
            </a:endParaRPr>
          </a:p>
          <a:p>
            <a:pPr marL="0" indent="0">
              <a:buNone/>
            </a:pPr>
            <a:endParaRPr lang="en-US" sz="1300">
              <a:latin typeface="Courier New" panose="02070309020205020404" pitchFamily="49" charset="0"/>
              <a:cs typeface="Courier New" panose="02070309020205020404" pitchFamily="49" charset="0"/>
            </a:endParaRPr>
          </a:p>
          <a:p>
            <a:endParaRPr lang="en-US" sz="1300">
              <a:latin typeface="Courier New" panose="02070309020205020404" pitchFamily="49" charset="0"/>
              <a:cs typeface="Courier New" panose="02070309020205020404" pitchFamily="49" charset="0"/>
            </a:endParaRPr>
          </a:p>
          <a:p>
            <a:endParaRPr lang="en-US" sz="13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68887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37696" y="214648"/>
            <a:ext cx="8915400" cy="3777622"/>
          </a:xfrm>
        </p:spPr>
        <p:txBody>
          <a:bodyPr>
            <a:noAutofit/>
          </a:bodyPr>
          <a:lstStyle/>
          <a:p>
            <a:pPr marL="0" indent="0">
              <a:buNone/>
            </a:pPr>
            <a:r>
              <a:rPr lang="en-US" sz="1300">
                <a:latin typeface="Courier New" panose="02070309020205020404" pitchFamily="49" charset="0"/>
                <a:cs typeface="Courier New" panose="02070309020205020404" pitchFamily="49" charset="0"/>
              </a:rPr>
              <a:t>tb=tb/10</a:t>
            </a:r>
            <a:r>
              <a:rPr lang="en-US" sz="1300" smtClean="0">
                <a:latin typeface="Courier New" panose="02070309020205020404" pitchFamily="49" charset="0"/>
                <a:cs typeface="Courier New" panose="02070309020205020404" pitchFamily="49" charset="0"/>
              </a:rPr>
              <a:t>;}</a:t>
            </a:r>
            <a:endParaRPr lang="en-US" sz="1300">
              <a:latin typeface="Courier New" panose="02070309020205020404" pitchFamily="49" charset="0"/>
              <a:cs typeface="Courier New" panose="02070309020205020404" pitchFamily="49" charset="0"/>
            </a:endParaRPr>
          </a:p>
          <a:p>
            <a:pPr marL="0" indent="0">
              <a:buNone/>
            </a:pPr>
            <a:r>
              <a:rPr lang="en-US" sz="1300">
                <a:latin typeface="Courier New" panose="02070309020205020404" pitchFamily="49" charset="0"/>
                <a:cs typeface="Courier New" panose="02070309020205020404" pitchFamily="49" charset="0"/>
              </a:rPr>
              <a:t>    }</a:t>
            </a:r>
          </a:p>
          <a:p>
            <a:pPr marL="0" indent="0">
              <a:buNone/>
            </a:pPr>
            <a:r>
              <a:rPr lang="en-US" sz="1300">
                <a:latin typeface="Courier New" panose="02070309020205020404" pitchFamily="49" charset="0"/>
                <a:cs typeface="Courier New" panose="02070309020205020404" pitchFamily="49" charset="0"/>
              </a:rPr>
              <a:t>    if(st==2){</a:t>
            </a:r>
          </a:p>
          <a:p>
            <a:pPr marL="0" indent="0">
              <a:buNone/>
            </a:pPr>
            <a:r>
              <a:rPr lang="en-US" sz="1300">
                <a:latin typeface="Courier New" panose="02070309020205020404" pitchFamily="49" charset="0"/>
                <a:cs typeface="Courier New" panose="02070309020205020404" pitchFamily="49" charset="0"/>
              </a:rPr>
              <a:t>    //radio.stopListening();                                        </a:t>
            </a:r>
          </a:p>
          <a:p>
            <a:pPr marL="0" indent="0">
              <a:buNone/>
            </a:pPr>
            <a:r>
              <a:rPr lang="en-US" sz="1300">
                <a:latin typeface="Courier New" panose="02070309020205020404" pitchFamily="49" charset="0"/>
                <a:cs typeface="Courier New" panose="02070309020205020404" pitchFamily="49" charset="0"/>
              </a:rPr>
              <a:t>    //radio.write( &amp;x, sizeof(float) );                 </a:t>
            </a:r>
          </a:p>
          <a:p>
            <a:pPr marL="0" indent="0">
              <a:buNone/>
            </a:pPr>
            <a:r>
              <a:rPr lang="en-US" sz="1300">
                <a:latin typeface="Courier New" panose="02070309020205020404" pitchFamily="49" charset="0"/>
                <a:cs typeface="Courier New" panose="02070309020205020404" pitchFamily="49" charset="0"/>
              </a:rPr>
              <a:t>    //radio.startListening();                                    </a:t>
            </a:r>
          </a:p>
          <a:p>
            <a:pPr marL="0" indent="0">
              <a:buNone/>
            </a:pPr>
            <a:r>
              <a:rPr lang="en-US" sz="1300">
                <a:latin typeface="Courier New" panose="02070309020205020404" pitchFamily="49" charset="0"/>
                <a:cs typeface="Courier New" panose="02070309020205020404" pitchFamily="49" charset="0"/>
              </a:rPr>
              <a:t>    Serial.print(F("Do am duoc nhan la : "));</a:t>
            </a:r>
          </a:p>
          <a:p>
            <a:pPr marL="0" indent="0">
              <a:buNone/>
            </a:pPr>
            <a:r>
              <a:rPr lang="en-US" sz="1300">
                <a:latin typeface="Courier New" panose="02070309020205020404" pitchFamily="49" charset="0"/>
                <a:cs typeface="Courier New" panose="02070309020205020404" pitchFamily="49" charset="0"/>
              </a:rPr>
              <a:t>    Serial.println(tb);</a:t>
            </a:r>
          </a:p>
          <a:p>
            <a:pPr marL="0" indent="0">
              <a:buNone/>
            </a:pPr>
            <a:r>
              <a:rPr lang="en-US" sz="1300">
                <a:latin typeface="Courier New" panose="02070309020205020404" pitchFamily="49" charset="0"/>
                <a:cs typeface="Courier New" panose="02070309020205020404" pitchFamily="49" charset="0"/>
              </a:rPr>
              <a:t>    Serial.println("--------------------\n");</a:t>
            </a:r>
          </a:p>
          <a:p>
            <a:pPr marL="0" indent="0">
              <a:buNone/>
            </a:pPr>
            <a:r>
              <a:rPr lang="en-US" sz="1300">
                <a:latin typeface="Courier New" panose="02070309020205020404" pitchFamily="49" charset="0"/>
                <a:cs typeface="Courier New" panose="02070309020205020404" pitchFamily="49" charset="0"/>
              </a:rPr>
              <a:t>    Serial.println("rat cao = ");Serial.print(ratcao(tb,a,b,c,d,e));</a:t>
            </a:r>
          </a:p>
          <a:p>
            <a:pPr marL="0" indent="0">
              <a:buNone/>
            </a:pPr>
            <a:r>
              <a:rPr lang="en-US" sz="1300">
                <a:latin typeface="Courier New" panose="02070309020205020404" pitchFamily="49" charset="0"/>
                <a:cs typeface="Courier New" panose="02070309020205020404" pitchFamily="49" charset="0"/>
              </a:rPr>
              <a:t>    Serial.println("cao = ");Serial.print(cao(tb,a,b,c,d,e));</a:t>
            </a:r>
          </a:p>
          <a:p>
            <a:pPr marL="0" indent="0">
              <a:buNone/>
            </a:pPr>
            <a:r>
              <a:rPr lang="en-US" sz="1300">
                <a:latin typeface="Courier New" panose="02070309020205020404" pitchFamily="49" charset="0"/>
                <a:cs typeface="Courier New" panose="02070309020205020404" pitchFamily="49" charset="0"/>
              </a:rPr>
              <a:t>    Serial.println("trung binh = ");Serial.print(trungbinh(tb,a,b,c,d,e));</a:t>
            </a:r>
          </a:p>
          <a:p>
            <a:pPr marL="0" indent="0">
              <a:buNone/>
            </a:pPr>
            <a:r>
              <a:rPr lang="en-US" sz="1300">
                <a:latin typeface="Courier New" panose="02070309020205020404" pitchFamily="49" charset="0"/>
                <a:cs typeface="Courier New" panose="02070309020205020404" pitchFamily="49" charset="0"/>
              </a:rPr>
              <a:t>    Serial.println("thap = ");Serial.print(thap(tb,a,b,c,d,e));</a:t>
            </a:r>
          </a:p>
          <a:p>
            <a:pPr marL="0" indent="0">
              <a:buNone/>
            </a:pPr>
            <a:r>
              <a:rPr lang="en-US" sz="1300">
                <a:latin typeface="Courier New" panose="02070309020205020404" pitchFamily="49" charset="0"/>
                <a:cs typeface="Courier New" panose="02070309020205020404" pitchFamily="49" charset="0"/>
              </a:rPr>
              <a:t>    Serial.println("rat thap = ");Serial.print(ratthap(tb,a,b,c,d,e));</a:t>
            </a:r>
          </a:p>
          <a:p>
            <a:pPr marL="0" indent="0">
              <a:buNone/>
            </a:pPr>
            <a:r>
              <a:rPr lang="en-US" sz="1300">
                <a:latin typeface="Courier New" panose="02070309020205020404" pitchFamily="49" charset="0"/>
                <a:cs typeface="Courier New" panose="02070309020205020404" pitchFamily="49" charset="0"/>
              </a:rPr>
              <a:t>    float ratit,it,vua,nhieu,ratnhieu;</a:t>
            </a:r>
          </a:p>
          <a:p>
            <a:pPr marL="0" indent="0">
              <a:buNone/>
            </a:pPr>
            <a:r>
              <a:rPr lang="en-US" sz="1300">
                <a:latin typeface="Courier New" panose="02070309020205020404" pitchFamily="49" charset="0"/>
                <a:cs typeface="Courier New" panose="02070309020205020404" pitchFamily="49" charset="0"/>
              </a:rPr>
              <a:t>    ratit=ratcao(tb,a,b,c,d,e);</a:t>
            </a:r>
          </a:p>
          <a:p>
            <a:pPr marL="0" indent="0">
              <a:buNone/>
            </a:pPr>
            <a:r>
              <a:rPr lang="en-US" sz="1300">
                <a:latin typeface="Courier New" panose="02070309020205020404" pitchFamily="49" charset="0"/>
                <a:cs typeface="Courier New" panose="02070309020205020404" pitchFamily="49" charset="0"/>
              </a:rPr>
              <a:t>    it=cao(tb,a,b,c,d,e);</a:t>
            </a:r>
          </a:p>
          <a:p>
            <a:pPr marL="0" indent="0">
              <a:buNone/>
            </a:pPr>
            <a:r>
              <a:rPr lang="en-US" sz="1300">
                <a:latin typeface="Courier New" panose="02070309020205020404" pitchFamily="49" charset="0"/>
                <a:cs typeface="Courier New" panose="02070309020205020404" pitchFamily="49" charset="0"/>
              </a:rPr>
              <a:t>    vua=trungbinh(tb,a,b,c,d,e);</a:t>
            </a:r>
          </a:p>
          <a:p>
            <a:pPr marL="0" indent="0">
              <a:buNone/>
            </a:pPr>
            <a:r>
              <a:rPr lang="en-US" sz="1300">
                <a:latin typeface="Courier New" panose="02070309020205020404" pitchFamily="49" charset="0"/>
                <a:cs typeface="Courier New" panose="02070309020205020404" pitchFamily="49" charset="0"/>
              </a:rPr>
              <a:t>    nhieu=thap(tb,a,b,c,d,e);</a:t>
            </a:r>
          </a:p>
          <a:p>
            <a:pPr marL="0" indent="0">
              <a:buNone/>
            </a:pPr>
            <a:r>
              <a:rPr lang="en-US" sz="1300">
                <a:latin typeface="Courier New" panose="02070309020205020404" pitchFamily="49" charset="0"/>
                <a:cs typeface="Courier New" panose="02070309020205020404" pitchFamily="49" charset="0"/>
              </a:rPr>
              <a:t>    ratnhieu=ratthap(tb,a,b,c,d,e</a:t>
            </a:r>
            <a:r>
              <a:rPr lang="en-US" sz="1300" smtClean="0">
                <a:latin typeface="Courier New" panose="02070309020205020404" pitchFamily="49" charset="0"/>
                <a:cs typeface="Courier New" panose="02070309020205020404" pitchFamily="49" charset="0"/>
              </a:rPr>
              <a:t>);</a:t>
            </a:r>
            <a:endParaRPr lang="en-US" sz="13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28378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330" y="111617"/>
            <a:ext cx="8915400" cy="3777622"/>
          </a:xfrm>
        </p:spPr>
        <p:txBody>
          <a:bodyPr>
            <a:noAutofit/>
          </a:bodyPr>
          <a:lstStyle/>
          <a:p>
            <a:pPr marL="0" indent="0">
              <a:buNone/>
            </a:pPr>
            <a:r>
              <a:rPr lang="en-US" sz="1300">
                <a:latin typeface="Courier New" panose="02070309020205020404" pitchFamily="49" charset="0"/>
                <a:cs typeface="Courier New" panose="02070309020205020404" pitchFamily="49" charset="0"/>
              </a:rPr>
              <a:t>luongnuoc=(v*ratit+y*it+z*vua+t*nhieu+k*ratnhieu)/(ratit+it+vua+nhieu+ratnhieu);</a:t>
            </a:r>
          </a:p>
          <a:p>
            <a:pPr marL="0" indent="0">
              <a:buNone/>
            </a:pPr>
            <a:r>
              <a:rPr lang="en-US" sz="1300">
                <a:latin typeface="Courier New" panose="02070309020205020404" pitchFamily="49" charset="0"/>
                <a:cs typeface="Courier New" panose="02070309020205020404" pitchFamily="49" charset="0"/>
              </a:rPr>
              <a:t>    Serial.println("luongnuoc= ");Serial.print(luongnuoc);</a:t>
            </a:r>
          </a:p>
          <a:p>
            <a:pPr marL="0" indent="0">
              <a:buNone/>
            </a:pPr>
            <a:r>
              <a:rPr lang="en-US" sz="1300">
                <a:latin typeface="Courier New" panose="02070309020205020404" pitchFamily="49" charset="0"/>
                <a:cs typeface="Courier New" panose="02070309020205020404" pitchFamily="49" charset="0"/>
              </a:rPr>
              <a:t>    st=3;</a:t>
            </a:r>
          </a:p>
          <a:p>
            <a:pPr marL="0" indent="0">
              <a:buNone/>
            </a:pPr>
            <a:r>
              <a:rPr lang="en-US" sz="1300">
                <a:latin typeface="Courier New" panose="02070309020205020404" pitchFamily="49" charset="0"/>
                <a:cs typeface="Courier New" panose="02070309020205020404" pitchFamily="49" charset="0"/>
              </a:rPr>
              <a:t>    tb=0;</a:t>
            </a:r>
          </a:p>
          <a:p>
            <a:pPr marL="0" indent="0">
              <a:buNone/>
            </a:pPr>
            <a:r>
              <a:rPr lang="en-US" sz="1300">
                <a:latin typeface="Courier New" panose="02070309020205020404" pitchFamily="49" charset="0"/>
                <a:cs typeface="Courier New" panose="02070309020205020404" pitchFamily="49" charset="0"/>
              </a:rPr>
              <a:t>    }</a:t>
            </a:r>
          </a:p>
          <a:p>
            <a:pPr marL="0" indent="0">
              <a:buNone/>
            </a:pPr>
            <a:r>
              <a:rPr lang="en-US" sz="1300">
                <a:latin typeface="Courier New" panose="02070309020205020404" pitchFamily="49" charset="0"/>
                <a:cs typeface="Courier New" panose="02070309020205020404" pitchFamily="49" charset="0"/>
              </a:rPr>
              <a:t>    if(st==3){</a:t>
            </a:r>
          </a:p>
          <a:p>
            <a:pPr marL="0" indent="0">
              <a:buNone/>
            </a:pPr>
            <a:r>
              <a:rPr lang="en-US" sz="1300">
                <a:latin typeface="Courier New" panose="02070309020205020404" pitchFamily="49" charset="0"/>
                <a:cs typeface="Courier New" panose="02070309020205020404" pitchFamily="49" charset="0"/>
              </a:rPr>
              <a:t>     digitalWrite(2,HIGH); //relay</a:t>
            </a:r>
          </a:p>
          <a:p>
            <a:pPr marL="0" indent="0">
              <a:buNone/>
            </a:pPr>
            <a:r>
              <a:rPr lang="en-US" sz="1300">
                <a:latin typeface="Courier New" panose="02070309020205020404" pitchFamily="49" charset="0"/>
                <a:cs typeface="Courier New" panose="02070309020205020404" pitchFamily="49" charset="0"/>
              </a:rPr>
              <a:t>     int buttonState = digitalRead(pushButton);</a:t>
            </a:r>
          </a:p>
          <a:p>
            <a:pPr marL="0" indent="0">
              <a:buNone/>
            </a:pPr>
            <a:r>
              <a:rPr lang="en-US" sz="1300" smtClean="0">
                <a:latin typeface="Courier New" panose="02070309020205020404" pitchFamily="49" charset="0"/>
                <a:cs typeface="Courier New" panose="02070309020205020404" pitchFamily="49" charset="0"/>
              </a:rPr>
              <a:t> float </a:t>
            </a:r>
            <a:r>
              <a:rPr lang="en-US" sz="1300">
                <a:latin typeface="Courier New" panose="02070309020205020404" pitchFamily="49" charset="0"/>
                <a:cs typeface="Courier New" panose="02070309020205020404" pitchFamily="49" charset="0"/>
              </a:rPr>
              <a:t>f;</a:t>
            </a:r>
          </a:p>
          <a:p>
            <a:pPr marL="0" indent="0">
              <a:buNone/>
            </a:pPr>
            <a:r>
              <a:rPr lang="en-US" sz="1300">
                <a:latin typeface="Courier New" panose="02070309020205020404" pitchFamily="49" charset="0"/>
                <a:cs typeface="Courier New" panose="02070309020205020404" pitchFamily="49" charset="0"/>
              </a:rPr>
              <a:t>    f=luongnuoc*450;</a:t>
            </a:r>
          </a:p>
          <a:p>
            <a:pPr marL="0" indent="0">
              <a:buNone/>
            </a:pPr>
            <a:r>
              <a:rPr lang="en-US" sz="1300">
                <a:latin typeface="Courier New" panose="02070309020205020404" pitchFamily="49" charset="0"/>
                <a:cs typeface="Courier New" panose="02070309020205020404" pitchFamily="49" charset="0"/>
              </a:rPr>
              <a:t>    trangthaihientai = buttonState;</a:t>
            </a:r>
          </a:p>
          <a:p>
            <a:pPr marL="0" indent="0">
              <a:buNone/>
            </a:pPr>
            <a:r>
              <a:rPr lang="en-US" sz="1300">
                <a:latin typeface="Courier New" panose="02070309020205020404" pitchFamily="49" charset="0"/>
                <a:cs typeface="Courier New" panose="02070309020205020404" pitchFamily="49" charset="0"/>
              </a:rPr>
              <a:t>    if (trangthaihientai != trangthaitruoc </a:t>
            </a:r>
            <a:r>
              <a:rPr lang="en-US" sz="1300" smtClean="0">
                <a:latin typeface="Courier New" panose="02070309020205020404" pitchFamily="49" charset="0"/>
                <a:cs typeface="Courier New" panose="02070309020205020404" pitchFamily="49" charset="0"/>
              </a:rPr>
              <a:t>){</a:t>
            </a:r>
            <a:endParaRPr lang="en-US" sz="1300">
              <a:latin typeface="Courier New" panose="02070309020205020404" pitchFamily="49" charset="0"/>
              <a:cs typeface="Courier New" panose="02070309020205020404" pitchFamily="49" charset="0"/>
            </a:endParaRPr>
          </a:p>
          <a:p>
            <a:pPr marL="0" indent="0">
              <a:buNone/>
            </a:pPr>
            <a:r>
              <a:rPr lang="en-US" sz="1300">
                <a:latin typeface="Courier New" panose="02070309020205020404" pitchFamily="49" charset="0"/>
                <a:cs typeface="Courier New" panose="02070309020205020404" pitchFamily="49" charset="0"/>
              </a:rPr>
              <a:t>    solanthaydoitrangthai</a:t>
            </a:r>
            <a:r>
              <a:rPr lang="en-US" sz="1300" smtClean="0">
                <a:latin typeface="Courier New" panose="02070309020205020404" pitchFamily="49" charset="0"/>
                <a:cs typeface="Courier New" panose="02070309020205020404" pitchFamily="49" charset="0"/>
              </a:rPr>
              <a:t>++;}</a:t>
            </a:r>
            <a:endParaRPr lang="en-US" sz="1300">
              <a:latin typeface="Courier New" panose="02070309020205020404" pitchFamily="49" charset="0"/>
              <a:cs typeface="Courier New" panose="02070309020205020404" pitchFamily="49" charset="0"/>
            </a:endParaRPr>
          </a:p>
          <a:p>
            <a:pPr marL="0" indent="0">
              <a:buNone/>
            </a:pPr>
            <a:r>
              <a:rPr lang="en-US" sz="1300">
                <a:latin typeface="Courier New" panose="02070309020205020404" pitchFamily="49" charset="0"/>
                <a:cs typeface="Courier New" panose="02070309020205020404" pitchFamily="49" charset="0"/>
              </a:rPr>
              <a:t>    trangthaitruoc=trangthaihientai;</a:t>
            </a:r>
          </a:p>
          <a:p>
            <a:pPr marL="0" indent="0">
              <a:buNone/>
            </a:pPr>
            <a:r>
              <a:rPr lang="en-US" sz="1300">
                <a:latin typeface="Courier New" panose="02070309020205020404" pitchFamily="49" charset="0"/>
                <a:cs typeface="Courier New" panose="02070309020205020404" pitchFamily="49" charset="0"/>
              </a:rPr>
              <a:t>    if(solanthaydoitrangthai&gt;=f){</a:t>
            </a:r>
          </a:p>
          <a:p>
            <a:pPr marL="0" indent="0">
              <a:buNone/>
            </a:pPr>
            <a:r>
              <a:rPr lang="en-US" sz="1300">
                <a:latin typeface="Courier New" panose="02070309020205020404" pitchFamily="49" charset="0"/>
                <a:cs typeface="Courier New" panose="02070309020205020404" pitchFamily="49" charset="0"/>
              </a:rPr>
              <a:t>      st=0;</a:t>
            </a:r>
          </a:p>
          <a:p>
            <a:pPr marL="0" indent="0">
              <a:buNone/>
            </a:pPr>
            <a:r>
              <a:rPr lang="en-US" sz="1300">
                <a:latin typeface="Courier New" panose="02070309020205020404" pitchFamily="49" charset="0"/>
                <a:cs typeface="Courier New" panose="02070309020205020404" pitchFamily="49" charset="0"/>
              </a:rPr>
              <a:t>      f=0;</a:t>
            </a:r>
          </a:p>
          <a:p>
            <a:pPr marL="0" indent="0">
              <a:buNone/>
            </a:pPr>
            <a:r>
              <a:rPr lang="en-US" sz="1300">
                <a:latin typeface="Courier New" panose="02070309020205020404" pitchFamily="49" charset="0"/>
                <a:cs typeface="Courier New" panose="02070309020205020404" pitchFamily="49" charset="0"/>
              </a:rPr>
              <a:t>      digitalWrite(2,LOW</a:t>
            </a:r>
            <a:r>
              <a:rPr lang="en-US" sz="1300" smtClean="0">
                <a:latin typeface="Courier New" panose="02070309020205020404" pitchFamily="49" charset="0"/>
                <a:cs typeface="Courier New" panose="02070309020205020404" pitchFamily="49" charset="0"/>
              </a:rPr>
              <a:t>);}</a:t>
            </a:r>
          </a:p>
          <a:p>
            <a:pPr marL="0" indent="0">
              <a:buNone/>
            </a:pPr>
            <a:r>
              <a:rPr lang="en-US" sz="1300">
                <a:latin typeface="Courier New" panose="02070309020205020404" pitchFamily="49" charset="0"/>
                <a:cs typeface="Courier New" panose="02070309020205020404" pitchFamily="49" charset="0"/>
              </a:rPr>
              <a:t>	</a:t>
            </a:r>
            <a:r>
              <a:rPr lang="en-US" sz="1300" smtClean="0">
                <a:latin typeface="Courier New" panose="02070309020205020404" pitchFamily="49" charset="0"/>
                <a:cs typeface="Courier New" panose="02070309020205020404" pitchFamily="49" charset="0"/>
              </a:rPr>
              <a:t>}</a:t>
            </a:r>
            <a:endParaRPr lang="en-US" sz="1300">
              <a:latin typeface="Courier New" panose="02070309020205020404" pitchFamily="49" charset="0"/>
              <a:cs typeface="Courier New" panose="02070309020205020404" pitchFamily="49" charset="0"/>
            </a:endParaRPr>
          </a:p>
          <a:p>
            <a:pPr marL="0" indent="0">
              <a:buNone/>
            </a:pPr>
            <a:r>
              <a:rPr lang="en-US" sz="1300">
                <a:latin typeface="Courier New" panose="02070309020205020404" pitchFamily="49" charset="0"/>
                <a:cs typeface="Courier New" panose="02070309020205020404" pitchFamily="49" charset="0"/>
              </a:rPr>
              <a:t>  }</a:t>
            </a:r>
          </a:p>
          <a:p>
            <a:pPr marL="0" indent="0">
              <a:buNone/>
            </a:pPr>
            <a:r>
              <a:rPr lang="en-US" sz="1300">
                <a:latin typeface="Courier New" panose="02070309020205020404" pitchFamily="49" charset="0"/>
                <a:cs typeface="Courier New" panose="02070309020205020404" pitchFamily="49" charset="0"/>
              </a:rPr>
              <a:t>}</a:t>
            </a:r>
          </a:p>
          <a:p>
            <a:endParaRPr lang="en-US" sz="13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2505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Chương IV. Thử nghiệm sản phẩm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AutoNum type="arabicPeriod"/>
            </a:pPr>
            <a:r>
              <a:rPr lang="en-US" smtClean="0">
                <a:latin typeface="Arial" panose="020B0604020202020204" pitchFamily="34" charset="0"/>
                <a:cs typeface="Arial" panose="020B0604020202020204" pitchFamily="34" charset="0"/>
              </a:rPr>
              <a:t>Điều kiện thử nghiệm</a:t>
            </a:r>
          </a:p>
          <a:p>
            <a:pPr>
              <a:buAutoNum type="arabicPeriod"/>
            </a:pPr>
            <a:r>
              <a:rPr lang="en-US" smtClean="0">
                <a:latin typeface="Arial" panose="020B0604020202020204" pitchFamily="34" charset="0"/>
                <a:cs typeface="Arial" panose="020B0604020202020204" pitchFamily="34" charset="0"/>
              </a:rPr>
              <a:t>Kết quả</a:t>
            </a:r>
          </a:p>
          <a:p>
            <a:pPr>
              <a:buAutoNum type="arabicPeriod"/>
            </a:pPr>
            <a:r>
              <a:rPr lang="en-US" smtClean="0">
                <a:latin typeface="Arial" panose="020B0604020202020204" pitchFamily="34" charset="0"/>
                <a:cs typeface="Arial" panose="020B0604020202020204" pitchFamily="34" charset="0"/>
              </a:rPr>
              <a:t>Phân tích và kết luận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88289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708" y="225937"/>
            <a:ext cx="8911687" cy="1280890"/>
          </a:xfrm>
        </p:spPr>
        <p:txBody>
          <a:bodyPr/>
          <a:lstStyle/>
          <a:p>
            <a:r>
              <a:rPr lang="en-US" smtClean="0">
                <a:latin typeface="Arial" panose="020B0604020202020204" pitchFamily="34" charset="0"/>
                <a:cs typeface="Arial" panose="020B0604020202020204" pitchFamily="34" charset="0"/>
              </a:rPr>
              <a:t> Điều kiện thử nghiệm</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486181" y="1068945"/>
            <a:ext cx="8915400" cy="5022761"/>
          </a:xfrm>
        </p:spPr>
        <p:txBody>
          <a:bodyPr>
            <a:noAutofit/>
          </a:bodyPr>
          <a:lstStyle/>
          <a:p>
            <a:pPr marL="0" indent="0">
              <a:buNone/>
            </a:pPr>
            <a:r>
              <a:rPr lang="en-US" sz="1400">
                <a:latin typeface="Arial" panose="020B0604020202020204" pitchFamily="34" charset="0"/>
                <a:cs typeface="Arial" panose="020B0604020202020204" pitchFamily="34" charset="0"/>
              </a:rPr>
              <a:t>a) Nơi thử nghiệm: Trong phòng thí nghiệm</a:t>
            </a:r>
          </a:p>
          <a:p>
            <a:pPr marL="0" indent="0">
              <a:buNone/>
            </a:pPr>
            <a:r>
              <a:rPr lang="en-US" sz="1400">
                <a:latin typeface="Arial" panose="020B0604020202020204" pitchFamily="34" charset="0"/>
                <a:cs typeface="Arial" panose="020B0604020202020204" pitchFamily="34" charset="0"/>
              </a:rPr>
              <a:t>b) Thiết bị : </a:t>
            </a:r>
          </a:p>
          <a:p>
            <a:pPr lvl="0"/>
            <a:r>
              <a:rPr lang="en-US" sz="1400">
                <a:latin typeface="Arial" panose="020B0604020202020204" pitchFamily="34" charset="0"/>
                <a:cs typeface="Arial" panose="020B0604020202020204" pitchFamily="34" charset="0"/>
              </a:rPr>
              <a:t>Bộ thu </a:t>
            </a:r>
          </a:p>
          <a:p>
            <a:pPr lvl="1">
              <a:buFont typeface="Courier New" panose="02070309020205020404" pitchFamily="49" charset="0"/>
              <a:buChar char="o"/>
            </a:pPr>
            <a:r>
              <a:rPr lang="en-US" sz="1400">
                <a:latin typeface="Arial" panose="020B0604020202020204" pitchFamily="34" charset="0"/>
                <a:cs typeface="Arial" panose="020B0604020202020204" pitchFamily="34" charset="0"/>
              </a:rPr>
              <a:t>Máy bơm MB385</a:t>
            </a:r>
          </a:p>
          <a:p>
            <a:pPr lvl="1">
              <a:buFont typeface="Courier New" panose="02070309020205020404" pitchFamily="49" charset="0"/>
              <a:buChar char="o"/>
            </a:pPr>
            <a:r>
              <a:rPr lang="en-US" sz="1400">
                <a:latin typeface="Arial" panose="020B0604020202020204" pitchFamily="34" charset="0"/>
                <a:cs typeface="Arial" panose="020B0604020202020204" pitchFamily="34" charset="0"/>
              </a:rPr>
              <a:t>Relay 5V  </a:t>
            </a:r>
          </a:p>
          <a:p>
            <a:pPr lvl="1">
              <a:buFont typeface="Courier New" panose="02070309020205020404" pitchFamily="49" charset="0"/>
              <a:buChar char="o"/>
            </a:pPr>
            <a:r>
              <a:rPr lang="en-US" sz="1400">
                <a:latin typeface="Arial" panose="020B0604020202020204" pitchFamily="34" charset="0"/>
                <a:cs typeface="Arial" panose="020B0604020202020204" pitchFamily="34" charset="0"/>
              </a:rPr>
              <a:t>Arduino UNO</a:t>
            </a:r>
          </a:p>
          <a:p>
            <a:pPr lvl="1">
              <a:buFont typeface="Courier New" panose="02070309020205020404" pitchFamily="49" charset="0"/>
              <a:buChar char="o"/>
            </a:pPr>
            <a:r>
              <a:rPr lang="en-US" sz="1400">
                <a:latin typeface="Arial" panose="020B0604020202020204" pitchFamily="34" charset="0"/>
                <a:cs typeface="Arial" panose="020B0604020202020204" pitchFamily="34" charset="0"/>
              </a:rPr>
              <a:t>Bộ phát sóng RF</a:t>
            </a:r>
          </a:p>
          <a:p>
            <a:pPr lvl="1">
              <a:buFont typeface="Courier New" panose="02070309020205020404" pitchFamily="49" charset="0"/>
              <a:buChar char="o"/>
            </a:pPr>
            <a:r>
              <a:rPr lang="en-US" sz="1400">
                <a:latin typeface="Arial" panose="020B0604020202020204" pitchFamily="34" charset="0"/>
                <a:cs typeface="Arial" panose="020B0604020202020204" pitchFamily="34" charset="0"/>
              </a:rPr>
              <a:t>Module RTC</a:t>
            </a:r>
          </a:p>
          <a:p>
            <a:pPr lvl="1">
              <a:buFont typeface="Courier New" panose="02070309020205020404" pitchFamily="49" charset="0"/>
              <a:buChar char="o"/>
            </a:pPr>
            <a:r>
              <a:rPr lang="en-US" sz="1400">
                <a:latin typeface="Arial" panose="020B0604020202020204" pitchFamily="34" charset="0"/>
                <a:cs typeface="Arial" panose="020B0604020202020204" pitchFamily="34" charset="0"/>
              </a:rPr>
              <a:t>Cảm biến lưu lượng S401</a:t>
            </a:r>
          </a:p>
          <a:p>
            <a:pPr lvl="0"/>
            <a:r>
              <a:rPr lang="en-US" sz="1400">
                <a:latin typeface="Arial" panose="020B0604020202020204" pitchFamily="34" charset="0"/>
                <a:cs typeface="Arial" panose="020B0604020202020204" pitchFamily="34" charset="0"/>
              </a:rPr>
              <a:t>Bộ phát </a:t>
            </a:r>
          </a:p>
          <a:p>
            <a:pPr lvl="1">
              <a:buFont typeface="Courier New" panose="02070309020205020404" pitchFamily="49" charset="0"/>
              <a:buChar char="o"/>
            </a:pPr>
            <a:r>
              <a:rPr lang="en-US" sz="1400">
                <a:latin typeface="Arial" panose="020B0604020202020204" pitchFamily="34" charset="0"/>
                <a:cs typeface="Arial" panose="020B0604020202020204" pitchFamily="34" charset="0"/>
              </a:rPr>
              <a:t>Arduino Nano </a:t>
            </a:r>
          </a:p>
          <a:p>
            <a:pPr lvl="1">
              <a:buFont typeface="Courier New" panose="02070309020205020404" pitchFamily="49" charset="0"/>
              <a:buChar char="o"/>
            </a:pPr>
            <a:r>
              <a:rPr lang="en-US" sz="1400">
                <a:latin typeface="Arial" panose="020B0604020202020204" pitchFamily="34" charset="0"/>
                <a:cs typeface="Arial" panose="020B0604020202020204" pitchFamily="34" charset="0"/>
              </a:rPr>
              <a:t>Cảm biến độ ẩm đất</a:t>
            </a:r>
          </a:p>
          <a:p>
            <a:pPr lvl="1">
              <a:buFont typeface="Courier New" panose="02070309020205020404" pitchFamily="49" charset="0"/>
              <a:buChar char="o"/>
            </a:pPr>
            <a:r>
              <a:rPr lang="en-US" sz="1400">
                <a:latin typeface="Arial" panose="020B0604020202020204" pitchFamily="34" charset="0"/>
                <a:cs typeface="Arial" panose="020B0604020202020204" pitchFamily="34" charset="0"/>
              </a:rPr>
              <a:t>Bộ phát sóng RF</a:t>
            </a:r>
          </a:p>
          <a:p>
            <a:pPr lvl="0"/>
            <a:r>
              <a:rPr lang="en-US" sz="1400">
                <a:latin typeface="Arial" panose="020B0604020202020204" pitchFamily="34" charset="0"/>
                <a:cs typeface="Arial" panose="020B0604020202020204" pitchFamily="34" charset="0"/>
              </a:rPr>
              <a:t>Bình nước 1l , có chia độ</a:t>
            </a:r>
          </a:p>
          <a:p>
            <a:pPr lvl="0"/>
            <a:r>
              <a:rPr lang="en-US" sz="1400">
                <a:latin typeface="Arial" panose="020B0604020202020204" pitchFamily="34" charset="0"/>
                <a:cs typeface="Arial" panose="020B0604020202020204" pitchFamily="34" charset="0"/>
              </a:rPr>
              <a:t>Dây dẫn </a:t>
            </a:r>
          </a:p>
          <a:p>
            <a:r>
              <a:rPr lang="en-US" sz="1400">
                <a:latin typeface="Arial" panose="020B0604020202020204" pitchFamily="34" charset="0"/>
                <a:cs typeface="Arial" panose="020B0604020202020204" pitchFamily="34" charset="0"/>
              </a:rPr>
              <a:t>Ống nước	</a:t>
            </a:r>
          </a:p>
        </p:txBody>
      </p:sp>
    </p:spTree>
    <p:extLst>
      <p:ext uri="{BB962C8B-B14F-4D97-AF65-F5344CB8AC3E}">
        <p14:creationId xmlns:p14="http://schemas.microsoft.com/office/powerpoint/2010/main" val="155406742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0" y="0"/>
            <a:ext cx="6027313" cy="6542468"/>
          </a:xfrm>
          <a:prstGeom prst="rect">
            <a:avLst/>
          </a:prstGeom>
        </p:spPr>
      </p:pic>
      <p:sp>
        <p:nvSpPr>
          <p:cNvPr id="5" name="Rectangle 4"/>
          <p:cNvSpPr/>
          <p:nvPr/>
        </p:nvSpPr>
        <p:spPr>
          <a:xfrm>
            <a:off x="2184511" y="6542468"/>
            <a:ext cx="2929007" cy="369332"/>
          </a:xfrm>
          <a:prstGeom prst="rect">
            <a:avLst/>
          </a:prstGeom>
        </p:spPr>
        <p:txBody>
          <a:bodyPr wrap="none">
            <a:spAutoFit/>
          </a:bodyPr>
          <a:lstStyle/>
          <a:p>
            <a:pPr algn="ctr">
              <a:spcAft>
                <a:spcPts val="1000"/>
              </a:spcAft>
            </a:pPr>
            <a:r>
              <a:rPr lang="en-US" i="1" smtClean="0">
                <a:solidFill>
                  <a:srgbClr val="44546A"/>
                </a:solidFill>
                <a:latin typeface="Liberation Serif"/>
                <a:ea typeface="SimSun" panose="02010600030101010101" pitchFamily="2" charset="-122"/>
                <a:cs typeface="Mangal"/>
              </a:rPr>
              <a:t> </a:t>
            </a:r>
            <a:r>
              <a:rPr lang="en-US" i="1">
                <a:solidFill>
                  <a:srgbClr val="44546A"/>
                </a:solidFill>
                <a:latin typeface="Liberation Serif"/>
                <a:ea typeface="SimSun" panose="02010600030101010101" pitchFamily="2" charset="-122"/>
                <a:cs typeface="Mangal"/>
              </a:rPr>
              <a:t>Bộ đo đạc và phát tín hiệu</a:t>
            </a:r>
            <a:endParaRPr lang="en-US" i="1">
              <a:solidFill>
                <a:srgbClr val="44546A"/>
              </a:solidFill>
              <a:effectLst/>
              <a:latin typeface="Liberation Serif"/>
              <a:ea typeface="SimSun" panose="02010600030101010101" pitchFamily="2" charset="-122"/>
              <a:cs typeface="Mangal"/>
            </a:endParaRP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6027313" y="0"/>
            <a:ext cx="6164687" cy="6542468"/>
          </a:xfrm>
          <a:prstGeom prst="rect">
            <a:avLst/>
          </a:prstGeom>
        </p:spPr>
      </p:pic>
      <p:sp>
        <p:nvSpPr>
          <p:cNvPr id="7" name="Rectangle 6"/>
          <p:cNvSpPr/>
          <p:nvPr/>
        </p:nvSpPr>
        <p:spPr>
          <a:xfrm>
            <a:off x="8211824" y="6542468"/>
            <a:ext cx="2274982" cy="369332"/>
          </a:xfrm>
          <a:prstGeom prst="rect">
            <a:avLst/>
          </a:prstGeom>
        </p:spPr>
        <p:txBody>
          <a:bodyPr wrap="none">
            <a:spAutoFit/>
          </a:bodyPr>
          <a:lstStyle/>
          <a:p>
            <a:pPr algn="ctr">
              <a:spcAft>
                <a:spcPts val="1000"/>
              </a:spcAft>
            </a:pPr>
            <a:r>
              <a:rPr lang="en-US" i="1" smtClean="0">
                <a:solidFill>
                  <a:srgbClr val="44546A"/>
                </a:solidFill>
                <a:latin typeface="Liberation Serif"/>
                <a:ea typeface="SimSun" panose="02010600030101010101" pitchFamily="2" charset="-122"/>
                <a:cs typeface="Mangal"/>
              </a:rPr>
              <a:t>Bộ </a:t>
            </a:r>
            <a:r>
              <a:rPr lang="en-US" i="1">
                <a:solidFill>
                  <a:srgbClr val="44546A"/>
                </a:solidFill>
                <a:latin typeface="Liberation Serif"/>
                <a:ea typeface="SimSun" panose="02010600030101010101" pitchFamily="2" charset="-122"/>
                <a:cs typeface="Mangal"/>
              </a:rPr>
              <a:t>thu và điều khiển</a:t>
            </a:r>
            <a:endParaRPr lang="en-US" i="1">
              <a:solidFill>
                <a:srgbClr val="44546A"/>
              </a:solidFill>
              <a:effectLst/>
              <a:latin typeface="Liberation Serif"/>
              <a:ea typeface="SimSun" panose="02010600030101010101" pitchFamily="2" charset="-122"/>
              <a:cs typeface="Mangal"/>
            </a:endParaRPr>
          </a:p>
        </p:txBody>
      </p:sp>
    </p:spTree>
    <p:extLst>
      <p:ext uri="{BB962C8B-B14F-4D97-AF65-F5344CB8AC3E}">
        <p14:creationId xmlns:p14="http://schemas.microsoft.com/office/powerpoint/2010/main" val="18071315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131770" y="1978446"/>
            <a:ext cx="4314825" cy="3235960"/>
          </a:xfrm>
          <a:prstGeom prst="rect">
            <a:avLst/>
          </a:prstGeom>
        </p:spPr>
      </p:pic>
      <p:sp>
        <p:nvSpPr>
          <p:cNvPr id="5" name="Rectangle 4"/>
          <p:cNvSpPr/>
          <p:nvPr/>
        </p:nvSpPr>
        <p:spPr>
          <a:xfrm>
            <a:off x="5247871" y="5820109"/>
            <a:ext cx="2082621" cy="369332"/>
          </a:xfrm>
          <a:prstGeom prst="rect">
            <a:avLst/>
          </a:prstGeom>
        </p:spPr>
        <p:txBody>
          <a:bodyPr wrap="none">
            <a:spAutoFit/>
          </a:bodyPr>
          <a:lstStyle/>
          <a:p>
            <a:r>
              <a:rPr lang="en-US">
                <a:latin typeface="Liberation Serif"/>
                <a:ea typeface="SimSun" panose="02010600030101010101" pitchFamily="2" charset="-122"/>
                <a:cs typeface="Arial" panose="020B0604020202020204" pitchFamily="34" charset="0"/>
              </a:rPr>
              <a:t>Thiết bị thí nghiệm</a:t>
            </a:r>
            <a:endParaRPr lang="en-US"/>
          </a:p>
        </p:txBody>
      </p:sp>
    </p:spTree>
    <p:extLst>
      <p:ext uri="{BB962C8B-B14F-4D97-AF65-F5344CB8AC3E}">
        <p14:creationId xmlns:p14="http://schemas.microsoft.com/office/powerpoint/2010/main" val="1826837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pháp nghiên cứu </a:t>
            </a:r>
            <a:endParaRPr lang="en-US"/>
          </a:p>
        </p:txBody>
      </p:sp>
      <p:sp>
        <p:nvSpPr>
          <p:cNvPr id="3" name="Content Placeholder 2"/>
          <p:cNvSpPr>
            <a:spLocks noGrp="1"/>
          </p:cNvSpPr>
          <p:nvPr>
            <p:ph idx="1"/>
          </p:nvPr>
        </p:nvSpPr>
        <p:spPr/>
        <p:txBody>
          <a:bodyPr/>
          <a:lstStyle/>
          <a:p>
            <a:r>
              <a:rPr lang="en-US" smtClean="0"/>
              <a:t>Nghiên cứu các thiết bị phần cứng dựa trên các hướng dẫn và tài liệu trên mạng Internet và thử nghiệm các thiết bị </a:t>
            </a:r>
          </a:p>
          <a:p>
            <a:r>
              <a:rPr lang="en-US" smtClean="0"/>
              <a:t> Tìm hiểu các lý thuyết liên quan đến việc tưới cây </a:t>
            </a:r>
            <a:endParaRPr lang="en-US"/>
          </a:p>
        </p:txBody>
      </p:sp>
    </p:spTree>
    <p:extLst>
      <p:ext uri="{BB962C8B-B14F-4D97-AF65-F5344CB8AC3E}">
        <p14:creationId xmlns:p14="http://schemas.microsoft.com/office/powerpoint/2010/main" val="64474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Kết quả</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Hệ thống được thử nghiệm 5 lần đo với các mức độ ẩm khác nhau.</a:t>
            </a:r>
          </a:p>
          <a:p>
            <a:pPr marL="0" indent="0">
              <a:buNone/>
            </a:pPr>
            <a:r>
              <a:rPr lang="en-US">
                <a:latin typeface="Arial" panose="020B0604020202020204" pitchFamily="34" charset="0"/>
                <a:cs typeface="Arial" panose="020B0604020202020204" pitchFamily="34" charset="0"/>
              </a:rPr>
              <a:t>Thông số đầu vào : </a:t>
            </a:r>
          </a:p>
          <a:p>
            <a:pPr marL="0" indent="0">
              <a:buNone/>
            </a:pPr>
            <a:r>
              <a:rPr lang="en-US">
                <a:latin typeface="Arial" panose="020B0604020202020204" pitchFamily="34" charset="0"/>
                <a:cs typeface="Arial" panose="020B0604020202020204" pitchFamily="34" charset="0"/>
              </a:rPr>
              <a:t>- Lượng đất : 1 kg</a:t>
            </a:r>
          </a:p>
          <a:p>
            <a:pPr marL="0" indent="0">
              <a:buNone/>
            </a:pPr>
            <a:r>
              <a:rPr lang="en-US">
                <a:latin typeface="Arial" panose="020B0604020202020204" pitchFamily="34" charset="0"/>
                <a:cs typeface="Arial" panose="020B0604020202020204" pitchFamily="34" charset="0"/>
              </a:rPr>
              <a:t>- Các giá trị tập mờ tương ứng với giá trị đo được: </a:t>
            </a:r>
          </a:p>
          <a:p>
            <a:pPr marL="0" indent="0">
              <a:buNone/>
            </a:pPr>
            <a:r>
              <a:rPr lang="en-US">
                <a:latin typeface="Arial" panose="020B0604020202020204" pitchFamily="34" charset="0"/>
                <a:cs typeface="Arial" panose="020B0604020202020204" pitchFamily="34" charset="0"/>
              </a:rPr>
              <a:t>a = 400, b = 524, c = 649, d = 774, e= 899</a:t>
            </a:r>
          </a:p>
          <a:p>
            <a:pPr marL="0" indent="0">
              <a:buNone/>
            </a:pPr>
            <a:r>
              <a:rPr lang="en-US">
                <a:latin typeface="Arial" panose="020B0604020202020204" pitchFamily="34" charset="0"/>
                <a:cs typeface="Arial" panose="020B0604020202020204" pitchFamily="34" charset="0"/>
              </a:rPr>
              <a:t>- Các giá trị tập mờ tương ứng với lượng nước cần bơm:</a:t>
            </a:r>
          </a:p>
          <a:p>
            <a:pPr marL="0" indent="0">
              <a:buNone/>
            </a:pPr>
            <a:r>
              <a:rPr lang="en-US">
                <a:latin typeface="Arial" panose="020B0604020202020204" pitchFamily="34" charset="0"/>
                <a:cs typeface="Arial" panose="020B0604020202020204" pitchFamily="34" charset="0"/>
              </a:rPr>
              <a:t>v=200, y=400 , z=600 , t=800 , k=1000</a:t>
            </a:r>
          </a:p>
          <a:p>
            <a:pPr marL="0" indent="0">
              <a:buNone/>
            </a:pPr>
            <a:r>
              <a:rPr lang="en-US">
                <a:latin typeface="Arial" panose="020B0604020202020204" pitchFamily="34" charset="0"/>
                <a:cs typeface="Arial" panose="020B0604020202020204" pitchFamily="34" charset="0"/>
              </a:rPr>
              <a:t>Ta có được lượng nước tính toán và lượng nước thực tế thu được như sau:</a:t>
            </a:r>
          </a:p>
          <a:p>
            <a:r>
              <a:rPr lang="en-US">
                <a:latin typeface="Arial" panose="020B0604020202020204" pitchFamily="34" charset="0"/>
                <a:cs typeface="Arial" panose="020B0604020202020204" pitchFamily="34" charset="0"/>
              </a:rPr>
              <a:t>Lưu ý: Lượng nước tính toán là lượng nước được tính khi tưới cho 1 kg đất</a:t>
            </a:r>
          </a:p>
        </p:txBody>
      </p:sp>
    </p:spTree>
    <p:extLst>
      <p:ext uri="{BB962C8B-B14F-4D97-AF65-F5344CB8AC3E}">
        <p14:creationId xmlns:p14="http://schemas.microsoft.com/office/powerpoint/2010/main" val="16338320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15171874"/>
              </p:ext>
            </p:extLst>
          </p:nvPr>
        </p:nvGraphicFramePr>
        <p:xfrm>
          <a:off x="2975021" y="1687134"/>
          <a:ext cx="7765961" cy="3078050"/>
        </p:xfrm>
        <a:graphic>
          <a:graphicData uri="http://schemas.openxmlformats.org/drawingml/2006/table">
            <a:tbl>
              <a:tblPr firstRow="1" firstCol="1" bandRow="1">
                <a:tableStyleId>{5C22544A-7EE6-4342-B048-85BDC9FD1C3A}</a:tableStyleId>
              </a:tblPr>
              <a:tblGrid>
                <a:gridCol w="1089223"/>
                <a:gridCol w="1215199"/>
                <a:gridCol w="2672066"/>
                <a:gridCol w="2789473"/>
              </a:tblGrid>
              <a:tr h="882820">
                <a:tc>
                  <a:txBody>
                    <a:bodyPr/>
                    <a:lstStyle/>
                    <a:p>
                      <a:pPr algn="ctr">
                        <a:spcAft>
                          <a:spcPts val="0"/>
                        </a:spcAft>
                      </a:pPr>
                      <a:r>
                        <a:rPr lang="en-US" sz="1400">
                          <a:effectLst/>
                        </a:rPr>
                        <a:t>Số lần đo</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Độ ẩm</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Lượng nước tính toán(ml)</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Lượng nước thực tế (ml)</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439046">
                <a:tc>
                  <a:txBody>
                    <a:bodyPr/>
                    <a:lstStyle/>
                    <a:p>
                      <a:pPr algn="ctr">
                        <a:spcAft>
                          <a:spcPts val="0"/>
                        </a:spcAft>
                      </a:pPr>
                      <a:r>
                        <a:rPr lang="en-US" sz="1400">
                          <a:effectLst/>
                        </a:rPr>
                        <a:t>1</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450</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280</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300</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439046">
                <a:tc>
                  <a:txBody>
                    <a:bodyPr/>
                    <a:lstStyle/>
                    <a:p>
                      <a:pPr algn="ctr">
                        <a:spcAft>
                          <a:spcPts val="0"/>
                        </a:spcAft>
                      </a:pPr>
                      <a:r>
                        <a:rPr lang="en-US" sz="1400">
                          <a:effectLst/>
                        </a:rPr>
                        <a:t>2</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323</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200</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210</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439046">
                <a:tc>
                  <a:txBody>
                    <a:bodyPr/>
                    <a:lstStyle/>
                    <a:p>
                      <a:pPr algn="ctr">
                        <a:spcAft>
                          <a:spcPts val="0"/>
                        </a:spcAft>
                      </a:pPr>
                      <a:r>
                        <a:rPr lang="en-US" sz="1400">
                          <a:effectLst/>
                        </a:rPr>
                        <a:t>3</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653</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600</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690</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439046">
                <a:tc>
                  <a:txBody>
                    <a:bodyPr/>
                    <a:lstStyle/>
                    <a:p>
                      <a:pPr algn="ctr">
                        <a:spcAft>
                          <a:spcPts val="0"/>
                        </a:spcAft>
                      </a:pPr>
                      <a:r>
                        <a:rPr lang="en-US" sz="1400">
                          <a:effectLst/>
                        </a:rPr>
                        <a:t>4</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482</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333</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350</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r h="439046">
                <a:tc>
                  <a:txBody>
                    <a:bodyPr/>
                    <a:lstStyle/>
                    <a:p>
                      <a:pPr algn="ctr">
                        <a:spcAft>
                          <a:spcPts val="0"/>
                        </a:spcAft>
                      </a:pPr>
                      <a:r>
                        <a:rPr lang="en-US" sz="1400">
                          <a:effectLst/>
                        </a:rPr>
                        <a:t>5</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734</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736</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c>
                  <a:txBody>
                    <a:bodyPr/>
                    <a:lstStyle/>
                    <a:p>
                      <a:pPr algn="ctr">
                        <a:spcAft>
                          <a:spcPts val="0"/>
                        </a:spcAft>
                      </a:pPr>
                      <a:r>
                        <a:rPr lang="en-US" sz="1400">
                          <a:effectLst/>
                        </a:rPr>
                        <a:t>650</a:t>
                      </a:r>
                      <a:endParaRPr lang="en-US" sz="1200">
                        <a:effectLst/>
                        <a:latin typeface="Liberation Serif"/>
                        <a:ea typeface="SimSun" panose="02010600030101010101" pitchFamily="2" charset="-122"/>
                        <a:cs typeface="Arial" panose="020B0604020202020204" pitchFamily="34" charset="0"/>
                      </a:endParaRPr>
                    </a:p>
                  </a:txBody>
                  <a:tcPr marL="68580" marR="68580" marT="0" marB="0"/>
                </a:tc>
              </a:tr>
            </a:tbl>
          </a:graphicData>
        </a:graphic>
      </p:graphicFrame>
    </p:spTree>
    <p:extLst>
      <p:ext uri="{BB962C8B-B14F-4D97-AF65-F5344CB8AC3E}">
        <p14:creationId xmlns:p14="http://schemas.microsoft.com/office/powerpoint/2010/main" val="42192780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Phân tích và kết luận</a:t>
            </a:r>
            <a:endParaRPr lang="en-US">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a:latin typeface="Arial" panose="020B0604020202020204" pitchFamily="34" charset="0"/>
                    <a:cs typeface="Arial" panose="020B0604020202020204" pitchFamily="34" charset="0"/>
                  </a:rPr>
                  <a:t>- Kết quả lượng nước tính toán là đúng với độ ẩm đo được </a:t>
                </a:r>
              </a:p>
              <a:p>
                <a:pPr marL="0" indent="0">
                  <a:buNone/>
                </a:pPr>
                <a:r>
                  <a:rPr lang="en-US">
                    <a:latin typeface="Arial" panose="020B0604020202020204" pitchFamily="34" charset="0"/>
                    <a:cs typeface="Arial" panose="020B0604020202020204" pitchFamily="34" charset="0"/>
                  </a:rPr>
                  <a:t>VD: độ ẩm 450 =&gt;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𝑟</m:t>
                        </m:r>
                        <m:r>
                          <a:rPr lang="en-US" i="1">
                            <a:latin typeface="Cambria Math" panose="02040503050406030204" pitchFamily="18" charset="0"/>
                          </a:rPr>
                          <m:t>ấ</m:t>
                        </m:r>
                        <m:r>
                          <a:rPr lang="en-US" i="1">
                            <a:latin typeface="Cambria Math" panose="02040503050406030204" pitchFamily="18" charset="0"/>
                          </a:rPr>
                          <m:t>𝑡</m:t>
                        </m:r>
                        <m:r>
                          <a:rPr lang="en-US" i="1">
                            <a:latin typeface="Cambria Math" panose="02040503050406030204" pitchFamily="18" charset="0"/>
                          </a:rPr>
                          <m:t> </m:t>
                        </m:r>
                        <m:r>
                          <a:rPr lang="en-US" i="1">
                            <a:latin typeface="Cambria Math" panose="02040503050406030204" pitchFamily="18" charset="0"/>
                          </a:rPr>
                          <m:t>𝑐𝑎𝑜</m:t>
                        </m:r>
                      </m:sub>
                    </m:sSub>
                    <m:d>
                      <m:dPr>
                        <m:ctrlPr>
                          <a:rPr lang="en-US" i="1">
                            <a:latin typeface="Cambria Math" panose="02040503050406030204" pitchFamily="18" charset="0"/>
                          </a:rPr>
                        </m:ctrlPr>
                      </m:dPr>
                      <m:e>
                        <m:r>
                          <a:rPr lang="en-US" i="1">
                            <a:latin typeface="Cambria Math" panose="02040503050406030204" pitchFamily="18" charset="0"/>
                          </a:rPr>
                          <m:t>450</m:t>
                        </m:r>
                      </m:e>
                    </m:d>
                    <m:r>
                      <a:rPr lang="en-US" i="1">
                        <a:latin typeface="Cambria Math" panose="02040503050406030204" pitchFamily="18" charset="0"/>
                      </a:rPr>
                      <m:t>=0.6,</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 </m:t>
                        </m:r>
                        <m:r>
                          <a:rPr lang="en-US" i="1">
                            <a:latin typeface="Cambria Math" panose="02040503050406030204" pitchFamily="18" charset="0"/>
                          </a:rPr>
                          <m:t>𝑐𝑎𝑜</m:t>
                        </m:r>
                      </m:sub>
                    </m:sSub>
                    <m:r>
                      <a:rPr lang="en-US" i="1">
                        <a:latin typeface="Cambria Math" panose="02040503050406030204" pitchFamily="18" charset="0"/>
                      </a:rPr>
                      <m:t>=0.4</m:t>
                    </m:r>
                  </m:oMath>
                </a14:m>
                <a:r>
                  <a:rPr lang="en-US">
                    <a:latin typeface="Arial" panose="020B0604020202020204" pitchFamily="34" charset="0"/>
                    <a:cs typeface="Arial" panose="020B0604020202020204" pitchFamily="34" charset="0"/>
                  </a:rPr>
                  <a:t>. Ta có tập mờ đầu ra theo luật hợp thành mờ là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𝑟</m:t>
                        </m:r>
                        <m:r>
                          <a:rPr lang="en-US" i="1">
                            <a:latin typeface="Cambria Math" panose="02040503050406030204" pitchFamily="18" charset="0"/>
                          </a:rPr>
                          <m:t>ấ</m:t>
                        </m:r>
                        <m:r>
                          <a:rPr lang="en-US" i="1">
                            <a:latin typeface="Cambria Math" panose="02040503050406030204" pitchFamily="18" charset="0"/>
                          </a:rPr>
                          <m:t>𝑡</m:t>
                        </m:r>
                        <m:r>
                          <a:rPr lang="en-US" i="1">
                            <a:latin typeface="Cambria Math" panose="02040503050406030204" pitchFamily="18" charset="0"/>
                          </a:rPr>
                          <m:t> í</m:t>
                        </m:r>
                        <m:r>
                          <a:rPr lang="en-US" i="1">
                            <a:latin typeface="Cambria Math" panose="02040503050406030204" pitchFamily="18" charset="0"/>
                          </a:rPr>
                          <m:t>𝑡</m:t>
                        </m:r>
                      </m:sub>
                    </m:sSub>
                    <m:r>
                      <a:rPr lang="en-US" i="1">
                        <a:latin typeface="Cambria Math" panose="02040503050406030204" pitchFamily="18" charset="0"/>
                      </a:rPr>
                      <m:t>=0.6, </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í</m:t>
                        </m:r>
                        <m:r>
                          <a:rPr lang="en-US" i="1">
                            <a:latin typeface="Cambria Math" panose="02040503050406030204" pitchFamily="18" charset="0"/>
                          </a:rPr>
                          <m:t>𝑡</m:t>
                        </m:r>
                      </m:sub>
                    </m:sSub>
                    <m:r>
                      <a:rPr lang="en-US" i="1">
                        <a:latin typeface="Cambria Math" panose="02040503050406030204" pitchFamily="18" charset="0"/>
                      </a:rPr>
                      <m:t>=0.4</m:t>
                    </m:r>
                  </m:oMath>
                </a14:m>
                <a:r>
                  <a:rPr lang="en-US">
                    <a:latin typeface="Arial" panose="020B0604020202020204" pitchFamily="34" charset="0"/>
                    <a:cs typeface="Arial" panose="020B0604020202020204" pitchFamily="34" charset="0"/>
                  </a:rPr>
                  <a:t>.</a:t>
                </a:r>
              </a:p>
              <a:p>
                <a:pPr marL="0" indent="0">
                  <a:buNone/>
                </a:pPr>
                <a:r>
                  <a:rPr lang="en-US" smtClean="0">
                    <a:latin typeface="Arial" panose="020B0604020202020204" pitchFamily="34" charset="0"/>
                    <a:cs typeface="Arial" panose="020B0604020202020204" pitchFamily="34" charset="0"/>
                  </a:rPr>
                  <a: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0.6∗200+0.4∗400</m:t>
                        </m:r>
                      </m:num>
                      <m:den>
                        <m:r>
                          <a:rPr lang="en-US" i="1">
                            <a:latin typeface="Cambria Math" panose="02040503050406030204" pitchFamily="18" charset="0"/>
                          </a:rPr>
                          <m:t>0.6+0.4</m:t>
                        </m:r>
                      </m:den>
                    </m:f>
                    <m:r>
                      <a:rPr lang="en-US" i="1">
                        <a:latin typeface="Cambria Math" panose="02040503050406030204" pitchFamily="18" charset="0"/>
                      </a:rPr>
                      <m:t>=280</m:t>
                    </m:r>
                  </m:oMath>
                </a14:m>
                <a:endParaRPr lang="en-US">
                  <a:latin typeface="Arial" panose="020B0604020202020204" pitchFamily="34" charset="0"/>
                  <a:cs typeface="Arial" panose="020B0604020202020204" pitchFamily="34" charset="0"/>
                </a:endParaRPr>
              </a:p>
              <a:p>
                <a:pPr marL="0" indent="0">
                  <a:buNone/>
                </a:pPr>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Lượng nước thực tế có chênh lệch với lượng nước tính toán do sai số của thiết bị đo và khoảng thời gian lấy mẫu. VD: thời gian cập nhật kết quả đo lưu lượng là 500ms lượng nước bơm có thể vượt so với lượng nước tính toán do chưa cập nhật kịp kết quả đo.   </a:t>
                </a:r>
              </a:p>
              <a:p>
                <a:endParaRPr lang="en-US">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616" t="-806"/>
                </a:stretch>
              </a:blipFill>
            </p:spPr>
            <p:txBody>
              <a:bodyPr/>
              <a:lstStyle/>
              <a:p>
                <a:r>
                  <a:rPr lang="en-US">
                    <a:noFill/>
                  </a:rPr>
                  <a:t> </a:t>
                </a:r>
              </a:p>
            </p:txBody>
          </p:sp>
        </mc:Fallback>
      </mc:AlternateContent>
    </p:spTree>
    <p:extLst>
      <p:ext uri="{BB962C8B-B14F-4D97-AF65-F5344CB8AC3E}">
        <p14:creationId xmlns:p14="http://schemas.microsoft.com/office/powerpoint/2010/main" val="37637092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Chương V. Kết luận và hướng phát triển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smtClean="0"/>
              <a:t>1 . Kết luận </a:t>
            </a:r>
          </a:p>
          <a:p>
            <a:pPr marL="0" indent="0">
              <a:buNone/>
            </a:pPr>
            <a:r>
              <a:rPr lang="en-US" smtClean="0"/>
              <a:t>2. Hướng phát triển</a:t>
            </a:r>
          </a:p>
          <a:p>
            <a:pPr marL="0" indent="0">
              <a:buNone/>
            </a:pPr>
            <a:endParaRPr lang="en-US" i="1" smtClean="0"/>
          </a:p>
          <a:p>
            <a:pPr marL="0" indent="0">
              <a:buNone/>
            </a:pPr>
            <a:r>
              <a:rPr lang="en-US" i="1"/>
              <a:t>[</a:t>
            </a:r>
            <a:r>
              <a:rPr lang="en-US" i="1" smtClean="0"/>
              <a:t>Tài liệu tham khảo]</a:t>
            </a:r>
            <a:endParaRPr lang="en-US" i="1"/>
          </a:p>
        </p:txBody>
      </p:sp>
    </p:spTree>
    <p:extLst>
      <p:ext uri="{BB962C8B-B14F-4D97-AF65-F5344CB8AC3E}">
        <p14:creationId xmlns:p14="http://schemas.microsoft.com/office/powerpoint/2010/main" val="14870601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Kết luận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smtClean="0">
                <a:latin typeface="Arial" panose="020B0604020202020204" pitchFamily="34" charset="0"/>
                <a:cs typeface="Arial" panose="020B0604020202020204" pitchFamily="34" charset="0"/>
              </a:rPr>
              <a:t> - </a:t>
            </a:r>
            <a:r>
              <a:rPr lang="en-US">
                <a:latin typeface="Arial" panose="020B0604020202020204" pitchFamily="34" charset="0"/>
                <a:cs typeface="Arial" panose="020B0604020202020204" pitchFamily="34" charset="0"/>
              </a:rPr>
              <a:t>Về lý thuyết : nghiên cứu , thử nghiệm và áp dụng các phần ứng như Arduino và các loại cảm biến ; tìm hiểu về điều khiển mờ và các ứng dụng của nó </a:t>
            </a:r>
          </a:p>
          <a:p>
            <a:pPr marL="0" indent="0">
              <a:buNone/>
            </a:pPr>
            <a:endParaRPr lang="en-US" smtClean="0">
              <a:latin typeface="Arial" panose="020B0604020202020204" pitchFamily="34" charset="0"/>
              <a:cs typeface="Arial" panose="020B0604020202020204" pitchFamily="34" charset="0"/>
            </a:endParaRPr>
          </a:p>
          <a:p>
            <a:pPr marL="0" indent="0">
              <a:buNone/>
            </a:pPr>
            <a:endParaRPr lang="en-US">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Về sản phẩm: phát triển hệ thống tưới cây tự động ứng dụng điều khiển mờ. Hệ thống đã hoạt động ở dạng demo trong phòng thí nghiệm. </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267898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Phát triển</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a:t>-Tiếp tục phát triển hệ thống để hỗ trợ thêm nhiều loại cảm biến khác nhau , quy mô lớn hơn.</a:t>
            </a:r>
          </a:p>
          <a:p>
            <a:pPr marL="0" indent="0">
              <a:buNone/>
            </a:pPr>
            <a:endParaRPr lang="en-US" smtClean="0"/>
          </a:p>
          <a:p>
            <a:pPr marL="0" indent="0">
              <a:buNone/>
            </a:pPr>
            <a:r>
              <a:rPr lang="en-US" smtClean="0"/>
              <a:t>- </a:t>
            </a:r>
            <a:r>
              <a:rPr lang="en-US"/>
              <a:t>Đóng gói, hoàn thiện sản phẩm để có thể triển khai trên thực tế</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36956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Tài liệu tham khảo</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77334" y="2147711"/>
            <a:ext cx="8596668" cy="3880773"/>
          </a:xfrm>
        </p:spPr>
        <p:txBody>
          <a:bodyPr>
            <a:normAutofit lnSpcReduction="10000"/>
          </a:bodyPr>
          <a:lstStyle/>
          <a:p>
            <a:pPr lvl="0"/>
            <a:r>
              <a:rPr lang="en-US" i="1">
                <a:latin typeface="Courier New" panose="02070309020205020404" pitchFamily="49" charset="0"/>
                <a:cs typeface="Courier New" panose="02070309020205020404" pitchFamily="49" charset="0"/>
              </a:rPr>
              <a:t>Các trang web giới thiệu hướng dẫn các thiết bị phần cứng </a:t>
            </a:r>
          </a:p>
          <a:p>
            <a:pPr lvl="0"/>
            <a:r>
              <a:rPr lang="en-US" i="1">
                <a:latin typeface="Courier New" panose="02070309020205020404" pitchFamily="49" charset="0"/>
                <a:cs typeface="Courier New" panose="02070309020205020404" pitchFamily="49" charset="0"/>
              </a:rPr>
              <a:t>https://vi.wikipedia.org/wiki/Logic_m%E1%BB%9D</a:t>
            </a:r>
          </a:p>
          <a:p>
            <a:pPr lvl="0"/>
            <a:r>
              <a:rPr lang="en-US" i="1">
                <a:latin typeface="Courier New" panose="02070309020205020404" pitchFamily="49" charset="0"/>
                <a:cs typeface="Courier New" panose="02070309020205020404" pitchFamily="49" charset="0"/>
              </a:rPr>
              <a:t>http://www.vnua.edu.vn/khoa/fita/wp-content/uploads/2013/06/F_Ch.1.pdf</a:t>
            </a:r>
          </a:p>
          <a:p>
            <a:pPr lvl="0"/>
            <a:r>
              <a:rPr lang="en-US" i="1">
                <a:latin typeface="Courier New" panose="02070309020205020404" pitchFamily="49" charset="0"/>
                <a:cs typeface="Courier New" panose="02070309020205020404" pitchFamily="49" charset="0"/>
              </a:rPr>
              <a:t>hachi.com.vn%2Ftrong-rau-bang-smartphone%2F&amp;h=ATMyvoIcIM0LuLfN0nyq-knI0T426ldlQ2pLZotoMn2jwN8ntk6ihlYNJTKqnvFBIqyDps1YdO8F2jAeUM3UltXGBEDsS6KLIuj49WQnniQX6nd3w0B9lupnHxLIJqSLxxJt9YsL</a:t>
            </a:r>
          </a:p>
          <a:p>
            <a:pPr lvl="0"/>
            <a:r>
              <a:rPr lang="en-US" i="1">
                <a:latin typeface="Courier New" panose="02070309020205020404" pitchFamily="49" charset="0"/>
                <a:cs typeface="Courier New" panose="02070309020205020404" pitchFamily="49" charset="0"/>
              </a:rPr>
              <a:t>khoahoc.tv%2F12-cach-nguoi-israel-thay-doi-nen-nong-nghiep-the-gioi-p1-56789&amp;h=ATMyvoIcIM0LuLfN0nyq-knI0T426ldlQ2pLZotoMn2jwN8ntk6ihlYNJTKqnvFBIqyDps1YdO8F2jAeUM3UltXGBEDsS6KLIuj49WQnniQX6nd3w0B9lupnHxLIJqSLxxJt9YsL</a:t>
            </a:r>
          </a:p>
          <a:p>
            <a:endParaRPr lang="en-US" i="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6431865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957" y="339367"/>
            <a:ext cx="10515600" cy="1325563"/>
          </a:xfrm>
        </p:spPr>
        <p:txBody>
          <a:bodyPr/>
          <a:lstStyle/>
          <a:p>
            <a:pPr algn="ctr"/>
            <a:r>
              <a:rPr lang="en-US" smtClean="0">
                <a:latin typeface="Arial" panose="020B0604020202020204" pitchFamily="34" charset="0"/>
                <a:cs typeface="Arial" panose="020B0604020202020204" pitchFamily="34" charset="0"/>
              </a:rPr>
              <a:t>Cảm ơn vì đã lắng nghe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3475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Khảo sát các hệ thống hiện có</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smtClean="0">
                <a:latin typeface="Arial" panose="020B0604020202020204" pitchFamily="34" charset="0"/>
                <a:cs typeface="Arial" panose="020B0604020202020204" pitchFamily="34" charset="0"/>
              </a:rPr>
              <a:t>Ở Việt Nam : </a:t>
            </a:r>
          </a:p>
          <a:p>
            <a:pPr lvl="1">
              <a:buFont typeface="Courier New" panose="02070309020205020404" pitchFamily="49" charset="0"/>
              <a:buChar char="o"/>
            </a:pPr>
            <a:r>
              <a:rPr lang="en-US" b="1" smtClean="0">
                <a:latin typeface="Arial" panose="020B0604020202020204" pitchFamily="34" charset="0"/>
                <a:cs typeface="Arial" panose="020B0604020202020204" pitchFamily="34" charset="0"/>
              </a:rPr>
              <a:t>Trồng cây bằng Smartphone của nhóm Hachi</a:t>
            </a:r>
          </a:p>
          <a:p>
            <a:pPr>
              <a:buFont typeface="Arial" panose="020B0604020202020204" pitchFamily="34" charset="0"/>
              <a:buChar char="•"/>
            </a:pPr>
            <a:r>
              <a:rPr lang="en-US" smtClean="0">
                <a:latin typeface="Arial" panose="020B0604020202020204" pitchFamily="34" charset="0"/>
                <a:cs typeface="Arial" panose="020B0604020202020204" pitchFamily="34" charset="0"/>
              </a:rPr>
              <a:t>Ở nước ngoài : </a:t>
            </a:r>
          </a:p>
          <a:p>
            <a:pPr lvl="1">
              <a:buFont typeface="Courier New" panose="02070309020205020404" pitchFamily="49" charset="0"/>
              <a:buChar char="o"/>
            </a:pPr>
            <a:r>
              <a:rPr lang="en-US" b="1" smtClean="0">
                <a:latin typeface="Arial" panose="020B0604020202020204" pitchFamily="34" charset="0"/>
                <a:cs typeface="Arial" panose="020B0604020202020204" pitchFamily="34" charset="0"/>
              </a:rPr>
              <a:t>Công nghệ tưới nhỏ giọt của Isarel</a:t>
            </a:r>
          </a:p>
          <a:p>
            <a:pPr marL="457200" lvl="1" indent="0">
              <a:buNone/>
            </a:pPr>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945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7016" y="96076"/>
            <a:ext cx="8911687" cy="1280890"/>
          </a:xfrm>
        </p:spPr>
        <p:txBody>
          <a:bodyPr/>
          <a:lstStyle/>
          <a:p>
            <a:r>
              <a:rPr lang="en-US" smtClean="0">
                <a:latin typeface="Arial" panose="020B0604020202020204" pitchFamily="34" charset="0"/>
                <a:cs typeface="Arial" panose="020B0604020202020204" pitchFamily="34" charset="0"/>
              </a:rPr>
              <a:t>Trồng cây bằng Smartphone của nhóm Hachi </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89212" y="1544392"/>
            <a:ext cx="8915400" cy="5191259"/>
          </a:xfrm>
        </p:spPr>
        <p:txBody>
          <a:bodyPr>
            <a:normAutofit fontScale="92500" lnSpcReduction="20000"/>
          </a:bodyPr>
          <a:lstStyle/>
          <a:p>
            <a:r>
              <a:rPr lang="en-US" smtClean="0">
                <a:latin typeface="Arial" panose="020B0604020202020204" pitchFamily="34" charset="0"/>
                <a:cs typeface="Arial" panose="020B0604020202020204" pitchFamily="34" charset="0"/>
              </a:rPr>
              <a:t>Chức năng : </a:t>
            </a:r>
          </a:p>
          <a:p>
            <a:pPr lvl="1">
              <a:buFont typeface="Courier New" panose="02070309020205020404" pitchFamily="49" charset="0"/>
              <a:buChar char="o"/>
            </a:pPr>
            <a:r>
              <a:rPr lang="en-US" sz="1700" smtClean="0">
                <a:latin typeface="Arial" panose="020B0604020202020204" pitchFamily="34" charset="0"/>
                <a:cs typeface="Arial" panose="020B0604020202020204" pitchFamily="34" charset="0"/>
              </a:rPr>
              <a:t>Mọi dữ liệu sẽ được gửi lên server dữ liệu của nhóm Hachi và cập nhật trong ứng dụng di động Hachi của người dùng. </a:t>
            </a:r>
          </a:p>
          <a:p>
            <a:pPr lvl="1">
              <a:buFont typeface="Courier New" panose="02070309020205020404" pitchFamily="49" charset="0"/>
              <a:buChar char="o"/>
            </a:pPr>
            <a:r>
              <a:rPr lang="en-US" sz="1700" smtClean="0">
                <a:latin typeface="Arial" panose="020B0604020202020204" pitchFamily="34" charset="0"/>
                <a:cs typeface="Arial" panose="020B0604020202020204" pitchFamily="34" charset="0"/>
              </a:rPr>
              <a:t>Người dùng sẽ theo dõi và thay đổi thông số : thời gian tưới, thời gian chiếu sáng và các mức độ cảnh báo sao cho phù hợp với môi trường</a:t>
            </a:r>
          </a:p>
          <a:p>
            <a:r>
              <a:rPr lang="en-US" smtClean="0">
                <a:latin typeface="Arial" panose="020B0604020202020204" pitchFamily="34" charset="0"/>
                <a:cs typeface="Arial" panose="020B0604020202020204" pitchFamily="34" charset="0"/>
              </a:rPr>
              <a:t>Phạm vi ứng dụng: </a:t>
            </a:r>
          </a:p>
          <a:p>
            <a:pPr lvl="1">
              <a:buFont typeface="Courier New" panose="02070309020205020404" pitchFamily="49" charset="0"/>
              <a:buChar char="o"/>
            </a:pPr>
            <a:r>
              <a:rPr lang="en-US" sz="1700">
                <a:latin typeface="Arial" panose="020B0604020202020204" pitchFamily="34" charset="0"/>
                <a:cs typeface="Arial" panose="020B0604020202020204" pitchFamily="34" charset="0"/>
              </a:rPr>
              <a:t>H</a:t>
            </a:r>
            <a:r>
              <a:rPr lang="en-US" sz="1700" smtClean="0">
                <a:latin typeface="Arial" panose="020B0604020202020204" pitchFamily="34" charset="0"/>
                <a:cs typeface="Arial" panose="020B0604020202020204" pitchFamily="34" charset="0"/>
              </a:rPr>
              <a:t>ướng đến cư dân đô thị &lt; những người quen sử dụng Internet, smartphone , và có ý định trồng rau tại nhà &gt; </a:t>
            </a:r>
          </a:p>
          <a:p>
            <a:pPr lvl="1">
              <a:buFont typeface="Courier New" panose="02070309020205020404" pitchFamily="49" charset="0"/>
              <a:buChar char="o"/>
            </a:pPr>
            <a:r>
              <a:rPr lang="en-US" sz="1700">
                <a:latin typeface="Arial" panose="020B0604020202020204" pitchFamily="34" charset="0"/>
                <a:cs typeface="Arial" panose="020B0604020202020204" pitchFamily="34" charset="0"/>
              </a:rPr>
              <a:t>C</a:t>
            </a:r>
            <a:r>
              <a:rPr lang="en-US" sz="1700" smtClean="0">
                <a:latin typeface="Arial" panose="020B0604020202020204" pitchFamily="34" charset="0"/>
                <a:cs typeface="Arial" panose="020B0604020202020204" pitchFamily="34" charset="0"/>
              </a:rPr>
              <a:t>hủ vườn, chủ trang trại muốn tăng năng suất</a:t>
            </a:r>
          </a:p>
          <a:p>
            <a:r>
              <a:rPr lang="en-US" smtClean="0">
                <a:latin typeface="Arial" panose="020B0604020202020204" pitchFamily="34" charset="0"/>
                <a:cs typeface="Arial" panose="020B0604020202020204" pitchFamily="34" charset="0"/>
              </a:rPr>
              <a:t>Giá thành : </a:t>
            </a:r>
          </a:p>
          <a:p>
            <a:pPr lvl="1">
              <a:buFont typeface="Courier New" panose="02070309020205020404" pitchFamily="49" charset="0"/>
              <a:buChar char="o"/>
            </a:pPr>
            <a:r>
              <a:rPr lang="en-US" sz="1700">
                <a:latin typeface="Arial" panose="020B0604020202020204" pitchFamily="34" charset="0"/>
                <a:cs typeface="Arial" panose="020B0604020202020204" pitchFamily="34" charset="0"/>
              </a:rPr>
              <a:t>S</a:t>
            </a:r>
            <a:r>
              <a:rPr lang="en-US" sz="1700" smtClean="0">
                <a:latin typeface="Arial" panose="020B0604020202020204" pitchFamily="34" charset="0"/>
                <a:cs typeface="Arial" panose="020B0604020202020204" pitchFamily="34" charset="0"/>
              </a:rPr>
              <a:t>ử dụng đèn LED công nghiệp -&gt; tiết kiệm điện ( giàn 2 tầng , mỗi tháng khoảng 50.000 vnđ cho việc chiếu sang ) . </a:t>
            </a:r>
          </a:p>
          <a:p>
            <a:pPr lvl="1">
              <a:buFont typeface="Courier New" panose="02070309020205020404" pitchFamily="49" charset="0"/>
              <a:buChar char="o"/>
            </a:pPr>
            <a:r>
              <a:rPr lang="en-US" sz="1700" smtClean="0">
                <a:latin typeface="Arial" panose="020B0604020202020204" pitchFamily="34" charset="0"/>
                <a:cs typeface="Arial" panose="020B0604020202020204" pitchFamily="34" charset="0"/>
              </a:rPr>
              <a:t>Chi phí hạt giống tùy loại cây và nhu cầu của khách hàng</a:t>
            </a:r>
          </a:p>
          <a:p>
            <a:r>
              <a:rPr lang="en-US" smtClean="0">
                <a:latin typeface="Arial" panose="020B0604020202020204" pitchFamily="34" charset="0"/>
                <a:cs typeface="Arial" panose="020B0604020202020204" pitchFamily="34" charset="0"/>
              </a:rPr>
              <a:t>Ưu điểm : 	</a:t>
            </a:r>
          </a:p>
          <a:p>
            <a:pPr lvl="1">
              <a:buFont typeface="Courier New" panose="02070309020205020404" pitchFamily="49" charset="0"/>
              <a:buChar char="o"/>
            </a:pPr>
            <a:r>
              <a:rPr lang="en-US" sz="1700">
                <a:latin typeface="Arial" panose="020B0604020202020204" pitchFamily="34" charset="0"/>
                <a:cs typeface="Arial" panose="020B0604020202020204" pitchFamily="34" charset="0"/>
              </a:rPr>
              <a:t>S</a:t>
            </a:r>
            <a:r>
              <a:rPr lang="en-US" sz="1700" smtClean="0">
                <a:latin typeface="Arial" panose="020B0604020202020204" pitchFamily="34" charset="0"/>
                <a:cs typeface="Arial" panose="020B0604020202020204" pitchFamily="34" charset="0"/>
              </a:rPr>
              <a:t>ử dụng các loại cảm biến, tự động theo dõi , giám sát điều kiện môi trường,</a:t>
            </a:r>
          </a:p>
          <a:p>
            <a:pPr lvl="1">
              <a:buFont typeface="Courier New" panose="02070309020205020404" pitchFamily="49" charset="0"/>
              <a:buChar char="o"/>
            </a:pPr>
            <a:r>
              <a:rPr lang="en-US" sz="1700">
                <a:latin typeface="Arial" panose="020B0604020202020204" pitchFamily="34" charset="0"/>
                <a:cs typeface="Arial" panose="020B0604020202020204" pitchFamily="34" charset="0"/>
              </a:rPr>
              <a:t>C</a:t>
            </a:r>
            <a:r>
              <a:rPr lang="en-US" sz="1700" smtClean="0">
                <a:latin typeface="Arial" panose="020B0604020202020204" pitchFamily="34" charset="0"/>
                <a:cs typeface="Arial" panose="020B0604020202020204" pitchFamily="34" charset="0"/>
              </a:rPr>
              <a:t>hỉ cần bổ sung nước 2 lần/ tuần và thay hạt giống</a:t>
            </a:r>
          </a:p>
          <a:p>
            <a:r>
              <a:rPr lang="en-US" smtClean="0">
                <a:latin typeface="Arial" panose="020B0604020202020204" pitchFamily="34" charset="0"/>
                <a:cs typeface="Arial" panose="020B0604020202020204" pitchFamily="34" charset="0"/>
              </a:rPr>
              <a:t>Nhược điểm: </a:t>
            </a:r>
            <a:r>
              <a:rPr lang="en-US" sz="1700" smtClean="0">
                <a:latin typeface="Arial" panose="020B0604020202020204" pitchFamily="34" charset="0"/>
                <a:cs typeface="Arial" panose="020B0604020202020204" pitchFamily="34" charset="0"/>
              </a:rPr>
              <a:t>khó khăn cho người không quen sử dụng smartphone</a:t>
            </a:r>
          </a:p>
          <a:p>
            <a:endParaRPr lang="en-US" smtClean="0">
              <a:latin typeface="Arial" panose="020B0604020202020204" pitchFamily="34" charset="0"/>
              <a:cs typeface="Arial" panose="020B0604020202020204" pitchFamily="34" charset="0"/>
            </a:endParaRPr>
          </a:p>
          <a:p>
            <a:pPr marL="457200" lvl="1" indent="0">
              <a:buNone/>
            </a:pPr>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193284"/>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5.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561</TotalTime>
  <Words>4382</Words>
  <Application>Microsoft Office PowerPoint</Application>
  <PresentationFormat>Widescreen</PresentationFormat>
  <Paragraphs>737</Paragraphs>
  <Slides>77</Slides>
  <Notes>0</Notes>
  <HiddenSlides>0</HiddenSlides>
  <MMClips>0</MMClips>
  <ScaleCrop>false</ScaleCrop>
  <HeadingPairs>
    <vt:vector size="6" baseType="variant">
      <vt:variant>
        <vt:lpstr>Fonts Used</vt:lpstr>
      </vt:variant>
      <vt:variant>
        <vt:i4>18</vt:i4>
      </vt:variant>
      <vt:variant>
        <vt:lpstr>Theme</vt:lpstr>
      </vt:variant>
      <vt:variant>
        <vt:i4>5</vt:i4>
      </vt:variant>
      <vt:variant>
        <vt:lpstr>Slide Titles</vt:lpstr>
      </vt:variant>
      <vt:variant>
        <vt:i4>77</vt:i4>
      </vt:variant>
    </vt:vector>
  </HeadingPairs>
  <TitlesOfParts>
    <vt:vector size="100" baseType="lpstr">
      <vt:lpstr>Century Gothic</vt:lpstr>
      <vt:lpstr>Liberation Serif</vt:lpstr>
      <vt:lpstr>Mangal</vt:lpstr>
      <vt:lpstr>Meiryo</vt:lpstr>
      <vt:lpstr>MS Mincho</vt:lpstr>
      <vt:lpstr>SimSun</vt:lpstr>
      <vt:lpstr>SimSun</vt:lpstr>
      <vt:lpstr>幼圆</vt:lpstr>
      <vt:lpstr>Arial</vt:lpstr>
      <vt:lpstr>Calibri</vt:lpstr>
      <vt:lpstr>Calibri Light</vt:lpstr>
      <vt:lpstr>Cambria Math</vt:lpstr>
      <vt:lpstr>Courier New</vt:lpstr>
      <vt:lpstr>Tahoma</vt:lpstr>
      <vt:lpstr>Times New Roman</vt:lpstr>
      <vt:lpstr>Trebuchet MS</vt:lpstr>
      <vt:lpstr>Wingdings</vt:lpstr>
      <vt:lpstr>Wingdings 3</vt:lpstr>
      <vt:lpstr>Office Theme</vt:lpstr>
      <vt:lpstr>Ion Boardroom</vt:lpstr>
      <vt:lpstr>Wisp</vt:lpstr>
      <vt:lpstr>1_Wisp</vt:lpstr>
      <vt:lpstr>Facet</vt:lpstr>
      <vt:lpstr>NGHIÊN CỨU KHOA HỌC SINH VIÊN 2016-2017</vt:lpstr>
      <vt:lpstr>Nhóm thực hiện </vt:lpstr>
      <vt:lpstr>Mục lục </vt:lpstr>
      <vt:lpstr>MỞ ĐẦU</vt:lpstr>
      <vt:lpstr>Đặt vấn đề </vt:lpstr>
      <vt:lpstr>Mục tiêu đề tài </vt:lpstr>
      <vt:lpstr>Phương pháp nghiên cứu </vt:lpstr>
      <vt:lpstr>Khảo sát các hệ thống hiện có</vt:lpstr>
      <vt:lpstr>Trồng cây bằng Smartphone của nhóm Hachi </vt:lpstr>
      <vt:lpstr>PowerPoint Presentation</vt:lpstr>
      <vt:lpstr> Giàn thuỷ canh đã được 2 tuần tuổi</vt:lpstr>
      <vt:lpstr>Giàn rau sau 3 tuần tuổi</vt:lpstr>
      <vt:lpstr> Rau muốn chỉ vài hôm nữa là đã có thể thu hoạch</vt:lpstr>
      <vt:lpstr>Công nghệ tưới nhỏ giọt của Israel </vt:lpstr>
      <vt:lpstr>PowerPoint Presentation</vt:lpstr>
      <vt:lpstr>Chương I. Arduino và các linh kiện </vt:lpstr>
      <vt:lpstr>1.1 Lịch sử ra đời</vt:lpstr>
      <vt:lpstr>1.2. Cấu trúc </vt:lpstr>
      <vt:lpstr>1.2 Cấu trúc </vt:lpstr>
      <vt:lpstr>1.2 Cấu trúc </vt:lpstr>
      <vt:lpstr>1.2 Cấu trúc </vt:lpstr>
      <vt:lpstr>2.1 RF24</vt:lpstr>
      <vt:lpstr>2.1 RF24</vt:lpstr>
      <vt:lpstr>2.1 RF24</vt:lpstr>
      <vt:lpstr>2.1 RF24</vt:lpstr>
      <vt:lpstr>2.2 Cảm biến lưu lượng </vt:lpstr>
      <vt:lpstr>2.3 Cảm biến độ ẩm đất TH-50K</vt:lpstr>
      <vt:lpstr>2.4 Màn hình LCD</vt:lpstr>
      <vt:lpstr>2.4 Màn hình LCD</vt:lpstr>
      <vt:lpstr>2.5 Van</vt:lpstr>
      <vt:lpstr>2.6 Máy bơm MB385</vt:lpstr>
      <vt:lpstr>Chương II. Logic mờ</vt:lpstr>
      <vt:lpstr>1. Giới thiệu về logic mờ</vt:lpstr>
      <vt:lpstr>2. Điều khiển mờ</vt:lpstr>
      <vt:lpstr>2.2 Các thuật ngữ trong logic mờ</vt:lpstr>
      <vt:lpstr>2.3 Biến ngôn ngữ</vt:lpstr>
      <vt:lpstr>2.3. Biến ngôn ngữ</vt:lpstr>
      <vt:lpstr>2.3 Biến ngôn ngữ</vt:lpstr>
      <vt:lpstr>2.3 Biến ngôn ngữ</vt:lpstr>
      <vt:lpstr>2.4 Giải mờ</vt:lpstr>
      <vt:lpstr>Phương pháp cực đại  </vt:lpstr>
      <vt:lpstr>Phương pháp trọng tâm </vt:lpstr>
      <vt:lpstr>Phương pháp trọng tâm</vt:lpstr>
      <vt:lpstr>Chương III. Triển khai lắp ráp hệ thống</vt:lpstr>
      <vt:lpstr>Ý tưởng và chức năng hệ thống</vt:lpstr>
      <vt:lpstr>2. Cách thức tính lượng nước cần bơm  2.1 Mờ hóa</vt:lpstr>
      <vt:lpstr>2.1 Mờ hóa</vt:lpstr>
      <vt:lpstr>2.2 Luật hợp thành mờ</vt:lpstr>
      <vt:lpstr>2.3 Giải mờ</vt:lpstr>
      <vt:lpstr>3. Sơ đồ hệ thống</vt:lpstr>
      <vt:lpstr>4. Lắp ráp các thành phần 4.1 Bộ phát dữ liệu</vt:lpstr>
      <vt:lpstr>Lập trình bộ phát dữ liệu </vt:lpstr>
      <vt:lpstr>PowerPoint Presentation</vt:lpstr>
      <vt:lpstr>PowerPoint Presentation</vt:lpstr>
      <vt:lpstr>PowerPoint Presentation</vt:lpstr>
      <vt:lpstr>PowerPoint Presentation</vt:lpstr>
      <vt:lpstr>4.2 Bộ điều khiển</vt:lpstr>
      <vt:lpstr>PowerPoint Presentation</vt:lpstr>
      <vt:lpstr>Lập trình bộ điều khiển</vt:lpstr>
      <vt:lpstr>PowerPoint Presentation</vt:lpstr>
      <vt:lpstr>PowerPoint Presentation</vt:lpstr>
      <vt:lpstr>PowerPoint Presentation</vt:lpstr>
      <vt:lpstr>PowerPoint Presentation</vt:lpstr>
      <vt:lpstr>PowerPoint Presentation</vt:lpstr>
      <vt:lpstr>PowerPoint Presentation</vt:lpstr>
      <vt:lpstr>Chương IV. Thử nghiệm sản phẩm</vt:lpstr>
      <vt:lpstr> Điều kiện thử nghiệm</vt:lpstr>
      <vt:lpstr>PowerPoint Presentation</vt:lpstr>
      <vt:lpstr>PowerPoint Presentation</vt:lpstr>
      <vt:lpstr>Kết quả</vt:lpstr>
      <vt:lpstr>PowerPoint Presentation</vt:lpstr>
      <vt:lpstr>Phân tích và kết luận</vt:lpstr>
      <vt:lpstr>Chương V. Kết luận và hướng phát triển</vt:lpstr>
      <vt:lpstr>Kết luận </vt:lpstr>
      <vt:lpstr>Phát triển</vt:lpstr>
      <vt:lpstr>Tài liệu tham khảo</vt:lpstr>
      <vt:lpstr>Cảm ơn vì đã lắng nghe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khoa học</dc:title>
  <dc:creator>Vaio</dc:creator>
  <cp:lastModifiedBy>Vaio</cp:lastModifiedBy>
  <cp:revision>75</cp:revision>
  <dcterms:created xsi:type="dcterms:W3CDTF">2017-04-28T03:19:52Z</dcterms:created>
  <dcterms:modified xsi:type="dcterms:W3CDTF">2017-05-04T04:38:46Z</dcterms:modified>
</cp:coreProperties>
</file>