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261" r:id="rId4"/>
    <p:sldId id="290" r:id="rId5"/>
    <p:sldId id="291" r:id="rId6"/>
    <p:sldId id="260" r:id="rId7"/>
    <p:sldId id="263" r:id="rId8"/>
    <p:sldId id="266" r:id="rId9"/>
    <p:sldId id="277" r:id="rId10"/>
    <p:sldId id="278" r:id="rId11"/>
    <p:sldId id="279" r:id="rId12"/>
    <p:sldId id="280" r:id="rId13"/>
    <p:sldId id="281" r:id="rId14"/>
    <p:sldId id="282" r:id="rId15"/>
    <p:sldId id="264" r:id="rId16"/>
    <p:sldId id="283" r:id="rId17"/>
    <p:sldId id="288" r:id="rId18"/>
    <p:sldId id="284" r:id="rId19"/>
    <p:sldId id="289" r:id="rId20"/>
    <p:sldId id="292" r:id="rId21"/>
    <p:sldId id="293" r:id="rId22"/>
    <p:sldId id="285" r:id="rId23"/>
    <p:sldId id="286" r:id="rId24"/>
    <p:sldId id="294" r:id="rId25"/>
    <p:sldId id="287" r:id="rId26"/>
    <p:sldId id="269" r:id="rId27"/>
    <p:sldId id="258" r:id="rId28"/>
    <p:sldId id="26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1" autoAdjust="0"/>
    <p:restoredTop sz="94580" autoAdjust="0"/>
  </p:normalViewPr>
  <p:slideViewPr>
    <p:cSldViewPr>
      <p:cViewPr varScale="1">
        <p:scale>
          <a:sx n="86" d="100"/>
          <a:sy n="86" d="100"/>
        </p:scale>
        <p:origin x="6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BE9C7E-CA72-4938-A01D-BABB56FECDC8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A14DF1-F7E9-48EB-B325-1BA829FE0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Cdb2004169gl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66073D-4912-440B-857C-E0C6716C5B23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1">
                  <a:solidFill>
                    <a:schemeClr val="tx2"/>
                  </a:solidFill>
                  <a:cs typeface="Arial" charset="0"/>
                </a:rPr>
                <a:t>LOGO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1E96893-4E3F-4F60-818D-69EB4F2E5AE9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3201809-4EB1-4A9C-ACEA-50EF172C1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F065-7052-41C1-846F-E340246B9B94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4C11-9051-425D-945F-2B04A9DA9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9613-8056-413E-BE3A-68BF4AE55281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945BC-1D61-4F85-B343-618E5B1B7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E2F2E-E6FA-432E-98AA-128BC8B16E0A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7F0A0-B706-494A-A4A5-A5BAD65A4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2D658-E272-48F7-A5FD-3DCE4A698498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349F-5683-4511-87E5-08E095FA8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0F45A-7EAF-47A9-9B48-70F8B43FDC6F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DC832-0563-4A88-9F07-09CD7178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5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29106-8CD5-4327-951C-61BFAAFA0FD7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056D8-C561-4645-B900-F46EFC231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2C52C-22E6-4553-8424-64005542CB0E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9B58F-361D-47FB-8700-8741181F7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BCAC0-1637-447D-9B84-7B85650E9D8D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D43C-E7F4-41A8-AB0F-C56253666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544B-D656-45A9-A8E4-BD6D495973DB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F3B2-1740-4BD8-974C-DEF6C6737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359F-7D1A-41B9-8785-D20202B3B94C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9084E-1CA9-4DE5-9714-04730412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3436B-669F-46E6-ACDB-93834E26950C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C382-4BCF-45D3-BE52-CC14BD9D5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Image" r:id="rId15" imgW="9561905" imgH="1600000" progId="">
                  <p:embed/>
                </p:oleObj>
              </mc:Choice>
              <mc:Fallback>
                <p:oleObj name="Image" r:id="rId15" imgW="9561905" imgH="160000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39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7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B39CE5FA-0F88-4AAC-B71D-B2358F79FA69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298E161-493F-435E-8119-99CBBD4ED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dienthoai/index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khacmanh.inffo@g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304800"/>
            <a:ext cx="5257800" cy="477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rgbClr val="FF0000"/>
                </a:solidFill>
                <a:latin typeface="+mj-lt"/>
                <a:cs typeface="+mn-cs"/>
              </a:rPr>
              <a:t>BÁO CÁO THỰC TẬP NGHIỆP VỤ</a:t>
            </a: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4108392" y="5976952"/>
            <a:ext cx="39290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: CAO NGỌC ÁNH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4139952" y="5023648"/>
            <a:ext cx="500404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SVTT : NGUYỄN KHẮC MẠNH</a:t>
            </a: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4151794" y="5500702"/>
            <a:ext cx="392905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 :	 DHTI11A2HN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2514600"/>
            <a:ext cx="63246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Xây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dựng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Website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bán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điện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thoại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trực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tuyến</a:t>
            </a:r>
            <a:endParaRPr lang="en-US" sz="4000" b="1" i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2514600"/>
            <a:ext cx="1905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Đề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tài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B4ABF8-B9FA-4FF5-B0B5-F5CED54BF3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1059180" cy="120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“</a:t>
            </a:r>
            <a:r>
              <a:rPr lang="en-US" sz="1800" b="1" dirty="0" err="1"/>
              <a:t>Quản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r>
              <a:rPr lang="en-US" sz="1800" b="1" dirty="0"/>
              <a:t> </a:t>
            </a:r>
            <a:r>
              <a:rPr lang="en-US" sz="1800" b="1" dirty="0" err="1"/>
              <a:t>sản</a:t>
            </a:r>
            <a:r>
              <a:rPr lang="en-US" sz="1800" b="1" dirty="0"/>
              <a:t> </a:t>
            </a:r>
            <a:r>
              <a:rPr lang="en-US" sz="1800" b="1" dirty="0" err="1"/>
              <a:t>phẩm</a:t>
            </a:r>
            <a:r>
              <a:rPr lang="en-US" sz="1800" b="1" dirty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199969" y="2668785"/>
            <a:ext cx="6578276" cy="2667000"/>
            <a:chOff x="0" y="0"/>
            <a:chExt cx="5657850" cy="1981200"/>
          </a:xfrm>
        </p:grpSpPr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1171575" y="1152525"/>
              <a:ext cx="993775" cy="36131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Gửi</a:t>
              </a:r>
              <a:r>
                <a:rPr lang="en-US" sz="12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yêu</a:t>
              </a:r>
              <a:r>
                <a:rPr lang="en-US" sz="12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cầu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 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1" name="Text Box 236"/>
            <p:cNvSpPr txBox="1">
              <a:spLocks noChangeArrowheads="1"/>
            </p:cNvSpPr>
            <p:nvPr/>
          </p:nvSpPr>
          <p:spPr bwMode="auto">
            <a:xfrm>
              <a:off x="1171575" y="466725"/>
              <a:ext cx="752475" cy="2946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Trả lời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1238250"/>
              <a:ext cx="1176655" cy="37592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Quản trị viên</a:t>
              </a: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3" name="Text Box 237"/>
            <p:cNvSpPr txBox="1">
              <a:spLocks noChangeArrowheads="1"/>
            </p:cNvSpPr>
            <p:nvPr/>
          </p:nvSpPr>
          <p:spPr bwMode="auto">
            <a:xfrm>
              <a:off x="857250" y="9525"/>
              <a:ext cx="1041991" cy="35496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Gửi 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43150" y="0"/>
              <a:ext cx="1548130" cy="751840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lvl="1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danh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mục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Text Box 234"/>
            <p:cNvSpPr txBox="1">
              <a:spLocks noChangeArrowheads="1"/>
            </p:cNvSpPr>
            <p:nvPr/>
          </p:nvSpPr>
          <p:spPr bwMode="auto">
            <a:xfrm>
              <a:off x="1409700" y="1647825"/>
              <a:ext cx="75501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Trả lời</a:t>
              </a:r>
              <a:endParaRPr lang="en-US" sz="1300" kern="160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 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343150" y="1152525"/>
              <a:ext cx="1593850" cy="82867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lvl="1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 startAt="2"/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17" name="AutoShape 242"/>
            <p:cNvCxnSpPr>
              <a:cxnSpLocks noChangeShapeType="1"/>
            </p:cNvCxnSpPr>
            <p:nvPr/>
          </p:nvCxnSpPr>
          <p:spPr bwMode="auto">
            <a:xfrm flipV="1">
              <a:off x="685800" y="323850"/>
              <a:ext cx="0" cy="8909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43"/>
            <p:cNvCxnSpPr>
              <a:cxnSpLocks noChangeShapeType="1"/>
            </p:cNvCxnSpPr>
            <p:nvPr/>
          </p:nvCxnSpPr>
          <p:spPr bwMode="auto">
            <a:xfrm>
              <a:off x="676275" y="323850"/>
              <a:ext cx="15595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44"/>
            <p:cNvCxnSpPr>
              <a:cxnSpLocks noChangeShapeType="1"/>
            </p:cNvCxnSpPr>
            <p:nvPr/>
          </p:nvCxnSpPr>
          <p:spPr bwMode="auto">
            <a:xfrm flipH="1">
              <a:off x="933450" y="466725"/>
              <a:ext cx="1407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45"/>
            <p:cNvCxnSpPr>
              <a:cxnSpLocks noChangeShapeType="1"/>
            </p:cNvCxnSpPr>
            <p:nvPr/>
          </p:nvCxnSpPr>
          <p:spPr bwMode="auto">
            <a:xfrm>
              <a:off x="933450" y="466725"/>
              <a:ext cx="635" cy="7480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46"/>
            <p:cNvCxnSpPr>
              <a:cxnSpLocks noChangeShapeType="1"/>
            </p:cNvCxnSpPr>
            <p:nvPr/>
          </p:nvCxnSpPr>
          <p:spPr bwMode="auto">
            <a:xfrm>
              <a:off x="1181100" y="1409700"/>
              <a:ext cx="11690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47"/>
            <p:cNvCxnSpPr>
              <a:cxnSpLocks noChangeShapeType="1"/>
            </p:cNvCxnSpPr>
            <p:nvPr/>
          </p:nvCxnSpPr>
          <p:spPr bwMode="auto">
            <a:xfrm flipH="1">
              <a:off x="1181100" y="1619250"/>
              <a:ext cx="12395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57"/>
            <p:cNvCxnSpPr>
              <a:cxnSpLocks noChangeShapeType="1"/>
            </p:cNvCxnSpPr>
            <p:nvPr/>
          </p:nvCxnSpPr>
          <p:spPr bwMode="auto">
            <a:xfrm flipH="1">
              <a:off x="3914775" y="1485900"/>
              <a:ext cx="704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4600575" y="1343025"/>
              <a:ext cx="1057275" cy="352425"/>
              <a:chOff x="0" y="0"/>
              <a:chExt cx="1057275" cy="352425"/>
            </a:xfrm>
          </p:grpSpPr>
          <p:sp>
            <p:nvSpPr>
              <p:cNvPr id="30" name="Text Box 252"/>
              <p:cNvSpPr txBox="1">
                <a:spLocks noChangeArrowheads="1"/>
              </p:cNvSpPr>
              <p:nvPr/>
            </p:nvSpPr>
            <p:spPr bwMode="auto">
              <a:xfrm>
                <a:off x="19050" y="19050"/>
                <a:ext cx="103822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Sản phẩm</a:t>
                </a:r>
              </a:p>
            </p:txBody>
          </p:sp>
          <p:cxnSp>
            <p:nvCxnSpPr>
              <p:cNvPr id="31" name="AutoShape 254"/>
              <p:cNvCxnSpPr>
                <a:cxnSpLocks noChangeShapeType="1"/>
              </p:cNvCxnSpPr>
              <p:nvPr/>
            </p:nvCxnSpPr>
            <p:spPr bwMode="auto">
              <a:xfrm>
                <a:off x="0" y="352425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378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5" name="AutoShape 379"/>
            <p:cNvCxnSpPr>
              <a:cxnSpLocks noChangeShapeType="1"/>
            </p:cNvCxnSpPr>
            <p:nvPr/>
          </p:nvCxnSpPr>
          <p:spPr bwMode="auto">
            <a:xfrm flipH="1">
              <a:off x="3895725" y="381000"/>
              <a:ext cx="704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/>
            <p:cNvGrpSpPr/>
            <p:nvPr/>
          </p:nvGrpSpPr>
          <p:grpSpPr>
            <a:xfrm>
              <a:off x="4600575" y="238125"/>
              <a:ext cx="1039495" cy="342900"/>
              <a:chOff x="0" y="0"/>
              <a:chExt cx="1039495" cy="342900"/>
            </a:xfrm>
          </p:grpSpPr>
          <p:sp>
            <p:nvSpPr>
              <p:cNvPr id="27" name="Text Box 38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3822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AutoShape 384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385"/>
              <p:cNvCxnSpPr>
                <a:cxnSpLocks noChangeShapeType="1"/>
              </p:cNvCxnSpPr>
              <p:nvPr/>
            </p:nvCxnSpPr>
            <p:spPr bwMode="auto">
              <a:xfrm>
                <a:off x="0" y="342900"/>
                <a:ext cx="103949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278069525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“</a:t>
            </a:r>
            <a:r>
              <a:rPr lang="en-US" sz="1800" b="1" dirty="0" err="1"/>
              <a:t>Quản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r>
              <a:rPr lang="en-US" sz="1800" b="1" dirty="0"/>
              <a:t> </a:t>
            </a:r>
            <a:r>
              <a:rPr lang="en-US" sz="1800" b="1" dirty="0" err="1"/>
              <a:t>hóa</a:t>
            </a:r>
            <a:r>
              <a:rPr lang="en-US" sz="1800" b="1" dirty="0"/>
              <a:t> </a:t>
            </a:r>
            <a:r>
              <a:rPr lang="en-US" sz="1800" b="1" dirty="0" err="1"/>
              <a:t>đơn</a:t>
            </a:r>
            <a:r>
              <a:rPr lang="en-US" sz="1800" b="1" dirty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625613" y="2629560"/>
            <a:ext cx="5524500" cy="3417570"/>
            <a:chOff x="2132" y="2415"/>
            <a:chExt cx="8700" cy="5382"/>
          </a:xfrm>
        </p:grpSpPr>
        <p:sp>
          <p:nvSpPr>
            <p:cNvPr id="10" name="Text Box 406"/>
            <p:cNvSpPr txBox="1">
              <a:spLocks noChangeArrowheads="1"/>
            </p:cNvSpPr>
            <p:nvPr/>
          </p:nvSpPr>
          <p:spPr bwMode="auto">
            <a:xfrm>
              <a:off x="3411" y="7305"/>
              <a:ext cx="1185" cy="4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45" y="4655"/>
              <a:ext cx="1680" cy="525"/>
              <a:chOff x="5945" y="4730"/>
              <a:chExt cx="1680" cy="525"/>
            </a:xfrm>
          </p:grpSpPr>
          <p:sp>
            <p:nvSpPr>
              <p:cNvPr id="34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Đơn hàng</a:t>
                </a:r>
              </a:p>
            </p:txBody>
          </p:sp>
          <p:cxnSp>
            <p:nvCxnSpPr>
              <p:cNvPr id="35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Text Box 333"/>
            <p:cNvSpPr txBox="1">
              <a:spLocks noChangeArrowheads="1"/>
            </p:cNvSpPr>
            <p:nvPr/>
          </p:nvSpPr>
          <p:spPr bwMode="auto">
            <a:xfrm>
              <a:off x="3583" y="3138"/>
              <a:ext cx="1185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sp>
          <p:nvSpPr>
            <p:cNvPr id="13" name="Text Box 326"/>
            <p:cNvSpPr txBox="1">
              <a:spLocks noChangeArrowheads="1"/>
            </p:cNvSpPr>
            <p:nvPr/>
          </p:nvSpPr>
          <p:spPr bwMode="auto">
            <a:xfrm>
              <a:off x="3077" y="2444"/>
              <a:ext cx="1908" cy="55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427" y="2445"/>
              <a:ext cx="2546" cy="1169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3.1.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hóa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đơn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256" y="6536"/>
              <a:ext cx="2467" cy="1174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 3.2.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Xử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lý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hóa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đơn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16" name="AutoShape 337"/>
            <p:cNvCxnSpPr>
              <a:cxnSpLocks noChangeShapeType="1"/>
            </p:cNvCxnSpPr>
            <p:nvPr/>
          </p:nvCxnSpPr>
          <p:spPr bwMode="auto">
            <a:xfrm flipV="1">
              <a:off x="2804" y="2913"/>
              <a:ext cx="0" cy="1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38"/>
            <p:cNvCxnSpPr>
              <a:cxnSpLocks noChangeShapeType="1"/>
            </p:cNvCxnSpPr>
            <p:nvPr/>
          </p:nvCxnSpPr>
          <p:spPr bwMode="auto">
            <a:xfrm>
              <a:off x="2803" y="2913"/>
              <a:ext cx="26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39"/>
            <p:cNvCxnSpPr>
              <a:cxnSpLocks noChangeShapeType="1"/>
            </p:cNvCxnSpPr>
            <p:nvPr/>
          </p:nvCxnSpPr>
          <p:spPr bwMode="auto">
            <a:xfrm flipH="1">
              <a:off x="3208" y="3138"/>
              <a:ext cx="22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40"/>
            <p:cNvCxnSpPr>
              <a:cxnSpLocks noChangeShapeType="1"/>
            </p:cNvCxnSpPr>
            <p:nvPr/>
          </p:nvCxnSpPr>
          <p:spPr bwMode="auto">
            <a:xfrm>
              <a:off x="3208" y="3138"/>
              <a:ext cx="0" cy="1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405"/>
            <p:cNvSpPr txBox="1">
              <a:spLocks noChangeArrowheads="1"/>
            </p:cNvSpPr>
            <p:nvPr/>
          </p:nvSpPr>
          <p:spPr bwMode="auto">
            <a:xfrm>
              <a:off x="3415" y="6536"/>
              <a:ext cx="1687" cy="4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cxnSp>
          <p:nvCxnSpPr>
            <p:cNvPr id="21" name="AutoShape 407"/>
            <p:cNvCxnSpPr>
              <a:cxnSpLocks noChangeShapeType="1"/>
            </p:cNvCxnSpPr>
            <p:nvPr/>
          </p:nvCxnSpPr>
          <p:spPr bwMode="auto">
            <a:xfrm>
              <a:off x="3208" y="5180"/>
              <a:ext cx="1" cy="1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408"/>
            <p:cNvCxnSpPr>
              <a:cxnSpLocks noChangeShapeType="1"/>
            </p:cNvCxnSpPr>
            <p:nvPr/>
          </p:nvCxnSpPr>
          <p:spPr bwMode="auto">
            <a:xfrm>
              <a:off x="3209" y="7005"/>
              <a:ext cx="20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09"/>
            <p:cNvCxnSpPr>
              <a:cxnSpLocks noChangeShapeType="1"/>
            </p:cNvCxnSpPr>
            <p:nvPr/>
          </p:nvCxnSpPr>
          <p:spPr bwMode="auto">
            <a:xfrm flipH="1">
              <a:off x="2804" y="7230"/>
              <a:ext cx="24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10"/>
            <p:cNvCxnSpPr>
              <a:cxnSpLocks noChangeShapeType="1"/>
            </p:cNvCxnSpPr>
            <p:nvPr/>
          </p:nvCxnSpPr>
          <p:spPr bwMode="auto">
            <a:xfrm flipV="1">
              <a:off x="2803" y="5180"/>
              <a:ext cx="1" cy="2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132" y="4548"/>
              <a:ext cx="1850" cy="63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Quản trị viên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982" y="4655"/>
              <a:ext cx="1850" cy="63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Khách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7" name="AutoShape 419"/>
            <p:cNvCxnSpPr>
              <a:cxnSpLocks noChangeShapeType="1"/>
            </p:cNvCxnSpPr>
            <p:nvPr/>
          </p:nvCxnSpPr>
          <p:spPr bwMode="auto">
            <a:xfrm>
              <a:off x="6736" y="3584"/>
              <a:ext cx="0" cy="10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Text Box 421"/>
            <p:cNvSpPr txBox="1">
              <a:spLocks noChangeArrowheads="1"/>
            </p:cNvSpPr>
            <p:nvPr/>
          </p:nvSpPr>
          <p:spPr bwMode="auto">
            <a:xfrm>
              <a:off x="8101" y="2415"/>
              <a:ext cx="1693" cy="4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sp>
          <p:nvSpPr>
            <p:cNvPr id="29" name="Text Box 422"/>
            <p:cNvSpPr txBox="1">
              <a:spLocks noChangeArrowheads="1"/>
            </p:cNvSpPr>
            <p:nvPr/>
          </p:nvSpPr>
          <p:spPr bwMode="auto">
            <a:xfrm>
              <a:off x="8298" y="3122"/>
              <a:ext cx="1185" cy="4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cxnSp>
          <p:nvCxnSpPr>
            <p:cNvPr id="30" name="AutoShape 423"/>
            <p:cNvCxnSpPr>
              <a:cxnSpLocks noChangeShapeType="1"/>
            </p:cNvCxnSpPr>
            <p:nvPr/>
          </p:nvCxnSpPr>
          <p:spPr bwMode="auto">
            <a:xfrm>
              <a:off x="10260" y="2790"/>
              <a:ext cx="1" cy="18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424"/>
            <p:cNvCxnSpPr>
              <a:cxnSpLocks noChangeShapeType="1"/>
            </p:cNvCxnSpPr>
            <p:nvPr/>
          </p:nvCxnSpPr>
          <p:spPr bwMode="auto">
            <a:xfrm flipH="1">
              <a:off x="7846" y="2790"/>
              <a:ext cx="2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425"/>
            <p:cNvCxnSpPr>
              <a:cxnSpLocks noChangeShapeType="1"/>
            </p:cNvCxnSpPr>
            <p:nvPr/>
          </p:nvCxnSpPr>
          <p:spPr bwMode="auto">
            <a:xfrm flipH="1">
              <a:off x="7973" y="3137"/>
              <a:ext cx="19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426"/>
            <p:cNvCxnSpPr>
              <a:cxnSpLocks noChangeShapeType="1"/>
            </p:cNvCxnSpPr>
            <p:nvPr/>
          </p:nvCxnSpPr>
          <p:spPr bwMode="auto">
            <a:xfrm>
              <a:off x="9914" y="3138"/>
              <a:ext cx="0" cy="15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179987698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4.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4.4.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“</a:t>
            </a:r>
            <a:r>
              <a:rPr lang="en-US" sz="1800" b="1" dirty="0" err="1"/>
              <a:t>Quản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r>
              <a:rPr lang="en-US" sz="1800" b="1" dirty="0"/>
              <a:t> tin </a:t>
            </a:r>
            <a:r>
              <a:rPr lang="en-US" sz="1800" b="1" dirty="0" err="1"/>
              <a:t>tức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góp</a:t>
            </a:r>
            <a:r>
              <a:rPr lang="en-US" sz="1800" b="1" dirty="0"/>
              <a:t> ý”.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08727" y="2977515"/>
            <a:ext cx="5210175" cy="2581910"/>
            <a:chOff x="0" y="0"/>
            <a:chExt cx="5210175" cy="2581910"/>
          </a:xfrm>
        </p:grpSpPr>
        <p:sp>
          <p:nvSpPr>
            <p:cNvPr id="10" name="Text Box 406"/>
            <p:cNvSpPr txBox="1">
              <a:spLocks noChangeArrowheads="1"/>
            </p:cNvSpPr>
            <p:nvPr/>
          </p:nvSpPr>
          <p:spPr bwMode="auto">
            <a:xfrm>
              <a:off x="1000125" y="2286000"/>
              <a:ext cx="672465" cy="26479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133850" y="219075"/>
              <a:ext cx="1066800" cy="333375"/>
              <a:chOff x="5945" y="4730"/>
              <a:chExt cx="1680" cy="525"/>
            </a:xfrm>
          </p:grpSpPr>
          <p:sp>
            <p:nvSpPr>
              <p:cNvPr id="32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Tin tức</a:t>
                </a:r>
              </a:p>
            </p:txBody>
          </p:sp>
          <p:cxnSp>
            <p:nvCxnSpPr>
              <p:cNvPr id="33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Text Box 333"/>
            <p:cNvSpPr txBox="1">
              <a:spLocks noChangeArrowheads="1"/>
            </p:cNvSpPr>
            <p:nvPr/>
          </p:nvSpPr>
          <p:spPr bwMode="auto">
            <a:xfrm>
              <a:off x="952500" y="466725"/>
              <a:ext cx="752475" cy="28321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sp>
          <p:nvSpPr>
            <p:cNvPr id="13" name="Text Box 326"/>
            <p:cNvSpPr txBox="1">
              <a:spLocks noChangeArrowheads="1"/>
            </p:cNvSpPr>
            <p:nvPr/>
          </p:nvSpPr>
          <p:spPr bwMode="auto">
            <a:xfrm>
              <a:off x="790575" y="0"/>
              <a:ext cx="1073785" cy="2686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076450" y="38100"/>
              <a:ext cx="1616710" cy="72326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lvl="1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4.1.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tin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tức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085975" y="1781175"/>
              <a:ext cx="1566545" cy="80073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70510" indent="-270510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4.2.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Xử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lý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góp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ý</a:t>
              </a:r>
            </a:p>
          </p:txBody>
        </p:sp>
        <p:cxnSp>
          <p:nvCxnSpPr>
            <p:cNvPr id="16" name="AutoShape 337"/>
            <p:cNvCxnSpPr>
              <a:cxnSpLocks noChangeShapeType="1"/>
            </p:cNvCxnSpPr>
            <p:nvPr/>
          </p:nvCxnSpPr>
          <p:spPr bwMode="auto">
            <a:xfrm flipV="1">
              <a:off x="428625" y="276225"/>
              <a:ext cx="0" cy="676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38"/>
            <p:cNvCxnSpPr>
              <a:cxnSpLocks noChangeShapeType="1"/>
            </p:cNvCxnSpPr>
            <p:nvPr/>
          </p:nvCxnSpPr>
          <p:spPr bwMode="auto">
            <a:xfrm>
              <a:off x="419100" y="276225"/>
              <a:ext cx="16662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39"/>
            <p:cNvCxnSpPr>
              <a:cxnSpLocks noChangeShapeType="1"/>
            </p:cNvCxnSpPr>
            <p:nvPr/>
          </p:nvCxnSpPr>
          <p:spPr bwMode="auto">
            <a:xfrm flipH="1">
              <a:off x="676275" y="476250"/>
              <a:ext cx="1407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40"/>
            <p:cNvCxnSpPr>
              <a:cxnSpLocks noChangeShapeType="1"/>
            </p:cNvCxnSpPr>
            <p:nvPr/>
          </p:nvCxnSpPr>
          <p:spPr bwMode="auto">
            <a:xfrm>
              <a:off x="685800" y="476250"/>
              <a:ext cx="0" cy="476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405"/>
            <p:cNvSpPr txBox="1">
              <a:spLocks noChangeArrowheads="1"/>
            </p:cNvSpPr>
            <p:nvPr/>
          </p:nvSpPr>
          <p:spPr bwMode="auto">
            <a:xfrm>
              <a:off x="809625" y="1809750"/>
              <a:ext cx="1137920" cy="2984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Xử lý yêu cầu</a:t>
              </a:r>
            </a:p>
          </p:txBody>
        </p:sp>
        <p:cxnSp>
          <p:nvCxnSpPr>
            <p:cNvPr id="21" name="AutoShape 407"/>
            <p:cNvCxnSpPr>
              <a:cxnSpLocks noChangeShapeType="1"/>
            </p:cNvCxnSpPr>
            <p:nvPr/>
          </p:nvCxnSpPr>
          <p:spPr bwMode="auto">
            <a:xfrm>
              <a:off x="676275" y="1352550"/>
              <a:ext cx="0" cy="777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408"/>
            <p:cNvCxnSpPr>
              <a:cxnSpLocks noChangeShapeType="1"/>
            </p:cNvCxnSpPr>
            <p:nvPr/>
          </p:nvCxnSpPr>
          <p:spPr bwMode="auto">
            <a:xfrm flipV="1">
              <a:off x="685800" y="2133600"/>
              <a:ext cx="1400175" cy="3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09"/>
            <p:cNvCxnSpPr>
              <a:cxnSpLocks noChangeShapeType="1"/>
            </p:cNvCxnSpPr>
            <p:nvPr/>
          </p:nvCxnSpPr>
          <p:spPr bwMode="auto">
            <a:xfrm flipH="1">
              <a:off x="428625" y="2333625"/>
              <a:ext cx="17170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10"/>
            <p:cNvCxnSpPr>
              <a:cxnSpLocks noChangeShapeType="1"/>
            </p:cNvCxnSpPr>
            <p:nvPr/>
          </p:nvCxnSpPr>
          <p:spPr bwMode="auto">
            <a:xfrm flipV="1">
              <a:off x="428625" y="1352550"/>
              <a:ext cx="0" cy="977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952500"/>
              <a:ext cx="1174750" cy="40132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Quản trị viên</a:t>
              </a:r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4143375" y="2000250"/>
              <a:ext cx="1066800" cy="333375"/>
              <a:chOff x="5945" y="4730"/>
              <a:chExt cx="1680" cy="525"/>
            </a:xfrm>
          </p:grpSpPr>
          <p:sp>
            <p:nvSpPr>
              <p:cNvPr id="29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Góp ý</a:t>
                </a:r>
              </a:p>
            </p:txBody>
          </p:sp>
          <p:cxnSp>
            <p:nvCxnSpPr>
              <p:cNvPr id="30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AutoShape 396"/>
            <p:cNvCxnSpPr>
              <a:cxnSpLocks noChangeShapeType="1"/>
            </p:cNvCxnSpPr>
            <p:nvPr/>
          </p:nvCxnSpPr>
          <p:spPr bwMode="auto">
            <a:xfrm flipH="1">
              <a:off x="3648075" y="2171700"/>
              <a:ext cx="5156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>
            <a:xfrm>
              <a:off x="3686175" y="409575"/>
              <a:ext cx="47879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276811839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“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”.</a:t>
            </a:r>
            <a:endParaRPr lang="en-US" sz="1800" b="1" i="1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43000" y="2819400"/>
            <a:ext cx="6248399" cy="3200400"/>
            <a:chOff x="2006" y="2217"/>
            <a:chExt cx="8418" cy="3270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762" y="4553"/>
              <a:ext cx="1662" cy="523"/>
              <a:chOff x="0" y="41560"/>
              <a:chExt cx="1239520" cy="374077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 phẩm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" name="AutoShape 670"/>
            <p:cNvCxnSpPr>
              <a:cxnSpLocks noChangeShapeType="1"/>
            </p:cNvCxnSpPr>
            <p:nvPr/>
          </p:nvCxnSpPr>
          <p:spPr bwMode="auto">
            <a:xfrm flipH="1">
              <a:off x="8276" y="2794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671"/>
            <p:cNvCxnSpPr>
              <a:cxnSpLocks noChangeShapeType="1"/>
              <a:stCxn id="27" idx="1"/>
              <a:endCxn id="16" idx="6"/>
            </p:cNvCxnSpPr>
            <p:nvPr/>
          </p:nvCxnSpPr>
          <p:spPr bwMode="auto">
            <a:xfrm rot="10800000" flipV="1">
              <a:off x="8291" y="4797"/>
              <a:ext cx="527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821"/>
            <p:cNvCxnSpPr>
              <a:cxnSpLocks noChangeShapeType="1"/>
            </p:cNvCxnSpPr>
            <p:nvPr/>
          </p:nvCxnSpPr>
          <p:spPr bwMode="auto">
            <a:xfrm flipV="1">
              <a:off x="9510" y="2794"/>
              <a:ext cx="1" cy="1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40" y="4299"/>
              <a:ext cx="1210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74" y="2217"/>
              <a:ext cx="2920" cy="128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179388" indent="-179388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5.1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Tìm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kiếm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theo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tên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006" y="4299"/>
              <a:ext cx="1479" cy="93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Khách hàng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63" y="4134"/>
              <a:ext cx="3028" cy="13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-90170"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5.2</a:t>
              </a:r>
              <a:r>
                <a:rPr lang="en-US" sz="13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Tìm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kiếm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theo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giá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830" y="4944"/>
              <a:ext cx="1176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830" y="2353"/>
              <a:ext cx="1176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30" y="3140"/>
              <a:ext cx="1244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0" name="AutoShape 659"/>
            <p:cNvCxnSpPr>
              <a:cxnSpLocks noChangeShapeType="1"/>
            </p:cNvCxnSpPr>
            <p:nvPr/>
          </p:nvCxnSpPr>
          <p:spPr bwMode="auto">
            <a:xfrm>
              <a:off x="2630" y="2794"/>
              <a:ext cx="279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660"/>
            <p:cNvCxnSpPr>
              <a:cxnSpLocks noChangeShapeType="1"/>
            </p:cNvCxnSpPr>
            <p:nvPr/>
          </p:nvCxnSpPr>
          <p:spPr bwMode="auto">
            <a:xfrm>
              <a:off x="2630" y="2794"/>
              <a:ext cx="0" cy="15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661"/>
            <p:cNvCxnSpPr>
              <a:cxnSpLocks noChangeShapeType="1"/>
            </p:cNvCxnSpPr>
            <p:nvPr/>
          </p:nvCxnSpPr>
          <p:spPr bwMode="auto">
            <a:xfrm flipH="1">
              <a:off x="3045" y="3141"/>
              <a:ext cx="24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662"/>
            <p:cNvCxnSpPr>
              <a:cxnSpLocks noChangeShapeType="1"/>
            </p:cNvCxnSpPr>
            <p:nvPr/>
          </p:nvCxnSpPr>
          <p:spPr bwMode="auto">
            <a:xfrm>
              <a:off x="3045" y="3140"/>
              <a:ext cx="0" cy="1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663"/>
            <p:cNvCxnSpPr>
              <a:cxnSpLocks noChangeShapeType="1"/>
            </p:cNvCxnSpPr>
            <p:nvPr/>
          </p:nvCxnSpPr>
          <p:spPr bwMode="auto">
            <a:xfrm>
              <a:off x="3496" y="4629"/>
              <a:ext cx="18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64"/>
            <p:cNvCxnSpPr>
              <a:cxnSpLocks noChangeShapeType="1"/>
            </p:cNvCxnSpPr>
            <p:nvPr/>
          </p:nvCxnSpPr>
          <p:spPr bwMode="auto">
            <a:xfrm flipH="1">
              <a:off x="3496" y="4943"/>
              <a:ext cx="18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380589764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“</a:t>
            </a:r>
            <a:r>
              <a:rPr lang="en-US" sz="1800" b="1" dirty="0" err="1"/>
              <a:t>Thống</a:t>
            </a:r>
            <a:r>
              <a:rPr lang="en-US" sz="1800" b="1" dirty="0"/>
              <a:t> </a:t>
            </a:r>
            <a:r>
              <a:rPr lang="en-US" sz="1800" b="1" dirty="0" err="1"/>
              <a:t>kê</a:t>
            </a:r>
            <a:r>
              <a:rPr lang="en-US" sz="1800" b="1" dirty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663332" y="2597806"/>
            <a:ext cx="5804268" cy="3726793"/>
            <a:chOff x="0" y="0"/>
            <a:chExt cx="5417820" cy="3394710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295775" y="781051"/>
              <a:ext cx="1055370" cy="332106"/>
              <a:chOff x="0" y="41560"/>
              <a:chExt cx="1239520" cy="374077"/>
            </a:xfrm>
          </p:grpSpPr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Đơn hàng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9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362450" y="1685926"/>
              <a:ext cx="1055370" cy="332106"/>
              <a:chOff x="0" y="41560"/>
              <a:chExt cx="1239520" cy="374077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 phẩm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AutoShape 695"/>
            <p:cNvCxnSpPr>
              <a:cxnSpLocks noChangeShapeType="1"/>
            </p:cNvCxnSpPr>
            <p:nvPr/>
          </p:nvCxnSpPr>
          <p:spPr bwMode="auto">
            <a:xfrm flipH="1">
              <a:off x="4067175" y="1828800"/>
              <a:ext cx="3155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700"/>
            <p:cNvCxnSpPr>
              <a:cxnSpLocks noChangeShapeType="1"/>
            </p:cNvCxnSpPr>
            <p:nvPr/>
          </p:nvCxnSpPr>
          <p:spPr bwMode="auto">
            <a:xfrm flipH="1">
              <a:off x="3962400" y="2009775"/>
              <a:ext cx="434975" cy="895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209800" y="2514600"/>
              <a:ext cx="1781175" cy="88011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6.3 Thống kê sản phẩm mới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33475" y="1390650"/>
              <a:ext cx="81026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0125" y="3105150"/>
              <a:ext cx="75882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09650" y="2676525"/>
              <a:ext cx="81026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38250" y="1885950"/>
              <a:ext cx="71120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105025" y="0"/>
              <a:ext cx="1887855" cy="89281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228600" indent="-228600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Thống kê hóa đơn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1504950"/>
              <a:ext cx="939165" cy="59245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Quản trị viên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200275" y="1352550"/>
              <a:ext cx="1864995" cy="90424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6.2 </a:t>
              </a:r>
              <a:r>
                <a:rPr lang="en-US" sz="13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Thống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kê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bán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chạy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 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09650" y="19050"/>
              <a:ext cx="74993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143000" y="600075"/>
              <a:ext cx="79946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4" name="AutoShape 683"/>
            <p:cNvCxnSpPr>
              <a:cxnSpLocks noChangeShapeType="1"/>
            </p:cNvCxnSpPr>
            <p:nvPr/>
          </p:nvCxnSpPr>
          <p:spPr bwMode="auto">
            <a:xfrm>
              <a:off x="504825" y="314325"/>
              <a:ext cx="163449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684"/>
            <p:cNvCxnSpPr>
              <a:cxnSpLocks noChangeShapeType="1"/>
            </p:cNvCxnSpPr>
            <p:nvPr/>
          </p:nvCxnSpPr>
          <p:spPr bwMode="auto">
            <a:xfrm>
              <a:off x="504825" y="314325"/>
              <a:ext cx="635" cy="1133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85"/>
            <p:cNvCxnSpPr>
              <a:cxnSpLocks noChangeShapeType="1"/>
            </p:cNvCxnSpPr>
            <p:nvPr/>
          </p:nvCxnSpPr>
          <p:spPr bwMode="auto">
            <a:xfrm flipH="1">
              <a:off x="742950" y="600075"/>
              <a:ext cx="13595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86"/>
            <p:cNvCxnSpPr>
              <a:cxnSpLocks noChangeShapeType="1"/>
            </p:cNvCxnSpPr>
            <p:nvPr/>
          </p:nvCxnSpPr>
          <p:spPr bwMode="auto">
            <a:xfrm>
              <a:off x="742950" y="600075"/>
              <a:ext cx="635" cy="869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687"/>
            <p:cNvCxnSpPr>
              <a:cxnSpLocks noChangeShapeType="1"/>
            </p:cNvCxnSpPr>
            <p:nvPr/>
          </p:nvCxnSpPr>
          <p:spPr bwMode="auto">
            <a:xfrm>
              <a:off x="942975" y="1666875"/>
              <a:ext cx="1270635" cy="15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688"/>
            <p:cNvCxnSpPr>
              <a:cxnSpLocks noChangeShapeType="1"/>
            </p:cNvCxnSpPr>
            <p:nvPr/>
          </p:nvCxnSpPr>
          <p:spPr bwMode="auto">
            <a:xfrm flipH="1">
              <a:off x="942975" y="1914525"/>
              <a:ext cx="127063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690"/>
            <p:cNvCxnSpPr>
              <a:cxnSpLocks noChangeShapeType="1"/>
            </p:cNvCxnSpPr>
            <p:nvPr/>
          </p:nvCxnSpPr>
          <p:spPr bwMode="auto">
            <a:xfrm>
              <a:off x="742950" y="2124075"/>
              <a:ext cx="0" cy="78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691"/>
            <p:cNvCxnSpPr>
              <a:cxnSpLocks noChangeShapeType="1"/>
            </p:cNvCxnSpPr>
            <p:nvPr/>
          </p:nvCxnSpPr>
          <p:spPr bwMode="auto">
            <a:xfrm>
              <a:off x="742950" y="2914650"/>
              <a:ext cx="145923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692"/>
            <p:cNvCxnSpPr>
              <a:cxnSpLocks noChangeShapeType="1"/>
            </p:cNvCxnSpPr>
            <p:nvPr/>
          </p:nvCxnSpPr>
          <p:spPr bwMode="auto">
            <a:xfrm flipH="1">
              <a:off x="504825" y="3105150"/>
              <a:ext cx="17729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693"/>
            <p:cNvCxnSpPr>
              <a:cxnSpLocks noChangeShapeType="1"/>
            </p:cNvCxnSpPr>
            <p:nvPr/>
          </p:nvCxnSpPr>
          <p:spPr bwMode="auto">
            <a:xfrm flipV="1">
              <a:off x="504825" y="2124075"/>
              <a:ext cx="0" cy="985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857625" y="685800"/>
              <a:ext cx="438149" cy="257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342717463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-533400" y="1733550"/>
            <a:ext cx="4495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 </a:t>
            </a:r>
            <a:r>
              <a:rPr lang="en-US" sz="2000" b="1" dirty="0" err="1"/>
              <a:t>liên</a:t>
            </a:r>
            <a:r>
              <a:rPr lang="en-US" sz="2000" b="1" dirty="0"/>
              <a:t> </a:t>
            </a:r>
            <a:r>
              <a:rPr lang="en-US" sz="2000" b="1" dirty="0" err="1"/>
              <a:t>kết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95262" y="1828800"/>
            <a:ext cx="8077266" cy="4953000"/>
            <a:chOff x="-2843865" y="-906775"/>
            <a:chExt cx="10814381" cy="812254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644217" y="1184432"/>
              <a:ext cx="1326299" cy="2107162"/>
              <a:chOff x="4914" y="4426"/>
              <a:chExt cx="1865" cy="2204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14" y="4426"/>
                <a:ext cx="1865" cy="2204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b="1" u="sng" kern="1600" dirty="0" err="1">
                    <a:effectLst/>
                    <a:latin typeface="Times New Roman"/>
                    <a:ea typeface="Calibri"/>
                  </a:rPr>
                  <a:t>MaDM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TenDM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Dequi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45" name="AutoShape 765"/>
              <p:cNvCxnSpPr>
                <a:cxnSpLocks noChangeShapeType="1"/>
              </p:cNvCxnSpPr>
              <p:nvPr/>
            </p:nvCxnSpPr>
            <p:spPr bwMode="auto">
              <a:xfrm>
                <a:off x="4914" y="4983"/>
                <a:ext cx="18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 flipH="1">
              <a:off x="1740851" y="466059"/>
              <a:ext cx="140025" cy="636"/>
              <a:chOff x="6752" y="5049"/>
              <a:chExt cx="336" cy="636"/>
            </a:xfrm>
          </p:grpSpPr>
          <p:cxnSp>
            <p:nvCxnSpPr>
              <p:cNvPr id="39" name="AutoShape 779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780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 rot="16200000" flipH="1">
              <a:off x="-1016700" y="2492401"/>
              <a:ext cx="81984" cy="636"/>
              <a:chOff x="6752" y="5049"/>
              <a:chExt cx="336" cy="636"/>
            </a:xfrm>
          </p:grpSpPr>
          <p:cxnSp>
            <p:nvCxnSpPr>
              <p:cNvPr id="36" name="AutoShape 775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776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905454" y="85725"/>
              <a:ext cx="1556550" cy="552499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Người</a:t>
              </a:r>
              <a:r>
                <a:rPr lang="en-US" sz="12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dùng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b="1" u="sng" kern="1600" dirty="0" err="1">
                  <a:effectLst/>
                  <a:latin typeface="Times New Roman"/>
                  <a:ea typeface="Calibri"/>
                </a:rPr>
                <a:t>Idnd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Tennd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Username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Password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Ngaysinh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Gioitinh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Email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Dienthoai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Diachi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Ngaydangky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Phanquyen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133850" y="104775"/>
              <a:ext cx="1694124" cy="6986026"/>
              <a:chOff x="0" y="0"/>
              <a:chExt cx="1694124" cy="6986026"/>
            </a:xfrm>
          </p:grpSpPr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4124" cy="6986026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>
                    <a:effectLst/>
                    <a:latin typeface="Times New Roman"/>
                    <a:ea typeface="Calibri"/>
                  </a:rPr>
                  <a:t>IDSP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MaDM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TenSP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Hinhanh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Mau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Chitiet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Soluong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Daban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Gia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Khuyenmai1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Khuyenmai2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Ngaycapnhat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trangthai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4" name="AutoShape 722"/>
              <p:cNvCxnSpPr>
                <a:cxnSpLocks noChangeShapeType="1"/>
              </p:cNvCxnSpPr>
              <p:nvPr/>
            </p:nvCxnSpPr>
            <p:spPr bwMode="auto">
              <a:xfrm>
                <a:off x="0" y="487997"/>
                <a:ext cx="169412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1317946" y="-906775"/>
              <a:ext cx="2184604" cy="3347715"/>
              <a:chOff x="-272729" y="-906775"/>
              <a:chExt cx="2184604" cy="3347715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-272729" y="-906775"/>
                <a:ext cx="2163529" cy="334771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Chi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tiết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 err="1">
                    <a:effectLst/>
                    <a:latin typeface="Times New Roman"/>
                    <a:ea typeface="Calibri"/>
                  </a:rPr>
                  <a:t>Mahd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Tensp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Soluong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Gia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phuongthucthanhtoan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-251653" y="-406926"/>
                <a:ext cx="21635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237001" y="2592166"/>
              <a:ext cx="1349064" cy="4123752"/>
              <a:chOff x="-639424" y="-255809"/>
              <a:chExt cx="1349064" cy="4123752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-639424" y="-255809"/>
                <a:ext cx="1349064" cy="4123752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 err="1">
                    <a:effectLst/>
                    <a:latin typeface="Times New Roman"/>
                    <a:ea typeface="Calibri"/>
                  </a:rPr>
                  <a:t>Mahd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Idnd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Hoten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Diachi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Dienthoai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Email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Ngaydathang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Trangthai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-629212" y="244040"/>
                <a:ext cx="13388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 rot="16200000" flipH="1">
              <a:off x="1250917" y="5282572"/>
              <a:ext cx="86999" cy="636"/>
              <a:chOff x="6752" y="5049"/>
              <a:chExt cx="336" cy="636"/>
            </a:xfrm>
          </p:grpSpPr>
          <p:cxnSp>
            <p:nvCxnSpPr>
              <p:cNvPr id="27" name="AutoShape 775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776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-2843865" y="592772"/>
              <a:ext cx="3501946" cy="6622993"/>
              <a:chOff x="-2891490" y="-4503103"/>
              <a:chExt cx="3501946" cy="6622993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-2891490" y="-1090211"/>
                <a:ext cx="1632346" cy="3210101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Nhà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xuất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b="1" u="sng" kern="1600" dirty="0" err="1">
                    <a:effectLst/>
                    <a:latin typeface="Times New Roman"/>
                    <a:ea typeface="Calibri"/>
                  </a:rPr>
                  <a:t>Idnsx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Tennsx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Hinhanh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Diachi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Dienthoai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5" name="AutoShape 765"/>
              <p:cNvCxnSpPr>
                <a:cxnSpLocks noChangeShapeType="1"/>
              </p:cNvCxnSpPr>
              <p:nvPr/>
            </p:nvCxnSpPr>
            <p:spPr bwMode="auto">
              <a:xfrm>
                <a:off x="-953079" y="-4503103"/>
                <a:ext cx="15635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-1211519" y="3857623"/>
              <a:ext cx="5360612" cy="2983257"/>
              <a:chOff x="-2430719" y="-2"/>
              <a:chExt cx="5360612" cy="298325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-2430719" y="2983255"/>
                <a:ext cx="45920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162176" y="219075"/>
                <a:ext cx="0" cy="2764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62175" y="219074"/>
                <a:ext cx="7456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2609848" y="-2"/>
                <a:ext cx="294228" cy="2132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621134" y="234086"/>
                <a:ext cx="308759" cy="2374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Connector 55"/>
          <p:cNvCxnSpPr/>
          <p:nvPr/>
        </p:nvCxnSpPr>
        <p:spPr>
          <a:xfrm>
            <a:off x="495280" y="5105400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208888" y="3100440"/>
            <a:ext cx="506120" cy="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543256" y="2970397"/>
            <a:ext cx="171752" cy="13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44135" y="3113140"/>
            <a:ext cx="170873" cy="7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4" idx="1"/>
          </p:cNvCxnSpPr>
          <p:nvPr/>
        </p:nvCxnSpPr>
        <p:spPr>
          <a:xfrm flipH="1" flipV="1">
            <a:off x="6972262" y="3746443"/>
            <a:ext cx="60965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986606" y="3581400"/>
            <a:ext cx="228600" cy="165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986606" y="3746444"/>
            <a:ext cx="228600" cy="1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6628" y="4734056"/>
            <a:ext cx="445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10706" y="4575613"/>
            <a:ext cx="161162" cy="158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403079" y="4734056"/>
            <a:ext cx="168789" cy="1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47863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đăng</a:t>
            </a:r>
            <a:r>
              <a:rPr lang="en-US" sz="1500" b="1" dirty="0"/>
              <a:t> </a:t>
            </a:r>
            <a:r>
              <a:rPr lang="en-US" sz="1500" b="1" dirty="0" err="1"/>
              <a:t>nhập</a:t>
            </a:r>
            <a:endParaRPr lang="en-US" sz="1500" dirty="0"/>
          </a:p>
        </p:txBody>
      </p:sp>
      <p:grpSp>
        <p:nvGrpSpPr>
          <p:cNvPr id="46" name="Canvas 508"/>
          <p:cNvGrpSpPr/>
          <p:nvPr/>
        </p:nvGrpSpPr>
        <p:grpSpPr>
          <a:xfrm>
            <a:off x="4473692" y="2040759"/>
            <a:ext cx="4670308" cy="5488580"/>
            <a:chOff x="904003" y="0"/>
            <a:chExt cx="5581252" cy="8468360"/>
          </a:xfrm>
        </p:grpSpPr>
        <p:sp>
          <p:nvSpPr>
            <p:cNvPr id="47" name="Rectangle 46"/>
            <p:cNvSpPr/>
            <p:nvPr/>
          </p:nvSpPr>
          <p:spPr>
            <a:xfrm>
              <a:off x="1158875" y="1334135"/>
              <a:ext cx="5326380" cy="7134225"/>
            </a:xfrm>
            <a:prstGeom prst="rect">
              <a:avLst/>
            </a:prstGeom>
            <a:noFill/>
          </p:spPr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890069" y="2472321"/>
              <a:ext cx="768075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Đúng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78545" y="3554069"/>
              <a:ext cx="506447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Sai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733550" y="4324891"/>
              <a:ext cx="675908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Đúng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830869" y="1791679"/>
              <a:ext cx="640116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Sai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52" name="Line 94"/>
            <p:cNvCxnSpPr/>
            <p:nvPr/>
          </p:nvCxnSpPr>
          <p:spPr bwMode="auto">
            <a:xfrm>
              <a:off x="2541002" y="1334473"/>
              <a:ext cx="731" cy="571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95"/>
            <p:cNvCxnSpPr/>
            <p:nvPr/>
          </p:nvCxnSpPr>
          <p:spPr bwMode="auto">
            <a:xfrm>
              <a:off x="2544656" y="4267026"/>
              <a:ext cx="4385" cy="4779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96"/>
            <p:cNvCxnSpPr/>
            <p:nvPr/>
          </p:nvCxnSpPr>
          <p:spPr bwMode="auto">
            <a:xfrm flipH="1">
              <a:off x="2540271" y="3251169"/>
              <a:ext cx="1462" cy="397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97"/>
            <p:cNvCxnSpPr/>
            <p:nvPr/>
          </p:nvCxnSpPr>
          <p:spPr bwMode="auto">
            <a:xfrm>
              <a:off x="2541733" y="2477490"/>
              <a:ext cx="731" cy="388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563919" y="991567"/>
              <a:ext cx="2209948" cy="423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Nhập tài khoản, mật khẩu</a:t>
              </a:r>
            </a:p>
          </p:txBody>
        </p:sp>
        <p:cxnSp>
          <p:nvCxnSpPr>
            <p:cNvPr id="58" name="Line 99"/>
            <p:cNvCxnSpPr/>
            <p:nvPr/>
          </p:nvCxnSpPr>
          <p:spPr bwMode="auto">
            <a:xfrm>
              <a:off x="2541002" y="534361"/>
              <a:ext cx="0" cy="457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AutoShape 100"/>
            <p:cNvSpPr>
              <a:spLocks noChangeArrowheads="1"/>
            </p:cNvSpPr>
            <p:nvPr/>
          </p:nvSpPr>
          <p:spPr bwMode="auto">
            <a:xfrm>
              <a:off x="1382679" y="1905981"/>
              <a:ext cx="2324684" cy="63520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Đăng nhập?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516969" y="2866115"/>
              <a:ext cx="2548855" cy="3850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Kiểm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tra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thông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tin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tài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khoản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1" name="AutoShape 102"/>
            <p:cNvSpPr>
              <a:spLocks noChangeArrowheads="1"/>
            </p:cNvSpPr>
            <p:nvPr/>
          </p:nvSpPr>
          <p:spPr bwMode="auto">
            <a:xfrm>
              <a:off x="1382679" y="3649082"/>
              <a:ext cx="2325415" cy="61794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Chính xác?</a:t>
              </a:r>
            </a:p>
          </p:txBody>
        </p:sp>
        <p:cxnSp>
          <p:nvCxnSpPr>
            <p:cNvPr id="62" name="Line 103"/>
            <p:cNvCxnSpPr/>
            <p:nvPr/>
          </p:nvCxnSpPr>
          <p:spPr bwMode="auto">
            <a:xfrm>
              <a:off x="3698594" y="2191021"/>
              <a:ext cx="1086704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Line 104"/>
            <p:cNvCxnSpPr/>
            <p:nvPr/>
          </p:nvCxnSpPr>
          <p:spPr bwMode="auto">
            <a:xfrm>
              <a:off x="4785298" y="762964"/>
              <a:ext cx="731" cy="1428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Line 105"/>
            <p:cNvCxnSpPr/>
            <p:nvPr/>
          </p:nvCxnSpPr>
          <p:spPr bwMode="auto">
            <a:xfrm flipH="1">
              <a:off x="2541002" y="762964"/>
              <a:ext cx="2244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Line 106"/>
            <p:cNvCxnSpPr/>
            <p:nvPr/>
          </p:nvCxnSpPr>
          <p:spPr bwMode="auto">
            <a:xfrm flipV="1">
              <a:off x="914235" y="3974842"/>
              <a:ext cx="468445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107"/>
            <p:cNvCxnSpPr/>
            <p:nvPr/>
          </p:nvCxnSpPr>
          <p:spPr bwMode="auto">
            <a:xfrm flipV="1">
              <a:off x="904003" y="649377"/>
              <a:ext cx="731" cy="3327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108"/>
            <p:cNvCxnSpPr/>
            <p:nvPr/>
          </p:nvCxnSpPr>
          <p:spPr bwMode="auto">
            <a:xfrm flipV="1">
              <a:off x="904003" y="648662"/>
              <a:ext cx="1636999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852436" y="0"/>
              <a:ext cx="1379739" cy="53436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Bắt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đầu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1781081" y="6007403"/>
              <a:ext cx="1380630" cy="55006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Kết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thúc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56836" y="4744654"/>
              <a:ext cx="2218456" cy="56099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Hiển thị trang theo quyền</a:t>
              </a:r>
            </a:p>
          </p:txBody>
        </p:sp>
        <p:cxnSp>
          <p:nvCxnSpPr>
            <p:cNvPr id="71" name="Straight Arrow Connector 70"/>
            <p:cNvCxnSpPr>
              <a:stCxn id="70" idx="2"/>
            </p:cNvCxnSpPr>
            <p:nvPr/>
          </p:nvCxnSpPr>
          <p:spPr>
            <a:xfrm flipH="1">
              <a:off x="2565808" y="5305647"/>
              <a:ext cx="256" cy="7017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158043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43050"/>
            <a:ext cx="7391400" cy="5000660"/>
          </a:xfrm>
        </p:spPr>
        <p:txBody>
          <a:bodyPr/>
          <a:lstStyle/>
          <a:p>
            <a:pPr algn="l"/>
            <a:r>
              <a:rPr lang="en-US" sz="1200" b="0" i="1" dirty="0">
                <a:solidFill>
                  <a:schemeClr val="tx1"/>
                </a:solidFill>
              </a:rPr>
              <a:t>&lt;div class="center1"&gt;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&lt;h4&gt;ĐĂNG NHẬP&lt;/h4&gt;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&lt;?</a:t>
            </a:r>
            <a:r>
              <a:rPr lang="en-US" sz="1200" b="0" i="1" dirty="0" err="1">
                <a:solidFill>
                  <a:schemeClr val="tx1"/>
                </a:solidFill>
              </a:rPr>
              <a:t>php</a:t>
            </a:r>
            <a:r>
              <a:rPr lang="en-US" sz="1200" b="0" i="1" dirty="0">
                <a:solidFill>
                  <a:schemeClr val="tx1"/>
                </a:solidFill>
              </a:rPr>
              <a:t> if(</a:t>
            </a:r>
            <a:r>
              <a:rPr lang="en-US" sz="1200" b="0" i="1" dirty="0" err="1">
                <a:solidFill>
                  <a:schemeClr val="tx1"/>
                </a:solidFill>
              </a:rPr>
              <a:t>isset</a:t>
            </a:r>
            <a:r>
              <a:rPr lang="en-US" sz="1200" b="0" i="1" dirty="0">
                <a:solidFill>
                  <a:schemeClr val="tx1"/>
                </a:solidFill>
              </a:rPr>
              <a:t>( $_SESSION['username'])){ ?&gt;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&lt;div id="</a:t>
            </a:r>
            <a:r>
              <a:rPr lang="en-US" sz="1200" b="0" i="1" dirty="0" err="1">
                <a:solidFill>
                  <a:schemeClr val="tx1"/>
                </a:solidFill>
              </a:rPr>
              <a:t>dangnhap</a:t>
            </a:r>
            <a:r>
              <a:rPr lang="en-US" sz="1200" b="0" i="1" dirty="0">
                <a:solidFill>
                  <a:schemeClr val="tx1"/>
                </a:solidFill>
              </a:rPr>
              <a:t>-in"&gt;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&lt;span id="</a:t>
            </a:r>
            <a:r>
              <a:rPr lang="en-US" sz="1200" b="0" i="1" dirty="0" err="1">
                <a:solidFill>
                  <a:schemeClr val="tx1"/>
                </a:solidFill>
              </a:rPr>
              <a:t>xinchao</a:t>
            </a:r>
            <a:r>
              <a:rPr lang="en-US" sz="1200" b="0" i="1" dirty="0">
                <a:solidFill>
                  <a:schemeClr val="tx1"/>
                </a:solidFill>
              </a:rPr>
              <a:t>"&gt;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&lt;p&gt;</a:t>
            </a:r>
            <a:r>
              <a:rPr lang="en-US" sz="1200" b="0" i="1" dirty="0" err="1">
                <a:solidFill>
                  <a:schemeClr val="tx1"/>
                </a:solidFill>
              </a:rPr>
              <a:t>Xin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chào</a:t>
            </a:r>
            <a:r>
              <a:rPr lang="en-US" sz="1200" b="0" i="1" dirty="0">
                <a:solidFill>
                  <a:schemeClr val="tx1"/>
                </a:solidFill>
              </a:rPr>
              <a:t>: &lt;span&gt;&lt;?</a:t>
            </a:r>
            <a:r>
              <a:rPr lang="en-US" sz="1200" b="0" i="1" dirty="0" err="1">
                <a:solidFill>
                  <a:schemeClr val="tx1"/>
                </a:solidFill>
              </a:rPr>
              <a:t>php</a:t>
            </a:r>
            <a:r>
              <a:rPr lang="en-US" sz="1200" b="0" i="1" dirty="0">
                <a:solidFill>
                  <a:schemeClr val="tx1"/>
                </a:solidFill>
              </a:rPr>
              <a:t> echo $_SESSION['username'] ?&gt;&lt;/span&gt;&lt;/p&gt;&lt;/span&gt;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&lt;span id="logout"&gt;&lt;p&gt;&lt;a </a:t>
            </a:r>
            <a:r>
              <a:rPr lang="en-US" sz="1200" b="0" i="1" dirty="0" err="1">
                <a:solidFill>
                  <a:schemeClr val="tx1"/>
                </a:solidFill>
              </a:rPr>
              <a:t>href</a:t>
            </a:r>
            <a:r>
              <a:rPr lang="en-US" sz="1200" b="0" i="1" dirty="0">
                <a:solidFill>
                  <a:schemeClr val="tx1"/>
                </a:solidFill>
              </a:rPr>
              <a:t>="logout.php"&gt;Logout&lt;/a&gt;&lt;/p&gt;&lt;/span&gt;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&lt;/div&gt;</a:t>
            </a:r>
            <a:br>
              <a:rPr lang="en-US" sz="1200" b="0" i="1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&lt;!-- End .</a:t>
            </a:r>
            <a:r>
              <a:rPr lang="en-US" sz="1200" b="0" i="1" dirty="0" err="1">
                <a:solidFill>
                  <a:schemeClr val="tx1"/>
                </a:solidFill>
              </a:rPr>
              <a:t>dangnhap</a:t>
            </a:r>
            <a:r>
              <a:rPr lang="en-US" sz="1200" b="0" i="1" dirty="0">
                <a:solidFill>
                  <a:schemeClr val="tx1"/>
                </a:solidFill>
              </a:rPr>
              <a:t>-in--&gt;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&lt;?</a:t>
            </a:r>
            <a:r>
              <a:rPr lang="en-US" sz="1200" b="0" i="1" dirty="0" err="1">
                <a:solidFill>
                  <a:schemeClr val="tx1"/>
                </a:solidFill>
              </a:rPr>
              <a:t>php</a:t>
            </a:r>
            <a:r>
              <a:rPr lang="en-US" sz="1200" b="0" i="1" dirty="0">
                <a:solidFill>
                  <a:schemeClr val="tx1"/>
                </a:solidFill>
              </a:rPr>
              <a:t>  }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Else{ ?&gt;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&lt;div id="</a:t>
            </a:r>
            <a:r>
              <a:rPr lang="en-US" sz="1200" b="0" i="1" dirty="0" err="1">
                <a:solidFill>
                  <a:schemeClr val="tx1"/>
                </a:solidFill>
              </a:rPr>
              <a:t>dangnhap</a:t>
            </a:r>
            <a:r>
              <a:rPr lang="en-US" sz="1200" b="0" i="1" dirty="0">
                <a:solidFill>
                  <a:schemeClr val="tx1"/>
                </a:solidFill>
              </a:rPr>
              <a:t>-in"&gt;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&lt;form action="dangnhap.php" method="post"&gt;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	</a:t>
            </a:r>
            <a:r>
              <a:rPr lang="en-US" sz="1200" b="0" i="1" dirty="0">
                <a:solidFill>
                  <a:schemeClr val="tx1"/>
                </a:solidFill>
              </a:rPr>
              <a:t>&lt;span&gt;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	</a:t>
            </a:r>
            <a:r>
              <a:rPr lang="en-US" sz="1200" b="0" i="1" dirty="0">
                <a:solidFill>
                  <a:schemeClr val="tx1"/>
                </a:solidFill>
              </a:rPr>
              <a:t>&lt;p&gt;Username: &lt;input type="text" size="10" name="user"&gt;&lt;/p&gt;&lt;</a:t>
            </a:r>
            <a:r>
              <a:rPr lang="en-US" sz="1200" b="0" i="1" dirty="0" err="1">
                <a:solidFill>
                  <a:schemeClr val="tx1"/>
                </a:solidFill>
              </a:rPr>
              <a:t>br</a:t>
            </a:r>
            <a:r>
              <a:rPr lang="en-US" sz="1200" b="0" i="1" dirty="0">
                <a:solidFill>
                  <a:schemeClr val="tx1"/>
                </a:solidFill>
              </a:rPr>
              <a:t>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	</a:t>
            </a:r>
            <a:r>
              <a:rPr lang="en-US" sz="1200" b="0" i="1" dirty="0">
                <a:solidFill>
                  <a:schemeClr val="tx1"/>
                </a:solidFill>
              </a:rPr>
              <a:t>&lt;p&gt;Password: &lt;input type="password" size="10" name="pass"&gt;&lt;/p&gt;&lt;</a:t>
            </a:r>
            <a:r>
              <a:rPr lang="en-US" sz="1200" b="0" i="1" dirty="0" err="1">
                <a:solidFill>
                  <a:schemeClr val="tx1"/>
                </a:solidFill>
              </a:rPr>
              <a:t>br</a:t>
            </a:r>
            <a:r>
              <a:rPr lang="en-US" sz="1200" b="0" i="1" dirty="0">
                <a:solidFill>
                  <a:schemeClr val="tx1"/>
                </a:solidFill>
              </a:rPr>
              <a:t>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	</a:t>
            </a:r>
            <a:r>
              <a:rPr lang="en-US" sz="1200" b="0" i="1" dirty="0">
                <a:solidFill>
                  <a:schemeClr val="tx1"/>
                </a:solidFill>
              </a:rPr>
              <a:t>&lt;/span&gt;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	</a:t>
            </a:r>
            <a:r>
              <a:rPr lang="en-US" sz="1200" b="0" i="1" dirty="0">
                <a:solidFill>
                  <a:schemeClr val="tx1"/>
                </a:solidFill>
              </a:rPr>
              <a:t>&lt;a </a:t>
            </a:r>
            <a:r>
              <a:rPr lang="en-US" sz="1200" b="0" i="1" dirty="0" err="1">
                <a:solidFill>
                  <a:schemeClr val="tx1"/>
                </a:solidFill>
              </a:rPr>
              <a:t>href</a:t>
            </a:r>
            <a:r>
              <a:rPr lang="en-US" sz="1200" b="0" i="1" dirty="0">
                <a:solidFill>
                  <a:schemeClr val="tx1"/>
                </a:solidFill>
              </a:rPr>
              <a:t>="</a:t>
            </a:r>
            <a:r>
              <a:rPr lang="en-US" sz="1200" b="0" i="1" dirty="0" err="1">
                <a:solidFill>
                  <a:schemeClr val="tx1"/>
                </a:solidFill>
              </a:rPr>
              <a:t>index.php?content</a:t>
            </a:r>
            <a:r>
              <a:rPr lang="en-US" sz="1200" b="0" i="1" dirty="0">
                <a:solidFill>
                  <a:schemeClr val="tx1"/>
                </a:solidFill>
              </a:rPr>
              <a:t>=</a:t>
            </a:r>
            <a:r>
              <a:rPr lang="en-US" sz="1200" b="0" i="1" dirty="0" err="1">
                <a:solidFill>
                  <a:schemeClr val="tx1"/>
                </a:solidFill>
              </a:rPr>
              <a:t>dangnhap</a:t>
            </a:r>
            <a:r>
              <a:rPr lang="en-US" sz="1200" b="0" i="1" dirty="0">
                <a:solidFill>
                  <a:schemeClr val="tx1"/>
                </a:solidFill>
              </a:rPr>
              <a:t>"&gt;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	</a:t>
            </a:r>
            <a:r>
              <a:rPr lang="en-US" sz="1200" b="0" i="1" dirty="0">
                <a:solidFill>
                  <a:schemeClr val="tx1"/>
                </a:solidFill>
              </a:rPr>
              <a:t>&lt;button name="login"&gt;</a:t>
            </a:r>
            <a:r>
              <a:rPr lang="en-US" sz="1200" b="0" i="1" dirty="0" err="1">
                <a:solidFill>
                  <a:schemeClr val="tx1"/>
                </a:solidFill>
              </a:rPr>
              <a:t>Đăng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nhập</a:t>
            </a:r>
            <a:r>
              <a:rPr lang="en-US" sz="1200" b="0" i="1" dirty="0">
                <a:solidFill>
                  <a:schemeClr val="tx1"/>
                </a:solidFill>
              </a:rPr>
              <a:t>&lt;/button&gt;&lt;/a&gt;&lt;</a:t>
            </a:r>
            <a:r>
              <a:rPr lang="en-US" sz="1200" b="0" i="1" dirty="0" err="1">
                <a:solidFill>
                  <a:schemeClr val="tx1"/>
                </a:solidFill>
              </a:rPr>
              <a:t>br</a:t>
            </a:r>
            <a:r>
              <a:rPr lang="en-US" sz="1200" b="0" i="1" dirty="0">
                <a:solidFill>
                  <a:schemeClr val="tx1"/>
                </a:solidFill>
              </a:rPr>
              <a:t>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&lt;/form&gt;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</a:t>
            </a:r>
            <a:r>
              <a:rPr lang="en-US" sz="1200" b="0" i="1" dirty="0" err="1">
                <a:solidFill>
                  <a:schemeClr val="tx1"/>
                </a:solidFill>
              </a:rPr>
              <a:t>ul</a:t>
            </a:r>
            <a:r>
              <a:rPr lang="en-US" sz="1200" b="0" i="1" dirty="0">
                <a:solidFill>
                  <a:schemeClr val="tx1"/>
                </a:solidFill>
              </a:rPr>
              <a:t>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	</a:t>
            </a:r>
            <a:r>
              <a:rPr lang="en-US" sz="1200" b="0" i="1" dirty="0">
                <a:solidFill>
                  <a:schemeClr val="tx1"/>
                </a:solidFill>
              </a:rPr>
              <a:t>&lt;</a:t>
            </a:r>
            <a:r>
              <a:rPr lang="en-US" sz="1200" b="0" i="1" dirty="0" err="1">
                <a:solidFill>
                  <a:schemeClr val="tx1"/>
                </a:solidFill>
              </a:rPr>
              <a:t>li</a:t>
            </a:r>
            <a:r>
              <a:rPr lang="en-US" sz="1200" b="0" i="1" dirty="0">
                <a:solidFill>
                  <a:schemeClr val="tx1"/>
                </a:solidFill>
              </a:rPr>
              <a:t>&gt;&lt;a </a:t>
            </a:r>
            <a:r>
              <a:rPr lang="en-US" sz="1200" b="0" i="1" dirty="0" err="1">
                <a:solidFill>
                  <a:schemeClr val="tx1"/>
                </a:solidFill>
              </a:rPr>
              <a:t>href</a:t>
            </a:r>
            <a:r>
              <a:rPr lang="en-US" sz="1200" b="0" i="1" dirty="0">
                <a:solidFill>
                  <a:schemeClr val="tx1"/>
                </a:solidFill>
              </a:rPr>
              <a:t>="</a:t>
            </a:r>
            <a:r>
              <a:rPr lang="en-US" sz="1200" b="0" i="1" dirty="0" err="1">
                <a:solidFill>
                  <a:schemeClr val="tx1"/>
                </a:solidFill>
              </a:rPr>
              <a:t>index.php?content</a:t>
            </a:r>
            <a:r>
              <a:rPr lang="en-US" sz="1200" b="0" i="1" dirty="0">
                <a:solidFill>
                  <a:schemeClr val="tx1"/>
                </a:solidFill>
              </a:rPr>
              <a:t>=</a:t>
            </a:r>
            <a:r>
              <a:rPr lang="en-US" sz="1200" b="0" i="1" dirty="0" err="1">
                <a:solidFill>
                  <a:schemeClr val="tx1"/>
                </a:solidFill>
              </a:rPr>
              <a:t>dangky</a:t>
            </a:r>
            <a:r>
              <a:rPr lang="en-US" sz="1200" b="0" i="1" dirty="0">
                <a:solidFill>
                  <a:schemeClr val="tx1"/>
                </a:solidFill>
              </a:rPr>
              <a:t>"&gt;</a:t>
            </a:r>
            <a:r>
              <a:rPr lang="en-US" sz="1200" b="0" i="1" dirty="0" err="1">
                <a:solidFill>
                  <a:schemeClr val="tx1"/>
                </a:solidFill>
              </a:rPr>
              <a:t>Đăng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ký</a:t>
            </a:r>
            <a:r>
              <a:rPr lang="en-US" sz="1200" b="0" i="1" dirty="0">
                <a:solidFill>
                  <a:schemeClr val="tx1"/>
                </a:solidFill>
              </a:rPr>
              <a:t>&lt;/a&gt;&lt;/</a:t>
            </a:r>
            <a:r>
              <a:rPr lang="en-US" sz="1200" b="0" i="1" dirty="0" err="1">
                <a:solidFill>
                  <a:schemeClr val="tx1"/>
                </a:solidFill>
              </a:rPr>
              <a:t>li</a:t>
            </a:r>
            <a:r>
              <a:rPr lang="en-US" sz="1200" b="0" i="1" dirty="0">
                <a:solidFill>
                  <a:schemeClr val="tx1"/>
                </a:solidFill>
              </a:rPr>
              <a:t>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i="1" dirty="0">
                <a:solidFill>
                  <a:schemeClr val="tx1"/>
                </a:solidFill>
              </a:rPr>
              <a:t>&lt;/</a:t>
            </a:r>
            <a:r>
              <a:rPr lang="en-US" sz="1200" b="0" i="1" dirty="0" err="1">
                <a:solidFill>
                  <a:schemeClr val="tx1"/>
                </a:solidFill>
              </a:rPr>
              <a:t>ul</a:t>
            </a:r>
            <a:r>
              <a:rPr lang="en-US" sz="1200" b="0" i="1" dirty="0">
                <a:solidFill>
                  <a:schemeClr val="tx1"/>
                </a:solidFill>
              </a:rPr>
              <a:t>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&lt;/div&gt;</a:t>
            </a:r>
            <a:br>
              <a:rPr lang="en-US" sz="1200" b="0" i="1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&lt;!-- End .</a:t>
            </a:r>
            <a:r>
              <a:rPr lang="en-US" sz="1200" b="0" i="1" dirty="0" err="1">
                <a:solidFill>
                  <a:schemeClr val="tx1"/>
                </a:solidFill>
              </a:rPr>
              <a:t>dangnhap</a:t>
            </a:r>
            <a:r>
              <a:rPr lang="en-US" sz="1200" b="0" i="1" dirty="0">
                <a:solidFill>
                  <a:schemeClr val="tx1"/>
                </a:solidFill>
              </a:rPr>
              <a:t>-in--&gt;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&lt;?</a:t>
            </a:r>
            <a:r>
              <a:rPr lang="en-US" sz="1200" b="0" i="1" dirty="0" err="1">
                <a:solidFill>
                  <a:schemeClr val="tx1"/>
                </a:solidFill>
              </a:rPr>
              <a:t>php</a:t>
            </a:r>
            <a:r>
              <a:rPr lang="en-US" sz="1200" b="0" i="1" dirty="0">
                <a:solidFill>
                  <a:schemeClr val="tx1"/>
                </a:solidFill>
              </a:rPr>
              <a:t> } ?&gt;</a:t>
            </a:r>
            <a:br>
              <a:rPr lang="vi-VN" sz="1200" b="0" dirty="0">
                <a:solidFill>
                  <a:schemeClr val="tx1"/>
                </a:solidFill>
              </a:rPr>
            </a:br>
            <a:r>
              <a:rPr lang="en-US" sz="1200" b="0" i="1" dirty="0">
                <a:solidFill>
                  <a:schemeClr val="tx1"/>
                </a:solidFill>
              </a:rPr>
              <a:t>&lt;/div&gt;&lt;!-- End .center1--&gt;</a:t>
            </a:r>
            <a:br>
              <a:rPr lang="vi-VN" sz="1200" dirty="0">
                <a:solidFill>
                  <a:schemeClr val="tx1"/>
                </a:solidFill>
              </a:rPr>
            </a:b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>
                          <a:solidFill>
                            <a:schemeClr val="bg1"/>
                          </a:solidFill>
                        </a:rPr>
                        <a:t>Code : chức</a:t>
                      </a:r>
                      <a:r>
                        <a:rPr lang="vi-VN" sz="1600" baseline="0" dirty="0">
                          <a:solidFill>
                            <a:schemeClr val="bg1"/>
                          </a:solidFill>
                        </a:rPr>
                        <a:t> năng đăng nhập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quản</a:t>
            </a:r>
            <a:r>
              <a:rPr lang="en-US" sz="1500" b="1" dirty="0"/>
              <a:t> </a:t>
            </a:r>
            <a:r>
              <a:rPr lang="en-US" sz="1500" b="1" dirty="0" err="1"/>
              <a:t>lý</a:t>
            </a:r>
            <a:r>
              <a:rPr lang="en-US" sz="1500" b="1" dirty="0"/>
              <a:t> </a:t>
            </a:r>
            <a:r>
              <a:rPr lang="en-US" sz="1500" b="1" dirty="0" err="1"/>
              <a:t>sản</a:t>
            </a:r>
            <a:r>
              <a:rPr lang="en-US" sz="1500" b="1" dirty="0"/>
              <a:t> </a:t>
            </a:r>
            <a:r>
              <a:rPr lang="en-US" sz="1500" b="1" dirty="0" err="1"/>
              <a:t>phẩm</a:t>
            </a:r>
            <a:endParaRPr lang="en-US" sz="15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00628" y="2111768"/>
            <a:ext cx="3857652" cy="4603380"/>
            <a:chOff x="-82694" y="-520995"/>
            <a:chExt cx="4186863" cy="6442036"/>
          </a:xfrm>
        </p:grpSpPr>
        <p:grpSp>
          <p:nvGrpSpPr>
            <p:cNvPr id="30" name="Group 29"/>
            <p:cNvGrpSpPr/>
            <p:nvPr/>
          </p:nvGrpSpPr>
          <p:grpSpPr>
            <a:xfrm>
              <a:off x="-82694" y="-520995"/>
              <a:ext cx="4186863" cy="6442036"/>
              <a:chOff x="-90246" y="-287104"/>
              <a:chExt cx="4569223" cy="644236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-90246" y="-287104"/>
                <a:ext cx="4569223" cy="6442369"/>
                <a:chOff x="-90246" y="-281657"/>
                <a:chExt cx="4569223" cy="6320157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90246" y="-281657"/>
                  <a:ext cx="4569223" cy="6320157"/>
                  <a:chOff x="-90246" y="-281657"/>
                  <a:chExt cx="4569223" cy="6320157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2279021" y="2589935"/>
                    <a:ext cx="768247" cy="32570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100" kern="1600">
                        <a:effectLst/>
                        <a:latin typeface="Times New Roman"/>
                        <a:ea typeface="Calibri"/>
                      </a:rPr>
                      <a:t>Sai</a:t>
                    </a:r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-90246" y="-281657"/>
                    <a:ext cx="4569223" cy="6320157"/>
                    <a:chOff x="-90246" y="-281673"/>
                    <a:chExt cx="4569238" cy="6320512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91312" y="3568420"/>
                      <a:ext cx="887716" cy="3559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600" dirty="0" err="1">
                          <a:effectLst/>
                          <a:latin typeface="Times New Roman"/>
                          <a:ea typeface="Calibri"/>
                        </a:rPr>
                        <a:t>Đúng</a:t>
                      </a:r>
                      <a:endParaRPr lang="en-US" sz="1100" kern="1600" dirty="0">
                        <a:effectLst/>
                        <a:latin typeface="Times New Roman"/>
                        <a:ea typeface="Calibri"/>
                      </a:endParaRP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-90246" y="-281673"/>
                      <a:ext cx="4569238" cy="5181108"/>
                      <a:chOff x="-90246" y="-281673"/>
                      <a:chExt cx="4569238" cy="5181108"/>
                    </a:xfrm>
                  </p:grpSpPr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449404" y="-281673"/>
                        <a:ext cx="1920524" cy="66268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Bắt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đầu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56" name="Diamond 55"/>
                      <p:cNvSpPr/>
                      <p:nvPr/>
                    </p:nvSpPr>
                    <p:spPr>
                      <a:xfrm>
                        <a:off x="516292" y="2303703"/>
                        <a:ext cx="1699545" cy="1154171"/>
                      </a:xfrm>
                      <a:prstGeom prst="diamond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Kiểm tra </a:t>
                        </a:r>
                        <a:endParaRPr lang="en-US" sz="1100" kern="160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084859" y="2587318"/>
                        <a:ext cx="1394133" cy="487196"/>
                      </a:xfrm>
                      <a:prstGeom prst="rect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báo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73" name="Parallelogram 72"/>
                      <p:cNvSpPr/>
                      <p:nvPr/>
                    </p:nvSpPr>
                    <p:spPr>
                      <a:xfrm>
                        <a:off x="-90246" y="938327"/>
                        <a:ext cx="3137524" cy="814238"/>
                      </a:xfrm>
                      <a:prstGeom prst="parallelogram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Nhập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tin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sản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phẩm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hoặc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danh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mục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 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06860" y="4050897"/>
                        <a:ext cx="2650494" cy="848538"/>
                      </a:xfrm>
                      <a:prstGeom prst="rect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180340" indent="-180340">
                          <a:lnSpc>
                            <a:spcPct val="13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Cập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nhật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vào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cơ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sở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dữ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liệu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marL="180340" indent="-180340">
                          <a:lnSpc>
                            <a:spcPct val="13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báo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thành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công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</a:p>
                    </p:txBody>
                  </p:sp>
                </p:grp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356398" y="3423458"/>
                      <a:ext cx="24203" cy="62742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560622" y="5339341"/>
                      <a:ext cx="1699550" cy="69949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600">
                          <a:effectLst/>
                          <a:latin typeface="Times New Roman"/>
                          <a:ea typeface="Calibri"/>
                        </a:rPr>
                        <a:t>Kết thúc</a:t>
                      </a:r>
                    </a:p>
                  </p:txBody>
                </p:sp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213707" y="2893643"/>
                    <a:ext cx="89362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H="1">
                    <a:off x="1323317" y="608201"/>
                    <a:ext cx="2706961" cy="3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394952" y="4926122"/>
                  <a:ext cx="0" cy="4127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4012223" y="619998"/>
                <a:ext cx="18524" cy="20169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3" idx="3"/>
              <a:endCxn id="56" idx="0"/>
            </p:cNvCxnSpPr>
            <p:nvPr/>
          </p:nvCxnSpPr>
          <p:spPr>
            <a:xfrm flipH="1">
              <a:off x="1251745" y="1552355"/>
              <a:ext cx="8885" cy="561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212698" y="154448"/>
              <a:ext cx="0" cy="557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263321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85926"/>
            <a:ext cx="7391400" cy="4572032"/>
          </a:xfrm>
        </p:spPr>
        <p:txBody>
          <a:bodyPr/>
          <a:lstStyle/>
          <a:p>
            <a:pPr algn="l"/>
            <a:r>
              <a:rPr lang="vi-VN" sz="1200" b="0" i="1" dirty="0">
                <a:solidFill>
                  <a:schemeClr val="tx1"/>
                </a:solidFill>
              </a:rPr>
              <a:t>&lt;link rel="stylesheet" href="css/them_sanpham.css"&gt;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&lt;?php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//include('../include/connect.php');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$idsp=$_GET['idsp'];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$sql="select * from sanpham where idsp=$idsp";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$rows=mysql_query($sql);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$row=mysql_fetch_array($rows);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?&gt;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&lt;form action="update_sanpham.php?idsp=&lt;?php echo $idsp;?&gt;" method="post" name="frm" onsubmit="" enctype="multipart/form-data"&gt;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&lt;table&gt;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	&lt;tr class="tieude_themsp"&gt;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		&lt;td colspan=2&gt;Sửa Sản Phẩm 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	&lt;/tr&gt;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		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&lt;td&gt;Tên SP&lt;/td&gt;&lt;td&gt;&lt;input type="text" name="tensp" value="&lt;?php echo $row['tensp'] ?&gt;"/&gt;&lt;/td&gt;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&lt;td&gt;Hình ảnh&lt;/td&gt;&lt;td class="img_hienthi_sp"&gt;&lt;img src="../img/uploads/&lt;?=$row['hinhanh']?&gt;" width="80" height="120"/&gt;&lt;br /&gt;&lt;br /&gt;&lt;input type="file" name="hinhanh" /&gt;&lt;/td&gt;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>
                          <a:solidFill>
                            <a:schemeClr val="bg1"/>
                          </a:solidFill>
                        </a:rPr>
                        <a:t>Code : quản</a:t>
                      </a:r>
                      <a:r>
                        <a:rPr lang="vi-VN" sz="1600" baseline="0" dirty="0">
                          <a:solidFill>
                            <a:schemeClr val="bg1"/>
                          </a:solidFill>
                        </a:rPr>
                        <a:t> lý sản phẩm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714356"/>
            <a:ext cx="6705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dirty="0">
                <a:solidFill>
                  <a:srgbClr val="FF0000"/>
                </a:solidFill>
                <a:latin typeface="+mj-lt"/>
                <a:cs typeface="+mn-cs"/>
              </a:rPr>
              <a:t>NỘI DUNG TRÌNH BÀY</a:t>
            </a:r>
          </a:p>
        </p:txBody>
      </p:sp>
      <p:sp>
        <p:nvSpPr>
          <p:cNvPr id="6147" name="Line 11"/>
          <p:cNvSpPr>
            <a:spLocks noChangeShapeType="1"/>
          </p:cNvSpPr>
          <p:nvPr/>
        </p:nvSpPr>
        <p:spPr bwMode="auto">
          <a:xfrm>
            <a:off x="2743200" y="26336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12"/>
          <p:cNvSpPr txBox="1">
            <a:spLocks noChangeArrowheads="1"/>
          </p:cNvSpPr>
          <p:nvPr/>
        </p:nvSpPr>
        <p:spPr bwMode="auto">
          <a:xfrm>
            <a:off x="3276600" y="2100262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endParaRPr lang="en-US" sz="2400" dirty="0"/>
          </a:p>
        </p:txBody>
      </p:sp>
      <p:sp>
        <p:nvSpPr>
          <p:cNvPr id="6149" name="Line 14"/>
          <p:cNvSpPr>
            <a:spLocks noChangeShapeType="1"/>
          </p:cNvSpPr>
          <p:nvPr/>
        </p:nvSpPr>
        <p:spPr bwMode="auto">
          <a:xfrm>
            <a:off x="2743200" y="35480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2971800" y="3014662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  <p:sp>
        <p:nvSpPr>
          <p:cNvPr id="6151" name="Line 28"/>
          <p:cNvSpPr>
            <a:spLocks noChangeShapeType="1"/>
          </p:cNvSpPr>
          <p:nvPr/>
        </p:nvSpPr>
        <p:spPr bwMode="auto">
          <a:xfrm>
            <a:off x="2743200" y="53546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29"/>
          <p:cNvSpPr txBox="1">
            <a:spLocks noChangeArrowheads="1"/>
          </p:cNvSpPr>
          <p:nvPr/>
        </p:nvSpPr>
        <p:spPr bwMode="auto">
          <a:xfrm>
            <a:off x="3276600" y="4821237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endParaRPr lang="en-US" sz="2400" dirty="0"/>
          </a:p>
        </p:txBody>
      </p:sp>
      <p:grpSp>
        <p:nvGrpSpPr>
          <p:cNvPr id="6153" name="Group 31"/>
          <p:cNvGrpSpPr>
            <a:grpSpLocks/>
          </p:cNvGrpSpPr>
          <p:nvPr/>
        </p:nvGrpSpPr>
        <p:grpSpPr bwMode="auto">
          <a:xfrm>
            <a:off x="1836941" y="2024062"/>
            <a:ext cx="1058658" cy="665163"/>
            <a:chOff x="1828800" y="2024063"/>
            <a:chExt cx="762000" cy="665162"/>
          </a:xfrm>
        </p:grpSpPr>
        <p:grpSp>
          <p:nvGrpSpPr>
            <p:cNvPr id="6166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616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6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167" name="Text Box 13"/>
            <p:cNvSpPr txBox="1">
              <a:spLocks noChangeArrowheads="1"/>
            </p:cNvSpPr>
            <p:nvPr/>
          </p:nvSpPr>
          <p:spPr bwMode="gray">
            <a:xfrm>
              <a:off x="2086004" y="2122488"/>
              <a:ext cx="23330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</a:t>
              </a:r>
            </a:p>
          </p:txBody>
        </p:sp>
      </p:grpSp>
      <p:grpSp>
        <p:nvGrpSpPr>
          <p:cNvPr id="6154" name="Group 32"/>
          <p:cNvGrpSpPr>
            <a:grpSpLocks/>
          </p:cNvGrpSpPr>
          <p:nvPr/>
        </p:nvGrpSpPr>
        <p:grpSpPr bwMode="auto">
          <a:xfrm>
            <a:off x="1845826" y="2938462"/>
            <a:ext cx="1049774" cy="665163"/>
            <a:chOff x="1828800" y="2938463"/>
            <a:chExt cx="762000" cy="665162"/>
          </a:xfrm>
        </p:grpSpPr>
        <p:grpSp>
          <p:nvGrpSpPr>
            <p:cNvPr id="6161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616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6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162" name="Text Box 16"/>
            <p:cNvSpPr txBox="1">
              <a:spLocks noChangeArrowheads="1"/>
            </p:cNvSpPr>
            <p:nvPr/>
          </p:nvSpPr>
          <p:spPr bwMode="gray">
            <a:xfrm>
              <a:off x="2034406" y="3036888"/>
              <a:ext cx="336506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II</a:t>
              </a:r>
            </a:p>
          </p:txBody>
        </p:sp>
      </p:grpSp>
      <p:grpSp>
        <p:nvGrpSpPr>
          <p:cNvPr id="6155" name="Group 34"/>
          <p:cNvGrpSpPr>
            <a:grpSpLocks/>
          </p:cNvGrpSpPr>
          <p:nvPr/>
        </p:nvGrpSpPr>
        <p:grpSpPr bwMode="auto">
          <a:xfrm>
            <a:off x="1845826" y="4745037"/>
            <a:ext cx="1049774" cy="665163"/>
            <a:chOff x="1828800" y="4745038"/>
            <a:chExt cx="762000" cy="665162"/>
          </a:xfrm>
        </p:grpSpPr>
        <p:grpSp>
          <p:nvGrpSpPr>
            <p:cNvPr id="6156" name="Group 21"/>
            <p:cNvGrpSpPr>
              <a:grpSpLocks/>
            </p:cNvGrpSpPr>
            <p:nvPr/>
          </p:nvGrpSpPr>
          <p:grpSpPr bwMode="auto">
            <a:xfrm>
              <a:off x="1828800" y="4745038"/>
              <a:ext cx="762000" cy="665162"/>
              <a:chOff x="3174" y="2656"/>
              <a:chExt cx="1549" cy="1351"/>
            </a:xfrm>
          </p:grpSpPr>
          <p:sp>
            <p:nvSpPr>
              <p:cNvPr id="6158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59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157" name="Text Box 30"/>
            <p:cNvSpPr txBox="1">
              <a:spLocks noChangeArrowheads="1"/>
            </p:cNvSpPr>
            <p:nvPr/>
          </p:nvSpPr>
          <p:spPr bwMode="gray">
            <a:xfrm>
              <a:off x="2014043" y="4843463"/>
              <a:ext cx="37723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IV</a:t>
              </a:r>
            </a:p>
          </p:txBody>
        </p:sp>
      </p:grp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743200" y="443087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276600" y="3897474"/>
            <a:ext cx="5010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1836941" y="3821274"/>
            <a:ext cx="1058658" cy="665163"/>
            <a:chOff x="1828800" y="2024063"/>
            <a:chExt cx="762000" cy="665162"/>
          </a:xfrm>
        </p:grpSpPr>
        <p:grpSp>
          <p:nvGrpSpPr>
            <p:cNvPr id="38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40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1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9" name="Text Box 13"/>
            <p:cNvSpPr txBox="1">
              <a:spLocks noChangeArrowheads="1"/>
            </p:cNvSpPr>
            <p:nvPr/>
          </p:nvSpPr>
          <p:spPr bwMode="gray">
            <a:xfrm>
              <a:off x="1985624" y="2122488"/>
              <a:ext cx="4340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26865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00174"/>
            <a:ext cx="7391400" cy="5143536"/>
          </a:xfrm>
        </p:spPr>
        <p:txBody>
          <a:bodyPr/>
          <a:lstStyle/>
          <a:p>
            <a:pPr algn="l"/>
            <a:r>
              <a:rPr lang="vi-VN" sz="1200" b="0" i="1" dirty="0">
                <a:solidFill>
                  <a:schemeClr val="tx1"/>
                </a:solidFill>
              </a:rPr>
              <a:t>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&lt;td&gt;Màu&lt;/td&gt;&lt;td&gt;&lt;input type="text" name="mau" value="&lt;?php echo $row['mau'] ?&gt;"/&gt;&lt;/td&gt;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&lt;td&gt;Chi tiết&lt;/td&gt;&lt;td&gt;&lt;textarea name="chitiet" id="chitiet"&gt;&lt;?php echo $row['chitiet'] ?&gt;&lt;/textarea&gt;&lt;/td&gt;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  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	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&lt;td&gt;Số lượng&lt;/td&gt;&lt;td&gt;&lt;input type="text" name="soluong" size="5" value="&lt;?php echo $row['soluong'] ?&gt;"/&gt;&lt;/td&gt;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	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&lt;td&gt;Đã bán&lt;/td&gt;&lt;td&gt;&lt;input type="text" name="daban" size="5" value="&lt;?php echo $row['daban'] ?&gt;"/&gt;&lt;/td&gt;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&lt;td&gt;Giá&lt;/td&gt;&lt;td&gt;&lt;input type="text" name="gia" value="&lt;?php echo $row['gia'] ?&gt;"/&gt;&lt;/td&gt;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	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&lt;td&gt;Giảm giá&lt;/td&gt;&lt;td&gt;&lt;input type="text" name="khuyenmai1" size="1" value="&lt;?php echo $row['khuyenmai1'] ?&gt;" /&gt; &amp;nbsp %&lt;/td&gt;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			&lt;tr&gt;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	&lt;td&gt;Tặng thêm &lt;/td&gt;&lt;td&gt;&lt;textarea name="khuyenmai2"&gt;&lt;?php echo $row['khuyenmai2'] ?&gt;&lt;/textarea&gt;&lt;/td&gt;</a:t>
            </a:r>
            <a:br>
              <a:rPr lang="vi-VN" sz="1200" b="0" i="1" dirty="0">
                <a:solidFill>
                  <a:schemeClr val="tx1"/>
                </a:solidFill>
              </a:rPr>
            </a:br>
            <a:r>
              <a:rPr lang="vi-VN" sz="1200" b="0" i="1" dirty="0">
                <a:solidFill>
                  <a:schemeClr val="tx1"/>
                </a:solidFill>
              </a:rPr>
              <a:t>            &lt;/tr&gt;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>
                          <a:solidFill>
                            <a:schemeClr val="bg1"/>
                          </a:solidFill>
                        </a:rPr>
                        <a:t>Code : quản</a:t>
                      </a:r>
                      <a:r>
                        <a:rPr lang="vi-VN" sz="1600" baseline="0" dirty="0">
                          <a:solidFill>
                            <a:schemeClr val="bg1"/>
                          </a:solidFill>
                        </a:rPr>
                        <a:t> lý sản phẩm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714488"/>
            <a:ext cx="7391400" cy="4857784"/>
          </a:xfrm>
        </p:spPr>
        <p:txBody>
          <a:bodyPr/>
          <a:lstStyle/>
          <a:p>
            <a:pPr algn="l"/>
            <a:r>
              <a:rPr lang="vi-VN" sz="1050" b="0" i="1" dirty="0">
                <a:solidFill>
                  <a:schemeClr val="tx1"/>
                </a:solidFill>
              </a:rPr>
              <a:t>&lt;tr&gt;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          	&lt;td&gt;Mã DM&lt;/td&gt;&lt;td&gt; 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&lt;select name="danhmuc"&gt;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&lt;?php 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	$sql1="select * from danhmuc";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	$rows1=mysql_query($sql1);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	while($row1=mysql_fetch_array($rows1))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{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?&gt;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&lt;option value="&lt;?php echo $row1['madm']?&gt;" &lt;?php if($row['madm']==$row1['madm']) echo 'selected="selected"';?&gt;&gt;&lt;?php echo $row1['tendm']?&gt;&lt;/option&gt;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&lt;?php }?&gt;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	&lt;/select&gt;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			&lt;/td&gt;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          &lt;/tr&gt;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          &lt;tr&gt;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              &lt;td colspan=2 class="input"&gt; &lt;input type="submit" name="update" value="Update" /&gt;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              &lt;input type="reset" name="" value="Hủy" /&gt;&lt;/td&gt;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          &lt;/tr&gt;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      &lt;/table&gt; </a:t>
            </a:r>
            <a:br>
              <a:rPr lang="vi-VN" sz="1050" b="0" i="1" dirty="0">
                <a:solidFill>
                  <a:schemeClr val="tx1"/>
                </a:solidFill>
              </a:rPr>
            </a:b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&lt;/form&gt;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&lt;script type="text/javascript" language="javascript"&gt;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  CKEDITOR.replace( 'chitiet', {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	uiColor: '#d1d1d1'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});</a:t>
            </a:r>
            <a:br>
              <a:rPr lang="vi-VN" sz="1050" b="0" i="1" dirty="0">
                <a:solidFill>
                  <a:schemeClr val="tx1"/>
                </a:solidFill>
              </a:rPr>
            </a:br>
            <a:r>
              <a:rPr lang="vi-VN" sz="1050" b="0" i="1" dirty="0">
                <a:solidFill>
                  <a:schemeClr val="tx1"/>
                </a:solidFill>
              </a:rPr>
              <a:t>&lt;/script&gt;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>
                          <a:solidFill>
                            <a:schemeClr val="bg1"/>
                          </a:solidFill>
                        </a:rPr>
                        <a:t>Code : quản</a:t>
                      </a:r>
                      <a:r>
                        <a:rPr lang="vi-VN" sz="1600" baseline="0" dirty="0">
                          <a:solidFill>
                            <a:schemeClr val="bg1"/>
                          </a:solidFill>
                        </a:rPr>
                        <a:t> lý sản phẩm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đặt</a:t>
            </a:r>
            <a:r>
              <a:rPr lang="en-US" sz="1500" b="1" dirty="0"/>
              <a:t> </a:t>
            </a:r>
            <a:r>
              <a:rPr lang="en-US" sz="1500" b="1" dirty="0" err="1"/>
              <a:t>hàng</a:t>
            </a:r>
            <a:endParaRPr lang="en-US" sz="15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14800" y="1879177"/>
            <a:ext cx="3422015" cy="4885188"/>
            <a:chOff x="-482313" y="-1"/>
            <a:chExt cx="4836509" cy="6994343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3613642" y="1835579"/>
              <a:ext cx="1" cy="1564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-482313" y="-1"/>
              <a:ext cx="4836509" cy="6994343"/>
              <a:chOff x="-482313" y="0"/>
              <a:chExt cx="4836509" cy="70644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-482313" y="4889346"/>
                <a:ext cx="3015529" cy="1007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báo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thành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công</a:t>
                </a:r>
                <a:endParaRPr lang="en-US" sz="1200" kern="1600" dirty="0">
                  <a:effectLst/>
                  <a:latin typeface="Times New Roman"/>
                  <a:ea typeface="Calibri"/>
                </a:endParaRPr>
              </a:p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Điền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tin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khách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hàng</a:t>
                </a:r>
                <a:endParaRPr lang="en-US" sz="1200" kern="1600" dirty="0">
                  <a:effectLst/>
                  <a:latin typeface="Times New Roman"/>
                  <a:ea typeface="Calibri"/>
                </a:endParaRPr>
              </a:p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Thêm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vào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đơn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hàng</a:t>
                </a:r>
                <a:endParaRPr lang="en-US" sz="12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3367" y="6269808"/>
                <a:ext cx="1578269" cy="7946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Kết thúc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1066779" y="5897356"/>
                <a:ext cx="9453" cy="372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-159223" y="0"/>
                <a:ext cx="4513419" cy="4891704"/>
                <a:chOff x="-159223" y="0"/>
                <a:chExt cx="4513419" cy="4891704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26571" y="0"/>
                  <a:ext cx="1600200" cy="66402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kern="1600" dirty="0" err="1">
                      <a:effectLst/>
                      <a:latin typeface="Times New Roman"/>
                      <a:ea typeface="Calibri"/>
                    </a:rPr>
                    <a:t>Bắt</a:t>
                  </a:r>
                  <a:r>
                    <a:rPr lang="en-US" sz="1200" kern="1600" dirty="0"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effectLst/>
                      <a:latin typeface="Times New Roman"/>
                      <a:ea typeface="Calibri"/>
                    </a:rPr>
                    <a:t>đầu</a:t>
                  </a:r>
                  <a:endParaRPr lang="en-US" sz="12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sp>
              <p:nvSpPr>
                <p:cNvPr id="50" name="Parallelogram 49"/>
                <p:cNvSpPr/>
                <p:nvPr/>
              </p:nvSpPr>
              <p:spPr>
                <a:xfrm>
                  <a:off x="56173" y="1001506"/>
                  <a:ext cx="2033047" cy="672458"/>
                </a:xfrm>
                <a:prstGeom prst="parallelogram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kern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Hiển thị trang sản phẩm</a:t>
                  </a:r>
                  <a:endParaRPr lang="en-US" sz="1200" kern="1600">
                    <a:effectLst/>
                    <a:latin typeface="Times New Roman"/>
                    <a:ea typeface="Calibri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-159223" y="2153020"/>
                  <a:ext cx="2467045" cy="528948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Xem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và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chọn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sản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phẩm</a:t>
                  </a:r>
                  <a:endParaRPr lang="en-US" sz="12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-51525" y="3116817"/>
                  <a:ext cx="4405721" cy="1774887"/>
                  <a:chOff x="-51527" y="3116817"/>
                  <a:chExt cx="4405901" cy="1774887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1154067" y="4346901"/>
                    <a:ext cx="935239" cy="44656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Đúng</a:t>
                    </a:r>
                    <a:endParaRPr lang="en-US" sz="12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926859" y="3369102"/>
                    <a:ext cx="779780" cy="29337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0" rIns="9144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>
                        <a:effectLst/>
                        <a:latin typeface="Times New Roman"/>
                        <a:ea typeface="Calibri"/>
                      </a:rPr>
                      <a:t>Sai</a:t>
                    </a:r>
                  </a:p>
                </p:txBody>
              </p:sp>
              <p:sp>
                <p:nvSpPr>
                  <p:cNvPr id="60" name="Diamond 59"/>
                  <p:cNvSpPr/>
                  <p:nvPr/>
                </p:nvSpPr>
                <p:spPr>
                  <a:xfrm>
                    <a:off x="-51527" y="3116817"/>
                    <a:ext cx="2318536" cy="1230084"/>
                  </a:xfrm>
                  <a:prstGeom prst="diamond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Kiểm</a:t>
                    </a:r>
                    <a:r>
                      <a:rPr lang="en-US" sz="12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tra</a:t>
                    </a:r>
                    <a:r>
                      <a:rPr lang="en-US" sz="12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thông</a:t>
                    </a:r>
                    <a:r>
                      <a:rPr lang="en-US" sz="12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tin?</a:t>
                    </a:r>
                    <a:endParaRPr lang="en-US" sz="12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61" name="Straight Arrow Connector 60"/>
                  <p:cNvCxnSpPr>
                    <a:stCxn id="60" idx="3"/>
                  </p:cNvCxnSpPr>
                  <p:nvPr/>
                </p:nvCxnSpPr>
                <p:spPr>
                  <a:xfrm>
                    <a:off x="2267009" y="3731859"/>
                    <a:ext cx="441989" cy="93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>
                    <a:off x="1045210" y="4347146"/>
                    <a:ext cx="0" cy="54455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 62"/>
                  <p:cNvSpPr/>
                  <p:nvPr/>
                </p:nvSpPr>
                <p:spPr>
                  <a:xfrm>
                    <a:off x="2710631" y="3436445"/>
                    <a:ext cx="1643743" cy="631371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báo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không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hợp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lệ</a:t>
                    </a:r>
                    <a:endParaRPr lang="en-US" sz="12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</p:grp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066800" y="664028"/>
                  <a:ext cx="0" cy="3379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066800" y="1679811"/>
                  <a:ext cx="0" cy="4376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51" idx="2"/>
                </p:cNvCxnSpPr>
                <p:nvPr/>
              </p:nvCxnSpPr>
              <p:spPr>
                <a:xfrm flipH="1">
                  <a:off x="1066843" y="2681968"/>
                  <a:ext cx="7457" cy="4348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1066800" y="1853982"/>
                  <a:ext cx="25473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155227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tìm</a:t>
            </a:r>
            <a:r>
              <a:rPr lang="en-US" sz="1500" b="1" dirty="0"/>
              <a:t> </a:t>
            </a:r>
            <a:r>
              <a:rPr lang="en-US" sz="1500" b="1" dirty="0" err="1"/>
              <a:t>kiếm</a:t>
            </a:r>
            <a:endParaRPr lang="en-US" sz="15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876800" y="1980378"/>
            <a:ext cx="3838604" cy="4734770"/>
            <a:chOff x="-307228" y="0"/>
            <a:chExt cx="4592905" cy="6270081"/>
          </a:xfrm>
        </p:grpSpPr>
        <p:sp>
          <p:nvSpPr>
            <p:cNvPr id="30" name="Oval 29"/>
            <p:cNvSpPr/>
            <p:nvPr/>
          </p:nvSpPr>
          <p:spPr>
            <a:xfrm>
              <a:off x="304800" y="5497286"/>
              <a:ext cx="1403985" cy="7727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Kết thúc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-307228" y="0"/>
              <a:ext cx="4592905" cy="5497830"/>
              <a:chOff x="-307228" y="0"/>
              <a:chExt cx="4592905" cy="549783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" y="0"/>
                <a:ext cx="1403985" cy="77279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Bắt đầu</a:t>
                </a:r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-307228" y="1317170"/>
                <a:ext cx="2535160" cy="868679"/>
              </a:xfrm>
              <a:prstGeom prst="parallelogram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Điền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tên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phẩm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hoặc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giá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-44267" y="2656114"/>
                <a:ext cx="2033491" cy="1219200"/>
              </a:xfrm>
              <a:prstGeom prst="diamon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Kiểm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tra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dữ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liệu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?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26771" y="3276600"/>
                <a:ext cx="5777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979714" y="3875314"/>
                <a:ext cx="0" cy="5549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915886" y="2875189"/>
                <a:ext cx="556260" cy="28194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Sai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5028" y="3973286"/>
                <a:ext cx="755015" cy="35922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Đúng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503713" y="2971801"/>
                <a:ext cx="1781964" cy="65314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báo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không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tìm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thấy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8600" y="4430486"/>
                <a:ext cx="1536700" cy="598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Đưa ra kết quả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914400" y="772886"/>
                <a:ext cx="0" cy="544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979714" y="2188028"/>
                <a:ext cx="0" cy="4702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79714" y="5029200"/>
                <a:ext cx="0" cy="4686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H="1">
              <a:off x="3189515" y="3624943"/>
              <a:ext cx="1" cy="23291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709058" y="5954486"/>
              <a:ext cx="1480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404009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357298"/>
            <a:ext cx="7391400" cy="5500702"/>
          </a:xfrm>
        </p:spPr>
        <p:txBody>
          <a:bodyPr/>
          <a:lstStyle/>
          <a:p>
            <a:pPr algn="l"/>
            <a:r>
              <a:rPr lang="en-US" sz="1400" b="0" i="1" dirty="0">
                <a:solidFill>
                  <a:schemeClr val="tx1"/>
                </a:solidFill>
              </a:rPr>
              <a:t>&lt;div id="</a:t>
            </a:r>
            <a:r>
              <a:rPr lang="en-US" sz="1400" b="0" i="1" dirty="0" err="1">
                <a:solidFill>
                  <a:schemeClr val="tx1"/>
                </a:solidFill>
              </a:rPr>
              <a:t>timkiem</a:t>
            </a:r>
            <a:r>
              <a:rPr lang="en-US" sz="1400" b="0" i="1" dirty="0">
                <a:solidFill>
                  <a:schemeClr val="tx1"/>
                </a:solidFill>
              </a:rPr>
              <a:t>"&gt;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&lt;div class="center1"&gt;&lt;h4&gt;TÌM KIẾM &lt;/h4&gt;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&lt;div id="select"&gt;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&lt;form action="</a:t>
            </a:r>
            <a:r>
              <a:rPr lang="en-US" sz="1400" b="0" i="1" dirty="0" err="1">
                <a:solidFill>
                  <a:schemeClr val="tx1"/>
                </a:solidFill>
              </a:rPr>
              <a:t>index.php?content</a:t>
            </a:r>
            <a:r>
              <a:rPr lang="en-US" sz="1400" b="0" i="1" dirty="0">
                <a:solidFill>
                  <a:schemeClr val="tx1"/>
                </a:solidFill>
              </a:rPr>
              <a:t>=</a:t>
            </a:r>
            <a:r>
              <a:rPr lang="en-US" sz="1400" b="0" i="1" dirty="0" err="1">
                <a:solidFill>
                  <a:schemeClr val="tx1"/>
                </a:solidFill>
              </a:rPr>
              <a:t>timkiem</a:t>
            </a:r>
            <a:r>
              <a:rPr lang="en-US" sz="1400" b="0" i="1" dirty="0">
                <a:solidFill>
                  <a:schemeClr val="tx1"/>
                </a:solidFill>
              </a:rPr>
              <a:t>" method="post"&gt;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&lt;input type="text" name="</a:t>
            </a:r>
            <a:r>
              <a:rPr lang="en-US" sz="1400" b="0" i="1" dirty="0" err="1">
                <a:solidFill>
                  <a:schemeClr val="tx1"/>
                </a:solidFill>
              </a:rPr>
              <a:t>timkiem</a:t>
            </a:r>
            <a:r>
              <a:rPr lang="en-US" sz="1400" b="0" i="1" dirty="0">
                <a:solidFill>
                  <a:schemeClr val="tx1"/>
                </a:solidFill>
              </a:rPr>
              <a:t>" /&gt;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&lt;div id="select2"&gt;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&lt;select name="</a:t>
            </a:r>
            <a:r>
              <a:rPr lang="en-US" sz="1400" b="0" i="1" dirty="0" err="1">
                <a:solidFill>
                  <a:schemeClr val="tx1"/>
                </a:solidFill>
              </a:rPr>
              <a:t>gia</a:t>
            </a:r>
            <a:r>
              <a:rPr lang="en-US" sz="1400" b="0" i="1" dirty="0">
                <a:solidFill>
                  <a:schemeClr val="tx1"/>
                </a:solidFill>
              </a:rPr>
              <a:t>"&gt;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	&lt;option value="0"&gt; - </a:t>
            </a:r>
            <a:r>
              <a:rPr lang="en-US" sz="1400" b="0" i="1" dirty="0" err="1">
                <a:solidFill>
                  <a:schemeClr val="tx1"/>
                </a:solidFill>
              </a:rPr>
              <a:t>Chọn</a:t>
            </a:r>
            <a:r>
              <a:rPr lang="en-US" sz="1400" b="0" i="1" dirty="0">
                <a:solidFill>
                  <a:schemeClr val="tx1"/>
                </a:solidFill>
              </a:rPr>
              <a:t> </a:t>
            </a:r>
            <a:r>
              <a:rPr lang="en-US" sz="1400" b="0" i="1" dirty="0" err="1">
                <a:solidFill>
                  <a:schemeClr val="tx1"/>
                </a:solidFill>
              </a:rPr>
              <a:t>giá</a:t>
            </a:r>
            <a:r>
              <a:rPr lang="en-US" sz="1400" b="0" i="1" dirty="0">
                <a:solidFill>
                  <a:schemeClr val="tx1"/>
                </a:solidFill>
              </a:rPr>
              <a:t> - &lt;/option&gt;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	&lt;option value="1"&gt;&lt; 1.000.000&lt;/option&gt;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	&lt;option value="2"&gt;1.000.000 - 3.000.000&lt;/option&gt;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	&lt;option value="3"&gt;3.000.000 - 5.000.000&lt;/option&gt;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	&lt;option value="4"&gt;5.000.000 - 8.000.000&lt;/option&gt;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	&lt;option value="5"&gt;8.000.000 - 10.000.000&lt;/option&gt;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	&lt;option value="6"&gt;&gt; 10.000.000&lt;/option&gt;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&lt;/select&gt;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	&lt;input type="submit" name="</a:t>
            </a:r>
            <a:r>
              <a:rPr lang="en-US" sz="1400" b="0" i="1" dirty="0" err="1">
                <a:solidFill>
                  <a:schemeClr val="tx1"/>
                </a:solidFill>
              </a:rPr>
              <a:t>btntk</a:t>
            </a:r>
            <a:r>
              <a:rPr lang="en-US" sz="1400" b="0" i="1" dirty="0">
                <a:solidFill>
                  <a:schemeClr val="tx1"/>
                </a:solidFill>
              </a:rPr>
              <a:t>" value="</a:t>
            </a:r>
            <a:r>
              <a:rPr lang="en-US" sz="1400" b="0" i="1" dirty="0" err="1">
                <a:solidFill>
                  <a:schemeClr val="tx1"/>
                </a:solidFill>
              </a:rPr>
              <a:t>Tìm</a:t>
            </a:r>
            <a:r>
              <a:rPr lang="en-US" sz="1400" b="0" i="1" dirty="0">
                <a:solidFill>
                  <a:schemeClr val="tx1"/>
                </a:solidFill>
              </a:rPr>
              <a:t> </a:t>
            </a:r>
            <a:r>
              <a:rPr lang="en-US" sz="1400" b="0" i="1" dirty="0" err="1">
                <a:solidFill>
                  <a:schemeClr val="tx1"/>
                </a:solidFill>
              </a:rPr>
              <a:t>kiếm</a:t>
            </a:r>
            <a:r>
              <a:rPr lang="en-US" sz="1400" b="0" i="1" dirty="0">
                <a:solidFill>
                  <a:schemeClr val="tx1"/>
                </a:solidFill>
              </a:rPr>
              <a:t>" /&gt;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	&lt;/form&gt;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&lt;/div&gt;&lt;!-- End .select2--&gt;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&lt;/div&gt;&lt;!-- End .select--&gt;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&lt;/div&gt;&lt;!-- End .center1--&gt;</a:t>
            </a:r>
            <a:br>
              <a:rPr lang="vi-VN" sz="1400" b="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&lt;/div&gt;&lt;!-- End .</a:t>
            </a:r>
            <a:r>
              <a:rPr lang="en-US" sz="1400" b="0" i="1" dirty="0" err="1">
                <a:solidFill>
                  <a:schemeClr val="tx1"/>
                </a:solidFill>
              </a:rPr>
              <a:t>timkiem</a:t>
            </a:r>
            <a:r>
              <a:rPr lang="en-US" sz="1400" b="0" i="1" dirty="0">
                <a:solidFill>
                  <a:schemeClr val="tx1"/>
                </a:solidFill>
              </a:rPr>
              <a:t>--&gt;</a:t>
            </a:r>
            <a:br>
              <a:rPr lang="vi-VN" sz="1400" b="0" i="1" dirty="0">
                <a:solidFill>
                  <a:schemeClr val="tx1"/>
                </a:solidFill>
              </a:rPr>
            </a:br>
            <a:endParaRPr lang="vi-VN" sz="1400" b="0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>
                          <a:solidFill>
                            <a:schemeClr val="bg1"/>
                          </a:solidFill>
                        </a:rPr>
                        <a:t>Code :</a:t>
                      </a:r>
                      <a:r>
                        <a:rPr lang="vi-VN" sz="1600" baseline="0" dirty="0">
                          <a:solidFill>
                            <a:schemeClr val="bg1"/>
                          </a:solidFill>
                        </a:rPr>
                        <a:t> Chức năng t</a:t>
                      </a:r>
                      <a:r>
                        <a:rPr lang="vi-VN" sz="1600" dirty="0">
                          <a:solidFill>
                            <a:schemeClr val="bg1"/>
                          </a:solidFill>
                        </a:rPr>
                        <a:t>ìm</a:t>
                      </a:r>
                      <a:r>
                        <a:rPr lang="vi-VN" sz="1600" baseline="0" dirty="0">
                          <a:solidFill>
                            <a:schemeClr val="bg1"/>
                          </a:solidFill>
                        </a:rPr>
                        <a:t> kiếm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thống</a:t>
            </a:r>
            <a:r>
              <a:rPr lang="en-US" sz="1500" b="1" dirty="0"/>
              <a:t> </a:t>
            </a:r>
            <a:r>
              <a:rPr lang="en-US" sz="1500" b="1" dirty="0" err="1"/>
              <a:t>kê</a:t>
            </a:r>
            <a:endParaRPr lang="en-US" sz="15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43958" y="1879177"/>
            <a:ext cx="3638042" cy="4445423"/>
            <a:chOff x="0" y="0"/>
            <a:chExt cx="3976642" cy="6269992"/>
          </a:xfrm>
        </p:grpSpPr>
        <p:sp>
          <p:nvSpPr>
            <p:cNvPr id="22" name="Diamond 21"/>
            <p:cNvSpPr/>
            <p:nvPr/>
          </p:nvSpPr>
          <p:spPr>
            <a:xfrm>
              <a:off x="0" y="2667000"/>
              <a:ext cx="1941119" cy="1208259"/>
            </a:xfrm>
            <a:prstGeom prst="diamond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Dữ liệu rỗng ?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8857" y="0"/>
              <a:ext cx="3867785" cy="6269992"/>
              <a:chOff x="108857" y="0"/>
              <a:chExt cx="3867785" cy="626999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8857" y="0"/>
                <a:ext cx="3867785" cy="6269992"/>
                <a:chOff x="108857" y="0"/>
                <a:chExt cx="3868783" cy="627008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15686" y="5497286"/>
                  <a:ext cx="1403985" cy="77279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300" kern="1600">
                      <a:effectLst/>
                      <a:latin typeface="Times New Roman"/>
                      <a:ea typeface="Calibri"/>
                    </a:rPr>
                    <a:t>Kết thúc</a:t>
                  </a: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08857" y="0"/>
                  <a:ext cx="3868783" cy="5497830"/>
                  <a:chOff x="108857" y="0"/>
                  <a:chExt cx="3868783" cy="5497830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39486" y="0"/>
                    <a:ext cx="1403985" cy="77279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effectLst/>
                        <a:latin typeface="Times New Roman"/>
                        <a:ea typeface="Calibri"/>
                      </a:rPr>
                      <a:t>Bắt đầu</a:t>
                    </a:r>
                  </a:p>
                </p:txBody>
              </p:sp>
              <p:sp>
                <p:nvSpPr>
                  <p:cNvPr id="47" name="Parallelogram 46"/>
                  <p:cNvSpPr/>
                  <p:nvPr/>
                </p:nvSpPr>
                <p:spPr>
                  <a:xfrm>
                    <a:off x="108857" y="1317171"/>
                    <a:ext cx="1766570" cy="868680"/>
                  </a:xfrm>
                  <a:prstGeom prst="parallelogram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Chọn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chức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năng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kê</a:t>
                    </a:r>
                    <a:endParaRPr lang="en-US" sz="13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1937657" y="3276600"/>
                    <a:ext cx="57775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990600" y="3875314"/>
                    <a:ext cx="0" cy="55499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/>
                  <p:cNvSpPr/>
                  <p:nvPr/>
                </p:nvSpPr>
                <p:spPr>
                  <a:xfrm>
                    <a:off x="1875427" y="2873786"/>
                    <a:ext cx="639989" cy="32666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Đúng</a:t>
                    </a:r>
                    <a:endParaRPr lang="en-US" sz="1300" kern="160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055842" y="3973286"/>
                    <a:ext cx="587517" cy="359228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Sai</a:t>
                    </a:r>
                    <a:endParaRPr lang="en-US" sz="1300" kern="160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514600" y="2971800"/>
                    <a:ext cx="1463040" cy="826312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Thông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báo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không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có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dữ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liệu</a:t>
                    </a:r>
                    <a:endParaRPr lang="en-US" sz="13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9486" y="4430486"/>
                    <a:ext cx="1536700" cy="59871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Đưa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ra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kết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quả</a:t>
                    </a:r>
                    <a:endParaRPr lang="en-US" sz="13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925286" y="772886"/>
                    <a:ext cx="0" cy="54437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990600" y="2188028"/>
                    <a:ext cx="0" cy="4702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990600" y="5029200"/>
                    <a:ext cx="0" cy="46863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Connector 24"/>
              <p:cNvCxnSpPr/>
              <p:nvPr/>
            </p:nvCxnSpPr>
            <p:spPr>
              <a:xfrm flipV="1">
                <a:off x="3102429" y="1077686"/>
                <a:ext cx="0" cy="18940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925286" y="1077686"/>
                <a:ext cx="2176991" cy="4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302594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500098" y="1785926"/>
            <a:ext cx="3352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 err="1">
                <a:hlinkClick r:id="rId2"/>
              </a:rPr>
              <a:t>Giao</a:t>
            </a:r>
            <a:r>
              <a:rPr lang="en-US" sz="1600" b="1" dirty="0">
                <a:hlinkClick r:id="rId2"/>
              </a:rPr>
              <a:t> </a:t>
            </a:r>
            <a:r>
              <a:rPr lang="en-US" sz="1600" b="1" dirty="0" err="1">
                <a:hlinkClick r:id="rId2"/>
              </a:rPr>
              <a:t>diện</a:t>
            </a:r>
            <a:r>
              <a:rPr lang="en-US" sz="1600" b="1" dirty="0">
                <a:hlinkClick r:id="rId2"/>
              </a:rPr>
              <a:t> </a:t>
            </a:r>
            <a:r>
              <a:rPr lang="en-US" sz="1600" b="1" dirty="0" err="1">
                <a:hlinkClick r:id="rId2"/>
              </a:rPr>
              <a:t>trang</a:t>
            </a:r>
            <a:r>
              <a:rPr lang="en-US" sz="1600" b="1" dirty="0">
                <a:hlinkClick r:id="rId2"/>
              </a:rPr>
              <a:t> </a:t>
            </a:r>
            <a:r>
              <a:rPr lang="en-US" sz="1600" b="1" dirty="0" err="1">
                <a:hlinkClick r:id="rId2"/>
              </a:rPr>
              <a:t>chủ</a:t>
            </a:r>
            <a:endParaRPr lang="en-US" sz="1600" b="1" i="1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14348" y="741402"/>
            <a:ext cx="83534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III. </a:t>
            </a:r>
            <a:r>
              <a:rPr lang="en-US" sz="28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Xây</a:t>
            </a:r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dựng</a:t>
            </a:r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chương</a:t>
            </a:r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CC7F5-4EC3-4326-B041-B8DE2AB7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8" y="2124480"/>
            <a:ext cx="7396843" cy="47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-304800" y="741402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IV. KẾT LUẬN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2" y="356154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000" b="1" dirty="0"/>
              <a:t>2. </a:t>
            </a:r>
            <a:r>
              <a:rPr lang="en-US" sz="2000" b="1" dirty="0" err="1"/>
              <a:t>Hạn</a:t>
            </a:r>
            <a:r>
              <a:rPr lang="en-US" sz="2000" b="1" dirty="0"/>
              <a:t> </a:t>
            </a:r>
            <a:r>
              <a:rPr lang="en-US" sz="2000" b="1" dirty="0" err="1"/>
              <a:t>chế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56946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000" b="1" dirty="0"/>
              <a:t>3. </a:t>
            </a:r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luận</a:t>
            </a:r>
            <a:r>
              <a:rPr lang="en-US" sz="2000" b="1" dirty="0"/>
              <a:t> </a:t>
            </a:r>
          </a:p>
          <a:p>
            <a:pPr lvl="0" indent="457200" algn="just"/>
            <a:r>
              <a:rPr lang="en-US" sz="1400" b="1" dirty="0"/>
              <a:t>        -   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thuận</a:t>
            </a:r>
            <a:r>
              <a:rPr lang="en-US" sz="1400" dirty="0"/>
              <a:t> </a:t>
            </a:r>
            <a:r>
              <a:rPr lang="en-US" sz="1400" dirty="0" err="1"/>
              <a:t>lợi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khó</a:t>
            </a:r>
            <a:r>
              <a:rPr lang="en-US" sz="1400" dirty="0"/>
              <a:t> </a:t>
            </a:r>
            <a:r>
              <a:rPr lang="en-US" sz="1400" dirty="0" err="1"/>
              <a:t>khăn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,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hoàn</a:t>
            </a:r>
            <a:r>
              <a:rPr lang="en-US" sz="1400" dirty="0"/>
              <a:t> 	 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tránh</a:t>
            </a:r>
            <a:r>
              <a:rPr lang="en-US" sz="1400" dirty="0"/>
              <a:t> </a:t>
            </a:r>
            <a:r>
              <a:rPr lang="en-US" sz="1400" dirty="0" err="1"/>
              <a:t>khỏi</a:t>
            </a:r>
            <a:r>
              <a:rPr lang="en-US" sz="1400" dirty="0"/>
              <a:t> </a:t>
            </a:r>
            <a:r>
              <a:rPr lang="en-US" sz="1400" dirty="0" err="1"/>
              <a:t>sai</a:t>
            </a:r>
            <a:r>
              <a:rPr lang="en-US" sz="1400" dirty="0"/>
              <a:t> </a:t>
            </a:r>
            <a:r>
              <a:rPr lang="en-US" sz="1400" dirty="0" err="1"/>
              <a:t>sót</a:t>
            </a:r>
            <a:r>
              <a:rPr lang="en-US" sz="1400" dirty="0"/>
              <a:t>.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hoàn</a:t>
            </a:r>
            <a:r>
              <a:rPr lang="en-US" sz="1400" dirty="0"/>
              <a:t> </a:t>
            </a:r>
            <a:r>
              <a:rPr lang="en-US" sz="1400" dirty="0" err="1"/>
              <a:t>thiện</a:t>
            </a:r>
            <a:r>
              <a:rPr lang="en-US" sz="1400" dirty="0"/>
              <a:t> </a:t>
            </a:r>
            <a:r>
              <a:rPr lang="en-US" sz="1400" dirty="0" err="1"/>
              <a:t>tốt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! </a:t>
            </a:r>
            <a:endParaRPr lang="vi-VN" sz="1400" dirty="0"/>
          </a:p>
          <a:p>
            <a:pPr indent="457200" algn="just"/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47" y="2133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000" b="1" dirty="0"/>
              <a:t>1.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việc</a:t>
            </a:r>
            <a:r>
              <a:rPr lang="en-US" sz="2000" b="1" dirty="0"/>
              <a:t> </a:t>
            </a:r>
            <a:r>
              <a:rPr lang="en-US" sz="2000" b="1" dirty="0" err="1"/>
              <a:t>làm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880189" y="2633246"/>
            <a:ext cx="4453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-    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mô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website.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869679" y="3124200"/>
            <a:ext cx="5759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-    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website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thiện</a:t>
            </a:r>
            <a:r>
              <a:rPr lang="en-US" sz="1400" dirty="0"/>
              <a:t>, </a:t>
            </a:r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679" y="4038600"/>
            <a:ext cx="4112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-    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web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đẹp</a:t>
            </a:r>
            <a:r>
              <a:rPr lang="en-US" sz="1400" dirty="0"/>
              <a:t> </a:t>
            </a:r>
            <a:r>
              <a:rPr lang="en-US" sz="1400" dirty="0" err="1"/>
              <a:t>mắt</a:t>
            </a:r>
            <a:r>
              <a:rPr lang="en-US" sz="1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9679" y="4490242"/>
            <a:ext cx="5028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-    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năng,chưa</a:t>
            </a:r>
            <a:r>
              <a:rPr lang="en-US" sz="1400" dirty="0"/>
              <a:t> </a:t>
            </a:r>
            <a:r>
              <a:rPr lang="en-US" sz="1400" dirty="0" err="1"/>
              <a:t>vận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soát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57158" y="3071810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 !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6176" y="6000768"/>
            <a:ext cx="2987824" cy="714380"/>
          </a:xfrm>
        </p:spPr>
        <p:txBody>
          <a:bodyPr/>
          <a:lstStyle/>
          <a:p>
            <a:pPr algn="l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THỰC </a:t>
            </a:r>
            <a:r>
              <a:rPr lang="en-US" sz="1200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HiỆN</a:t>
            </a:r>
            <a:r>
              <a:rPr lang="en-US" sz="12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: NGUYỄN KHẮC MANH</a:t>
            </a:r>
            <a:br>
              <a:rPr lang="en-US" sz="12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1200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Lớp</a:t>
            </a:r>
            <a:r>
              <a:rPr lang="en-US" sz="12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: DHTI11A2HN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rgbClr val="00B0F0"/>
                </a:solidFill>
              </a:rPr>
              <a:t>Mail </a:t>
            </a:r>
            <a:r>
              <a:rPr lang="en-US" sz="1200">
                <a:solidFill>
                  <a:srgbClr val="00B0F0"/>
                </a:solidFill>
              </a:rPr>
              <a:t>: </a:t>
            </a:r>
            <a:r>
              <a:rPr lang="en-US" sz="1200">
                <a:solidFill>
                  <a:schemeClr val="tx1"/>
                </a:solidFill>
                <a:hlinkClick r:id="rId2"/>
              </a:rPr>
              <a:t>khacmanh.inffo@gmail</a:t>
            </a:r>
            <a:r>
              <a:rPr lang="en-US" sz="1200" dirty="0">
                <a:solidFill>
                  <a:schemeClr val="tx1"/>
                </a:solidFill>
                <a:hlinkClick r:id="rId2"/>
              </a:rPr>
              <a:t>.com</a:t>
            </a:r>
            <a:br>
              <a:rPr lang="en-US" sz="1200" dirty="0">
                <a:solidFill>
                  <a:schemeClr val="tx1"/>
                </a:solidFill>
              </a:rPr>
            </a:br>
            <a:endParaRPr lang="vi-V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76200" y="77218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I. </a:t>
            </a:r>
            <a:r>
              <a:rPr lang="en-US" sz="30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Đặt</a:t>
            </a: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vấn</a:t>
            </a: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đề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38379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/>
              <a:t>Phân</a:t>
            </a:r>
            <a:r>
              <a:rPr lang="en-US" sz="2500" b="1" dirty="0"/>
              <a:t> </a:t>
            </a:r>
            <a:r>
              <a:rPr lang="en-US" sz="2500" b="1" dirty="0" err="1"/>
              <a:t>tích</a:t>
            </a:r>
            <a:r>
              <a:rPr lang="en-US" sz="2500" b="1" dirty="0"/>
              <a:t> </a:t>
            </a:r>
            <a:r>
              <a:rPr lang="en-US" sz="2500" b="1" dirty="0" err="1"/>
              <a:t>yêu</a:t>
            </a:r>
            <a:r>
              <a:rPr lang="en-US" sz="2500" b="1" dirty="0"/>
              <a:t> </a:t>
            </a:r>
            <a:r>
              <a:rPr lang="en-US" sz="2500" b="1" dirty="0" err="1"/>
              <a:t>cầu</a:t>
            </a:r>
            <a:r>
              <a:rPr lang="en-US" sz="2500" b="1" dirty="0"/>
              <a:t> </a:t>
            </a:r>
            <a:r>
              <a:rPr lang="en-US" sz="2500" b="1" dirty="0" err="1"/>
              <a:t>đề</a:t>
            </a:r>
            <a:r>
              <a:rPr lang="en-US" sz="2500" b="1" dirty="0"/>
              <a:t> </a:t>
            </a:r>
            <a:r>
              <a:rPr lang="en-US" sz="2500" b="1" dirty="0" err="1"/>
              <a:t>tài</a:t>
            </a:r>
            <a:endParaRPr lang="en-US" sz="25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2895600"/>
            <a:ext cx="48349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/>
              <a:t>Mô</a:t>
            </a:r>
            <a:r>
              <a:rPr lang="en-US" sz="2500" b="1" dirty="0"/>
              <a:t> </a:t>
            </a:r>
            <a:r>
              <a:rPr lang="en-US" sz="2500" b="1" dirty="0" err="1"/>
              <a:t>tả</a:t>
            </a:r>
            <a:r>
              <a:rPr lang="en-US" sz="2500" b="1" dirty="0"/>
              <a:t> </a:t>
            </a:r>
            <a:r>
              <a:rPr lang="en-US" sz="2500" b="1" dirty="0" err="1"/>
              <a:t>hoạt</a:t>
            </a:r>
            <a:r>
              <a:rPr lang="en-US" sz="2500" b="1" dirty="0"/>
              <a:t> </a:t>
            </a:r>
            <a:r>
              <a:rPr lang="en-US" sz="2500" b="1" dirty="0" err="1"/>
              <a:t>động</a:t>
            </a:r>
            <a:r>
              <a:rPr lang="en-US" sz="2500" b="1" dirty="0"/>
              <a:t> </a:t>
            </a:r>
            <a:r>
              <a:rPr lang="en-US" sz="2500" b="1" dirty="0" err="1"/>
              <a:t>của</a:t>
            </a:r>
            <a:r>
              <a:rPr lang="en-US" sz="2500" b="1" dirty="0"/>
              <a:t> </a:t>
            </a:r>
            <a:r>
              <a:rPr lang="en-US" sz="2500" b="1" dirty="0" err="1"/>
              <a:t>cửa</a:t>
            </a:r>
            <a:r>
              <a:rPr lang="en-US" sz="2500" b="1" dirty="0"/>
              <a:t> </a:t>
            </a:r>
            <a:r>
              <a:rPr lang="en-US" sz="2500" b="1" dirty="0" err="1"/>
              <a:t>hàng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4800600"/>
            <a:ext cx="34964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/>
              <a:t>Yêu</a:t>
            </a:r>
            <a:r>
              <a:rPr lang="en-US" sz="2500" b="1" dirty="0"/>
              <a:t> </a:t>
            </a:r>
            <a:r>
              <a:rPr lang="en-US" sz="2500" b="1" dirty="0" err="1"/>
              <a:t>cầu</a:t>
            </a:r>
            <a:r>
              <a:rPr lang="en-US" sz="2500" b="1" dirty="0"/>
              <a:t> </a:t>
            </a:r>
            <a:r>
              <a:rPr lang="en-US" sz="2500" b="1" dirty="0" err="1"/>
              <a:t>của</a:t>
            </a:r>
            <a:r>
              <a:rPr lang="en-US" sz="2500" b="1" dirty="0"/>
              <a:t> </a:t>
            </a:r>
            <a:r>
              <a:rPr lang="en-US" sz="2500" b="1" dirty="0" err="1"/>
              <a:t>hệ</a:t>
            </a:r>
            <a:r>
              <a:rPr lang="en-US" sz="2500" b="1" dirty="0"/>
              <a:t> </a:t>
            </a:r>
            <a:r>
              <a:rPr lang="en-US" sz="2500" b="1" dirty="0" err="1"/>
              <a:t>thống</a:t>
            </a:r>
            <a:endParaRPr lang="en-US" sz="2500" b="1" dirty="0"/>
          </a:p>
        </p:txBody>
      </p:sp>
      <p:sp>
        <p:nvSpPr>
          <p:cNvPr id="8" name="Rectangle 7"/>
          <p:cNvSpPr/>
          <p:nvPr/>
        </p:nvSpPr>
        <p:spPr>
          <a:xfrm>
            <a:off x="869970" y="5280282"/>
            <a:ext cx="2707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600" dirty="0" err="1"/>
              <a:t>Nhu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51086" y="5811054"/>
            <a:ext cx="2191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33284" y="3372654"/>
            <a:ext cx="1863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1600" dirty="0"/>
              <a:t>-     Ban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33284" y="3829854"/>
            <a:ext cx="2217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1600" dirty="0"/>
              <a:t>-    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phận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888752" y="4295341"/>
            <a:ext cx="210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1600" dirty="0"/>
              <a:t>-     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phận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endParaRPr lang="en-US" sz="16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qua internet</a:t>
            </a:r>
            <a:endParaRPr lang="vi-VN" sz="1800" dirty="0"/>
          </a:p>
        </p:txBody>
      </p:sp>
      <p:pic>
        <p:nvPicPr>
          <p:cNvPr id="12" name="Content Placeholder 11" descr="5-xu-huong-thuong-mai-dien-tu-tren-di-dong220151020094332.601993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643050"/>
            <a:ext cx="4643470" cy="2466975"/>
          </a:xfrm>
        </p:spPr>
      </p:pic>
      <p:pic>
        <p:nvPicPr>
          <p:cNvPr id="14" name="Picture 13" descr="TMDT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643050"/>
            <a:ext cx="4286248" cy="2459341"/>
          </a:xfrm>
          <a:prstGeom prst="rect">
            <a:avLst/>
          </a:prstGeom>
        </p:spPr>
      </p:pic>
      <p:pic>
        <p:nvPicPr>
          <p:cNvPr id="15" name="Picture 14" descr="thuong-mai-dien-tu-smartphone-se-vuot-tablet-trong-nam-2015_s264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098598"/>
            <a:ext cx="4643470" cy="2616550"/>
          </a:xfrm>
          <a:prstGeom prst="rect">
            <a:avLst/>
          </a:prstGeom>
        </p:spPr>
      </p:pic>
      <p:pic>
        <p:nvPicPr>
          <p:cNvPr id="16" name="Picture 15" descr="thuong-mai-dien-tu-7035-1451876750_490x29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071942"/>
            <a:ext cx="4357686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endParaRPr lang="vi-VN" sz="1800" dirty="0"/>
          </a:p>
        </p:txBody>
      </p:sp>
      <p:pic>
        <p:nvPicPr>
          <p:cNvPr id="4" name="Content Placeholder 3" descr="TMDT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10025" y="2071688"/>
            <a:ext cx="5133975" cy="3786187"/>
          </a:xfrm>
        </p:spPr>
      </p:pic>
      <p:pic>
        <p:nvPicPr>
          <p:cNvPr id="5" name="Picture 4" descr="1246235358.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3116"/>
            <a:ext cx="4000528" cy="37419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1717" y="1586066"/>
            <a:ext cx="4070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Sơ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đồ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phân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cấp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chức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năng</a:t>
            </a:r>
            <a:endParaRPr lang="en-US" sz="2000" dirty="0">
              <a:latin typeface="+mj-lt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-106107" y="1981200"/>
            <a:ext cx="8024858" cy="4797425"/>
            <a:chOff x="-1011387" y="0"/>
            <a:chExt cx="7234995" cy="4797425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533525" y="0"/>
              <a:ext cx="3341370" cy="4381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b="1" kern="1600">
                  <a:effectLst/>
                  <a:latin typeface="Times New Roman"/>
                  <a:ea typeface="Calibri"/>
                </a:rPr>
                <a:t>Xây dựng website bán điện thoại trực tuyến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028825" y="962025"/>
              <a:ext cx="889000" cy="9455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3.Quản lý hóa đơn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67" name="Group 66"/>
            <p:cNvGrpSpPr>
              <a:grpSpLocks/>
            </p:cNvGrpSpPr>
            <p:nvPr/>
          </p:nvGrpSpPr>
          <p:grpSpPr bwMode="auto">
            <a:xfrm>
              <a:off x="2095500" y="1924050"/>
              <a:ext cx="940435" cy="1858645"/>
              <a:chOff x="4819" y="5707"/>
              <a:chExt cx="1481" cy="2927"/>
            </a:xfrm>
          </p:grpSpPr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5011" y="7604"/>
                <a:ext cx="1289" cy="103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3.2.Xử lý hóa đơn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5004" y="5962"/>
                <a:ext cx="1131" cy="1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3.1.Cập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hoá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18" name="AutoShape 20"/>
              <p:cNvCxnSpPr>
                <a:cxnSpLocks noChangeShapeType="1"/>
              </p:cNvCxnSpPr>
              <p:nvPr/>
            </p:nvCxnSpPr>
            <p:spPr bwMode="auto">
              <a:xfrm>
                <a:off x="4833" y="5707"/>
                <a:ext cx="0" cy="24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AutoShape 36"/>
              <p:cNvCxnSpPr>
                <a:cxnSpLocks noChangeShapeType="1"/>
              </p:cNvCxnSpPr>
              <p:nvPr/>
            </p:nvCxnSpPr>
            <p:spPr bwMode="auto">
              <a:xfrm>
                <a:off x="4833" y="630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AutoShape 355"/>
              <p:cNvCxnSpPr>
                <a:cxnSpLocks noChangeShapeType="1"/>
              </p:cNvCxnSpPr>
              <p:nvPr/>
            </p:nvCxnSpPr>
            <p:spPr bwMode="auto">
              <a:xfrm>
                <a:off x="4819" y="810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923925" y="971550"/>
              <a:ext cx="1007745" cy="9404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2.Quản lý sản phẩm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-939251" y="1924050"/>
              <a:ext cx="4049133" cy="1736090"/>
              <a:chOff x="3089" y="5738"/>
              <a:chExt cx="4049133" cy="2734"/>
            </a:xfrm>
          </p:grpSpPr>
          <p:cxnSp>
            <p:nvCxnSpPr>
              <p:cNvPr id="111" name="AutoShape 18"/>
              <p:cNvCxnSpPr>
                <a:cxnSpLocks noChangeShapeType="1"/>
              </p:cNvCxnSpPr>
              <p:nvPr/>
            </p:nvCxnSpPr>
            <p:spPr bwMode="auto">
              <a:xfrm>
                <a:off x="4052222" y="5738"/>
                <a:ext cx="0" cy="24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AutoShape 30"/>
              <p:cNvCxnSpPr>
                <a:cxnSpLocks noChangeShapeType="1"/>
              </p:cNvCxnSpPr>
              <p:nvPr/>
            </p:nvCxnSpPr>
            <p:spPr bwMode="auto">
              <a:xfrm>
                <a:off x="3089" y="6338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AutoShape 31"/>
              <p:cNvCxnSpPr>
                <a:cxnSpLocks noChangeShapeType="1"/>
              </p:cNvCxnSpPr>
              <p:nvPr/>
            </p:nvCxnSpPr>
            <p:spPr bwMode="auto">
              <a:xfrm>
                <a:off x="3089" y="7644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 flipH="1">
                <a:off x="2084490" y="6012"/>
                <a:ext cx="886673" cy="119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2.1.Cập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 flipH="1">
                <a:off x="2128626" y="7487"/>
                <a:ext cx="823225" cy="9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2.2.Cập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3019425" y="971550"/>
              <a:ext cx="955040" cy="9664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4.Quản lý góp ý và tin tức</a:t>
              </a:r>
            </a:p>
          </p:txBody>
        </p:sp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-994928" y="1905000"/>
              <a:ext cx="4884418" cy="1907540"/>
              <a:chOff x="6467" y="6309"/>
              <a:chExt cx="4884418" cy="3004"/>
            </a:xfrm>
          </p:grpSpPr>
          <p:cxnSp>
            <p:nvCxnSpPr>
              <p:cNvPr id="106" name="AutoShape 21"/>
              <p:cNvCxnSpPr>
                <a:cxnSpLocks noChangeShapeType="1"/>
              </p:cNvCxnSpPr>
              <p:nvPr/>
            </p:nvCxnSpPr>
            <p:spPr bwMode="auto">
              <a:xfrm>
                <a:off x="2048257" y="6309"/>
                <a:ext cx="0" cy="22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AutoShape 37"/>
              <p:cNvCxnSpPr>
                <a:cxnSpLocks noChangeShapeType="1"/>
              </p:cNvCxnSpPr>
              <p:nvPr/>
            </p:nvCxnSpPr>
            <p:spPr bwMode="auto">
              <a:xfrm>
                <a:off x="6467" y="6969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AutoShape 38"/>
              <p:cNvCxnSpPr>
                <a:cxnSpLocks noChangeShapeType="1"/>
              </p:cNvCxnSpPr>
              <p:nvPr/>
            </p:nvCxnSpPr>
            <p:spPr bwMode="auto">
              <a:xfrm>
                <a:off x="6467" y="859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 flipH="1">
                <a:off x="4214292" y="6661"/>
                <a:ext cx="676593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4.1.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Cập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tin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tức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 flipH="1">
                <a:off x="4257637" y="8200"/>
                <a:ext cx="633247" cy="111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4.2.Xứ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lý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góp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ý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0" y="962025"/>
              <a:ext cx="848360" cy="9429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1.Quản trị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067175" y="962025"/>
              <a:ext cx="907415" cy="939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5.Tìm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kiếm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048250" y="962025"/>
              <a:ext cx="809625" cy="9429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6.Thống kê</a:t>
              </a:r>
            </a:p>
          </p:txBody>
        </p:sp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-1011387" y="1905000"/>
              <a:ext cx="7234995" cy="2892425"/>
              <a:chOff x="9693" y="5678"/>
              <a:chExt cx="7234995" cy="4555"/>
            </a:xfrm>
          </p:grpSpPr>
          <p:cxnSp>
            <p:nvCxnSpPr>
              <p:cNvPr id="99" name="AutoShape 22"/>
              <p:cNvCxnSpPr>
                <a:cxnSpLocks noChangeShapeType="1"/>
              </p:cNvCxnSpPr>
              <p:nvPr/>
            </p:nvCxnSpPr>
            <p:spPr bwMode="auto">
              <a:xfrm>
                <a:off x="6260658" y="5678"/>
                <a:ext cx="0" cy="3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50"/>
              <p:cNvCxnSpPr>
                <a:cxnSpLocks noChangeShapeType="1"/>
              </p:cNvCxnSpPr>
              <p:nvPr/>
            </p:nvCxnSpPr>
            <p:spPr bwMode="auto">
              <a:xfrm>
                <a:off x="9693" y="6293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 flipH="1">
                <a:off x="6474142" y="7421"/>
                <a:ext cx="770546" cy="126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6.2.Thống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bán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chạy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2" name="AutoShape 52"/>
              <p:cNvCxnSpPr>
                <a:cxnSpLocks noChangeShapeType="1"/>
              </p:cNvCxnSpPr>
              <p:nvPr/>
            </p:nvCxnSpPr>
            <p:spPr bwMode="auto">
              <a:xfrm>
                <a:off x="9693" y="7738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 flipH="1">
                <a:off x="6474142" y="5949"/>
                <a:ext cx="769539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6.1.Thống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 flipH="1">
                <a:off x="6474142" y="8872"/>
                <a:ext cx="736041" cy="136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6.3.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Thống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mới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5" name="AutoShape 376"/>
              <p:cNvCxnSpPr>
                <a:cxnSpLocks noChangeShapeType="1"/>
              </p:cNvCxnSpPr>
              <p:nvPr/>
            </p:nvCxnSpPr>
            <p:spPr bwMode="auto">
              <a:xfrm>
                <a:off x="9693" y="926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47625" y="1914525"/>
              <a:ext cx="895350" cy="2576195"/>
              <a:chOff x="1543" y="6187"/>
              <a:chExt cx="1410" cy="4057"/>
            </a:xfrm>
          </p:grpSpPr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1708" y="9217"/>
                <a:ext cx="1245" cy="10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-90170"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1.3.Đăng xuất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1721" y="7763"/>
                <a:ext cx="1232" cy="12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1.2.Cập nhật người dùng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94" name="AutoShape 17"/>
              <p:cNvCxnSpPr>
                <a:cxnSpLocks noChangeShapeType="1"/>
              </p:cNvCxnSpPr>
              <p:nvPr/>
            </p:nvCxnSpPr>
            <p:spPr bwMode="auto">
              <a:xfrm>
                <a:off x="1543" y="6187"/>
                <a:ext cx="0" cy="31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AutoShape 23"/>
              <p:cNvCxnSpPr>
                <a:cxnSpLocks noChangeShapeType="1"/>
              </p:cNvCxnSpPr>
              <p:nvPr/>
            </p:nvCxnSpPr>
            <p:spPr bwMode="auto">
              <a:xfrm>
                <a:off x="1543" y="678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1721" y="6442"/>
                <a:ext cx="1127" cy="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000" kern="1600">
                    <a:effectLst/>
                    <a:latin typeface="Times New Roman"/>
                    <a:ea typeface="Calibri"/>
                  </a:rPr>
                  <a:t>1.1.Đăng nhập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97" name="AutoShape 28"/>
              <p:cNvCxnSpPr>
                <a:cxnSpLocks noChangeShapeType="1"/>
              </p:cNvCxnSpPr>
              <p:nvPr/>
            </p:nvCxnSpPr>
            <p:spPr bwMode="auto">
              <a:xfrm>
                <a:off x="1543" y="8093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AutoShape 29"/>
              <p:cNvCxnSpPr>
                <a:cxnSpLocks noChangeShapeType="1"/>
              </p:cNvCxnSpPr>
              <p:nvPr/>
            </p:nvCxnSpPr>
            <p:spPr bwMode="auto">
              <a:xfrm>
                <a:off x="1543" y="9352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4124325" y="1905000"/>
              <a:ext cx="882015" cy="2167255"/>
              <a:chOff x="8125" y="6172"/>
              <a:chExt cx="1389" cy="3413"/>
            </a:xfrm>
          </p:grpSpPr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8303" y="7911"/>
                <a:ext cx="1211" cy="16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5.2.Tìm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kiếm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theo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khoảng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giá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88" name="AutoShape 21"/>
              <p:cNvCxnSpPr>
                <a:cxnSpLocks noChangeShapeType="1"/>
              </p:cNvCxnSpPr>
              <p:nvPr/>
            </p:nvCxnSpPr>
            <p:spPr bwMode="auto">
              <a:xfrm>
                <a:off x="8125" y="6172"/>
                <a:ext cx="0" cy="22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AutoShape 37"/>
              <p:cNvCxnSpPr>
                <a:cxnSpLocks noChangeShapeType="1"/>
              </p:cNvCxnSpPr>
              <p:nvPr/>
            </p:nvCxnSpPr>
            <p:spPr bwMode="auto">
              <a:xfrm>
                <a:off x="8125" y="6772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AutoShape 38"/>
              <p:cNvCxnSpPr>
                <a:cxnSpLocks noChangeShapeType="1"/>
              </p:cNvCxnSpPr>
              <p:nvPr/>
            </p:nvCxnSpPr>
            <p:spPr bwMode="auto">
              <a:xfrm>
                <a:off x="8125" y="8400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8303" y="6427"/>
                <a:ext cx="1211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5.1.Tìm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kiếm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theo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tên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504825" y="428625"/>
              <a:ext cx="4859655" cy="534035"/>
              <a:chOff x="2282" y="3853"/>
              <a:chExt cx="7653" cy="841"/>
            </a:xfrm>
          </p:grpSpPr>
          <p:cxnSp>
            <p:nvCxnSpPr>
              <p:cNvPr id="79" name="AutoShape 4"/>
              <p:cNvCxnSpPr>
                <a:cxnSpLocks noChangeShapeType="1"/>
              </p:cNvCxnSpPr>
              <p:nvPr/>
            </p:nvCxnSpPr>
            <p:spPr bwMode="auto">
              <a:xfrm>
                <a:off x="2282" y="4272"/>
                <a:ext cx="76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3"/>
              <p:cNvCxnSpPr>
                <a:cxnSpLocks noChangeShapeType="1"/>
              </p:cNvCxnSpPr>
              <p:nvPr/>
            </p:nvCxnSpPr>
            <p:spPr bwMode="auto">
              <a:xfrm>
                <a:off x="6523" y="3853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5"/>
              <p:cNvCxnSpPr>
                <a:cxnSpLocks noChangeShapeType="1"/>
              </p:cNvCxnSpPr>
              <p:nvPr/>
            </p:nvCxnSpPr>
            <p:spPr bwMode="auto">
              <a:xfrm>
                <a:off x="2282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6"/>
              <p:cNvCxnSpPr>
                <a:cxnSpLocks noChangeShapeType="1"/>
              </p:cNvCxnSpPr>
              <p:nvPr/>
            </p:nvCxnSpPr>
            <p:spPr bwMode="auto">
              <a:xfrm>
                <a:off x="3891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8"/>
              <p:cNvCxnSpPr>
                <a:cxnSpLocks noChangeShapeType="1"/>
              </p:cNvCxnSpPr>
              <p:nvPr/>
            </p:nvCxnSpPr>
            <p:spPr bwMode="auto">
              <a:xfrm>
                <a:off x="5510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9"/>
              <p:cNvCxnSpPr>
                <a:cxnSpLocks noChangeShapeType="1"/>
              </p:cNvCxnSpPr>
              <p:nvPr/>
            </p:nvCxnSpPr>
            <p:spPr bwMode="auto">
              <a:xfrm>
                <a:off x="8459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10"/>
              <p:cNvCxnSpPr>
                <a:cxnSpLocks noChangeShapeType="1"/>
              </p:cNvCxnSpPr>
              <p:nvPr/>
            </p:nvCxnSpPr>
            <p:spPr bwMode="auto">
              <a:xfrm>
                <a:off x="9924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9"/>
              <p:cNvCxnSpPr>
                <a:cxnSpLocks noChangeShapeType="1"/>
              </p:cNvCxnSpPr>
              <p:nvPr/>
            </p:nvCxnSpPr>
            <p:spPr bwMode="auto">
              <a:xfrm>
                <a:off x="6960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23" name="Straight Connector 122"/>
          <p:cNvCxnSpPr>
            <a:stCxn id="114" idx="3"/>
          </p:cNvCxnSpPr>
          <p:nvPr/>
        </p:nvCxnSpPr>
        <p:spPr>
          <a:xfrm flipH="1">
            <a:off x="2176846" y="4458970"/>
            <a:ext cx="105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3"/>
          </p:cNvCxnSpPr>
          <p:nvPr/>
        </p:nvCxnSpPr>
        <p:spPr>
          <a:xfrm flipH="1" flipV="1">
            <a:off x="2176846" y="5328602"/>
            <a:ext cx="1546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9" idx="3"/>
          </p:cNvCxnSpPr>
          <p:nvPr/>
        </p:nvCxnSpPr>
        <p:spPr>
          <a:xfrm flipH="1" flipV="1">
            <a:off x="4465091" y="4505007"/>
            <a:ext cx="1142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0" idx="3"/>
          </p:cNvCxnSpPr>
          <p:nvPr/>
        </p:nvCxnSpPr>
        <p:spPr>
          <a:xfrm flipH="1" flipV="1">
            <a:off x="4465091" y="5429250"/>
            <a:ext cx="162339" cy="11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3" idx="3"/>
          </p:cNvCxnSpPr>
          <p:nvPr/>
        </p:nvCxnSpPr>
        <p:spPr>
          <a:xfrm flipH="1">
            <a:off x="6827292" y="4453573"/>
            <a:ext cx="236791" cy="5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1" idx="3"/>
          </p:cNvCxnSpPr>
          <p:nvPr/>
        </p:nvCxnSpPr>
        <p:spPr>
          <a:xfrm flipH="1" flipV="1">
            <a:off x="6827292" y="5393372"/>
            <a:ext cx="2367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4" idx="3"/>
          </p:cNvCxnSpPr>
          <p:nvPr/>
        </p:nvCxnSpPr>
        <p:spPr>
          <a:xfrm flipH="1" flipV="1">
            <a:off x="6827292" y="6346507"/>
            <a:ext cx="2367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76200" y="1981200"/>
            <a:ext cx="4756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ngữ</a:t>
            </a:r>
            <a:r>
              <a:rPr lang="en-US" sz="1800" b="1" dirty="0"/>
              <a:t> </a:t>
            </a:r>
            <a:r>
              <a:rPr lang="en-US" sz="1800" b="1" dirty="0" err="1"/>
              <a:t>cảnh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3182885"/>
            <a:ext cx="6324600" cy="2455914"/>
            <a:chOff x="2385" y="2722"/>
            <a:chExt cx="8130" cy="308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85" y="4234"/>
              <a:ext cx="1860" cy="68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Quản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trị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viên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8" name="Text Box 364"/>
            <p:cNvSpPr txBox="1">
              <a:spLocks noChangeArrowheads="1"/>
            </p:cNvSpPr>
            <p:nvPr/>
          </p:nvSpPr>
          <p:spPr bwMode="auto">
            <a:xfrm>
              <a:off x="6990" y="2722"/>
              <a:ext cx="2505" cy="64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Tìm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kiếm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,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đặt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0" name="Text Box 72"/>
            <p:cNvSpPr txBox="1">
              <a:spLocks noChangeArrowheads="1"/>
            </p:cNvSpPr>
            <p:nvPr/>
          </p:nvSpPr>
          <p:spPr bwMode="auto">
            <a:xfrm>
              <a:off x="2976" y="2738"/>
              <a:ext cx="3347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thông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tin,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2" name="Text Box 363"/>
            <p:cNvSpPr txBox="1">
              <a:spLocks noChangeArrowheads="1"/>
            </p:cNvSpPr>
            <p:nvPr/>
          </p:nvSpPr>
          <p:spPr bwMode="auto">
            <a:xfrm>
              <a:off x="7601" y="5209"/>
              <a:ext cx="1470" cy="5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Kết quả</a:t>
              </a:r>
            </a:p>
          </p:txBody>
        </p:sp>
        <p:sp>
          <p:nvSpPr>
            <p:cNvPr id="13" name="Text Box 73"/>
            <p:cNvSpPr txBox="1">
              <a:spLocks noChangeArrowheads="1"/>
            </p:cNvSpPr>
            <p:nvPr/>
          </p:nvSpPr>
          <p:spPr bwMode="auto">
            <a:xfrm>
              <a:off x="3956" y="5181"/>
              <a:ext cx="1470" cy="5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Kết quả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05" y="3271"/>
              <a:ext cx="6770" cy="2540"/>
              <a:chOff x="2905" y="7358"/>
              <a:chExt cx="6770" cy="2540"/>
            </a:xfrm>
          </p:grpSpPr>
          <p:cxnSp>
            <p:nvCxnSpPr>
              <p:cNvPr id="17" name="AutoShape 59"/>
              <p:cNvCxnSpPr>
                <a:cxnSpLocks noChangeShapeType="1"/>
              </p:cNvCxnSpPr>
              <p:nvPr/>
            </p:nvCxnSpPr>
            <p:spPr bwMode="auto">
              <a:xfrm>
                <a:off x="2909" y="7373"/>
                <a:ext cx="1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60"/>
              <p:cNvCxnSpPr>
                <a:cxnSpLocks noChangeShapeType="1"/>
              </p:cNvCxnSpPr>
              <p:nvPr/>
            </p:nvCxnSpPr>
            <p:spPr bwMode="auto">
              <a:xfrm>
                <a:off x="6763" y="7358"/>
                <a:ext cx="2909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62"/>
              <p:cNvCxnSpPr>
                <a:cxnSpLocks noChangeShapeType="1"/>
              </p:cNvCxnSpPr>
              <p:nvPr/>
            </p:nvCxnSpPr>
            <p:spPr bwMode="auto">
              <a:xfrm>
                <a:off x="6225" y="7358"/>
                <a:ext cx="1" cy="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69"/>
              <p:cNvCxnSpPr>
                <a:cxnSpLocks noChangeShapeType="1"/>
              </p:cNvCxnSpPr>
              <p:nvPr/>
            </p:nvCxnSpPr>
            <p:spPr bwMode="auto">
              <a:xfrm flipH="1">
                <a:off x="6225" y="9338"/>
                <a:ext cx="1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70"/>
              <p:cNvCxnSpPr>
                <a:cxnSpLocks noChangeShapeType="1"/>
              </p:cNvCxnSpPr>
              <p:nvPr/>
            </p:nvCxnSpPr>
            <p:spPr bwMode="auto">
              <a:xfrm flipV="1">
                <a:off x="2905" y="9864"/>
                <a:ext cx="3321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2905" y="9008"/>
                <a:ext cx="2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74"/>
              <p:cNvCxnSpPr>
                <a:cxnSpLocks noChangeShapeType="1"/>
              </p:cNvCxnSpPr>
              <p:nvPr/>
            </p:nvCxnSpPr>
            <p:spPr bwMode="auto">
              <a:xfrm>
                <a:off x="9672" y="7373"/>
                <a:ext cx="1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910" y="7359"/>
                <a:ext cx="3315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76"/>
              <p:cNvCxnSpPr>
                <a:cxnSpLocks noChangeShapeType="1"/>
              </p:cNvCxnSpPr>
              <p:nvPr/>
            </p:nvCxnSpPr>
            <p:spPr bwMode="auto">
              <a:xfrm>
                <a:off x="6763" y="7358"/>
                <a:ext cx="1" cy="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360"/>
              <p:cNvCxnSpPr>
                <a:cxnSpLocks noChangeShapeType="1"/>
              </p:cNvCxnSpPr>
              <p:nvPr/>
            </p:nvCxnSpPr>
            <p:spPr bwMode="auto">
              <a:xfrm flipH="1">
                <a:off x="6628" y="9358"/>
                <a:ext cx="1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361"/>
              <p:cNvCxnSpPr>
                <a:cxnSpLocks noChangeShapeType="1"/>
              </p:cNvCxnSpPr>
              <p:nvPr/>
            </p:nvCxnSpPr>
            <p:spPr bwMode="auto">
              <a:xfrm>
                <a:off x="6629" y="9883"/>
                <a:ext cx="304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362"/>
              <p:cNvCxnSpPr>
                <a:cxnSpLocks noChangeShapeType="1"/>
              </p:cNvCxnSpPr>
              <p:nvPr/>
            </p:nvCxnSpPr>
            <p:spPr bwMode="auto">
              <a:xfrm flipV="1">
                <a:off x="9673" y="8915"/>
                <a:ext cx="2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835" y="4141"/>
              <a:ext cx="1680" cy="68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Khách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54" y="3796"/>
              <a:ext cx="2471" cy="141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sz="2000" kern="1600" dirty="0">
                  <a:effectLst/>
                  <a:latin typeface="Times New Roman"/>
                  <a:ea typeface="Calibri"/>
                </a:rPr>
                <a:t>   Website</a:t>
              </a:r>
            </a:p>
            <a:p>
              <a:pPr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1600" dirty="0">
                  <a:effectLst/>
                  <a:latin typeface="Times New Roman"/>
                  <a:ea typeface="Calibri"/>
                </a:rPr>
                <a:t> </a:t>
              </a:r>
              <a:endParaRPr lang="en-US" sz="2000" kern="1600" dirty="0">
                <a:effectLst/>
                <a:latin typeface="Times New Roman"/>
                <a:ea typeface="Calibri"/>
              </a:endParaRP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57158" y="714356"/>
            <a:ext cx="4756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071546"/>
            <a:ext cx="7039204" cy="5648228"/>
            <a:chOff x="0" y="0"/>
            <a:chExt cx="5700395" cy="7815580"/>
          </a:xfrm>
        </p:grpSpPr>
        <p:grpSp>
          <p:nvGrpSpPr>
            <p:cNvPr id="7" name="Group 6"/>
            <p:cNvGrpSpPr/>
            <p:nvPr/>
          </p:nvGrpSpPr>
          <p:grpSpPr>
            <a:xfrm>
              <a:off x="1838325" y="695325"/>
              <a:ext cx="2494280" cy="2332990"/>
              <a:chOff x="0" y="0"/>
              <a:chExt cx="2494280" cy="2332990"/>
            </a:xfrm>
          </p:grpSpPr>
          <p:sp>
            <p:nvSpPr>
              <p:cNvPr id="106" name="Text Box 158"/>
              <p:cNvSpPr txBox="1">
                <a:spLocks noChangeArrowheads="1"/>
              </p:cNvSpPr>
              <p:nvPr/>
            </p:nvSpPr>
            <p:spPr bwMode="auto">
              <a:xfrm>
                <a:off x="800100" y="209550"/>
                <a:ext cx="490855" cy="1219200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vert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>
                    <a:effectLst/>
                    <a:latin typeface="Times New Roman"/>
                    <a:ea typeface="Calibri"/>
                  </a:rPr>
                  <a:t>Trả lời yêu cầu</a:t>
                </a: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107" name="Text Box 157"/>
              <p:cNvSpPr txBox="1">
                <a:spLocks noChangeArrowheads="1"/>
              </p:cNvSpPr>
              <p:nvPr/>
            </p:nvSpPr>
            <p:spPr bwMode="auto">
              <a:xfrm>
                <a:off x="266700" y="314325"/>
                <a:ext cx="431165" cy="1028700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vert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>
                    <a:effectLst/>
                    <a:latin typeface="Times New Roman"/>
                    <a:ea typeface="Calibri"/>
                  </a:rPr>
                  <a:t>Gửi yêu cầu</a:t>
                </a:r>
              </a:p>
            </p:txBody>
          </p:sp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0" y="1476375"/>
                <a:ext cx="1574800" cy="85661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90170" indent="-180340"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 dirty="0">
                    <a:effectLst/>
                    <a:latin typeface="Times New Roman"/>
                    <a:ea typeface="Calibri"/>
                  </a:rPr>
                  <a:t>2. </a:t>
                </a:r>
                <a:r>
                  <a:rPr lang="en-US" sz="700" kern="1600" dirty="0" err="1">
                    <a:effectLst/>
                    <a:latin typeface="Times New Roman"/>
                    <a:ea typeface="Calibri"/>
                  </a:rPr>
                  <a:t>Quản</a:t>
                </a:r>
                <a:r>
                  <a:rPr lang="en-US" sz="7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700" kern="1600" dirty="0" err="1">
                    <a:effectLst/>
                    <a:latin typeface="Times New Roman"/>
                    <a:ea typeface="Calibri"/>
                  </a:rPr>
                  <a:t>lý</a:t>
                </a:r>
                <a:r>
                  <a:rPr lang="en-US" sz="7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7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7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7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7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9" name="AutoShape 179"/>
              <p:cNvCxnSpPr>
                <a:cxnSpLocks noChangeShapeType="1"/>
              </p:cNvCxnSpPr>
              <p:nvPr/>
            </p:nvCxnSpPr>
            <p:spPr bwMode="auto">
              <a:xfrm>
                <a:off x="628650" y="0"/>
                <a:ext cx="0" cy="1406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AutoShape 180"/>
              <p:cNvCxnSpPr>
                <a:cxnSpLocks noChangeShapeType="1"/>
              </p:cNvCxnSpPr>
              <p:nvPr/>
            </p:nvCxnSpPr>
            <p:spPr bwMode="auto">
              <a:xfrm flipV="1">
                <a:off x="857250" y="0"/>
                <a:ext cx="635" cy="1406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11" name="Group 110"/>
              <p:cNvGrpSpPr>
                <a:grpSpLocks/>
              </p:cNvGrpSpPr>
              <p:nvPr/>
            </p:nvGrpSpPr>
            <p:grpSpPr bwMode="auto">
              <a:xfrm>
                <a:off x="1457325" y="600075"/>
                <a:ext cx="1036955" cy="367030"/>
                <a:chOff x="8573" y="4899"/>
                <a:chExt cx="1663" cy="559"/>
              </a:xfrm>
            </p:grpSpPr>
            <p:sp>
              <p:nvSpPr>
                <p:cNvPr id="113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8573" y="4933"/>
                  <a:ext cx="1635" cy="525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Đơn hàng</a:t>
                  </a:r>
                </a:p>
              </p:txBody>
            </p:sp>
            <p:cxnSp>
              <p:nvCxnSpPr>
                <p:cNvPr id="114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8601" y="4899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8601" y="5424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352550" y="942975"/>
                <a:ext cx="499730" cy="6653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0" y="0"/>
              <a:ext cx="5700395" cy="7815580"/>
              <a:chOff x="0" y="0"/>
              <a:chExt cx="5700395" cy="781558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5750" y="3019425"/>
                <a:ext cx="1680845" cy="1600200"/>
                <a:chOff x="0" y="0"/>
                <a:chExt cx="1680845" cy="1600200"/>
              </a:xfrm>
            </p:grpSpPr>
            <p:sp>
              <p:nvSpPr>
                <p:cNvPr id="10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619125" y="123825"/>
                  <a:ext cx="372745" cy="1209675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vert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Trả lời yêu cầu</a:t>
                  </a:r>
                </a:p>
                <a:p>
                  <a:pPr>
                    <a:lnSpc>
                      <a:spcPct val="135000"/>
                    </a:lnSpc>
                    <a:spcBef>
                      <a:spcPts val="720"/>
                    </a:spcBef>
                    <a:spcAft>
                      <a:spcPts val="72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 </a:t>
                  </a:r>
                </a:p>
              </p:txBody>
            </p:sp>
            <p:sp>
              <p:nvSpPr>
                <p:cNvPr id="10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0" y="200025"/>
                  <a:ext cx="379095" cy="1089660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vert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Gửi yêu cầu</a:t>
                  </a:r>
                </a:p>
              </p:txBody>
            </p:sp>
            <p:cxnSp>
              <p:nvCxnSpPr>
                <p:cNvPr id="102" name="AutoShape 19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4800" y="1600200"/>
                  <a:ext cx="137604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AutoShape 19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04800" y="0"/>
                  <a:ext cx="0" cy="15944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AutoShape 197"/>
                <p:cNvCxnSpPr>
                  <a:cxnSpLocks noChangeShapeType="1"/>
                </p:cNvCxnSpPr>
                <p:nvPr/>
              </p:nvCxnSpPr>
              <p:spPr bwMode="auto">
                <a:xfrm>
                  <a:off x="523875" y="9525"/>
                  <a:ext cx="0" cy="140451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5" name="AutoShape 198"/>
                <p:cNvCxnSpPr>
                  <a:cxnSpLocks noChangeShapeType="1"/>
                </p:cNvCxnSpPr>
                <p:nvPr/>
              </p:nvCxnSpPr>
              <p:spPr bwMode="auto">
                <a:xfrm>
                  <a:off x="523875" y="1409700"/>
                  <a:ext cx="1156970" cy="63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5700395" cy="7815580"/>
                <a:chOff x="0" y="0"/>
                <a:chExt cx="5700395" cy="781558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981200" y="2981325"/>
                  <a:ext cx="3152907" cy="2072005"/>
                  <a:chOff x="0" y="0"/>
                  <a:chExt cx="3152907" cy="2072005"/>
                </a:xfrm>
              </p:grpSpPr>
              <p:sp>
                <p:nvSpPr>
                  <p:cNvPr id="88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250" y="190500"/>
                    <a:ext cx="350520" cy="108966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</p:txBody>
              </p:sp>
              <p:sp>
                <p:nvSpPr>
                  <p:cNvPr id="89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7700" y="76200"/>
                    <a:ext cx="510540" cy="120967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Trả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lời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yêu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cầu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cxnSp>
                <p:nvCxnSpPr>
                  <p:cNvPr id="90" name="AutoShape 18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09575" y="47625"/>
                    <a:ext cx="0" cy="13677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1" name="AutoShape 1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6275" y="85725"/>
                    <a:ext cx="0" cy="13595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0" y="0"/>
                    <a:ext cx="3152907" cy="2072005"/>
                    <a:chOff x="0" y="0"/>
                    <a:chExt cx="3152907" cy="2072005"/>
                  </a:xfrm>
                </p:grpSpPr>
                <p:sp>
                  <p:nvSpPr>
                    <p:cNvPr id="93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250" y="1152525"/>
                      <a:ext cx="1060450" cy="4457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Gửi yêu cầu</a:t>
                      </a:r>
                    </a:p>
                  </p:txBody>
                </p:sp>
                <p:sp>
                  <p:nvSpPr>
                    <p:cNvPr id="94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9675" y="1771650"/>
                      <a:ext cx="1158240" cy="300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Trả lời yêu cầu</a:t>
                      </a: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p:txBody>
                </p:sp>
                <p:sp>
                  <p:nvSpPr>
                    <p:cNvPr id="95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447800"/>
                      <a:ext cx="1268095" cy="4457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Quản trị viên</a:t>
                      </a: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p:txBody>
                </p:sp>
                <p:cxnSp>
                  <p:nvCxnSpPr>
                    <p:cNvPr id="96" name="AutoShape 19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276350" y="1771650"/>
                      <a:ext cx="1876557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3152775" y="0"/>
                      <a:ext cx="0" cy="176900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266825" y="1524000"/>
                      <a:ext cx="161641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2886075" y="0"/>
                      <a:ext cx="0" cy="152445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0" y="85725"/>
                  <a:ext cx="3325495" cy="2933065"/>
                  <a:chOff x="0" y="0"/>
                  <a:chExt cx="3325495" cy="2933065"/>
                </a:xfrm>
              </p:grpSpPr>
              <p:sp>
                <p:nvSpPr>
                  <p:cNvPr id="75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4875" y="457200"/>
                    <a:ext cx="1223010" cy="31559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76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9175" y="0"/>
                    <a:ext cx="993775" cy="28829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600"/>
                      </a:spcAft>
                    </a:pP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Gửi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yêu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cầu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77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085975"/>
                    <a:ext cx="1373505" cy="847090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90170" indent="-180340"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1.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Quản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trị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78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2875"/>
                    <a:ext cx="1268095" cy="44577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Khách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hàng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cxnSp>
                <p:nvCxnSpPr>
                  <p:cNvPr id="79" name="AutoShape 17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57225" y="266700"/>
                    <a:ext cx="139319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0" name="AutoShape 17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57225" y="266700"/>
                    <a:ext cx="0" cy="182410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1" name="AutoShape 1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95350" y="485775"/>
                    <a:ext cx="9525" cy="160464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2" name="AutoShape 1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95350" y="485775"/>
                    <a:ext cx="1155700" cy="6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3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019175" y="1143000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85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Người dùng</a:t>
                      </a:r>
                    </a:p>
                  </p:txBody>
                </p:sp>
                <p:cxnSp>
                  <p:nvCxnSpPr>
                    <p:cNvPr id="86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7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84" name="Straight Arrow Connector 83"/>
                  <p:cNvCxnSpPr/>
                  <p:nvPr/>
                </p:nvCxnSpPr>
                <p:spPr>
                  <a:xfrm flipV="1">
                    <a:off x="1038225" y="1485900"/>
                    <a:ext cx="407843" cy="65475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324225" y="0"/>
                  <a:ext cx="2376170" cy="3786505"/>
                  <a:chOff x="0" y="0"/>
                  <a:chExt cx="2376170" cy="3786505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0" y="0"/>
                    <a:ext cx="2376170" cy="2976880"/>
                    <a:chOff x="0" y="0"/>
                    <a:chExt cx="2376170" cy="2976880"/>
                  </a:xfrm>
                </p:grpSpPr>
                <p:sp>
                  <p:nvSpPr>
                    <p:cNvPr id="68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325" y="466725"/>
                      <a:ext cx="1217930" cy="3822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Gửi yêu cầu</a:t>
                      </a:r>
                    </a:p>
                  </p:txBody>
                </p:sp>
                <p:sp>
                  <p:nvSpPr>
                    <p:cNvPr id="69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275" y="0"/>
                      <a:ext cx="1223010" cy="355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Trả</a:t>
                      </a: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lời</a:t>
                      </a: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yêu</a:t>
                      </a: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cầu</a:t>
                      </a:r>
                      <a:endParaRPr lang="en-US" sz="700" kern="16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p:txBody>
                </p:sp>
                <p:sp>
                  <p:nvSpPr>
                    <p:cNvPr id="70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925" y="2162175"/>
                      <a:ext cx="1452245" cy="814705"/>
                    </a:xfrm>
                    <a:prstGeom prst="ellipse">
                      <a:avLst/>
                    </a:prstGeom>
                    <a:noFill/>
                    <a:ln w="1905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4BAC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68686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90170" indent="-180340" algn="ctr"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5.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Tìm</a:t>
                      </a: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kiếm</a:t>
                      </a:r>
                      <a:endParaRPr lang="en-US" sz="700" kern="1600" dirty="0">
                        <a:effectLst/>
                        <a:latin typeface="Times New Roman"/>
                        <a:ea typeface="Calibri"/>
                      </a:endParaRPr>
                    </a:p>
                  </p:txBody>
                </p:sp>
                <p:cxnSp>
                  <p:nvCxnSpPr>
                    <p:cNvPr id="71" name="AutoShape 1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571500"/>
                      <a:ext cx="153670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AutoShape 1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533525" y="561975"/>
                      <a:ext cx="0" cy="160551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AutoShape 18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800225" y="361950"/>
                      <a:ext cx="0" cy="181816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AutoShape 18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0" y="352425"/>
                      <a:ext cx="1802130" cy="6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525" y="3419475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65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Sản phẩm</a:t>
                      </a:r>
                    </a:p>
                  </p:txBody>
                </p:sp>
                <p:cxnSp>
                  <p:nvCxnSpPr>
                    <p:cNvPr id="66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7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64" name="Straight Arrow Connector 63"/>
                  <p:cNvCxnSpPr/>
                  <p:nvPr/>
                </p:nvCxnSpPr>
                <p:spPr>
                  <a:xfrm flipV="1">
                    <a:off x="561975" y="2876550"/>
                    <a:ext cx="542260" cy="54226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895600" y="4876800"/>
                  <a:ext cx="2616835" cy="2729230"/>
                  <a:chOff x="0" y="0"/>
                  <a:chExt cx="2616835" cy="2729230"/>
                </a:xfrm>
              </p:grpSpPr>
              <p:sp>
                <p:nvSpPr>
                  <p:cNvPr id="46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247775"/>
                    <a:ext cx="1158240" cy="30035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4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575" y="628650"/>
                    <a:ext cx="975360" cy="30035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4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076325" y="781050"/>
                    <a:ext cx="1498600" cy="1047750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90170" indent="-180340"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4.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Quản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lý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tin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tức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và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góp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ý</a:t>
                    </a:r>
                  </a:p>
                </p:txBody>
              </p:sp>
              <p:cxnSp>
                <p:nvCxnSpPr>
                  <p:cNvPr id="49" name="AutoShape 3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5750" y="0"/>
                    <a:ext cx="0" cy="91948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0" name="AutoShape 40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9525" y="1228725"/>
                    <a:ext cx="10623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1" name="AutoShape 40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9525" y="0"/>
                    <a:ext cx="635" cy="12293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5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590675" y="2362200"/>
                    <a:ext cx="1026160" cy="367030"/>
                    <a:chOff x="8590" y="4899"/>
                    <a:chExt cx="1646" cy="559"/>
                  </a:xfrm>
                </p:grpSpPr>
                <p:sp>
                  <p:nvSpPr>
                    <p:cNvPr id="59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90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Tin tức</a:t>
                      </a:r>
                    </a:p>
                  </p:txBody>
                </p:sp>
                <p:cxnSp>
                  <p:nvCxnSpPr>
                    <p:cNvPr id="60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1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3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23825" y="1933575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56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Góp ý</a:t>
                      </a:r>
                    </a:p>
                  </p:txBody>
                </p:sp>
                <p:cxnSp>
                  <p:nvCxnSpPr>
                    <p:cNvPr id="57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8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1838325" y="1828800"/>
                    <a:ext cx="233916" cy="536502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638175" y="1695450"/>
                    <a:ext cx="649605" cy="2381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7625" y="4743450"/>
                  <a:ext cx="1933575" cy="3043555"/>
                  <a:chOff x="0" y="0"/>
                  <a:chExt cx="1933575" cy="3043555"/>
                </a:xfrm>
              </p:grpSpPr>
              <p:sp>
                <p:nvSpPr>
                  <p:cNvPr id="33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6775" y="171450"/>
                    <a:ext cx="377825" cy="109918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34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00" y="180975"/>
                    <a:ext cx="318770" cy="108966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</p:txBody>
              </p:sp>
              <p:sp>
                <p:nvSpPr>
                  <p:cNvPr id="35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38275"/>
                    <a:ext cx="1316990" cy="737235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lvl="0"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6.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kê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36" name="AutoShape 19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61975" y="0"/>
                    <a:ext cx="137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7" name="AutoShape 19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52450" y="0"/>
                    <a:ext cx="3810" cy="139954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8" name="AutoShape 1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525" y="152400"/>
                    <a:ext cx="115697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9" name="AutoShape 1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81050" y="152400"/>
                    <a:ext cx="0" cy="12534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40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09550" y="2676525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4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Hóa đơn</a:t>
                      </a:r>
                    </a:p>
                  </p:txBody>
                </p:sp>
                <p:cxnSp>
                  <p:nvCxnSpPr>
                    <p:cNvPr id="44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5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41" name="Straight Arrow Connector 40"/>
                  <p:cNvCxnSpPr/>
                  <p:nvPr/>
                </p:nvCxnSpPr>
                <p:spPr>
                  <a:xfrm flipH="1" flipV="1">
                    <a:off x="1085850" y="2085975"/>
                    <a:ext cx="842645" cy="60950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 flipV="1">
                    <a:off x="714375" y="2171700"/>
                    <a:ext cx="9525" cy="5010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457325" y="4895850"/>
                  <a:ext cx="2227580" cy="2919730"/>
                  <a:chOff x="0" y="0"/>
                  <a:chExt cx="2227580" cy="2919730"/>
                </a:xfrm>
              </p:grpSpPr>
              <p:sp>
                <p:nvSpPr>
                  <p:cNvPr id="18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3900" y="95250"/>
                    <a:ext cx="515620" cy="120967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19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650" y="123825"/>
                    <a:ext cx="363855" cy="108966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</p:txBody>
              </p:sp>
              <p:sp>
                <p:nvSpPr>
                  <p:cNvPr id="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85875"/>
                    <a:ext cx="1452245" cy="804545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179705" indent="-269875"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	3.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Quản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lý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sản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phẩm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21" name="AutoShape 18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42925" y="0"/>
                    <a:ext cx="0" cy="13068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2" name="AutoShape 18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9625" y="0"/>
                    <a:ext cx="0" cy="12534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23875" y="2095500"/>
                    <a:ext cx="0" cy="46037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7625" y="2552700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30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Sản phẩm</a:t>
                      </a:r>
                    </a:p>
                  </p:txBody>
                </p:sp>
                <p:cxnSp>
                  <p:nvCxnSpPr>
                    <p:cNvPr id="31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1190625" y="2552700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27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Danh mục</a:t>
                      </a:r>
                    </a:p>
                  </p:txBody>
                </p:sp>
                <p:cxnSp>
                  <p:nvCxnSpPr>
                    <p:cNvPr id="28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533400" y="2095500"/>
                    <a:ext cx="1148080" cy="46037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Text Box 15"/>
          <p:cNvSpPr txBox="1">
            <a:spLocks noChangeArrowheads="1"/>
          </p:cNvSpPr>
          <p:nvPr/>
        </p:nvSpPr>
        <p:spPr bwMode="auto">
          <a:xfrm>
            <a:off x="214282" y="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24332851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dưới</a:t>
            </a:r>
            <a:r>
              <a:rPr lang="en-US" sz="1800" b="1" dirty="0"/>
              <a:t> </a:t>
            </a:r>
            <a:r>
              <a:rPr lang="en-US" sz="1800" b="1" dirty="0" err="1"/>
              <a:t>đỉnh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“</a:t>
            </a:r>
            <a:r>
              <a:rPr lang="en-US" sz="1800" b="1" dirty="0" err="1"/>
              <a:t>Quản</a:t>
            </a:r>
            <a:r>
              <a:rPr lang="en-US" sz="1800" b="1" dirty="0"/>
              <a:t> </a:t>
            </a:r>
            <a:r>
              <a:rPr lang="en-US" sz="1800" b="1" dirty="0" err="1"/>
              <a:t>trị</a:t>
            </a:r>
            <a:r>
              <a:rPr lang="en-US" sz="1800" b="1" dirty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2468880"/>
            <a:ext cx="7467600" cy="3779520"/>
            <a:chOff x="0" y="0"/>
            <a:chExt cx="6193790" cy="3779520"/>
          </a:xfrm>
        </p:grpSpPr>
        <p:cxnSp>
          <p:nvCxnSpPr>
            <p:cNvPr id="10" name="AutoShape 199"/>
            <p:cNvCxnSpPr>
              <a:cxnSpLocks noChangeShapeType="1"/>
            </p:cNvCxnSpPr>
            <p:nvPr/>
          </p:nvCxnSpPr>
          <p:spPr bwMode="auto">
            <a:xfrm flipH="1">
              <a:off x="1085850" y="1771650"/>
              <a:ext cx="100457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1" name="Group 10"/>
            <p:cNvGrpSpPr/>
            <p:nvPr/>
          </p:nvGrpSpPr>
          <p:grpSpPr>
            <a:xfrm>
              <a:off x="0" y="0"/>
              <a:ext cx="6193790" cy="3779520"/>
              <a:chOff x="0" y="0"/>
              <a:chExt cx="6193790" cy="3779520"/>
            </a:xfrm>
          </p:grpSpPr>
          <p:sp>
            <p:nvSpPr>
              <p:cNvPr id="13" name="Text Box 218"/>
              <p:cNvSpPr txBox="1">
                <a:spLocks noChangeArrowheads="1"/>
              </p:cNvSpPr>
              <p:nvPr/>
            </p:nvSpPr>
            <p:spPr bwMode="auto">
              <a:xfrm>
                <a:off x="1133475" y="1809750"/>
                <a:ext cx="755015" cy="2667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4" name="Text Box 217"/>
              <p:cNvSpPr txBox="1">
                <a:spLocks noChangeArrowheads="1"/>
              </p:cNvSpPr>
              <p:nvPr/>
            </p:nvSpPr>
            <p:spPr bwMode="auto">
              <a:xfrm>
                <a:off x="1047750" y="1371600"/>
                <a:ext cx="1088390" cy="3048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5" name="AutoShape 199"/>
              <p:cNvCxnSpPr>
                <a:cxnSpLocks noChangeShapeType="1"/>
              </p:cNvCxnSpPr>
              <p:nvPr/>
            </p:nvCxnSpPr>
            <p:spPr bwMode="auto">
              <a:xfrm flipV="1">
                <a:off x="2971800" y="1914525"/>
                <a:ext cx="993775" cy="12071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216"/>
              <p:cNvSpPr txBox="1">
                <a:spLocks noChangeArrowheads="1"/>
              </p:cNvSpPr>
              <p:nvPr/>
            </p:nvSpPr>
            <p:spPr bwMode="auto">
              <a:xfrm>
                <a:off x="4038600" y="3524250"/>
                <a:ext cx="752475" cy="25527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7" name="Text Box 215"/>
              <p:cNvSpPr txBox="1">
                <a:spLocks noChangeArrowheads="1"/>
              </p:cNvSpPr>
              <p:nvPr/>
            </p:nvSpPr>
            <p:spPr bwMode="auto">
              <a:xfrm>
                <a:off x="3905250" y="2962275"/>
                <a:ext cx="100901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8" name="Text Box 216"/>
              <p:cNvSpPr txBox="1">
                <a:spLocks noChangeArrowheads="1"/>
              </p:cNvSpPr>
              <p:nvPr/>
            </p:nvSpPr>
            <p:spPr bwMode="auto">
              <a:xfrm>
                <a:off x="4095750" y="457200"/>
                <a:ext cx="752475" cy="3009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9" name="Text Box 215"/>
              <p:cNvSpPr txBox="1">
                <a:spLocks noChangeArrowheads="1"/>
              </p:cNvSpPr>
              <p:nvPr/>
            </p:nvSpPr>
            <p:spPr bwMode="auto">
              <a:xfrm>
                <a:off x="4086225" y="0"/>
                <a:ext cx="1009015" cy="30924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066925" y="1362075"/>
                <a:ext cx="1661160" cy="74993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lvl="1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Cập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người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dùng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1" name="Text Box 216"/>
              <p:cNvSpPr txBox="1">
                <a:spLocks noChangeArrowheads="1"/>
              </p:cNvSpPr>
              <p:nvPr/>
            </p:nvSpPr>
            <p:spPr bwMode="auto">
              <a:xfrm>
                <a:off x="1057275" y="485775"/>
                <a:ext cx="752475" cy="2628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924050" y="104775"/>
                <a:ext cx="1704975" cy="55118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269875" indent="-269875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1.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Đăng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nhập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0" y="1495425"/>
                <a:ext cx="1078865" cy="42862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Quản trị viên</a:t>
                </a: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24" name="Text Box 224"/>
              <p:cNvSpPr txBox="1">
                <a:spLocks noChangeArrowheads="1"/>
              </p:cNvSpPr>
              <p:nvPr/>
            </p:nvSpPr>
            <p:spPr bwMode="auto">
              <a:xfrm>
                <a:off x="838200" y="3448050"/>
                <a:ext cx="847725" cy="2628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5" name="Text Box 223"/>
              <p:cNvSpPr txBox="1">
                <a:spLocks noChangeArrowheads="1"/>
              </p:cNvSpPr>
              <p:nvPr/>
            </p:nvSpPr>
            <p:spPr bwMode="auto">
              <a:xfrm>
                <a:off x="885825" y="2962275"/>
                <a:ext cx="1007110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6" name="Text Box 215"/>
              <p:cNvSpPr txBox="1">
                <a:spLocks noChangeArrowheads="1"/>
              </p:cNvSpPr>
              <p:nvPr/>
            </p:nvSpPr>
            <p:spPr bwMode="auto">
              <a:xfrm>
                <a:off x="838200" y="19050"/>
                <a:ext cx="1009015" cy="2857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733550" y="3124200"/>
                <a:ext cx="1619250" cy="65532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lvl="1" indent="3175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  <a:buFont typeface="+mj-lt"/>
                  <a:buAutoNum type="arabicPeriod" startAt="3"/>
                </a:pP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Đăng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xuất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AutoShape 194"/>
              <p:cNvCxnSpPr>
                <a:cxnSpLocks noChangeShapeType="1"/>
              </p:cNvCxnSpPr>
              <p:nvPr/>
            </p:nvCxnSpPr>
            <p:spPr bwMode="auto">
              <a:xfrm flipV="1">
                <a:off x="581025" y="342900"/>
                <a:ext cx="635" cy="10909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95"/>
              <p:cNvCxnSpPr>
                <a:cxnSpLocks noChangeShapeType="1"/>
              </p:cNvCxnSpPr>
              <p:nvPr/>
            </p:nvCxnSpPr>
            <p:spPr bwMode="auto">
              <a:xfrm>
                <a:off x="600075" y="342900"/>
                <a:ext cx="13214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196"/>
              <p:cNvCxnSpPr>
                <a:cxnSpLocks noChangeShapeType="1"/>
              </p:cNvCxnSpPr>
              <p:nvPr/>
            </p:nvCxnSpPr>
            <p:spPr bwMode="auto">
              <a:xfrm flipH="1">
                <a:off x="838200" y="514350"/>
                <a:ext cx="11144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197"/>
              <p:cNvCxnSpPr>
                <a:cxnSpLocks noChangeShapeType="1"/>
              </p:cNvCxnSpPr>
              <p:nvPr/>
            </p:nvCxnSpPr>
            <p:spPr bwMode="auto">
              <a:xfrm>
                <a:off x="847725" y="514350"/>
                <a:ext cx="0" cy="9309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200"/>
              <p:cNvCxnSpPr>
                <a:cxnSpLocks noChangeShapeType="1"/>
              </p:cNvCxnSpPr>
              <p:nvPr/>
            </p:nvCxnSpPr>
            <p:spPr bwMode="auto">
              <a:xfrm>
                <a:off x="838200" y="1933575"/>
                <a:ext cx="9525" cy="13144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201"/>
              <p:cNvCxnSpPr>
                <a:cxnSpLocks noChangeShapeType="1"/>
              </p:cNvCxnSpPr>
              <p:nvPr/>
            </p:nvCxnSpPr>
            <p:spPr bwMode="auto">
              <a:xfrm flipH="1">
                <a:off x="581025" y="3476625"/>
                <a:ext cx="1151890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202"/>
              <p:cNvCxnSpPr>
                <a:cxnSpLocks noChangeShapeType="1"/>
              </p:cNvCxnSpPr>
              <p:nvPr/>
            </p:nvCxnSpPr>
            <p:spPr bwMode="auto">
              <a:xfrm flipV="1">
                <a:off x="590550" y="1933575"/>
                <a:ext cx="635" cy="15436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203"/>
              <p:cNvCxnSpPr>
                <a:cxnSpLocks noChangeShapeType="1"/>
              </p:cNvCxnSpPr>
              <p:nvPr/>
            </p:nvCxnSpPr>
            <p:spPr bwMode="auto">
              <a:xfrm>
                <a:off x="838200" y="3248025"/>
                <a:ext cx="9906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3943350" y="1581150"/>
                <a:ext cx="1036955" cy="354965"/>
                <a:chOff x="8573" y="4899"/>
                <a:chExt cx="1663" cy="559"/>
              </a:xfrm>
            </p:grpSpPr>
            <p:sp>
              <p:nvSpPr>
                <p:cNvPr id="48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8573" y="4933"/>
                  <a:ext cx="1635" cy="525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1200" kern="1600">
                      <a:effectLst/>
                      <a:latin typeface="Times New Roman"/>
                      <a:ea typeface="Calibri"/>
                    </a:rPr>
                    <a:t>Người dùng</a:t>
                  </a:r>
                  <a:endParaRPr lang="en-US" sz="1300" kern="1600">
                    <a:effectLst/>
                    <a:latin typeface="Times New Roman"/>
                    <a:ea typeface="Calibri"/>
                  </a:endParaRPr>
                </a:p>
              </p:txBody>
            </p:sp>
            <p:cxnSp>
              <p:nvCxnSpPr>
                <p:cNvPr id="49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8601" y="4899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8601" y="5424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7" name="AutoShape 208"/>
              <p:cNvCxnSpPr>
                <a:cxnSpLocks noChangeShapeType="1"/>
              </p:cNvCxnSpPr>
              <p:nvPr/>
            </p:nvCxnSpPr>
            <p:spPr bwMode="auto">
              <a:xfrm flipV="1">
                <a:off x="5686425" y="285750"/>
                <a:ext cx="5080" cy="12242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209"/>
              <p:cNvCxnSpPr>
                <a:cxnSpLocks noChangeShapeType="1"/>
              </p:cNvCxnSpPr>
              <p:nvPr/>
            </p:nvCxnSpPr>
            <p:spPr bwMode="auto">
              <a:xfrm flipH="1">
                <a:off x="3543300" y="285750"/>
                <a:ext cx="2143125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213"/>
              <p:cNvCxnSpPr>
                <a:cxnSpLocks noChangeShapeType="1"/>
              </p:cNvCxnSpPr>
              <p:nvPr/>
            </p:nvCxnSpPr>
            <p:spPr bwMode="auto">
              <a:xfrm flipH="1">
                <a:off x="3286125" y="3324225"/>
                <a:ext cx="21151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232"/>
              <p:cNvCxnSpPr>
                <a:cxnSpLocks noChangeShapeType="1"/>
              </p:cNvCxnSpPr>
              <p:nvPr/>
            </p:nvCxnSpPr>
            <p:spPr bwMode="auto">
              <a:xfrm flipH="1" flipV="1">
                <a:off x="5400675" y="1943100"/>
                <a:ext cx="1270" cy="13811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233"/>
              <p:cNvCxnSpPr>
                <a:cxnSpLocks noChangeShapeType="1"/>
              </p:cNvCxnSpPr>
              <p:nvPr/>
            </p:nvCxnSpPr>
            <p:spPr bwMode="auto">
              <a:xfrm>
                <a:off x="3543300" y="495300"/>
                <a:ext cx="18586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234"/>
              <p:cNvCxnSpPr>
                <a:cxnSpLocks noChangeShapeType="1"/>
              </p:cNvCxnSpPr>
              <p:nvPr/>
            </p:nvCxnSpPr>
            <p:spPr bwMode="auto">
              <a:xfrm>
                <a:off x="5400675" y="495300"/>
                <a:ext cx="0" cy="10452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235"/>
              <p:cNvCxnSpPr>
                <a:cxnSpLocks noChangeShapeType="1"/>
              </p:cNvCxnSpPr>
              <p:nvPr/>
            </p:nvCxnSpPr>
            <p:spPr bwMode="auto">
              <a:xfrm>
                <a:off x="3286125" y="3543300"/>
                <a:ext cx="24047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236"/>
              <p:cNvCxnSpPr>
                <a:cxnSpLocks noChangeShapeType="1"/>
              </p:cNvCxnSpPr>
              <p:nvPr/>
            </p:nvCxnSpPr>
            <p:spPr bwMode="auto">
              <a:xfrm flipV="1">
                <a:off x="5686425" y="2009775"/>
                <a:ext cx="634" cy="1523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5114925" y="1562100"/>
                <a:ext cx="1078865" cy="44767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Người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dùng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cxnSp>
            <p:nvCxnSpPr>
              <p:cNvPr id="46" name="AutoShape 238"/>
              <p:cNvCxnSpPr>
                <a:cxnSpLocks noChangeShapeType="1"/>
              </p:cNvCxnSpPr>
              <p:nvPr/>
            </p:nvCxnSpPr>
            <p:spPr bwMode="auto">
              <a:xfrm flipH="1" flipV="1">
                <a:off x="3238500" y="676275"/>
                <a:ext cx="726440" cy="861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239"/>
              <p:cNvCxnSpPr>
                <a:cxnSpLocks noChangeShapeType="1"/>
              </p:cNvCxnSpPr>
              <p:nvPr/>
            </p:nvCxnSpPr>
            <p:spPr bwMode="auto">
              <a:xfrm flipH="1">
                <a:off x="3733800" y="1752600"/>
                <a:ext cx="23177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AutoShape 198"/>
            <p:cNvCxnSpPr>
              <a:cxnSpLocks noChangeShapeType="1"/>
            </p:cNvCxnSpPr>
            <p:nvPr/>
          </p:nvCxnSpPr>
          <p:spPr bwMode="auto">
            <a:xfrm>
              <a:off x="1095375" y="1619250"/>
              <a:ext cx="10140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88297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421210281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2481</TotalTime>
  <Words>2795</Words>
  <Application>Microsoft Office PowerPoint</Application>
  <PresentationFormat>On-screen Show (4:3)</PresentationFormat>
  <Paragraphs>341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Times New Roman</vt:lpstr>
      <vt:lpstr>Verdana</vt:lpstr>
      <vt:lpstr>Wingdings</vt:lpstr>
      <vt:lpstr>cdb2004169gl</vt:lpstr>
      <vt:lpstr>Image</vt:lpstr>
      <vt:lpstr>PowerPoint Presentation</vt:lpstr>
      <vt:lpstr>PowerPoint Presentation</vt:lpstr>
      <vt:lpstr>PowerPoint Presentation</vt:lpstr>
      <vt:lpstr>Một số hình ảnh sự tiện dụng của việc mua hàng qua internet</vt:lpstr>
      <vt:lpstr>Sự tiện dụng của việc mua hàng trực tuyến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&lt;div class="center1"&gt;  &lt;h4&gt;ĐĂNG NHẬP&lt;/h4&gt;  &lt;?php if(isset( $_SESSION['username'])){ ?&gt; &lt;div id="dangnhap-in"&gt;  &lt;span id="xinchao"&gt;  &lt;p&gt;Xin chào: &lt;span&gt;&lt;?php echo $_SESSION['username'] ?&gt;&lt;/span&gt;&lt;/p&gt;&lt;/span&gt;  &lt;span id="logout"&gt;&lt;p&gt;&lt;a href="logout.php"&gt;Logout&lt;/a&gt;&lt;/p&gt;&lt;/span&gt; &lt;/div&gt; &lt;!-- End .dangnhap-in--&gt; &lt;?php  } Else{ ?&gt; &lt;div id="dangnhap-in"&gt;  &lt;form action="dangnhap.php" method="post"&gt;   &lt;span&gt;   &lt;p&gt;Username: &lt;input type="text" size="10" name="user"&gt;&lt;/p&gt;&lt;br&gt;   &lt;p&gt;Password: &lt;input type="password" size="10" name="pass"&gt;&lt;/p&gt;&lt;br&gt;   &lt;/span&gt;   &lt;a href="index.php?content=dangnhap"&gt;   &lt;button name="login"&gt;Đăng nhập&lt;/button&gt;&lt;/a&gt;&lt;br&gt;  &lt;/form&gt;  &lt;ul&gt;   &lt;li&gt;&lt;a href="index.php?content=dangky"&gt;Đăng ký&lt;/a&gt;&lt;/li&gt;  &lt;/ul&gt; &lt;/div&gt; &lt;!-- End .dangnhap-in--&gt; &lt;?php } ?&gt; &lt;/div&gt;&lt;!-- End .center1--&gt; </vt:lpstr>
      <vt:lpstr>PowerPoint Presentation</vt:lpstr>
      <vt:lpstr>&lt;link rel="stylesheet" href="css/them_sanpham.css"&gt; &lt;?php   //include('../include/connect.php');   $idsp=$_GET['idsp'];         $sql="select * from sanpham where idsp=$idsp";          $rows=mysql_query($sql);          $row=mysql_fetch_array($rows); ?&gt; &lt;form action="update_sanpham.php?idsp=&lt;?php echo $idsp;?&gt;" method="post" name="frm" onsubmit="" enctype="multipart/form-data"&gt;  &lt;table&gt;    &lt;tr class="tieude_themsp"&gt;     &lt;td colspan=2&gt;Sửa Sản Phẩm &lt;/td&gt;    &lt;/tr&gt;       &lt;tr&gt;              &lt;td&gt;Tên SP&lt;/td&gt;&lt;td&gt;&lt;input type="text" name="tensp" value="&lt;?php echo $row['tensp'] ?&gt;"/&gt;&lt;/td&gt;             &lt;/tr&gt;             &lt;tr&gt;              &lt;td&gt;Hình ảnh&lt;/td&gt;&lt;td class="img_hienthi_sp"&gt;&lt;img src="../img/uploads/&lt;?=$row['hinhanh']?&gt;" width="80" height="120"/&gt;&lt;br /&gt;&lt;br /&gt;&lt;input type="file" name="hinhanh" /&gt;&lt;/td&gt;             &lt;/tr&gt;</vt:lpstr>
      <vt:lpstr>&lt;tr&gt;              &lt;td&gt;Màu&lt;/td&gt;&lt;td&gt;&lt;input type="text" name="mau" value="&lt;?php echo $row['mau'] ?&gt;"/&gt;&lt;/td&gt;             &lt;/tr&gt;             &lt;tr&gt;              &lt;td&gt;Chi tiết&lt;/td&gt;&lt;td&gt;&lt;textarea name="chitiet" id="chitiet"&gt;&lt;?php echo $row['chitiet'] ?&gt;&lt;/textarea&gt;&lt;/td&gt;             &lt;/tr&gt;      &lt;tr&gt;              &lt;td&gt;Số lượng&lt;/td&gt;&lt;td&gt;&lt;input type="text" name="soluong" size="5" value="&lt;?php echo $row['soluong'] ?&gt;"/&gt;&lt;/td&gt;             &lt;/tr&gt;    &lt;tr&gt;              &lt;td&gt;Đã bán&lt;/td&gt;&lt;td&gt;&lt;input type="text" name="daban" size="5" value="&lt;?php echo $row['daban'] ?&gt;"/&gt;&lt;/td&gt;             &lt;/tr&gt;             &lt;tr&gt;              &lt;td&gt;Giá&lt;/td&gt;&lt;td&gt;&lt;input type="text" name="gia" value="&lt;?php echo $row['gia'] ?&gt;"/&gt;&lt;/td&gt;             &lt;/tr&gt;    &lt;tr&gt;              &lt;td&gt;Giảm giá&lt;/td&gt;&lt;td&gt;&lt;input type="text" name="khuyenmai1" size="1" value="&lt;?php echo $row['khuyenmai1'] ?&gt;" /&gt; &amp;nbsp %&lt;/td&gt;             &lt;/tr&gt;    &lt;tr&gt;              &lt;td&gt;Tặng thêm &lt;/td&gt;&lt;td&gt;&lt;textarea name="khuyenmai2"&gt;&lt;?php echo $row['khuyenmai2'] ?&gt;&lt;/textarea&gt;&lt;/td&gt;             &lt;/tr&gt;</vt:lpstr>
      <vt:lpstr>&lt;tr&gt;              &lt;td&gt;Mã DM&lt;/td&gt;&lt;td&gt;       &lt;select name="danhmuc"&gt;      &lt;?php        $sql1="select * from danhmuc";       $rows1=mysql_query($sql1);       while($row1=mysql_fetch_array($rows1))      {      ?&gt;      &lt;option value="&lt;?php echo $row1['madm']?&gt;" &lt;?php if($row['madm']==$row1['madm']) echo 'selected="selected"';?&gt;&gt;&lt;?php echo $row1['tendm']?&gt;&lt;/option&gt;      &lt;?php }?&gt;      &lt;/select&gt;          &lt;/td&gt;             &lt;/tr&gt;             &lt;tr&gt;                 &lt;td colspan=2 class="input"&gt; &lt;input type="submit" name="update" value="Update" /&gt;                 &lt;input type="reset" name="" value="Hủy" /&gt;&lt;/td&gt;             &lt;/tr&gt;         &lt;/table&gt;   &lt;/form&gt; &lt;script type="text/javascript" language="javascript"&gt;     CKEDITOR.replace( 'chitiet', {  uiColor: '#d1d1d1' }); &lt;/script&gt;</vt:lpstr>
      <vt:lpstr>PowerPoint Presentation</vt:lpstr>
      <vt:lpstr>PowerPoint Presentation</vt:lpstr>
      <vt:lpstr>&lt;div id="timkiem"&gt; &lt;div class="center1"&gt;&lt;h4&gt;TÌM KIẾM &lt;/h4&gt; &lt;div id="select"&gt;  &lt;form action="index.php?content=timkiem" method="post"&gt;   &lt;input type="text" name="timkiem" /&gt; &lt;div id="select2"&gt;   &lt;select name="gia"&gt;    &lt;option value="0"&gt; - Chọn giá - &lt;/option&gt;    &lt;option value="1"&gt;&lt; 1.000.000&lt;/option&gt;    &lt;option value="2"&gt;1.000.000 - 3.000.000&lt;/option&gt;    &lt;option value="3"&gt;3.000.000 - 5.000.000&lt;/option&gt;    &lt;option value="4"&gt;5.000.000 - 8.000.000&lt;/option&gt;    &lt;option value="5"&gt;8.000.000 - 10.000.000&lt;/option&gt;    &lt;option value="6"&gt;&gt; 10.000.000&lt;/option&gt;   &lt;/select&gt;   &lt;input type="submit" name="btntk" value="Tìm kiếm" /&gt;  &lt;/form&gt; &lt;/div&gt;&lt;!-- End .select2--&gt; &lt;/div&gt;&lt;!-- End .select--&gt; &lt;/div&gt;&lt;!-- End .center1--&gt; &lt;/div&gt;&lt;!-- End .timkiem--&gt; </vt:lpstr>
      <vt:lpstr>PowerPoint Presentation</vt:lpstr>
      <vt:lpstr>PowerPoint Presentation</vt:lpstr>
      <vt:lpstr>PowerPoint Presentation</vt:lpstr>
      <vt:lpstr>  THỰC HiỆN : NGUYỄN KHẮC MANH Lớp : DHTI11A2HN Mail : khacmanh.inffo@gmail.com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bán điện thoại trực tuyến</dc:title>
  <dc:creator>thanh dat</dc:creator>
  <cp:lastModifiedBy>mạnh khắc</cp:lastModifiedBy>
  <cp:revision>133</cp:revision>
  <dcterms:created xsi:type="dcterms:W3CDTF">2014-01-18T10:00:22Z</dcterms:created>
  <dcterms:modified xsi:type="dcterms:W3CDTF">2020-11-15T17:54:58Z</dcterms:modified>
</cp:coreProperties>
</file>