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702" r:id="rId2"/>
  </p:sldMasterIdLst>
  <p:notesMasterIdLst>
    <p:notesMasterId r:id="rId16"/>
  </p:notesMasterIdLst>
  <p:sldIdLst>
    <p:sldId id="256"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ên khóa học" id="{1C017EE7-3AE3-401C-A19F-286B09022C17}">
          <p14:sldIdLst>
            <p14:sldId id="256"/>
          </p14:sldIdLst>
        </p14:section>
        <p14:section name="1. Tổng quan" id="{510D2F18-B7A0-46C6-A0F6-81D276BDF305}">
          <p14:sldIdLst>
            <p14:sldId id="259"/>
            <p14:sldId id="260"/>
            <p14:sldId id="261"/>
          </p14:sldIdLst>
        </p14:section>
        <p14:section name="2. Đặc điểm, nội dung" id="{664FCCE8-78A1-4D69-AA22-D2F5CFA05384}">
          <p14:sldIdLst>
            <p14:sldId id="262"/>
            <p14:sldId id="263"/>
            <p14:sldId id="264"/>
          </p14:sldIdLst>
        </p14:section>
        <p14:section name="3. Tính ứng dụng &amp; tiềm năng" id="{356A35AF-A48D-4E54-A783-0B2125AE08EE}">
          <p14:sldIdLst>
            <p14:sldId id="265"/>
          </p14:sldIdLst>
        </p14:section>
        <p14:section name="4. Tài liệu &amp; nguồn tham khảo" id="{CF96FF67-5874-4582-9109-A3700BAA0F4F}">
          <p14:sldIdLst>
            <p14:sldId id="266"/>
          </p14:sldIdLst>
        </p14:section>
        <p14:section name="5. Phân tích về nhu cầu thị trường" id="{30F12C93-DE92-4522-B7CF-630561254428}">
          <p14:sldIdLst>
            <p14:sldId id="267"/>
            <p14:sldId id="268"/>
          </p14:sldIdLst>
        </p14:section>
        <p14:section name=" 6. Đề xuất và đánh giá" id="{16361B0A-2EBB-4B32-A82F-E1573D53A2EF}">
          <p14:sldIdLst>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4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DC2E6B-3E3F-4FAC-9EC7-8A9041A6AE3D}" type="datetimeFigureOut">
              <a:rPr lang="en-US" smtClean="0"/>
              <a:t>25/05/2023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B73654-B57A-43D9-9ED0-048ABDDF7608}" type="slidenum">
              <a:rPr lang="en-US" smtClean="0"/>
              <a:t>‹#›</a:t>
            </a:fld>
            <a:endParaRPr lang="en-US"/>
          </a:p>
        </p:txBody>
      </p:sp>
    </p:spTree>
    <p:extLst>
      <p:ext uri="{BB962C8B-B14F-4D97-AF65-F5344CB8AC3E}">
        <p14:creationId xmlns:p14="http://schemas.microsoft.com/office/powerpoint/2010/main" val="897494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73755D2-1FA5-4A1B-A1CE-B66FA0CEB9C2}" type="datetimeFigureOut">
              <a:rPr lang="en-US" smtClean="0"/>
              <a:t>25/05/2023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82228A4-0B8C-433D-9AFF-F5966AD66036}" type="slidenum">
              <a:rPr lang="en-US" smtClean="0"/>
              <a:t>‹#›</a:t>
            </a:fld>
            <a:endParaRPr lang="en-US"/>
          </a:p>
        </p:txBody>
      </p:sp>
    </p:spTree>
    <p:extLst>
      <p:ext uri="{BB962C8B-B14F-4D97-AF65-F5344CB8AC3E}">
        <p14:creationId xmlns:p14="http://schemas.microsoft.com/office/powerpoint/2010/main" val="3768038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3755D2-1FA5-4A1B-A1CE-B66FA0CEB9C2}" type="datetimeFigureOut">
              <a:rPr lang="en-US" smtClean="0"/>
              <a:t>25/05/2023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54371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3755D2-1FA5-4A1B-A1CE-B66FA0CEB9C2}" type="datetimeFigureOut">
              <a:rPr lang="en-US" smtClean="0"/>
              <a:t>25/05/2023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3631578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73755D2-1FA5-4A1B-A1CE-B66FA0CEB9C2}" type="datetimeFigureOut">
              <a:rPr lang="en-US" smtClean="0"/>
              <a:t>25/05/2023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3843104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3755D2-1FA5-4A1B-A1CE-B66FA0CEB9C2}" type="datetimeFigureOut">
              <a:rPr lang="en-US" smtClean="0"/>
              <a:t>25/05/2023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3613817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3755D2-1FA5-4A1B-A1CE-B66FA0CEB9C2}" type="datetimeFigureOut">
              <a:rPr lang="en-US" smtClean="0"/>
              <a:t>25/05/2023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1793287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755D2-1FA5-4A1B-A1CE-B66FA0CEB9C2}" type="datetimeFigureOut">
              <a:rPr lang="en-US" smtClean="0"/>
              <a:t>25/05/2023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3246853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3755D2-1FA5-4A1B-A1CE-B66FA0CEB9C2}" type="datetimeFigureOut">
              <a:rPr lang="en-US" smtClean="0"/>
              <a:t>25/05/2023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246551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3755D2-1FA5-4A1B-A1CE-B66FA0CEB9C2}" type="datetimeFigureOut">
              <a:rPr lang="en-US" smtClean="0"/>
              <a:t>25/05/2023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27589579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73755D2-1FA5-4A1B-A1CE-B66FA0CEB9C2}" type="datetimeFigureOut">
              <a:rPr lang="en-US" smtClean="0"/>
              <a:t>25/05/2023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41583438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73755D2-1FA5-4A1B-A1CE-B66FA0CEB9C2}" type="datetimeFigureOut">
              <a:rPr lang="en-US" smtClean="0"/>
              <a:t>25/05/2023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1923185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3755D2-1FA5-4A1B-A1CE-B66FA0CEB9C2}" type="datetimeFigureOut">
              <a:rPr lang="en-US" smtClean="0"/>
              <a:t>25/05/2023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11833607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73755D2-1FA5-4A1B-A1CE-B66FA0CEB9C2}" type="datetimeFigureOut">
              <a:rPr lang="en-US" smtClean="0"/>
              <a:t>25/05/2023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17089073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73755D2-1FA5-4A1B-A1CE-B66FA0CEB9C2}" type="datetimeFigureOut">
              <a:rPr lang="en-US" smtClean="0"/>
              <a:t>25/05/2023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9956439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73755D2-1FA5-4A1B-A1CE-B66FA0CEB9C2}" type="datetimeFigureOut">
              <a:rPr lang="en-US" smtClean="0"/>
              <a:t>25/05/2023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16953085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73755D2-1FA5-4A1B-A1CE-B66FA0CEB9C2}" type="datetimeFigureOut">
              <a:rPr lang="en-US" smtClean="0"/>
              <a:t>25/05/2023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2228A4-0B8C-433D-9AFF-F5966AD66036}"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6553799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73755D2-1FA5-4A1B-A1CE-B66FA0CEB9C2}" type="datetimeFigureOut">
              <a:rPr lang="en-US" smtClean="0"/>
              <a:t>25/05/2023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15375828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73755D2-1FA5-4A1B-A1CE-B66FA0CEB9C2}" type="datetimeFigureOut">
              <a:rPr lang="en-US" smtClean="0"/>
              <a:t>25/05/2023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25419451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73755D2-1FA5-4A1B-A1CE-B66FA0CEB9C2}" type="datetimeFigureOut">
              <a:rPr lang="en-US" smtClean="0"/>
              <a:t>25/05/2023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5667460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3755D2-1FA5-4A1B-A1CE-B66FA0CEB9C2}" type="datetimeFigureOut">
              <a:rPr lang="en-US" smtClean="0"/>
              <a:t>25/05/2023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35843858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3755D2-1FA5-4A1B-A1CE-B66FA0CEB9C2}" type="datetimeFigureOut">
              <a:rPr lang="en-US" smtClean="0"/>
              <a:t>25/05/2023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3129575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573755D2-1FA5-4A1B-A1CE-B66FA0CEB9C2}" type="datetimeFigureOut">
              <a:rPr lang="en-US" smtClean="0"/>
              <a:t>25/05/2023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82228A4-0B8C-433D-9AFF-F5966AD66036}" type="slidenum">
              <a:rPr lang="en-US" smtClean="0"/>
              <a:t>‹#›</a:t>
            </a:fld>
            <a:endParaRPr lang="en-US"/>
          </a:p>
        </p:txBody>
      </p:sp>
    </p:spTree>
    <p:extLst>
      <p:ext uri="{BB962C8B-B14F-4D97-AF65-F5344CB8AC3E}">
        <p14:creationId xmlns:p14="http://schemas.microsoft.com/office/powerpoint/2010/main" val="187134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755D2-1FA5-4A1B-A1CE-B66FA0CEB9C2}" type="datetimeFigureOut">
              <a:rPr lang="en-US" smtClean="0"/>
              <a:t>25/05/2023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3114207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3755D2-1FA5-4A1B-A1CE-B66FA0CEB9C2}" type="datetimeFigureOut">
              <a:rPr lang="en-US" smtClean="0"/>
              <a:t>25/05/2023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3094682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3755D2-1FA5-4A1B-A1CE-B66FA0CEB9C2}" type="datetimeFigureOut">
              <a:rPr lang="en-US" smtClean="0"/>
              <a:t>25/05/2023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3568373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3755D2-1FA5-4A1B-A1CE-B66FA0CEB9C2}" type="datetimeFigureOut">
              <a:rPr lang="en-US" smtClean="0"/>
              <a:t>25/05/2023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3824875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73755D2-1FA5-4A1B-A1CE-B66FA0CEB9C2}" type="datetimeFigureOut">
              <a:rPr lang="en-US" smtClean="0"/>
              <a:t>25/05/2023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1470188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73755D2-1FA5-4A1B-A1CE-B66FA0CEB9C2}" type="datetimeFigureOut">
              <a:rPr lang="en-US" smtClean="0"/>
              <a:t>25/05/2023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1684051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5.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73755D2-1FA5-4A1B-A1CE-B66FA0CEB9C2}" type="datetimeFigureOut">
              <a:rPr lang="en-US" smtClean="0"/>
              <a:t>25/05/2023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82228A4-0B8C-433D-9AFF-F5966AD66036}" type="slidenum">
              <a:rPr lang="en-US" smtClean="0"/>
              <a:t>‹#›</a:t>
            </a:fld>
            <a:endParaRPr lang="en-US"/>
          </a:p>
        </p:txBody>
      </p:sp>
    </p:spTree>
    <p:extLst>
      <p:ext uri="{BB962C8B-B14F-4D97-AF65-F5344CB8AC3E}">
        <p14:creationId xmlns:p14="http://schemas.microsoft.com/office/powerpoint/2010/main" val="258288393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73755D2-1FA5-4A1B-A1CE-B66FA0CEB9C2}" type="datetimeFigureOut">
              <a:rPr lang="en-US" smtClean="0"/>
              <a:t>25/05/2023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82228A4-0B8C-433D-9AFF-F5966AD66036}" type="slidenum">
              <a:rPr lang="en-US" smtClean="0"/>
              <a:t>‹#›</a:t>
            </a:fld>
            <a:endParaRPr lang="en-US"/>
          </a:p>
        </p:txBody>
      </p:sp>
    </p:spTree>
    <p:extLst>
      <p:ext uri="{BB962C8B-B14F-4D97-AF65-F5344CB8AC3E}">
        <p14:creationId xmlns:p14="http://schemas.microsoft.com/office/powerpoint/2010/main" val="171239627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www.vietnamplus.vn/30-ngan-doanh-nghiep-vua-va-nho-se-duoc-ho-tro-chuyen-doi-so/779989.vnp" TargetMode="External"/><Relationship Id="rId2" Type="http://schemas.openxmlformats.org/officeDocument/2006/relationships/hyperlink" Target="https://swinburne-vn.edu.vn/news/phan-tich-du-lieu-va-nhung-tuong-lai-cua-nganh-trong-ky-nguyen-so/"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96538" y="1895302"/>
            <a:ext cx="9651076" cy="1569660"/>
          </a:xfrm>
          <a:prstGeom prst="rect">
            <a:avLst/>
          </a:prstGeom>
          <a:noFill/>
        </p:spPr>
        <p:txBody>
          <a:bodyPr wrap="square" rtlCol="0">
            <a:spAutoFit/>
          </a:bodyPr>
          <a:lstStyle/>
          <a:p>
            <a:r>
              <a:rPr lang="en-US" sz="4800" smtClean="0">
                <a:effectLst>
                  <a:outerShdw blurRad="38100" dist="38100" dir="2700000" algn="tl">
                    <a:srgbClr val="000000">
                      <a:alpha val="43137"/>
                    </a:srgbClr>
                  </a:outerShdw>
                </a:effectLst>
              </a:rPr>
              <a:t>Power Query, Power Pivot &amp; DAX</a:t>
            </a:r>
            <a:endParaRPr lang="en-US" sz="4800" smtClean="0">
              <a:effectLst>
                <a:outerShdw blurRad="38100" dist="38100" dir="2700000" algn="tl">
                  <a:srgbClr val="000000">
                    <a:alpha val="43137"/>
                  </a:srgbClr>
                </a:outerShdw>
              </a:effectLst>
            </a:endParaRPr>
          </a:p>
          <a:p>
            <a:r>
              <a:rPr lang="en-US" sz="4800">
                <a:effectLst>
                  <a:outerShdw blurRad="38100" dist="38100" dir="2700000" algn="tl">
                    <a:srgbClr val="000000">
                      <a:alpha val="43137"/>
                    </a:srgbClr>
                  </a:outerShdw>
                </a:effectLst>
              </a:rPr>
              <a:t>	</a:t>
            </a:r>
            <a:r>
              <a:rPr lang="en-US" sz="4800" smtClean="0">
                <a:effectLst>
                  <a:outerShdw blurRad="38100" dist="38100" dir="2700000" algn="tl">
                    <a:srgbClr val="000000">
                      <a:alpha val="43137"/>
                    </a:srgbClr>
                  </a:outerShdw>
                </a:effectLst>
              </a:rPr>
              <a:t>				</a:t>
            </a:r>
            <a:r>
              <a:rPr lang="en-US" sz="3200" i="1" smtClean="0">
                <a:effectLst>
                  <a:outerShdw blurRad="38100" dist="38100" dir="2700000" algn="tl">
                    <a:srgbClr val="000000">
                      <a:alpha val="43137"/>
                    </a:srgbClr>
                  </a:outerShdw>
                </a:effectLst>
              </a:rPr>
              <a:t>Data Analyze with Excel</a:t>
            </a:r>
            <a:endParaRPr lang="en-US" sz="3200" i="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243620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007" y="166254"/>
            <a:ext cx="9098126" cy="584775"/>
          </a:xfrm>
          <a:prstGeom prst="rect">
            <a:avLst/>
          </a:prstGeom>
          <a:noFill/>
        </p:spPr>
        <p:txBody>
          <a:bodyPr wrap="square" rtlCol="0">
            <a:spAutoFit/>
          </a:bodyPr>
          <a:lstStyle/>
          <a:p>
            <a:r>
              <a:rPr lang="en-US" sz="3200" b="1" smtClean="0">
                <a:solidFill>
                  <a:srgbClr val="FF0000"/>
                </a:solidFill>
                <a:effectLst>
                  <a:outerShdw blurRad="38100" dist="38100" dir="2700000" algn="tl">
                    <a:srgbClr val="000000">
                      <a:alpha val="43137"/>
                    </a:srgbClr>
                  </a:outerShdw>
                </a:effectLst>
              </a:rPr>
              <a:t>5. </a:t>
            </a:r>
            <a:r>
              <a:rPr lang="vi-VN" sz="3200" b="1">
                <a:solidFill>
                  <a:srgbClr val="FF0000"/>
                </a:solidFill>
                <a:effectLst>
                  <a:outerShdw blurRad="38100" dist="38100" dir="2700000" algn="tl">
                    <a:srgbClr val="000000">
                      <a:alpha val="43137"/>
                    </a:srgbClr>
                  </a:outerShdw>
                </a:effectLst>
              </a:rPr>
              <a:t>Phân tích về nhu cầu thị trường</a:t>
            </a:r>
            <a:endParaRPr lang="en-US" sz="3200" b="1">
              <a:solidFill>
                <a:srgbClr val="FF0000"/>
              </a:solidFill>
              <a:effectLst>
                <a:outerShdw blurRad="38100" dist="38100" dir="2700000" algn="tl">
                  <a:srgbClr val="000000">
                    <a:alpha val="43137"/>
                  </a:srgbClr>
                </a:outerShdw>
              </a:effectLst>
            </a:endParaRPr>
          </a:p>
        </p:txBody>
      </p:sp>
      <p:sp>
        <p:nvSpPr>
          <p:cNvPr id="4" name="TextBox 3"/>
          <p:cNvSpPr txBox="1"/>
          <p:nvPr/>
        </p:nvSpPr>
        <p:spPr>
          <a:xfrm>
            <a:off x="515390" y="751029"/>
            <a:ext cx="11676610" cy="4939814"/>
          </a:xfrm>
          <a:prstGeom prst="rect">
            <a:avLst/>
          </a:prstGeom>
          <a:noFill/>
        </p:spPr>
        <p:txBody>
          <a:bodyPr wrap="square" rtlCol="0">
            <a:spAutoFit/>
          </a:bodyPr>
          <a:lstStyle/>
          <a:p>
            <a:pPr>
              <a:lnSpc>
                <a:spcPct val="150000"/>
              </a:lnSpc>
            </a:pPr>
            <a:r>
              <a:rPr lang="en-US" sz="2400" b="1" smtClean="0">
                <a:latin typeface="Calibri" panose="020F0502020204030204" pitchFamily="34" charset="0"/>
                <a:cs typeface="Calibri" panose="020F0502020204030204" pitchFamily="34" charset="0"/>
              </a:rPr>
              <a:t>Bối cảnh: </a:t>
            </a:r>
            <a:endParaRPr lang="en-US" sz="2400" b="1">
              <a:latin typeface="Calibri" panose="020F0502020204030204" pitchFamily="34" charset="0"/>
              <a:cs typeface="Calibri" panose="020F0502020204030204" pitchFamily="34" charset="0"/>
            </a:endParaRPr>
          </a:p>
          <a:p>
            <a:pPr defTabSz="287338">
              <a:lnSpc>
                <a:spcPct val="150000"/>
              </a:lnSpc>
            </a:pP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Tính </a:t>
            </a:r>
            <a:r>
              <a:rPr lang="vi-VN">
                <a:latin typeface="Calibri" panose="020F0502020204030204" pitchFamily="34" charset="0"/>
                <a:cs typeface="Calibri" panose="020F0502020204030204" pitchFamily="34" charset="0"/>
              </a:rPr>
              <a:t>đến tháng 3/2022, Việt Nam có khoảng 870 ngàn doanh nghiệp, trong đó doanh nghiệp nhỏ và vừa chiếm hơn 98%. Theo kế hoạch, năm 2022, Bộ Thông tin và Truyền thông sẽ tiếp tục lựa chọn các nền tảng số xuất sắc để hỗ trợ các doanh nghiệp nhỏ và vừa, với mục tiêu sẽ có 30.000 doanh nghiệp được hỗ trợ chuyển đổi số. Đến tháng 8/2022, tổng số doanh nghiệp số đã lên đến ~</a:t>
            </a:r>
            <a:r>
              <a:rPr lang="vi-VN">
                <a:latin typeface="Calibri" panose="020F0502020204030204" pitchFamily="34" charset="0"/>
                <a:cs typeface="Calibri" panose="020F0502020204030204" pitchFamily="34" charset="0"/>
              </a:rPr>
              <a:t>67.000 </a:t>
            </a:r>
            <a:endParaRPr lang="en-US" smtClean="0">
              <a:latin typeface="Calibri" panose="020F0502020204030204" pitchFamily="34" charset="0"/>
              <a:cs typeface="Calibri" panose="020F0502020204030204" pitchFamily="34" charset="0"/>
            </a:endParaRPr>
          </a:p>
          <a:p>
            <a:pPr defTabSz="287338">
              <a:lnSpc>
                <a:spcPct val="150000"/>
              </a:lnSpc>
            </a:pPr>
            <a:r>
              <a:rPr lang="en-US"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Trong quá trình chuyển đổi số thì công việc phân tích dữ liệu chiếm vai trò rất quan trọng, ảnh hưởng lớn đến hiệu suất làm việc cũng như định hướng của doanh nghiệp. Việc áp dụng những công nghệ, phần mềm mới cần nhiều thay đổi đem lại thách thức lớn cho các doanh nghiệp vừa và nhỏ (vấn đề liên quan phần mềm, hệ quản trị cơ sở dữ liệu, server và điện toán đám mây). Do đó nếu có thể sử dụng chính những phần mềm quen thuộc để bước đầu thực hiện phân tích dữ liệu như Excel là rất khả thi và dễ dàng hòa nhập </a:t>
            </a:r>
            <a:endParaRPr lang="en-US">
              <a:latin typeface="Calibri" panose="020F0502020204030204" pitchFamily="34" charset="0"/>
              <a:cs typeface="Calibri" panose="020F0502020204030204" pitchFamily="34" charset="0"/>
            </a:endParaRPr>
          </a:p>
          <a:p>
            <a:pPr>
              <a:lnSpc>
                <a:spcPct val="150000"/>
              </a:lnSpc>
            </a:pPr>
            <a:endParaRPr lang="en-US" sz="2400" b="1"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55766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007" y="166254"/>
            <a:ext cx="9098126" cy="584775"/>
          </a:xfrm>
          <a:prstGeom prst="rect">
            <a:avLst/>
          </a:prstGeom>
          <a:noFill/>
        </p:spPr>
        <p:txBody>
          <a:bodyPr wrap="square" rtlCol="0">
            <a:spAutoFit/>
          </a:bodyPr>
          <a:lstStyle/>
          <a:p>
            <a:r>
              <a:rPr lang="en-US" sz="3200" b="1" smtClean="0">
                <a:solidFill>
                  <a:srgbClr val="FF0000"/>
                </a:solidFill>
                <a:effectLst>
                  <a:outerShdw blurRad="38100" dist="38100" dir="2700000" algn="tl">
                    <a:srgbClr val="000000">
                      <a:alpha val="43137"/>
                    </a:srgbClr>
                  </a:outerShdw>
                </a:effectLst>
              </a:rPr>
              <a:t>5. </a:t>
            </a:r>
            <a:r>
              <a:rPr lang="vi-VN" sz="3200" b="1">
                <a:solidFill>
                  <a:srgbClr val="FF0000"/>
                </a:solidFill>
                <a:effectLst>
                  <a:outerShdw blurRad="38100" dist="38100" dir="2700000" algn="tl">
                    <a:srgbClr val="000000">
                      <a:alpha val="43137"/>
                    </a:srgbClr>
                  </a:outerShdw>
                </a:effectLst>
              </a:rPr>
              <a:t>Phân tích về nhu cầu thị trường</a:t>
            </a:r>
            <a:endParaRPr lang="en-US" sz="3200" b="1">
              <a:solidFill>
                <a:srgbClr val="FF0000"/>
              </a:solidFill>
              <a:effectLst>
                <a:outerShdw blurRad="38100" dist="38100" dir="2700000" algn="tl">
                  <a:srgbClr val="000000">
                    <a:alpha val="43137"/>
                  </a:srgbClr>
                </a:outerShdw>
              </a:effectLst>
            </a:endParaRPr>
          </a:p>
        </p:txBody>
      </p:sp>
      <p:sp>
        <p:nvSpPr>
          <p:cNvPr id="4" name="TextBox 3"/>
          <p:cNvSpPr txBox="1"/>
          <p:nvPr/>
        </p:nvSpPr>
        <p:spPr>
          <a:xfrm>
            <a:off x="515390" y="751029"/>
            <a:ext cx="11676610" cy="2862322"/>
          </a:xfrm>
          <a:prstGeom prst="rect">
            <a:avLst/>
          </a:prstGeom>
          <a:noFill/>
        </p:spPr>
        <p:txBody>
          <a:bodyPr wrap="square" rtlCol="0">
            <a:spAutoFit/>
          </a:bodyPr>
          <a:lstStyle/>
          <a:p>
            <a:pPr>
              <a:lnSpc>
                <a:spcPct val="150000"/>
              </a:lnSpc>
            </a:pPr>
            <a:r>
              <a:rPr lang="en-US" sz="2400" b="1" smtClean="0">
                <a:latin typeface="Calibri" panose="020F0502020204030204" pitchFamily="34" charset="0"/>
                <a:cs typeface="Calibri" panose="020F0502020204030204" pitchFamily="34" charset="0"/>
              </a:rPr>
              <a:t>So sánh với các đối thủ, trung tâm khác: </a:t>
            </a:r>
            <a:endParaRPr lang="en-US" sz="2400" b="1">
              <a:latin typeface="Calibri" panose="020F0502020204030204" pitchFamily="34" charset="0"/>
              <a:cs typeface="Calibri" panose="020F0502020204030204" pitchFamily="34" charset="0"/>
            </a:endParaRPr>
          </a:p>
          <a:p>
            <a:pPr defTabSz="287338">
              <a:lnSpc>
                <a:spcPct val="150000"/>
              </a:lnSpc>
            </a:pP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Hiện </a:t>
            </a:r>
            <a:r>
              <a:rPr lang="vi-VN">
                <a:latin typeface="Calibri" panose="020F0502020204030204" pitchFamily="34" charset="0"/>
                <a:cs typeface="Calibri" panose="020F0502020204030204" pitchFamily="34" charset="0"/>
              </a:rPr>
              <a:t>tại chỉ có duy nhất 1 khóa tương tự do Trung tâm tin học trường ĐH Khoa học tự nhiên TP HCM, còn các đối thủ cạnh tranh khác (Coderschool, MinX, Datapot, FUNiX,...) chưa có khóa học này, hầu hết là các khóa học liên quan quản trị cơ sở dữ liệu, phân tích dữ liệu với những phần mềm hiện đại hơn như SQL, Power BI, Tableu</a:t>
            </a:r>
            <a:r>
              <a:rPr lang="vi-VN">
                <a:latin typeface="Calibri" panose="020F0502020204030204" pitchFamily="34" charset="0"/>
                <a:cs typeface="Calibri" panose="020F0502020204030204" pitchFamily="34" charset="0"/>
              </a:rPr>
              <a:t>,... </a:t>
            </a:r>
            <a:endParaRPr lang="en-US" smtClean="0">
              <a:latin typeface="Calibri" panose="020F0502020204030204" pitchFamily="34" charset="0"/>
              <a:cs typeface="Calibri" panose="020F0502020204030204" pitchFamily="34" charset="0"/>
            </a:endParaRPr>
          </a:p>
          <a:p>
            <a:pPr defTabSz="287338">
              <a:lnSpc>
                <a:spcPct val="150000"/>
              </a:lnSpc>
            </a:pPr>
            <a:r>
              <a:rPr lang="en-US" smtClean="0">
                <a:latin typeface="Calibri" panose="020F0502020204030204" pitchFamily="34" charset="0"/>
                <a:cs typeface="Calibri" panose="020F0502020204030204" pitchFamily="34" charset="0"/>
              </a:rPr>
              <a:t>- Chi phí khóa học là 3.500.000đ, thời lượng 30h/10 buổi, tổ chức giảng dạy cả trực tuyến và trực tiếp</a:t>
            </a:r>
            <a:endParaRPr lang="en-US">
              <a:latin typeface="Calibri" panose="020F0502020204030204" pitchFamily="34" charset="0"/>
              <a:cs typeface="Calibri" panose="020F0502020204030204" pitchFamily="34" charset="0"/>
            </a:endParaRPr>
          </a:p>
          <a:p>
            <a:pPr>
              <a:lnSpc>
                <a:spcPct val="150000"/>
              </a:lnSpc>
            </a:pPr>
            <a:endParaRPr lang="en-US" sz="2400" b="1"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96148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007" y="166254"/>
            <a:ext cx="9098126" cy="584775"/>
          </a:xfrm>
          <a:prstGeom prst="rect">
            <a:avLst/>
          </a:prstGeom>
          <a:noFill/>
        </p:spPr>
        <p:txBody>
          <a:bodyPr wrap="square" rtlCol="0">
            <a:spAutoFit/>
          </a:bodyPr>
          <a:lstStyle/>
          <a:p>
            <a:r>
              <a:rPr lang="en-US" sz="3200" b="1">
                <a:solidFill>
                  <a:srgbClr val="FF0000"/>
                </a:solidFill>
                <a:effectLst>
                  <a:outerShdw blurRad="38100" dist="38100" dir="2700000" algn="tl">
                    <a:srgbClr val="000000">
                      <a:alpha val="43137"/>
                    </a:srgbClr>
                  </a:outerShdw>
                </a:effectLst>
              </a:rPr>
              <a:t> 6. Đề xuất và đánh giá</a:t>
            </a:r>
            <a:endParaRPr lang="en-US" sz="3200" b="1">
              <a:solidFill>
                <a:srgbClr val="FF0000"/>
              </a:solidFill>
              <a:effectLst>
                <a:outerShdw blurRad="38100" dist="38100" dir="2700000" algn="tl">
                  <a:srgbClr val="000000">
                    <a:alpha val="43137"/>
                  </a:srgbClr>
                </a:outerShdw>
              </a:effectLst>
            </a:endParaRPr>
          </a:p>
        </p:txBody>
      </p:sp>
      <p:sp>
        <p:nvSpPr>
          <p:cNvPr id="4" name="TextBox 3"/>
          <p:cNvSpPr txBox="1"/>
          <p:nvPr/>
        </p:nvSpPr>
        <p:spPr>
          <a:xfrm>
            <a:off x="515390" y="751029"/>
            <a:ext cx="11676610" cy="3554819"/>
          </a:xfrm>
          <a:prstGeom prst="rect">
            <a:avLst/>
          </a:prstGeom>
          <a:noFill/>
        </p:spPr>
        <p:txBody>
          <a:bodyPr wrap="square" rtlCol="0">
            <a:spAutoFit/>
          </a:bodyPr>
          <a:lstStyle/>
          <a:p>
            <a:pPr>
              <a:lnSpc>
                <a:spcPct val="150000"/>
              </a:lnSpc>
            </a:pPr>
            <a:r>
              <a:rPr lang="en-US" sz="2400" b="1">
                <a:latin typeface="Calibri" panose="020F0502020204030204" pitchFamily="34" charset="0"/>
                <a:cs typeface="Calibri" panose="020F0502020204030204" pitchFamily="34" charset="0"/>
              </a:rPr>
              <a:t>Cách tiếp cận và </a:t>
            </a:r>
            <a:r>
              <a:rPr lang="en-US" sz="2400" b="1">
                <a:latin typeface="Calibri" panose="020F0502020204030204" pitchFamily="34" charset="0"/>
                <a:cs typeface="Calibri" panose="020F0502020204030204" pitchFamily="34" charset="0"/>
              </a:rPr>
              <a:t>phân </a:t>
            </a:r>
            <a:r>
              <a:rPr lang="en-US" sz="2400" b="1" smtClean="0">
                <a:latin typeface="Calibri" panose="020F0502020204030204" pitchFamily="34" charset="0"/>
                <a:cs typeface="Calibri" panose="020F0502020204030204" pitchFamily="34" charset="0"/>
              </a:rPr>
              <a:t>phối: </a:t>
            </a:r>
            <a:endParaRPr lang="en-US" sz="2400" b="1">
              <a:latin typeface="Calibri" panose="020F0502020204030204" pitchFamily="34" charset="0"/>
              <a:cs typeface="Calibri" panose="020F0502020204030204" pitchFamily="34" charset="0"/>
            </a:endParaRPr>
          </a:p>
          <a:p>
            <a:pPr defTabSz="287338">
              <a:lnSpc>
                <a:spcPct val="150000"/>
              </a:lnSpc>
            </a:pPr>
            <a:r>
              <a:rPr lang="en-US"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Kết hợp học trực tuyến và học trực tiếp để đáp ứng nhu cầu khác nhau của các học viên</a:t>
            </a:r>
          </a:p>
          <a:p>
            <a:pPr defTabSz="287338">
              <a:lnSpc>
                <a:spcPct val="150000"/>
              </a:lnSpc>
            </a:pPr>
            <a:r>
              <a:rPr lang="en-US"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Tổ chức các buổi thảo luận và mời các doanh nghiệp đang có nhu cầu về chuyển đổi số tham gia, liên kết và cung cấp khóa học cho doanh nghiệp, nhân viên có nhu cầu</a:t>
            </a:r>
          </a:p>
          <a:p>
            <a:pPr defTabSz="287338">
              <a:lnSpc>
                <a:spcPct val="150000"/>
              </a:lnSpc>
            </a:pPr>
            <a:r>
              <a:rPr lang="en-US"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Sử dụng các kênh truyền thông, mạng xã hội và quảng cáo trực tuyến để tăng khả năng tiếp cận với đối tượng khách hàng tiềm năng</a:t>
            </a:r>
          </a:p>
          <a:p>
            <a:pPr defTabSz="287338">
              <a:lnSpc>
                <a:spcPct val="150000"/>
              </a:lnSpc>
            </a:pPr>
            <a:r>
              <a:rPr lang="en-US"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Cung cấp giá cả phù hợp với nhu cầu và sự đa dạng của đối tượng khách hàng: các chương trình ưu đãi cho doanh nghiệp, khuyến mại, giảm giá cho học viên,...</a:t>
            </a:r>
          </a:p>
        </p:txBody>
      </p:sp>
    </p:spTree>
    <p:extLst>
      <p:ext uri="{BB962C8B-B14F-4D97-AF65-F5344CB8AC3E}">
        <p14:creationId xmlns:p14="http://schemas.microsoft.com/office/powerpoint/2010/main" val="18038418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007" y="166254"/>
            <a:ext cx="9098126" cy="584775"/>
          </a:xfrm>
          <a:prstGeom prst="rect">
            <a:avLst/>
          </a:prstGeom>
          <a:noFill/>
        </p:spPr>
        <p:txBody>
          <a:bodyPr wrap="square" rtlCol="0">
            <a:spAutoFit/>
          </a:bodyPr>
          <a:lstStyle/>
          <a:p>
            <a:r>
              <a:rPr lang="en-US" sz="3200" b="1">
                <a:solidFill>
                  <a:srgbClr val="FF0000"/>
                </a:solidFill>
                <a:effectLst>
                  <a:outerShdw blurRad="38100" dist="38100" dir="2700000" algn="tl">
                    <a:srgbClr val="000000">
                      <a:alpha val="43137"/>
                    </a:srgbClr>
                  </a:outerShdw>
                </a:effectLst>
              </a:rPr>
              <a:t> 6. Đề xuất và đánh giá</a:t>
            </a:r>
            <a:endParaRPr lang="en-US" sz="3200" b="1">
              <a:solidFill>
                <a:srgbClr val="FF0000"/>
              </a:solidFill>
              <a:effectLst>
                <a:outerShdw blurRad="38100" dist="38100" dir="2700000" algn="tl">
                  <a:srgbClr val="000000">
                    <a:alpha val="43137"/>
                  </a:srgbClr>
                </a:outerShdw>
              </a:effectLst>
            </a:endParaRPr>
          </a:p>
        </p:txBody>
      </p:sp>
      <p:sp>
        <p:nvSpPr>
          <p:cNvPr id="4" name="TextBox 3"/>
          <p:cNvSpPr txBox="1"/>
          <p:nvPr/>
        </p:nvSpPr>
        <p:spPr>
          <a:xfrm>
            <a:off x="515390" y="751029"/>
            <a:ext cx="11676610" cy="3554819"/>
          </a:xfrm>
          <a:prstGeom prst="rect">
            <a:avLst/>
          </a:prstGeom>
          <a:noFill/>
        </p:spPr>
        <p:txBody>
          <a:bodyPr wrap="square" rtlCol="0">
            <a:spAutoFit/>
          </a:bodyPr>
          <a:lstStyle/>
          <a:p>
            <a:pPr>
              <a:lnSpc>
                <a:spcPct val="150000"/>
              </a:lnSpc>
            </a:pPr>
            <a:r>
              <a:rPr lang="vi-VN" sz="2400" b="1">
                <a:latin typeface="Calibri" panose="020F0502020204030204" pitchFamily="34" charset="0"/>
                <a:cs typeface="Calibri" panose="020F0502020204030204" pitchFamily="34" charset="0"/>
              </a:rPr>
              <a:t>Ưu điểm và hạn chế</a:t>
            </a:r>
            <a:r>
              <a:rPr lang="en-US" sz="2400" b="1" smtClean="0">
                <a:latin typeface="Calibri" panose="020F0502020204030204" pitchFamily="34" charset="0"/>
                <a:cs typeface="Calibri" panose="020F0502020204030204" pitchFamily="34" charset="0"/>
              </a:rPr>
              <a:t>: </a:t>
            </a:r>
            <a:endParaRPr lang="en-US" sz="2400" b="1">
              <a:latin typeface="Calibri" panose="020F0502020204030204" pitchFamily="34" charset="0"/>
              <a:cs typeface="Calibri" panose="020F0502020204030204" pitchFamily="34" charset="0"/>
            </a:endParaRPr>
          </a:p>
          <a:p>
            <a:pPr defTabSz="287338">
              <a:lnSpc>
                <a:spcPct val="150000"/>
              </a:lnSpc>
            </a:pPr>
            <a:r>
              <a:rPr lang="en-US"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Ưu điểm: khóa học gần gũi, thân thiện, dễ dàng hòa nhập và hữu ích thực tế với hầu hết các doanh nghiệp tại Việt Nam, không yêu cầu cài đặt thêm phần mềm khác ngoài Excel; là nền tảng vững chắc cho việc tiếp cận với phần mềm phân tích dữ liệu Power BI</a:t>
            </a:r>
          </a:p>
          <a:p>
            <a:pPr defTabSz="287338">
              <a:lnSpc>
                <a:spcPct val="150000"/>
              </a:lnSpc>
            </a:pPr>
            <a:r>
              <a:rPr lang="en-US"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Nhược điểm: sử dụng phần mềm Excel để xử lý những dữ liệu lớn có thể gây ra tình trạng chậm, giật; giao diện sử dụng chưa thuận tiện bằng các ứng dụng chuyên biệt như Power BI (thao tác kéo thả, chỉnh sửa chuyên nghiệp hơn)</a:t>
            </a:r>
          </a:p>
          <a:p>
            <a:pPr defTabSz="287338">
              <a:lnSpc>
                <a:spcPct val="150000"/>
              </a:lnSpc>
            </a:pPr>
            <a:r>
              <a:rPr lang="en-US"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Các khía cạnh cần cải thiện hoặc phát triển trong tương lai: là tiền đề để học Power BI</a:t>
            </a:r>
          </a:p>
          <a:p>
            <a:pPr defTabSz="287338">
              <a:lnSpc>
                <a:spcPct val="150000"/>
              </a:lnSpc>
            </a:pPr>
            <a:endParaRPr lang="vi-VN">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6213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007" y="166254"/>
            <a:ext cx="2676698" cy="584775"/>
          </a:xfrm>
          <a:prstGeom prst="rect">
            <a:avLst/>
          </a:prstGeom>
          <a:noFill/>
        </p:spPr>
        <p:txBody>
          <a:bodyPr wrap="square" rtlCol="0">
            <a:spAutoFit/>
          </a:bodyPr>
          <a:lstStyle/>
          <a:p>
            <a:r>
              <a:rPr lang="en-US" sz="3200" b="1" smtClean="0">
                <a:solidFill>
                  <a:srgbClr val="FF0000"/>
                </a:solidFill>
                <a:effectLst>
                  <a:outerShdw blurRad="38100" dist="38100" dir="2700000" algn="tl">
                    <a:srgbClr val="000000">
                      <a:alpha val="43137"/>
                    </a:srgbClr>
                  </a:outerShdw>
                </a:effectLst>
              </a:rPr>
              <a:t>1. Tổng quan</a:t>
            </a:r>
            <a:endParaRPr lang="en-US" sz="3200" b="1">
              <a:solidFill>
                <a:srgbClr val="FF0000"/>
              </a:solidFill>
              <a:effectLst>
                <a:outerShdw blurRad="38100" dist="38100" dir="2700000" algn="tl">
                  <a:srgbClr val="000000">
                    <a:alpha val="43137"/>
                  </a:srgbClr>
                </a:outerShdw>
              </a:effectLst>
            </a:endParaRPr>
          </a:p>
        </p:txBody>
      </p:sp>
      <p:sp>
        <p:nvSpPr>
          <p:cNvPr id="4" name="TextBox 3"/>
          <p:cNvSpPr txBox="1"/>
          <p:nvPr/>
        </p:nvSpPr>
        <p:spPr>
          <a:xfrm>
            <a:off x="515390" y="751029"/>
            <a:ext cx="11676610" cy="6186309"/>
          </a:xfrm>
          <a:prstGeom prst="rect">
            <a:avLst/>
          </a:prstGeom>
          <a:noFill/>
        </p:spPr>
        <p:txBody>
          <a:bodyPr wrap="square" rtlCol="0">
            <a:spAutoFit/>
          </a:bodyPr>
          <a:lstStyle/>
          <a:p>
            <a:pPr>
              <a:lnSpc>
                <a:spcPct val="150000"/>
              </a:lnSpc>
            </a:pPr>
            <a:r>
              <a:rPr lang="en-US" sz="2400" b="1" smtClean="0">
                <a:latin typeface="Calibri" panose="020F0502020204030204" pitchFamily="34" charset="0"/>
                <a:cs typeface="Calibri" panose="020F0502020204030204" pitchFamily="34" charset="0"/>
              </a:rPr>
              <a:t>Bối cảnh: </a:t>
            </a:r>
          </a:p>
          <a:p>
            <a:pPr defTabSz="287338">
              <a:lnSpc>
                <a:spcPct val="150000"/>
              </a:lnSpc>
            </a:pPr>
            <a:r>
              <a:rPr lang="en-US" smtClean="0">
                <a:latin typeface="Calibri" panose="020F0502020204030204" pitchFamily="34" charset="0"/>
                <a:cs typeface="Calibri" panose="020F0502020204030204" pitchFamily="34" charset="0"/>
              </a:rPr>
              <a:t>Dữ </a:t>
            </a:r>
            <a:r>
              <a:rPr lang="en-US">
                <a:latin typeface="Calibri" panose="020F0502020204030204" pitchFamily="34" charset="0"/>
                <a:cs typeface="Calibri" panose="020F0502020204030204" pitchFamily="34" charset="0"/>
              </a:rPr>
              <a:t>liệu lớn (Big Data) – Một trong bốn nền tảng của cuộc cách mạng công nghệ 4.0</a:t>
            </a:r>
            <a:r>
              <a:rPr lang="en-US">
                <a:latin typeface="Calibri" panose="020F0502020204030204" pitchFamily="34" charset="0"/>
                <a:cs typeface="Calibri" panose="020F0502020204030204" pitchFamily="34" charset="0"/>
              </a:rPr>
              <a:t/>
            </a:r>
            <a:br>
              <a:rPr lang="en-US">
                <a:latin typeface="Calibri" panose="020F0502020204030204" pitchFamily="34" charset="0"/>
                <a:cs typeface="Calibri" panose="020F0502020204030204" pitchFamily="34" charset="0"/>
              </a:rPr>
            </a:br>
            <a:r>
              <a:rPr lang="en-US" smtClean="0">
                <a:latin typeface="Calibri" panose="020F0502020204030204" pitchFamily="34" charset="0"/>
                <a:cs typeface="Calibri" panose="020F0502020204030204" pitchFamily="34" charset="0"/>
              </a:rPr>
              <a:t>	Cùng </a:t>
            </a:r>
            <a:r>
              <a:rPr lang="en-US">
                <a:latin typeface="Calibri" panose="020F0502020204030204" pitchFamily="34" charset="0"/>
                <a:cs typeface="Calibri" panose="020F0502020204030204" pitchFamily="34" charset="0"/>
              </a:rPr>
              <a:t>với IoT (Internet of Things), AI (Artificial Intelligence – Trí tuệ nhân tạo), Blockchain (Chuỗi khối), Big Data (Dữ liệu lớn) là một trong bốn nền tảng quan trọng của cuộc cách mạng công nghệ 4.0. Big Data được hiểu là những dữ liệu khổng lồ, là nguồn tài sản thông tin có dung lượng lớn và đa dạng, có vận tốc cao, đòi hỏi các hình thức xử lý thông tin có hiệu quả về chi phí, để nâng cao việc đưa ra quyết định và tối ưu hóa quy trình. Nói cách khác, Big Data là một tệp dữ liệu khổng lồ không thể phân tích được bằng các công cụ và phần mềm thông thường.</a:t>
            </a:r>
            <a:r>
              <a:rPr lang="en-US">
                <a:latin typeface="Calibri" panose="020F0502020204030204" pitchFamily="34" charset="0"/>
                <a:cs typeface="Calibri" panose="020F0502020204030204" pitchFamily="34" charset="0"/>
              </a:rPr>
              <a:t/>
            </a:r>
            <a:br>
              <a:rPr lang="en-US">
                <a:latin typeface="Calibri" panose="020F0502020204030204" pitchFamily="34" charset="0"/>
                <a:cs typeface="Calibri" panose="020F0502020204030204" pitchFamily="34" charset="0"/>
              </a:rPr>
            </a:br>
            <a:r>
              <a:rPr lang="en-US" smtClean="0">
                <a:latin typeface="Calibri" panose="020F0502020204030204" pitchFamily="34" charset="0"/>
                <a:cs typeface="Calibri" panose="020F0502020204030204" pitchFamily="34" charset="0"/>
              </a:rPr>
              <a:t>	Tầm </a:t>
            </a:r>
            <a:r>
              <a:rPr lang="en-US">
                <a:latin typeface="Calibri" panose="020F0502020204030204" pitchFamily="34" charset="0"/>
                <a:cs typeface="Calibri" panose="020F0502020204030204" pitchFamily="34" charset="0"/>
              </a:rPr>
              <a:t>quan trọng của dữ liệu lớn không nằm ở lượng dữ liệu mà chúng ta có, nó nằm ở việc chúng ta làm gì với những dữ liệu đó. Hầu hết các doanh nghiệp, tổ chức sẽ sử dụng nguồn dữ liệu lớn phân tích để tìm ra câu trả lời cho các câu hỏi: giảm chi phí, giảm thời gian, phát triển sản phẩm mới và dịch vụ tối ưu, ra quyết định thông minh.</a:t>
            </a:r>
            <a:br>
              <a:rPr lang="en-US">
                <a:latin typeface="Calibri" panose="020F0502020204030204" pitchFamily="34" charset="0"/>
                <a:cs typeface="Calibri" panose="020F0502020204030204" pitchFamily="34" charset="0"/>
              </a:rPr>
            </a:br>
            <a:r>
              <a:rPr lang="en-US">
                <a:latin typeface="Calibri" panose="020F0502020204030204" pitchFamily="34" charset="0"/>
                <a:cs typeface="Calibri" panose="020F0502020204030204" pitchFamily="34" charset="0"/>
              </a:rPr>
              <a:t>Khi việc phân tích nguồn dữ liệu lớn được hỗ trợ tối đa, chúng ta có thể hoàn thành tốt một số tác vụ như: xác định nguyên nhân gốc rễ của những thất bại, tạo các chương trình khuyến mại hợp lý dựa trên thói quen của khách hàng đối với công việc kinh doanh, tính toán được những rủi ro gặp phải, phát hiện hành vi gian lận trước khi nó có ảnh hưởng. </a:t>
            </a:r>
          </a:p>
          <a:p>
            <a:pPr>
              <a:lnSpc>
                <a:spcPct val="150000"/>
              </a:lnSpc>
            </a:pPr>
            <a:endParaRPr lang="en-US" sz="2400" b="1"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54668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007" y="166254"/>
            <a:ext cx="2676698" cy="584775"/>
          </a:xfrm>
          <a:prstGeom prst="rect">
            <a:avLst/>
          </a:prstGeom>
          <a:noFill/>
        </p:spPr>
        <p:txBody>
          <a:bodyPr wrap="square" rtlCol="0">
            <a:spAutoFit/>
          </a:bodyPr>
          <a:lstStyle/>
          <a:p>
            <a:r>
              <a:rPr lang="en-US" sz="3200" b="1" smtClean="0">
                <a:solidFill>
                  <a:srgbClr val="FF0000"/>
                </a:solidFill>
                <a:effectLst>
                  <a:outerShdw blurRad="38100" dist="38100" dir="2700000" algn="tl">
                    <a:srgbClr val="000000">
                      <a:alpha val="43137"/>
                    </a:srgbClr>
                  </a:outerShdw>
                </a:effectLst>
              </a:rPr>
              <a:t>1. Tổng quan</a:t>
            </a:r>
            <a:endParaRPr lang="en-US" sz="3200" b="1">
              <a:solidFill>
                <a:srgbClr val="FF0000"/>
              </a:solidFill>
              <a:effectLst>
                <a:outerShdw blurRad="38100" dist="38100" dir="2700000" algn="tl">
                  <a:srgbClr val="000000">
                    <a:alpha val="43137"/>
                  </a:srgbClr>
                </a:outerShdw>
              </a:effectLst>
            </a:endParaRPr>
          </a:p>
        </p:txBody>
      </p:sp>
      <p:sp>
        <p:nvSpPr>
          <p:cNvPr id="4" name="TextBox 3"/>
          <p:cNvSpPr txBox="1"/>
          <p:nvPr/>
        </p:nvSpPr>
        <p:spPr>
          <a:xfrm>
            <a:off x="515390" y="751029"/>
            <a:ext cx="11676610" cy="3277820"/>
          </a:xfrm>
          <a:prstGeom prst="rect">
            <a:avLst/>
          </a:prstGeom>
          <a:noFill/>
        </p:spPr>
        <p:txBody>
          <a:bodyPr wrap="square" rtlCol="0">
            <a:spAutoFit/>
          </a:bodyPr>
          <a:lstStyle/>
          <a:p>
            <a:pPr>
              <a:lnSpc>
                <a:spcPct val="150000"/>
              </a:lnSpc>
            </a:pPr>
            <a:r>
              <a:rPr lang="en-US" sz="2400" b="1" smtClean="0">
                <a:latin typeface="Calibri" panose="020F0502020204030204" pitchFamily="34" charset="0"/>
                <a:cs typeface="Calibri" panose="020F0502020204030204" pitchFamily="34" charset="0"/>
              </a:rPr>
              <a:t>Bối cảnh: </a:t>
            </a:r>
          </a:p>
          <a:p>
            <a:pPr defTabSz="287338">
              <a:lnSpc>
                <a:spcPct val="150000"/>
              </a:lnSpc>
            </a:pPr>
            <a:r>
              <a:rPr lang="en-US">
                <a:latin typeface="Calibri" panose="020F0502020204030204" pitchFamily="34" charset="0"/>
                <a:cs typeface="Calibri" panose="020F0502020204030204" pitchFamily="34" charset="0"/>
              </a:rPr>
              <a:t>Phân tích dữ liệu là gì?</a:t>
            </a:r>
            <a:r>
              <a:rPr lang="en-US">
                <a:latin typeface="Calibri" panose="020F0502020204030204" pitchFamily="34" charset="0"/>
                <a:cs typeface="Calibri" panose="020F0502020204030204" pitchFamily="34" charset="0"/>
              </a:rPr>
              <a:t/>
            </a:r>
            <a:br>
              <a:rPr lang="en-US">
                <a:latin typeface="Calibri" panose="020F0502020204030204" pitchFamily="34" charset="0"/>
                <a:cs typeface="Calibri" panose="020F0502020204030204" pitchFamily="34" charset="0"/>
              </a:rPr>
            </a:br>
            <a:r>
              <a:rPr lang="en-US" smtClean="0">
                <a:latin typeface="Calibri" panose="020F0502020204030204" pitchFamily="34" charset="0"/>
                <a:cs typeface="Calibri" panose="020F0502020204030204" pitchFamily="34" charset="0"/>
              </a:rPr>
              <a:t>	Phân </a:t>
            </a:r>
            <a:r>
              <a:rPr lang="en-US">
                <a:latin typeface="Calibri" panose="020F0502020204030204" pitchFamily="34" charset="0"/>
                <a:cs typeface="Calibri" panose="020F0502020204030204" pitchFamily="34" charset="0"/>
              </a:rPr>
              <a:t>tích dữ liệu (Data Analytics) là một chuyên ngành trong Công nghệ thông tin. Công việc tập trung vào việc thu thập, khai thác, quản lý và xử lý bộ dữ liệu – các Big Data, từ đó đưa ra các nhận định, dự đoán xu hướng hoạt động của tương lai. Phân tích dữ liệu có thể bao gồm phân tích dữ liệu thăm dò, phân tích dữ liệu xác nhận, phân tích dữ liệu định lượng và phân tích dữ liệu định tính (tập trung vào các dữ liệu như video, hình ảnh và văn bản). </a:t>
            </a:r>
          </a:p>
          <a:p>
            <a:pPr>
              <a:lnSpc>
                <a:spcPct val="150000"/>
              </a:lnSpc>
            </a:pPr>
            <a:endParaRPr lang="en-US" sz="2400" b="1"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49647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007" y="166254"/>
            <a:ext cx="2676698" cy="584775"/>
          </a:xfrm>
          <a:prstGeom prst="rect">
            <a:avLst/>
          </a:prstGeom>
          <a:noFill/>
        </p:spPr>
        <p:txBody>
          <a:bodyPr wrap="square" rtlCol="0">
            <a:spAutoFit/>
          </a:bodyPr>
          <a:lstStyle/>
          <a:p>
            <a:r>
              <a:rPr lang="en-US" sz="3200" b="1" smtClean="0">
                <a:solidFill>
                  <a:srgbClr val="FF0000"/>
                </a:solidFill>
                <a:effectLst>
                  <a:outerShdw blurRad="38100" dist="38100" dir="2700000" algn="tl">
                    <a:srgbClr val="000000">
                      <a:alpha val="43137"/>
                    </a:srgbClr>
                  </a:outerShdw>
                </a:effectLst>
              </a:rPr>
              <a:t>1. Tổng quan</a:t>
            </a:r>
            <a:endParaRPr lang="en-US" sz="3200" b="1">
              <a:solidFill>
                <a:srgbClr val="FF0000"/>
              </a:solidFill>
              <a:effectLst>
                <a:outerShdw blurRad="38100" dist="38100" dir="2700000" algn="tl">
                  <a:srgbClr val="000000">
                    <a:alpha val="43137"/>
                  </a:srgbClr>
                </a:outerShdw>
              </a:effectLst>
            </a:endParaRPr>
          </a:p>
        </p:txBody>
      </p:sp>
      <p:sp>
        <p:nvSpPr>
          <p:cNvPr id="4" name="TextBox 3"/>
          <p:cNvSpPr txBox="1"/>
          <p:nvPr/>
        </p:nvSpPr>
        <p:spPr>
          <a:xfrm>
            <a:off x="515390" y="751029"/>
            <a:ext cx="11676610" cy="7017306"/>
          </a:xfrm>
          <a:prstGeom prst="rect">
            <a:avLst/>
          </a:prstGeom>
          <a:noFill/>
        </p:spPr>
        <p:txBody>
          <a:bodyPr wrap="square" rtlCol="0">
            <a:spAutoFit/>
          </a:bodyPr>
          <a:lstStyle/>
          <a:p>
            <a:pPr>
              <a:lnSpc>
                <a:spcPct val="150000"/>
              </a:lnSpc>
            </a:pPr>
            <a:r>
              <a:rPr lang="en-US" sz="2400" b="1" smtClean="0">
                <a:latin typeface="Calibri" panose="020F0502020204030204" pitchFamily="34" charset="0"/>
                <a:cs typeface="Calibri" panose="020F0502020204030204" pitchFamily="34" charset="0"/>
              </a:rPr>
              <a:t>Giới thiệu khóa học: </a:t>
            </a:r>
          </a:p>
          <a:p>
            <a:pPr defTabSz="287338">
              <a:lnSpc>
                <a:spcPct val="150000"/>
              </a:lnSpc>
            </a:pPr>
            <a:r>
              <a:rPr lang="en-US" smtClean="0">
                <a:latin typeface="Calibri" panose="020F0502020204030204" pitchFamily="34" charset="0"/>
                <a:cs typeface="Calibri" panose="020F0502020204030204" pitchFamily="34" charset="0"/>
              </a:rPr>
              <a:t>Tên khóa học: </a:t>
            </a:r>
            <a:r>
              <a:rPr lang="en-US"/>
              <a:t>Phân tích dữ liệu với Power Query, Power Pivot &amp; DAX</a:t>
            </a:r>
            <a:r>
              <a:rPr lang="en-US">
                <a:latin typeface="Calibri" panose="020F0502020204030204" pitchFamily="34" charset="0"/>
                <a:cs typeface="Calibri" panose="020F0502020204030204" pitchFamily="34" charset="0"/>
              </a:rPr>
              <a:t/>
            </a:r>
            <a:br>
              <a:rPr lang="en-US">
                <a:latin typeface="Calibri" panose="020F0502020204030204" pitchFamily="34" charset="0"/>
                <a:cs typeface="Calibri" panose="020F0502020204030204" pitchFamily="34" charset="0"/>
              </a:rPr>
            </a:br>
            <a:r>
              <a:rPr lang="en-US" smtClean="0">
                <a:latin typeface="Calibri" panose="020F0502020204030204" pitchFamily="34" charset="0"/>
                <a:cs typeface="Calibri" panose="020F0502020204030204" pitchFamily="34" charset="0"/>
              </a:rPr>
              <a:t>	Đây </a:t>
            </a:r>
            <a:r>
              <a:rPr lang="en-US">
                <a:latin typeface="Calibri" panose="020F0502020204030204" pitchFamily="34" charset="0"/>
                <a:cs typeface="Calibri" panose="020F0502020204030204" pitchFamily="34" charset="0"/>
              </a:rPr>
              <a:t>là 1 khóa học giúp bạn xử lý và phân tích dữ liệu có sẵn chỉ với công cụ phổ biến nhất thế giới là Microsoft Excel, có thể ứng dụng trong hầu hết các lĩnh vực cần đến phân tích dữ liệu nhỏ và </a:t>
            </a:r>
            <a:r>
              <a:rPr lang="en-US">
                <a:latin typeface="Calibri" panose="020F0502020204030204" pitchFamily="34" charset="0"/>
                <a:cs typeface="Calibri" panose="020F0502020204030204" pitchFamily="34" charset="0"/>
              </a:rPr>
              <a:t>lớn</a:t>
            </a:r>
            <a:r>
              <a:rPr lang="en-US" smtClean="0">
                <a:latin typeface="Calibri" panose="020F0502020204030204" pitchFamily="34" charset="0"/>
                <a:cs typeface="Calibri" panose="020F0502020204030204" pitchFamily="34" charset="0"/>
              </a:rPr>
              <a:t>.</a:t>
            </a:r>
          </a:p>
          <a:p>
            <a:pPr>
              <a:lnSpc>
                <a:spcPct val="150000"/>
              </a:lnSpc>
            </a:pPr>
            <a:r>
              <a:rPr lang="vi-VN">
                <a:latin typeface="Calibri" panose="020F0502020204030204" pitchFamily="34" charset="0"/>
                <a:cs typeface="Calibri" panose="020F0502020204030204" pitchFamily="34" charset="0"/>
              </a:rPr>
              <a:t>Power Query, Power Pivot &amp; DAX (PPD) là những công cụ tích hợp sẵn trong Excel, giúp cho người dùng có thể nhanh chóng xử lý những dữ liệu lên đến hàng chục triệu dòng (bỏ qua giới hạn của Excel là 1.048.576 dòng), biến đổi thành những bảng, biểu đồ cần thiết rồi từ đó đưa ra những thông tin, xu hướng giúp các doanh nghiệp đưa ra những quyết định đúng đắn, kịp thời</a:t>
            </a:r>
            <a:r>
              <a:rPr lang="vi-VN">
                <a:latin typeface="Calibri" panose="020F0502020204030204" pitchFamily="34" charset="0"/>
                <a:cs typeface="Calibri" panose="020F0502020204030204" pitchFamily="34" charset="0"/>
              </a:rPr>
              <a:t>. </a:t>
            </a:r>
            <a:endParaRPr lang="en-US" smtClean="0">
              <a:latin typeface="Calibri" panose="020F0502020204030204" pitchFamily="34" charset="0"/>
              <a:cs typeface="Calibri" panose="020F0502020204030204" pitchFamily="34" charset="0"/>
            </a:endParaRPr>
          </a:p>
          <a:p>
            <a:pPr>
              <a:lnSpc>
                <a:spcPct val="150000"/>
              </a:lnSpc>
              <a:tabLst>
                <a:tab pos="236538" algn="l"/>
              </a:tabLst>
            </a:pPr>
            <a:r>
              <a:rPr lang="en-US" smtClean="0">
                <a:latin typeface="Calibri" panose="020F0502020204030204" pitchFamily="34" charset="0"/>
                <a:cs typeface="Calibri" panose="020F0502020204030204" pitchFamily="34" charset="0"/>
              </a:rPr>
              <a:t>	Sau </a:t>
            </a:r>
            <a:r>
              <a:rPr lang="en-US">
                <a:latin typeface="Calibri" panose="020F0502020204030204" pitchFamily="34" charset="0"/>
                <a:cs typeface="Calibri" panose="020F0502020204030204" pitchFamily="34" charset="0"/>
              </a:rPr>
              <a:t>khi hoàn thành khóa học bạn sẽ:</a:t>
            </a:r>
          </a:p>
          <a:p>
            <a:pPr lvl="1">
              <a:lnSpc>
                <a:spcPct val="150000"/>
              </a:lnSpc>
            </a:pPr>
            <a:r>
              <a:rPr lang="en-US">
                <a:latin typeface="Calibri" panose="020F0502020204030204" pitchFamily="34" charset="0"/>
                <a:cs typeface="Calibri" panose="020F0502020204030204" pitchFamily="34" charset="0"/>
              </a:rPr>
              <a:t>- Nắm vững quy trình phân tích dữ liệu</a:t>
            </a:r>
          </a:p>
          <a:p>
            <a:pPr lvl="1">
              <a:lnSpc>
                <a:spcPct val="150000"/>
              </a:lnSpc>
            </a:pPr>
            <a:r>
              <a:rPr lang="en-US">
                <a:latin typeface="Calibri" panose="020F0502020204030204" pitchFamily="34" charset="0"/>
                <a:cs typeface="Calibri" panose="020F0502020204030204" pitchFamily="34" charset="0"/>
              </a:rPr>
              <a:t>- Biết cách kết hợp và xử lý, đồng bộ dữ liệu từ nhiều nguồn khác nhau</a:t>
            </a:r>
          </a:p>
          <a:p>
            <a:pPr lvl="1">
              <a:lnSpc>
                <a:spcPct val="150000"/>
              </a:lnSpc>
            </a:pPr>
            <a:r>
              <a:rPr lang="en-US">
                <a:latin typeface="Calibri" panose="020F0502020204030204" pitchFamily="34" charset="0"/>
                <a:cs typeface="Calibri" panose="020F0502020204030204" pitchFamily="34" charset="0"/>
              </a:rPr>
              <a:t>- Ứng dụng hiệu quả phần mềm Excel để xử lý dữ liệu nhanh chóng</a:t>
            </a:r>
          </a:p>
          <a:p>
            <a:pPr lvl="1">
              <a:lnSpc>
                <a:spcPct val="150000"/>
              </a:lnSpc>
            </a:pPr>
            <a:r>
              <a:rPr lang="en-US">
                <a:latin typeface="Calibri" panose="020F0502020204030204" pitchFamily="34" charset="0"/>
                <a:cs typeface="Calibri" panose="020F0502020204030204" pitchFamily="34" charset="0"/>
              </a:rPr>
              <a:t>- Hiểu rõ và biết cách ứng dụng các biểu đồ phù hợp để trực quan hóa dữ liệu theo yêu cầu</a:t>
            </a:r>
          </a:p>
          <a:p>
            <a:pPr lvl="1">
              <a:lnSpc>
                <a:spcPct val="150000"/>
              </a:lnSpc>
            </a:pPr>
            <a:r>
              <a:rPr lang="en-US">
                <a:latin typeface="Calibri" panose="020F0502020204030204" pitchFamily="34" charset="0"/>
                <a:cs typeface="Calibri" panose="020F0502020204030204" pitchFamily="34" charset="0"/>
              </a:rPr>
              <a:t>- Biết cách trình bày bảng, biểu đồ 1 cách chuyên nghiệp</a:t>
            </a:r>
          </a:p>
          <a:p>
            <a:pPr>
              <a:lnSpc>
                <a:spcPct val="150000"/>
              </a:lnSpc>
            </a:pPr>
            <a:endParaRPr lang="en-US" smtClean="0">
              <a:latin typeface="Calibri" panose="020F0502020204030204" pitchFamily="34" charset="0"/>
              <a:cs typeface="Calibri" panose="020F0502020204030204" pitchFamily="34" charset="0"/>
            </a:endParaRPr>
          </a:p>
          <a:p>
            <a:pPr>
              <a:lnSpc>
                <a:spcPct val="150000"/>
              </a:lnSpc>
            </a:pPr>
            <a:endParaRPr lang="en-US" sz="2400" b="1"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367703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007" y="166254"/>
            <a:ext cx="5203460" cy="584775"/>
          </a:xfrm>
          <a:prstGeom prst="rect">
            <a:avLst/>
          </a:prstGeom>
          <a:noFill/>
        </p:spPr>
        <p:txBody>
          <a:bodyPr wrap="square" rtlCol="0">
            <a:spAutoFit/>
          </a:bodyPr>
          <a:lstStyle/>
          <a:p>
            <a:r>
              <a:rPr lang="en-US" sz="3200" b="1" smtClean="0">
                <a:solidFill>
                  <a:srgbClr val="FF0000"/>
                </a:solidFill>
                <a:effectLst>
                  <a:outerShdw blurRad="38100" dist="38100" dir="2700000" algn="tl">
                    <a:srgbClr val="000000">
                      <a:alpha val="43137"/>
                    </a:srgbClr>
                  </a:outerShdw>
                </a:effectLst>
              </a:rPr>
              <a:t>2. Đặc điểm &amp; nội dung</a:t>
            </a:r>
            <a:endParaRPr lang="en-US" sz="3200" b="1">
              <a:solidFill>
                <a:srgbClr val="FF0000"/>
              </a:solidFill>
              <a:effectLst>
                <a:outerShdw blurRad="38100" dist="38100" dir="2700000" algn="tl">
                  <a:srgbClr val="000000">
                    <a:alpha val="43137"/>
                  </a:srgbClr>
                </a:outerShdw>
              </a:effectLst>
            </a:endParaRPr>
          </a:p>
        </p:txBody>
      </p:sp>
      <p:sp>
        <p:nvSpPr>
          <p:cNvPr id="4" name="TextBox 3"/>
          <p:cNvSpPr txBox="1"/>
          <p:nvPr/>
        </p:nvSpPr>
        <p:spPr>
          <a:xfrm>
            <a:off x="515390" y="751029"/>
            <a:ext cx="11676610" cy="5355312"/>
          </a:xfrm>
          <a:prstGeom prst="rect">
            <a:avLst/>
          </a:prstGeom>
          <a:noFill/>
        </p:spPr>
        <p:txBody>
          <a:bodyPr wrap="square" rtlCol="0">
            <a:spAutoFit/>
          </a:bodyPr>
          <a:lstStyle/>
          <a:p>
            <a:pPr>
              <a:lnSpc>
                <a:spcPct val="150000"/>
              </a:lnSpc>
            </a:pPr>
            <a:r>
              <a:rPr lang="en-US" sz="2400" b="1">
                <a:latin typeface="Calibri" panose="020F0502020204030204" pitchFamily="34" charset="0"/>
                <a:cs typeface="Calibri" panose="020F0502020204030204" pitchFamily="34" charset="0"/>
              </a:rPr>
              <a:t>Chủ đề &amp; nội dung: </a:t>
            </a:r>
          </a:p>
          <a:p>
            <a:pPr defTabSz="287338">
              <a:lnSpc>
                <a:spcPct val="150000"/>
              </a:lnSpc>
            </a:pPr>
            <a:r>
              <a:rPr lang="vi-VN">
                <a:latin typeface="Calibri" panose="020F0502020204030204" pitchFamily="34" charset="0"/>
                <a:cs typeface="Calibri" panose="020F0502020204030204" pitchFamily="34" charset="0"/>
              </a:rPr>
              <a:t>- Giới thiệu về "Power Excel": quy trình làm việc với PPD và những lợi ích so với Excel truyền thống</a:t>
            </a:r>
          </a:p>
          <a:p>
            <a:pPr defTabSz="287338">
              <a:lnSpc>
                <a:spcPct val="150000"/>
              </a:lnSpc>
            </a:pPr>
            <a:r>
              <a:rPr lang="vi-VN">
                <a:latin typeface="Calibri" panose="020F0502020204030204" pitchFamily="34" charset="0"/>
                <a:cs typeface="Calibri" panose="020F0502020204030204" pitchFamily="34" charset="0"/>
              </a:rPr>
              <a:t>- Power Query: Kết nối và tiền xử lý dữ liệu</a:t>
            </a:r>
          </a:p>
          <a:p>
            <a:pPr defTabSz="287338">
              <a:lnSpc>
                <a:spcPct val="150000"/>
              </a:lnSpc>
            </a:pPr>
            <a:r>
              <a:rPr lang="vi-VN">
                <a:latin typeface="Calibri" panose="020F0502020204030204" pitchFamily="34" charset="0"/>
                <a:cs typeface="Calibri" panose="020F0502020204030204" pitchFamily="34" charset="0"/>
              </a:rPr>
              <a:t>- Data Modeling: Mô hình hóa, chuẩn hóa dữ liệu, quan hệ và phân cấp dữ liệu</a:t>
            </a:r>
          </a:p>
          <a:p>
            <a:pPr defTabSz="287338">
              <a:lnSpc>
                <a:spcPct val="150000"/>
              </a:lnSpc>
            </a:pPr>
            <a:r>
              <a:rPr lang="vi-VN">
                <a:latin typeface="Calibri" panose="020F0502020204030204" pitchFamily="34" charset="0"/>
                <a:cs typeface="Calibri" panose="020F0502020204030204" pitchFamily="34" charset="0"/>
              </a:rPr>
              <a:t>- Power Pivot &amp; DAX Fundamentals: Tính toán, xử lý dữ liệu</a:t>
            </a:r>
          </a:p>
          <a:p>
            <a:pPr defTabSz="287338">
              <a:lnSpc>
                <a:spcPct val="150000"/>
              </a:lnSpc>
            </a:pPr>
            <a:r>
              <a:rPr lang="vi-VN">
                <a:latin typeface="Calibri" panose="020F0502020204030204" pitchFamily="34" charset="0"/>
                <a:cs typeface="Calibri" panose="020F0502020204030204" pitchFamily="34" charset="0"/>
              </a:rPr>
              <a:t>- "Power Chart": Trực quan hóa dữ liệu với biểu đồ</a:t>
            </a:r>
          </a:p>
          <a:p>
            <a:pPr defTabSz="287338">
              <a:lnSpc>
                <a:spcPct val="150000"/>
              </a:lnSpc>
            </a:pPr>
            <a:r>
              <a:rPr lang="vi-VN" smtClean="0">
                <a:latin typeface="Calibri" panose="020F0502020204030204" pitchFamily="34" charset="0"/>
                <a:cs typeface="Calibri" panose="020F0502020204030204" pitchFamily="34" charset="0"/>
              </a:rPr>
              <a:t>- Hàm </a:t>
            </a:r>
            <a:r>
              <a:rPr lang="vi-VN">
                <a:latin typeface="Calibri" panose="020F0502020204030204" pitchFamily="34" charset="0"/>
                <a:cs typeface="Calibri" panose="020F0502020204030204" pitchFamily="34" charset="0"/>
              </a:rPr>
              <a:t>DAX thông dụng: giới thiệu các phép tính cơ bản, hàm toán học, hàm thời gian, hàm </a:t>
            </a:r>
            <a:r>
              <a:rPr lang="vi-VN">
                <a:latin typeface="Calibri" panose="020F0502020204030204" pitchFamily="34" charset="0"/>
                <a:cs typeface="Calibri" panose="020F0502020204030204" pitchFamily="34" charset="0"/>
              </a:rPr>
              <a:t>lọc</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pPr defTabSz="287338">
              <a:lnSpc>
                <a:spcPct val="150000"/>
              </a:lnSpc>
            </a:pPr>
            <a:r>
              <a:rPr lang="vi-VN" smtClean="0">
                <a:latin typeface="Calibri" panose="020F0502020204030204" pitchFamily="34" charset="0"/>
                <a:cs typeface="Calibri" panose="020F0502020204030204" pitchFamily="34" charset="0"/>
              </a:rPr>
              <a:t> </a:t>
            </a:r>
            <a:endParaRPr lang="vi-VN">
              <a:latin typeface="Calibri" panose="020F0502020204030204" pitchFamily="34" charset="0"/>
              <a:cs typeface="Calibri" panose="020F0502020204030204" pitchFamily="34" charset="0"/>
            </a:endParaRPr>
          </a:p>
          <a:p>
            <a:pPr>
              <a:lnSpc>
                <a:spcPct val="150000"/>
              </a:lnSpc>
            </a:pPr>
            <a:r>
              <a:rPr lang="en-US" smtClean="0">
                <a:latin typeface="Calibri" panose="020F0502020204030204" pitchFamily="34" charset="0"/>
                <a:cs typeface="Calibri" panose="020F0502020204030204" pitchFamily="34" charset="0"/>
              </a:rPr>
              <a:t>Xuyên </a:t>
            </a:r>
            <a:r>
              <a:rPr lang="en-US">
                <a:latin typeface="Calibri" panose="020F0502020204030204" pitchFamily="34" charset="0"/>
                <a:cs typeface="Calibri" panose="020F0502020204030204" pitchFamily="34" charset="0"/>
              </a:rPr>
              <a:t>suốt quá trình học sẽ sử dụng bộ dữ liệu cộng đồng có tên "</a:t>
            </a:r>
            <a:r>
              <a:rPr lang="en-US" b="1">
                <a:latin typeface="Calibri" panose="020F0502020204030204" pitchFamily="34" charset="0"/>
                <a:cs typeface="Calibri" panose="020F0502020204030204" pitchFamily="34" charset="0"/>
              </a:rPr>
              <a:t>FoodMart</a:t>
            </a:r>
            <a:r>
              <a:rPr lang="en-US">
                <a:latin typeface="Calibri" panose="020F0502020204030204" pitchFamily="34" charset="0"/>
                <a:cs typeface="Calibri" panose="020F0502020204030204" pitchFamily="34" charset="0"/>
              </a:rPr>
              <a:t>" để </a:t>
            </a:r>
            <a:r>
              <a:rPr lang="en-US">
                <a:latin typeface="Calibri" panose="020F0502020204030204" pitchFamily="34" charset="0"/>
                <a:cs typeface="Calibri" panose="020F0502020204030204" pitchFamily="34" charset="0"/>
              </a:rPr>
              <a:t>thực </a:t>
            </a:r>
            <a:r>
              <a:rPr lang="en-US" smtClean="0">
                <a:latin typeface="Calibri" panose="020F0502020204030204" pitchFamily="34" charset="0"/>
                <a:cs typeface="Calibri" panose="020F0502020204030204" pitchFamily="34" charset="0"/>
              </a:rPr>
              <a:t>hành song song với lí thuyết.</a:t>
            </a:r>
            <a:endParaRPr lang="en-US">
              <a:latin typeface="Calibri" panose="020F0502020204030204" pitchFamily="34" charset="0"/>
              <a:cs typeface="Calibri" panose="020F0502020204030204" pitchFamily="34" charset="0"/>
            </a:endParaRPr>
          </a:p>
          <a:p>
            <a:pPr>
              <a:lnSpc>
                <a:spcPct val="150000"/>
              </a:lnSpc>
            </a:pPr>
            <a:r>
              <a:rPr lang="en-US">
                <a:latin typeface="Calibri" panose="020F0502020204030204" pitchFamily="34" charset="0"/>
                <a:cs typeface="Calibri" panose="020F0502020204030204" pitchFamily="34" charset="0"/>
              </a:rPr>
              <a:t>Yêu cầu: Microsoft Excel từ bản 2016 đổ lên, dành cho máy tính Windows </a:t>
            </a:r>
          </a:p>
          <a:p>
            <a:pPr>
              <a:lnSpc>
                <a:spcPct val="150000"/>
              </a:lnSpc>
            </a:pPr>
            <a:endParaRPr lang="en-US" smtClean="0">
              <a:latin typeface="Calibri" panose="020F0502020204030204" pitchFamily="34" charset="0"/>
              <a:cs typeface="Calibri" panose="020F0502020204030204" pitchFamily="34" charset="0"/>
            </a:endParaRPr>
          </a:p>
          <a:p>
            <a:pPr>
              <a:lnSpc>
                <a:spcPct val="150000"/>
              </a:lnSpc>
            </a:pPr>
            <a:endParaRPr lang="en-US" sz="2400" b="1"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4388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007" y="166254"/>
            <a:ext cx="5203460" cy="584775"/>
          </a:xfrm>
          <a:prstGeom prst="rect">
            <a:avLst/>
          </a:prstGeom>
          <a:noFill/>
        </p:spPr>
        <p:txBody>
          <a:bodyPr wrap="square" rtlCol="0">
            <a:spAutoFit/>
          </a:bodyPr>
          <a:lstStyle/>
          <a:p>
            <a:r>
              <a:rPr lang="en-US" sz="3200" b="1" smtClean="0">
                <a:solidFill>
                  <a:srgbClr val="FF0000"/>
                </a:solidFill>
                <a:effectLst>
                  <a:outerShdw blurRad="38100" dist="38100" dir="2700000" algn="tl">
                    <a:srgbClr val="000000">
                      <a:alpha val="43137"/>
                    </a:srgbClr>
                  </a:outerShdw>
                </a:effectLst>
              </a:rPr>
              <a:t>2. Đặc điểm &amp; nội dung</a:t>
            </a:r>
            <a:endParaRPr lang="en-US" sz="3200" b="1">
              <a:solidFill>
                <a:srgbClr val="FF0000"/>
              </a:solidFill>
              <a:effectLst>
                <a:outerShdw blurRad="38100" dist="38100" dir="2700000" algn="tl">
                  <a:srgbClr val="000000">
                    <a:alpha val="43137"/>
                  </a:srgbClr>
                </a:outerShdw>
              </a:effectLst>
            </a:endParaRPr>
          </a:p>
        </p:txBody>
      </p:sp>
      <p:sp>
        <p:nvSpPr>
          <p:cNvPr id="4" name="TextBox 3"/>
          <p:cNvSpPr txBox="1"/>
          <p:nvPr/>
        </p:nvSpPr>
        <p:spPr>
          <a:xfrm>
            <a:off x="515390" y="751029"/>
            <a:ext cx="11676610" cy="7017306"/>
          </a:xfrm>
          <a:prstGeom prst="rect">
            <a:avLst/>
          </a:prstGeom>
          <a:noFill/>
        </p:spPr>
        <p:txBody>
          <a:bodyPr wrap="square" rtlCol="0">
            <a:spAutoFit/>
          </a:bodyPr>
          <a:lstStyle/>
          <a:p>
            <a:pPr>
              <a:lnSpc>
                <a:spcPct val="150000"/>
              </a:lnSpc>
            </a:pPr>
            <a:r>
              <a:rPr lang="en-US" sz="2400" b="1">
                <a:latin typeface="Calibri" panose="020F0502020204030204" pitchFamily="34" charset="0"/>
                <a:cs typeface="Calibri" panose="020F0502020204030204" pitchFamily="34" charset="0"/>
              </a:rPr>
              <a:t>Tổ chức: </a:t>
            </a:r>
          </a:p>
          <a:p>
            <a:pPr defTabSz="287338">
              <a:lnSpc>
                <a:spcPct val="150000"/>
              </a:lnSpc>
            </a:pPr>
            <a:r>
              <a:rPr lang="vi-VN">
                <a:latin typeface="Calibri" panose="020F0502020204030204" pitchFamily="34" charset="0"/>
                <a:cs typeface="Calibri" panose="020F0502020204030204" pitchFamily="34" charset="0"/>
              </a:rPr>
              <a:t>Khóa học sẽ được tổ chức offline hoặc online</a:t>
            </a:r>
            <a:r>
              <a:rPr lang="vi-VN">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2 </a:t>
            </a:r>
            <a:r>
              <a:rPr lang="vi-VN">
                <a:latin typeface="Calibri" panose="020F0502020204030204" pitchFamily="34" charset="0"/>
                <a:cs typeface="Calibri" panose="020F0502020204030204" pitchFamily="34" charset="0"/>
              </a:rPr>
              <a:t>buổi/tuần, thời </a:t>
            </a:r>
            <a:r>
              <a:rPr lang="vi-VN">
                <a:latin typeface="Calibri" panose="020F0502020204030204" pitchFamily="34" charset="0"/>
                <a:cs typeface="Calibri" panose="020F0502020204030204" pitchFamily="34" charset="0"/>
              </a:rPr>
              <a:t>lượng </a:t>
            </a:r>
            <a:r>
              <a:rPr lang="en-US" smtClean="0">
                <a:latin typeface="Calibri" panose="020F0502020204030204" pitchFamily="34" charset="0"/>
                <a:cs typeface="Calibri" panose="020F0502020204030204" pitchFamily="34" charset="0"/>
              </a:rPr>
              <a:t>2.5h</a:t>
            </a:r>
            <a:r>
              <a:rPr lang="vi-VN" smtClean="0">
                <a:latin typeface="Calibri" panose="020F0502020204030204" pitchFamily="34" charset="0"/>
                <a:cs typeface="Calibri" panose="020F0502020204030204" pitchFamily="34" charset="0"/>
              </a:rPr>
              <a:t>/buổi</a:t>
            </a:r>
            <a:r>
              <a:rPr lang="en-US" smtClean="0">
                <a:latin typeface="Calibri" panose="020F0502020204030204" pitchFamily="34" charset="0"/>
                <a:cs typeface="Calibri" panose="020F0502020204030204" pitchFamily="34" charset="0"/>
              </a:rPr>
              <a:t> (từ 19-21h sẽ phù hợp với những người đang đi làm). </a:t>
            </a:r>
            <a:r>
              <a:rPr lang="vi-VN" smtClean="0">
                <a:latin typeface="Calibri" panose="020F0502020204030204" pitchFamily="34" charset="0"/>
                <a:cs typeface="Calibri" panose="020F0502020204030204" pitchFamily="34" charset="0"/>
              </a:rPr>
              <a:t>Tổng </a:t>
            </a:r>
            <a:r>
              <a:rPr lang="vi-VN">
                <a:latin typeface="Calibri" panose="020F0502020204030204" pitchFamily="34" charset="0"/>
                <a:cs typeface="Calibri" panose="020F0502020204030204" pitchFamily="34" charset="0"/>
              </a:rPr>
              <a:t>số buổi là </a:t>
            </a:r>
            <a:r>
              <a:rPr lang="vi-VN">
                <a:latin typeface="Calibri" panose="020F0502020204030204" pitchFamily="34" charset="0"/>
                <a:cs typeface="Calibri" panose="020F0502020204030204" pitchFamily="34" charset="0"/>
              </a:rPr>
              <a:t>9 </a:t>
            </a:r>
            <a:r>
              <a:rPr lang="vi-VN" smtClean="0">
                <a:latin typeface="Calibri" panose="020F0502020204030204" pitchFamily="34" charset="0"/>
                <a:cs typeface="Calibri" panose="020F0502020204030204" pitchFamily="34" charset="0"/>
              </a:rPr>
              <a:t>buổi</a:t>
            </a:r>
            <a:r>
              <a:rPr lang="en-US" smtClean="0">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pPr defTabSz="287338">
              <a:lnSpc>
                <a:spcPct val="150000"/>
              </a:lnSpc>
            </a:pPr>
            <a:r>
              <a:rPr lang="vi-VN">
                <a:latin typeface="Calibri" panose="020F0502020204030204" pitchFamily="34" charset="0"/>
                <a:cs typeface="Calibri" panose="020F0502020204030204" pitchFamily="34" charset="0"/>
              </a:rPr>
              <a:t>- Buổi 1: </a:t>
            </a:r>
          </a:p>
          <a:p>
            <a:pPr defTabSz="287338">
              <a:lnSpc>
                <a:spcPct val="150000"/>
              </a:lnSpc>
            </a:pPr>
            <a:r>
              <a:rPr lang="vi-VN">
                <a:latin typeface="Calibri" panose="020F0502020204030204" pitchFamily="34" charset="0"/>
                <a:cs typeface="Calibri" panose="020F0502020204030204" pitchFamily="34" charset="0"/>
              </a:rPr>
              <a:t>+ Giới thiệu, làm quen giảng viên &amp; học viên</a:t>
            </a:r>
          </a:p>
          <a:p>
            <a:pPr defTabSz="287338">
              <a:lnSpc>
                <a:spcPct val="150000"/>
              </a:lnSpc>
            </a:pPr>
            <a:r>
              <a:rPr lang="vi-VN">
                <a:latin typeface="Calibri" panose="020F0502020204030204" pitchFamily="34" charset="0"/>
                <a:cs typeface="Calibri" panose="020F0502020204030204" pitchFamily="34" charset="0"/>
              </a:rPr>
              <a:t>+ Giới thiệu về Big Data, Data Analyst và tầm quan trọng của Data Analyst trong thời buổi công nghệ 4.0 hiện nay</a:t>
            </a:r>
          </a:p>
          <a:p>
            <a:pPr defTabSz="287338">
              <a:lnSpc>
                <a:spcPct val="150000"/>
              </a:lnSpc>
            </a:pPr>
            <a:r>
              <a:rPr lang="vi-VN">
                <a:latin typeface="Calibri" panose="020F0502020204030204" pitchFamily="34" charset="0"/>
                <a:cs typeface="Calibri" panose="020F0502020204030204" pitchFamily="34" charset="0"/>
              </a:rPr>
              <a:t>- Buổi 2: </a:t>
            </a:r>
          </a:p>
          <a:p>
            <a:pPr defTabSz="287338">
              <a:lnSpc>
                <a:spcPct val="150000"/>
              </a:lnSpc>
            </a:pPr>
            <a:r>
              <a:rPr lang="vi-VN">
                <a:latin typeface="Calibri" panose="020F0502020204030204" pitchFamily="34" charset="0"/>
                <a:cs typeface="Calibri" panose="020F0502020204030204" pitchFamily="34" charset="0"/>
              </a:rPr>
              <a:t>+ Hướng dẫn cài đặt Microsoft Excel, những điểm mạnh, yếu, lợi thế của việc sử dụng Excel để phân tích dữ liệu so với những công cụ khác</a:t>
            </a:r>
          </a:p>
          <a:p>
            <a:pPr defTabSz="287338">
              <a:lnSpc>
                <a:spcPct val="150000"/>
              </a:lnSpc>
            </a:pPr>
            <a:r>
              <a:rPr lang="vi-VN">
                <a:latin typeface="Calibri" panose="020F0502020204030204" pitchFamily="34" charset="0"/>
                <a:cs typeface="Calibri" panose="020F0502020204030204" pitchFamily="34" charset="0"/>
              </a:rPr>
              <a:t>+ Quy trình phân tích dữ liệu với Excel: PPD</a:t>
            </a:r>
          </a:p>
          <a:p>
            <a:pPr defTabSz="287338">
              <a:lnSpc>
                <a:spcPct val="150000"/>
              </a:lnSpc>
            </a:pPr>
            <a:r>
              <a:rPr lang="vi-VN">
                <a:latin typeface="Calibri" panose="020F0502020204030204" pitchFamily="34" charset="0"/>
                <a:cs typeface="Calibri" panose="020F0502020204030204" pitchFamily="34" charset="0"/>
              </a:rPr>
              <a:t>+ Giải thích về bộ dữ liệu mẫu "FoodMart"</a:t>
            </a:r>
          </a:p>
          <a:p>
            <a:pPr defTabSz="287338">
              <a:lnSpc>
                <a:spcPct val="150000"/>
              </a:lnSpc>
            </a:pPr>
            <a:r>
              <a:rPr lang="en-US">
                <a:latin typeface="Calibri" panose="020F0502020204030204" pitchFamily="34" charset="0"/>
                <a:cs typeface="Calibri" panose="020F0502020204030204" pitchFamily="34" charset="0"/>
              </a:rPr>
              <a:t>- Buổi 3:</a:t>
            </a:r>
          </a:p>
          <a:p>
            <a:pPr defTabSz="287338">
              <a:lnSpc>
                <a:spcPct val="150000"/>
              </a:lnSpc>
            </a:pPr>
            <a:r>
              <a:rPr lang="en-US">
                <a:latin typeface="Calibri" panose="020F0502020204030204" pitchFamily="34" charset="0"/>
                <a:cs typeface="Calibri" panose="020F0502020204030204" pitchFamily="34" charset="0"/>
              </a:rPr>
              <a:t>+ Giới thiệu về Power Query: giao diện và tính năng</a:t>
            </a:r>
          </a:p>
          <a:p>
            <a:pPr defTabSz="287338">
              <a:lnSpc>
                <a:spcPct val="150000"/>
              </a:lnSpc>
            </a:pPr>
            <a:r>
              <a:rPr lang="en-US">
                <a:latin typeface="Calibri" panose="020F0502020204030204" pitchFamily="34" charset="0"/>
                <a:cs typeface="Calibri" panose="020F0502020204030204" pitchFamily="34" charset="0"/>
              </a:rPr>
              <a:t>+ Nhập dữ liệu, tiền xử lý dữ liệu</a:t>
            </a:r>
          </a:p>
          <a:p>
            <a:pPr defTabSz="287338">
              <a:lnSpc>
                <a:spcPct val="150000"/>
              </a:lnSpc>
            </a:pPr>
            <a:endParaRPr lang="en-US" smtClean="0">
              <a:latin typeface="Calibri" panose="020F0502020204030204" pitchFamily="34" charset="0"/>
              <a:cs typeface="Calibri" panose="020F0502020204030204" pitchFamily="34" charset="0"/>
            </a:endParaRPr>
          </a:p>
          <a:p>
            <a:pPr>
              <a:lnSpc>
                <a:spcPct val="150000"/>
              </a:lnSpc>
            </a:pPr>
            <a:endParaRPr lang="en-US" sz="2400" b="1"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962950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007" y="166254"/>
            <a:ext cx="5203460" cy="584775"/>
          </a:xfrm>
          <a:prstGeom prst="rect">
            <a:avLst/>
          </a:prstGeom>
          <a:noFill/>
        </p:spPr>
        <p:txBody>
          <a:bodyPr wrap="square" rtlCol="0">
            <a:spAutoFit/>
          </a:bodyPr>
          <a:lstStyle/>
          <a:p>
            <a:r>
              <a:rPr lang="en-US" sz="3200" b="1" smtClean="0">
                <a:solidFill>
                  <a:srgbClr val="FF0000"/>
                </a:solidFill>
                <a:effectLst>
                  <a:outerShdw blurRad="38100" dist="38100" dir="2700000" algn="tl">
                    <a:srgbClr val="000000">
                      <a:alpha val="43137"/>
                    </a:srgbClr>
                  </a:outerShdw>
                </a:effectLst>
              </a:rPr>
              <a:t>2. Đặc điểm &amp; nội dung</a:t>
            </a:r>
            <a:endParaRPr lang="en-US" sz="3200" b="1">
              <a:solidFill>
                <a:srgbClr val="FF0000"/>
              </a:solidFill>
              <a:effectLst>
                <a:outerShdw blurRad="38100" dist="38100" dir="2700000" algn="tl">
                  <a:srgbClr val="000000">
                    <a:alpha val="43137"/>
                  </a:srgbClr>
                </a:outerShdw>
              </a:effectLst>
            </a:endParaRPr>
          </a:p>
        </p:txBody>
      </p:sp>
      <p:sp>
        <p:nvSpPr>
          <p:cNvPr id="4" name="TextBox 3"/>
          <p:cNvSpPr txBox="1"/>
          <p:nvPr/>
        </p:nvSpPr>
        <p:spPr>
          <a:xfrm>
            <a:off x="515390" y="751029"/>
            <a:ext cx="11676610" cy="5355312"/>
          </a:xfrm>
          <a:prstGeom prst="rect">
            <a:avLst/>
          </a:prstGeom>
          <a:noFill/>
        </p:spPr>
        <p:txBody>
          <a:bodyPr wrap="square" rtlCol="0">
            <a:spAutoFit/>
          </a:bodyPr>
          <a:lstStyle/>
          <a:p>
            <a:pPr>
              <a:lnSpc>
                <a:spcPct val="150000"/>
              </a:lnSpc>
            </a:pPr>
            <a:r>
              <a:rPr lang="en-US" sz="2400" b="1">
                <a:latin typeface="Calibri" panose="020F0502020204030204" pitchFamily="34" charset="0"/>
                <a:cs typeface="Calibri" panose="020F0502020204030204" pitchFamily="34" charset="0"/>
              </a:rPr>
              <a:t>Tổ chức: </a:t>
            </a:r>
          </a:p>
          <a:p>
            <a:pPr defTabSz="287338">
              <a:lnSpc>
                <a:spcPct val="150000"/>
              </a:lnSpc>
            </a:pPr>
            <a:r>
              <a:rPr lang="vi-VN">
                <a:latin typeface="Calibri" panose="020F0502020204030204" pitchFamily="34" charset="0"/>
                <a:cs typeface="Calibri" panose="020F0502020204030204" pitchFamily="34" charset="0"/>
              </a:rPr>
              <a:t>Khóa học sẽ được tổ chức offline hoặc online, 2-3 buổi/tuần, thời lượng 2h/buổi. Tổng số buổi là 9 buổi</a:t>
            </a:r>
          </a:p>
          <a:p>
            <a:pPr defTabSz="287338">
              <a:lnSpc>
                <a:spcPct val="150000"/>
              </a:lnSpc>
            </a:pPr>
            <a:r>
              <a:rPr lang="en-US">
                <a:latin typeface="Calibri" panose="020F0502020204030204" pitchFamily="34" charset="0"/>
                <a:cs typeface="Calibri" panose="020F0502020204030204" pitchFamily="34" charset="0"/>
              </a:rPr>
              <a:t>- Buổi 4 </a:t>
            </a:r>
            <a:r>
              <a:rPr lang="en-US">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5: Giới </a:t>
            </a:r>
            <a:r>
              <a:rPr lang="en-US">
                <a:latin typeface="Calibri" panose="020F0502020204030204" pitchFamily="34" charset="0"/>
                <a:cs typeface="Calibri" panose="020F0502020204030204" pitchFamily="34" charset="0"/>
              </a:rPr>
              <a:t>thiệu về Mô hình hóa dữ liệu, chuẩn hóa dữ liệu, quan hệ giữa các bảng </a:t>
            </a:r>
            <a:r>
              <a:rPr lang="en-US">
                <a:latin typeface="Calibri" panose="020F0502020204030204" pitchFamily="34" charset="0"/>
                <a:cs typeface="Calibri" panose="020F0502020204030204" pitchFamily="34" charset="0"/>
              </a:rPr>
              <a:t>dữ </a:t>
            </a:r>
            <a:r>
              <a:rPr lang="en-US" smtClean="0">
                <a:latin typeface="Calibri" panose="020F0502020204030204" pitchFamily="34" charset="0"/>
                <a:cs typeface="Calibri" panose="020F0502020204030204" pitchFamily="34" charset="0"/>
              </a:rPr>
              <a:t>liệu</a:t>
            </a:r>
          </a:p>
          <a:p>
            <a:pPr defTabSz="287338">
              <a:lnSpc>
                <a:spcPct val="150000"/>
              </a:lnSpc>
            </a:pPr>
            <a:r>
              <a:rPr lang="en-US" smtClean="0">
                <a:latin typeface="Calibri" panose="020F0502020204030204" pitchFamily="34" charset="0"/>
                <a:cs typeface="Calibri" panose="020F0502020204030204" pitchFamily="34" charset="0"/>
              </a:rPr>
              <a:t>- Buổi 6:  Giới </a:t>
            </a:r>
            <a:r>
              <a:rPr lang="en-US">
                <a:latin typeface="Calibri" panose="020F0502020204030204" pitchFamily="34" charset="0"/>
                <a:cs typeface="Calibri" panose="020F0502020204030204" pitchFamily="34" charset="0"/>
              </a:rPr>
              <a:t>thiệu về Power Pivot, DAX</a:t>
            </a:r>
          </a:p>
          <a:p>
            <a:pPr defTabSz="287338">
              <a:lnSpc>
                <a:spcPct val="150000"/>
              </a:lnSpc>
            </a:pPr>
            <a:r>
              <a:rPr lang="en-US" smtClean="0">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Buổi </a:t>
            </a:r>
            <a:r>
              <a:rPr lang="en-US" smtClean="0">
                <a:latin typeface="Calibri" panose="020F0502020204030204" pitchFamily="34" charset="0"/>
                <a:cs typeface="Calibri" panose="020F0502020204030204" pitchFamily="34" charset="0"/>
              </a:rPr>
              <a:t>7: Trực </a:t>
            </a:r>
            <a:r>
              <a:rPr lang="en-US">
                <a:latin typeface="Calibri" panose="020F0502020204030204" pitchFamily="34" charset="0"/>
                <a:cs typeface="Calibri" panose="020F0502020204030204" pitchFamily="34" charset="0"/>
              </a:rPr>
              <a:t>quan hóa dữ liệu với các loại biểu oddof</a:t>
            </a:r>
          </a:p>
          <a:p>
            <a:pPr defTabSz="287338">
              <a:lnSpc>
                <a:spcPct val="150000"/>
              </a:lnSpc>
            </a:pPr>
            <a:r>
              <a:rPr lang="en-US">
                <a:latin typeface="Calibri" panose="020F0502020204030204" pitchFamily="34" charset="0"/>
                <a:cs typeface="Calibri" panose="020F0502020204030204" pitchFamily="34" charset="0"/>
              </a:rPr>
              <a:t>- Buổi 8: </a:t>
            </a:r>
          </a:p>
          <a:p>
            <a:pPr defTabSz="287338">
              <a:lnSpc>
                <a:spcPct val="150000"/>
              </a:lnSpc>
            </a:pPr>
            <a:r>
              <a:rPr lang="en-US">
                <a:latin typeface="Calibri" panose="020F0502020204030204" pitchFamily="34" charset="0"/>
                <a:cs typeface="Calibri" panose="020F0502020204030204" pitchFamily="34" charset="0"/>
              </a:rPr>
              <a:t>+ Giới thiệu về những hàm DAX thông dụng</a:t>
            </a:r>
          </a:p>
          <a:p>
            <a:pPr defTabSz="287338">
              <a:lnSpc>
                <a:spcPct val="150000"/>
              </a:lnSpc>
            </a:pPr>
            <a:r>
              <a:rPr lang="en-US">
                <a:latin typeface="Calibri" panose="020F0502020204030204" pitchFamily="34" charset="0"/>
                <a:cs typeface="Calibri" panose="020F0502020204030204" pitchFamily="34" charset="0"/>
              </a:rPr>
              <a:t>+ Giao Case Study</a:t>
            </a:r>
          </a:p>
          <a:p>
            <a:pPr defTabSz="287338">
              <a:lnSpc>
                <a:spcPct val="150000"/>
              </a:lnSpc>
            </a:pPr>
            <a:r>
              <a:rPr lang="en-US">
                <a:latin typeface="Calibri" panose="020F0502020204030204" pitchFamily="34" charset="0"/>
                <a:cs typeface="Calibri" panose="020F0502020204030204" pitchFamily="34" charset="0"/>
              </a:rPr>
              <a:t>- Buổi 9:</a:t>
            </a:r>
          </a:p>
          <a:p>
            <a:pPr defTabSz="287338">
              <a:lnSpc>
                <a:spcPct val="150000"/>
              </a:lnSpc>
            </a:pPr>
            <a:r>
              <a:rPr lang="en-US">
                <a:latin typeface="Calibri" panose="020F0502020204030204" pitchFamily="34" charset="0"/>
                <a:cs typeface="Calibri" panose="020F0502020204030204" pitchFamily="34" charset="0"/>
              </a:rPr>
              <a:t>+ Tổng kết, review khóa học</a:t>
            </a:r>
          </a:p>
          <a:p>
            <a:pPr defTabSz="287338">
              <a:lnSpc>
                <a:spcPct val="150000"/>
              </a:lnSpc>
            </a:pPr>
            <a:endParaRPr lang="en-US" smtClean="0">
              <a:latin typeface="Calibri" panose="020F0502020204030204" pitchFamily="34" charset="0"/>
              <a:cs typeface="Calibri" panose="020F0502020204030204" pitchFamily="34" charset="0"/>
            </a:endParaRPr>
          </a:p>
          <a:p>
            <a:pPr>
              <a:lnSpc>
                <a:spcPct val="150000"/>
              </a:lnSpc>
            </a:pPr>
            <a:endParaRPr lang="en-US" sz="2400" b="1"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6768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007" y="166254"/>
            <a:ext cx="6659726" cy="584775"/>
          </a:xfrm>
          <a:prstGeom prst="rect">
            <a:avLst/>
          </a:prstGeom>
          <a:noFill/>
        </p:spPr>
        <p:txBody>
          <a:bodyPr wrap="square" rtlCol="0">
            <a:spAutoFit/>
          </a:bodyPr>
          <a:lstStyle/>
          <a:p>
            <a:r>
              <a:rPr lang="en-US" sz="3200" b="1" smtClean="0">
                <a:solidFill>
                  <a:srgbClr val="FF0000"/>
                </a:solidFill>
                <a:effectLst>
                  <a:outerShdw blurRad="38100" dist="38100" dir="2700000" algn="tl">
                    <a:srgbClr val="000000">
                      <a:alpha val="43137"/>
                    </a:srgbClr>
                  </a:outerShdw>
                </a:effectLst>
              </a:rPr>
              <a:t>3. Tính </a:t>
            </a:r>
            <a:r>
              <a:rPr lang="en-US" sz="3200" b="1">
                <a:solidFill>
                  <a:srgbClr val="FF0000"/>
                </a:solidFill>
                <a:effectLst>
                  <a:outerShdw blurRad="38100" dist="38100" dir="2700000" algn="tl">
                    <a:srgbClr val="000000">
                      <a:alpha val="43137"/>
                    </a:srgbClr>
                  </a:outerShdw>
                </a:effectLst>
              </a:rPr>
              <a:t>ứng dụng &amp; tiềm năng</a:t>
            </a:r>
            <a:endParaRPr lang="en-US" sz="3200" b="1">
              <a:solidFill>
                <a:srgbClr val="FF0000"/>
              </a:solidFill>
              <a:effectLst>
                <a:outerShdw blurRad="38100" dist="38100" dir="2700000" algn="tl">
                  <a:srgbClr val="000000">
                    <a:alpha val="43137"/>
                  </a:srgbClr>
                </a:outerShdw>
              </a:effectLst>
            </a:endParaRPr>
          </a:p>
        </p:txBody>
      </p:sp>
      <p:sp>
        <p:nvSpPr>
          <p:cNvPr id="4" name="TextBox 3"/>
          <p:cNvSpPr txBox="1"/>
          <p:nvPr/>
        </p:nvSpPr>
        <p:spPr>
          <a:xfrm>
            <a:off x="515390" y="751029"/>
            <a:ext cx="11676610" cy="5909310"/>
          </a:xfrm>
          <a:prstGeom prst="rect">
            <a:avLst/>
          </a:prstGeom>
          <a:noFill/>
        </p:spPr>
        <p:txBody>
          <a:bodyPr wrap="square" rtlCol="0">
            <a:spAutoFit/>
          </a:bodyPr>
          <a:lstStyle/>
          <a:p>
            <a:pPr>
              <a:lnSpc>
                <a:spcPct val="150000"/>
              </a:lnSpc>
            </a:pPr>
            <a:r>
              <a:rPr lang="en-US" sz="2400" b="1">
                <a:latin typeface="Calibri" panose="020F0502020204030204" pitchFamily="34" charset="0"/>
                <a:cs typeface="Calibri" panose="020F0502020204030204" pitchFamily="34" charset="0"/>
              </a:rPr>
              <a:t>Ứng dụng: </a:t>
            </a:r>
          </a:p>
          <a:p>
            <a:pPr defTabSz="287338">
              <a:lnSpc>
                <a:spcPct val="150000"/>
              </a:lnSpc>
            </a:pP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Microsoft </a:t>
            </a:r>
            <a:r>
              <a:rPr lang="vi-VN">
                <a:latin typeface="Calibri" panose="020F0502020204030204" pitchFamily="34" charset="0"/>
                <a:cs typeface="Calibri" panose="020F0502020204030204" pitchFamily="34" charset="0"/>
              </a:rPr>
              <a:t>Excel là phần mềm phổ biến và được sử dụng tại hầu hết các doanh nghiệp lớn và nhỏ, vì vậy vô cùng quen thuộc với người dùng Việt Nam. Việc chuyển đổi công nghệ từ truyền thống sang công nghệ số với rất nhiều thay đổi đang khiến cho nhiều doanh nghiệp không thể bắt kịp tốc độ, nhất là trong việc sử dụng các phần mềm phân tích dữ liệu mới. Do đó nếu có thể sử dụng Microsoft Excel vào việc phân tích dữ liệu sẽ là bước đầu tiên giúp các doanh nghiệp thực hiện bước chuyển đổi này một cách quen thuộc và nhanh chóng </a:t>
            </a:r>
            <a:r>
              <a:rPr lang="vi-VN">
                <a:latin typeface="Calibri" panose="020F0502020204030204" pitchFamily="34" charset="0"/>
                <a:cs typeface="Calibri" panose="020F0502020204030204" pitchFamily="34" charset="0"/>
              </a:rPr>
              <a:t>nhất</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pPr defTabSz="287338">
              <a:lnSpc>
                <a:spcPct val="150000"/>
              </a:lnSpc>
            </a:pPr>
            <a:r>
              <a:rPr lang="en-US" sz="2400" b="1">
                <a:latin typeface="Calibri" panose="020F0502020204030204" pitchFamily="34" charset="0"/>
                <a:cs typeface="Calibri" panose="020F0502020204030204" pitchFamily="34" charset="0"/>
              </a:rPr>
              <a:t>Tiềm năng: </a:t>
            </a:r>
          </a:p>
          <a:p>
            <a:pPr defTabSz="287338">
              <a:lnSpc>
                <a:spcPct val="150000"/>
              </a:lnSpc>
            </a:pPr>
            <a:r>
              <a:rPr lang="vi-VN">
                <a:latin typeface="Calibri" panose="020F0502020204030204" pitchFamily="34" charset="0"/>
                <a:cs typeface="Calibri" panose="020F0502020204030204" pitchFamily="34" charset="0"/>
              </a:rPr>
              <a:t>- Chỉ cần sử dụng phần mềm Microsoft Excel, không cần hệ quản trị cơ sở dữ liệu, không cần mua và cài đặt phầm mềm mới và có thể chia sẻ 1 cách dễ dàng, áp dụng được cho mọi ngành nghề</a:t>
            </a:r>
          </a:p>
          <a:p>
            <a:pPr defTabSz="287338">
              <a:lnSpc>
                <a:spcPct val="150000"/>
              </a:lnSpc>
            </a:pPr>
            <a:r>
              <a:rPr lang="vi-VN">
                <a:latin typeface="Calibri" panose="020F0502020204030204" pitchFamily="34" charset="0"/>
                <a:cs typeface="Calibri" panose="020F0502020204030204" pitchFamily="34" charset="0"/>
              </a:rPr>
              <a:t>- Rất phù hợp với các bạn đang làm trong các ngành kinh tế, tài chính, nhân sự, quản trị và đội ngũ quản lý các cấp, muốn ứng dụng phân tích tích liệu và xây dựng hệ thống phân tích dữ liệu tối giản nhất</a:t>
            </a:r>
          </a:p>
          <a:p>
            <a:pPr defTabSz="287338">
              <a:lnSpc>
                <a:spcPct val="150000"/>
              </a:lnSpc>
            </a:pPr>
            <a:endParaRPr lang="en-US" smtClean="0">
              <a:latin typeface="Calibri" panose="020F0502020204030204" pitchFamily="34" charset="0"/>
              <a:cs typeface="Calibri" panose="020F0502020204030204" pitchFamily="34" charset="0"/>
            </a:endParaRPr>
          </a:p>
          <a:p>
            <a:pPr>
              <a:lnSpc>
                <a:spcPct val="150000"/>
              </a:lnSpc>
            </a:pPr>
            <a:endParaRPr lang="en-US" sz="2400" b="1"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9868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007" y="166254"/>
            <a:ext cx="6659726" cy="584775"/>
          </a:xfrm>
          <a:prstGeom prst="rect">
            <a:avLst/>
          </a:prstGeom>
          <a:noFill/>
        </p:spPr>
        <p:txBody>
          <a:bodyPr wrap="square" rtlCol="0">
            <a:spAutoFit/>
          </a:bodyPr>
          <a:lstStyle/>
          <a:p>
            <a:r>
              <a:rPr lang="en-US" sz="3200" b="1" smtClean="0">
                <a:solidFill>
                  <a:srgbClr val="FF0000"/>
                </a:solidFill>
                <a:effectLst>
                  <a:outerShdw blurRad="38100" dist="38100" dir="2700000" algn="tl">
                    <a:srgbClr val="000000">
                      <a:alpha val="43137"/>
                    </a:srgbClr>
                  </a:outerShdw>
                </a:effectLst>
              </a:rPr>
              <a:t>4. Tài liệu &amp; nguồn tham khảo</a:t>
            </a:r>
            <a:endParaRPr lang="en-US" sz="3200" b="1">
              <a:solidFill>
                <a:srgbClr val="FF0000"/>
              </a:solidFill>
              <a:effectLst>
                <a:outerShdw blurRad="38100" dist="38100" dir="2700000" algn="tl">
                  <a:srgbClr val="000000">
                    <a:alpha val="43137"/>
                  </a:srgbClr>
                </a:outerShdw>
              </a:effectLst>
            </a:endParaRPr>
          </a:p>
        </p:txBody>
      </p:sp>
      <p:sp>
        <p:nvSpPr>
          <p:cNvPr id="4" name="TextBox 3"/>
          <p:cNvSpPr txBox="1"/>
          <p:nvPr/>
        </p:nvSpPr>
        <p:spPr>
          <a:xfrm>
            <a:off x="515390" y="751029"/>
            <a:ext cx="11676610" cy="5493812"/>
          </a:xfrm>
          <a:prstGeom prst="rect">
            <a:avLst/>
          </a:prstGeom>
          <a:noFill/>
        </p:spPr>
        <p:txBody>
          <a:bodyPr wrap="square" rtlCol="0">
            <a:spAutoFit/>
          </a:bodyPr>
          <a:lstStyle/>
          <a:p>
            <a:pPr>
              <a:lnSpc>
                <a:spcPct val="150000"/>
              </a:lnSpc>
            </a:pPr>
            <a:r>
              <a:rPr lang="en-US" sz="2400" b="1" smtClean="0">
                <a:latin typeface="Calibri" panose="020F0502020204030204" pitchFamily="34" charset="0"/>
                <a:cs typeface="Calibri" panose="020F0502020204030204" pitchFamily="34" charset="0"/>
              </a:rPr>
              <a:t>Tài liệu: </a:t>
            </a:r>
            <a:endParaRPr lang="en-US" sz="2400" b="1">
              <a:latin typeface="Calibri" panose="020F0502020204030204" pitchFamily="34" charset="0"/>
              <a:cs typeface="Calibri" panose="020F0502020204030204" pitchFamily="34" charset="0"/>
            </a:endParaRPr>
          </a:p>
          <a:p>
            <a:pPr defTabSz="287338">
              <a:lnSpc>
                <a:spcPct val="150000"/>
              </a:lnSpc>
            </a:pP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a:t>
            </a:r>
            <a:r>
              <a:rPr lang="vi-VN">
                <a:latin typeface="Calibri" panose="020F0502020204030204" pitchFamily="34" charset="0"/>
                <a:cs typeface="Calibri" panose="020F0502020204030204" pitchFamily="34" charset="0"/>
              </a:rPr>
              <a:t>Microsoft Excel: Intro to POWER QUERY, POWER PIVOT &amp; DAX" ( bản quyền thuộc Excel Maven &amp; SecondLens Consulting, </a:t>
            </a:r>
            <a:r>
              <a:rPr lang="vi-VN">
                <a:latin typeface="Calibri" panose="020F0502020204030204" pitchFamily="34" charset="0"/>
                <a:cs typeface="Calibri" panose="020F0502020204030204" pitchFamily="34" charset="0"/>
              </a:rPr>
              <a:t>LLC</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pPr defTabSz="287338">
              <a:lnSpc>
                <a:spcPct val="150000"/>
              </a:lnSpc>
            </a:pPr>
            <a:r>
              <a:rPr lang="en-US" sz="2400" b="1" smtClean="0">
                <a:latin typeface="Calibri" panose="020F0502020204030204" pitchFamily="34" charset="0"/>
                <a:cs typeface="Calibri" panose="020F0502020204030204" pitchFamily="34" charset="0"/>
              </a:rPr>
              <a:t>Nguồn tham khảo: </a:t>
            </a:r>
            <a:endParaRPr lang="en-US" sz="2400" b="1">
              <a:latin typeface="Calibri" panose="020F0502020204030204" pitchFamily="34" charset="0"/>
              <a:cs typeface="Calibri" panose="020F0502020204030204" pitchFamily="34" charset="0"/>
            </a:endParaRPr>
          </a:p>
          <a:p>
            <a:pPr defTabSz="287338">
              <a:lnSpc>
                <a:spcPct val="150000"/>
              </a:lnSpc>
            </a:pPr>
            <a:endParaRPr lang="en-US" smtClean="0">
              <a:latin typeface="Calibri" panose="020F0502020204030204" pitchFamily="34" charset="0"/>
              <a:cs typeface="Calibri" panose="020F0502020204030204" pitchFamily="34" charset="0"/>
            </a:endParaRPr>
          </a:p>
          <a:p>
            <a:pPr defTabSz="287338">
              <a:lnSpc>
                <a:spcPct val="150000"/>
              </a:lnSpc>
            </a:pPr>
            <a:r>
              <a:rPr lang="en-US" smtClean="0">
                <a:latin typeface="Calibri" panose="020F0502020204030204" pitchFamily="34" charset="0"/>
                <a:cs typeface="Calibri" panose="020F0502020204030204" pitchFamily="34" charset="0"/>
              </a:rPr>
              <a:t>- Swinburne </a:t>
            </a:r>
            <a:r>
              <a:rPr lang="en-US">
                <a:latin typeface="Calibri" panose="020F0502020204030204" pitchFamily="34" charset="0"/>
                <a:cs typeface="Calibri" panose="020F0502020204030204" pitchFamily="34" charset="0"/>
              </a:rPr>
              <a:t>VN</a:t>
            </a:r>
            <a:r>
              <a:rPr lang="en-US">
                <a:latin typeface="Calibri" panose="020F0502020204030204" pitchFamily="34" charset="0"/>
                <a:cs typeface="Calibri" panose="020F0502020204030204" pitchFamily="34" charset="0"/>
              </a:rPr>
              <a:t>: </a:t>
            </a:r>
            <a:endParaRPr lang="en-US" smtClean="0">
              <a:latin typeface="Calibri" panose="020F0502020204030204" pitchFamily="34" charset="0"/>
              <a:cs typeface="Calibri" panose="020F0502020204030204" pitchFamily="34" charset="0"/>
            </a:endParaRPr>
          </a:p>
          <a:p>
            <a:pPr defTabSz="287338">
              <a:lnSpc>
                <a:spcPct val="150000"/>
              </a:lnSpc>
            </a:pPr>
            <a:r>
              <a:rPr lang="en-US" smtClean="0">
                <a:latin typeface="Calibri" panose="020F0502020204030204" pitchFamily="34" charset="0"/>
                <a:cs typeface="Calibri" panose="020F0502020204030204" pitchFamily="34" charset="0"/>
                <a:hlinkClick r:id="rId2"/>
              </a:rPr>
              <a:t>https</a:t>
            </a:r>
            <a:r>
              <a:rPr lang="en-US">
                <a:latin typeface="Calibri" panose="020F0502020204030204" pitchFamily="34" charset="0"/>
                <a:cs typeface="Calibri" panose="020F0502020204030204" pitchFamily="34" charset="0"/>
                <a:hlinkClick r:id="rId2"/>
              </a:rPr>
              <a:t>://</a:t>
            </a:r>
            <a:r>
              <a:rPr lang="en-US">
                <a:latin typeface="Calibri" panose="020F0502020204030204" pitchFamily="34" charset="0"/>
                <a:cs typeface="Calibri" panose="020F0502020204030204" pitchFamily="34" charset="0"/>
                <a:hlinkClick r:id="rId2"/>
              </a:rPr>
              <a:t>swinburne-vn.edu.vn/news/phan-tich-du-lieu-va-nhung-tuong-lai-cua-nganh-trong-ky-nguyen-so</a:t>
            </a:r>
            <a:r>
              <a:rPr lang="en-US" smtClean="0">
                <a:latin typeface="Calibri" panose="020F0502020204030204" pitchFamily="34" charset="0"/>
                <a:cs typeface="Calibri" panose="020F0502020204030204" pitchFamily="34" charset="0"/>
                <a:hlinkClick r:id="rId2"/>
              </a:rPr>
              <a:t>/</a:t>
            </a:r>
            <a:endParaRPr lang="en-US" smtClean="0">
              <a:latin typeface="Calibri" panose="020F0502020204030204" pitchFamily="34" charset="0"/>
              <a:cs typeface="Calibri" panose="020F0502020204030204" pitchFamily="34" charset="0"/>
            </a:endParaRPr>
          </a:p>
          <a:p>
            <a:pPr defTabSz="287338">
              <a:lnSpc>
                <a:spcPct val="150000"/>
              </a:lnSpc>
            </a:pPr>
            <a:endParaRPr lang="en-US">
              <a:latin typeface="Calibri" panose="020F0502020204030204" pitchFamily="34" charset="0"/>
              <a:cs typeface="Calibri" panose="020F0502020204030204" pitchFamily="34" charset="0"/>
            </a:endParaRPr>
          </a:p>
          <a:p>
            <a:pPr defTabSz="287338">
              <a:lnSpc>
                <a:spcPct val="150000"/>
              </a:lnSpc>
            </a:pPr>
            <a:r>
              <a:rPr lang="en-US" smtClean="0">
                <a:latin typeface="Calibri" panose="020F0502020204030204" pitchFamily="34" charset="0"/>
                <a:cs typeface="Calibri" panose="020F0502020204030204" pitchFamily="34" charset="0"/>
              </a:rPr>
              <a:t>- vietnamplus.vn</a:t>
            </a:r>
            <a:r>
              <a:rPr lang="en-US">
                <a:latin typeface="Calibri" panose="020F0502020204030204" pitchFamily="34" charset="0"/>
                <a:cs typeface="Calibri" panose="020F0502020204030204" pitchFamily="34" charset="0"/>
              </a:rPr>
              <a:t>: </a:t>
            </a:r>
            <a:endParaRPr lang="en-US" smtClean="0">
              <a:latin typeface="Calibri" panose="020F0502020204030204" pitchFamily="34" charset="0"/>
              <a:cs typeface="Calibri" panose="020F0502020204030204" pitchFamily="34" charset="0"/>
            </a:endParaRPr>
          </a:p>
          <a:p>
            <a:pPr defTabSz="287338">
              <a:lnSpc>
                <a:spcPct val="150000"/>
              </a:lnSpc>
            </a:pPr>
            <a:r>
              <a:rPr lang="en-US">
                <a:latin typeface="Calibri" panose="020F0502020204030204" pitchFamily="34" charset="0"/>
                <a:cs typeface="Calibri" panose="020F0502020204030204" pitchFamily="34" charset="0"/>
                <a:hlinkClick r:id="rId3"/>
              </a:rPr>
              <a:t>https</a:t>
            </a:r>
            <a:r>
              <a:rPr lang="en-US">
                <a:latin typeface="Calibri" panose="020F0502020204030204" pitchFamily="34" charset="0"/>
                <a:cs typeface="Calibri" panose="020F0502020204030204" pitchFamily="34" charset="0"/>
                <a:hlinkClick r:id="rId3"/>
              </a:rPr>
              <a:t>://</a:t>
            </a:r>
            <a:r>
              <a:rPr lang="en-US" smtClean="0">
                <a:latin typeface="Calibri" panose="020F0502020204030204" pitchFamily="34" charset="0"/>
                <a:cs typeface="Calibri" panose="020F0502020204030204" pitchFamily="34" charset="0"/>
                <a:hlinkClick r:id="rId3"/>
              </a:rPr>
              <a:t>www.vietnamplus.vn/30-ngan-doanh-nghiep-vua-va-nho-se-duoc-ho-tro-chuyen-doi-so/779989.vnp</a:t>
            </a:r>
            <a:endParaRPr lang="en-US" smtClean="0">
              <a:latin typeface="Calibri" panose="020F0502020204030204" pitchFamily="34" charset="0"/>
              <a:cs typeface="Calibri" panose="020F0502020204030204" pitchFamily="34" charset="0"/>
            </a:endParaRPr>
          </a:p>
          <a:p>
            <a:pPr defTabSz="287338">
              <a:lnSpc>
                <a:spcPct val="150000"/>
              </a:lnSpc>
            </a:pPr>
            <a:endParaRPr lang="en-US">
              <a:latin typeface="Calibri" panose="020F0502020204030204" pitchFamily="34" charset="0"/>
              <a:cs typeface="Calibri" panose="020F0502020204030204" pitchFamily="34" charset="0"/>
            </a:endParaRPr>
          </a:p>
          <a:p>
            <a:pPr>
              <a:lnSpc>
                <a:spcPct val="150000"/>
              </a:lnSpc>
            </a:pPr>
            <a:endParaRPr lang="en-US" sz="2400" b="1"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0010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739</TotalTime>
  <Words>1223</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Rockwell</vt:lpstr>
      <vt:lpstr>Rockwell Condensed</vt:lpstr>
      <vt:lpstr>Tw Cen MT</vt:lpstr>
      <vt:lpstr>Wingdings</vt:lpstr>
      <vt:lpstr>Wood Type</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49</cp:revision>
  <dcterms:created xsi:type="dcterms:W3CDTF">2022-08-21T02:29:48Z</dcterms:created>
  <dcterms:modified xsi:type="dcterms:W3CDTF">2023-05-25T15:01:56Z</dcterms:modified>
</cp:coreProperties>
</file>