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02" r:id="rId2"/>
  </p:sldMasterIdLst>
  <p:notesMasterIdLst>
    <p:notesMasterId r:id="rId23"/>
  </p:notesMasterIdLst>
  <p:sldIdLst>
    <p:sldId id="256" r:id="rId3"/>
    <p:sldId id="257" r:id="rId4"/>
    <p:sldId id="259" r:id="rId5"/>
    <p:sldId id="268" r:id="rId6"/>
    <p:sldId id="258" r:id="rId7"/>
    <p:sldId id="260" r:id="rId8"/>
    <p:sldId id="261" r:id="rId9"/>
    <p:sldId id="262" r:id="rId10"/>
    <p:sldId id="263" r:id="rId11"/>
    <p:sldId id="264" r:id="rId12"/>
    <p:sldId id="265" r:id="rId13"/>
    <p:sldId id="266" r:id="rId14"/>
    <p:sldId id="267" r:id="rId15"/>
    <p:sldId id="269"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ổng quan" id="{1C017EE7-3AE3-401C-A19F-286B09022C17}">
          <p14:sldIdLst>
            <p14:sldId id="256"/>
            <p14:sldId id="257"/>
          </p14:sldIdLst>
        </p14:section>
        <p14:section name="Section 1" id="{510D2F18-B7A0-46C6-A0F6-81D276BDF305}">
          <p14:sldIdLst>
            <p14:sldId id="259"/>
            <p14:sldId id="268"/>
            <p14:sldId id="258"/>
            <p14:sldId id="260"/>
            <p14:sldId id="261"/>
            <p14:sldId id="262"/>
            <p14:sldId id="263"/>
            <p14:sldId id="264"/>
            <p14:sldId id="265"/>
            <p14:sldId id="266"/>
            <p14:sldId id="267"/>
          </p14:sldIdLst>
        </p14:section>
        <p14:section name="Section 2" id="{664FCCE8-78A1-4D69-AA22-D2F5CFA05384}">
          <p14:sldIdLst>
            <p14:sldId id="269"/>
            <p14:sldId id="271"/>
            <p14:sldId id="272"/>
            <p14:sldId id="273"/>
            <p14:sldId id="274"/>
          </p14:sldIdLst>
        </p14:section>
        <p14:section name="Section 3" id="{356A35AF-A48D-4E54-A783-0B2125AE08EE}">
          <p14:sldIdLst>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DC2E6B-3E3F-4FAC-9EC7-8A9041A6AE3D}" type="datetimeFigureOut">
              <a:rPr lang="en-US" smtClean="0"/>
              <a:t>21/08/2022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B73654-B57A-43D9-9ED0-048ABDDF7608}" type="slidenum">
              <a:rPr lang="en-US" smtClean="0"/>
              <a:t>‹#›</a:t>
            </a:fld>
            <a:endParaRPr lang="en-US"/>
          </a:p>
        </p:txBody>
      </p:sp>
    </p:spTree>
    <p:extLst>
      <p:ext uri="{BB962C8B-B14F-4D97-AF65-F5344CB8AC3E}">
        <p14:creationId xmlns:p14="http://schemas.microsoft.com/office/powerpoint/2010/main" val="897494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73755D2-1FA5-4A1B-A1CE-B66FA0CEB9C2}" type="datetimeFigureOut">
              <a:rPr lang="en-US" smtClean="0"/>
              <a:t>21/08/2022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82228A4-0B8C-433D-9AFF-F5966AD66036}" type="slidenum">
              <a:rPr lang="en-US" smtClean="0"/>
              <a:t>‹#›</a:t>
            </a:fld>
            <a:endParaRPr lang="en-US"/>
          </a:p>
        </p:txBody>
      </p:sp>
    </p:spTree>
    <p:extLst>
      <p:ext uri="{BB962C8B-B14F-4D97-AF65-F5344CB8AC3E}">
        <p14:creationId xmlns:p14="http://schemas.microsoft.com/office/powerpoint/2010/main" val="3768038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3755D2-1FA5-4A1B-A1CE-B66FA0CEB9C2}" type="datetimeFigureOut">
              <a:rPr lang="en-US" smtClean="0"/>
              <a:t>21/08/2022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54371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3755D2-1FA5-4A1B-A1CE-B66FA0CEB9C2}" type="datetimeFigureOut">
              <a:rPr lang="en-US" smtClean="0"/>
              <a:t>21/08/2022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3631578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73755D2-1FA5-4A1B-A1CE-B66FA0CEB9C2}" type="datetimeFigureOut">
              <a:rPr lang="en-US" smtClean="0"/>
              <a:t>21/08/2022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3843104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3755D2-1FA5-4A1B-A1CE-B66FA0CEB9C2}" type="datetimeFigureOut">
              <a:rPr lang="en-US" smtClean="0"/>
              <a:t>21/08/2022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3613817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3755D2-1FA5-4A1B-A1CE-B66FA0CEB9C2}" type="datetimeFigureOut">
              <a:rPr lang="en-US" smtClean="0"/>
              <a:t>21/08/2022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1793287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755D2-1FA5-4A1B-A1CE-B66FA0CEB9C2}" type="datetimeFigureOut">
              <a:rPr lang="en-US" smtClean="0"/>
              <a:t>21/08/2022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3246853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3755D2-1FA5-4A1B-A1CE-B66FA0CEB9C2}" type="datetimeFigureOut">
              <a:rPr lang="en-US" smtClean="0"/>
              <a:t>21/08/2022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246551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3755D2-1FA5-4A1B-A1CE-B66FA0CEB9C2}" type="datetimeFigureOut">
              <a:rPr lang="en-US" smtClean="0"/>
              <a:t>21/08/2022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27589579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73755D2-1FA5-4A1B-A1CE-B66FA0CEB9C2}" type="datetimeFigureOut">
              <a:rPr lang="en-US" smtClean="0"/>
              <a:t>21/08/2022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41583438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3755D2-1FA5-4A1B-A1CE-B66FA0CEB9C2}" type="datetimeFigureOut">
              <a:rPr lang="en-US" smtClean="0"/>
              <a:t>21/08/2022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1923185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3755D2-1FA5-4A1B-A1CE-B66FA0CEB9C2}" type="datetimeFigureOut">
              <a:rPr lang="en-US" smtClean="0"/>
              <a:t>21/08/2022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11833607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3755D2-1FA5-4A1B-A1CE-B66FA0CEB9C2}" type="datetimeFigureOut">
              <a:rPr lang="en-US" smtClean="0"/>
              <a:t>21/08/2022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1708907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3755D2-1FA5-4A1B-A1CE-B66FA0CEB9C2}" type="datetimeFigureOut">
              <a:rPr lang="en-US" smtClean="0"/>
              <a:t>21/08/2022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9956439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3755D2-1FA5-4A1B-A1CE-B66FA0CEB9C2}" type="datetimeFigureOut">
              <a:rPr lang="en-US" smtClean="0"/>
              <a:t>21/08/2022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16953085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3755D2-1FA5-4A1B-A1CE-B66FA0CEB9C2}" type="datetimeFigureOut">
              <a:rPr lang="en-US" smtClean="0"/>
              <a:t>21/08/2022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228A4-0B8C-433D-9AFF-F5966AD66036}"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6553799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3755D2-1FA5-4A1B-A1CE-B66FA0CEB9C2}" type="datetimeFigureOut">
              <a:rPr lang="en-US" smtClean="0"/>
              <a:t>21/08/2022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15375828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73755D2-1FA5-4A1B-A1CE-B66FA0CEB9C2}" type="datetimeFigureOut">
              <a:rPr lang="en-US" smtClean="0"/>
              <a:t>21/08/2022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25419451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73755D2-1FA5-4A1B-A1CE-B66FA0CEB9C2}" type="datetimeFigureOut">
              <a:rPr lang="en-US" smtClean="0"/>
              <a:t>21/08/2022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5667460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3755D2-1FA5-4A1B-A1CE-B66FA0CEB9C2}" type="datetimeFigureOut">
              <a:rPr lang="en-US" smtClean="0"/>
              <a:t>21/08/2022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35843858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3755D2-1FA5-4A1B-A1CE-B66FA0CEB9C2}" type="datetimeFigureOut">
              <a:rPr lang="en-US" smtClean="0"/>
              <a:t>21/08/2022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3129575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573755D2-1FA5-4A1B-A1CE-B66FA0CEB9C2}" type="datetimeFigureOut">
              <a:rPr lang="en-US" smtClean="0"/>
              <a:t>21/08/2022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82228A4-0B8C-433D-9AFF-F5966AD66036}" type="slidenum">
              <a:rPr lang="en-US" smtClean="0"/>
              <a:t>‹#›</a:t>
            </a:fld>
            <a:endParaRPr lang="en-US"/>
          </a:p>
        </p:txBody>
      </p:sp>
    </p:spTree>
    <p:extLst>
      <p:ext uri="{BB962C8B-B14F-4D97-AF65-F5344CB8AC3E}">
        <p14:creationId xmlns:p14="http://schemas.microsoft.com/office/powerpoint/2010/main" val="187134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755D2-1FA5-4A1B-A1CE-B66FA0CEB9C2}" type="datetimeFigureOut">
              <a:rPr lang="en-US" smtClean="0"/>
              <a:t>21/08/2022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3114207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3755D2-1FA5-4A1B-A1CE-B66FA0CEB9C2}" type="datetimeFigureOut">
              <a:rPr lang="en-US" smtClean="0"/>
              <a:t>21/08/2022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3094682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3755D2-1FA5-4A1B-A1CE-B66FA0CEB9C2}" type="datetimeFigureOut">
              <a:rPr lang="en-US" smtClean="0"/>
              <a:t>21/08/2022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3568373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3755D2-1FA5-4A1B-A1CE-B66FA0CEB9C2}" type="datetimeFigureOut">
              <a:rPr lang="en-US" smtClean="0"/>
              <a:t>21/08/2022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3824875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73755D2-1FA5-4A1B-A1CE-B66FA0CEB9C2}" type="datetimeFigureOut">
              <a:rPr lang="en-US" smtClean="0"/>
              <a:t>21/08/2022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1470188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73755D2-1FA5-4A1B-A1CE-B66FA0CEB9C2}" type="datetimeFigureOut">
              <a:rPr lang="en-US" smtClean="0"/>
              <a:t>21/08/2022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2228A4-0B8C-433D-9AFF-F5966AD66036}" type="slidenum">
              <a:rPr lang="en-US" smtClean="0"/>
              <a:t>‹#›</a:t>
            </a:fld>
            <a:endParaRPr lang="en-US"/>
          </a:p>
        </p:txBody>
      </p:sp>
    </p:spTree>
    <p:extLst>
      <p:ext uri="{BB962C8B-B14F-4D97-AF65-F5344CB8AC3E}">
        <p14:creationId xmlns:p14="http://schemas.microsoft.com/office/powerpoint/2010/main" val="1684051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5.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73755D2-1FA5-4A1B-A1CE-B66FA0CEB9C2}" type="datetimeFigureOut">
              <a:rPr lang="en-US" smtClean="0"/>
              <a:t>21/08/2022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82228A4-0B8C-433D-9AFF-F5966AD66036}" type="slidenum">
              <a:rPr lang="en-US" smtClean="0"/>
              <a:t>‹#›</a:t>
            </a:fld>
            <a:endParaRPr lang="en-US"/>
          </a:p>
        </p:txBody>
      </p:sp>
    </p:spTree>
    <p:extLst>
      <p:ext uri="{BB962C8B-B14F-4D97-AF65-F5344CB8AC3E}">
        <p14:creationId xmlns:p14="http://schemas.microsoft.com/office/powerpoint/2010/main" val="258288393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73755D2-1FA5-4A1B-A1CE-B66FA0CEB9C2}" type="datetimeFigureOut">
              <a:rPr lang="en-US" smtClean="0"/>
              <a:t>21/08/2022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82228A4-0B8C-433D-9AFF-F5966AD66036}" type="slidenum">
              <a:rPr lang="en-US" smtClean="0"/>
              <a:t>‹#›</a:t>
            </a:fld>
            <a:endParaRPr lang="en-US"/>
          </a:p>
        </p:txBody>
      </p:sp>
    </p:spTree>
    <p:extLst>
      <p:ext uri="{BB962C8B-B14F-4D97-AF65-F5344CB8AC3E}">
        <p14:creationId xmlns:p14="http://schemas.microsoft.com/office/powerpoint/2010/main" val="171239627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96538" y="1895302"/>
            <a:ext cx="9651076" cy="1754326"/>
          </a:xfrm>
          <a:prstGeom prst="rect">
            <a:avLst/>
          </a:prstGeom>
          <a:noFill/>
        </p:spPr>
        <p:txBody>
          <a:bodyPr wrap="square" rtlCol="0">
            <a:spAutoFit/>
          </a:bodyPr>
          <a:lstStyle/>
          <a:p>
            <a:r>
              <a:rPr lang="en-US" sz="5400" smtClean="0">
                <a:effectLst>
                  <a:outerShdw blurRad="38100" dist="38100" dir="2700000" algn="tl">
                    <a:srgbClr val="000000">
                      <a:alpha val="43137"/>
                    </a:srgbClr>
                  </a:outerShdw>
                </a:effectLst>
              </a:rPr>
              <a:t>Brazil Ecomerce 2020</a:t>
            </a:r>
          </a:p>
          <a:p>
            <a:r>
              <a:rPr lang="en-US" sz="5400">
                <a:effectLst>
                  <a:outerShdw blurRad="38100" dist="38100" dir="2700000" algn="tl">
                    <a:srgbClr val="000000">
                      <a:alpha val="43137"/>
                    </a:srgbClr>
                  </a:outerShdw>
                </a:effectLst>
              </a:rPr>
              <a:t>	</a:t>
            </a:r>
            <a:r>
              <a:rPr lang="en-US" sz="5400" smtClean="0">
                <a:effectLst>
                  <a:outerShdw blurRad="38100" dist="38100" dir="2700000" algn="tl">
                    <a:srgbClr val="000000">
                      <a:alpha val="43137"/>
                    </a:srgbClr>
                  </a:outerShdw>
                </a:effectLst>
              </a:rPr>
              <a:t>				Analyze</a:t>
            </a:r>
            <a:endParaRPr lang="en-US" sz="540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24362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007" y="166254"/>
            <a:ext cx="2676698" cy="461665"/>
          </a:xfrm>
          <a:prstGeom prst="rect">
            <a:avLst/>
          </a:prstGeom>
          <a:noFill/>
        </p:spPr>
        <p:txBody>
          <a:bodyPr wrap="square" rtlCol="0">
            <a:spAutoFit/>
          </a:bodyPr>
          <a:lstStyle/>
          <a:p>
            <a:r>
              <a:rPr lang="en-US" sz="2400" b="1" smtClean="0">
                <a:solidFill>
                  <a:srgbClr val="FF0000"/>
                </a:solidFill>
                <a:effectLst>
                  <a:outerShdw blurRad="38100" dist="38100" dir="2700000" algn="tl">
                    <a:srgbClr val="000000">
                      <a:alpha val="43137"/>
                    </a:srgbClr>
                  </a:outerShdw>
                </a:effectLst>
              </a:rPr>
              <a:t>SECTION #1</a:t>
            </a:r>
            <a:endParaRPr lang="en-US" sz="2400" b="1">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515390" y="1021750"/>
            <a:ext cx="9044247" cy="1200329"/>
          </a:xfrm>
          <a:prstGeom prst="rect">
            <a:avLst/>
          </a:prstGeom>
          <a:noFill/>
        </p:spPr>
        <p:txBody>
          <a:bodyPr wrap="square" rtlCol="0">
            <a:spAutoFit/>
          </a:bodyPr>
          <a:lstStyle/>
          <a:p>
            <a:pPr>
              <a:lnSpc>
                <a:spcPct val="150000"/>
              </a:lnSpc>
            </a:pPr>
            <a:r>
              <a:rPr lang="en-US" sz="2400" b="1" smtClean="0">
                <a:latin typeface="Calibri" panose="020F0502020204030204" pitchFamily="34" charset="0"/>
                <a:cs typeface="Calibri" panose="020F0502020204030204" pitchFamily="34" charset="0"/>
              </a:rPr>
              <a:t>Xử lí dữ liệu:</a:t>
            </a:r>
          </a:p>
          <a:p>
            <a:pPr>
              <a:lnSpc>
                <a:spcPct val="150000"/>
              </a:lnSpc>
            </a:pPr>
            <a:r>
              <a:rPr lang="en-US" sz="2400" b="1" smtClean="0">
                <a:latin typeface="Calibri" panose="020F0502020204030204" pitchFamily="34" charset="0"/>
                <a:cs typeface="Calibri" panose="020F0502020204030204" pitchFamily="34" charset="0"/>
              </a:rPr>
              <a:t>Bảng 1: </a:t>
            </a:r>
            <a:r>
              <a:rPr lang="en-US" sz="2400" b="1">
                <a:latin typeface="Calibri" panose="020F0502020204030204" pitchFamily="34" charset="0"/>
                <a:cs typeface="Calibri" panose="020F0502020204030204" pitchFamily="34" charset="0"/>
              </a:rPr>
              <a:t>Order</a:t>
            </a:r>
            <a:endParaRPr lang="en-US" sz="2400" b="1" smtClean="0">
              <a:latin typeface="Calibri" panose="020F0502020204030204" pitchFamily="34" charset="0"/>
              <a:cs typeface="Calibri" panose="020F0502020204030204"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1394198686"/>
              </p:ext>
            </p:extLst>
          </p:nvPr>
        </p:nvGraphicFramePr>
        <p:xfrm>
          <a:off x="2360815" y="2937979"/>
          <a:ext cx="7772399" cy="2293171"/>
        </p:xfrm>
        <a:graphic>
          <a:graphicData uri="http://schemas.openxmlformats.org/drawingml/2006/table">
            <a:tbl>
              <a:tblPr/>
              <a:tblGrid>
                <a:gridCol w="2203873">
                  <a:extLst>
                    <a:ext uri="{9D8B030D-6E8A-4147-A177-3AD203B41FA5}">
                      <a16:colId xmlns:a16="http://schemas.microsoft.com/office/drawing/2014/main" val="846200693"/>
                    </a:ext>
                  </a:extLst>
                </a:gridCol>
                <a:gridCol w="1643172">
                  <a:extLst>
                    <a:ext uri="{9D8B030D-6E8A-4147-A177-3AD203B41FA5}">
                      <a16:colId xmlns:a16="http://schemas.microsoft.com/office/drawing/2014/main" val="2729606596"/>
                    </a:ext>
                  </a:extLst>
                </a:gridCol>
                <a:gridCol w="3925354">
                  <a:extLst>
                    <a:ext uri="{9D8B030D-6E8A-4147-A177-3AD203B41FA5}">
                      <a16:colId xmlns:a16="http://schemas.microsoft.com/office/drawing/2014/main" val="3202604096"/>
                    </a:ext>
                  </a:extLst>
                </a:gridCol>
              </a:tblGrid>
              <a:tr h="254135">
                <a:tc>
                  <a:txBody>
                    <a:bodyPr/>
                    <a:lstStyle/>
                    <a:p>
                      <a:pPr marL="91440" lvl="1" algn="ctr" fontAlgn="ctr"/>
                      <a:r>
                        <a:rPr lang="en-US" sz="1200" b="1" i="0" u="none" strike="noStrike" smtClean="0">
                          <a:solidFill>
                            <a:srgbClr val="000000"/>
                          </a:solidFill>
                          <a:effectLst/>
                          <a:latin typeface="Calibri" panose="020F0502020204030204" pitchFamily="34" charset="0"/>
                        </a:rPr>
                        <a:t>Tên</a:t>
                      </a:r>
                      <a:r>
                        <a:rPr lang="en-US" sz="1200" b="1" i="0" u="none" strike="noStrike" baseline="0" smtClean="0">
                          <a:solidFill>
                            <a:srgbClr val="000000"/>
                          </a:solidFill>
                          <a:effectLst/>
                          <a:latin typeface="Calibri" panose="020F0502020204030204" pitchFamily="34" charset="0"/>
                        </a:rPr>
                        <a:t> cột cũ</a:t>
                      </a:r>
                      <a:endParaRPr lang="en-US" sz="1200" b="1"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ctr" fontAlgn="ctr"/>
                      <a:r>
                        <a:rPr lang="en-US" sz="1200" b="1" i="0" u="none" strike="noStrike" smtClean="0">
                          <a:solidFill>
                            <a:srgbClr val="000000"/>
                          </a:solidFill>
                          <a:effectLst/>
                          <a:latin typeface="Calibri" panose="020F0502020204030204" pitchFamily="34" charset="0"/>
                        </a:rPr>
                        <a:t>Tên</a:t>
                      </a:r>
                      <a:r>
                        <a:rPr lang="en-US" sz="1200" b="1" i="0" u="none" strike="noStrike" baseline="0" smtClean="0">
                          <a:solidFill>
                            <a:srgbClr val="000000"/>
                          </a:solidFill>
                          <a:effectLst/>
                          <a:latin typeface="Calibri" panose="020F0502020204030204" pitchFamily="34" charset="0"/>
                        </a:rPr>
                        <a:t> cột mới</a:t>
                      </a:r>
                      <a:endParaRPr lang="en-US" sz="1200" b="1"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ctr" fontAlgn="ctr"/>
                      <a:r>
                        <a:rPr lang="en-US" sz="1200" b="1" i="0" u="none" strike="noStrike">
                          <a:solidFill>
                            <a:srgbClr val="000000"/>
                          </a:solidFill>
                          <a:effectLst/>
                          <a:latin typeface="Calibri" panose="020F0502020204030204" pitchFamily="34" charset="0"/>
                        </a:rPr>
                        <a:t>Ý nghĩa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9399489"/>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order_id</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Order</a:t>
                      </a:r>
                      <a:r>
                        <a:rPr lang="en-US" sz="1100" b="0" i="0" u="none" strike="noStrike" baseline="0" smtClean="0">
                          <a:solidFill>
                            <a:srgbClr val="000000"/>
                          </a:solidFill>
                          <a:effectLst/>
                          <a:latin typeface="Calibri" panose="020F0502020204030204" pitchFamily="34" charset="0"/>
                        </a:rPr>
                        <a:t> ID</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Mã</a:t>
                      </a:r>
                      <a:r>
                        <a:rPr lang="en-US" sz="1100" b="0" i="0" u="none" strike="noStrike" baseline="0" smtClean="0">
                          <a:solidFill>
                            <a:srgbClr val="000000"/>
                          </a:solidFill>
                          <a:effectLst/>
                          <a:latin typeface="Calibri" panose="020F0502020204030204" pitchFamily="34" charset="0"/>
                        </a:rPr>
                        <a:t> định danh của đơn hàng</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2691169"/>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customer_id</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Customer ID</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Mã</a:t>
                      </a:r>
                      <a:r>
                        <a:rPr lang="en-US" sz="1100" b="0" i="0" u="none" strike="noStrike" baseline="0" smtClean="0">
                          <a:solidFill>
                            <a:srgbClr val="000000"/>
                          </a:solidFill>
                          <a:effectLst/>
                          <a:latin typeface="Calibri" panose="020F0502020204030204" pitchFamily="34" charset="0"/>
                        </a:rPr>
                        <a:t> định danh của khác hàng</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9584400"/>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order_status</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Order</a:t>
                      </a:r>
                      <a:r>
                        <a:rPr lang="en-US" sz="1100" b="0" i="0" u="none" strike="noStrike" baseline="0" smtClean="0">
                          <a:solidFill>
                            <a:srgbClr val="000000"/>
                          </a:solidFill>
                          <a:effectLst/>
                          <a:latin typeface="Calibri" panose="020F0502020204030204" pitchFamily="34" charset="0"/>
                        </a:rPr>
                        <a:t> Status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Trạng</a:t>
                      </a:r>
                      <a:r>
                        <a:rPr lang="en-US" sz="1100" b="0" i="0" u="none" strike="noStrike" baseline="0" smtClean="0">
                          <a:solidFill>
                            <a:srgbClr val="000000"/>
                          </a:solidFill>
                          <a:effectLst/>
                          <a:latin typeface="Calibri" panose="020F0502020204030204" pitchFamily="34" charset="0"/>
                        </a:rPr>
                        <a:t> thái đơn hàng</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038016"/>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order_purchase_timestamp</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Order</a:t>
                      </a:r>
                      <a:r>
                        <a:rPr lang="en-US" sz="1100" b="0" i="0" u="none" strike="noStrike" baseline="0" smtClean="0">
                          <a:solidFill>
                            <a:srgbClr val="000000"/>
                          </a:solidFill>
                          <a:effectLst/>
                          <a:latin typeface="Calibri" panose="020F0502020204030204" pitchFamily="34" charset="0"/>
                        </a:rPr>
                        <a:t> Purchase Time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Thời</a:t>
                      </a:r>
                      <a:r>
                        <a:rPr lang="en-US" sz="1100" b="0" i="0" u="none" strike="noStrike" baseline="0" smtClean="0">
                          <a:solidFill>
                            <a:srgbClr val="000000"/>
                          </a:solidFill>
                          <a:effectLst/>
                          <a:latin typeface="Calibri" panose="020F0502020204030204" pitchFamily="34" charset="0"/>
                        </a:rPr>
                        <a:t> gian tạo đơn hàng</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6412662"/>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order_approved_at</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Order</a:t>
                      </a:r>
                      <a:r>
                        <a:rPr lang="en-US" sz="1100" b="0" i="0" u="none" strike="noStrike" baseline="0" smtClean="0">
                          <a:solidFill>
                            <a:srgbClr val="000000"/>
                          </a:solidFill>
                          <a:effectLst/>
                          <a:latin typeface="Calibri" panose="020F0502020204030204" pitchFamily="34" charset="0"/>
                        </a:rPr>
                        <a:t> Approved Time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baseline="0" smtClean="0">
                          <a:solidFill>
                            <a:srgbClr val="000000"/>
                          </a:solidFill>
                          <a:effectLst/>
                          <a:latin typeface="Calibri" panose="020F0502020204030204" pitchFamily="34" charset="0"/>
                        </a:rPr>
                        <a:t>Thời gian hoàn thành xử lý đơn hàng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9926702"/>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order_delivered_carrier_date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Order</a:t>
                      </a:r>
                      <a:r>
                        <a:rPr lang="en-US" sz="1100" b="0" i="0" u="none" strike="noStrike" baseline="0" smtClean="0">
                          <a:solidFill>
                            <a:srgbClr val="000000"/>
                          </a:solidFill>
                          <a:effectLst/>
                          <a:latin typeface="Calibri" panose="020F0502020204030204" pitchFamily="34" charset="0"/>
                        </a:rPr>
                        <a:t> Carrier Time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baseline="0" smtClean="0">
                          <a:solidFill>
                            <a:srgbClr val="000000"/>
                          </a:solidFill>
                          <a:effectLst/>
                          <a:latin typeface="Calibri" panose="020F0502020204030204" pitchFamily="34" charset="0"/>
                        </a:rPr>
                        <a:t>Thời gian bắt đầu vận hàng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8039302"/>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order_delivered_customer_date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Order</a:t>
                      </a:r>
                      <a:r>
                        <a:rPr lang="en-US" sz="1100" b="0" i="0" u="none" strike="noStrike" baseline="0" smtClean="0">
                          <a:solidFill>
                            <a:srgbClr val="000000"/>
                          </a:solidFill>
                          <a:effectLst/>
                          <a:latin typeface="Calibri" panose="020F0502020204030204" pitchFamily="34" charset="0"/>
                        </a:rPr>
                        <a:t> Customer Time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baseline="0" smtClean="0">
                          <a:solidFill>
                            <a:srgbClr val="000000"/>
                          </a:solidFill>
                          <a:effectLst/>
                          <a:latin typeface="Calibri" panose="020F0502020204030204" pitchFamily="34" charset="0"/>
                        </a:rPr>
                        <a:t>Thời gian khách hàng nhận hàng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1905159"/>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order_estimated_delivery_date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Order</a:t>
                      </a:r>
                      <a:r>
                        <a:rPr lang="en-US" sz="1100" b="0" i="0" u="none" strike="noStrike" baseline="0" smtClean="0">
                          <a:solidFill>
                            <a:srgbClr val="000000"/>
                          </a:solidFill>
                          <a:effectLst/>
                          <a:latin typeface="Calibri" panose="020F0502020204030204" pitchFamily="34" charset="0"/>
                        </a:rPr>
                        <a:t> Estimate Delivery Time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baseline="0" smtClean="0">
                          <a:solidFill>
                            <a:srgbClr val="000000"/>
                          </a:solidFill>
                          <a:effectLst/>
                          <a:latin typeface="Calibri" panose="020F0502020204030204" pitchFamily="34" charset="0"/>
                        </a:rPr>
                        <a:t>Thời gian dự kiến hoàn thành đơn hàng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3765377"/>
                  </a:ext>
                </a:extLst>
              </a:tr>
            </a:tbl>
          </a:graphicData>
        </a:graphic>
      </p:graphicFrame>
      <p:sp>
        <p:nvSpPr>
          <p:cNvPr id="6" name="TextBox 5"/>
          <p:cNvSpPr txBox="1"/>
          <p:nvPr/>
        </p:nvSpPr>
        <p:spPr>
          <a:xfrm>
            <a:off x="764772" y="2353799"/>
            <a:ext cx="2593570" cy="369332"/>
          </a:xfrm>
          <a:prstGeom prst="rect">
            <a:avLst/>
          </a:prstGeom>
          <a:noFill/>
        </p:spPr>
        <p:txBody>
          <a:bodyPr wrap="square" rtlCol="0">
            <a:spAutoFit/>
          </a:bodyPr>
          <a:lstStyle/>
          <a:p>
            <a:r>
              <a:rPr lang="en-US" smtClean="0">
                <a:latin typeface="Calibri" panose="020F0502020204030204" pitchFamily="34" charset="0"/>
                <a:cs typeface="Calibri" panose="020F0502020204030204" pitchFamily="34" charset="0"/>
              </a:rPr>
              <a:t>1. Tên, ý nghĩa cột</a:t>
            </a:r>
            <a:endParaRPr lang="en-US">
              <a:latin typeface="Calibri" panose="020F0502020204030204" pitchFamily="34" charset="0"/>
              <a:cs typeface="Calibri" panose="020F0502020204030204" pitchFamily="34" charset="0"/>
            </a:endParaRPr>
          </a:p>
        </p:txBody>
      </p:sp>
      <p:sp>
        <p:nvSpPr>
          <p:cNvPr id="9" name="TextBox 8"/>
          <p:cNvSpPr txBox="1"/>
          <p:nvPr/>
        </p:nvSpPr>
        <p:spPr>
          <a:xfrm>
            <a:off x="764772" y="5521518"/>
            <a:ext cx="3873730" cy="369332"/>
          </a:xfrm>
          <a:prstGeom prst="rect">
            <a:avLst/>
          </a:prstGeom>
          <a:noFill/>
        </p:spPr>
        <p:txBody>
          <a:bodyPr wrap="square" rtlCol="0">
            <a:spAutoFit/>
          </a:bodyPr>
          <a:lstStyle/>
          <a:p>
            <a:r>
              <a:rPr lang="en-US" smtClean="0">
                <a:latin typeface="Calibri" panose="020F0502020204030204" pitchFamily="34" charset="0"/>
                <a:cs typeface="Calibri" panose="020F0502020204030204" pitchFamily="34" charset="0"/>
              </a:rPr>
              <a:t>2. Xử lý dữ liệu bằng Power Query</a:t>
            </a:r>
          </a:p>
        </p:txBody>
      </p:sp>
      <p:sp>
        <p:nvSpPr>
          <p:cNvPr id="10" name="TextBox 9"/>
          <p:cNvSpPr txBox="1"/>
          <p:nvPr/>
        </p:nvSpPr>
        <p:spPr>
          <a:xfrm>
            <a:off x="2360815" y="5890850"/>
            <a:ext cx="4846320" cy="584775"/>
          </a:xfrm>
          <a:prstGeom prst="rect">
            <a:avLst/>
          </a:prstGeom>
          <a:noFill/>
        </p:spPr>
        <p:txBody>
          <a:bodyPr wrap="square" rtlCol="0">
            <a:spAutoFit/>
          </a:bodyPr>
          <a:lstStyle/>
          <a:p>
            <a:pPr marL="285750" indent="-285750">
              <a:buFontTx/>
              <a:buChar char="-"/>
            </a:pPr>
            <a:r>
              <a:rPr lang="en-US" sz="1600" smtClean="0">
                <a:latin typeface="Calibri" panose="020F0502020204030204" pitchFamily="34" charset="0"/>
                <a:cs typeface="Calibri" panose="020F0502020204030204" pitchFamily="34" charset="0"/>
              </a:rPr>
              <a:t>Sửa lại tên cột</a:t>
            </a:r>
          </a:p>
          <a:p>
            <a:pPr marL="285750" indent="-285750">
              <a:buFontTx/>
              <a:buChar char="-"/>
            </a:pPr>
            <a:r>
              <a:rPr lang="en-US" sz="1600" smtClean="0">
                <a:latin typeface="Calibri" panose="020F0502020204030204" pitchFamily="34" charset="0"/>
                <a:cs typeface="Calibri" panose="020F0502020204030204" pitchFamily="34" charset="0"/>
              </a:rPr>
              <a:t>Xóa bỏ các dòng trùng lặp dữ liệu</a:t>
            </a:r>
            <a:endParaRPr lang="en-US" sz="16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7222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007" y="166254"/>
            <a:ext cx="2676698" cy="461665"/>
          </a:xfrm>
          <a:prstGeom prst="rect">
            <a:avLst/>
          </a:prstGeom>
          <a:noFill/>
        </p:spPr>
        <p:txBody>
          <a:bodyPr wrap="square" rtlCol="0">
            <a:spAutoFit/>
          </a:bodyPr>
          <a:lstStyle/>
          <a:p>
            <a:r>
              <a:rPr lang="en-US" sz="2400" b="1" smtClean="0">
                <a:solidFill>
                  <a:srgbClr val="FF0000"/>
                </a:solidFill>
                <a:effectLst>
                  <a:outerShdw blurRad="38100" dist="38100" dir="2700000" algn="tl">
                    <a:srgbClr val="000000">
                      <a:alpha val="43137"/>
                    </a:srgbClr>
                  </a:outerShdw>
                </a:effectLst>
              </a:rPr>
              <a:t>SECTION #1</a:t>
            </a:r>
            <a:endParaRPr lang="en-US" sz="2400" b="1">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515390" y="1021750"/>
            <a:ext cx="9044247" cy="1200329"/>
          </a:xfrm>
          <a:prstGeom prst="rect">
            <a:avLst/>
          </a:prstGeom>
          <a:noFill/>
        </p:spPr>
        <p:txBody>
          <a:bodyPr wrap="square" rtlCol="0">
            <a:spAutoFit/>
          </a:bodyPr>
          <a:lstStyle/>
          <a:p>
            <a:pPr>
              <a:lnSpc>
                <a:spcPct val="150000"/>
              </a:lnSpc>
            </a:pPr>
            <a:r>
              <a:rPr lang="en-US" sz="2400" b="1" smtClean="0">
                <a:latin typeface="Calibri" panose="020F0502020204030204" pitchFamily="34" charset="0"/>
                <a:cs typeface="Calibri" panose="020F0502020204030204" pitchFamily="34" charset="0"/>
              </a:rPr>
              <a:t>Xử lí dữ liệu:</a:t>
            </a:r>
          </a:p>
          <a:p>
            <a:pPr>
              <a:lnSpc>
                <a:spcPct val="150000"/>
              </a:lnSpc>
            </a:pPr>
            <a:r>
              <a:rPr lang="en-US" sz="2400" b="1" smtClean="0">
                <a:latin typeface="Calibri" panose="020F0502020204030204" pitchFamily="34" charset="0"/>
                <a:cs typeface="Calibri" panose="020F0502020204030204" pitchFamily="34" charset="0"/>
              </a:rPr>
              <a:t>Bảng 1: </a:t>
            </a:r>
            <a:r>
              <a:rPr lang="en-US" sz="2400" b="1">
                <a:latin typeface="Calibri" panose="020F0502020204030204" pitchFamily="34" charset="0"/>
                <a:cs typeface="Calibri" panose="020F0502020204030204" pitchFamily="34" charset="0"/>
              </a:rPr>
              <a:t>Location</a:t>
            </a:r>
            <a:endParaRPr lang="en-US" sz="2400" b="1" smtClean="0">
              <a:latin typeface="Calibri" panose="020F0502020204030204" pitchFamily="34" charset="0"/>
              <a:cs typeface="Calibri" panose="020F0502020204030204"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159227796"/>
              </p:ext>
            </p:extLst>
          </p:nvPr>
        </p:nvGraphicFramePr>
        <p:xfrm>
          <a:off x="2360815" y="2937979"/>
          <a:ext cx="7772399" cy="1464300"/>
        </p:xfrm>
        <a:graphic>
          <a:graphicData uri="http://schemas.openxmlformats.org/drawingml/2006/table">
            <a:tbl>
              <a:tblPr/>
              <a:tblGrid>
                <a:gridCol w="2203873">
                  <a:extLst>
                    <a:ext uri="{9D8B030D-6E8A-4147-A177-3AD203B41FA5}">
                      <a16:colId xmlns:a16="http://schemas.microsoft.com/office/drawing/2014/main" val="846200693"/>
                    </a:ext>
                  </a:extLst>
                </a:gridCol>
                <a:gridCol w="1643172">
                  <a:extLst>
                    <a:ext uri="{9D8B030D-6E8A-4147-A177-3AD203B41FA5}">
                      <a16:colId xmlns:a16="http://schemas.microsoft.com/office/drawing/2014/main" val="2729606596"/>
                    </a:ext>
                  </a:extLst>
                </a:gridCol>
                <a:gridCol w="3925354">
                  <a:extLst>
                    <a:ext uri="{9D8B030D-6E8A-4147-A177-3AD203B41FA5}">
                      <a16:colId xmlns:a16="http://schemas.microsoft.com/office/drawing/2014/main" val="3202604096"/>
                    </a:ext>
                  </a:extLst>
                </a:gridCol>
              </a:tblGrid>
              <a:tr h="254135">
                <a:tc>
                  <a:txBody>
                    <a:bodyPr/>
                    <a:lstStyle/>
                    <a:p>
                      <a:pPr marL="91440" lvl="1" algn="ctr" fontAlgn="ctr"/>
                      <a:r>
                        <a:rPr lang="en-US" sz="1200" b="1" i="0" u="none" strike="noStrike" smtClean="0">
                          <a:solidFill>
                            <a:srgbClr val="000000"/>
                          </a:solidFill>
                          <a:effectLst/>
                          <a:latin typeface="Calibri" panose="020F0502020204030204" pitchFamily="34" charset="0"/>
                        </a:rPr>
                        <a:t>Tên</a:t>
                      </a:r>
                      <a:r>
                        <a:rPr lang="en-US" sz="1200" b="1" i="0" u="none" strike="noStrike" baseline="0" smtClean="0">
                          <a:solidFill>
                            <a:srgbClr val="000000"/>
                          </a:solidFill>
                          <a:effectLst/>
                          <a:latin typeface="Calibri" panose="020F0502020204030204" pitchFamily="34" charset="0"/>
                        </a:rPr>
                        <a:t> cột cũ</a:t>
                      </a:r>
                      <a:endParaRPr lang="en-US" sz="1200" b="1"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ctr" fontAlgn="ctr"/>
                      <a:r>
                        <a:rPr lang="en-US" sz="1200" b="1" i="0" u="none" strike="noStrike" smtClean="0">
                          <a:solidFill>
                            <a:srgbClr val="000000"/>
                          </a:solidFill>
                          <a:effectLst/>
                          <a:latin typeface="Calibri" panose="020F0502020204030204" pitchFamily="34" charset="0"/>
                        </a:rPr>
                        <a:t>Tên</a:t>
                      </a:r>
                      <a:r>
                        <a:rPr lang="en-US" sz="1200" b="1" i="0" u="none" strike="noStrike" baseline="0" smtClean="0">
                          <a:solidFill>
                            <a:srgbClr val="000000"/>
                          </a:solidFill>
                          <a:effectLst/>
                          <a:latin typeface="Calibri" panose="020F0502020204030204" pitchFamily="34" charset="0"/>
                        </a:rPr>
                        <a:t> cột mới</a:t>
                      </a:r>
                      <a:endParaRPr lang="en-US" sz="1200" b="1"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ctr" fontAlgn="ctr"/>
                      <a:r>
                        <a:rPr lang="en-US" sz="1200" b="1" i="0" u="none" strike="noStrike">
                          <a:solidFill>
                            <a:srgbClr val="000000"/>
                          </a:solidFill>
                          <a:effectLst/>
                          <a:latin typeface="Calibri" panose="020F0502020204030204" pitchFamily="34" charset="0"/>
                        </a:rPr>
                        <a:t>Ý nghĩa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9399489"/>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geolocation_zip_code_prefix</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Zip Code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Mã</a:t>
                      </a:r>
                      <a:r>
                        <a:rPr lang="en-US" sz="1100" b="0" i="0" u="none" strike="noStrike" baseline="0" smtClean="0">
                          <a:solidFill>
                            <a:srgbClr val="000000"/>
                          </a:solidFill>
                          <a:effectLst/>
                          <a:latin typeface="Calibri" panose="020F0502020204030204" pitchFamily="34" charset="0"/>
                        </a:rPr>
                        <a:t> Zip Code của vị trí</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2691169"/>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geolocation_lat</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Latitude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baseline="0" smtClean="0">
                          <a:solidFill>
                            <a:srgbClr val="000000"/>
                          </a:solidFill>
                          <a:effectLst/>
                          <a:latin typeface="Calibri" panose="020F0502020204030204" pitchFamily="34" charset="0"/>
                        </a:rPr>
                        <a:t>Vĩ độ</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9584400"/>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geolocation_lng</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baseline="0" smtClean="0">
                          <a:solidFill>
                            <a:srgbClr val="000000"/>
                          </a:solidFill>
                          <a:effectLst/>
                          <a:latin typeface="Calibri" panose="020F0502020204030204" pitchFamily="34" charset="0"/>
                        </a:rPr>
                        <a:t>Longitude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Kinh</a:t>
                      </a:r>
                      <a:r>
                        <a:rPr lang="en-US" sz="1100" b="0" i="0" u="none" strike="noStrike" baseline="0" smtClean="0">
                          <a:solidFill>
                            <a:srgbClr val="000000"/>
                          </a:solidFill>
                          <a:effectLst/>
                          <a:latin typeface="Calibri" panose="020F0502020204030204" pitchFamily="34" charset="0"/>
                        </a:rPr>
                        <a:t> độ</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038016"/>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geolocation_city</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City</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Thành</a:t>
                      </a:r>
                      <a:r>
                        <a:rPr lang="en-US" sz="1100" b="0" i="0" u="none" strike="noStrike" baseline="0" smtClean="0">
                          <a:solidFill>
                            <a:srgbClr val="000000"/>
                          </a:solidFill>
                          <a:effectLst/>
                          <a:latin typeface="Calibri" panose="020F0502020204030204" pitchFamily="34" charset="0"/>
                        </a:rPr>
                        <a:t> phố</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6412662"/>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geolocation_state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State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baseline="0" smtClean="0">
                          <a:solidFill>
                            <a:srgbClr val="000000"/>
                          </a:solidFill>
                          <a:effectLst/>
                          <a:latin typeface="Calibri" panose="020F0502020204030204" pitchFamily="34" charset="0"/>
                        </a:rPr>
                        <a:t>Bang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9926702"/>
                  </a:ext>
                </a:extLst>
              </a:tr>
            </a:tbl>
          </a:graphicData>
        </a:graphic>
      </p:graphicFrame>
      <p:sp>
        <p:nvSpPr>
          <p:cNvPr id="6" name="TextBox 5"/>
          <p:cNvSpPr txBox="1"/>
          <p:nvPr/>
        </p:nvSpPr>
        <p:spPr>
          <a:xfrm>
            <a:off x="764772" y="2353799"/>
            <a:ext cx="2593570" cy="369332"/>
          </a:xfrm>
          <a:prstGeom prst="rect">
            <a:avLst/>
          </a:prstGeom>
          <a:noFill/>
        </p:spPr>
        <p:txBody>
          <a:bodyPr wrap="square" rtlCol="0">
            <a:spAutoFit/>
          </a:bodyPr>
          <a:lstStyle/>
          <a:p>
            <a:r>
              <a:rPr lang="en-US" smtClean="0">
                <a:latin typeface="Calibri" panose="020F0502020204030204" pitchFamily="34" charset="0"/>
                <a:cs typeface="Calibri" panose="020F0502020204030204" pitchFamily="34" charset="0"/>
              </a:rPr>
              <a:t>1. Tên, ý nghĩa cột</a:t>
            </a:r>
            <a:endParaRPr lang="en-US">
              <a:latin typeface="Calibri" panose="020F0502020204030204" pitchFamily="34" charset="0"/>
              <a:cs typeface="Calibri" panose="020F0502020204030204" pitchFamily="34" charset="0"/>
            </a:endParaRPr>
          </a:p>
        </p:txBody>
      </p:sp>
      <p:sp>
        <p:nvSpPr>
          <p:cNvPr id="9" name="TextBox 8"/>
          <p:cNvSpPr txBox="1"/>
          <p:nvPr/>
        </p:nvSpPr>
        <p:spPr>
          <a:xfrm>
            <a:off x="764772" y="5521518"/>
            <a:ext cx="3873730" cy="369332"/>
          </a:xfrm>
          <a:prstGeom prst="rect">
            <a:avLst/>
          </a:prstGeom>
          <a:noFill/>
        </p:spPr>
        <p:txBody>
          <a:bodyPr wrap="square" rtlCol="0">
            <a:spAutoFit/>
          </a:bodyPr>
          <a:lstStyle/>
          <a:p>
            <a:r>
              <a:rPr lang="en-US" smtClean="0">
                <a:latin typeface="Calibri" panose="020F0502020204030204" pitchFamily="34" charset="0"/>
                <a:cs typeface="Calibri" panose="020F0502020204030204" pitchFamily="34" charset="0"/>
              </a:rPr>
              <a:t>2. Xử lý dữ liệu bằng Power Query</a:t>
            </a:r>
          </a:p>
        </p:txBody>
      </p:sp>
      <p:sp>
        <p:nvSpPr>
          <p:cNvPr id="10" name="TextBox 9"/>
          <p:cNvSpPr txBox="1"/>
          <p:nvPr/>
        </p:nvSpPr>
        <p:spPr>
          <a:xfrm>
            <a:off x="2360815" y="5890850"/>
            <a:ext cx="4846320" cy="584775"/>
          </a:xfrm>
          <a:prstGeom prst="rect">
            <a:avLst/>
          </a:prstGeom>
          <a:noFill/>
        </p:spPr>
        <p:txBody>
          <a:bodyPr wrap="square" rtlCol="0">
            <a:spAutoFit/>
          </a:bodyPr>
          <a:lstStyle/>
          <a:p>
            <a:pPr marL="285750" indent="-285750">
              <a:buFontTx/>
              <a:buChar char="-"/>
            </a:pPr>
            <a:r>
              <a:rPr lang="en-US" sz="1600" smtClean="0">
                <a:latin typeface="Calibri" panose="020F0502020204030204" pitchFamily="34" charset="0"/>
                <a:cs typeface="Calibri" panose="020F0502020204030204" pitchFamily="34" charset="0"/>
              </a:rPr>
              <a:t>Sửa lại tên cột</a:t>
            </a:r>
          </a:p>
          <a:p>
            <a:pPr marL="285750" indent="-285750">
              <a:buFontTx/>
              <a:buChar char="-"/>
            </a:pPr>
            <a:r>
              <a:rPr lang="en-US" sz="1600" smtClean="0">
                <a:latin typeface="Calibri" panose="020F0502020204030204" pitchFamily="34" charset="0"/>
                <a:cs typeface="Calibri" panose="020F0502020204030204" pitchFamily="34" charset="0"/>
              </a:rPr>
              <a:t>Xóa bỏ các dòng trùng lặp dữ liệu</a:t>
            </a:r>
            <a:endParaRPr lang="en-US" sz="16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37554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007" y="166254"/>
            <a:ext cx="2676698" cy="461665"/>
          </a:xfrm>
          <a:prstGeom prst="rect">
            <a:avLst/>
          </a:prstGeom>
          <a:noFill/>
        </p:spPr>
        <p:txBody>
          <a:bodyPr wrap="square" rtlCol="0">
            <a:spAutoFit/>
          </a:bodyPr>
          <a:lstStyle/>
          <a:p>
            <a:r>
              <a:rPr lang="en-US" sz="2400" b="1" smtClean="0">
                <a:solidFill>
                  <a:srgbClr val="FF0000"/>
                </a:solidFill>
                <a:effectLst>
                  <a:outerShdw blurRad="38100" dist="38100" dir="2700000" algn="tl">
                    <a:srgbClr val="000000">
                      <a:alpha val="43137"/>
                    </a:srgbClr>
                  </a:outerShdw>
                </a:effectLst>
              </a:rPr>
              <a:t>SECTION #1</a:t>
            </a:r>
            <a:endParaRPr lang="en-US" sz="2400" b="1">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515390" y="1021750"/>
            <a:ext cx="9044247" cy="1200329"/>
          </a:xfrm>
          <a:prstGeom prst="rect">
            <a:avLst/>
          </a:prstGeom>
          <a:noFill/>
        </p:spPr>
        <p:txBody>
          <a:bodyPr wrap="square" rtlCol="0">
            <a:spAutoFit/>
          </a:bodyPr>
          <a:lstStyle/>
          <a:p>
            <a:pPr>
              <a:lnSpc>
                <a:spcPct val="150000"/>
              </a:lnSpc>
            </a:pPr>
            <a:r>
              <a:rPr lang="en-US" sz="2400" b="1" smtClean="0">
                <a:latin typeface="Calibri" panose="020F0502020204030204" pitchFamily="34" charset="0"/>
                <a:cs typeface="Calibri" panose="020F0502020204030204" pitchFamily="34" charset="0"/>
              </a:rPr>
              <a:t>Xử lí dữ liệu:</a:t>
            </a:r>
          </a:p>
          <a:p>
            <a:pPr>
              <a:lnSpc>
                <a:spcPct val="150000"/>
              </a:lnSpc>
            </a:pPr>
            <a:r>
              <a:rPr lang="en-US" sz="2400" b="1" smtClean="0">
                <a:latin typeface="Calibri" panose="020F0502020204030204" pitchFamily="34" charset="0"/>
                <a:cs typeface="Calibri" panose="020F0502020204030204" pitchFamily="34" charset="0"/>
              </a:rPr>
              <a:t>Bảng 1: </a:t>
            </a:r>
            <a:r>
              <a:rPr lang="en-US" sz="2400" b="1">
                <a:latin typeface="Calibri" panose="020F0502020204030204" pitchFamily="34" charset="0"/>
                <a:cs typeface="Calibri" panose="020F0502020204030204" pitchFamily="34" charset="0"/>
              </a:rPr>
              <a:t>Items</a:t>
            </a:r>
            <a:endParaRPr lang="en-US" sz="2400" b="1" smtClean="0">
              <a:latin typeface="Calibri" panose="020F0502020204030204" pitchFamily="34" charset="0"/>
              <a:cs typeface="Calibri" panose="020F0502020204030204"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3576494901"/>
              </p:ext>
            </p:extLst>
          </p:nvPr>
        </p:nvGraphicFramePr>
        <p:xfrm>
          <a:off x="2360815" y="2937979"/>
          <a:ext cx="7772399" cy="1948366"/>
        </p:xfrm>
        <a:graphic>
          <a:graphicData uri="http://schemas.openxmlformats.org/drawingml/2006/table">
            <a:tbl>
              <a:tblPr/>
              <a:tblGrid>
                <a:gridCol w="2203873">
                  <a:extLst>
                    <a:ext uri="{9D8B030D-6E8A-4147-A177-3AD203B41FA5}">
                      <a16:colId xmlns:a16="http://schemas.microsoft.com/office/drawing/2014/main" val="846200693"/>
                    </a:ext>
                  </a:extLst>
                </a:gridCol>
                <a:gridCol w="1643172">
                  <a:extLst>
                    <a:ext uri="{9D8B030D-6E8A-4147-A177-3AD203B41FA5}">
                      <a16:colId xmlns:a16="http://schemas.microsoft.com/office/drawing/2014/main" val="2729606596"/>
                    </a:ext>
                  </a:extLst>
                </a:gridCol>
                <a:gridCol w="3925354">
                  <a:extLst>
                    <a:ext uri="{9D8B030D-6E8A-4147-A177-3AD203B41FA5}">
                      <a16:colId xmlns:a16="http://schemas.microsoft.com/office/drawing/2014/main" val="3202604096"/>
                    </a:ext>
                  </a:extLst>
                </a:gridCol>
              </a:tblGrid>
              <a:tr h="254135">
                <a:tc>
                  <a:txBody>
                    <a:bodyPr/>
                    <a:lstStyle/>
                    <a:p>
                      <a:pPr marL="91440" lvl="1" algn="ctr" fontAlgn="ctr"/>
                      <a:r>
                        <a:rPr lang="en-US" sz="1200" b="1" i="0" u="none" strike="noStrike" smtClean="0">
                          <a:solidFill>
                            <a:srgbClr val="000000"/>
                          </a:solidFill>
                          <a:effectLst/>
                          <a:latin typeface="Calibri" panose="020F0502020204030204" pitchFamily="34" charset="0"/>
                        </a:rPr>
                        <a:t>Tên</a:t>
                      </a:r>
                      <a:r>
                        <a:rPr lang="en-US" sz="1200" b="1" i="0" u="none" strike="noStrike" baseline="0" smtClean="0">
                          <a:solidFill>
                            <a:srgbClr val="000000"/>
                          </a:solidFill>
                          <a:effectLst/>
                          <a:latin typeface="Calibri" panose="020F0502020204030204" pitchFamily="34" charset="0"/>
                        </a:rPr>
                        <a:t> cột cũ</a:t>
                      </a:r>
                      <a:endParaRPr lang="en-US" sz="1200" b="1"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ctr" fontAlgn="ctr"/>
                      <a:r>
                        <a:rPr lang="en-US" sz="1200" b="1" i="0" u="none" strike="noStrike" smtClean="0">
                          <a:solidFill>
                            <a:srgbClr val="000000"/>
                          </a:solidFill>
                          <a:effectLst/>
                          <a:latin typeface="Calibri" panose="020F0502020204030204" pitchFamily="34" charset="0"/>
                        </a:rPr>
                        <a:t>Tên</a:t>
                      </a:r>
                      <a:r>
                        <a:rPr lang="en-US" sz="1200" b="1" i="0" u="none" strike="noStrike" baseline="0" smtClean="0">
                          <a:solidFill>
                            <a:srgbClr val="000000"/>
                          </a:solidFill>
                          <a:effectLst/>
                          <a:latin typeface="Calibri" panose="020F0502020204030204" pitchFamily="34" charset="0"/>
                        </a:rPr>
                        <a:t> cột mới</a:t>
                      </a:r>
                      <a:endParaRPr lang="en-US" sz="1200" b="1"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ctr" fontAlgn="ctr"/>
                      <a:r>
                        <a:rPr lang="en-US" sz="1200" b="1" i="0" u="none" strike="noStrike">
                          <a:solidFill>
                            <a:srgbClr val="000000"/>
                          </a:solidFill>
                          <a:effectLst/>
                          <a:latin typeface="Calibri" panose="020F0502020204030204" pitchFamily="34" charset="0"/>
                        </a:rPr>
                        <a:t>Ý nghĩa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9399489"/>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order_id</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Order</a:t>
                      </a:r>
                      <a:r>
                        <a:rPr lang="en-US" sz="1100" b="0" i="0" u="none" strike="noStrike" baseline="0" smtClean="0">
                          <a:solidFill>
                            <a:srgbClr val="000000"/>
                          </a:solidFill>
                          <a:effectLst/>
                          <a:latin typeface="Calibri" panose="020F0502020204030204" pitchFamily="34" charset="0"/>
                        </a:rPr>
                        <a:t> ID</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Mã</a:t>
                      </a:r>
                      <a:r>
                        <a:rPr lang="en-US" sz="1100" b="0" i="0" u="none" strike="noStrike" baseline="0" smtClean="0">
                          <a:solidFill>
                            <a:srgbClr val="000000"/>
                          </a:solidFill>
                          <a:effectLst/>
                          <a:latin typeface="Calibri" panose="020F0502020204030204" pitchFamily="34" charset="0"/>
                        </a:rPr>
                        <a:t> định danh đơn hàng</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2691169"/>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order_item_id</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Order Items</a:t>
                      </a:r>
                      <a:r>
                        <a:rPr lang="en-US" sz="1100" b="0" i="0" u="none" strike="noStrike" baseline="0" smtClean="0">
                          <a:solidFill>
                            <a:srgbClr val="000000"/>
                          </a:solidFill>
                          <a:effectLst/>
                          <a:latin typeface="Calibri" panose="020F0502020204030204" pitchFamily="34" charset="0"/>
                        </a:rPr>
                        <a:t> ID</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Mã</a:t>
                      </a:r>
                      <a:r>
                        <a:rPr lang="en-US" sz="1100" b="0" i="0" u="none" strike="noStrike" baseline="0" smtClean="0">
                          <a:solidFill>
                            <a:srgbClr val="000000"/>
                          </a:solidFill>
                          <a:effectLst/>
                          <a:latin typeface="Calibri" panose="020F0502020204030204" pitchFamily="34" charset="0"/>
                        </a:rPr>
                        <a:t> định danh vật phẩm theo đơn hàng</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9584400"/>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product_id</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baseline="0" smtClean="0">
                          <a:solidFill>
                            <a:srgbClr val="000000"/>
                          </a:solidFill>
                          <a:effectLst/>
                          <a:latin typeface="Calibri" panose="020F0502020204030204" pitchFamily="34" charset="0"/>
                        </a:rPr>
                        <a:t>Product 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Mã</a:t>
                      </a:r>
                      <a:r>
                        <a:rPr lang="en-US" sz="1100" b="0" i="0" u="none" strike="noStrike" baseline="0" smtClean="0">
                          <a:solidFill>
                            <a:srgbClr val="000000"/>
                          </a:solidFill>
                          <a:effectLst/>
                          <a:latin typeface="Calibri" panose="020F0502020204030204" pitchFamily="34" charset="0"/>
                        </a:rPr>
                        <a:t> định danh sản phẩm</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038016"/>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seller_id</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Seller ID</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Mã</a:t>
                      </a:r>
                      <a:r>
                        <a:rPr lang="en-US" sz="1100" b="0" i="0" u="none" strike="noStrike" baseline="0" smtClean="0">
                          <a:solidFill>
                            <a:srgbClr val="000000"/>
                          </a:solidFill>
                          <a:effectLst/>
                          <a:latin typeface="Calibri" panose="020F0502020204030204" pitchFamily="34" charset="0"/>
                        </a:rPr>
                        <a:t> định danh nhà bán hàng</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6412662"/>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shipping_limit_date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Shipping</a:t>
                      </a:r>
                      <a:r>
                        <a:rPr lang="en-US" sz="1100" b="0" i="0" u="none" strike="noStrike" baseline="0" smtClean="0">
                          <a:solidFill>
                            <a:srgbClr val="000000"/>
                          </a:solidFill>
                          <a:effectLst/>
                          <a:latin typeface="Calibri" panose="020F0502020204030204" pitchFamily="34" charset="0"/>
                        </a:rPr>
                        <a:t> Limit Time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baseline="0" smtClean="0">
                          <a:solidFill>
                            <a:srgbClr val="000000"/>
                          </a:solidFill>
                          <a:effectLst/>
                          <a:latin typeface="Calibri" panose="020F0502020204030204" pitchFamily="34" charset="0"/>
                        </a:rPr>
                        <a:t>Thời gian giới hạn vận chuyển hàng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9926702"/>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price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Price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baseline="0" smtClean="0">
                          <a:solidFill>
                            <a:srgbClr val="000000"/>
                          </a:solidFill>
                          <a:effectLst/>
                          <a:latin typeface="Calibri" panose="020F0502020204030204" pitchFamily="34" charset="0"/>
                        </a:rPr>
                        <a:t>Giá trị đơn hàng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9051075"/>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freight_value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Freight</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baseline="0" smtClean="0">
                          <a:solidFill>
                            <a:srgbClr val="000000"/>
                          </a:solidFill>
                          <a:effectLst/>
                          <a:latin typeface="Calibri" panose="020F0502020204030204" pitchFamily="34" charset="0"/>
                        </a:rPr>
                        <a:t>Chi phí vận chuyển hàng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8797119"/>
                  </a:ext>
                </a:extLst>
              </a:tr>
            </a:tbl>
          </a:graphicData>
        </a:graphic>
      </p:graphicFrame>
      <p:sp>
        <p:nvSpPr>
          <p:cNvPr id="6" name="TextBox 5"/>
          <p:cNvSpPr txBox="1"/>
          <p:nvPr/>
        </p:nvSpPr>
        <p:spPr>
          <a:xfrm>
            <a:off x="764772" y="2353799"/>
            <a:ext cx="2593570" cy="369332"/>
          </a:xfrm>
          <a:prstGeom prst="rect">
            <a:avLst/>
          </a:prstGeom>
          <a:noFill/>
        </p:spPr>
        <p:txBody>
          <a:bodyPr wrap="square" rtlCol="0">
            <a:spAutoFit/>
          </a:bodyPr>
          <a:lstStyle/>
          <a:p>
            <a:r>
              <a:rPr lang="en-US" smtClean="0">
                <a:latin typeface="Calibri" panose="020F0502020204030204" pitchFamily="34" charset="0"/>
                <a:cs typeface="Calibri" panose="020F0502020204030204" pitchFamily="34" charset="0"/>
              </a:rPr>
              <a:t>1. Tên, ý nghĩa cột</a:t>
            </a:r>
            <a:endParaRPr lang="en-US">
              <a:latin typeface="Calibri" panose="020F0502020204030204" pitchFamily="34" charset="0"/>
              <a:cs typeface="Calibri" panose="020F0502020204030204" pitchFamily="34" charset="0"/>
            </a:endParaRPr>
          </a:p>
        </p:txBody>
      </p:sp>
      <p:sp>
        <p:nvSpPr>
          <p:cNvPr id="9" name="TextBox 8"/>
          <p:cNvSpPr txBox="1"/>
          <p:nvPr/>
        </p:nvSpPr>
        <p:spPr>
          <a:xfrm>
            <a:off x="764772" y="5521518"/>
            <a:ext cx="3873730" cy="369332"/>
          </a:xfrm>
          <a:prstGeom prst="rect">
            <a:avLst/>
          </a:prstGeom>
          <a:noFill/>
        </p:spPr>
        <p:txBody>
          <a:bodyPr wrap="square" rtlCol="0">
            <a:spAutoFit/>
          </a:bodyPr>
          <a:lstStyle/>
          <a:p>
            <a:r>
              <a:rPr lang="en-US" smtClean="0">
                <a:latin typeface="Calibri" panose="020F0502020204030204" pitchFamily="34" charset="0"/>
                <a:cs typeface="Calibri" panose="020F0502020204030204" pitchFamily="34" charset="0"/>
              </a:rPr>
              <a:t>2. Xử lý dữ liệu bằng Power Query</a:t>
            </a:r>
          </a:p>
        </p:txBody>
      </p:sp>
      <p:sp>
        <p:nvSpPr>
          <p:cNvPr id="10" name="TextBox 9"/>
          <p:cNvSpPr txBox="1"/>
          <p:nvPr/>
        </p:nvSpPr>
        <p:spPr>
          <a:xfrm>
            <a:off x="2360815" y="5890850"/>
            <a:ext cx="4846320" cy="584775"/>
          </a:xfrm>
          <a:prstGeom prst="rect">
            <a:avLst/>
          </a:prstGeom>
          <a:noFill/>
        </p:spPr>
        <p:txBody>
          <a:bodyPr wrap="square" rtlCol="0">
            <a:spAutoFit/>
          </a:bodyPr>
          <a:lstStyle/>
          <a:p>
            <a:pPr marL="285750" indent="-285750">
              <a:buFontTx/>
              <a:buChar char="-"/>
            </a:pPr>
            <a:r>
              <a:rPr lang="en-US" sz="1600" smtClean="0">
                <a:latin typeface="Calibri" panose="020F0502020204030204" pitchFamily="34" charset="0"/>
                <a:cs typeface="Calibri" panose="020F0502020204030204" pitchFamily="34" charset="0"/>
              </a:rPr>
              <a:t>Sửa lại tên cột</a:t>
            </a:r>
          </a:p>
          <a:p>
            <a:pPr marL="285750" indent="-285750">
              <a:buFontTx/>
              <a:buChar char="-"/>
            </a:pPr>
            <a:r>
              <a:rPr lang="en-US" sz="1600" smtClean="0">
                <a:latin typeface="Calibri" panose="020F0502020204030204" pitchFamily="34" charset="0"/>
                <a:cs typeface="Calibri" panose="020F0502020204030204" pitchFamily="34" charset="0"/>
              </a:rPr>
              <a:t>Xóa bỏ các dòng trùng lặp dữ liệu</a:t>
            </a:r>
            <a:endParaRPr lang="en-US" sz="16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67303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007" y="166254"/>
            <a:ext cx="2676698" cy="461665"/>
          </a:xfrm>
          <a:prstGeom prst="rect">
            <a:avLst/>
          </a:prstGeom>
          <a:noFill/>
        </p:spPr>
        <p:txBody>
          <a:bodyPr wrap="square" rtlCol="0">
            <a:spAutoFit/>
          </a:bodyPr>
          <a:lstStyle/>
          <a:p>
            <a:r>
              <a:rPr lang="en-US" sz="2400" b="1" smtClean="0">
                <a:solidFill>
                  <a:srgbClr val="FF0000"/>
                </a:solidFill>
                <a:effectLst>
                  <a:outerShdw blurRad="38100" dist="38100" dir="2700000" algn="tl">
                    <a:srgbClr val="000000">
                      <a:alpha val="43137"/>
                    </a:srgbClr>
                  </a:outerShdw>
                </a:effectLst>
              </a:rPr>
              <a:t>SECTION #1</a:t>
            </a:r>
            <a:endParaRPr lang="en-US" sz="2400" b="1">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515390" y="1021750"/>
            <a:ext cx="9044247" cy="1200329"/>
          </a:xfrm>
          <a:prstGeom prst="rect">
            <a:avLst/>
          </a:prstGeom>
          <a:noFill/>
        </p:spPr>
        <p:txBody>
          <a:bodyPr wrap="square" rtlCol="0">
            <a:spAutoFit/>
          </a:bodyPr>
          <a:lstStyle/>
          <a:p>
            <a:pPr>
              <a:lnSpc>
                <a:spcPct val="150000"/>
              </a:lnSpc>
            </a:pPr>
            <a:r>
              <a:rPr lang="en-US" sz="2400" b="1" smtClean="0">
                <a:latin typeface="Calibri" panose="020F0502020204030204" pitchFamily="34" charset="0"/>
                <a:cs typeface="Calibri" panose="020F0502020204030204" pitchFamily="34" charset="0"/>
              </a:rPr>
              <a:t>Xử lí dữ liệu:</a:t>
            </a:r>
          </a:p>
          <a:p>
            <a:pPr>
              <a:lnSpc>
                <a:spcPct val="150000"/>
              </a:lnSpc>
            </a:pPr>
            <a:r>
              <a:rPr lang="en-US" sz="2400" b="1" smtClean="0">
                <a:latin typeface="Calibri" panose="020F0502020204030204" pitchFamily="34" charset="0"/>
                <a:cs typeface="Calibri" panose="020F0502020204030204" pitchFamily="34" charset="0"/>
              </a:rPr>
              <a:t>Bảng 1: </a:t>
            </a:r>
            <a:r>
              <a:rPr lang="en-US" sz="2400" b="1">
                <a:latin typeface="Calibri" panose="020F0502020204030204" pitchFamily="34" charset="0"/>
                <a:cs typeface="Calibri" panose="020F0502020204030204" pitchFamily="34" charset="0"/>
              </a:rPr>
              <a:t>Customer</a:t>
            </a:r>
            <a:endParaRPr lang="en-US" sz="2400" b="1" smtClean="0">
              <a:latin typeface="Calibri" panose="020F0502020204030204" pitchFamily="34" charset="0"/>
              <a:cs typeface="Calibri" panose="020F0502020204030204"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320332445"/>
              </p:ext>
            </p:extLst>
          </p:nvPr>
        </p:nvGraphicFramePr>
        <p:xfrm>
          <a:off x="2360815" y="2937979"/>
          <a:ext cx="7772399" cy="1464300"/>
        </p:xfrm>
        <a:graphic>
          <a:graphicData uri="http://schemas.openxmlformats.org/drawingml/2006/table">
            <a:tbl>
              <a:tblPr/>
              <a:tblGrid>
                <a:gridCol w="2203873">
                  <a:extLst>
                    <a:ext uri="{9D8B030D-6E8A-4147-A177-3AD203B41FA5}">
                      <a16:colId xmlns:a16="http://schemas.microsoft.com/office/drawing/2014/main" val="846200693"/>
                    </a:ext>
                  </a:extLst>
                </a:gridCol>
                <a:gridCol w="1643172">
                  <a:extLst>
                    <a:ext uri="{9D8B030D-6E8A-4147-A177-3AD203B41FA5}">
                      <a16:colId xmlns:a16="http://schemas.microsoft.com/office/drawing/2014/main" val="2729606596"/>
                    </a:ext>
                  </a:extLst>
                </a:gridCol>
                <a:gridCol w="3925354">
                  <a:extLst>
                    <a:ext uri="{9D8B030D-6E8A-4147-A177-3AD203B41FA5}">
                      <a16:colId xmlns:a16="http://schemas.microsoft.com/office/drawing/2014/main" val="3202604096"/>
                    </a:ext>
                  </a:extLst>
                </a:gridCol>
              </a:tblGrid>
              <a:tr h="254135">
                <a:tc>
                  <a:txBody>
                    <a:bodyPr/>
                    <a:lstStyle/>
                    <a:p>
                      <a:pPr marL="91440" lvl="1" algn="ctr" fontAlgn="ctr"/>
                      <a:r>
                        <a:rPr lang="en-US" sz="1200" b="1" i="0" u="none" strike="noStrike" smtClean="0">
                          <a:solidFill>
                            <a:srgbClr val="000000"/>
                          </a:solidFill>
                          <a:effectLst/>
                          <a:latin typeface="Calibri" panose="020F0502020204030204" pitchFamily="34" charset="0"/>
                        </a:rPr>
                        <a:t>Tên</a:t>
                      </a:r>
                      <a:r>
                        <a:rPr lang="en-US" sz="1200" b="1" i="0" u="none" strike="noStrike" baseline="0" smtClean="0">
                          <a:solidFill>
                            <a:srgbClr val="000000"/>
                          </a:solidFill>
                          <a:effectLst/>
                          <a:latin typeface="Calibri" panose="020F0502020204030204" pitchFamily="34" charset="0"/>
                        </a:rPr>
                        <a:t> cột cũ</a:t>
                      </a:r>
                      <a:endParaRPr lang="en-US" sz="1200" b="1"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ctr" fontAlgn="ctr"/>
                      <a:r>
                        <a:rPr lang="en-US" sz="1200" b="1" i="0" u="none" strike="noStrike" smtClean="0">
                          <a:solidFill>
                            <a:srgbClr val="000000"/>
                          </a:solidFill>
                          <a:effectLst/>
                          <a:latin typeface="Calibri" panose="020F0502020204030204" pitchFamily="34" charset="0"/>
                        </a:rPr>
                        <a:t>Tên</a:t>
                      </a:r>
                      <a:r>
                        <a:rPr lang="en-US" sz="1200" b="1" i="0" u="none" strike="noStrike" baseline="0" smtClean="0">
                          <a:solidFill>
                            <a:srgbClr val="000000"/>
                          </a:solidFill>
                          <a:effectLst/>
                          <a:latin typeface="Calibri" panose="020F0502020204030204" pitchFamily="34" charset="0"/>
                        </a:rPr>
                        <a:t> cột mới</a:t>
                      </a:r>
                      <a:endParaRPr lang="en-US" sz="1200" b="1"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ctr" fontAlgn="ctr"/>
                      <a:r>
                        <a:rPr lang="en-US" sz="1200" b="1" i="0" u="none" strike="noStrike">
                          <a:solidFill>
                            <a:srgbClr val="000000"/>
                          </a:solidFill>
                          <a:effectLst/>
                          <a:latin typeface="Calibri" panose="020F0502020204030204" pitchFamily="34" charset="0"/>
                        </a:rPr>
                        <a:t>Ý nghĩa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9399489"/>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customer_id</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Customer</a:t>
                      </a:r>
                      <a:r>
                        <a:rPr lang="en-US" sz="1100" b="0" i="0" u="none" strike="noStrike" baseline="0" smtClean="0">
                          <a:solidFill>
                            <a:srgbClr val="000000"/>
                          </a:solidFill>
                          <a:effectLst/>
                          <a:latin typeface="Calibri" panose="020F0502020204030204" pitchFamily="34" charset="0"/>
                        </a:rPr>
                        <a:t> ID</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Mã</a:t>
                      </a:r>
                      <a:r>
                        <a:rPr lang="en-US" sz="1100" b="0" i="0" u="none" strike="noStrike" baseline="0" smtClean="0">
                          <a:solidFill>
                            <a:srgbClr val="000000"/>
                          </a:solidFill>
                          <a:effectLst/>
                          <a:latin typeface="Calibri" panose="020F0502020204030204" pitchFamily="34" charset="0"/>
                        </a:rPr>
                        <a:t> định danh khách hàng (theo đơn hàng)</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2691169"/>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customer_unique_id</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baseline="0" smtClean="0">
                          <a:solidFill>
                            <a:srgbClr val="000000"/>
                          </a:solidFill>
                          <a:effectLst/>
                          <a:latin typeface="Calibri" panose="020F0502020204030204" pitchFamily="34" charset="0"/>
                        </a:rPr>
                        <a:t>Customer Unique ID</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Mã</a:t>
                      </a:r>
                      <a:r>
                        <a:rPr lang="en-US" sz="1100" b="0" i="0" u="none" strike="noStrike" baseline="0" smtClean="0">
                          <a:solidFill>
                            <a:srgbClr val="000000"/>
                          </a:solidFill>
                          <a:effectLst/>
                          <a:latin typeface="Calibri" panose="020F0502020204030204" pitchFamily="34" charset="0"/>
                        </a:rPr>
                        <a:t> định danh khách hàng (theo khách hàng)</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9584400"/>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customer_zip_code_prefix</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baseline="0" smtClean="0">
                          <a:solidFill>
                            <a:srgbClr val="000000"/>
                          </a:solidFill>
                          <a:effectLst/>
                          <a:latin typeface="Calibri" panose="020F0502020204030204" pitchFamily="34" charset="0"/>
                        </a:rPr>
                        <a:t>Customer Zip Code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Zip Code</a:t>
                      </a:r>
                      <a:r>
                        <a:rPr lang="en-US" sz="1100" b="0" i="0" u="none" strike="noStrike" baseline="0" smtClean="0">
                          <a:solidFill>
                            <a:srgbClr val="000000"/>
                          </a:solidFill>
                          <a:effectLst/>
                          <a:latin typeface="Calibri" panose="020F0502020204030204" pitchFamily="34" charset="0"/>
                        </a:rPr>
                        <a:t> của khách hàng</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038016"/>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customer_city</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Customer</a:t>
                      </a:r>
                      <a:r>
                        <a:rPr lang="en-US" sz="1100" b="0" i="0" u="none" strike="noStrike" baseline="0" smtClean="0">
                          <a:solidFill>
                            <a:srgbClr val="000000"/>
                          </a:solidFill>
                          <a:effectLst/>
                          <a:latin typeface="Calibri" panose="020F0502020204030204" pitchFamily="34" charset="0"/>
                        </a:rPr>
                        <a:t> City</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Thành</a:t>
                      </a:r>
                      <a:r>
                        <a:rPr lang="en-US" sz="1100" b="0" i="0" u="none" strike="noStrike" baseline="0" smtClean="0">
                          <a:solidFill>
                            <a:srgbClr val="000000"/>
                          </a:solidFill>
                          <a:effectLst/>
                          <a:latin typeface="Calibri" panose="020F0502020204030204" pitchFamily="34" charset="0"/>
                        </a:rPr>
                        <a:t> phố khách hàng đang sinh sống</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6412662"/>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customer_state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Customer</a:t>
                      </a:r>
                      <a:r>
                        <a:rPr lang="en-US" sz="1100" b="0" i="0" u="none" strike="noStrike" baseline="0" smtClean="0">
                          <a:solidFill>
                            <a:srgbClr val="000000"/>
                          </a:solidFill>
                          <a:effectLst/>
                          <a:latin typeface="Calibri" panose="020F0502020204030204" pitchFamily="34" charset="0"/>
                        </a:rPr>
                        <a:t> State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baseline="0" smtClean="0">
                          <a:solidFill>
                            <a:srgbClr val="000000"/>
                          </a:solidFill>
                          <a:effectLst/>
                          <a:latin typeface="Calibri" panose="020F0502020204030204" pitchFamily="34" charset="0"/>
                        </a:rPr>
                        <a:t>Bang khách hàng đang sinh sống</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9926702"/>
                  </a:ext>
                </a:extLst>
              </a:tr>
            </a:tbl>
          </a:graphicData>
        </a:graphic>
      </p:graphicFrame>
      <p:sp>
        <p:nvSpPr>
          <p:cNvPr id="6" name="TextBox 5"/>
          <p:cNvSpPr txBox="1"/>
          <p:nvPr/>
        </p:nvSpPr>
        <p:spPr>
          <a:xfrm>
            <a:off x="764772" y="2353799"/>
            <a:ext cx="2593570" cy="369332"/>
          </a:xfrm>
          <a:prstGeom prst="rect">
            <a:avLst/>
          </a:prstGeom>
          <a:noFill/>
        </p:spPr>
        <p:txBody>
          <a:bodyPr wrap="square" rtlCol="0">
            <a:spAutoFit/>
          </a:bodyPr>
          <a:lstStyle/>
          <a:p>
            <a:r>
              <a:rPr lang="en-US" smtClean="0">
                <a:latin typeface="Calibri" panose="020F0502020204030204" pitchFamily="34" charset="0"/>
                <a:cs typeface="Calibri" panose="020F0502020204030204" pitchFamily="34" charset="0"/>
              </a:rPr>
              <a:t>1. Tên, ý nghĩa cột</a:t>
            </a:r>
            <a:endParaRPr lang="en-US">
              <a:latin typeface="Calibri" panose="020F0502020204030204" pitchFamily="34" charset="0"/>
              <a:cs typeface="Calibri" panose="020F0502020204030204" pitchFamily="34" charset="0"/>
            </a:endParaRPr>
          </a:p>
        </p:txBody>
      </p:sp>
      <p:sp>
        <p:nvSpPr>
          <p:cNvPr id="9" name="TextBox 8"/>
          <p:cNvSpPr txBox="1"/>
          <p:nvPr/>
        </p:nvSpPr>
        <p:spPr>
          <a:xfrm>
            <a:off x="764772" y="5521518"/>
            <a:ext cx="3873730" cy="369332"/>
          </a:xfrm>
          <a:prstGeom prst="rect">
            <a:avLst/>
          </a:prstGeom>
          <a:noFill/>
        </p:spPr>
        <p:txBody>
          <a:bodyPr wrap="square" rtlCol="0">
            <a:spAutoFit/>
          </a:bodyPr>
          <a:lstStyle/>
          <a:p>
            <a:r>
              <a:rPr lang="en-US" smtClean="0">
                <a:latin typeface="Calibri" panose="020F0502020204030204" pitchFamily="34" charset="0"/>
                <a:cs typeface="Calibri" panose="020F0502020204030204" pitchFamily="34" charset="0"/>
              </a:rPr>
              <a:t>2. Xử lý dữ liệu bằng Power Query</a:t>
            </a:r>
          </a:p>
        </p:txBody>
      </p:sp>
      <p:sp>
        <p:nvSpPr>
          <p:cNvPr id="10" name="TextBox 9"/>
          <p:cNvSpPr txBox="1"/>
          <p:nvPr/>
        </p:nvSpPr>
        <p:spPr>
          <a:xfrm>
            <a:off x="2360815" y="5890850"/>
            <a:ext cx="4846320" cy="584775"/>
          </a:xfrm>
          <a:prstGeom prst="rect">
            <a:avLst/>
          </a:prstGeom>
          <a:noFill/>
        </p:spPr>
        <p:txBody>
          <a:bodyPr wrap="square" rtlCol="0">
            <a:spAutoFit/>
          </a:bodyPr>
          <a:lstStyle/>
          <a:p>
            <a:pPr marL="285750" indent="-285750">
              <a:buFontTx/>
              <a:buChar char="-"/>
            </a:pPr>
            <a:r>
              <a:rPr lang="en-US" sz="1600" smtClean="0">
                <a:latin typeface="Calibri" panose="020F0502020204030204" pitchFamily="34" charset="0"/>
                <a:cs typeface="Calibri" panose="020F0502020204030204" pitchFamily="34" charset="0"/>
              </a:rPr>
              <a:t>Sửa lại tên cột</a:t>
            </a:r>
          </a:p>
          <a:p>
            <a:pPr marL="285750" indent="-285750">
              <a:buFontTx/>
              <a:buChar char="-"/>
            </a:pPr>
            <a:r>
              <a:rPr lang="en-US" sz="1600" smtClean="0">
                <a:latin typeface="Calibri" panose="020F0502020204030204" pitchFamily="34" charset="0"/>
                <a:cs typeface="Calibri" panose="020F0502020204030204" pitchFamily="34" charset="0"/>
              </a:rPr>
              <a:t>Xóa bỏ các dòng trùng lặp dữ liệu</a:t>
            </a:r>
            <a:endParaRPr lang="en-US" sz="16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6843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007" y="166254"/>
            <a:ext cx="2676698" cy="461665"/>
          </a:xfrm>
          <a:prstGeom prst="rect">
            <a:avLst/>
          </a:prstGeom>
          <a:noFill/>
        </p:spPr>
        <p:txBody>
          <a:bodyPr wrap="square" rtlCol="0">
            <a:spAutoFit/>
          </a:bodyPr>
          <a:lstStyle/>
          <a:p>
            <a:r>
              <a:rPr lang="en-US" sz="2400" b="1" smtClean="0">
                <a:solidFill>
                  <a:srgbClr val="FF0000"/>
                </a:solidFill>
                <a:effectLst>
                  <a:outerShdw blurRad="38100" dist="38100" dir="2700000" algn="tl">
                    <a:srgbClr val="000000">
                      <a:alpha val="43137"/>
                    </a:srgbClr>
                  </a:outerShdw>
                </a:effectLst>
              </a:rPr>
              <a:t>SECTION #2</a:t>
            </a:r>
            <a:endParaRPr lang="en-US" sz="2400" b="1">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515390" y="1021750"/>
            <a:ext cx="9044247" cy="1569660"/>
          </a:xfrm>
          <a:prstGeom prst="rect">
            <a:avLst/>
          </a:prstGeom>
          <a:noFill/>
        </p:spPr>
        <p:txBody>
          <a:bodyPr wrap="square" rtlCol="0">
            <a:spAutoFit/>
          </a:bodyPr>
          <a:lstStyle/>
          <a:p>
            <a:pPr>
              <a:lnSpc>
                <a:spcPct val="150000"/>
              </a:lnSpc>
            </a:pPr>
            <a:r>
              <a:rPr lang="en-US" sz="2400" b="1" smtClean="0">
                <a:latin typeface="Calibri" panose="020F0502020204030204" pitchFamily="34" charset="0"/>
                <a:cs typeface="Calibri" panose="020F0502020204030204" pitchFamily="34" charset="0"/>
              </a:rPr>
              <a:t>Mục tiêu của công ty:</a:t>
            </a:r>
          </a:p>
          <a:p>
            <a:pPr marL="342900" indent="-342900">
              <a:lnSpc>
                <a:spcPct val="150000"/>
              </a:lnSpc>
              <a:buFont typeface="Wingdings" panose="05000000000000000000" pitchFamily="2" charset="2"/>
              <a:buChar char="v"/>
            </a:pPr>
            <a:r>
              <a:rPr lang="en-US" sz="2000" smtClean="0">
                <a:latin typeface="Calibri" panose="020F0502020204030204" pitchFamily="34" charset="0"/>
                <a:cs typeface="Calibri" panose="020F0502020204030204" pitchFamily="34" charset="0"/>
              </a:rPr>
              <a:t>Tối đa hóa doanh thu</a:t>
            </a:r>
          </a:p>
          <a:p>
            <a:pPr marL="342900" indent="-342900">
              <a:lnSpc>
                <a:spcPct val="150000"/>
              </a:lnSpc>
              <a:buFont typeface="Wingdings" panose="05000000000000000000" pitchFamily="2" charset="2"/>
              <a:buChar char="v"/>
            </a:pPr>
            <a:r>
              <a:rPr lang="en-US" sz="2000" smtClean="0">
                <a:latin typeface="Calibri" panose="020F0502020204030204" pitchFamily="34" charset="0"/>
                <a:cs typeface="Calibri" panose="020F0502020204030204" pitchFamily="34" charset="0"/>
              </a:rPr>
              <a:t>Tối thiểu hóa chi phí vận chuyển</a:t>
            </a:r>
            <a:endParaRPr lang="en-US" sz="1600">
              <a:latin typeface="Calibri" panose="020F0502020204030204" pitchFamily="34" charset="0"/>
              <a:cs typeface="Calibri" panose="020F0502020204030204" pitchFamily="34" charset="0"/>
            </a:endParaRPr>
          </a:p>
        </p:txBody>
      </p:sp>
      <p:sp>
        <p:nvSpPr>
          <p:cNvPr id="5" name="TextBox 4"/>
          <p:cNvSpPr txBox="1"/>
          <p:nvPr/>
        </p:nvSpPr>
        <p:spPr>
          <a:xfrm>
            <a:off x="515390" y="2591410"/>
            <a:ext cx="9044247" cy="2031325"/>
          </a:xfrm>
          <a:prstGeom prst="rect">
            <a:avLst/>
          </a:prstGeom>
          <a:noFill/>
        </p:spPr>
        <p:txBody>
          <a:bodyPr wrap="square" rtlCol="0">
            <a:spAutoFit/>
          </a:bodyPr>
          <a:lstStyle/>
          <a:p>
            <a:pPr>
              <a:lnSpc>
                <a:spcPct val="150000"/>
              </a:lnSpc>
            </a:pPr>
            <a:r>
              <a:rPr lang="en-US" sz="2400" b="1" smtClean="0">
                <a:latin typeface="Calibri" panose="020F0502020204030204" pitchFamily="34" charset="0"/>
                <a:cs typeface="Calibri" panose="020F0502020204030204" pitchFamily="34" charset="0"/>
              </a:rPr>
              <a:t>Các chỉ số đánh giá:</a:t>
            </a:r>
          </a:p>
          <a:p>
            <a:pPr marL="342900" indent="-342900">
              <a:lnSpc>
                <a:spcPct val="150000"/>
              </a:lnSpc>
              <a:buFont typeface="Wingdings" panose="05000000000000000000" pitchFamily="2" charset="2"/>
              <a:buChar char="v"/>
            </a:pPr>
            <a:r>
              <a:rPr lang="en-US" sz="2000" smtClean="0">
                <a:latin typeface="Calibri" panose="020F0502020204030204" pitchFamily="34" charset="0"/>
                <a:cs typeface="Calibri" panose="020F0502020204030204" pitchFamily="34" charset="0"/>
              </a:rPr>
              <a:t>Số lượng đơn/Doanh thu/Đánh giá</a:t>
            </a:r>
            <a:r>
              <a:rPr lang="en-US" sz="2000" smtClean="0">
                <a:latin typeface="Calibri" panose="020F0502020204030204" pitchFamily="34" charset="0"/>
                <a:cs typeface="Calibri" panose="020F0502020204030204" pitchFamily="34" charset="0"/>
              </a:rPr>
              <a:t> </a:t>
            </a:r>
            <a:r>
              <a:rPr lang="en-US" sz="2000" smtClean="0">
                <a:latin typeface="Calibri" panose="020F0502020204030204" pitchFamily="34" charset="0"/>
                <a:cs typeface="Calibri" panose="020F0502020204030204" pitchFamily="34" charset="0"/>
              </a:rPr>
              <a:t>theo khu vực</a:t>
            </a:r>
          </a:p>
          <a:p>
            <a:pPr marL="342900" indent="-342900">
              <a:lnSpc>
                <a:spcPct val="150000"/>
              </a:lnSpc>
              <a:buFont typeface="Wingdings" panose="05000000000000000000" pitchFamily="2" charset="2"/>
              <a:buChar char="v"/>
            </a:pPr>
            <a:r>
              <a:rPr lang="en-US" sz="2000">
                <a:latin typeface="Calibri" panose="020F0502020204030204" pitchFamily="34" charset="0"/>
                <a:cs typeface="Calibri" panose="020F0502020204030204" pitchFamily="34" charset="0"/>
              </a:rPr>
              <a:t>Số lượng đơn/Doanh thu/Đánh </a:t>
            </a:r>
            <a:r>
              <a:rPr lang="en-US" sz="2000">
                <a:latin typeface="Calibri" panose="020F0502020204030204" pitchFamily="34" charset="0"/>
                <a:cs typeface="Calibri" panose="020F0502020204030204" pitchFamily="34" charset="0"/>
              </a:rPr>
              <a:t>giá </a:t>
            </a:r>
            <a:r>
              <a:rPr lang="en-US" sz="2000" smtClean="0">
                <a:latin typeface="Calibri" panose="020F0502020204030204" pitchFamily="34" charset="0"/>
                <a:cs typeface="Calibri" panose="020F0502020204030204" pitchFamily="34" charset="0"/>
              </a:rPr>
              <a:t>theo</a:t>
            </a:r>
            <a:r>
              <a:rPr lang="en-US" sz="2000" smtClean="0">
                <a:latin typeface="Calibri" panose="020F0502020204030204" pitchFamily="34" charset="0"/>
                <a:cs typeface="Calibri" panose="020F0502020204030204" pitchFamily="34" charset="0"/>
              </a:rPr>
              <a:t> </a:t>
            </a:r>
            <a:r>
              <a:rPr lang="en-US" sz="2000" smtClean="0">
                <a:latin typeface="Calibri" panose="020F0502020204030204" pitchFamily="34" charset="0"/>
                <a:cs typeface="Calibri" panose="020F0502020204030204" pitchFamily="34" charset="0"/>
              </a:rPr>
              <a:t>sản phẩm</a:t>
            </a:r>
          </a:p>
          <a:p>
            <a:pPr marL="342900" indent="-342900">
              <a:lnSpc>
                <a:spcPct val="150000"/>
              </a:lnSpc>
              <a:buFont typeface="Wingdings" panose="05000000000000000000" pitchFamily="2" charset="2"/>
              <a:buChar char="v"/>
            </a:pPr>
            <a:r>
              <a:rPr lang="en-US" sz="2000" smtClean="0">
                <a:latin typeface="Calibri" panose="020F0502020204030204" pitchFamily="34" charset="0"/>
                <a:cs typeface="Calibri" panose="020F0502020204030204" pitchFamily="34" charset="0"/>
              </a:rPr>
              <a:t>Chi phí vận </a:t>
            </a:r>
            <a:r>
              <a:rPr lang="en-US" sz="2000" smtClean="0">
                <a:latin typeface="Calibri" panose="020F0502020204030204" pitchFamily="34" charset="0"/>
                <a:cs typeface="Calibri" panose="020F0502020204030204" pitchFamily="34" charset="0"/>
              </a:rPr>
              <a:t>chuyển</a:t>
            </a:r>
            <a:endParaRPr lang="en-US" sz="16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4535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007" y="166254"/>
            <a:ext cx="2676698" cy="461665"/>
          </a:xfrm>
          <a:prstGeom prst="rect">
            <a:avLst/>
          </a:prstGeom>
          <a:noFill/>
        </p:spPr>
        <p:txBody>
          <a:bodyPr wrap="square" rtlCol="0">
            <a:spAutoFit/>
          </a:bodyPr>
          <a:lstStyle/>
          <a:p>
            <a:r>
              <a:rPr lang="en-US" sz="2400" b="1" smtClean="0">
                <a:solidFill>
                  <a:srgbClr val="FF0000"/>
                </a:solidFill>
                <a:effectLst>
                  <a:outerShdw blurRad="38100" dist="38100" dir="2700000" algn="tl">
                    <a:srgbClr val="000000">
                      <a:alpha val="43137"/>
                    </a:srgbClr>
                  </a:outerShdw>
                </a:effectLst>
              </a:rPr>
              <a:t>SECTION #2</a:t>
            </a:r>
            <a:endParaRPr lang="en-US" sz="2400" b="1">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515391" y="1021750"/>
            <a:ext cx="2571842" cy="1200329"/>
          </a:xfrm>
          <a:prstGeom prst="rect">
            <a:avLst/>
          </a:prstGeom>
          <a:noFill/>
        </p:spPr>
        <p:txBody>
          <a:bodyPr wrap="square" rtlCol="0">
            <a:spAutoFit/>
          </a:bodyPr>
          <a:lstStyle/>
          <a:p>
            <a:pPr>
              <a:lnSpc>
                <a:spcPct val="150000"/>
              </a:lnSpc>
            </a:pPr>
            <a:r>
              <a:rPr lang="en-US" sz="2400" b="1" smtClean="0">
                <a:latin typeface="Calibri" panose="020F0502020204030204" pitchFamily="34" charset="0"/>
                <a:cs typeface="Calibri" panose="020F0502020204030204" pitchFamily="34" charset="0"/>
              </a:rPr>
              <a:t>1. Doanh thu theo </a:t>
            </a:r>
            <a:r>
              <a:rPr lang="en-US" sz="2400" b="1" smtClean="0">
                <a:latin typeface="Calibri" panose="020F0502020204030204" pitchFamily="34" charset="0"/>
                <a:cs typeface="Calibri" panose="020F0502020204030204" pitchFamily="34" charset="0"/>
              </a:rPr>
              <a:t>khu vực</a:t>
            </a:r>
            <a:endParaRPr lang="en-US" sz="1600">
              <a:latin typeface="Calibri" panose="020F0502020204030204" pitchFamily="34" charset="0"/>
              <a:cs typeface="Calibri" panose="020F0502020204030204" pitchFamily="34" charset="0"/>
            </a:endParaRPr>
          </a:p>
        </p:txBody>
      </p:sp>
      <p:sp>
        <p:nvSpPr>
          <p:cNvPr id="8" name="TextBox 7"/>
          <p:cNvSpPr txBox="1"/>
          <p:nvPr/>
        </p:nvSpPr>
        <p:spPr>
          <a:xfrm>
            <a:off x="515391" y="2163451"/>
            <a:ext cx="2593570" cy="1323439"/>
          </a:xfrm>
          <a:prstGeom prst="rect">
            <a:avLst/>
          </a:prstGeom>
          <a:noFill/>
        </p:spPr>
        <p:txBody>
          <a:bodyPr wrap="square" rtlCol="0">
            <a:spAutoFit/>
          </a:bodyPr>
          <a:lstStyle/>
          <a:p>
            <a:pPr marL="285750" indent="-285750">
              <a:buFont typeface="Wingdings" panose="05000000000000000000" pitchFamily="2" charset="2"/>
              <a:buChar char="Ø"/>
            </a:pPr>
            <a:r>
              <a:rPr lang="en-US" sz="1600" smtClean="0">
                <a:solidFill>
                  <a:srgbClr val="00B0F0"/>
                </a:solidFill>
                <a:latin typeface="Calibri" panose="020F0502020204030204" pitchFamily="34" charset="0"/>
                <a:cs typeface="Calibri" panose="020F0502020204030204" pitchFamily="34" charset="0"/>
              </a:rPr>
              <a:t>Sao Paulo là thành phố có doanh thu cao nhất</a:t>
            </a:r>
          </a:p>
          <a:p>
            <a:pPr marL="285750" indent="-285750">
              <a:buFont typeface="Wingdings" panose="05000000000000000000" pitchFamily="2" charset="2"/>
              <a:buChar char="Ø"/>
            </a:pPr>
            <a:r>
              <a:rPr lang="en-US" sz="1600" smtClean="0">
                <a:solidFill>
                  <a:schemeClr val="accent2"/>
                </a:solidFill>
                <a:latin typeface="Calibri" panose="020F0502020204030204" pitchFamily="34" charset="0"/>
                <a:cs typeface="Calibri" panose="020F0502020204030204" pitchFamily="34" charset="0"/>
              </a:rPr>
              <a:t>Curitiba là thành phố được đánh giá tích cực nhất</a:t>
            </a:r>
            <a:endParaRPr lang="en-US" sz="1600">
              <a:solidFill>
                <a:schemeClr val="accent2"/>
              </a:solidFill>
              <a:latin typeface="Calibri" panose="020F0502020204030204" pitchFamily="34" charset="0"/>
              <a:cs typeface="Calibri" panose="020F0502020204030204" pitchFamily="34" charset="0"/>
            </a:endParaRPr>
          </a:p>
        </p:txBody>
      </p:sp>
      <p:sp>
        <p:nvSpPr>
          <p:cNvPr id="9" name="TextBox 8"/>
          <p:cNvSpPr txBox="1"/>
          <p:nvPr/>
        </p:nvSpPr>
        <p:spPr>
          <a:xfrm>
            <a:off x="515391" y="3486890"/>
            <a:ext cx="2509664" cy="3293209"/>
          </a:xfrm>
          <a:prstGeom prst="rect">
            <a:avLst/>
          </a:prstGeom>
          <a:noFill/>
        </p:spPr>
        <p:txBody>
          <a:bodyPr wrap="square" rtlCol="0">
            <a:spAutoFit/>
          </a:bodyPr>
          <a:lstStyle/>
          <a:p>
            <a:pPr marL="285750" indent="-285750">
              <a:buFont typeface="Wingdings" panose="05000000000000000000" pitchFamily="2" charset="2"/>
              <a:buChar char="Ø"/>
            </a:pPr>
            <a:r>
              <a:rPr lang="en-US" sz="1600" smtClean="0">
                <a:latin typeface="Calibri" panose="020F0502020204030204" pitchFamily="34" charset="0"/>
                <a:cs typeface="Calibri" panose="020F0502020204030204" pitchFamily="34" charset="0"/>
              </a:rPr>
              <a:t>Doanh thu cao và lượng order lớn tập trung ở những thành phố đông người</a:t>
            </a:r>
          </a:p>
          <a:p>
            <a:pPr marL="285750" indent="-285750">
              <a:buFont typeface="Wingdings" panose="05000000000000000000" pitchFamily="2" charset="2"/>
              <a:buChar char="Ø"/>
            </a:pPr>
            <a:r>
              <a:rPr lang="en-US" sz="1600" smtClean="0">
                <a:solidFill>
                  <a:srgbClr val="00B0F0"/>
                </a:solidFill>
                <a:latin typeface="Calibri" panose="020F0502020204030204" pitchFamily="34" charset="0"/>
                <a:cs typeface="Calibri" panose="020F0502020204030204" pitchFamily="34" charset="0"/>
              </a:rPr>
              <a:t>Tìm hiểu các hoạt động tích cực ở các thành phố đứng đầu bảng xếp hạng để tiến hành truyền tải đến các thành phố khác</a:t>
            </a:r>
          </a:p>
          <a:p>
            <a:pPr marL="285750" indent="-285750">
              <a:buFont typeface="Wingdings" panose="05000000000000000000" pitchFamily="2" charset="2"/>
              <a:buChar char="Ø"/>
            </a:pPr>
            <a:r>
              <a:rPr lang="en-US" sz="1600" smtClean="0">
                <a:solidFill>
                  <a:schemeClr val="accent5"/>
                </a:solidFill>
                <a:latin typeface="Calibri" panose="020F0502020204030204" pitchFamily="34" charset="0"/>
                <a:cs typeface="Calibri" panose="020F0502020204030204" pitchFamily="34" charset="0"/>
              </a:rPr>
              <a:t>Tìm hiểu nguyên nhân GMV thấp tại các thành phố đứng cuối bảng xếp hàng, đưa ra đối sách</a:t>
            </a:r>
            <a:endParaRPr lang="en-US" sz="1600">
              <a:solidFill>
                <a:schemeClr val="accent5"/>
              </a:solidFill>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3209988" y="1296070"/>
            <a:ext cx="8745906" cy="4988352"/>
          </a:xfrm>
          <a:prstGeom prst="rect">
            <a:avLst/>
          </a:prstGeom>
        </p:spPr>
      </p:pic>
    </p:spTree>
    <p:extLst>
      <p:ext uri="{BB962C8B-B14F-4D97-AF65-F5344CB8AC3E}">
        <p14:creationId xmlns:p14="http://schemas.microsoft.com/office/powerpoint/2010/main" val="497920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007" y="166254"/>
            <a:ext cx="2676698" cy="461665"/>
          </a:xfrm>
          <a:prstGeom prst="rect">
            <a:avLst/>
          </a:prstGeom>
          <a:noFill/>
        </p:spPr>
        <p:txBody>
          <a:bodyPr wrap="square" rtlCol="0">
            <a:spAutoFit/>
          </a:bodyPr>
          <a:lstStyle/>
          <a:p>
            <a:r>
              <a:rPr lang="en-US" sz="2400" b="1" smtClean="0">
                <a:solidFill>
                  <a:srgbClr val="FF0000"/>
                </a:solidFill>
                <a:effectLst>
                  <a:outerShdw blurRad="38100" dist="38100" dir="2700000" algn="tl">
                    <a:srgbClr val="000000">
                      <a:alpha val="43137"/>
                    </a:srgbClr>
                  </a:outerShdw>
                </a:effectLst>
              </a:rPr>
              <a:t>SECTION #2</a:t>
            </a:r>
            <a:endParaRPr lang="en-US" sz="2400" b="1">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515391" y="1021750"/>
            <a:ext cx="2571842" cy="1200329"/>
          </a:xfrm>
          <a:prstGeom prst="rect">
            <a:avLst/>
          </a:prstGeom>
          <a:noFill/>
        </p:spPr>
        <p:txBody>
          <a:bodyPr wrap="square" rtlCol="0">
            <a:spAutoFit/>
          </a:bodyPr>
          <a:lstStyle/>
          <a:p>
            <a:pPr>
              <a:lnSpc>
                <a:spcPct val="150000"/>
              </a:lnSpc>
            </a:pPr>
            <a:r>
              <a:rPr lang="en-US" sz="2400" b="1">
                <a:latin typeface="Calibri" panose="020F0502020204030204" pitchFamily="34" charset="0"/>
                <a:cs typeface="Calibri" panose="020F0502020204030204" pitchFamily="34" charset="0"/>
              </a:rPr>
              <a:t>2</a:t>
            </a:r>
            <a:r>
              <a:rPr lang="en-US" sz="2400" b="1" smtClean="0">
                <a:latin typeface="Calibri" panose="020F0502020204030204" pitchFamily="34" charset="0"/>
                <a:cs typeface="Calibri" panose="020F0502020204030204" pitchFamily="34" charset="0"/>
              </a:rPr>
              <a:t>. </a:t>
            </a:r>
            <a:r>
              <a:rPr lang="en-US" sz="2400" b="1" smtClean="0">
                <a:latin typeface="Calibri" panose="020F0502020204030204" pitchFamily="34" charset="0"/>
                <a:cs typeface="Calibri" panose="020F0502020204030204" pitchFamily="34" charset="0"/>
              </a:rPr>
              <a:t>Doanh thu theo </a:t>
            </a:r>
            <a:r>
              <a:rPr lang="en-US" sz="2400" b="1" smtClean="0">
                <a:latin typeface="Calibri" panose="020F0502020204030204" pitchFamily="34" charset="0"/>
                <a:cs typeface="Calibri" panose="020F0502020204030204" pitchFamily="34" charset="0"/>
              </a:rPr>
              <a:t>sản phẩm</a:t>
            </a:r>
            <a:endParaRPr lang="en-US" sz="1600">
              <a:latin typeface="Calibri" panose="020F0502020204030204" pitchFamily="34" charset="0"/>
              <a:cs typeface="Calibri" panose="020F0502020204030204" pitchFamily="34" charset="0"/>
            </a:endParaRPr>
          </a:p>
        </p:txBody>
      </p:sp>
      <p:sp>
        <p:nvSpPr>
          <p:cNvPr id="8" name="TextBox 7"/>
          <p:cNvSpPr txBox="1"/>
          <p:nvPr/>
        </p:nvSpPr>
        <p:spPr>
          <a:xfrm>
            <a:off x="515390" y="2163451"/>
            <a:ext cx="3532907" cy="1815882"/>
          </a:xfrm>
          <a:prstGeom prst="rect">
            <a:avLst/>
          </a:prstGeom>
          <a:noFill/>
        </p:spPr>
        <p:txBody>
          <a:bodyPr wrap="square" rtlCol="0">
            <a:spAutoFit/>
          </a:bodyPr>
          <a:lstStyle/>
          <a:p>
            <a:pPr marL="285750" indent="-285750">
              <a:buFont typeface="Wingdings" panose="05000000000000000000" pitchFamily="2" charset="2"/>
              <a:buChar char="Ø"/>
            </a:pPr>
            <a:r>
              <a:rPr lang="en-US" sz="1600" smtClean="0">
                <a:solidFill>
                  <a:srgbClr val="00B0F0"/>
                </a:solidFill>
                <a:latin typeface="Calibri" panose="020F0502020204030204" pitchFamily="34" charset="0"/>
                <a:cs typeface="Calibri" panose="020F0502020204030204" pitchFamily="34" charset="0"/>
              </a:rPr>
              <a:t>Các sản phẩm thuộc ngành dịch vụ chăm sóc sức khỏe, thể thao, trang trí, phụ kiện máy tính chiếm doanh thu cao nhất và được đánh giá khá. Cần phát triển thêm các sản phẩm và nâng cao chất lượng cho các lĩnh vực này</a:t>
            </a:r>
            <a:endParaRPr lang="en-US" sz="1600">
              <a:solidFill>
                <a:schemeClr val="accent2"/>
              </a:solidFill>
              <a:latin typeface="Calibri" panose="020F0502020204030204" pitchFamily="34" charset="0"/>
              <a:cs typeface="Calibri" panose="020F0502020204030204" pitchFamily="34" charset="0"/>
            </a:endParaRPr>
          </a:p>
        </p:txBody>
      </p:sp>
      <p:sp>
        <p:nvSpPr>
          <p:cNvPr id="9" name="TextBox 8"/>
          <p:cNvSpPr txBox="1"/>
          <p:nvPr/>
        </p:nvSpPr>
        <p:spPr>
          <a:xfrm>
            <a:off x="515391" y="3979333"/>
            <a:ext cx="3532906" cy="2308324"/>
          </a:xfrm>
          <a:prstGeom prst="rect">
            <a:avLst/>
          </a:prstGeom>
          <a:noFill/>
        </p:spPr>
        <p:txBody>
          <a:bodyPr wrap="square" rtlCol="0">
            <a:spAutoFit/>
          </a:bodyPr>
          <a:lstStyle/>
          <a:p>
            <a:pPr marL="285750" indent="-285750">
              <a:buFont typeface="Wingdings" panose="05000000000000000000" pitchFamily="2" charset="2"/>
              <a:buChar char="Ø"/>
            </a:pPr>
            <a:r>
              <a:rPr lang="en-US" sz="1600" smtClean="0">
                <a:solidFill>
                  <a:schemeClr val="accent5"/>
                </a:solidFill>
                <a:latin typeface="Calibri" panose="020F0502020204030204" pitchFamily="34" charset="0"/>
                <a:cs typeface="Calibri" panose="020F0502020204030204" pitchFamily="34" charset="0"/>
              </a:rPr>
              <a:t>Các sản phẩm thuộc nhóm bảo an, thời trang, đĩa cứng có số lượng đơn hàng rất nhỏ và bị đánh giá thấp. Tìm hiểu lí do để cải thiện sản phẩm hoặc loại bỏ các sản phẩm này</a:t>
            </a:r>
          </a:p>
          <a:p>
            <a:pPr marL="285750" indent="-285750">
              <a:buFont typeface="Wingdings" panose="05000000000000000000" pitchFamily="2" charset="2"/>
              <a:buChar char="Ø"/>
            </a:pPr>
            <a:r>
              <a:rPr lang="en-US" sz="1600" smtClean="0">
                <a:latin typeface="Calibri" panose="020F0502020204030204" pitchFamily="34" charset="0"/>
                <a:cs typeface="Calibri" panose="020F0502020204030204" pitchFamily="34" charset="0"/>
              </a:rPr>
              <a:t>Biểu đồ tương quan giữa điểm đánh giá và số đơn hàng thể hiện rằng những đơn hàng được đặt nhiều cần được nâng cao chất lượng hơn nữa</a:t>
            </a:r>
            <a:endParaRPr lang="en-US" sz="160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4261314" y="744297"/>
            <a:ext cx="7646021" cy="5816708"/>
          </a:xfrm>
          <a:prstGeom prst="rect">
            <a:avLst/>
          </a:prstGeom>
        </p:spPr>
      </p:pic>
    </p:spTree>
    <p:extLst>
      <p:ext uri="{BB962C8B-B14F-4D97-AF65-F5344CB8AC3E}">
        <p14:creationId xmlns:p14="http://schemas.microsoft.com/office/powerpoint/2010/main" val="3061189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007" y="166254"/>
            <a:ext cx="2676698" cy="461665"/>
          </a:xfrm>
          <a:prstGeom prst="rect">
            <a:avLst/>
          </a:prstGeom>
          <a:noFill/>
        </p:spPr>
        <p:txBody>
          <a:bodyPr wrap="square" rtlCol="0">
            <a:spAutoFit/>
          </a:bodyPr>
          <a:lstStyle/>
          <a:p>
            <a:r>
              <a:rPr lang="en-US" sz="2400" b="1" smtClean="0">
                <a:solidFill>
                  <a:srgbClr val="FF0000"/>
                </a:solidFill>
                <a:effectLst>
                  <a:outerShdw blurRad="38100" dist="38100" dir="2700000" algn="tl">
                    <a:srgbClr val="000000">
                      <a:alpha val="43137"/>
                    </a:srgbClr>
                  </a:outerShdw>
                </a:effectLst>
              </a:rPr>
              <a:t>SECTION #2</a:t>
            </a:r>
            <a:endParaRPr lang="en-US" sz="2400" b="1">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515391" y="1021750"/>
            <a:ext cx="2571842" cy="1200329"/>
          </a:xfrm>
          <a:prstGeom prst="rect">
            <a:avLst/>
          </a:prstGeom>
          <a:noFill/>
        </p:spPr>
        <p:txBody>
          <a:bodyPr wrap="square" rtlCol="0">
            <a:spAutoFit/>
          </a:bodyPr>
          <a:lstStyle/>
          <a:p>
            <a:pPr>
              <a:lnSpc>
                <a:spcPct val="150000"/>
              </a:lnSpc>
            </a:pPr>
            <a:r>
              <a:rPr lang="en-US" sz="2400" b="1" smtClean="0">
                <a:latin typeface="Calibri" panose="020F0502020204030204" pitchFamily="34" charset="0"/>
                <a:cs typeface="Calibri" panose="020F0502020204030204" pitchFamily="34" charset="0"/>
              </a:rPr>
              <a:t>3</a:t>
            </a:r>
            <a:r>
              <a:rPr lang="en-US" sz="2400" b="1" smtClean="0">
                <a:latin typeface="Calibri" panose="020F0502020204030204" pitchFamily="34" charset="0"/>
                <a:cs typeface="Calibri" panose="020F0502020204030204" pitchFamily="34" charset="0"/>
              </a:rPr>
              <a:t>. Chi phí vận chuyển</a:t>
            </a:r>
            <a:endParaRPr lang="en-US" sz="1600">
              <a:latin typeface="Calibri" panose="020F0502020204030204" pitchFamily="34" charset="0"/>
              <a:cs typeface="Calibri" panose="020F0502020204030204" pitchFamily="34" charset="0"/>
            </a:endParaRPr>
          </a:p>
        </p:txBody>
      </p:sp>
      <p:sp>
        <p:nvSpPr>
          <p:cNvPr id="8" name="TextBox 7"/>
          <p:cNvSpPr txBox="1"/>
          <p:nvPr/>
        </p:nvSpPr>
        <p:spPr>
          <a:xfrm>
            <a:off x="515390" y="2163451"/>
            <a:ext cx="3532907" cy="584775"/>
          </a:xfrm>
          <a:prstGeom prst="rect">
            <a:avLst/>
          </a:prstGeom>
          <a:noFill/>
        </p:spPr>
        <p:txBody>
          <a:bodyPr wrap="square" rtlCol="0">
            <a:spAutoFit/>
          </a:bodyPr>
          <a:lstStyle/>
          <a:p>
            <a:pPr marL="285750" indent="-285750">
              <a:buFont typeface="Wingdings" panose="05000000000000000000" pitchFamily="2" charset="2"/>
              <a:buChar char="Ø"/>
            </a:pPr>
            <a:r>
              <a:rPr lang="en-US" sz="1600" smtClean="0">
                <a:solidFill>
                  <a:schemeClr val="accent2"/>
                </a:solidFill>
                <a:latin typeface="Calibri" panose="020F0502020204030204" pitchFamily="34" charset="0"/>
                <a:cs typeface="Calibri" panose="020F0502020204030204" pitchFamily="34" charset="0"/>
              </a:rPr>
              <a:t>Chi phí vận chuyển trung bình mỗi đơn hàng là 20$, mỗi 100km là 2.38$</a:t>
            </a:r>
            <a:endParaRPr lang="en-US" sz="1600">
              <a:solidFill>
                <a:schemeClr val="accent2"/>
              </a:solidFill>
              <a:latin typeface="Calibri" panose="020F0502020204030204" pitchFamily="34" charset="0"/>
              <a:cs typeface="Calibri" panose="020F0502020204030204" pitchFamily="34" charset="0"/>
            </a:endParaRPr>
          </a:p>
        </p:txBody>
      </p:sp>
      <p:sp>
        <p:nvSpPr>
          <p:cNvPr id="9" name="TextBox 8"/>
          <p:cNvSpPr txBox="1"/>
          <p:nvPr/>
        </p:nvSpPr>
        <p:spPr>
          <a:xfrm>
            <a:off x="515391" y="2882053"/>
            <a:ext cx="3532906" cy="2800767"/>
          </a:xfrm>
          <a:prstGeom prst="rect">
            <a:avLst/>
          </a:prstGeom>
          <a:noFill/>
        </p:spPr>
        <p:txBody>
          <a:bodyPr wrap="square" rtlCol="0">
            <a:spAutoFit/>
          </a:bodyPr>
          <a:lstStyle/>
          <a:p>
            <a:pPr marL="285750" indent="-285750">
              <a:buFont typeface="Wingdings" panose="05000000000000000000" pitchFamily="2" charset="2"/>
              <a:buChar char="Ø"/>
            </a:pPr>
            <a:r>
              <a:rPr lang="en-US" sz="1600" smtClean="0">
                <a:solidFill>
                  <a:schemeClr val="accent5"/>
                </a:solidFill>
                <a:latin typeface="Calibri" panose="020F0502020204030204" pitchFamily="34" charset="0"/>
                <a:cs typeface="Calibri" panose="020F0502020204030204" pitchFamily="34" charset="0"/>
              </a:rPr>
              <a:t>Chi phí vận chuyển ở những mặt hàng giá trị cao đang rất cao, cần thảo luận phương án giảm giá vận chuyển đối với các loại mặt hàng giá trị cao</a:t>
            </a:r>
          </a:p>
          <a:p>
            <a:pPr marL="285750" indent="-285750">
              <a:buFont typeface="Wingdings" panose="05000000000000000000" pitchFamily="2" charset="2"/>
              <a:buChar char="Ø"/>
            </a:pPr>
            <a:r>
              <a:rPr lang="en-US" sz="1600" smtClean="0">
                <a:latin typeface="Calibri" panose="020F0502020204030204" pitchFamily="34" charset="0"/>
                <a:cs typeface="Calibri" panose="020F0502020204030204" pitchFamily="34" charset="0"/>
              </a:rPr>
              <a:t>Sự phân bổ các cửa hàng và khách hàng không đồng đều dẫn đến tình trạng khoảng cách vận chuyển xa làm tăng chi phí. Cần bổ sung cửa hàng tại những khu vực đông khách, phân bố sản phẩm theo khu vựcc</a:t>
            </a:r>
            <a:endParaRPr lang="en-US" sz="160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4804407" y="353599"/>
            <a:ext cx="6960270" cy="6092450"/>
          </a:xfrm>
          <a:prstGeom prst="rect">
            <a:avLst/>
          </a:prstGeom>
        </p:spPr>
      </p:pic>
    </p:spTree>
    <p:extLst>
      <p:ext uri="{BB962C8B-B14F-4D97-AF65-F5344CB8AC3E}">
        <p14:creationId xmlns:p14="http://schemas.microsoft.com/office/powerpoint/2010/main" val="895372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007" y="166254"/>
            <a:ext cx="2676698" cy="461665"/>
          </a:xfrm>
          <a:prstGeom prst="rect">
            <a:avLst/>
          </a:prstGeom>
          <a:noFill/>
        </p:spPr>
        <p:txBody>
          <a:bodyPr wrap="square" rtlCol="0">
            <a:spAutoFit/>
          </a:bodyPr>
          <a:lstStyle/>
          <a:p>
            <a:r>
              <a:rPr lang="en-US" sz="2400" b="1" smtClean="0">
                <a:solidFill>
                  <a:srgbClr val="FF0000"/>
                </a:solidFill>
                <a:effectLst>
                  <a:outerShdw blurRad="38100" dist="38100" dir="2700000" algn="tl">
                    <a:srgbClr val="000000">
                      <a:alpha val="43137"/>
                    </a:srgbClr>
                  </a:outerShdw>
                </a:effectLst>
              </a:rPr>
              <a:t>SECTION #2</a:t>
            </a:r>
            <a:endParaRPr lang="en-US" sz="2400" b="1">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515390" y="1021750"/>
            <a:ext cx="9044247" cy="4201150"/>
          </a:xfrm>
          <a:prstGeom prst="rect">
            <a:avLst/>
          </a:prstGeom>
          <a:noFill/>
        </p:spPr>
        <p:txBody>
          <a:bodyPr wrap="square" rtlCol="0">
            <a:spAutoFit/>
          </a:bodyPr>
          <a:lstStyle/>
          <a:p>
            <a:pPr>
              <a:lnSpc>
                <a:spcPct val="150000"/>
              </a:lnSpc>
            </a:pPr>
            <a:r>
              <a:rPr lang="en-US" sz="2400" b="1" smtClean="0">
                <a:latin typeface="Calibri" panose="020F0502020204030204" pitchFamily="34" charset="0"/>
                <a:cs typeface="Calibri" panose="020F0502020204030204" pitchFamily="34" charset="0"/>
              </a:rPr>
              <a:t>Bổ sung dữ liệu cần thiết</a:t>
            </a:r>
            <a:endParaRPr lang="en-US" sz="2400" b="1" smtClean="0">
              <a:latin typeface="Calibri" panose="020F0502020204030204" pitchFamily="34" charset="0"/>
              <a:cs typeface="Calibri" panose="020F0502020204030204" pitchFamily="34" charset="0"/>
            </a:endParaRPr>
          </a:p>
          <a:p>
            <a:pPr marL="342900" indent="-342900">
              <a:lnSpc>
                <a:spcPct val="150000"/>
              </a:lnSpc>
              <a:buFont typeface="Wingdings" panose="05000000000000000000" pitchFamily="2" charset="2"/>
              <a:buChar char="v"/>
            </a:pPr>
            <a:r>
              <a:rPr lang="en-US" sz="2000" smtClean="0">
                <a:latin typeface="Calibri" panose="020F0502020204030204" pitchFamily="34" charset="0"/>
                <a:cs typeface="Calibri" panose="020F0502020204030204" pitchFamily="34" charset="0"/>
              </a:rPr>
              <a:t>Dữ liệu về đổi/trả/bảo hành sản phẩm</a:t>
            </a:r>
          </a:p>
          <a:p>
            <a:pPr>
              <a:lnSpc>
                <a:spcPct val="150000"/>
              </a:lnSpc>
            </a:pPr>
            <a:r>
              <a:rPr lang="en-US" i="1" smtClean="0">
                <a:latin typeface="Calibri" panose="020F0502020204030204" pitchFamily="34" charset="0"/>
                <a:cs typeface="Calibri" panose="020F0502020204030204" pitchFamily="34" charset="0"/>
              </a:rPr>
              <a:t>Thể hiện chất lượng của sản phẩm để yêu cầu nhà cung cấp nâng cao chất lượng sản phẩm hoặc tiến hành thay đổi nhà cung cấp</a:t>
            </a:r>
            <a:endParaRPr lang="en-US" i="1" smtClean="0">
              <a:latin typeface="Calibri" panose="020F0502020204030204" pitchFamily="34" charset="0"/>
              <a:cs typeface="Calibri" panose="020F0502020204030204" pitchFamily="34" charset="0"/>
            </a:endParaRPr>
          </a:p>
          <a:p>
            <a:pPr marL="342900" indent="-342900">
              <a:lnSpc>
                <a:spcPct val="150000"/>
              </a:lnSpc>
              <a:buFont typeface="Wingdings" panose="05000000000000000000" pitchFamily="2" charset="2"/>
              <a:buChar char="v"/>
            </a:pPr>
            <a:r>
              <a:rPr lang="en-US" sz="2000" smtClean="0">
                <a:latin typeface="Calibri" panose="020F0502020204030204" pitchFamily="34" charset="0"/>
                <a:cs typeface="Calibri" panose="020F0502020204030204" pitchFamily="34" charset="0"/>
              </a:rPr>
              <a:t>Dữ liệu về vị trí kho chứa/trạm trung chuyển/nhà cung ứng</a:t>
            </a:r>
          </a:p>
          <a:p>
            <a:pPr>
              <a:lnSpc>
                <a:spcPct val="150000"/>
              </a:lnSpc>
            </a:pPr>
            <a:r>
              <a:rPr lang="en-US" i="1" smtClean="0">
                <a:latin typeface="Calibri" panose="020F0502020204030204" pitchFamily="34" charset="0"/>
                <a:cs typeface="Calibri" panose="020F0502020204030204" pitchFamily="34" charset="0"/>
              </a:rPr>
              <a:t>Giúp sắp xếp vị trí hợp lý để tối thiểu hóa chi phí vận chuyển từ các điểm này đến các cửa hàng</a:t>
            </a:r>
            <a:endParaRPr lang="en-US" i="1" smtClean="0">
              <a:latin typeface="Calibri" panose="020F0502020204030204" pitchFamily="34" charset="0"/>
              <a:cs typeface="Calibri" panose="020F0502020204030204" pitchFamily="34" charset="0"/>
            </a:endParaRPr>
          </a:p>
          <a:p>
            <a:pPr marL="342900" indent="-342900">
              <a:lnSpc>
                <a:spcPct val="150000"/>
              </a:lnSpc>
              <a:buFont typeface="Wingdings" panose="05000000000000000000" pitchFamily="2" charset="2"/>
              <a:buChar char="v"/>
            </a:pPr>
            <a:r>
              <a:rPr lang="en-US" sz="2000" smtClean="0">
                <a:latin typeface="Calibri" panose="020F0502020204030204" pitchFamily="34" charset="0"/>
                <a:cs typeface="Calibri" panose="020F0502020204030204" pitchFamily="34" charset="0"/>
              </a:rPr>
              <a:t>Dữ liệu về các chiến dịch quảng cáo/khuyến mại</a:t>
            </a:r>
          </a:p>
          <a:p>
            <a:pPr>
              <a:lnSpc>
                <a:spcPct val="150000"/>
              </a:lnSpc>
            </a:pPr>
            <a:r>
              <a:rPr lang="en-US" i="1" smtClean="0">
                <a:latin typeface="Calibri" panose="020F0502020204030204" pitchFamily="34" charset="0"/>
                <a:cs typeface="Calibri" panose="020F0502020204030204" pitchFamily="34" charset="0"/>
              </a:rPr>
              <a:t>Tính toán được hiệu quả của các chiến dịch quảng cáo/khuyến mại để từ đó nâng cao doanh thu</a:t>
            </a:r>
            <a:endParaRPr lang="en-US" sz="1400" i="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5328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007" y="166254"/>
            <a:ext cx="2676698" cy="461665"/>
          </a:xfrm>
          <a:prstGeom prst="rect">
            <a:avLst/>
          </a:prstGeom>
          <a:noFill/>
        </p:spPr>
        <p:txBody>
          <a:bodyPr wrap="square" rtlCol="0">
            <a:spAutoFit/>
          </a:bodyPr>
          <a:lstStyle/>
          <a:p>
            <a:r>
              <a:rPr lang="en-US" sz="2400" b="1" smtClean="0">
                <a:solidFill>
                  <a:srgbClr val="FF0000"/>
                </a:solidFill>
                <a:effectLst>
                  <a:outerShdw blurRad="38100" dist="38100" dir="2700000" algn="tl">
                    <a:srgbClr val="000000">
                      <a:alpha val="43137"/>
                    </a:srgbClr>
                  </a:outerShdw>
                </a:effectLst>
              </a:rPr>
              <a:t>SECTION </a:t>
            </a:r>
            <a:r>
              <a:rPr lang="en-US" sz="2400" b="1" smtClean="0">
                <a:solidFill>
                  <a:srgbClr val="FF0000"/>
                </a:solidFill>
                <a:effectLst>
                  <a:outerShdw blurRad="38100" dist="38100" dir="2700000" algn="tl">
                    <a:srgbClr val="000000">
                      <a:alpha val="43137"/>
                    </a:srgbClr>
                  </a:outerShdw>
                </a:effectLst>
              </a:rPr>
              <a:t>#3</a:t>
            </a:r>
            <a:endParaRPr lang="en-US" sz="2400" b="1">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515390" y="1021750"/>
            <a:ext cx="9044247" cy="589072"/>
          </a:xfrm>
          <a:prstGeom prst="rect">
            <a:avLst/>
          </a:prstGeom>
          <a:noFill/>
        </p:spPr>
        <p:txBody>
          <a:bodyPr wrap="square" rtlCol="0">
            <a:spAutoFit/>
          </a:bodyPr>
          <a:lstStyle/>
          <a:p>
            <a:pPr>
              <a:lnSpc>
                <a:spcPct val="150000"/>
              </a:lnSpc>
            </a:pPr>
            <a:r>
              <a:rPr lang="en-US" sz="2400" b="1" smtClean="0">
                <a:latin typeface="Calibri" panose="020F0502020204030204" pitchFamily="34" charset="0"/>
                <a:cs typeface="Calibri" panose="020F0502020204030204" pitchFamily="34" charset="0"/>
              </a:rPr>
              <a:t>MBTI Personality Test</a:t>
            </a:r>
            <a:endParaRPr lang="en-US" sz="1400" i="1">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1853739" y="1610822"/>
            <a:ext cx="9135687" cy="5087323"/>
          </a:xfrm>
          <a:prstGeom prst="rect">
            <a:avLst/>
          </a:prstGeom>
        </p:spPr>
      </p:pic>
    </p:spTree>
    <p:extLst>
      <p:ext uri="{BB962C8B-B14F-4D97-AF65-F5344CB8AC3E}">
        <p14:creationId xmlns:p14="http://schemas.microsoft.com/office/powerpoint/2010/main" val="2008631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p:cNvSpPr txBox="1">
            <a:spLocks/>
          </p:cNvSpPr>
          <p:nvPr/>
        </p:nvSpPr>
        <p:spPr>
          <a:xfrm>
            <a:off x="1547421" y="729431"/>
            <a:ext cx="1532776" cy="433647"/>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n-US" b="1" smtClean="0">
                <a:solidFill>
                  <a:srgbClr val="FF0000"/>
                </a:solidFill>
                <a:latin typeface="Calibri" panose="020F0502020204030204" pitchFamily="34" charset="0"/>
                <a:cs typeface="Calibri" panose="020F0502020204030204" pitchFamily="34" charset="0"/>
              </a:rPr>
              <a:t>SecTion #1</a:t>
            </a:r>
            <a:endParaRPr lang="en-US" b="1">
              <a:solidFill>
                <a:srgbClr val="FF0000"/>
              </a:solidFill>
              <a:latin typeface="Calibri" panose="020F0502020204030204" pitchFamily="34" charset="0"/>
              <a:cs typeface="Calibri" panose="020F0502020204030204" pitchFamily="34" charset="0"/>
            </a:endParaRPr>
          </a:p>
        </p:txBody>
      </p:sp>
      <p:sp>
        <p:nvSpPr>
          <p:cNvPr id="7" name="TextBox 6"/>
          <p:cNvSpPr txBox="1"/>
          <p:nvPr/>
        </p:nvSpPr>
        <p:spPr>
          <a:xfrm>
            <a:off x="581398" y="1893939"/>
            <a:ext cx="2285998" cy="590931"/>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a:latin typeface="Calibri" panose="020F0502020204030204" pitchFamily="34" charset="0"/>
                <a:cs typeface="Calibri" panose="020F0502020204030204" pitchFamily="34" charset="0"/>
              </a:rPr>
              <a:t>Khảo sát, xử lý và mô tả gói dữ liệu</a:t>
            </a:r>
          </a:p>
        </p:txBody>
      </p:sp>
      <p:sp>
        <p:nvSpPr>
          <p:cNvPr id="8" name="TextBox 7"/>
          <p:cNvSpPr txBox="1"/>
          <p:nvPr/>
        </p:nvSpPr>
        <p:spPr>
          <a:xfrm>
            <a:off x="4291199" y="1947951"/>
            <a:ext cx="3464822" cy="2585323"/>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a:latin typeface="Calibri" panose="020F0502020204030204" pitchFamily="34" charset="0"/>
                <a:cs typeface="Calibri" panose="020F0502020204030204" pitchFamily="34" charset="0"/>
              </a:rPr>
              <a:t>Nhận định 3 chỉ số thể hiện hiệu suất của công ty và cung cấp thông tin chi tiết để cải thiện hiệu suất</a:t>
            </a:r>
          </a:p>
          <a:p>
            <a:pPr marL="342900" indent="-342900">
              <a:lnSpc>
                <a:spcPct val="90000"/>
              </a:lnSpc>
              <a:buFont typeface="Arial" panose="020B0604020202020204" pitchFamily="34" charset="0"/>
              <a:buChar char="•"/>
            </a:pPr>
            <a:r>
              <a:rPr lang="en-US">
                <a:latin typeface="Calibri" panose="020F0502020204030204" pitchFamily="34" charset="0"/>
                <a:cs typeface="Calibri" panose="020F0502020204030204" pitchFamily="34" charset="0"/>
              </a:rPr>
              <a:t>Giải thích lí do tại sao chọn 3 chỉ số đó</a:t>
            </a:r>
          </a:p>
          <a:p>
            <a:pPr marL="342900" indent="-342900">
              <a:lnSpc>
                <a:spcPct val="90000"/>
              </a:lnSpc>
              <a:buFont typeface="Arial" panose="020B0604020202020204" pitchFamily="34" charset="0"/>
              <a:buChar char="•"/>
            </a:pPr>
            <a:r>
              <a:rPr lang="en-US">
                <a:latin typeface="Calibri" panose="020F0502020204030204" pitchFamily="34" charset="0"/>
                <a:cs typeface="Calibri" panose="020F0502020204030204" pitchFamily="34" charset="0"/>
              </a:rPr>
              <a:t>Làm báo cáo phân tích</a:t>
            </a:r>
          </a:p>
          <a:p>
            <a:pPr marL="342900" indent="-342900">
              <a:lnSpc>
                <a:spcPct val="90000"/>
              </a:lnSpc>
              <a:buFont typeface="Arial" panose="020B0604020202020204" pitchFamily="34" charset="0"/>
              <a:buChar char="•"/>
            </a:pPr>
            <a:r>
              <a:rPr lang="en-US">
                <a:latin typeface="Calibri" panose="020F0502020204030204" pitchFamily="34" charset="0"/>
                <a:cs typeface="Calibri" panose="020F0502020204030204" pitchFamily="34" charset="0"/>
              </a:rPr>
              <a:t>Đưa ra những tệp dữ liệu cảm thấy cần thu thập thêm</a:t>
            </a:r>
          </a:p>
          <a:p>
            <a:pPr marL="342900" indent="-342900">
              <a:lnSpc>
                <a:spcPct val="90000"/>
              </a:lnSpc>
              <a:buFont typeface="Arial" panose="020B0604020202020204" pitchFamily="34" charset="0"/>
              <a:buChar char="•"/>
            </a:pPr>
            <a:endParaRPr lang="en-US">
              <a:latin typeface="Calibri" panose="020F0502020204030204" pitchFamily="34" charset="0"/>
              <a:cs typeface="Calibri" panose="020F0502020204030204" pitchFamily="34" charset="0"/>
            </a:endParaRPr>
          </a:p>
        </p:txBody>
      </p:sp>
      <p:sp>
        <p:nvSpPr>
          <p:cNvPr id="9" name="Rounded Rectangle 8"/>
          <p:cNvSpPr/>
          <p:nvPr/>
        </p:nvSpPr>
        <p:spPr>
          <a:xfrm>
            <a:off x="581398" y="1262149"/>
            <a:ext cx="3464822" cy="4800600"/>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latin typeface="Calibri" panose="020F0502020204030204" pitchFamily="34" charset="0"/>
              <a:cs typeface="Calibri" panose="020F0502020204030204" pitchFamily="34" charset="0"/>
            </a:endParaRPr>
          </a:p>
        </p:txBody>
      </p:sp>
      <p:sp>
        <p:nvSpPr>
          <p:cNvPr id="10" name="Rounded Rectangle 9"/>
          <p:cNvSpPr/>
          <p:nvPr/>
        </p:nvSpPr>
        <p:spPr>
          <a:xfrm>
            <a:off x="4291199" y="1262149"/>
            <a:ext cx="3464822" cy="4800600"/>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latin typeface="Calibri" panose="020F0502020204030204" pitchFamily="34" charset="0"/>
              <a:cs typeface="Calibri" panose="020F0502020204030204" pitchFamily="34" charset="0"/>
            </a:endParaRPr>
          </a:p>
        </p:txBody>
      </p:sp>
      <p:sp>
        <p:nvSpPr>
          <p:cNvPr id="11" name="Rounded Rectangle 10"/>
          <p:cNvSpPr/>
          <p:nvPr/>
        </p:nvSpPr>
        <p:spPr>
          <a:xfrm>
            <a:off x="8001000" y="1262149"/>
            <a:ext cx="3464822" cy="4800600"/>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latin typeface="Calibri" panose="020F0502020204030204" pitchFamily="34" charset="0"/>
              <a:cs typeface="Calibri" panose="020F0502020204030204" pitchFamily="34" charset="0"/>
            </a:endParaRPr>
          </a:p>
        </p:txBody>
      </p:sp>
      <p:sp>
        <p:nvSpPr>
          <p:cNvPr id="12" name="TextBox 11"/>
          <p:cNvSpPr txBox="1"/>
          <p:nvPr/>
        </p:nvSpPr>
        <p:spPr>
          <a:xfrm>
            <a:off x="8001000" y="1947951"/>
            <a:ext cx="3464822" cy="590931"/>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a:latin typeface="Calibri" panose="020F0502020204030204" pitchFamily="34" charset="0"/>
                <a:cs typeface="Calibri" panose="020F0502020204030204" pitchFamily="34" charset="0"/>
              </a:rPr>
              <a:t>MBTI Personal Test</a:t>
            </a:r>
          </a:p>
          <a:p>
            <a:pPr marL="342900" indent="-342900">
              <a:lnSpc>
                <a:spcPct val="90000"/>
              </a:lnSpc>
              <a:buFont typeface="Arial" panose="020B0604020202020204" pitchFamily="34" charset="0"/>
              <a:buChar char="•"/>
            </a:pPr>
            <a:endParaRPr lang="en-US">
              <a:latin typeface="Calibri" panose="020F0502020204030204" pitchFamily="34" charset="0"/>
              <a:cs typeface="Calibri" panose="020F0502020204030204" pitchFamily="34" charset="0"/>
            </a:endParaRPr>
          </a:p>
        </p:txBody>
      </p:sp>
      <p:sp>
        <p:nvSpPr>
          <p:cNvPr id="13" name="Text Placeholder 3"/>
          <p:cNvSpPr txBox="1">
            <a:spLocks/>
          </p:cNvSpPr>
          <p:nvPr/>
        </p:nvSpPr>
        <p:spPr>
          <a:xfrm>
            <a:off x="5257222" y="729430"/>
            <a:ext cx="1532776" cy="433647"/>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n-US" b="1" smtClean="0">
                <a:solidFill>
                  <a:srgbClr val="FF0000"/>
                </a:solidFill>
                <a:latin typeface="Calibri" panose="020F0502020204030204" pitchFamily="34" charset="0"/>
                <a:cs typeface="Calibri" panose="020F0502020204030204" pitchFamily="34" charset="0"/>
              </a:rPr>
              <a:t>SecTion #2</a:t>
            </a:r>
            <a:endParaRPr lang="en-US" b="1">
              <a:solidFill>
                <a:srgbClr val="FF0000"/>
              </a:solidFill>
              <a:latin typeface="Calibri" panose="020F0502020204030204" pitchFamily="34" charset="0"/>
              <a:cs typeface="Calibri" panose="020F0502020204030204" pitchFamily="34" charset="0"/>
            </a:endParaRPr>
          </a:p>
        </p:txBody>
      </p:sp>
      <p:sp>
        <p:nvSpPr>
          <p:cNvPr id="14" name="Text Placeholder 3"/>
          <p:cNvSpPr txBox="1">
            <a:spLocks/>
          </p:cNvSpPr>
          <p:nvPr/>
        </p:nvSpPr>
        <p:spPr>
          <a:xfrm>
            <a:off x="8967023" y="729430"/>
            <a:ext cx="1532776" cy="433647"/>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r>
              <a:rPr lang="en-US" b="1" smtClean="0">
                <a:solidFill>
                  <a:srgbClr val="FF0000"/>
                </a:solidFill>
                <a:latin typeface="Calibri" panose="020F0502020204030204" pitchFamily="34" charset="0"/>
                <a:cs typeface="Calibri" panose="020F0502020204030204" pitchFamily="34" charset="0"/>
              </a:rPr>
              <a:t>SecTion #3</a:t>
            </a:r>
            <a:endParaRPr lang="en-US" b="1">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7286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007" y="166254"/>
            <a:ext cx="2676698" cy="461665"/>
          </a:xfrm>
          <a:prstGeom prst="rect">
            <a:avLst/>
          </a:prstGeom>
          <a:noFill/>
        </p:spPr>
        <p:txBody>
          <a:bodyPr wrap="square" rtlCol="0">
            <a:spAutoFit/>
          </a:bodyPr>
          <a:lstStyle/>
          <a:p>
            <a:r>
              <a:rPr lang="en-US" sz="2400" b="1" smtClean="0">
                <a:solidFill>
                  <a:srgbClr val="FF0000"/>
                </a:solidFill>
                <a:effectLst>
                  <a:outerShdw blurRad="38100" dist="38100" dir="2700000" algn="tl">
                    <a:srgbClr val="000000">
                      <a:alpha val="43137"/>
                    </a:srgbClr>
                  </a:outerShdw>
                </a:effectLst>
              </a:rPr>
              <a:t>SECTION </a:t>
            </a:r>
            <a:r>
              <a:rPr lang="en-US" sz="2400" b="1" smtClean="0">
                <a:solidFill>
                  <a:srgbClr val="FF0000"/>
                </a:solidFill>
                <a:effectLst>
                  <a:outerShdw blurRad="38100" dist="38100" dir="2700000" algn="tl">
                    <a:srgbClr val="000000">
                      <a:alpha val="43137"/>
                    </a:srgbClr>
                  </a:outerShdw>
                </a:effectLst>
              </a:rPr>
              <a:t>#3</a:t>
            </a:r>
            <a:endParaRPr lang="en-US" sz="2400" b="1">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515390" y="1021750"/>
            <a:ext cx="9044247" cy="589072"/>
          </a:xfrm>
          <a:prstGeom prst="rect">
            <a:avLst/>
          </a:prstGeom>
          <a:noFill/>
        </p:spPr>
        <p:txBody>
          <a:bodyPr wrap="square" rtlCol="0">
            <a:spAutoFit/>
          </a:bodyPr>
          <a:lstStyle/>
          <a:p>
            <a:pPr>
              <a:lnSpc>
                <a:spcPct val="150000"/>
              </a:lnSpc>
            </a:pPr>
            <a:r>
              <a:rPr lang="en-US" sz="2400" b="1" smtClean="0">
                <a:latin typeface="Calibri" panose="020F0502020204030204" pitchFamily="34" charset="0"/>
                <a:cs typeface="Calibri" panose="020F0502020204030204" pitchFamily="34" charset="0"/>
              </a:rPr>
              <a:t>MBTI Personality Test</a:t>
            </a:r>
            <a:endParaRPr lang="en-US" sz="1400" i="1">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1718305" y="1610822"/>
            <a:ext cx="9329310" cy="5084830"/>
          </a:xfrm>
          <a:prstGeom prst="rect">
            <a:avLst/>
          </a:prstGeom>
        </p:spPr>
      </p:pic>
    </p:spTree>
    <p:extLst>
      <p:ext uri="{BB962C8B-B14F-4D97-AF65-F5344CB8AC3E}">
        <p14:creationId xmlns:p14="http://schemas.microsoft.com/office/powerpoint/2010/main" val="127726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007" y="166254"/>
            <a:ext cx="2676698" cy="461665"/>
          </a:xfrm>
          <a:prstGeom prst="rect">
            <a:avLst/>
          </a:prstGeom>
          <a:noFill/>
        </p:spPr>
        <p:txBody>
          <a:bodyPr wrap="square" rtlCol="0">
            <a:spAutoFit/>
          </a:bodyPr>
          <a:lstStyle/>
          <a:p>
            <a:r>
              <a:rPr lang="en-US" sz="2400" b="1" smtClean="0">
                <a:solidFill>
                  <a:srgbClr val="FF0000"/>
                </a:solidFill>
                <a:effectLst>
                  <a:outerShdw blurRad="38100" dist="38100" dir="2700000" algn="tl">
                    <a:srgbClr val="000000">
                      <a:alpha val="43137"/>
                    </a:srgbClr>
                  </a:outerShdw>
                </a:effectLst>
              </a:rPr>
              <a:t>SECTION #1</a:t>
            </a:r>
            <a:endParaRPr lang="en-US" sz="2400" b="1">
              <a:solidFill>
                <a:srgbClr val="FF0000"/>
              </a:solidFill>
              <a:effectLst>
                <a:outerShdw blurRad="38100" dist="38100" dir="2700000" algn="tl">
                  <a:srgbClr val="000000">
                    <a:alpha val="43137"/>
                  </a:srgbClr>
                </a:outerShdw>
              </a:effectLst>
            </a:endParaRPr>
          </a:p>
        </p:txBody>
      </p:sp>
      <p:graphicFrame>
        <p:nvGraphicFramePr>
          <p:cNvPr id="3" name="Table 2"/>
          <p:cNvGraphicFramePr>
            <a:graphicFrameLocks noGrp="1"/>
          </p:cNvGraphicFramePr>
          <p:nvPr>
            <p:extLst>
              <p:ext uri="{D42A27DB-BD31-4B8C-83A1-F6EECF244321}">
                <p14:modId xmlns:p14="http://schemas.microsoft.com/office/powerpoint/2010/main" val="1426727356"/>
              </p:ext>
            </p:extLst>
          </p:nvPr>
        </p:nvGraphicFramePr>
        <p:xfrm>
          <a:off x="1263073" y="3287114"/>
          <a:ext cx="8296564" cy="2432432"/>
        </p:xfrm>
        <a:graphic>
          <a:graphicData uri="http://schemas.openxmlformats.org/drawingml/2006/table">
            <a:tbl>
              <a:tblPr/>
              <a:tblGrid>
                <a:gridCol w="3041034">
                  <a:extLst>
                    <a:ext uri="{9D8B030D-6E8A-4147-A177-3AD203B41FA5}">
                      <a16:colId xmlns:a16="http://schemas.microsoft.com/office/drawing/2014/main" val="846200693"/>
                    </a:ext>
                  </a:extLst>
                </a:gridCol>
                <a:gridCol w="1076058">
                  <a:extLst>
                    <a:ext uri="{9D8B030D-6E8A-4147-A177-3AD203B41FA5}">
                      <a16:colId xmlns:a16="http://schemas.microsoft.com/office/drawing/2014/main" val="2729606596"/>
                    </a:ext>
                  </a:extLst>
                </a:gridCol>
                <a:gridCol w="4179472">
                  <a:extLst>
                    <a:ext uri="{9D8B030D-6E8A-4147-A177-3AD203B41FA5}">
                      <a16:colId xmlns:a16="http://schemas.microsoft.com/office/drawing/2014/main" val="3202604096"/>
                    </a:ext>
                  </a:extLst>
                </a:gridCol>
              </a:tblGrid>
              <a:tr h="254135">
                <a:tc>
                  <a:txBody>
                    <a:bodyPr/>
                    <a:lstStyle/>
                    <a:p>
                      <a:pPr marL="91440" lvl="1" algn="ctr" fontAlgn="ctr"/>
                      <a:r>
                        <a:rPr lang="en-US" sz="1200" b="1" i="0" u="none" strike="noStrike">
                          <a:solidFill>
                            <a:srgbClr val="000000"/>
                          </a:solidFill>
                          <a:effectLst/>
                          <a:latin typeface="Calibri" panose="020F0502020204030204" pitchFamily="34" charset="0"/>
                        </a:rPr>
                        <a:t>Tên file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ctr" fontAlgn="ctr"/>
                      <a:r>
                        <a:rPr lang="en-US" sz="1200" b="1" i="0" u="none" strike="noStrike">
                          <a:solidFill>
                            <a:srgbClr val="000000"/>
                          </a:solidFill>
                          <a:effectLst/>
                          <a:latin typeface="Calibri" panose="020F0502020204030204" pitchFamily="34" charset="0"/>
                        </a:rPr>
                        <a:t>Đổi tên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ctr" fontAlgn="ctr"/>
                      <a:r>
                        <a:rPr lang="en-US" sz="1200" b="1" i="0" u="none" strike="noStrike">
                          <a:solidFill>
                            <a:srgbClr val="000000"/>
                          </a:solidFill>
                          <a:effectLst/>
                          <a:latin typeface="Calibri" panose="020F0502020204030204" pitchFamily="34" charset="0"/>
                        </a:rPr>
                        <a:t>Ý nghĩa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9399489"/>
                  </a:ext>
                </a:extLst>
              </a:tr>
              <a:tr h="242033">
                <a:tc>
                  <a:txBody>
                    <a:bodyPr/>
                    <a:lstStyle/>
                    <a:p>
                      <a:pPr marL="91440" lvl="1" algn="l" fontAlgn="b"/>
                      <a:r>
                        <a:rPr lang="en-US" sz="1100" b="0" i="0" u="none" strike="noStrike">
                          <a:solidFill>
                            <a:srgbClr val="000000"/>
                          </a:solidFill>
                          <a:effectLst/>
                          <a:latin typeface="Calibri" panose="020F0502020204030204" pitchFamily="34" charset="0"/>
                        </a:rPr>
                        <a:t>product_category_name_translation.csv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a:solidFill>
                            <a:srgbClr val="000000"/>
                          </a:solidFill>
                          <a:effectLst/>
                          <a:latin typeface="Calibri" panose="020F0502020204030204" pitchFamily="34" charset="0"/>
                        </a:rPr>
                        <a:t>Translate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a:solidFill>
                            <a:srgbClr val="000000"/>
                          </a:solidFill>
                          <a:effectLst/>
                          <a:latin typeface="Calibri" panose="020F0502020204030204" pitchFamily="34" charset="0"/>
                        </a:rPr>
                        <a:t>Dịch tên các sản phẩm sang tiếng Anh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2691169"/>
                  </a:ext>
                </a:extLst>
              </a:tr>
              <a:tr h="242033">
                <a:tc>
                  <a:txBody>
                    <a:bodyPr/>
                    <a:lstStyle/>
                    <a:p>
                      <a:pPr marL="91440" lvl="1" algn="l" fontAlgn="b"/>
                      <a:r>
                        <a:rPr lang="en-US" sz="1100" b="0" i="0" u="none" strike="noStrike">
                          <a:solidFill>
                            <a:srgbClr val="000000"/>
                          </a:solidFill>
                          <a:effectLst/>
                          <a:latin typeface="Calibri" panose="020F0502020204030204" pitchFamily="34" charset="0"/>
                        </a:rPr>
                        <a:t>olist_sellers_dataset.csv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a:solidFill>
                            <a:srgbClr val="000000"/>
                          </a:solidFill>
                          <a:effectLst/>
                          <a:latin typeface="Calibri" panose="020F0502020204030204" pitchFamily="34" charset="0"/>
                        </a:rPr>
                        <a:t>Seller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a:solidFill>
                            <a:srgbClr val="000000"/>
                          </a:solidFill>
                          <a:effectLst/>
                          <a:latin typeface="Calibri" panose="020F0502020204030204" pitchFamily="34" charset="0"/>
                        </a:rPr>
                        <a:t>Dữ liệu về các nhà bán hàng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9584400"/>
                  </a:ext>
                </a:extLst>
              </a:tr>
              <a:tr h="242033">
                <a:tc>
                  <a:txBody>
                    <a:bodyPr/>
                    <a:lstStyle/>
                    <a:p>
                      <a:pPr marL="91440" lvl="1" algn="l" fontAlgn="b"/>
                      <a:r>
                        <a:rPr lang="en-US" sz="1100" b="0" i="0" u="none" strike="noStrike">
                          <a:solidFill>
                            <a:srgbClr val="000000"/>
                          </a:solidFill>
                          <a:effectLst/>
                          <a:latin typeface="Calibri" panose="020F0502020204030204" pitchFamily="34" charset="0"/>
                        </a:rPr>
                        <a:t>olist_products_dataset.csv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a:solidFill>
                            <a:srgbClr val="000000"/>
                          </a:solidFill>
                          <a:effectLst/>
                          <a:latin typeface="Calibri" panose="020F0502020204030204" pitchFamily="34" charset="0"/>
                        </a:rPr>
                        <a:t>Product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a:solidFill>
                            <a:srgbClr val="000000"/>
                          </a:solidFill>
                          <a:effectLst/>
                          <a:latin typeface="Calibri" panose="020F0502020204030204" pitchFamily="34" charset="0"/>
                        </a:rPr>
                        <a:t>Dữ liệu về thông tin sản phẩm bán ra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0693039"/>
                  </a:ext>
                </a:extLst>
              </a:tr>
              <a:tr h="242033">
                <a:tc>
                  <a:txBody>
                    <a:bodyPr/>
                    <a:lstStyle/>
                    <a:p>
                      <a:pPr marL="91440" lvl="1" algn="l" fontAlgn="b"/>
                      <a:r>
                        <a:rPr lang="en-US" sz="1100" b="0" i="0" u="none" strike="noStrike">
                          <a:solidFill>
                            <a:srgbClr val="000000"/>
                          </a:solidFill>
                          <a:effectLst/>
                          <a:latin typeface="Calibri" panose="020F0502020204030204" pitchFamily="34" charset="0"/>
                        </a:rPr>
                        <a:t>olist_orders_dataset.csv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a:solidFill>
                            <a:srgbClr val="000000"/>
                          </a:solidFill>
                          <a:effectLst/>
                          <a:latin typeface="Calibri" panose="020F0502020204030204" pitchFamily="34" charset="0"/>
                        </a:rPr>
                        <a:t>Order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vi-VN" sz="1100" b="0" i="0" u="none" strike="noStrike">
                          <a:solidFill>
                            <a:srgbClr val="000000"/>
                          </a:solidFill>
                          <a:effectLst/>
                          <a:latin typeface="Calibri" panose="020F0502020204030204" pitchFamily="34" charset="0"/>
                        </a:rPr>
                        <a:t>Dữ liệu về các đơn hàng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9691882"/>
                  </a:ext>
                </a:extLst>
              </a:tr>
              <a:tr h="242033">
                <a:tc>
                  <a:txBody>
                    <a:bodyPr/>
                    <a:lstStyle/>
                    <a:p>
                      <a:pPr marL="91440" lvl="1" algn="l" fontAlgn="b"/>
                      <a:r>
                        <a:rPr lang="en-US" sz="1100" b="0" i="0" u="none" strike="noStrike">
                          <a:solidFill>
                            <a:srgbClr val="000000"/>
                          </a:solidFill>
                          <a:effectLst/>
                          <a:latin typeface="Calibri" panose="020F0502020204030204" pitchFamily="34" charset="0"/>
                        </a:rPr>
                        <a:t>olist_order_reviews_dataset.csv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a:solidFill>
                            <a:srgbClr val="000000"/>
                          </a:solidFill>
                          <a:effectLst/>
                          <a:latin typeface="Calibri" panose="020F0502020204030204" pitchFamily="34" charset="0"/>
                        </a:rPr>
                        <a:t>Review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a:solidFill>
                            <a:srgbClr val="000000"/>
                          </a:solidFill>
                          <a:effectLst/>
                          <a:latin typeface="Calibri" panose="020F0502020204030204" pitchFamily="34" charset="0"/>
                        </a:rPr>
                        <a:t>Dữ liệu về đánh giá/phản hồi của khách hàng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9826498"/>
                  </a:ext>
                </a:extLst>
              </a:tr>
              <a:tr h="242033">
                <a:tc>
                  <a:txBody>
                    <a:bodyPr/>
                    <a:lstStyle/>
                    <a:p>
                      <a:pPr marL="91440" lvl="1" algn="l" fontAlgn="b"/>
                      <a:r>
                        <a:rPr lang="en-US" sz="1100" b="0" i="0" u="none" strike="noStrike">
                          <a:solidFill>
                            <a:srgbClr val="000000"/>
                          </a:solidFill>
                          <a:effectLst/>
                          <a:latin typeface="Calibri" panose="020F0502020204030204" pitchFamily="34" charset="0"/>
                        </a:rPr>
                        <a:t>olist_order_payments_dataset.csv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a:solidFill>
                            <a:srgbClr val="000000"/>
                          </a:solidFill>
                          <a:effectLst/>
                          <a:latin typeface="Calibri" panose="020F0502020204030204" pitchFamily="34" charset="0"/>
                        </a:rPr>
                        <a:t>Payment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vi-VN" sz="1100" b="0" i="0" u="none" strike="noStrike">
                          <a:solidFill>
                            <a:srgbClr val="000000"/>
                          </a:solidFill>
                          <a:effectLst/>
                          <a:latin typeface="Calibri" panose="020F0502020204030204" pitchFamily="34" charset="0"/>
                        </a:rPr>
                        <a:t>Dữ liệu về phương thức thanh toán khách hàng sử dụng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0955695"/>
                  </a:ext>
                </a:extLst>
              </a:tr>
              <a:tr h="242033">
                <a:tc>
                  <a:txBody>
                    <a:bodyPr/>
                    <a:lstStyle/>
                    <a:p>
                      <a:pPr marL="91440" lvl="1" algn="l" fontAlgn="b"/>
                      <a:r>
                        <a:rPr lang="en-US" sz="1100" b="0" i="0" u="none" strike="noStrike">
                          <a:solidFill>
                            <a:srgbClr val="000000"/>
                          </a:solidFill>
                          <a:effectLst/>
                          <a:latin typeface="Calibri" panose="020F0502020204030204" pitchFamily="34" charset="0"/>
                        </a:rPr>
                        <a:t>olist_order_items_dataset.csv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a:solidFill>
                            <a:srgbClr val="000000"/>
                          </a:solidFill>
                          <a:effectLst/>
                          <a:latin typeface="Calibri" panose="020F0502020204030204" pitchFamily="34" charset="0"/>
                        </a:rPr>
                        <a:t>Items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vi-VN" sz="1100" b="0" i="0" u="none" strike="noStrike">
                          <a:solidFill>
                            <a:srgbClr val="000000"/>
                          </a:solidFill>
                          <a:effectLst/>
                          <a:latin typeface="Calibri" panose="020F0502020204030204" pitchFamily="34" charset="0"/>
                        </a:rPr>
                        <a:t>Dữ liệu về số lượng sản phẩm theo đơn hàng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6985075"/>
                  </a:ext>
                </a:extLst>
              </a:tr>
              <a:tr h="242033">
                <a:tc>
                  <a:txBody>
                    <a:bodyPr/>
                    <a:lstStyle/>
                    <a:p>
                      <a:pPr marL="91440" lvl="1" algn="l" fontAlgn="b"/>
                      <a:r>
                        <a:rPr lang="en-US" sz="1100" b="0" i="0" u="none" strike="noStrike">
                          <a:solidFill>
                            <a:srgbClr val="000000"/>
                          </a:solidFill>
                          <a:effectLst/>
                          <a:latin typeface="Calibri" panose="020F0502020204030204" pitchFamily="34" charset="0"/>
                        </a:rPr>
                        <a:t>olist_geolocation_dataset.csv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a:solidFill>
                            <a:srgbClr val="000000"/>
                          </a:solidFill>
                          <a:effectLst/>
                          <a:latin typeface="Calibri" panose="020F0502020204030204" pitchFamily="34" charset="0"/>
                        </a:rPr>
                        <a:t>Location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a:solidFill>
                            <a:srgbClr val="000000"/>
                          </a:solidFill>
                          <a:effectLst/>
                          <a:latin typeface="Calibri" panose="020F0502020204030204" pitchFamily="34" charset="0"/>
                        </a:rPr>
                        <a:t>Dữ liệu về vị trí địa lý theo Brazin Zip code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1623682"/>
                  </a:ext>
                </a:extLst>
              </a:tr>
              <a:tr h="242033">
                <a:tc>
                  <a:txBody>
                    <a:bodyPr/>
                    <a:lstStyle/>
                    <a:p>
                      <a:pPr marL="91440" lvl="1" algn="l" fontAlgn="b"/>
                      <a:r>
                        <a:rPr lang="en-US" sz="1100" b="0" i="0" u="none" strike="noStrike">
                          <a:solidFill>
                            <a:srgbClr val="000000"/>
                          </a:solidFill>
                          <a:effectLst/>
                          <a:latin typeface="Calibri" panose="020F0502020204030204" pitchFamily="34" charset="0"/>
                        </a:rPr>
                        <a:t>olist_customers_dataset.csv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a:solidFill>
                            <a:srgbClr val="000000"/>
                          </a:solidFill>
                          <a:effectLst/>
                          <a:latin typeface="Calibri" panose="020F0502020204030204" pitchFamily="34" charset="0"/>
                        </a:rPr>
                        <a:t>Customer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a:solidFill>
                            <a:srgbClr val="000000"/>
                          </a:solidFill>
                          <a:effectLst/>
                          <a:latin typeface="Calibri" panose="020F0502020204030204" pitchFamily="34" charset="0"/>
                        </a:rPr>
                        <a:t>Dữ liệu về khách hàng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1055130"/>
                  </a:ext>
                </a:extLst>
              </a:tr>
            </a:tbl>
          </a:graphicData>
        </a:graphic>
      </p:graphicFrame>
      <p:sp>
        <p:nvSpPr>
          <p:cNvPr id="4" name="TextBox 3"/>
          <p:cNvSpPr txBox="1"/>
          <p:nvPr/>
        </p:nvSpPr>
        <p:spPr>
          <a:xfrm>
            <a:off x="515390" y="1021750"/>
            <a:ext cx="9044247" cy="2265364"/>
          </a:xfrm>
          <a:prstGeom prst="rect">
            <a:avLst/>
          </a:prstGeom>
          <a:noFill/>
        </p:spPr>
        <p:txBody>
          <a:bodyPr wrap="square" rtlCol="0">
            <a:spAutoFit/>
          </a:bodyPr>
          <a:lstStyle/>
          <a:p>
            <a:pPr>
              <a:lnSpc>
                <a:spcPct val="150000"/>
              </a:lnSpc>
            </a:pPr>
            <a:r>
              <a:rPr lang="en-US" sz="2400" b="1" smtClean="0">
                <a:latin typeface="Calibri" panose="020F0502020204030204" pitchFamily="34" charset="0"/>
                <a:cs typeface="Calibri" panose="020F0502020204030204" pitchFamily="34" charset="0"/>
              </a:rPr>
              <a:t>Tổng quan: </a:t>
            </a:r>
          </a:p>
          <a:p>
            <a:pPr marL="285750" indent="-285750">
              <a:lnSpc>
                <a:spcPct val="150000"/>
              </a:lnSpc>
              <a:buFont typeface="Wingdings" panose="05000000000000000000" pitchFamily="2" charset="2"/>
              <a:buChar char="§"/>
            </a:pPr>
            <a:r>
              <a:rPr lang="en-US" smtClean="0">
                <a:latin typeface="Calibri" panose="020F0502020204030204" pitchFamily="34" charset="0"/>
                <a:cs typeface="Calibri" panose="020F0502020204030204" pitchFamily="34" charset="0"/>
              </a:rPr>
              <a:t>Tệp dữ liệu về thương mại điện tử của Brazil năm 2020, cụ thể là của chuỗi cửa hàng Olist</a:t>
            </a:r>
          </a:p>
          <a:p>
            <a:pPr marL="285750" indent="-285750">
              <a:lnSpc>
                <a:spcPct val="150000"/>
              </a:lnSpc>
              <a:buFont typeface="Wingdings" panose="05000000000000000000" pitchFamily="2" charset="2"/>
              <a:buChar char="§"/>
            </a:pPr>
            <a:r>
              <a:rPr lang="en-US" smtClean="0">
                <a:latin typeface="Calibri" panose="020F0502020204030204" pitchFamily="34" charset="0"/>
                <a:cs typeface="Calibri" panose="020F0502020204030204" pitchFamily="34" charset="0"/>
              </a:rPr>
              <a:t>Tệp dữ liệu bao gồm: thông tin các đơn hàng, số lượng sản phẩm mỗi đơn hàng, thông tin khách hàng, thông tin các cửa hàng, thông tin các sản phẩm, phương thức thanh toán</a:t>
            </a:r>
          </a:p>
          <a:p>
            <a:pPr marL="285750" indent="-285750">
              <a:lnSpc>
                <a:spcPct val="150000"/>
              </a:lnSpc>
              <a:buFont typeface="Wingdings" panose="05000000000000000000" pitchFamily="2" charset="2"/>
              <a:buChar char="§"/>
            </a:pP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466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007" y="166254"/>
            <a:ext cx="2676698" cy="461665"/>
          </a:xfrm>
          <a:prstGeom prst="rect">
            <a:avLst/>
          </a:prstGeom>
          <a:noFill/>
        </p:spPr>
        <p:txBody>
          <a:bodyPr wrap="square" rtlCol="0">
            <a:spAutoFit/>
          </a:bodyPr>
          <a:lstStyle/>
          <a:p>
            <a:r>
              <a:rPr lang="en-US" sz="2400" b="1" smtClean="0">
                <a:solidFill>
                  <a:srgbClr val="FF0000"/>
                </a:solidFill>
                <a:effectLst>
                  <a:outerShdw blurRad="38100" dist="38100" dir="2700000" algn="tl">
                    <a:srgbClr val="000000">
                      <a:alpha val="43137"/>
                    </a:srgbClr>
                  </a:outerShdw>
                </a:effectLst>
              </a:rPr>
              <a:t>SECTION #1</a:t>
            </a:r>
            <a:endParaRPr lang="en-US" sz="2400" b="1">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515390" y="1021750"/>
            <a:ext cx="9044247" cy="589072"/>
          </a:xfrm>
          <a:prstGeom prst="rect">
            <a:avLst/>
          </a:prstGeom>
          <a:noFill/>
        </p:spPr>
        <p:txBody>
          <a:bodyPr wrap="square" rtlCol="0">
            <a:spAutoFit/>
          </a:bodyPr>
          <a:lstStyle/>
          <a:p>
            <a:pPr>
              <a:lnSpc>
                <a:spcPct val="150000"/>
              </a:lnSpc>
            </a:pPr>
            <a:r>
              <a:rPr lang="en-US" sz="2400" b="1" smtClean="0">
                <a:latin typeface="Calibri" panose="020F0502020204030204" pitchFamily="34" charset="0"/>
                <a:cs typeface="Calibri" panose="020F0502020204030204" pitchFamily="34" charset="0"/>
              </a:rPr>
              <a:t>Mối liên hệ giữa các bảng: </a:t>
            </a:r>
          </a:p>
        </p:txBody>
      </p:sp>
      <p:pic>
        <p:nvPicPr>
          <p:cNvPr id="5" name="Picture 4"/>
          <p:cNvPicPr>
            <a:picLocks noChangeAspect="1"/>
          </p:cNvPicPr>
          <p:nvPr/>
        </p:nvPicPr>
        <p:blipFill>
          <a:blip r:embed="rId2"/>
          <a:stretch>
            <a:fillRect/>
          </a:stretch>
        </p:blipFill>
        <p:spPr>
          <a:xfrm>
            <a:off x="2262402" y="1691917"/>
            <a:ext cx="6912860" cy="4754383"/>
          </a:xfrm>
          <a:prstGeom prst="rect">
            <a:avLst/>
          </a:prstGeom>
        </p:spPr>
      </p:pic>
    </p:spTree>
    <p:extLst>
      <p:ext uri="{BB962C8B-B14F-4D97-AF65-F5344CB8AC3E}">
        <p14:creationId xmlns:p14="http://schemas.microsoft.com/office/powerpoint/2010/main" val="3412188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007" y="166254"/>
            <a:ext cx="2676698" cy="461665"/>
          </a:xfrm>
          <a:prstGeom prst="rect">
            <a:avLst/>
          </a:prstGeom>
          <a:noFill/>
        </p:spPr>
        <p:txBody>
          <a:bodyPr wrap="square" rtlCol="0">
            <a:spAutoFit/>
          </a:bodyPr>
          <a:lstStyle/>
          <a:p>
            <a:r>
              <a:rPr lang="en-US" sz="2400" b="1" smtClean="0">
                <a:solidFill>
                  <a:srgbClr val="FF0000"/>
                </a:solidFill>
                <a:effectLst>
                  <a:outerShdw blurRad="38100" dist="38100" dir="2700000" algn="tl">
                    <a:srgbClr val="000000">
                      <a:alpha val="43137"/>
                    </a:srgbClr>
                  </a:outerShdw>
                </a:effectLst>
              </a:rPr>
              <a:t>SECTION #1</a:t>
            </a:r>
            <a:endParaRPr lang="en-US" sz="2400" b="1">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515390" y="1021750"/>
            <a:ext cx="9044247" cy="1200329"/>
          </a:xfrm>
          <a:prstGeom prst="rect">
            <a:avLst/>
          </a:prstGeom>
          <a:noFill/>
        </p:spPr>
        <p:txBody>
          <a:bodyPr wrap="square" rtlCol="0">
            <a:spAutoFit/>
          </a:bodyPr>
          <a:lstStyle/>
          <a:p>
            <a:pPr>
              <a:lnSpc>
                <a:spcPct val="150000"/>
              </a:lnSpc>
            </a:pPr>
            <a:r>
              <a:rPr lang="en-US" sz="2400" b="1" smtClean="0">
                <a:latin typeface="Calibri" panose="020F0502020204030204" pitchFamily="34" charset="0"/>
                <a:cs typeface="Calibri" panose="020F0502020204030204" pitchFamily="34" charset="0"/>
              </a:rPr>
              <a:t>Xử lí dữ liệu:</a:t>
            </a:r>
          </a:p>
          <a:p>
            <a:pPr>
              <a:lnSpc>
                <a:spcPct val="150000"/>
              </a:lnSpc>
            </a:pPr>
            <a:r>
              <a:rPr lang="en-US" sz="2400" b="1" smtClean="0">
                <a:latin typeface="Calibri" panose="020F0502020204030204" pitchFamily="34" charset="0"/>
                <a:cs typeface="Calibri" panose="020F0502020204030204" pitchFamily="34" charset="0"/>
              </a:rPr>
              <a:t>Bảng 1: Translate</a:t>
            </a:r>
          </a:p>
        </p:txBody>
      </p:sp>
      <p:graphicFrame>
        <p:nvGraphicFramePr>
          <p:cNvPr id="15" name="Table 14"/>
          <p:cNvGraphicFramePr>
            <a:graphicFrameLocks noGrp="1"/>
          </p:cNvGraphicFramePr>
          <p:nvPr>
            <p:extLst>
              <p:ext uri="{D42A27DB-BD31-4B8C-83A1-F6EECF244321}">
                <p14:modId xmlns:p14="http://schemas.microsoft.com/office/powerpoint/2010/main" val="2837888655"/>
              </p:ext>
            </p:extLst>
          </p:nvPr>
        </p:nvGraphicFramePr>
        <p:xfrm>
          <a:off x="2360815" y="2937979"/>
          <a:ext cx="7772399" cy="738201"/>
        </p:xfrm>
        <a:graphic>
          <a:graphicData uri="http://schemas.openxmlformats.org/drawingml/2006/table">
            <a:tbl>
              <a:tblPr/>
              <a:tblGrid>
                <a:gridCol w="2203873">
                  <a:extLst>
                    <a:ext uri="{9D8B030D-6E8A-4147-A177-3AD203B41FA5}">
                      <a16:colId xmlns:a16="http://schemas.microsoft.com/office/drawing/2014/main" val="846200693"/>
                    </a:ext>
                  </a:extLst>
                </a:gridCol>
                <a:gridCol w="1643172">
                  <a:extLst>
                    <a:ext uri="{9D8B030D-6E8A-4147-A177-3AD203B41FA5}">
                      <a16:colId xmlns:a16="http://schemas.microsoft.com/office/drawing/2014/main" val="2729606596"/>
                    </a:ext>
                  </a:extLst>
                </a:gridCol>
                <a:gridCol w="3925354">
                  <a:extLst>
                    <a:ext uri="{9D8B030D-6E8A-4147-A177-3AD203B41FA5}">
                      <a16:colId xmlns:a16="http://schemas.microsoft.com/office/drawing/2014/main" val="3202604096"/>
                    </a:ext>
                  </a:extLst>
                </a:gridCol>
              </a:tblGrid>
              <a:tr h="254135">
                <a:tc>
                  <a:txBody>
                    <a:bodyPr/>
                    <a:lstStyle/>
                    <a:p>
                      <a:pPr marL="91440" lvl="1" algn="ctr" fontAlgn="ctr"/>
                      <a:r>
                        <a:rPr lang="en-US" sz="1200" b="1" i="0" u="none" strike="noStrike" smtClean="0">
                          <a:solidFill>
                            <a:srgbClr val="000000"/>
                          </a:solidFill>
                          <a:effectLst/>
                          <a:latin typeface="Calibri" panose="020F0502020204030204" pitchFamily="34" charset="0"/>
                        </a:rPr>
                        <a:t>Tên</a:t>
                      </a:r>
                      <a:r>
                        <a:rPr lang="en-US" sz="1200" b="1" i="0" u="none" strike="noStrike" baseline="0" smtClean="0">
                          <a:solidFill>
                            <a:srgbClr val="000000"/>
                          </a:solidFill>
                          <a:effectLst/>
                          <a:latin typeface="Calibri" panose="020F0502020204030204" pitchFamily="34" charset="0"/>
                        </a:rPr>
                        <a:t> cột cũ</a:t>
                      </a:r>
                      <a:endParaRPr lang="en-US" sz="1200" b="1"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ctr" fontAlgn="ctr"/>
                      <a:r>
                        <a:rPr lang="en-US" sz="1200" b="1" i="0" u="none" strike="noStrike" smtClean="0">
                          <a:solidFill>
                            <a:srgbClr val="000000"/>
                          </a:solidFill>
                          <a:effectLst/>
                          <a:latin typeface="Calibri" panose="020F0502020204030204" pitchFamily="34" charset="0"/>
                        </a:rPr>
                        <a:t>Tên</a:t>
                      </a:r>
                      <a:r>
                        <a:rPr lang="en-US" sz="1200" b="1" i="0" u="none" strike="noStrike" baseline="0" smtClean="0">
                          <a:solidFill>
                            <a:srgbClr val="000000"/>
                          </a:solidFill>
                          <a:effectLst/>
                          <a:latin typeface="Calibri" panose="020F0502020204030204" pitchFamily="34" charset="0"/>
                        </a:rPr>
                        <a:t> cột mới</a:t>
                      </a:r>
                      <a:endParaRPr lang="en-US" sz="1200" b="1"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ctr" fontAlgn="ctr"/>
                      <a:r>
                        <a:rPr lang="en-US" sz="1200" b="1" i="0" u="none" strike="noStrike">
                          <a:solidFill>
                            <a:srgbClr val="000000"/>
                          </a:solidFill>
                          <a:effectLst/>
                          <a:latin typeface="Calibri" panose="020F0502020204030204" pitchFamily="34" charset="0"/>
                        </a:rPr>
                        <a:t>Ý nghĩa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9399489"/>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product_category_name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Product</a:t>
                      </a:r>
                      <a:r>
                        <a:rPr lang="en-US" sz="1100" b="0" i="0" u="none" strike="noStrike" baseline="0" smtClean="0">
                          <a:solidFill>
                            <a:srgbClr val="000000"/>
                          </a:solidFill>
                          <a:effectLst/>
                          <a:latin typeface="Calibri" panose="020F0502020204030204" pitchFamily="34" charset="0"/>
                        </a:rPr>
                        <a:t> Name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Tên</a:t>
                      </a:r>
                      <a:r>
                        <a:rPr lang="en-US" sz="1100" b="0" i="0" u="none" strike="noStrike" baseline="0" smtClean="0">
                          <a:solidFill>
                            <a:srgbClr val="000000"/>
                          </a:solidFill>
                          <a:effectLst/>
                          <a:latin typeface="Calibri" panose="020F0502020204030204" pitchFamily="34" charset="0"/>
                        </a:rPr>
                        <a:t> sản phẩm tiếng Brazin</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2691169"/>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product_category_name_english</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Product Name Eng</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Tên</a:t>
                      </a:r>
                      <a:r>
                        <a:rPr lang="en-US" sz="1100" b="0" i="0" u="none" strike="noStrike" baseline="0" smtClean="0">
                          <a:solidFill>
                            <a:srgbClr val="000000"/>
                          </a:solidFill>
                          <a:effectLst/>
                          <a:latin typeface="Calibri" panose="020F0502020204030204" pitchFamily="34" charset="0"/>
                        </a:rPr>
                        <a:t> sản phẩm dịch sang tiếng Anh</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9584400"/>
                  </a:ext>
                </a:extLst>
              </a:tr>
            </a:tbl>
          </a:graphicData>
        </a:graphic>
      </p:graphicFrame>
      <p:sp>
        <p:nvSpPr>
          <p:cNvPr id="6" name="TextBox 5"/>
          <p:cNvSpPr txBox="1"/>
          <p:nvPr/>
        </p:nvSpPr>
        <p:spPr>
          <a:xfrm>
            <a:off x="764772" y="2353799"/>
            <a:ext cx="2593570" cy="369332"/>
          </a:xfrm>
          <a:prstGeom prst="rect">
            <a:avLst/>
          </a:prstGeom>
          <a:noFill/>
        </p:spPr>
        <p:txBody>
          <a:bodyPr wrap="square" rtlCol="0">
            <a:spAutoFit/>
          </a:bodyPr>
          <a:lstStyle/>
          <a:p>
            <a:r>
              <a:rPr lang="en-US" smtClean="0">
                <a:latin typeface="Calibri" panose="020F0502020204030204" pitchFamily="34" charset="0"/>
                <a:cs typeface="Calibri" panose="020F0502020204030204" pitchFamily="34" charset="0"/>
              </a:rPr>
              <a:t>1. Tên, ý nghĩa cột</a:t>
            </a:r>
            <a:endParaRPr lang="en-US">
              <a:latin typeface="Calibri" panose="020F0502020204030204" pitchFamily="34" charset="0"/>
              <a:cs typeface="Calibri" panose="020F0502020204030204" pitchFamily="34" charset="0"/>
            </a:endParaRPr>
          </a:p>
        </p:txBody>
      </p:sp>
      <p:sp>
        <p:nvSpPr>
          <p:cNvPr id="17" name="TextBox 16"/>
          <p:cNvSpPr txBox="1"/>
          <p:nvPr/>
        </p:nvSpPr>
        <p:spPr>
          <a:xfrm>
            <a:off x="764772" y="4022748"/>
            <a:ext cx="3873730" cy="646331"/>
          </a:xfrm>
          <a:prstGeom prst="rect">
            <a:avLst/>
          </a:prstGeom>
          <a:noFill/>
        </p:spPr>
        <p:txBody>
          <a:bodyPr wrap="square" rtlCol="0">
            <a:spAutoFit/>
          </a:bodyPr>
          <a:lstStyle/>
          <a:p>
            <a:r>
              <a:rPr lang="en-US" smtClean="0">
                <a:latin typeface="Calibri" panose="020F0502020204030204" pitchFamily="34" charset="0"/>
                <a:cs typeface="Calibri" panose="020F0502020204030204" pitchFamily="34" charset="0"/>
              </a:rPr>
              <a:t>2. Xử lý dữ liệu bằng Power Query</a:t>
            </a:r>
          </a:p>
          <a:p>
            <a:endParaRPr lang="en-US">
              <a:latin typeface="Calibri" panose="020F0502020204030204" pitchFamily="34" charset="0"/>
              <a:cs typeface="Calibri" panose="020F0502020204030204" pitchFamily="34" charset="0"/>
            </a:endParaRPr>
          </a:p>
        </p:txBody>
      </p:sp>
      <p:pic>
        <p:nvPicPr>
          <p:cNvPr id="18" name="Picture 17"/>
          <p:cNvPicPr>
            <a:picLocks noChangeAspect="1"/>
          </p:cNvPicPr>
          <p:nvPr/>
        </p:nvPicPr>
        <p:blipFill>
          <a:blip r:embed="rId2"/>
          <a:stretch>
            <a:fillRect/>
          </a:stretch>
        </p:blipFill>
        <p:spPr>
          <a:xfrm>
            <a:off x="1281602" y="4669079"/>
            <a:ext cx="2076740" cy="1000265"/>
          </a:xfrm>
          <a:prstGeom prst="rect">
            <a:avLst/>
          </a:prstGeom>
        </p:spPr>
      </p:pic>
      <p:sp>
        <p:nvSpPr>
          <p:cNvPr id="19" name="TextBox 18"/>
          <p:cNvSpPr txBox="1"/>
          <p:nvPr/>
        </p:nvSpPr>
        <p:spPr>
          <a:xfrm>
            <a:off x="3591098" y="4630602"/>
            <a:ext cx="4846320" cy="1077218"/>
          </a:xfrm>
          <a:prstGeom prst="rect">
            <a:avLst/>
          </a:prstGeom>
          <a:noFill/>
        </p:spPr>
        <p:txBody>
          <a:bodyPr wrap="square" rtlCol="0">
            <a:spAutoFit/>
          </a:bodyPr>
          <a:lstStyle/>
          <a:p>
            <a:pPr marL="285750" indent="-285750">
              <a:buFontTx/>
              <a:buChar char="-"/>
            </a:pPr>
            <a:r>
              <a:rPr lang="en-US" sz="1600" smtClean="0">
                <a:latin typeface="Calibri" panose="020F0502020204030204" pitchFamily="34" charset="0"/>
                <a:cs typeface="Calibri" panose="020F0502020204030204" pitchFamily="34" charset="0"/>
              </a:rPr>
              <a:t>Xóa dòng dữ liệu đầu do Power Query không nhận định là tên cột</a:t>
            </a:r>
          </a:p>
          <a:p>
            <a:pPr marL="285750" indent="-285750">
              <a:buFontTx/>
              <a:buChar char="-"/>
            </a:pPr>
            <a:r>
              <a:rPr lang="en-US" sz="1600" smtClean="0">
                <a:latin typeface="Calibri" panose="020F0502020204030204" pitchFamily="34" charset="0"/>
                <a:cs typeface="Calibri" panose="020F0502020204030204" pitchFamily="34" charset="0"/>
              </a:rPr>
              <a:t>Sửa lại tên cột</a:t>
            </a:r>
          </a:p>
          <a:p>
            <a:pPr marL="285750" indent="-285750">
              <a:buFontTx/>
              <a:buChar char="-"/>
            </a:pPr>
            <a:r>
              <a:rPr lang="en-US" sz="1600" smtClean="0">
                <a:latin typeface="Calibri" panose="020F0502020204030204" pitchFamily="34" charset="0"/>
                <a:cs typeface="Calibri" panose="020F0502020204030204" pitchFamily="34" charset="0"/>
              </a:rPr>
              <a:t>Xóa bỏ các dòng trùng lặp dữ liệu</a:t>
            </a:r>
            <a:endParaRPr lang="en-US" sz="16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0441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007" y="166254"/>
            <a:ext cx="2676698" cy="461665"/>
          </a:xfrm>
          <a:prstGeom prst="rect">
            <a:avLst/>
          </a:prstGeom>
          <a:noFill/>
        </p:spPr>
        <p:txBody>
          <a:bodyPr wrap="square" rtlCol="0">
            <a:spAutoFit/>
          </a:bodyPr>
          <a:lstStyle/>
          <a:p>
            <a:r>
              <a:rPr lang="en-US" sz="2400" b="1" smtClean="0">
                <a:solidFill>
                  <a:srgbClr val="FF0000"/>
                </a:solidFill>
                <a:effectLst>
                  <a:outerShdw blurRad="38100" dist="38100" dir="2700000" algn="tl">
                    <a:srgbClr val="000000">
                      <a:alpha val="43137"/>
                    </a:srgbClr>
                  </a:outerShdw>
                </a:effectLst>
              </a:rPr>
              <a:t>SECTION #1</a:t>
            </a:r>
            <a:endParaRPr lang="en-US" sz="2400" b="1">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515390" y="1021750"/>
            <a:ext cx="9044247" cy="1200329"/>
          </a:xfrm>
          <a:prstGeom prst="rect">
            <a:avLst/>
          </a:prstGeom>
          <a:noFill/>
        </p:spPr>
        <p:txBody>
          <a:bodyPr wrap="square" rtlCol="0">
            <a:spAutoFit/>
          </a:bodyPr>
          <a:lstStyle/>
          <a:p>
            <a:pPr>
              <a:lnSpc>
                <a:spcPct val="150000"/>
              </a:lnSpc>
            </a:pPr>
            <a:r>
              <a:rPr lang="en-US" sz="2400" b="1" smtClean="0">
                <a:latin typeface="Calibri" panose="020F0502020204030204" pitchFamily="34" charset="0"/>
                <a:cs typeface="Calibri" panose="020F0502020204030204" pitchFamily="34" charset="0"/>
              </a:rPr>
              <a:t>Xử lí dữ liệu:</a:t>
            </a:r>
          </a:p>
          <a:p>
            <a:pPr>
              <a:lnSpc>
                <a:spcPct val="150000"/>
              </a:lnSpc>
            </a:pPr>
            <a:r>
              <a:rPr lang="en-US" sz="2400" b="1" smtClean="0">
                <a:latin typeface="Calibri" panose="020F0502020204030204" pitchFamily="34" charset="0"/>
                <a:cs typeface="Calibri" panose="020F0502020204030204" pitchFamily="34" charset="0"/>
              </a:rPr>
              <a:t>Bảng 1: Seller</a:t>
            </a:r>
          </a:p>
        </p:txBody>
      </p:sp>
      <p:graphicFrame>
        <p:nvGraphicFramePr>
          <p:cNvPr id="15" name="Table 14"/>
          <p:cNvGraphicFramePr>
            <a:graphicFrameLocks noGrp="1"/>
          </p:cNvGraphicFramePr>
          <p:nvPr>
            <p:extLst>
              <p:ext uri="{D42A27DB-BD31-4B8C-83A1-F6EECF244321}">
                <p14:modId xmlns:p14="http://schemas.microsoft.com/office/powerpoint/2010/main" val="1539544568"/>
              </p:ext>
            </p:extLst>
          </p:nvPr>
        </p:nvGraphicFramePr>
        <p:xfrm>
          <a:off x="2360815" y="2937979"/>
          <a:ext cx="7772399" cy="1222267"/>
        </p:xfrm>
        <a:graphic>
          <a:graphicData uri="http://schemas.openxmlformats.org/drawingml/2006/table">
            <a:tbl>
              <a:tblPr/>
              <a:tblGrid>
                <a:gridCol w="2203873">
                  <a:extLst>
                    <a:ext uri="{9D8B030D-6E8A-4147-A177-3AD203B41FA5}">
                      <a16:colId xmlns:a16="http://schemas.microsoft.com/office/drawing/2014/main" val="846200693"/>
                    </a:ext>
                  </a:extLst>
                </a:gridCol>
                <a:gridCol w="1643172">
                  <a:extLst>
                    <a:ext uri="{9D8B030D-6E8A-4147-A177-3AD203B41FA5}">
                      <a16:colId xmlns:a16="http://schemas.microsoft.com/office/drawing/2014/main" val="2729606596"/>
                    </a:ext>
                  </a:extLst>
                </a:gridCol>
                <a:gridCol w="3925354">
                  <a:extLst>
                    <a:ext uri="{9D8B030D-6E8A-4147-A177-3AD203B41FA5}">
                      <a16:colId xmlns:a16="http://schemas.microsoft.com/office/drawing/2014/main" val="3202604096"/>
                    </a:ext>
                  </a:extLst>
                </a:gridCol>
              </a:tblGrid>
              <a:tr h="254135">
                <a:tc>
                  <a:txBody>
                    <a:bodyPr/>
                    <a:lstStyle/>
                    <a:p>
                      <a:pPr marL="91440" lvl="1" algn="ctr" fontAlgn="ctr"/>
                      <a:r>
                        <a:rPr lang="en-US" sz="1200" b="1" i="0" u="none" strike="noStrike" smtClean="0">
                          <a:solidFill>
                            <a:srgbClr val="000000"/>
                          </a:solidFill>
                          <a:effectLst/>
                          <a:latin typeface="Calibri" panose="020F0502020204030204" pitchFamily="34" charset="0"/>
                        </a:rPr>
                        <a:t>Tên</a:t>
                      </a:r>
                      <a:r>
                        <a:rPr lang="en-US" sz="1200" b="1" i="0" u="none" strike="noStrike" baseline="0" smtClean="0">
                          <a:solidFill>
                            <a:srgbClr val="000000"/>
                          </a:solidFill>
                          <a:effectLst/>
                          <a:latin typeface="Calibri" panose="020F0502020204030204" pitchFamily="34" charset="0"/>
                        </a:rPr>
                        <a:t> cột cũ</a:t>
                      </a:r>
                      <a:endParaRPr lang="en-US" sz="1200" b="1"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ctr" fontAlgn="ctr"/>
                      <a:r>
                        <a:rPr lang="en-US" sz="1200" b="1" i="0" u="none" strike="noStrike" smtClean="0">
                          <a:solidFill>
                            <a:srgbClr val="000000"/>
                          </a:solidFill>
                          <a:effectLst/>
                          <a:latin typeface="Calibri" panose="020F0502020204030204" pitchFamily="34" charset="0"/>
                        </a:rPr>
                        <a:t>Tên</a:t>
                      </a:r>
                      <a:r>
                        <a:rPr lang="en-US" sz="1200" b="1" i="0" u="none" strike="noStrike" baseline="0" smtClean="0">
                          <a:solidFill>
                            <a:srgbClr val="000000"/>
                          </a:solidFill>
                          <a:effectLst/>
                          <a:latin typeface="Calibri" panose="020F0502020204030204" pitchFamily="34" charset="0"/>
                        </a:rPr>
                        <a:t> cột mới</a:t>
                      </a:r>
                      <a:endParaRPr lang="en-US" sz="1200" b="1"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ctr" fontAlgn="ctr"/>
                      <a:r>
                        <a:rPr lang="en-US" sz="1200" b="1" i="0" u="none" strike="noStrike">
                          <a:solidFill>
                            <a:srgbClr val="000000"/>
                          </a:solidFill>
                          <a:effectLst/>
                          <a:latin typeface="Calibri" panose="020F0502020204030204" pitchFamily="34" charset="0"/>
                        </a:rPr>
                        <a:t>Ý nghĩa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9399489"/>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seller_id</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Seller</a:t>
                      </a:r>
                      <a:r>
                        <a:rPr lang="en-US" sz="1100" b="0" i="0" u="none" strike="noStrike" baseline="0" smtClean="0">
                          <a:solidFill>
                            <a:srgbClr val="000000"/>
                          </a:solidFill>
                          <a:effectLst/>
                          <a:latin typeface="Calibri" panose="020F0502020204030204" pitchFamily="34" charset="0"/>
                        </a:rPr>
                        <a:t> ID</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Mã</a:t>
                      </a:r>
                      <a:r>
                        <a:rPr lang="en-US" sz="1100" b="0" i="0" u="none" strike="noStrike" baseline="0" smtClean="0">
                          <a:solidFill>
                            <a:srgbClr val="000000"/>
                          </a:solidFill>
                          <a:effectLst/>
                          <a:latin typeface="Calibri" panose="020F0502020204030204" pitchFamily="34" charset="0"/>
                        </a:rPr>
                        <a:t> định danh của nhà bán hàng</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2691169"/>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seller_zip_code_prefix</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Seller</a:t>
                      </a:r>
                      <a:r>
                        <a:rPr lang="en-US" sz="1100" b="0" i="0" u="none" strike="noStrike" baseline="0" smtClean="0">
                          <a:solidFill>
                            <a:srgbClr val="000000"/>
                          </a:solidFill>
                          <a:effectLst/>
                          <a:latin typeface="Calibri" panose="020F0502020204030204" pitchFamily="34" charset="0"/>
                        </a:rPr>
                        <a:t> Zip Code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Zip</a:t>
                      </a:r>
                      <a:r>
                        <a:rPr lang="en-US" sz="1100" b="0" i="0" u="none" strike="noStrike" baseline="0" smtClean="0">
                          <a:solidFill>
                            <a:srgbClr val="000000"/>
                          </a:solidFill>
                          <a:effectLst/>
                          <a:latin typeface="Calibri" panose="020F0502020204030204" pitchFamily="34" charset="0"/>
                        </a:rPr>
                        <a:t> Code của nhà bán hàng</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9584400"/>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seller_city</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Seller City</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Thành</a:t>
                      </a:r>
                      <a:r>
                        <a:rPr lang="en-US" sz="1100" b="0" i="0" u="none" strike="noStrike" baseline="0" smtClean="0">
                          <a:solidFill>
                            <a:srgbClr val="000000"/>
                          </a:solidFill>
                          <a:effectLst/>
                          <a:latin typeface="Calibri" panose="020F0502020204030204" pitchFamily="34" charset="0"/>
                        </a:rPr>
                        <a:t> phố của nhà bán hàng</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038016"/>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seller_state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Seller</a:t>
                      </a:r>
                      <a:r>
                        <a:rPr lang="en-US" sz="1100" b="0" i="0" u="none" strike="noStrike" baseline="0" smtClean="0">
                          <a:solidFill>
                            <a:srgbClr val="000000"/>
                          </a:solidFill>
                          <a:effectLst/>
                          <a:latin typeface="Calibri" panose="020F0502020204030204" pitchFamily="34" charset="0"/>
                        </a:rPr>
                        <a:t> State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Bang</a:t>
                      </a:r>
                      <a:r>
                        <a:rPr lang="en-US" sz="1100" b="0" i="0" u="none" strike="noStrike" baseline="0" smtClean="0">
                          <a:solidFill>
                            <a:srgbClr val="000000"/>
                          </a:solidFill>
                          <a:effectLst/>
                          <a:latin typeface="Calibri" panose="020F0502020204030204" pitchFamily="34" charset="0"/>
                        </a:rPr>
                        <a:t> của nhà bán hàng</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6412662"/>
                  </a:ext>
                </a:extLst>
              </a:tr>
            </a:tbl>
          </a:graphicData>
        </a:graphic>
      </p:graphicFrame>
      <p:sp>
        <p:nvSpPr>
          <p:cNvPr id="6" name="TextBox 5"/>
          <p:cNvSpPr txBox="1"/>
          <p:nvPr/>
        </p:nvSpPr>
        <p:spPr>
          <a:xfrm>
            <a:off x="764772" y="2353799"/>
            <a:ext cx="2593570" cy="369332"/>
          </a:xfrm>
          <a:prstGeom prst="rect">
            <a:avLst/>
          </a:prstGeom>
          <a:noFill/>
        </p:spPr>
        <p:txBody>
          <a:bodyPr wrap="square" rtlCol="0">
            <a:spAutoFit/>
          </a:bodyPr>
          <a:lstStyle/>
          <a:p>
            <a:r>
              <a:rPr lang="en-US" smtClean="0">
                <a:latin typeface="Calibri" panose="020F0502020204030204" pitchFamily="34" charset="0"/>
                <a:cs typeface="Calibri" panose="020F0502020204030204" pitchFamily="34" charset="0"/>
              </a:rPr>
              <a:t>1. Tên, ý nghĩa cột</a:t>
            </a:r>
            <a:endParaRPr lang="en-US">
              <a:latin typeface="Calibri" panose="020F0502020204030204" pitchFamily="34" charset="0"/>
              <a:cs typeface="Calibri" panose="020F0502020204030204" pitchFamily="34" charset="0"/>
            </a:endParaRPr>
          </a:p>
        </p:txBody>
      </p:sp>
      <p:sp>
        <p:nvSpPr>
          <p:cNvPr id="17" name="TextBox 16"/>
          <p:cNvSpPr txBox="1"/>
          <p:nvPr/>
        </p:nvSpPr>
        <p:spPr>
          <a:xfrm>
            <a:off x="764772" y="5521518"/>
            <a:ext cx="3873730" cy="369332"/>
          </a:xfrm>
          <a:prstGeom prst="rect">
            <a:avLst/>
          </a:prstGeom>
          <a:noFill/>
        </p:spPr>
        <p:txBody>
          <a:bodyPr wrap="square" rtlCol="0">
            <a:spAutoFit/>
          </a:bodyPr>
          <a:lstStyle/>
          <a:p>
            <a:r>
              <a:rPr lang="en-US" smtClean="0">
                <a:latin typeface="Calibri" panose="020F0502020204030204" pitchFamily="34" charset="0"/>
                <a:cs typeface="Calibri" panose="020F0502020204030204" pitchFamily="34" charset="0"/>
              </a:rPr>
              <a:t>2. Xử lý dữ liệu bằng Power Query</a:t>
            </a:r>
          </a:p>
        </p:txBody>
      </p:sp>
      <p:sp>
        <p:nvSpPr>
          <p:cNvPr id="19" name="TextBox 18"/>
          <p:cNvSpPr txBox="1"/>
          <p:nvPr/>
        </p:nvSpPr>
        <p:spPr>
          <a:xfrm>
            <a:off x="2360815" y="5890850"/>
            <a:ext cx="4846320" cy="584775"/>
          </a:xfrm>
          <a:prstGeom prst="rect">
            <a:avLst/>
          </a:prstGeom>
          <a:noFill/>
        </p:spPr>
        <p:txBody>
          <a:bodyPr wrap="square" rtlCol="0">
            <a:spAutoFit/>
          </a:bodyPr>
          <a:lstStyle/>
          <a:p>
            <a:pPr marL="285750" indent="-285750">
              <a:buFontTx/>
              <a:buChar char="-"/>
            </a:pPr>
            <a:r>
              <a:rPr lang="en-US" sz="1600" smtClean="0">
                <a:latin typeface="Calibri" panose="020F0502020204030204" pitchFamily="34" charset="0"/>
                <a:cs typeface="Calibri" panose="020F0502020204030204" pitchFamily="34" charset="0"/>
              </a:rPr>
              <a:t>Sửa lại tên cột</a:t>
            </a:r>
          </a:p>
          <a:p>
            <a:pPr marL="285750" indent="-285750">
              <a:buFontTx/>
              <a:buChar char="-"/>
            </a:pPr>
            <a:r>
              <a:rPr lang="en-US" sz="1600" smtClean="0">
                <a:latin typeface="Calibri" panose="020F0502020204030204" pitchFamily="34" charset="0"/>
                <a:cs typeface="Calibri" panose="020F0502020204030204" pitchFamily="34" charset="0"/>
              </a:rPr>
              <a:t>Xóa bỏ các dòng trùng lặp dữ liệu</a:t>
            </a:r>
            <a:endParaRPr lang="en-US" sz="16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8525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007" y="166254"/>
            <a:ext cx="2676698" cy="461665"/>
          </a:xfrm>
          <a:prstGeom prst="rect">
            <a:avLst/>
          </a:prstGeom>
          <a:noFill/>
        </p:spPr>
        <p:txBody>
          <a:bodyPr wrap="square" rtlCol="0">
            <a:spAutoFit/>
          </a:bodyPr>
          <a:lstStyle/>
          <a:p>
            <a:r>
              <a:rPr lang="en-US" sz="2400" b="1" smtClean="0">
                <a:solidFill>
                  <a:srgbClr val="FF0000"/>
                </a:solidFill>
                <a:effectLst>
                  <a:outerShdw blurRad="38100" dist="38100" dir="2700000" algn="tl">
                    <a:srgbClr val="000000">
                      <a:alpha val="43137"/>
                    </a:srgbClr>
                  </a:outerShdw>
                </a:effectLst>
              </a:rPr>
              <a:t>SECTION #1</a:t>
            </a:r>
            <a:endParaRPr lang="en-US" sz="2400" b="1">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515390" y="1021750"/>
            <a:ext cx="9044247" cy="1200329"/>
          </a:xfrm>
          <a:prstGeom prst="rect">
            <a:avLst/>
          </a:prstGeom>
          <a:noFill/>
        </p:spPr>
        <p:txBody>
          <a:bodyPr wrap="square" rtlCol="0">
            <a:spAutoFit/>
          </a:bodyPr>
          <a:lstStyle/>
          <a:p>
            <a:pPr>
              <a:lnSpc>
                <a:spcPct val="150000"/>
              </a:lnSpc>
            </a:pPr>
            <a:r>
              <a:rPr lang="en-US" sz="2400" b="1" smtClean="0">
                <a:latin typeface="Calibri" panose="020F0502020204030204" pitchFamily="34" charset="0"/>
                <a:cs typeface="Calibri" panose="020F0502020204030204" pitchFamily="34" charset="0"/>
              </a:rPr>
              <a:t>Xử lí dữ liệu:</a:t>
            </a:r>
          </a:p>
          <a:p>
            <a:pPr>
              <a:lnSpc>
                <a:spcPct val="150000"/>
              </a:lnSpc>
            </a:pPr>
            <a:r>
              <a:rPr lang="en-US" sz="2400" b="1" smtClean="0">
                <a:latin typeface="Calibri" panose="020F0502020204030204" pitchFamily="34" charset="0"/>
                <a:cs typeface="Calibri" panose="020F0502020204030204" pitchFamily="34" charset="0"/>
              </a:rPr>
              <a:t>Bảng 1: Review</a:t>
            </a:r>
          </a:p>
        </p:txBody>
      </p:sp>
      <p:graphicFrame>
        <p:nvGraphicFramePr>
          <p:cNvPr id="15" name="Table 14"/>
          <p:cNvGraphicFramePr>
            <a:graphicFrameLocks noGrp="1"/>
          </p:cNvGraphicFramePr>
          <p:nvPr>
            <p:extLst>
              <p:ext uri="{D42A27DB-BD31-4B8C-83A1-F6EECF244321}">
                <p14:modId xmlns:p14="http://schemas.microsoft.com/office/powerpoint/2010/main" val="829275238"/>
              </p:ext>
            </p:extLst>
          </p:nvPr>
        </p:nvGraphicFramePr>
        <p:xfrm>
          <a:off x="2360815" y="2937979"/>
          <a:ext cx="7772399" cy="1948366"/>
        </p:xfrm>
        <a:graphic>
          <a:graphicData uri="http://schemas.openxmlformats.org/drawingml/2006/table">
            <a:tbl>
              <a:tblPr/>
              <a:tblGrid>
                <a:gridCol w="2203873">
                  <a:extLst>
                    <a:ext uri="{9D8B030D-6E8A-4147-A177-3AD203B41FA5}">
                      <a16:colId xmlns:a16="http://schemas.microsoft.com/office/drawing/2014/main" val="846200693"/>
                    </a:ext>
                  </a:extLst>
                </a:gridCol>
                <a:gridCol w="1643172">
                  <a:extLst>
                    <a:ext uri="{9D8B030D-6E8A-4147-A177-3AD203B41FA5}">
                      <a16:colId xmlns:a16="http://schemas.microsoft.com/office/drawing/2014/main" val="2729606596"/>
                    </a:ext>
                  </a:extLst>
                </a:gridCol>
                <a:gridCol w="3925354">
                  <a:extLst>
                    <a:ext uri="{9D8B030D-6E8A-4147-A177-3AD203B41FA5}">
                      <a16:colId xmlns:a16="http://schemas.microsoft.com/office/drawing/2014/main" val="3202604096"/>
                    </a:ext>
                  </a:extLst>
                </a:gridCol>
              </a:tblGrid>
              <a:tr h="254135">
                <a:tc>
                  <a:txBody>
                    <a:bodyPr/>
                    <a:lstStyle/>
                    <a:p>
                      <a:pPr marL="91440" lvl="1" algn="ctr" fontAlgn="ctr"/>
                      <a:r>
                        <a:rPr lang="en-US" sz="1200" b="1" i="0" u="none" strike="noStrike" smtClean="0">
                          <a:solidFill>
                            <a:srgbClr val="000000"/>
                          </a:solidFill>
                          <a:effectLst/>
                          <a:latin typeface="Calibri" panose="020F0502020204030204" pitchFamily="34" charset="0"/>
                        </a:rPr>
                        <a:t>Tên</a:t>
                      </a:r>
                      <a:r>
                        <a:rPr lang="en-US" sz="1200" b="1" i="0" u="none" strike="noStrike" baseline="0" smtClean="0">
                          <a:solidFill>
                            <a:srgbClr val="000000"/>
                          </a:solidFill>
                          <a:effectLst/>
                          <a:latin typeface="Calibri" panose="020F0502020204030204" pitchFamily="34" charset="0"/>
                        </a:rPr>
                        <a:t> cột cũ</a:t>
                      </a:r>
                      <a:endParaRPr lang="en-US" sz="1200" b="1"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ctr" fontAlgn="ctr"/>
                      <a:r>
                        <a:rPr lang="en-US" sz="1200" b="1" i="0" u="none" strike="noStrike" smtClean="0">
                          <a:solidFill>
                            <a:srgbClr val="000000"/>
                          </a:solidFill>
                          <a:effectLst/>
                          <a:latin typeface="Calibri" panose="020F0502020204030204" pitchFamily="34" charset="0"/>
                        </a:rPr>
                        <a:t>Tên</a:t>
                      </a:r>
                      <a:r>
                        <a:rPr lang="en-US" sz="1200" b="1" i="0" u="none" strike="noStrike" baseline="0" smtClean="0">
                          <a:solidFill>
                            <a:srgbClr val="000000"/>
                          </a:solidFill>
                          <a:effectLst/>
                          <a:latin typeface="Calibri" panose="020F0502020204030204" pitchFamily="34" charset="0"/>
                        </a:rPr>
                        <a:t> cột mới</a:t>
                      </a:r>
                      <a:endParaRPr lang="en-US" sz="1200" b="1"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ctr" fontAlgn="ctr"/>
                      <a:r>
                        <a:rPr lang="en-US" sz="1200" b="1" i="0" u="none" strike="noStrike">
                          <a:solidFill>
                            <a:srgbClr val="000000"/>
                          </a:solidFill>
                          <a:effectLst/>
                          <a:latin typeface="Calibri" panose="020F0502020204030204" pitchFamily="34" charset="0"/>
                        </a:rPr>
                        <a:t>Ý nghĩa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9399489"/>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review_id</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baseline="0" smtClean="0">
                          <a:solidFill>
                            <a:srgbClr val="000000"/>
                          </a:solidFill>
                          <a:effectLst/>
                          <a:latin typeface="Calibri" panose="020F0502020204030204" pitchFamily="34" charset="0"/>
                        </a:rPr>
                        <a:t>Review ID</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Mã</a:t>
                      </a:r>
                      <a:r>
                        <a:rPr lang="en-US" sz="1100" b="0" i="0" u="none" strike="noStrike" baseline="0" smtClean="0">
                          <a:solidFill>
                            <a:srgbClr val="000000"/>
                          </a:solidFill>
                          <a:effectLst/>
                          <a:latin typeface="Calibri" panose="020F0502020204030204" pitchFamily="34" charset="0"/>
                        </a:rPr>
                        <a:t> định danh của lần đánh giá</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2691169"/>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order_id</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Order</a:t>
                      </a:r>
                      <a:r>
                        <a:rPr lang="en-US" sz="1100" b="0" i="0" u="none" strike="noStrike" baseline="0" smtClean="0">
                          <a:solidFill>
                            <a:srgbClr val="000000"/>
                          </a:solidFill>
                          <a:effectLst/>
                          <a:latin typeface="Calibri" panose="020F0502020204030204" pitchFamily="34" charset="0"/>
                        </a:rPr>
                        <a:t> ID</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Mã</a:t>
                      </a:r>
                      <a:r>
                        <a:rPr lang="en-US" sz="1100" b="0" i="0" u="none" strike="noStrike" baseline="0" smtClean="0">
                          <a:solidFill>
                            <a:srgbClr val="000000"/>
                          </a:solidFill>
                          <a:effectLst/>
                          <a:latin typeface="Calibri" panose="020F0502020204030204" pitchFamily="34" charset="0"/>
                        </a:rPr>
                        <a:t> định danh của đơn hàng</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9584400"/>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review_score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Review Score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Điểm</a:t>
                      </a:r>
                      <a:r>
                        <a:rPr lang="en-US" sz="1100" b="0" i="0" u="none" strike="noStrike" baseline="0" smtClean="0">
                          <a:solidFill>
                            <a:srgbClr val="000000"/>
                          </a:solidFill>
                          <a:effectLst/>
                          <a:latin typeface="Calibri" panose="020F0502020204030204" pitchFamily="34" charset="0"/>
                        </a:rPr>
                        <a:t> đánh giá (từ 1-5)</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038016"/>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review_comment_title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Comment Title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Tiêu</a:t>
                      </a:r>
                      <a:r>
                        <a:rPr lang="en-US" sz="1100" b="0" i="0" u="none" strike="noStrike" baseline="0" smtClean="0">
                          <a:solidFill>
                            <a:srgbClr val="000000"/>
                          </a:solidFill>
                          <a:effectLst/>
                          <a:latin typeface="Calibri" panose="020F0502020204030204" pitchFamily="34" charset="0"/>
                        </a:rPr>
                        <a:t> đề đánh giá</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6412662"/>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review_comment_message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Conment Message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Nội</a:t>
                      </a:r>
                      <a:r>
                        <a:rPr lang="en-US" sz="1100" b="0" i="0" u="none" strike="noStrike" baseline="0" smtClean="0">
                          <a:solidFill>
                            <a:srgbClr val="000000"/>
                          </a:solidFill>
                          <a:effectLst/>
                          <a:latin typeface="Calibri" panose="020F0502020204030204" pitchFamily="34" charset="0"/>
                        </a:rPr>
                        <a:t> dung đánh giá</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9926702"/>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review_creation_date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Review Time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Thời</a:t>
                      </a:r>
                      <a:r>
                        <a:rPr lang="en-US" sz="1100" b="0" i="0" u="none" strike="noStrike" baseline="0" smtClean="0">
                          <a:solidFill>
                            <a:srgbClr val="000000"/>
                          </a:solidFill>
                          <a:effectLst/>
                          <a:latin typeface="Calibri" panose="020F0502020204030204" pitchFamily="34" charset="0"/>
                        </a:rPr>
                        <a:t> gian đánh giá</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094139"/>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review_answer_timestamp</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Answer</a:t>
                      </a:r>
                      <a:r>
                        <a:rPr lang="en-US" sz="1100" b="0" i="0" u="none" strike="noStrike" baseline="0" smtClean="0">
                          <a:solidFill>
                            <a:srgbClr val="000000"/>
                          </a:solidFill>
                          <a:effectLst/>
                          <a:latin typeface="Calibri" panose="020F0502020204030204" pitchFamily="34" charset="0"/>
                        </a:rPr>
                        <a:t> Time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Thời</a:t>
                      </a:r>
                      <a:r>
                        <a:rPr lang="en-US" sz="1100" b="0" i="0" u="none" strike="noStrike" baseline="0" smtClean="0">
                          <a:solidFill>
                            <a:srgbClr val="000000"/>
                          </a:solidFill>
                          <a:effectLst/>
                          <a:latin typeface="Calibri" panose="020F0502020204030204" pitchFamily="34" charset="0"/>
                        </a:rPr>
                        <a:t> gian phản hồi đánh giá</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6959539"/>
                  </a:ext>
                </a:extLst>
              </a:tr>
            </a:tbl>
          </a:graphicData>
        </a:graphic>
      </p:graphicFrame>
      <p:sp>
        <p:nvSpPr>
          <p:cNvPr id="6" name="TextBox 5"/>
          <p:cNvSpPr txBox="1"/>
          <p:nvPr/>
        </p:nvSpPr>
        <p:spPr>
          <a:xfrm>
            <a:off x="764772" y="2353799"/>
            <a:ext cx="2593570" cy="369332"/>
          </a:xfrm>
          <a:prstGeom prst="rect">
            <a:avLst/>
          </a:prstGeom>
          <a:noFill/>
        </p:spPr>
        <p:txBody>
          <a:bodyPr wrap="square" rtlCol="0">
            <a:spAutoFit/>
          </a:bodyPr>
          <a:lstStyle/>
          <a:p>
            <a:r>
              <a:rPr lang="en-US" smtClean="0">
                <a:latin typeface="Calibri" panose="020F0502020204030204" pitchFamily="34" charset="0"/>
                <a:cs typeface="Calibri" panose="020F0502020204030204" pitchFamily="34" charset="0"/>
              </a:rPr>
              <a:t>1. Tên, ý nghĩa cột</a:t>
            </a:r>
            <a:endParaRPr lang="en-US">
              <a:latin typeface="Calibri" panose="020F0502020204030204" pitchFamily="34" charset="0"/>
              <a:cs typeface="Calibri" panose="020F0502020204030204" pitchFamily="34" charset="0"/>
            </a:endParaRPr>
          </a:p>
        </p:txBody>
      </p:sp>
      <p:sp>
        <p:nvSpPr>
          <p:cNvPr id="9" name="TextBox 8"/>
          <p:cNvSpPr txBox="1"/>
          <p:nvPr/>
        </p:nvSpPr>
        <p:spPr>
          <a:xfrm>
            <a:off x="764772" y="5521518"/>
            <a:ext cx="3873730" cy="369332"/>
          </a:xfrm>
          <a:prstGeom prst="rect">
            <a:avLst/>
          </a:prstGeom>
          <a:noFill/>
        </p:spPr>
        <p:txBody>
          <a:bodyPr wrap="square" rtlCol="0">
            <a:spAutoFit/>
          </a:bodyPr>
          <a:lstStyle/>
          <a:p>
            <a:r>
              <a:rPr lang="en-US" smtClean="0">
                <a:latin typeface="Calibri" panose="020F0502020204030204" pitchFamily="34" charset="0"/>
                <a:cs typeface="Calibri" panose="020F0502020204030204" pitchFamily="34" charset="0"/>
              </a:rPr>
              <a:t>2. Xử lý dữ liệu bằng Power Query</a:t>
            </a:r>
          </a:p>
        </p:txBody>
      </p:sp>
      <p:sp>
        <p:nvSpPr>
          <p:cNvPr id="10" name="TextBox 9"/>
          <p:cNvSpPr txBox="1"/>
          <p:nvPr/>
        </p:nvSpPr>
        <p:spPr>
          <a:xfrm>
            <a:off x="2360815" y="5890850"/>
            <a:ext cx="4846320" cy="584775"/>
          </a:xfrm>
          <a:prstGeom prst="rect">
            <a:avLst/>
          </a:prstGeom>
          <a:noFill/>
        </p:spPr>
        <p:txBody>
          <a:bodyPr wrap="square" rtlCol="0">
            <a:spAutoFit/>
          </a:bodyPr>
          <a:lstStyle/>
          <a:p>
            <a:pPr marL="285750" indent="-285750">
              <a:buFontTx/>
              <a:buChar char="-"/>
            </a:pPr>
            <a:r>
              <a:rPr lang="en-US" sz="1600" smtClean="0">
                <a:latin typeface="Calibri" panose="020F0502020204030204" pitchFamily="34" charset="0"/>
                <a:cs typeface="Calibri" panose="020F0502020204030204" pitchFamily="34" charset="0"/>
              </a:rPr>
              <a:t>Sửa lại tên cột</a:t>
            </a:r>
          </a:p>
          <a:p>
            <a:pPr marL="285750" indent="-285750">
              <a:buFontTx/>
              <a:buChar char="-"/>
            </a:pPr>
            <a:r>
              <a:rPr lang="en-US" sz="1600" smtClean="0">
                <a:latin typeface="Calibri" panose="020F0502020204030204" pitchFamily="34" charset="0"/>
                <a:cs typeface="Calibri" panose="020F0502020204030204" pitchFamily="34" charset="0"/>
              </a:rPr>
              <a:t>Xóa bỏ các dòng trùng lặp dữ liệu</a:t>
            </a:r>
            <a:endParaRPr lang="en-US" sz="16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632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007" y="166254"/>
            <a:ext cx="2676698" cy="461665"/>
          </a:xfrm>
          <a:prstGeom prst="rect">
            <a:avLst/>
          </a:prstGeom>
          <a:noFill/>
        </p:spPr>
        <p:txBody>
          <a:bodyPr wrap="square" rtlCol="0">
            <a:spAutoFit/>
          </a:bodyPr>
          <a:lstStyle/>
          <a:p>
            <a:r>
              <a:rPr lang="en-US" sz="2400" b="1" smtClean="0">
                <a:solidFill>
                  <a:srgbClr val="FF0000"/>
                </a:solidFill>
                <a:effectLst>
                  <a:outerShdw blurRad="38100" dist="38100" dir="2700000" algn="tl">
                    <a:srgbClr val="000000">
                      <a:alpha val="43137"/>
                    </a:srgbClr>
                  </a:outerShdw>
                </a:effectLst>
              </a:rPr>
              <a:t>SECTION #1</a:t>
            </a:r>
            <a:endParaRPr lang="en-US" sz="2400" b="1">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515390" y="1021750"/>
            <a:ext cx="9044247" cy="1200329"/>
          </a:xfrm>
          <a:prstGeom prst="rect">
            <a:avLst/>
          </a:prstGeom>
          <a:noFill/>
        </p:spPr>
        <p:txBody>
          <a:bodyPr wrap="square" rtlCol="0">
            <a:spAutoFit/>
          </a:bodyPr>
          <a:lstStyle/>
          <a:p>
            <a:pPr>
              <a:lnSpc>
                <a:spcPct val="150000"/>
              </a:lnSpc>
            </a:pPr>
            <a:r>
              <a:rPr lang="en-US" sz="2400" b="1" smtClean="0">
                <a:latin typeface="Calibri" panose="020F0502020204030204" pitchFamily="34" charset="0"/>
                <a:cs typeface="Calibri" panose="020F0502020204030204" pitchFamily="34" charset="0"/>
              </a:rPr>
              <a:t>Xử lí dữ liệu:</a:t>
            </a:r>
          </a:p>
          <a:p>
            <a:pPr>
              <a:lnSpc>
                <a:spcPct val="150000"/>
              </a:lnSpc>
            </a:pPr>
            <a:r>
              <a:rPr lang="en-US" sz="2400" b="1" smtClean="0">
                <a:latin typeface="Calibri" panose="020F0502020204030204" pitchFamily="34" charset="0"/>
                <a:cs typeface="Calibri" panose="020F0502020204030204" pitchFamily="34" charset="0"/>
              </a:rPr>
              <a:t>Bảng 1: Product</a:t>
            </a:r>
          </a:p>
        </p:txBody>
      </p:sp>
      <p:graphicFrame>
        <p:nvGraphicFramePr>
          <p:cNvPr id="15" name="Table 14"/>
          <p:cNvGraphicFramePr>
            <a:graphicFrameLocks noGrp="1"/>
          </p:cNvGraphicFramePr>
          <p:nvPr>
            <p:extLst>
              <p:ext uri="{D42A27DB-BD31-4B8C-83A1-F6EECF244321}">
                <p14:modId xmlns:p14="http://schemas.microsoft.com/office/powerpoint/2010/main" val="2934839668"/>
              </p:ext>
            </p:extLst>
          </p:nvPr>
        </p:nvGraphicFramePr>
        <p:xfrm>
          <a:off x="2360815" y="2937979"/>
          <a:ext cx="7772399" cy="2432432"/>
        </p:xfrm>
        <a:graphic>
          <a:graphicData uri="http://schemas.openxmlformats.org/drawingml/2006/table">
            <a:tbl>
              <a:tblPr/>
              <a:tblGrid>
                <a:gridCol w="2203873">
                  <a:extLst>
                    <a:ext uri="{9D8B030D-6E8A-4147-A177-3AD203B41FA5}">
                      <a16:colId xmlns:a16="http://schemas.microsoft.com/office/drawing/2014/main" val="846200693"/>
                    </a:ext>
                  </a:extLst>
                </a:gridCol>
                <a:gridCol w="1643172">
                  <a:extLst>
                    <a:ext uri="{9D8B030D-6E8A-4147-A177-3AD203B41FA5}">
                      <a16:colId xmlns:a16="http://schemas.microsoft.com/office/drawing/2014/main" val="2729606596"/>
                    </a:ext>
                  </a:extLst>
                </a:gridCol>
                <a:gridCol w="3925354">
                  <a:extLst>
                    <a:ext uri="{9D8B030D-6E8A-4147-A177-3AD203B41FA5}">
                      <a16:colId xmlns:a16="http://schemas.microsoft.com/office/drawing/2014/main" val="3202604096"/>
                    </a:ext>
                  </a:extLst>
                </a:gridCol>
              </a:tblGrid>
              <a:tr h="254135">
                <a:tc>
                  <a:txBody>
                    <a:bodyPr/>
                    <a:lstStyle/>
                    <a:p>
                      <a:pPr marL="91440" lvl="1" algn="ctr" fontAlgn="ctr"/>
                      <a:r>
                        <a:rPr lang="en-US" sz="1200" b="1" i="0" u="none" strike="noStrike" smtClean="0">
                          <a:solidFill>
                            <a:srgbClr val="000000"/>
                          </a:solidFill>
                          <a:effectLst/>
                          <a:latin typeface="Calibri" panose="020F0502020204030204" pitchFamily="34" charset="0"/>
                        </a:rPr>
                        <a:t>Tên</a:t>
                      </a:r>
                      <a:r>
                        <a:rPr lang="en-US" sz="1200" b="1" i="0" u="none" strike="noStrike" baseline="0" smtClean="0">
                          <a:solidFill>
                            <a:srgbClr val="000000"/>
                          </a:solidFill>
                          <a:effectLst/>
                          <a:latin typeface="Calibri" panose="020F0502020204030204" pitchFamily="34" charset="0"/>
                        </a:rPr>
                        <a:t> cột cũ</a:t>
                      </a:r>
                      <a:endParaRPr lang="en-US" sz="1200" b="1"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ctr" fontAlgn="ctr"/>
                      <a:r>
                        <a:rPr lang="en-US" sz="1200" b="1" i="0" u="none" strike="noStrike" smtClean="0">
                          <a:solidFill>
                            <a:srgbClr val="000000"/>
                          </a:solidFill>
                          <a:effectLst/>
                          <a:latin typeface="Calibri" panose="020F0502020204030204" pitchFamily="34" charset="0"/>
                        </a:rPr>
                        <a:t>Tên</a:t>
                      </a:r>
                      <a:r>
                        <a:rPr lang="en-US" sz="1200" b="1" i="0" u="none" strike="noStrike" baseline="0" smtClean="0">
                          <a:solidFill>
                            <a:srgbClr val="000000"/>
                          </a:solidFill>
                          <a:effectLst/>
                          <a:latin typeface="Calibri" panose="020F0502020204030204" pitchFamily="34" charset="0"/>
                        </a:rPr>
                        <a:t> cột mới</a:t>
                      </a:r>
                      <a:endParaRPr lang="en-US" sz="1200" b="1"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ctr" fontAlgn="ctr"/>
                      <a:r>
                        <a:rPr lang="en-US" sz="1200" b="1" i="0" u="none" strike="noStrike">
                          <a:solidFill>
                            <a:srgbClr val="000000"/>
                          </a:solidFill>
                          <a:effectLst/>
                          <a:latin typeface="Calibri" panose="020F0502020204030204" pitchFamily="34" charset="0"/>
                        </a:rPr>
                        <a:t>Ý nghĩa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9399489"/>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product_id</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baseline="0" smtClean="0">
                          <a:solidFill>
                            <a:srgbClr val="000000"/>
                          </a:solidFill>
                          <a:effectLst/>
                          <a:latin typeface="Calibri" panose="020F0502020204030204" pitchFamily="34" charset="0"/>
                        </a:rPr>
                        <a:t>Product ID</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Mã</a:t>
                      </a:r>
                      <a:r>
                        <a:rPr lang="en-US" sz="1100" b="0" i="0" u="none" strike="noStrike" baseline="0" smtClean="0">
                          <a:solidFill>
                            <a:srgbClr val="000000"/>
                          </a:solidFill>
                          <a:effectLst/>
                          <a:latin typeface="Calibri" panose="020F0502020204030204" pitchFamily="34" charset="0"/>
                        </a:rPr>
                        <a:t> định danh của sản phẩm</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2691169"/>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product_category_name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Product</a:t>
                      </a:r>
                      <a:r>
                        <a:rPr lang="en-US" sz="1100" b="0" i="0" u="none" strike="noStrike" baseline="0" smtClean="0">
                          <a:solidFill>
                            <a:srgbClr val="000000"/>
                          </a:solidFill>
                          <a:effectLst/>
                          <a:latin typeface="Calibri" panose="020F0502020204030204" pitchFamily="34" charset="0"/>
                        </a:rPr>
                        <a:t> Name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Tên</a:t>
                      </a:r>
                      <a:r>
                        <a:rPr lang="en-US" sz="1100" b="0" i="0" u="none" strike="noStrike" baseline="0" smtClean="0">
                          <a:solidFill>
                            <a:srgbClr val="000000"/>
                          </a:solidFill>
                          <a:effectLst/>
                          <a:latin typeface="Calibri" panose="020F0502020204030204" pitchFamily="34" charset="0"/>
                        </a:rPr>
                        <a:t> sản phẩm</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9584400"/>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product_name_lenght</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Name Length</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Độ</a:t>
                      </a:r>
                      <a:r>
                        <a:rPr lang="en-US" sz="1100" b="0" i="0" u="none" strike="noStrike" baseline="0" smtClean="0">
                          <a:solidFill>
                            <a:srgbClr val="000000"/>
                          </a:solidFill>
                          <a:effectLst/>
                          <a:latin typeface="Calibri" panose="020F0502020204030204" pitchFamily="34" charset="0"/>
                        </a:rPr>
                        <a:t> dài của tên sản phẩm</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038016"/>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product_description_lenght</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Desciption</a:t>
                      </a:r>
                      <a:r>
                        <a:rPr lang="en-US" sz="1100" b="0" i="0" u="none" strike="noStrike" baseline="0" smtClean="0">
                          <a:solidFill>
                            <a:srgbClr val="000000"/>
                          </a:solidFill>
                          <a:effectLst/>
                          <a:latin typeface="Calibri" panose="020F0502020204030204" pitchFamily="34" charset="0"/>
                        </a:rPr>
                        <a:t> Length</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Độ</a:t>
                      </a:r>
                      <a:r>
                        <a:rPr lang="en-US" sz="1100" b="0" i="0" u="none" strike="noStrike" baseline="0" smtClean="0">
                          <a:solidFill>
                            <a:srgbClr val="000000"/>
                          </a:solidFill>
                          <a:effectLst/>
                          <a:latin typeface="Calibri" panose="020F0502020204030204" pitchFamily="34" charset="0"/>
                        </a:rPr>
                        <a:t> dài của mô tả sản phẩm</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6412662"/>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product_photos_qty</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Photo</a:t>
                      </a:r>
                      <a:r>
                        <a:rPr lang="en-US" sz="1100" b="0" i="0" u="none" strike="noStrike" baseline="0" smtClean="0">
                          <a:solidFill>
                            <a:srgbClr val="000000"/>
                          </a:solidFill>
                          <a:effectLst/>
                          <a:latin typeface="Calibri" panose="020F0502020204030204" pitchFamily="34" charset="0"/>
                        </a:rPr>
                        <a:t> Qty</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Số</a:t>
                      </a:r>
                      <a:r>
                        <a:rPr lang="en-US" sz="1100" b="0" i="0" u="none" strike="noStrike" baseline="0" smtClean="0">
                          <a:solidFill>
                            <a:srgbClr val="000000"/>
                          </a:solidFill>
                          <a:effectLst/>
                          <a:latin typeface="Calibri" panose="020F0502020204030204" pitchFamily="34" charset="0"/>
                        </a:rPr>
                        <a:t> lượng ảnh của sản phẩm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9926702"/>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product_weight_g</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Weight_g</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Trọng</a:t>
                      </a:r>
                      <a:r>
                        <a:rPr lang="en-US" sz="1100" b="0" i="0" u="none" strike="noStrike" baseline="0" smtClean="0">
                          <a:solidFill>
                            <a:srgbClr val="000000"/>
                          </a:solidFill>
                          <a:effectLst/>
                          <a:latin typeface="Calibri" panose="020F0502020204030204" pitchFamily="34" charset="0"/>
                        </a:rPr>
                        <a:t> lượng sản phẩm (tính bằng gram)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094139"/>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product_length_cm</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Length_cm</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Chiều</a:t>
                      </a:r>
                      <a:r>
                        <a:rPr lang="en-US" sz="1100" b="0" i="0" u="none" strike="noStrike" baseline="0" smtClean="0">
                          <a:solidFill>
                            <a:srgbClr val="000000"/>
                          </a:solidFill>
                          <a:effectLst/>
                          <a:latin typeface="Calibri" panose="020F0502020204030204" pitchFamily="34" charset="0"/>
                        </a:rPr>
                        <a:t> dài sản phẩm (tính bằng cm)</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6959539"/>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product_height_cm</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Height_cm</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marR="0" lvl="1" indent="0" algn="l" defTabSz="9144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srgbClr val="000000"/>
                          </a:solidFill>
                          <a:effectLst/>
                          <a:uLnTx/>
                          <a:uFillTx/>
                          <a:latin typeface="Calibri" panose="020F0502020204030204" pitchFamily="34" charset="0"/>
                          <a:ea typeface="+mn-ea"/>
                          <a:cs typeface="+mn-cs"/>
                        </a:rPr>
                        <a:t>Chiều cao sản phẩm (tính bằng cm)</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7886871"/>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product_width_cm</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Width_cm</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marR="0" lvl="1" indent="0" algn="l" defTabSz="9144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srgbClr val="000000"/>
                          </a:solidFill>
                          <a:effectLst/>
                          <a:uLnTx/>
                          <a:uFillTx/>
                          <a:latin typeface="Calibri" panose="020F0502020204030204" pitchFamily="34" charset="0"/>
                          <a:ea typeface="+mn-ea"/>
                          <a:cs typeface="+mn-cs"/>
                        </a:rPr>
                        <a:t>Chiều rộng sản phẩm (tính bằng cm)</a:t>
                      </a:r>
                      <a:endParaRPr kumimoji="0" lang="en-US" sz="1100"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4414402"/>
                  </a:ext>
                </a:extLst>
              </a:tr>
            </a:tbl>
          </a:graphicData>
        </a:graphic>
      </p:graphicFrame>
      <p:sp>
        <p:nvSpPr>
          <p:cNvPr id="6" name="TextBox 5"/>
          <p:cNvSpPr txBox="1"/>
          <p:nvPr/>
        </p:nvSpPr>
        <p:spPr>
          <a:xfrm>
            <a:off x="764772" y="2353799"/>
            <a:ext cx="2593570" cy="369332"/>
          </a:xfrm>
          <a:prstGeom prst="rect">
            <a:avLst/>
          </a:prstGeom>
          <a:noFill/>
        </p:spPr>
        <p:txBody>
          <a:bodyPr wrap="square" rtlCol="0">
            <a:spAutoFit/>
          </a:bodyPr>
          <a:lstStyle/>
          <a:p>
            <a:r>
              <a:rPr lang="en-US" smtClean="0">
                <a:latin typeface="Calibri" panose="020F0502020204030204" pitchFamily="34" charset="0"/>
                <a:cs typeface="Calibri" panose="020F0502020204030204" pitchFamily="34" charset="0"/>
              </a:rPr>
              <a:t>1. Tên, ý nghĩa cột</a:t>
            </a:r>
            <a:endParaRPr lang="en-US">
              <a:latin typeface="Calibri" panose="020F0502020204030204" pitchFamily="34" charset="0"/>
              <a:cs typeface="Calibri" panose="020F0502020204030204" pitchFamily="34" charset="0"/>
            </a:endParaRPr>
          </a:p>
        </p:txBody>
      </p:sp>
      <p:sp>
        <p:nvSpPr>
          <p:cNvPr id="9" name="TextBox 8"/>
          <p:cNvSpPr txBox="1"/>
          <p:nvPr/>
        </p:nvSpPr>
        <p:spPr>
          <a:xfrm>
            <a:off x="764772" y="5521518"/>
            <a:ext cx="3873730" cy="369332"/>
          </a:xfrm>
          <a:prstGeom prst="rect">
            <a:avLst/>
          </a:prstGeom>
          <a:noFill/>
        </p:spPr>
        <p:txBody>
          <a:bodyPr wrap="square" rtlCol="0">
            <a:spAutoFit/>
          </a:bodyPr>
          <a:lstStyle/>
          <a:p>
            <a:r>
              <a:rPr lang="en-US" smtClean="0">
                <a:latin typeface="Calibri" panose="020F0502020204030204" pitchFamily="34" charset="0"/>
                <a:cs typeface="Calibri" panose="020F0502020204030204" pitchFamily="34" charset="0"/>
              </a:rPr>
              <a:t>2. Xử lý dữ liệu bằng Power Query</a:t>
            </a:r>
          </a:p>
        </p:txBody>
      </p:sp>
      <p:sp>
        <p:nvSpPr>
          <p:cNvPr id="10" name="TextBox 9"/>
          <p:cNvSpPr txBox="1"/>
          <p:nvPr/>
        </p:nvSpPr>
        <p:spPr>
          <a:xfrm>
            <a:off x="2360815" y="5890850"/>
            <a:ext cx="4846320" cy="584775"/>
          </a:xfrm>
          <a:prstGeom prst="rect">
            <a:avLst/>
          </a:prstGeom>
          <a:noFill/>
        </p:spPr>
        <p:txBody>
          <a:bodyPr wrap="square" rtlCol="0">
            <a:spAutoFit/>
          </a:bodyPr>
          <a:lstStyle/>
          <a:p>
            <a:pPr marL="285750" indent="-285750">
              <a:buFontTx/>
              <a:buChar char="-"/>
            </a:pPr>
            <a:r>
              <a:rPr lang="en-US" sz="1600" smtClean="0">
                <a:latin typeface="Calibri" panose="020F0502020204030204" pitchFamily="34" charset="0"/>
                <a:cs typeface="Calibri" panose="020F0502020204030204" pitchFamily="34" charset="0"/>
              </a:rPr>
              <a:t>Sửa lại tên cột</a:t>
            </a:r>
          </a:p>
          <a:p>
            <a:pPr marL="285750" indent="-285750">
              <a:buFontTx/>
              <a:buChar char="-"/>
            </a:pPr>
            <a:r>
              <a:rPr lang="en-US" sz="1600" smtClean="0">
                <a:latin typeface="Calibri" panose="020F0502020204030204" pitchFamily="34" charset="0"/>
                <a:cs typeface="Calibri" panose="020F0502020204030204" pitchFamily="34" charset="0"/>
              </a:rPr>
              <a:t>Xóa bỏ các dòng trùng lặp dữ liệu</a:t>
            </a:r>
            <a:endParaRPr lang="en-US" sz="16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1392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007" y="166254"/>
            <a:ext cx="2676698" cy="461665"/>
          </a:xfrm>
          <a:prstGeom prst="rect">
            <a:avLst/>
          </a:prstGeom>
          <a:noFill/>
        </p:spPr>
        <p:txBody>
          <a:bodyPr wrap="square" rtlCol="0">
            <a:spAutoFit/>
          </a:bodyPr>
          <a:lstStyle/>
          <a:p>
            <a:r>
              <a:rPr lang="en-US" sz="2400" b="1" smtClean="0">
                <a:solidFill>
                  <a:srgbClr val="FF0000"/>
                </a:solidFill>
                <a:effectLst>
                  <a:outerShdw blurRad="38100" dist="38100" dir="2700000" algn="tl">
                    <a:srgbClr val="000000">
                      <a:alpha val="43137"/>
                    </a:srgbClr>
                  </a:outerShdw>
                </a:effectLst>
              </a:rPr>
              <a:t>SECTION #1</a:t>
            </a:r>
            <a:endParaRPr lang="en-US" sz="2400" b="1">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515390" y="1021750"/>
            <a:ext cx="9044247" cy="1200329"/>
          </a:xfrm>
          <a:prstGeom prst="rect">
            <a:avLst/>
          </a:prstGeom>
          <a:noFill/>
        </p:spPr>
        <p:txBody>
          <a:bodyPr wrap="square" rtlCol="0">
            <a:spAutoFit/>
          </a:bodyPr>
          <a:lstStyle/>
          <a:p>
            <a:pPr>
              <a:lnSpc>
                <a:spcPct val="150000"/>
              </a:lnSpc>
            </a:pPr>
            <a:r>
              <a:rPr lang="en-US" sz="2400" b="1" smtClean="0">
                <a:latin typeface="Calibri" panose="020F0502020204030204" pitchFamily="34" charset="0"/>
                <a:cs typeface="Calibri" panose="020F0502020204030204" pitchFamily="34" charset="0"/>
              </a:rPr>
              <a:t>Xử lí dữ liệu:</a:t>
            </a:r>
          </a:p>
          <a:p>
            <a:pPr>
              <a:lnSpc>
                <a:spcPct val="150000"/>
              </a:lnSpc>
            </a:pPr>
            <a:r>
              <a:rPr lang="en-US" sz="2400" b="1" smtClean="0">
                <a:latin typeface="Calibri" panose="020F0502020204030204" pitchFamily="34" charset="0"/>
                <a:cs typeface="Calibri" panose="020F0502020204030204" pitchFamily="34" charset="0"/>
              </a:rPr>
              <a:t>Bảng 1: Payment</a:t>
            </a:r>
          </a:p>
        </p:txBody>
      </p:sp>
      <p:graphicFrame>
        <p:nvGraphicFramePr>
          <p:cNvPr id="15" name="Table 14"/>
          <p:cNvGraphicFramePr>
            <a:graphicFrameLocks noGrp="1"/>
          </p:cNvGraphicFramePr>
          <p:nvPr>
            <p:extLst>
              <p:ext uri="{D42A27DB-BD31-4B8C-83A1-F6EECF244321}">
                <p14:modId xmlns:p14="http://schemas.microsoft.com/office/powerpoint/2010/main" val="1955878819"/>
              </p:ext>
            </p:extLst>
          </p:nvPr>
        </p:nvGraphicFramePr>
        <p:xfrm>
          <a:off x="2360815" y="2937979"/>
          <a:ext cx="7772399" cy="1464300"/>
        </p:xfrm>
        <a:graphic>
          <a:graphicData uri="http://schemas.openxmlformats.org/drawingml/2006/table">
            <a:tbl>
              <a:tblPr/>
              <a:tblGrid>
                <a:gridCol w="2203873">
                  <a:extLst>
                    <a:ext uri="{9D8B030D-6E8A-4147-A177-3AD203B41FA5}">
                      <a16:colId xmlns:a16="http://schemas.microsoft.com/office/drawing/2014/main" val="846200693"/>
                    </a:ext>
                  </a:extLst>
                </a:gridCol>
                <a:gridCol w="1643172">
                  <a:extLst>
                    <a:ext uri="{9D8B030D-6E8A-4147-A177-3AD203B41FA5}">
                      <a16:colId xmlns:a16="http://schemas.microsoft.com/office/drawing/2014/main" val="2729606596"/>
                    </a:ext>
                  </a:extLst>
                </a:gridCol>
                <a:gridCol w="3925354">
                  <a:extLst>
                    <a:ext uri="{9D8B030D-6E8A-4147-A177-3AD203B41FA5}">
                      <a16:colId xmlns:a16="http://schemas.microsoft.com/office/drawing/2014/main" val="3202604096"/>
                    </a:ext>
                  </a:extLst>
                </a:gridCol>
              </a:tblGrid>
              <a:tr h="254135">
                <a:tc>
                  <a:txBody>
                    <a:bodyPr/>
                    <a:lstStyle/>
                    <a:p>
                      <a:pPr marL="91440" lvl="1" algn="ctr" fontAlgn="ctr"/>
                      <a:r>
                        <a:rPr lang="en-US" sz="1200" b="1" i="0" u="none" strike="noStrike" smtClean="0">
                          <a:solidFill>
                            <a:srgbClr val="000000"/>
                          </a:solidFill>
                          <a:effectLst/>
                          <a:latin typeface="Calibri" panose="020F0502020204030204" pitchFamily="34" charset="0"/>
                        </a:rPr>
                        <a:t>Tên</a:t>
                      </a:r>
                      <a:r>
                        <a:rPr lang="en-US" sz="1200" b="1" i="0" u="none" strike="noStrike" baseline="0" smtClean="0">
                          <a:solidFill>
                            <a:srgbClr val="000000"/>
                          </a:solidFill>
                          <a:effectLst/>
                          <a:latin typeface="Calibri" panose="020F0502020204030204" pitchFamily="34" charset="0"/>
                        </a:rPr>
                        <a:t> cột cũ</a:t>
                      </a:r>
                      <a:endParaRPr lang="en-US" sz="1200" b="1"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ctr" fontAlgn="ctr"/>
                      <a:r>
                        <a:rPr lang="en-US" sz="1200" b="1" i="0" u="none" strike="noStrike" smtClean="0">
                          <a:solidFill>
                            <a:srgbClr val="000000"/>
                          </a:solidFill>
                          <a:effectLst/>
                          <a:latin typeface="Calibri" panose="020F0502020204030204" pitchFamily="34" charset="0"/>
                        </a:rPr>
                        <a:t>Tên</a:t>
                      </a:r>
                      <a:r>
                        <a:rPr lang="en-US" sz="1200" b="1" i="0" u="none" strike="noStrike" baseline="0" smtClean="0">
                          <a:solidFill>
                            <a:srgbClr val="000000"/>
                          </a:solidFill>
                          <a:effectLst/>
                          <a:latin typeface="Calibri" panose="020F0502020204030204" pitchFamily="34" charset="0"/>
                        </a:rPr>
                        <a:t> cột mới</a:t>
                      </a:r>
                      <a:endParaRPr lang="en-US" sz="1200" b="1"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ctr" fontAlgn="ctr"/>
                      <a:r>
                        <a:rPr lang="en-US" sz="1200" b="1" i="0" u="none" strike="noStrike">
                          <a:solidFill>
                            <a:srgbClr val="000000"/>
                          </a:solidFill>
                          <a:effectLst/>
                          <a:latin typeface="Calibri" panose="020F0502020204030204" pitchFamily="34" charset="0"/>
                        </a:rPr>
                        <a:t>Ý nghĩa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9399489"/>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order_id</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Order</a:t>
                      </a:r>
                      <a:r>
                        <a:rPr lang="en-US" sz="1100" b="0" i="0" u="none" strike="noStrike" baseline="0" smtClean="0">
                          <a:solidFill>
                            <a:srgbClr val="000000"/>
                          </a:solidFill>
                          <a:effectLst/>
                          <a:latin typeface="Calibri" panose="020F0502020204030204" pitchFamily="34" charset="0"/>
                        </a:rPr>
                        <a:t> ID</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Mã</a:t>
                      </a:r>
                      <a:r>
                        <a:rPr lang="en-US" sz="1100" b="0" i="0" u="none" strike="noStrike" baseline="0" smtClean="0">
                          <a:solidFill>
                            <a:srgbClr val="000000"/>
                          </a:solidFill>
                          <a:effectLst/>
                          <a:latin typeface="Calibri" panose="020F0502020204030204" pitchFamily="34" charset="0"/>
                        </a:rPr>
                        <a:t> định danh của đơn hàng</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2691169"/>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payment_sequential</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Payment</a:t>
                      </a:r>
                      <a:r>
                        <a:rPr lang="en-US" sz="1100" b="0" i="0" u="none" strike="noStrike" baseline="0" smtClean="0">
                          <a:solidFill>
                            <a:srgbClr val="000000"/>
                          </a:solidFill>
                          <a:effectLst/>
                          <a:latin typeface="Calibri" panose="020F0502020204030204" pitchFamily="34" charset="0"/>
                        </a:rPr>
                        <a:t> Sequential</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Số</a:t>
                      </a:r>
                      <a:r>
                        <a:rPr lang="en-US" sz="1100" b="0" i="0" u="none" strike="noStrike" baseline="0" smtClean="0">
                          <a:solidFill>
                            <a:srgbClr val="000000"/>
                          </a:solidFill>
                          <a:effectLst/>
                          <a:latin typeface="Calibri" panose="020F0502020204030204" pitchFamily="34" charset="0"/>
                        </a:rPr>
                        <a:t> thứ tự thanh toán</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9584400"/>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payment_type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Payment</a:t>
                      </a:r>
                      <a:r>
                        <a:rPr lang="en-US" sz="1100" b="0" i="0" u="none" strike="noStrike" baseline="0" smtClean="0">
                          <a:solidFill>
                            <a:srgbClr val="000000"/>
                          </a:solidFill>
                          <a:effectLst/>
                          <a:latin typeface="Calibri" panose="020F0502020204030204" pitchFamily="34" charset="0"/>
                        </a:rPr>
                        <a:t> Type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Loại</a:t>
                      </a:r>
                      <a:r>
                        <a:rPr lang="en-US" sz="1100" b="0" i="0" u="none" strike="noStrike" baseline="0" smtClean="0">
                          <a:solidFill>
                            <a:srgbClr val="000000"/>
                          </a:solidFill>
                          <a:effectLst/>
                          <a:latin typeface="Calibri" panose="020F0502020204030204" pitchFamily="34" charset="0"/>
                        </a:rPr>
                        <a:t> thanh toán</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038016"/>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payment_installments</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Payment</a:t>
                      </a:r>
                      <a:r>
                        <a:rPr lang="en-US" sz="1100" b="0" i="0" u="none" strike="noStrike" baseline="0" smtClean="0">
                          <a:solidFill>
                            <a:srgbClr val="000000"/>
                          </a:solidFill>
                          <a:effectLst/>
                          <a:latin typeface="Calibri" panose="020F0502020204030204" pitchFamily="34" charset="0"/>
                        </a:rPr>
                        <a:t> Insallments</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Thanh</a:t>
                      </a:r>
                      <a:r>
                        <a:rPr lang="en-US" sz="1100" b="0" i="0" u="none" strike="noStrike" baseline="0" smtClean="0">
                          <a:solidFill>
                            <a:srgbClr val="000000"/>
                          </a:solidFill>
                          <a:effectLst/>
                          <a:latin typeface="Calibri" panose="020F0502020204030204" pitchFamily="34" charset="0"/>
                        </a:rPr>
                        <a:t> toán trả góp</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6412662"/>
                  </a:ext>
                </a:extLst>
              </a:tr>
              <a:tr h="242033">
                <a:tc>
                  <a:txBody>
                    <a:bodyPr/>
                    <a:lstStyle/>
                    <a:p>
                      <a:pPr marL="91440" lvl="1" algn="l" fontAlgn="b"/>
                      <a:r>
                        <a:rPr lang="en-US" sz="1100" b="0" i="0" u="none" strike="noStrike" smtClean="0">
                          <a:solidFill>
                            <a:srgbClr val="000000"/>
                          </a:solidFill>
                          <a:effectLst/>
                          <a:latin typeface="Calibri" panose="020F0502020204030204" pitchFamily="34" charset="0"/>
                        </a:rPr>
                        <a:t>payment_value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smtClean="0">
                          <a:solidFill>
                            <a:srgbClr val="000000"/>
                          </a:solidFill>
                          <a:effectLst/>
                          <a:latin typeface="Calibri" panose="020F0502020204030204" pitchFamily="34" charset="0"/>
                        </a:rPr>
                        <a:t>Payment</a:t>
                      </a:r>
                      <a:r>
                        <a:rPr lang="en-US" sz="1100" b="0" i="0" u="none" strike="noStrike" baseline="0" smtClean="0">
                          <a:solidFill>
                            <a:srgbClr val="000000"/>
                          </a:solidFill>
                          <a:effectLst/>
                          <a:latin typeface="Calibri" panose="020F0502020204030204" pitchFamily="34" charset="0"/>
                        </a:rPr>
                        <a:t> Value</a:t>
                      </a:r>
                      <a:endParaRPr lang="en-US" sz="11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lvl="1" algn="l" fontAlgn="b"/>
                      <a:r>
                        <a:rPr lang="en-US" sz="1100" b="0" i="0" u="none" strike="noStrike" baseline="0" smtClean="0">
                          <a:solidFill>
                            <a:srgbClr val="000000"/>
                          </a:solidFill>
                          <a:effectLst/>
                          <a:latin typeface="Calibri" panose="020F0502020204030204" pitchFamily="34" charset="0"/>
                        </a:rPr>
                        <a:t>Giá trị thanh toán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9926702"/>
                  </a:ext>
                </a:extLst>
              </a:tr>
            </a:tbl>
          </a:graphicData>
        </a:graphic>
      </p:graphicFrame>
      <p:sp>
        <p:nvSpPr>
          <p:cNvPr id="6" name="TextBox 5"/>
          <p:cNvSpPr txBox="1"/>
          <p:nvPr/>
        </p:nvSpPr>
        <p:spPr>
          <a:xfrm>
            <a:off x="764772" y="2353799"/>
            <a:ext cx="2593570" cy="369332"/>
          </a:xfrm>
          <a:prstGeom prst="rect">
            <a:avLst/>
          </a:prstGeom>
          <a:noFill/>
        </p:spPr>
        <p:txBody>
          <a:bodyPr wrap="square" rtlCol="0">
            <a:spAutoFit/>
          </a:bodyPr>
          <a:lstStyle/>
          <a:p>
            <a:r>
              <a:rPr lang="en-US" smtClean="0">
                <a:latin typeface="Calibri" panose="020F0502020204030204" pitchFamily="34" charset="0"/>
                <a:cs typeface="Calibri" panose="020F0502020204030204" pitchFamily="34" charset="0"/>
              </a:rPr>
              <a:t>1. Tên, ý nghĩa cột</a:t>
            </a:r>
            <a:endParaRPr lang="en-US">
              <a:latin typeface="Calibri" panose="020F0502020204030204" pitchFamily="34" charset="0"/>
              <a:cs typeface="Calibri" panose="020F0502020204030204" pitchFamily="34" charset="0"/>
            </a:endParaRPr>
          </a:p>
        </p:txBody>
      </p:sp>
      <p:sp>
        <p:nvSpPr>
          <p:cNvPr id="9" name="TextBox 8"/>
          <p:cNvSpPr txBox="1"/>
          <p:nvPr/>
        </p:nvSpPr>
        <p:spPr>
          <a:xfrm>
            <a:off x="764772" y="5521518"/>
            <a:ext cx="3873730" cy="369332"/>
          </a:xfrm>
          <a:prstGeom prst="rect">
            <a:avLst/>
          </a:prstGeom>
          <a:noFill/>
        </p:spPr>
        <p:txBody>
          <a:bodyPr wrap="square" rtlCol="0">
            <a:spAutoFit/>
          </a:bodyPr>
          <a:lstStyle/>
          <a:p>
            <a:r>
              <a:rPr lang="en-US" smtClean="0">
                <a:latin typeface="Calibri" panose="020F0502020204030204" pitchFamily="34" charset="0"/>
                <a:cs typeface="Calibri" panose="020F0502020204030204" pitchFamily="34" charset="0"/>
              </a:rPr>
              <a:t>2. Xử lý dữ liệu bằng Power Query</a:t>
            </a:r>
          </a:p>
        </p:txBody>
      </p:sp>
      <p:sp>
        <p:nvSpPr>
          <p:cNvPr id="10" name="TextBox 9"/>
          <p:cNvSpPr txBox="1"/>
          <p:nvPr/>
        </p:nvSpPr>
        <p:spPr>
          <a:xfrm>
            <a:off x="2360815" y="5890850"/>
            <a:ext cx="4846320" cy="584775"/>
          </a:xfrm>
          <a:prstGeom prst="rect">
            <a:avLst/>
          </a:prstGeom>
          <a:noFill/>
        </p:spPr>
        <p:txBody>
          <a:bodyPr wrap="square" rtlCol="0">
            <a:spAutoFit/>
          </a:bodyPr>
          <a:lstStyle/>
          <a:p>
            <a:pPr marL="285750" indent="-285750">
              <a:buFontTx/>
              <a:buChar char="-"/>
            </a:pPr>
            <a:r>
              <a:rPr lang="en-US" sz="1600" smtClean="0">
                <a:latin typeface="Calibri" panose="020F0502020204030204" pitchFamily="34" charset="0"/>
                <a:cs typeface="Calibri" panose="020F0502020204030204" pitchFamily="34" charset="0"/>
              </a:rPr>
              <a:t>Sửa lại tên cột</a:t>
            </a:r>
          </a:p>
          <a:p>
            <a:pPr marL="285750" indent="-285750">
              <a:buFontTx/>
              <a:buChar char="-"/>
            </a:pPr>
            <a:r>
              <a:rPr lang="en-US" sz="1600" smtClean="0">
                <a:latin typeface="Calibri" panose="020F0502020204030204" pitchFamily="34" charset="0"/>
                <a:cs typeface="Calibri" panose="020F0502020204030204" pitchFamily="34" charset="0"/>
              </a:rPr>
              <a:t>Xóa bỏ các dòng trùng lặp dữ liệu</a:t>
            </a:r>
            <a:endParaRPr lang="en-US" sz="16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36381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678</TotalTime>
  <Words>1650</Words>
  <Application>Microsoft Office PowerPoint</Application>
  <PresentationFormat>Widescreen</PresentationFormat>
  <Paragraphs>331</Paragraphs>
  <Slides>20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Rockwell</vt:lpstr>
      <vt:lpstr>Rockwell Condensed</vt:lpstr>
      <vt:lpstr>Tw Cen MT</vt:lpstr>
      <vt:lpstr>Wingdings</vt:lpstr>
      <vt:lpstr>Wood Type</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42</cp:revision>
  <dcterms:created xsi:type="dcterms:W3CDTF">2022-08-21T02:29:48Z</dcterms:created>
  <dcterms:modified xsi:type="dcterms:W3CDTF">2022-08-21T17:32:16Z</dcterms:modified>
</cp:coreProperties>
</file>