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Lst>
  <p:sldSz cx="18288000" cy="10287000"/>
  <p:notesSz cx="6858000" cy="9144000"/>
  <p:embeddedFontLst>
    <p:embeddedFont>
      <p:font typeface="Arimo" panose="020B0604020202020204" charset="0"/>
      <p:regular r:id="rId56"/>
    </p:embeddedFont>
    <p:embeddedFont>
      <p:font typeface="Cabin" panose="020B0604020202020204" charset="0"/>
      <p:regular r:id="rId57"/>
    </p:embeddedFont>
    <p:embeddedFont>
      <p:font typeface="Cabin Medium Italics" panose="020B0604020202020204" charset="0"/>
      <p:regular r:id="rId58"/>
    </p:embeddedFont>
    <p:embeddedFont>
      <p:font typeface="Calibri" panose="020F0502020204030204" pitchFamily="34" charset="0"/>
      <p:regular r:id="rId59"/>
      <p:bold r:id="rId60"/>
      <p:italic r:id="rId61"/>
      <p:boldItalic r:id="rId62"/>
    </p:embeddedFont>
    <p:embeddedFont>
      <p:font typeface="Muli" panose="020B0604020202020204" charset="0"/>
      <p:regular r:id="rId63"/>
    </p:embeddedFont>
    <p:embeddedFont>
      <p:font typeface="Muli Bold" panose="020B0604020202020204" charset="0"/>
      <p:regular r:id="rId64"/>
    </p:embeddedFont>
    <p:embeddedFont>
      <p:font typeface="Muli Bold Italics" panose="020B0604020202020204" charset="0"/>
      <p:regular r:id="rId65"/>
    </p:embeddedFont>
    <p:embeddedFont>
      <p:font typeface="Muli Italics" panose="020B0604020202020204" charset="0"/>
      <p:regular r:id="rId6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82" autoAdjust="0"/>
    <p:restoredTop sz="94622" autoAdjust="0"/>
  </p:normalViewPr>
  <p:slideViewPr>
    <p:cSldViewPr>
      <p:cViewPr varScale="1">
        <p:scale>
          <a:sx n="52" d="100"/>
          <a:sy n="52" d="100"/>
        </p:scale>
        <p:origin x="60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8.fntdata"/><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3.fntdata"/><Relationship Id="rId66" Type="http://schemas.openxmlformats.org/officeDocument/2006/relationships/font" Target="fonts/font11.fntdata"/><Relationship Id="rId5" Type="http://schemas.openxmlformats.org/officeDocument/2006/relationships/slide" Target="slides/slide4.xml"/><Relationship Id="rId61" Type="http://schemas.openxmlformats.org/officeDocument/2006/relationships/font" Target="fonts/font6.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1.fntdata"/><Relationship Id="rId64" Type="http://schemas.openxmlformats.org/officeDocument/2006/relationships/font" Target="fonts/font9.fntdata"/><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4.fntdata"/><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7.fntdata"/><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2.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5.fntdata"/><Relationship Id="rId65"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16.sv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31.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32.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33.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34.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35.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3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16.svg"/></Relationships>
</file>

<file path=ppt/slides/_rels/slide3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16.svg"/></Relationships>
</file>

<file path=ppt/slides/_rels/slide38.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39.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40.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4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16.svg"/></Relationships>
</file>

<file path=ppt/slides/_rels/slide42.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43.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44.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4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4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47.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4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19.svg"/></Relationships>
</file>

<file path=ppt/slides/_rels/slide4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19.svg"/></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5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21.svg"/></Relationships>
</file>

<file path=ppt/slides/_rels/slide52.xml.rels><?xml version="1.0" encoding="UTF-8" standalone="yes"?>
<Relationships xmlns="http://schemas.openxmlformats.org/package/2006/relationships"><Relationship Id="rId8" Type="http://schemas.openxmlformats.org/officeDocument/2006/relationships/image" Target="../media/image22.jpeg"/><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23.png"/></Relationships>
</file>

<file path=ppt/slides/_rels/slide53.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10" Type="http://schemas.openxmlformats.org/officeDocument/2006/relationships/image" Target="../media/image23.png"/><Relationship Id="rId4" Type="http://schemas.openxmlformats.org/officeDocument/2006/relationships/image" Target="../media/image7.png"/><Relationship Id="rId9" Type="http://schemas.openxmlformats.org/officeDocument/2006/relationships/image" Target="../media/image25.svg"/></Relationships>
</file>

<file path=ppt/slides/_rels/slide54.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10" Type="http://schemas.openxmlformats.org/officeDocument/2006/relationships/image" Target="../media/image27.svg"/><Relationship Id="rId4" Type="http://schemas.openxmlformats.org/officeDocument/2006/relationships/image" Target="../media/image7.png"/><Relationship Id="rId9" Type="http://schemas.openxmlformats.org/officeDocument/2006/relationships/image" Target="../media/image26.png"/></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1E8"/>
        </a:solidFill>
        <a:effectLst/>
      </p:bgPr>
    </p:bg>
    <p:spTree>
      <p:nvGrpSpPr>
        <p:cNvPr id="1" name=""/>
        <p:cNvGrpSpPr/>
        <p:nvPr/>
      </p:nvGrpSpPr>
      <p:grpSpPr>
        <a:xfrm>
          <a:off x="0" y="0"/>
          <a:ext cx="0" cy="0"/>
          <a:chOff x="0" y="0"/>
          <a:chExt cx="0" cy="0"/>
        </a:xfrm>
      </p:grpSpPr>
      <p:sp>
        <p:nvSpPr>
          <p:cNvPr id="2" name="AutoShape 2"/>
          <p:cNvSpPr/>
          <p:nvPr/>
        </p:nvSpPr>
        <p:spPr>
          <a:xfrm>
            <a:off x="742303" y="8586508"/>
            <a:ext cx="16803394" cy="34583"/>
          </a:xfrm>
          <a:prstGeom prst="line">
            <a:avLst/>
          </a:prstGeom>
          <a:ln w="19050" cap="flat">
            <a:solidFill>
              <a:srgbClr val="BD8F53"/>
            </a:solidFill>
            <a:prstDash val="solid"/>
            <a:headEnd type="none" w="sm" len="sm"/>
            <a:tailEnd type="none" w="sm" len="sm"/>
          </a:ln>
        </p:spPr>
      </p:sp>
      <p:sp>
        <p:nvSpPr>
          <p:cNvPr id="3" name="TextBox 3"/>
          <p:cNvSpPr txBox="1"/>
          <p:nvPr/>
        </p:nvSpPr>
        <p:spPr>
          <a:xfrm>
            <a:off x="6714195" y="9201150"/>
            <a:ext cx="5179837" cy="431800"/>
          </a:xfrm>
          <a:prstGeom prst="rect">
            <a:avLst/>
          </a:prstGeom>
        </p:spPr>
        <p:txBody>
          <a:bodyPr lIns="0" tIns="0" rIns="0" bIns="0" rtlCol="0" anchor="t">
            <a:spAutoFit/>
          </a:bodyPr>
          <a:lstStyle/>
          <a:p>
            <a:pPr algn="ctr">
              <a:lnSpc>
                <a:spcPts val="3499"/>
              </a:lnSpc>
              <a:spcBef>
                <a:spcPct val="0"/>
              </a:spcBef>
            </a:pPr>
            <a:r>
              <a:rPr lang="en-US" sz="2499" spc="149">
                <a:solidFill>
                  <a:srgbClr val="9B4819"/>
                </a:solidFill>
                <a:latin typeface="Arimo"/>
              </a:rPr>
              <a:t>NHÓM 8</a:t>
            </a:r>
          </a:p>
        </p:txBody>
      </p:sp>
      <p:sp>
        <p:nvSpPr>
          <p:cNvPr id="4" name="TextBox 4"/>
          <p:cNvSpPr txBox="1"/>
          <p:nvPr/>
        </p:nvSpPr>
        <p:spPr>
          <a:xfrm>
            <a:off x="2681948" y="3174654"/>
            <a:ext cx="12924103" cy="3768724"/>
          </a:xfrm>
          <a:prstGeom prst="rect">
            <a:avLst/>
          </a:prstGeom>
        </p:spPr>
        <p:txBody>
          <a:bodyPr lIns="0" tIns="0" rIns="0" bIns="0" rtlCol="0" anchor="t">
            <a:spAutoFit/>
          </a:bodyPr>
          <a:lstStyle/>
          <a:p>
            <a:pPr algn="ctr">
              <a:lnSpc>
                <a:spcPts val="14499"/>
              </a:lnSpc>
            </a:pPr>
            <a:r>
              <a:rPr lang="en-US" sz="14499" spc="-289">
                <a:solidFill>
                  <a:srgbClr val="000000"/>
                </a:solidFill>
                <a:latin typeface="Cabin"/>
              </a:rPr>
              <a:t>Huffman</a:t>
            </a:r>
          </a:p>
          <a:p>
            <a:pPr marL="0" lvl="0" indent="0" algn="ctr">
              <a:lnSpc>
                <a:spcPts val="14499"/>
              </a:lnSpc>
            </a:pPr>
            <a:r>
              <a:rPr lang="en-US" sz="14499" spc="-289">
                <a:solidFill>
                  <a:srgbClr val="000000"/>
                </a:solidFill>
                <a:latin typeface="Cabin"/>
              </a:rPr>
              <a:t>Coding</a:t>
            </a:r>
          </a:p>
        </p:txBody>
      </p:sp>
      <p:sp>
        <p:nvSpPr>
          <p:cNvPr id="5" name="AutoShape 5"/>
          <p:cNvSpPr/>
          <p:nvPr/>
        </p:nvSpPr>
        <p:spPr>
          <a:xfrm>
            <a:off x="742323" y="1105757"/>
            <a:ext cx="16803394" cy="34583"/>
          </a:xfrm>
          <a:prstGeom prst="line">
            <a:avLst/>
          </a:prstGeom>
          <a:ln w="19050" cap="flat">
            <a:solidFill>
              <a:srgbClr val="BD8F53"/>
            </a:solidFill>
            <a:prstDash val="solid"/>
            <a:headEnd type="none" w="sm" len="sm"/>
            <a:tailEnd type="none" w="sm" len="sm"/>
          </a:ln>
        </p:spPr>
      </p:sp>
      <p:grpSp>
        <p:nvGrpSpPr>
          <p:cNvPr id="6" name="Group 6"/>
          <p:cNvGrpSpPr/>
          <p:nvPr/>
        </p:nvGrpSpPr>
        <p:grpSpPr>
          <a:xfrm>
            <a:off x="17146385" y="227817"/>
            <a:ext cx="798662" cy="800883"/>
            <a:chOff x="0" y="0"/>
            <a:chExt cx="1064883" cy="1067844"/>
          </a:xfrm>
        </p:grpSpPr>
        <p:sp>
          <p:nvSpPr>
            <p:cNvPr id="7" name="Freeform 7"/>
            <p:cNvSpPr/>
            <p:nvPr/>
          </p:nvSpPr>
          <p:spPr>
            <a:xfrm>
              <a:off x="0" y="0"/>
              <a:ext cx="1064883" cy="1067844"/>
            </a:xfrm>
            <a:custGeom>
              <a:avLst/>
              <a:gdLst/>
              <a:ahLst/>
              <a:cxnLst/>
              <a:rect l="l" t="t" r="r" b="b"/>
              <a:pathLst>
                <a:path w="1064883" h="1067844">
                  <a:moveTo>
                    <a:pt x="0" y="0"/>
                  </a:moveTo>
                  <a:lnTo>
                    <a:pt x="1064883" y="0"/>
                  </a:lnTo>
                  <a:lnTo>
                    <a:pt x="1064883" y="1067844"/>
                  </a:lnTo>
                  <a:lnTo>
                    <a:pt x="0" y="1067844"/>
                  </a:lnTo>
                  <a:lnTo>
                    <a:pt x="0" y="0"/>
                  </a:lnTo>
                  <a:close/>
                </a:path>
              </a:pathLst>
            </a:custGeom>
            <a:blipFill>
              <a:blip r:embed="rId2">
                <a:extLst>
                  <a:ext uri="{96DAC541-7B7A-43D3-8B79-37D633B846F1}">
                    <asvg:svgBlip xmlns:asvg="http://schemas.microsoft.com/office/drawing/2016/SVG/main" r:embed="rId3"/>
                  </a:ext>
                </a:extLst>
              </a:blip>
              <a:stretch>
                <a:fillRect l="-139" r="-139"/>
              </a:stretch>
            </a:blipFill>
          </p:spPr>
        </p:sp>
        <p:sp>
          <p:nvSpPr>
            <p:cNvPr id="8" name="TextBox 8"/>
            <p:cNvSpPr txBox="1"/>
            <p:nvPr/>
          </p:nvSpPr>
          <p:spPr>
            <a:xfrm>
              <a:off x="243464" y="4472"/>
              <a:ext cx="309823" cy="783167"/>
            </a:xfrm>
            <a:prstGeom prst="rect">
              <a:avLst/>
            </a:prstGeom>
          </p:spPr>
          <p:txBody>
            <a:bodyPr lIns="0" tIns="0" rIns="0" bIns="0" rtlCol="0" anchor="t">
              <a:spAutoFit/>
            </a:bodyPr>
            <a:lstStyle/>
            <a:p>
              <a:pPr marL="0" lvl="0" indent="0" algn="l">
                <a:lnSpc>
                  <a:spcPts val="4900"/>
                </a:lnSpc>
                <a:spcBef>
                  <a:spcPct val="0"/>
                </a:spcBef>
              </a:pPr>
              <a:r>
                <a:rPr lang="en-US" sz="3500" spc="-70">
                  <a:solidFill>
                    <a:srgbClr val="F4F1E8"/>
                  </a:solidFill>
                  <a:latin typeface="Cabin Medium Italics"/>
                </a:rPr>
                <a:t>A</a:t>
              </a:r>
            </a:p>
          </p:txBody>
        </p:sp>
        <p:sp>
          <p:nvSpPr>
            <p:cNvPr id="9" name="TextBox 9"/>
            <p:cNvSpPr txBox="1"/>
            <p:nvPr/>
          </p:nvSpPr>
          <p:spPr>
            <a:xfrm>
              <a:off x="511596" y="175644"/>
              <a:ext cx="309823" cy="783167"/>
            </a:xfrm>
            <a:prstGeom prst="rect">
              <a:avLst/>
            </a:prstGeom>
          </p:spPr>
          <p:txBody>
            <a:bodyPr lIns="0" tIns="0" rIns="0" bIns="0" rtlCol="0" anchor="t">
              <a:spAutoFit/>
            </a:bodyPr>
            <a:lstStyle/>
            <a:p>
              <a:pPr marL="0" lvl="0" indent="0" algn="l">
                <a:lnSpc>
                  <a:spcPts val="4900"/>
                </a:lnSpc>
                <a:spcBef>
                  <a:spcPct val="0"/>
                </a:spcBef>
              </a:pPr>
              <a:r>
                <a:rPr lang="en-US" sz="3500" spc="-70">
                  <a:solidFill>
                    <a:srgbClr val="F4F1E8"/>
                  </a:solidFill>
                  <a:latin typeface="Cabin Medium Italics"/>
                </a:rPr>
                <a:t>N</a:t>
              </a: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4F1E8"/>
        </a:solidFill>
        <a:effectLst/>
      </p:bgPr>
    </p:bg>
    <p:spTree>
      <p:nvGrpSpPr>
        <p:cNvPr id="1" name=""/>
        <p:cNvGrpSpPr/>
        <p:nvPr/>
      </p:nvGrpSpPr>
      <p:grpSpPr>
        <a:xfrm>
          <a:off x="0" y="0"/>
          <a:ext cx="0" cy="0"/>
          <a:chOff x="0" y="0"/>
          <a:chExt cx="0" cy="0"/>
        </a:xfrm>
      </p:grpSpPr>
      <p:grpSp>
        <p:nvGrpSpPr>
          <p:cNvPr id="2" name="Group 2"/>
          <p:cNvGrpSpPr/>
          <p:nvPr/>
        </p:nvGrpSpPr>
        <p:grpSpPr>
          <a:xfrm>
            <a:off x="9339387" y="9955221"/>
            <a:ext cx="8948613" cy="3086100"/>
            <a:chOff x="0" y="0"/>
            <a:chExt cx="2356836" cy="812800"/>
          </a:xfrm>
        </p:grpSpPr>
        <p:sp>
          <p:nvSpPr>
            <p:cNvPr id="3" name="Freeform 3"/>
            <p:cNvSpPr/>
            <p:nvPr/>
          </p:nvSpPr>
          <p:spPr>
            <a:xfrm>
              <a:off x="0" y="0"/>
              <a:ext cx="2356836" cy="812800"/>
            </a:xfrm>
            <a:custGeom>
              <a:avLst/>
              <a:gdLst/>
              <a:ahLst/>
              <a:cxnLst/>
              <a:rect l="l" t="t" r="r" b="b"/>
              <a:pathLst>
                <a:path w="2356836" h="812800">
                  <a:moveTo>
                    <a:pt x="0" y="0"/>
                  </a:moveTo>
                  <a:lnTo>
                    <a:pt x="2356836" y="0"/>
                  </a:lnTo>
                  <a:lnTo>
                    <a:pt x="2356836" y="812800"/>
                  </a:lnTo>
                  <a:lnTo>
                    <a:pt x="0" y="812800"/>
                  </a:lnTo>
                  <a:close/>
                </a:path>
              </a:pathLst>
            </a:custGeom>
            <a:solidFill>
              <a:srgbClr val="882A1B"/>
            </a:solidFill>
          </p:spPr>
        </p:sp>
        <p:sp>
          <p:nvSpPr>
            <p:cNvPr id="4" name="TextBox 4"/>
            <p:cNvSpPr txBox="1"/>
            <p:nvPr/>
          </p:nvSpPr>
          <p:spPr>
            <a:xfrm>
              <a:off x="0" y="-38100"/>
              <a:ext cx="2356836" cy="850900"/>
            </a:xfrm>
            <a:prstGeom prst="rect">
              <a:avLst/>
            </a:prstGeom>
          </p:spPr>
          <p:txBody>
            <a:bodyPr lIns="50800" tIns="50800" rIns="50800" bIns="50800" rtlCol="0" anchor="ctr"/>
            <a:lstStyle/>
            <a:p>
              <a:pPr algn="ctr">
                <a:lnSpc>
                  <a:spcPts val="3079"/>
                </a:lnSpc>
              </a:pPr>
              <a:endParaRPr/>
            </a:p>
          </p:txBody>
        </p:sp>
      </p:grpSp>
      <p:grpSp>
        <p:nvGrpSpPr>
          <p:cNvPr id="5" name="Group 5"/>
          <p:cNvGrpSpPr/>
          <p:nvPr/>
        </p:nvGrpSpPr>
        <p:grpSpPr>
          <a:xfrm>
            <a:off x="12827449" y="-2057400"/>
            <a:ext cx="13578021" cy="3086100"/>
            <a:chOff x="0" y="0"/>
            <a:chExt cx="18104028" cy="4114800"/>
          </a:xfrm>
        </p:grpSpPr>
        <p:grpSp>
          <p:nvGrpSpPr>
            <p:cNvPr id="6" name="Group 6"/>
            <p:cNvGrpSpPr/>
            <p:nvPr/>
          </p:nvGrpSpPr>
          <p:grpSpPr>
            <a:xfrm>
              <a:off x="0" y="0"/>
              <a:ext cx="7278707" cy="4114800"/>
              <a:chOff x="0" y="0"/>
              <a:chExt cx="1437769" cy="812800"/>
            </a:xfrm>
          </p:grpSpPr>
          <p:sp>
            <p:nvSpPr>
              <p:cNvPr id="7" name="Freeform 7"/>
              <p:cNvSpPr/>
              <p:nvPr/>
            </p:nvSpPr>
            <p:spPr>
              <a:xfrm>
                <a:off x="0" y="0"/>
                <a:ext cx="1437769" cy="812800"/>
              </a:xfrm>
              <a:custGeom>
                <a:avLst/>
                <a:gdLst/>
                <a:ahLst/>
                <a:cxnLst/>
                <a:rect l="l" t="t" r="r" b="b"/>
                <a:pathLst>
                  <a:path w="1437769" h="812800">
                    <a:moveTo>
                      <a:pt x="0" y="0"/>
                    </a:moveTo>
                    <a:lnTo>
                      <a:pt x="1437769" y="0"/>
                    </a:lnTo>
                    <a:lnTo>
                      <a:pt x="1437769" y="812800"/>
                    </a:lnTo>
                    <a:lnTo>
                      <a:pt x="0" y="812800"/>
                    </a:lnTo>
                    <a:close/>
                  </a:path>
                </a:pathLst>
              </a:custGeom>
              <a:solidFill>
                <a:srgbClr val="882A1B"/>
              </a:solidFill>
            </p:spPr>
          </p:sp>
          <p:sp>
            <p:nvSpPr>
              <p:cNvPr id="8" name="TextBox 8"/>
              <p:cNvSpPr txBox="1"/>
              <p:nvPr/>
            </p:nvSpPr>
            <p:spPr>
              <a:xfrm>
                <a:off x="0" y="-38100"/>
                <a:ext cx="1437769" cy="850900"/>
              </a:xfrm>
              <a:prstGeom prst="rect">
                <a:avLst/>
              </a:prstGeom>
            </p:spPr>
            <p:txBody>
              <a:bodyPr lIns="50800" tIns="50800" rIns="50800" bIns="50800" rtlCol="0" anchor="ctr"/>
              <a:lstStyle/>
              <a:p>
                <a:pPr algn="ctr">
                  <a:lnSpc>
                    <a:spcPts val="3079"/>
                  </a:lnSpc>
                </a:pPr>
                <a:endParaRPr/>
              </a:p>
            </p:txBody>
          </p:sp>
        </p:grpSp>
        <p:sp>
          <p:nvSpPr>
            <p:cNvPr id="9" name="TextBox 9"/>
            <p:cNvSpPr txBox="1"/>
            <p:nvPr/>
          </p:nvSpPr>
          <p:spPr>
            <a:xfrm>
              <a:off x="177800" y="2954867"/>
              <a:ext cx="17926228" cy="969433"/>
            </a:xfrm>
            <a:prstGeom prst="rect">
              <a:avLst/>
            </a:prstGeom>
          </p:spPr>
          <p:txBody>
            <a:bodyPr lIns="0" tIns="0" rIns="0" bIns="0" rtlCol="0" anchor="t">
              <a:spAutoFit/>
            </a:bodyPr>
            <a:lstStyle/>
            <a:p>
              <a:pPr marL="0" lvl="0" indent="0">
                <a:lnSpc>
                  <a:spcPts val="5600"/>
                </a:lnSpc>
                <a:spcBef>
                  <a:spcPct val="0"/>
                </a:spcBef>
              </a:pPr>
              <a:r>
                <a:rPr lang="en-US" sz="5000">
                  <a:solidFill>
                    <a:srgbClr val="F4F1E8"/>
                  </a:solidFill>
                  <a:latin typeface="Cabin"/>
                </a:rPr>
                <a:t>I. Mã hóa Huffman</a:t>
              </a:r>
            </a:p>
          </p:txBody>
        </p:sp>
      </p:grpSp>
      <p:grpSp>
        <p:nvGrpSpPr>
          <p:cNvPr id="10" name="Group 10"/>
          <p:cNvGrpSpPr/>
          <p:nvPr/>
        </p:nvGrpSpPr>
        <p:grpSpPr>
          <a:xfrm>
            <a:off x="-1751523" y="-1660351"/>
            <a:ext cx="4579312" cy="4579312"/>
            <a:chOff x="0" y="0"/>
            <a:chExt cx="6105749" cy="6105749"/>
          </a:xfrm>
        </p:grpSpPr>
        <p:sp>
          <p:nvSpPr>
            <p:cNvPr id="11" name="Freeform 11"/>
            <p:cNvSpPr/>
            <p:nvPr/>
          </p:nvSpPr>
          <p:spPr>
            <a:xfrm>
              <a:off x="0" y="0"/>
              <a:ext cx="6105749" cy="6105749"/>
            </a:xfrm>
            <a:custGeom>
              <a:avLst/>
              <a:gdLst/>
              <a:ahLst/>
              <a:cxnLst/>
              <a:rect l="l" t="t" r="r" b="b"/>
              <a:pathLst>
                <a:path w="6105749" h="6105749">
                  <a:moveTo>
                    <a:pt x="0" y="0"/>
                  </a:moveTo>
                  <a:lnTo>
                    <a:pt x="6105749" y="0"/>
                  </a:lnTo>
                  <a:lnTo>
                    <a:pt x="6105749" y="6105749"/>
                  </a:lnTo>
                  <a:lnTo>
                    <a:pt x="0" y="610574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12"/>
            <p:cNvSpPr/>
            <p:nvPr/>
          </p:nvSpPr>
          <p:spPr>
            <a:xfrm>
              <a:off x="101600" y="88900"/>
              <a:ext cx="5809510" cy="5809510"/>
            </a:xfrm>
            <a:custGeom>
              <a:avLst/>
              <a:gdLst/>
              <a:ahLst/>
              <a:cxnLst/>
              <a:rect l="l" t="t" r="r" b="b"/>
              <a:pathLst>
                <a:path w="5809510" h="5809510">
                  <a:moveTo>
                    <a:pt x="0" y="0"/>
                  </a:moveTo>
                  <a:lnTo>
                    <a:pt x="5809510" y="0"/>
                  </a:lnTo>
                  <a:lnTo>
                    <a:pt x="5809510" y="5809510"/>
                  </a:lnTo>
                  <a:lnTo>
                    <a:pt x="0" y="580951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Freeform 13"/>
            <p:cNvSpPr/>
            <p:nvPr/>
          </p:nvSpPr>
          <p:spPr>
            <a:xfrm>
              <a:off x="187583" y="177800"/>
              <a:ext cx="5486400" cy="5486400"/>
            </a:xfrm>
            <a:custGeom>
              <a:avLst/>
              <a:gdLst/>
              <a:ahLst/>
              <a:cxnLst/>
              <a:rect l="l" t="t" r="r" b="b"/>
              <a:pathLst>
                <a:path w="5486400" h="5486400">
                  <a:moveTo>
                    <a:pt x="0" y="0"/>
                  </a:moveTo>
                  <a:lnTo>
                    <a:pt x="5486400" y="0"/>
                  </a:lnTo>
                  <a:lnTo>
                    <a:pt x="5486400" y="5486400"/>
                  </a:lnTo>
                  <a:lnTo>
                    <a:pt x="0" y="54864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grpSp>
        <p:nvGrpSpPr>
          <p:cNvPr id="14" name="Group 14"/>
          <p:cNvGrpSpPr/>
          <p:nvPr/>
        </p:nvGrpSpPr>
        <p:grpSpPr>
          <a:xfrm>
            <a:off x="8416301" y="5398683"/>
            <a:ext cx="10423373" cy="542527"/>
            <a:chOff x="0" y="0"/>
            <a:chExt cx="2745250" cy="142888"/>
          </a:xfrm>
        </p:grpSpPr>
        <p:sp>
          <p:nvSpPr>
            <p:cNvPr id="15" name="Freeform 15"/>
            <p:cNvSpPr/>
            <p:nvPr/>
          </p:nvSpPr>
          <p:spPr>
            <a:xfrm>
              <a:off x="0" y="0"/>
              <a:ext cx="2745250" cy="142888"/>
            </a:xfrm>
            <a:custGeom>
              <a:avLst/>
              <a:gdLst/>
              <a:ahLst/>
              <a:cxnLst/>
              <a:rect l="l" t="t" r="r" b="b"/>
              <a:pathLst>
                <a:path w="2745250" h="142888">
                  <a:moveTo>
                    <a:pt x="0" y="0"/>
                  </a:moveTo>
                  <a:lnTo>
                    <a:pt x="2745250" y="0"/>
                  </a:lnTo>
                  <a:lnTo>
                    <a:pt x="2745250" y="142888"/>
                  </a:lnTo>
                  <a:lnTo>
                    <a:pt x="0" y="142888"/>
                  </a:lnTo>
                  <a:close/>
                </a:path>
              </a:pathLst>
            </a:custGeom>
            <a:solidFill>
              <a:srgbClr val="FFD699"/>
            </a:solidFill>
          </p:spPr>
        </p:sp>
        <p:sp>
          <p:nvSpPr>
            <p:cNvPr id="16" name="TextBox 16"/>
            <p:cNvSpPr txBox="1"/>
            <p:nvPr/>
          </p:nvSpPr>
          <p:spPr>
            <a:xfrm>
              <a:off x="0" y="-38100"/>
              <a:ext cx="2745250" cy="180988"/>
            </a:xfrm>
            <a:prstGeom prst="rect">
              <a:avLst/>
            </a:prstGeom>
          </p:spPr>
          <p:txBody>
            <a:bodyPr lIns="50800" tIns="50800" rIns="50800" bIns="50800" rtlCol="0" anchor="ctr"/>
            <a:lstStyle/>
            <a:p>
              <a:pPr algn="ctr">
                <a:lnSpc>
                  <a:spcPts val="3079"/>
                </a:lnSpc>
              </a:pPr>
              <a:endParaRPr/>
            </a:p>
          </p:txBody>
        </p:sp>
      </p:grpSp>
      <p:sp>
        <p:nvSpPr>
          <p:cNvPr id="17" name="TextBox 17"/>
          <p:cNvSpPr txBox="1"/>
          <p:nvPr/>
        </p:nvSpPr>
        <p:spPr>
          <a:xfrm>
            <a:off x="8109780" y="962025"/>
            <a:ext cx="10931418" cy="8825690"/>
          </a:xfrm>
          <a:prstGeom prst="rect">
            <a:avLst/>
          </a:prstGeom>
        </p:spPr>
        <p:txBody>
          <a:bodyPr lIns="0" tIns="0" rIns="0" bIns="0" rtlCol="0" anchor="t">
            <a:spAutoFit/>
          </a:bodyPr>
          <a:lstStyle/>
          <a:p>
            <a:pPr>
              <a:lnSpc>
                <a:spcPts val="4419"/>
              </a:lnSpc>
              <a:spcBef>
                <a:spcPct val="0"/>
              </a:spcBef>
            </a:pPr>
            <a:r>
              <a:rPr lang="en-US" sz="3156">
                <a:solidFill>
                  <a:srgbClr val="000000"/>
                </a:solidFill>
                <a:latin typeface="Muli"/>
              </a:rPr>
              <a:t>Algorithm Huffman (c) {</a:t>
            </a:r>
          </a:p>
          <a:p>
            <a:pPr>
              <a:lnSpc>
                <a:spcPts val="4419"/>
              </a:lnSpc>
              <a:spcBef>
                <a:spcPct val="0"/>
              </a:spcBef>
            </a:pPr>
            <a:r>
              <a:rPr lang="en-US" sz="3156">
                <a:solidFill>
                  <a:srgbClr val="000000"/>
                </a:solidFill>
                <a:latin typeface="Muli"/>
              </a:rPr>
              <a:t>   n= |c| </a:t>
            </a:r>
          </a:p>
          <a:p>
            <a:pPr>
              <a:lnSpc>
                <a:spcPts val="4419"/>
              </a:lnSpc>
              <a:spcBef>
                <a:spcPct val="0"/>
              </a:spcBef>
            </a:pPr>
            <a:endParaRPr lang="en-US" sz="3156">
              <a:solidFill>
                <a:srgbClr val="000000"/>
              </a:solidFill>
              <a:latin typeface="Muli"/>
            </a:endParaRPr>
          </a:p>
          <a:p>
            <a:pPr>
              <a:lnSpc>
                <a:spcPts val="4419"/>
              </a:lnSpc>
              <a:spcBef>
                <a:spcPct val="0"/>
              </a:spcBef>
            </a:pPr>
            <a:r>
              <a:rPr lang="en-US" sz="3156">
                <a:solidFill>
                  <a:srgbClr val="000000"/>
                </a:solidFill>
                <a:latin typeface="Muli"/>
              </a:rPr>
              <a:t>   Q = c </a:t>
            </a:r>
          </a:p>
          <a:p>
            <a:pPr>
              <a:lnSpc>
                <a:spcPts val="4419"/>
              </a:lnSpc>
              <a:spcBef>
                <a:spcPct val="0"/>
              </a:spcBef>
            </a:pPr>
            <a:r>
              <a:rPr lang="en-US" sz="3156">
                <a:solidFill>
                  <a:srgbClr val="000000"/>
                </a:solidFill>
                <a:latin typeface="Muli"/>
              </a:rPr>
              <a:t>   for i&lt;-1 to n-1</a:t>
            </a:r>
          </a:p>
          <a:p>
            <a:pPr>
              <a:lnSpc>
                <a:spcPts val="4419"/>
              </a:lnSpc>
              <a:spcBef>
                <a:spcPct val="0"/>
              </a:spcBef>
            </a:pPr>
            <a:endParaRPr lang="en-US" sz="3156">
              <a:solidFill>
                <a:srgbClr val="000000"/>
              </a:solidFill>
              <a:latin typeface="Muli"/>
            </a:endParaRPr>
          </a:p>
          <a:p>
            <a:pPr>
              <a:lnSpc>
                <a:spcPts val="4419"/>
              </a:lnSpc>
              <a:spcBef>
                <a:spcPct val="0"/>
              </a:spcBef>
            </a:pPr>
            <a:r>
              <a:rPr lang="en-US" sz="3156">
                <a:solidFill>
                  <a:srgbClr val="000000"/>
                </a:solidFill>
                <a:latin typeface="Muli"/>
              </a:rPr>
              <a:t>   do {</a:t>
            </a:r>
          </a:p>
          <a:p>
            <a:pPr>
              <a:lnSpc>
                <a:spcPts val="4419"/>
              </a:lnSpc>
              <a:spcBef>
                <a:spcPct val="0"/>
              </a:spcBef>
            </a:pPr>
            <a:r>
              <a:rPr lang="en-US" sz="3156">
                <a:solidFill>
                  <a:srgbClr val="000000"/>
                </a:solidFill>
                <a:latin typeface="Muli"/>
              </a:rPr>
              <a:t>       temp &lt;- get node ()</a:t>
            </a:r>
          </a:p>
          <a:p>
            <a:pPr>
              <a:lnSpc>
                <a:spcPts val="4419"/>
              </a:lnSpc>
              <a:spcBef>
                <a:spcPct val="0"/>
              </a:spcBef>
            </a:pPr>
            <a:r>
              <a:rPr lang="en-US" sz="3156">
                <a:solidFill>
                  <a:srgbClr val="000000"/>
                </a:solidFill>
                <a:latin typeface="Muli"/>
              </a:rPr>
              <a:t>       left (temp] Get_min (Q) right [temp] Get Min (Q)</a:t>
            </a:r>
          </a:p>
          <a:p>
            <a:pPr>
              <a:lnSpc>
                <a:spcPts val="4419"/>
              </a:lnSpc>
              <a:spcBef>
                <a:spcPct val="0"/>
              </a:spcBef>
            </a:pPr>
            <a:r>
              <a:rPr lang="en-US" sz="3156">
                <a:solidFill>
                  <a:srgbClr val="000000"/>
                </a:solidFill>
                <a:latin typeface="Muli"/>
              </a:rPr>
              <a:t>       a = left [temp], b = right [temp]</a:t>
            </a:r>
          </a:p>
          <a:p>
            <a:pPr>
              <a:lnSpc>
                <a:spcPts val="4419"/>
              </a:lnSpc>
              <a:spcBef>
                <a:spcPct val="0"/>
              </a:spcBef>
            </a:pPr>
            <a:r>
              <a:rPr lang="en-US" sz="3156">
                <a:solidFill>
                  <a:srgbClr val="000000"/>
                </a:solidFill>
                <a:latin typeface="Muli"/>
              </a:rPr>
              <a:t>       F [temp]&lt;- f[a] + [b]</a:t>
            </a:r>
          </a:p>
          <a:p>
            <a:pPr>
              <a:lnSpc>
                <a:spcPts val="4419"/>
              </a:lnSpc>
              <a:spcBef>
                <a:spcPct val="0"/>
              </a:spcBef>
            </a:pPr>
            <a:r>
              <a:rPr lang="en-US" sz="3156">
                <a:solidFill>
                  <a:srgbClr val="000000"/>
                </a:solidFill>
                <a:latin typeface="Muli"/>
              </a:rPr>
              <a:t>       insert (Q, temp)</a:t>
            </a:r>
          </a:p>
          <a:p>
            <a:pPr>
              <a:lnSpc>
                <a:spcPts val="4419"/>
              </a:lnSpc>
              <a:spcBef>
                <a:spcPct val="0"/>
              </a:spcBef>
            </a:pPr>
            <a:r>
              <a:rPr lang="en-US" sz="3156">
                <a:solidFill>
                  <a:srgbClr val="000000"/>
                </a:solidFill>
                <a:latin typeface="Muli"/>
              </a:rPr>
              <a:t>    }</a:t>
            </a:r>
          </a:p>
          <a:p>
            <a:pPr>
              <a:lnSpc>
                <a:spcPts val="4419"/>
              </a:lnSpc>
              <a:spcBef>
                <a:spcPct val="0"/>
              </a:spcBef>
            </a:pPr>
            <a:endParaRPr lang="en-US" sz="3156">
              <a:solidFill>
                <a:srgbClr val="000000"/>
              </a:solidFill>
              <a:latin typeface="Muli"/>
            </a:endParaRPr>
          </a:p>
          <a:p>
            <a:pPr>
              <a:lnSpc>
                <a:spcPts val="4419"/>
              </a:lnSpc>
              <a:spcBef>
                <a:spcPct val="0"/>
              </a:spcBef>
            </a:pPr>
            <a:r>
              <a:rPr lang="en-US" sz="3156">
                <a:solidFill>
                  <a:srgbClr val="000000"/>
                </a:solidFill>
                <a:latin typeface="Muli"/>
              </a:rPr>
              <a:t>return Get_min (0)</a:t>
            </a:r>
          </a:p>
          <a:p>
            <a:pPr>
              <a:lnSpc>
                <a:spcPts val="4419"/>
              </a:lnSpc>
              <a:spcBef>
                <a:spcPct val="0"/>
              </a:spcBef>
            </a:pPr>
            <a:r>
              <a:rPr lang="en-US" sz="3156">
                <a:solidFill>
                  <a:srgbClr val="000000"/>
                </a:solidFill>
                <a:latin typeface="Muli"/>
              </a:rPr>
              <a:t>}</a:t>
            </a:r>
          </a:p>
        </p:txBody>
      </p:sp>
      <p:sp>
        <p:nvSpPr>
          <p:cNvPr id="18" name="AutoShape 18"/>
          <p:cNvSpPr/>
          <p:nvPr/>
        </p:nvSpPr>
        <p:spPr>
          <a:xfrm flipH="1">
            <a:off x="2228925" y="4246371"/>
            <a:ext cx="1129422" cy="1129422"/>
          </a:xfrm>
          <a:prstGeom prst="line">
            <a:avLst/>
          </a:prstGeom>
          <a:ln w="38100" cap="flat">
            <a:solidFill>
              <a:srgbClr val="882A1B"/>
            </a:solidFill>
            <a:prstDash val="solid"/>
            <a:headEnd type="oval" w="lg" len="lg"/>
            <a:tailEnd type="oval" w="lg" len="lg"/>
          </a:ln>
        </p:spPr>
      </p:sp>
      <p:sp>
        <p:nvSpPr>
          <p:cNvPr id="19" name="AutoShape 19"/>
          <p:cNvSpPr/>
          <p:nvPr/>
        </p:nvSpPr>
        <p:spPr>
          <a:xfrm flipH="1" flipV="1">
            <a:off x="4211858" y="4219126"/>
            <a:ext cx="1087183" cy="1170137"/>
          </a:xfrm>
          <a:prstGeom prst="line">
            <a:avLst/>
          </a:prstGeom>
          <a:ln w="38100" cap="flat">
            <a:solidFill>
              <a:srgbClr val="882A1B"/>
            </a:solidFill>
            <a:prstDash val="solid"/>
            <a:headEnd type="oval" w="lg" len="lg"/>
            <a:tailEnd type="oval" w="lg" len="lg"/>
          </a:ln>
        </p:spPr>
      </p:sp>
      <p:grpSp>
        <p:nvGrpSpPr>
          <p:cNvPr id="20" name="Group 20"/>
          <p:cNvGrpSpPr/>
          <p:nvPr/>
        </p:nvGrpSpPr>
        <p:grpSpPr>
          <a:xfrm>
            <a:off x="3135191" y="3187938"/>
            <a:ext cx="1299328" cy="1299328"/>
            <a:chOff x="0" y="0"/>
            <a:chExt cx="812800" cy="812800"/>
          </a:xfrm>
        </p:grpSpPr>
        <p:sp>
          <p:nvSpPr>
            <p:cNvPr id="21" name="Freeform 2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82A1B"/>
            </a:solidFill>
          </p:spPr>
        </p:sp>
        <p:sp>
          <p:nvSpPr>
            <p:cNvPr id="22" name="TextBox 22"/>
            <p:cNvSpPr txBox="1"/>
            <p:nvPr/>
          </p:nvSpPr>
          <p:spPr>
            <a:xfrm>
              <a:off x="76200" y="38100"/>
              <a:ext cx="660400" cy="698500"/>
            </a:xfrm>
            <a:prstGeom prst="rect">
              <a:avLst/>
            </a:prstGeom>
          </p:spPr>
          <p:txBody>
            <a:bodyPr lIns="50800" tIns="50800" rIns="50800" bIns="50800" rtlCol="0" anchor="ctr"/>
            <a:lstStyle/>
            <a:p>
              <a:pPr algn="ctr">
                <a:lnSpc>
                  <a:spcPts val="3079"/>
                </a:lnSpc>
              </a:pPr>
              <a:endParaRPr/>
            </a:p>
          </p:txBody>
        </p:sp>
      </p:grpSp>
      <p:grpSp>
        <p:nvGrpSpPr>
          <p:cNvPr id="23" name="Group 23"/>
          <p:cNvGrpSpPr/>
          <p:nvPr/>
        </p:nvGrpSpPr>
        <p:grpSpPr>
          <a:xfrm>
            <a:off x="1489803" y="5143500"/>
            <a:ext cx="1645388" cy="944870"/>
            <a:chOff x="0" y="0"/>
            <a:chExt cx="433353" cy="248855"/>
          </a:xfrm>
        </p:grpSpPr>
        <p:sp>
          <p:nvSpPr>
            <p:cNvPr id="24" name="Freeform 24"/>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sp>
        <p:sp>
          <p:nvSpPr>
            <p:cNvPr id="25" name="TextBox 25"/>
            <p:cNvSpPr txBox="1"/>
            <p:nvPr/>
          </p:nvSpPr>
          <p:spPr>
            <a:xfrm>
              <a:off x="0" y="-57150"/>
              <a:ext cx="433353" cy="306005"/>
            </a:xfrm>
            <a:prstGeom prst="rect">
              <a:avLst/>
            </a:prstGeom>
          </p:spPr>
          <p:txBody>
            <a:bodyPr lIns="50800" tIns="50800" rIns="50800" bIns="50800" rtlCol="0" anchor="ctr"/>
            <a:lstStyle/>
            <a:p>
              <a:pPr algn="ctr">
                <a:lnSpc>
                  <a:spcPts val="3919"/>
                </a:lnSpc>
              </a:pPr>
              <a:r>
                <a:rPr lang="en-US" sz="2799">
                  <a:solidFill>
                    <a:srgbClr val="FFFFFF"/>
                  </a:solidFill>
                  <a:latin typeface="Muli"/>
                </a:rPr>
                <a:t>5</a:t>
              </a:r>
            </a:p>
          </p:txBody>
        </p:sp>
      </p:grpSp>
      <p:grpSp>
        <p:nvGrpSpPr>
          <p:cNvPr id="26" name="Group 26"/>
          <p:cNvGrpSpPr/>
          <p:nvPr/>
        </p:nvGrpSpPr>
        <p:grpSpPr>
          <a:xfrm>
            <a:off x="4434518" y="5143500"/>
            <a:ext cx="1645388" cy="944870"/>
            <a:chOff x="0" y="0"/>
            <a:chExt cx="433353" cy="248855"/>
          </a:xfrm>
        </p:grpSpPr>
        <p:sp>
          <p:nvSpPr>
            <p:cNvPr id="27" name="Freeform 27"/>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sp>
        <p:sp>
          <p:nvSpPr>
            <p:cNvPr id="28" name="TextBox 28"/>
            <p:cNvSpPr txBox="1"/>
            <p:nvPr/>
          </p:nvSpPr>
          <p:spPr>
            <a:xfrm>
              <a:off x="0" y="-47625"/>
              <a:ext cx="433353" cy="296480"/>
            </a:xfrm>
            <a:prstGeom prst="rect">
              <a:avLst/>
            </a:prstGeom>
          </p:spPr>
          <p:txBody>
            <a:bodyPr lIns="50800" tIns="50800" rIns="50800" bIns="50800" rtlCol="0" anchor="ctr"/>
            <a:lstStyle/>
            <a:p>
              <a:pPr algn="ctr">
                <a:lnSpc>
                  <a:spcPts val="4059"/>
                </a:lnSpc>
              </a:pPr>
              <a:r>
                <a:rPr lang="en-US" sz="2899">
                  <a:solidFill>
                    <a:srgbClr val="FFFFFF"/>
                  </a:solidFill>
                  <a:latin typeface="Muli"/>
                </a:rPr>
                <a:t>9</a:t>
              </a:r>
            </a:p>
          </p:txBody>
        </p:sp>
      </p:grpSp>
      <p:sp>
        <p:nvSpPr>
          <p:cNvPr id="29" name="TextBox 29"/>
          <p:cNvSpPr txBox="1"/>
          <p:nvPr/>
        </p:nvSpPr>
        <p:spPr>
          <a:xfrm>
            <a:off x="111928" y="403225"/>
            <a:ext cx="2103526" cy="1422400"/>
          </a:xfrm>
          <a:prstGeom prst="rect">
            <a:avLst/>
          </a:prstGeom>
        </p:spPr>
        <p:txBody>
          <a:bodyPr lIns="0" tIns="0" rIns="0" bIns="0" rtlCol="0" anchor="t">
            <a:spAutoFit/>
          </a:bodyPr>
          <a:lstStyle/>
          <a:p>
            <a:pPr marL="0" lvl="0" indent="0" algn="ctr">
              <a:lnSpc>
                <a:spcPts val="5600"/>
              </a:lnSpc>
              <a:spcBef>
                <a:spcPct val="0"/>
              </a:spcBef>
            </a:pPr>
            <a:r>
              <a:rPr lang="en-US" sz="5000">
                <a:solidFill>
                  <a:srgbClr val="F4F1E8"/>
                </a:solidFill>
                <a:latin typeface="Cabin"/>
              </a:rPr>
              <a:t>Phương pháp</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4F1E8"/>
        </a:solidFill>
        <a:effectLst/>
      </p:bgPr>
    </p:bg>
    <p:spTree>
      <p:nvGrpSpPr>
        <p:cNvPr id="1" name=""/>
        <p:cNvGrpSpPr/>
        <p:nvPr/>
      </p:nvGrpSpPr>
      <p:grpSpPr>
        <a:xfrm>
          <a:off x="0" y="0"/>
          <a:ext cx="0" cy="0"/>
          <a:chOff x="0" y="0"/>
          <a:chExt cx="0" cy="0"/>
        </a:xfrm>
      </p:grpSpPr>
      <p:grpSp>
        <p:nvGrpSpPr>
          <p:cNvPr id="2" name="Group 2"/>
          <p:cNvGrpSpPr/>
          <p:nvPr/>
        </p:nvGrpSpPr>
        <p:grpSpPr>
          <a:xfrm>
            <a:off x="9339387" y="9955221"/>
            <a:ext cx="8948613" cy="3086100"/>
            <a:chOff x="0" y="0"/>
            <a:chExt cx="2356836" cy="812800"/>
          </a:xfrm>
        </p:grpSpPr>
        <p:sp>
          <p:nvSpPr>
            <p:cNvPr id="3" name="Freeform 3"/>
            <p:cNvSpPr/>
            <p:nvPr/>
          </p:nvSpPr>
          <p:spPr>
            <a:xfrm>
              <a:off x="0" y="0"/>
              <a:ext cx="2356836" cy="812800"/>
            </a:xfrm>
            <a:custGeom>
              <a:avLst/>
              <a:gdLst/>
              <a:ahLst/>
              <a:cxnLst/>
              <a:rect l="l" t="t" r="r" b="b"/>
              <a:pathLst>
                <a:path w="2356836" h="812800">
                  <a:moveTo>
                    <a:pt x="0" y="0"/>
                  </a:moveTo>
                  <a:lnTo>
                    <a:pt x="2356836" y="0"/>
                  </a:lnTo>
                  <a:lnTo>
                    <a:pt x="2356836" y="812800"/>
                  </a:lnTo>
                  <a:lnTo>
                    <a:pt x="0" y="812800"/>
                  </a:lnTo>
                  <a:close/>
                </a:path>
              </a:pathLst>
            </a:custGeom>
            <a:solidFill>
              <a:srgbClr val="882A1B"/>
            </a:solidFill>
          </p:spPr>
        </p:sp>
        <p:sp>
          <p:nvSpPr>
            <p:cNvPr id="4" name="TextBox 4"/>
            <p:cNvSpPr txBox="1"/>
            <p:nvPr/>
          </p:nvSpPr>
          <p:spPr>
            <a:xfrm>
              <a:off x="0" y="-38100"/>
              <a:ext cx="2356836" cy="850900"/>
            </a:xfrm>
            <a:prstGeom prst="rect">
              <a:avLst/>
            </a:prstGeom>
          </p:spPr>
          <p:txBody>
            <a:bodyPr lIns="50800" tIns="50800" rIns="50800" bIns="50800" rtlCol="0" anchor="ctr"/>
            <a:lstStyle/>
            <a:p>
              <a:pPr algn="ctr">
                <a:lnSpc>
                  <a:spcPts val="3079"/>
                </a:lnSpc>
              </a:pPr>
              <a:endParaRPr/>
            </a:p>
          </p:txBody>
        </p:sp>
      </p:grpSp>
      <p:grpSp>
        <p:nvGrpSpPr>
          <p:cNvPr id="5" name="Group 5"/>
          <p:cNvGrpSpPr/>
          <p:nvPr/>
        </p:nvGrpSpPr>
        <p:grpSpPr>
          <a:xfrm>
            <a:off x="12827449" y="-2057400"/>
            <a:ext cx="13578021" cy="3086100"/>
            <a:chOff x="0" y="0"/>
            <a:chExt cx="18104028" cy="4114800"/>
          </a:xfrm>
        </p:grpSpPr>
        <p:grpSp>
          <p:nvGrpSpPr>
            <p:cNvPr id="6" name="Group 6"/>
            <p:cNvGrpSpPr/>
            <p:nvPr/>
          </p:nvGrpSpPr>
          <p:grpSpPr>
            <a:xfrm>
              <a:off x="0" y="0"/>
              <a:ext cx="7278707" cy="4114800"/>
              <a:chOff x="0" y="0"/>
              <a:chExt cx="1437769" cy="812800"/>
            </a:xfrm>
          </p:grpSpPr>
          <p:sp>
            <p:nvSpPr>
              <p:cNvPr id="7" name="Freeform 7"/>
              <p:cNvSpPr/>
              <p:nvPr/>
            </p:nvSpPr>
            <p:spPr>
              <a:xfrm>
                <a:off x="0" y="0"/>
                <a:ext cx="1437769" cy="812800"/>
              </a:xfrm>
              <a:custGeom>
                <a:avLst/>
                <a:gdLst/>
                <a:ahLst/>
                <a:cxnLst/>
                <a:rect l="l" t="t" r="r" b="b"/>
                <a:pathLst>
                  <a:path w="1437769" h="812800">
                    <a:moveTo>
                      <a:pt x="0" y="0"/>
                    </a:moveTo>
                    <a:lnTo>
                      <a:pt x="1437769" y="0"/>
                    </a:lnTo>
                    <a:lnTo>
                      <a:pt x="1437769" y="812800"/>
                    </a:lnTo>
                    <a:lnTo>
                      <a:pt x="0" y="812800"/>
                    </a:lnTo>
                    <a:close/>
                  </a:path>
                </a:pathLst>
              </a:custGeom>
              <a:solidFill>
                <a:srgbClr val="882A1B"/>
              </a:solidFill>
            </p:spPr>
          </p:sp>
          <p:sp>
            <p:nvSpPr>
              <p:cNvPr id="8" name="TextBox 8"/>
              <p:cNvSpPr txBox="1"/>
              <p:nvPr/>
            </p:nvSpPr>
            <p:spPr>
              <a:xfrm>
                <a:off x="0" y="-38100"/>
                <a:ext cx="1437769" cy="850900"/>
              </a:xfrm>
              <a:prstGeom prst="rect">
                <a:avLst/>
              </a:prstGeom>
            </p:spPr>
            <p:txBody>
              <a:bodyPr lIns="50800" tIns="50800" rIns="50800" bIns="50800" rtlCol="0" anchor="ctr"/>
              <a:lstStyle/>
              <a:p>
                <a:pPr algn="ctr">
                  <a:lnSpc>
                    <a:spcPts val="3079"/>
                  </a:lnSpc>
                </a:pPr>
                <a:endParaRPr/>
              </a:p>
            </p:txBody>
          </p:sp>
        </p:grpSp>
        <p:sp>
          <p:nvSpPr>
            <p:cNvPr id="9" name="TextBox 9"/>
            <p:cNvSpPr txBox="1"/>
            <p:nvPr/>
          </p:nvSpPr>
          <p:spPr>
            <a:xfrm>
              <a:off x="177800" y="2954867"/>
              <a:ext cx="17926228" cy="969433"/>
            </a:xfrm>
            <a:prstGeom prst="rect">
              <a:avLst/>
            </a:prstGeom>
          </p:spPr>
          <p:txBody>
            <a:bodyPr lIns="0" tIns="0" rIns="0" bIns="0" rtlCol="0" anchor="t">
              <a:spAutoFit/>
            </a:bodyPr>
            <a:lstStyle/>
            <a:p>
              <a:pPr marL="0" lvl="0" indent="0">
                <a:lnSpc>
                  <a:spcPts val="5600"/>
                </a:lnSpc>
                <a:spcBef>
                  <a:spcPct val="0"/>
                </a:spcBef>
              </a:pPr>
              <a:r>
                <a:rPr lang="en-US" sz="5000">
                  <a:solidFill>
                    <a:srgbClr val="F4F1E8"/>
                  </a:solidFill>
                  <a:latin typeface="Cabin"/>
                </a:rPr>
                <a:t>I. Mã hóa Huffman</a:t>
              </a:r>
            </a:p>
          </p:txBody>
        </p:sp>
      </p:grpSp>
      <p:grpSp>
        <p:nvGrpSpPr>
          <p:cNvPr id="10" name="Group 10"/>
          <p:cNvGrpSpPr/>
          <p:nvPr/>
        </p:nvGrpSpPr>
        <p:grpSpPr>
          <a:xfrm>
            <a:off x="-1751523" y="-1660351"/>
            <a:ext cx="4579312" cy="4579312"/>
            <a:chOff x="0" y="0"/>
            <a:chExt cx="6105749" cy="6105749"/>
          </a:xfrm>
        </p:grpSpPr>
        <p:sp>
          <p:nvSpPr>
            <p:cNvPr id="11" name="Freeform 11"/>
            <p:cNvSpPr/>
            <p:nvPr/>
          </p:nvSpPr>
          <p:spPr>
            <a:xfrm>
              <a:off x="0" y="0"/>
              <a:ext cx="6105749" cy="6105749"/>
            </a:xfrm>
            <a:custGeom>
              <a:avLst/>
              <a:gdLst/>
              <a:ahLst/>
              <a:cxnLst/>
              <a:rect l="l" t="t" r="r" b="b"/>
              <a:pathLst>
                <a:path w="6105749" h="6105749">
                  <a:moveTo>
                    <a:pt x="0" y="0"/>
                  </a:moveTo>
                  <a:lnTo>
                    <a:pt x="6105749" y="0"/>
                  </a:lnTo>
                  <a:lnTo>
                    <a:pt x="6105749" y="6105749"/>
                  </a:lnTo>
                  <a:lnTo>
                    <a:pt x="0" y="610574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12"/>
            <p:cNvSpPr/>
            <p:nvPr/>
          </p:nvSpPr>
          <p:spPr>
            <a:xfrm>
              <a:off x="101600" y="88900"/>
              <a:ext cx="5809510" cy="5809510"/>
            </a:xfrm>
            <a:custGeom>
              <a:avLst/>
              <a:gdLst/>
              <a:ahLst/>
              <a:cxnLst/>
              <a:rect l="l" t="t" r="r" b="b"/>
              <a:pathLst>
                <a:path w="5809510" h="5809510">
                  <a:moveTo>
                    <a:pt x="0" y="0"/>
                  </a:moveTo>
                  <a:lnTo>
                    <a:pt x="5809510" y="0"/>
                  </a:lnTo>
                  <a:lnTo>
                    <a:pt x="5809510" y="5809510"/>
                  </a:lnTo>
                  <a:lnTo>
                    <a:pt x="0" y="580951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Freeform 13"/>
            <p:cNvSpPr/>
            <p:nvPr/>
          </p:nvSpPr>
          <p:spPr>
            <a:xfrm>
              <a:off x="187583" y="177800"/>
              <a:ext cx="5486400" cy="5486400"/>
            </a:xfrm>
            <a:custGeom>
              <a:avLst/>
              <a:gdLst/>
              <a:ahLst/>
              <a:cxnLst/>
              <a:rect l="l" t="t" r="r" b="b"/>
              <a:pathLst>
                <a:path w="5486400" h="5486400">
                  <a:moveTo>
                    <a:pt x="0" y="0"/>
                  </a:moveTo>
                  <a:lnTo>
                    <a:pt x="5486400" y="0"/>
                  </a:lnTo>
                  <a:lnTo>
                    <a:pt x="5486400" y="5486400"/>
                  </a:lnTo>
                  <a:lnTo>
                    <a:pt x="0" y="54864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grpSp>
        <p:nvGrpSpPr>
          <p:cNvPr id="14" name="Group 14"/>
          <p:cNvGrpSpPr/>
          <p:nvPr/>
        </p:nvGrpSpPr>
        <p:grpSpPr>
          <a:xfrm>
            <a:off x="8416301" y="5979032"/>
            <a:ext cx="10423373" cy="542527"/>
            <a:chOff x="0" y="0"/>
            <a:chExt cx="2745250" cy="142888"/>
          </a:xfrm>
        </p:grpSpPr>
        <p:sp>
          <p:nvSpPr>
            <p:cNvPr id="15" name="Freeform 15"/>
            <p:cNvSpPr/>
            <p:nvPr/>
          </p:nvSpPr>
          <p:spPr>
            <a:xfrm>
              <a:off x="0" y="0"/>
              <a:ext cx="2745250" cy="142888"/>
            </a:xfrm>
            <a:custGeom>
              <a:avLst/>
              <a:gdLst/>
              <a:ahLst/>
              <a:cxnLst/>
              <a:rect l="l" t="t" r="r" b="b"/>
              <a:pathLst>
                <a:path w="2745250" h="142888">
                  <a:moveTo>
                    <a:pt x="0" y="0"/>
                  </a:moveTo>
                  <a:lnTo>
                    <a:pt x="2745250" y="0"/>
                  </a:lnTo>
                  <a:lnTo>
                    <a:pt x="2745250" y="142888"/>
                  </a:lnTo>
                  <a:lnTo>
                    <a:pt x="0" y="142888"/>
                  </a:lnTo>
                  <a:close/>
                </a:path>
              </a:pathLst>
            </a:custGeom>
            <a:solidFill>
              <a:srgbClr val="FFD699"/>
            </a:solidFill>
          </p:spPr>
        </p:sp>
        <p:sp>
          <p:nvSpPr>
            <p:cNvPr id="16" name="TextBox 16"/>
            <p:cNvSpPr txBox="1"/>
            <p:nvPr/>
          </p:nvSpPr>
          <p:spPr>
            <a:xfrm>
              <a:off x="0" y="-38100"/>
              <a:ext cx="2745250" cy="180988"/>
            </a:xfrm>
            <a:prstGeom prst="rect">
              <a:avLst/>
            </a:prstGeom>
          </p:spPr>
          <p:txBody>
            <a:bodyPr lIns="50800" tIns="50800" rIns="50800" bIns="50800" rtlCol="0" anchor="ctr"/>
            <a:lstStyle/>
            <a:p>
              <a:pPr algn="ctr">
                <a:lnSpc>
                  <a:spcPts val="3079"/>
                </a:lnSpc>
              </a:pPr>
              <a:endParaRPr/>
            </a:p>
          </p:txBody>
        </p:sp>
      </p:grpSp>
      <p:sp>
        <p:nvSpPr>
          <p:cNvPr id="17" name="TextBox 17"/>
          <p:cNvSpPr txBox="1"/>
          <p:nvPr/>
        </p:nvSpPr>
        <p:spPr>
          <a:xfrm>
            <a:off x="8109780" y="962025"/>
            <a:ext cx="10931418" cy="8825690"/>
          </a:xfrm>
          <a:prstGeom prst="rect">
            <a:avLst/>
          </a:prstGeom>
        </p:spPr>
        <p:txBody>
          <a:bodyPr lIns="0" tIns="0" rIns="0" bIns="0" rtlCol="0" anchor="t">
            <a:spAutoFit/>
          </a:bodyPr>
          <a:lstStyle/>
          <a:p>
            <a:pPr>
              <a:lnSpc>
                <a:spcPts val="4419"/>
              </a:lnSpc>
              <a:spcBef>
                <a:spcPct val="0"/>
              </a:spcBef>
            </a:pPr>
            <a:r>
              <a:rPr lang="en-US" sz="3156">
                <a:solidFill>
                  <a:srgbClr val="000000"/>
                </a:solidFill>
                <a:latin typeface="Muli"/>
              </a:rPr>
              <a:t>Algorithm Huffman (c) {</a:t>
            </a:r>
          </a:p>
          <a:p>
            <a:pPr>
              <a:lnSpc>
                <a:spcPts val="4419"/>
              </a:lnSpc>
              <a:spcBef>
                <a:spcPct val="0"/>
              </a:spcBef>
            </a:pPr>
            <a:r>
              <a:rPr lang="en-US" sz="3156">
                <a:solidFill>
                  <a:srgbClr val="000000"/>
                </a:solidFill>
                <a:latin typeface="Muli"/>
              </a:rPr>
              <a:t>   n= |c| </a:t>
            </a:r>
          </a:p>
          <a:p>
            <a:pPr>
              <a:lnSpc>
                <a:spcPts val="4419"/>
              </a:lnSpc>
              <a:spcBef>
                <a:spcPct val="0"/>
              </a:spcBef>
            </a:pPr>
            <a:endParaRPr lang="en-US" sz="3156">
              <a:solidFill>
                <a:srgbClr val="000000"/>
              </a:solidFill>
              <a:latin typeface="Muli"/>
            </a:endParaRPr>
          </a:p>
          <a:p>
            <a:pPr>
              <a:lnSpc>
                <a:spcPts val="4419"/>
              </a:lnSpc>
              <a:spcBef>
                <a:spcPct val="0"/>
              </a:spcBef>
            </a:pPr>
            <a:r>
              <a:rPr lang="en-US" sz="3156">
                <a:solidFill>
                  <a:srgbClr val="000000"/>
                </a:solidFill>
                <a:latin typeface="Muli"/>
              </a:rPr>
              <a:t>   Q = c </a:t>
            </a:r>
          </a:p>
          <a:p>
            <a:pPr>
              <a:lnSpc>
                <a:spcPts val="4419"/>
              </a:lnSpc>
              <a:spcBef>
                <a:spcPct val="0"/>
              </a:spcBef>
            </a:pPr>
            <a:r>
              <a:rPr lang="en-US" sz="3156">
                <a:solidFill>
                  <a:srgbClr val="000000"/>
                </a:solidFill>
                <a:latin typeface="Muli"/>
              </a:rPr>
              <a:t>   for i&lt;-1 to n-1</a:t>
            </a:r>
          </a:p>
          <a:p>
            <a:pPr>
              <a:lnSpc>
                <a:spcPts val="4419"/>
              </a:lnSpc>
              <a:spcBef>
                <a:spcPct val="0"/>
              </a:spcBef>
            </a:pPr>
            <a:endParaRPr lang="en-US" sz="3156">
              <a:solidFill>
                <a:srgbClr val="000000"/>
              </a:solidFill>
              <a:latin typeface="Muli"/>
            </a:endParaRPr>
          </a:p>
          <a:p>
            <a:pPr>
              <a:lnSpc>
                <a:spcPts val="4419"/>
              </a:lnSpc>
              <a:spcBef>
                <a:spcPct val="0"/>
              </a:spcBef>
            </a:pPr>
            <a:r>
              <a:rPr lang="en-US" sz="3156">
                <a:solidFill>
                  <a:srgbClr val="000000"/>
                </a:solidFill>
                <a:latin typeface="Muli"/>
              </a:rPr>
              <a:t>   do {</a:t>
            </a:r>
          </a:p>
          <a:p>
            <a:pPr>
              <a:lnSpc>
                <a:spcPts val="4419"/>
              </a:lnSpc>
              <a:spcBef>
                <a:spcPct val="0"/>
              </a:spcBef>
            </a:pPr>
            <a:r>
              <a:rPr lang="en-US" sz="3156">
                <a:solidFill>
                  <a:srgbClr val="000000"/>
                </a:solidFill>
                <a:latin typeface="Muli"/>
              </a:rPr>
              <a:t>       temp &lt;- get node ()</a:t>
            </a:r>
          </a:p>
          <a:p>
            <a:pPr>
              <a:lnSpc>
                <a:spcPts val="4419"/>
              </a:lnSpc>
              <a:spcBef>
                <a:spcPct val="0"/>
              </a:spcBef>
            </a:pPr>
            <a:r>
              <a:rPr lang="en-US" sz="3156">
                <a:solidFill>
                  <a:srgbClr val="000000"/>
                </a:solidFill>
                <a:latin typeface="Muli"/>
              </a:rPr>
              <a:t>       left (temp] Get_min (Q) right [temp] Get Min (Q)</a:t>
            </a:r>
          </a:p>
          <a:p>
            <a:pPr>
              <a:lnSpc>
                <a:spcPts val="4419"/>
              </a:lnSpc>
              <a:spcBef>
                <a:spcPct val="0"/>
              </a:spcBef>
            </a:pPr>
            <a:r>
              <a:rPr lang="en-US" sz="3156">
                <a:solidFill>
                  <a:srgbClr val="000000"/>
                </a:solidFill>
                <a:latin typeface="Muli"/>
              </a:rPr>
              <a:t>       a = left [temp], b = right [temp]</a:t>
            </a:r>
          </a:p>
          <a:p>
            <a:pPr>
              <a:lnSpc>
                <a:spcPts val="4419"/>
              </a:lnSpc>
              <a:spcBef>
                <a:spcPct val="0"/>
              </a:spcBef>
            </a:pPr>
            <a:r>
              <a:rPr lang="en-US" sz="3156">
                <a:solidFill>
                  <a:srgbClr val="000000"/>
                </a:solidFill>
                <a:latin typeface="Muli"/>
              </a:rPr>
              <a:t>       F [temp]&lt;- f[a] + [b]</a:t>
            </a:r>
          </a:p>
          <a:p>
            <a:pPr>
              <a:lnSpc>
                <a:spcPts val="4419"/>
              </a:lnSpc>
              <a:spcBef>
                <a:spcPct val="0"/>
              </a:spcBef>
            </a:pPr>
            <a:r>
              <a:rPr lang="en-US" sz="3156">
                <a:solidFill>
                  <a:srgbClr val="000000"/>
                </a:solidFill>
                <a:latin typeface="Muli"/>
              </a:rPr>
              <a:t>       insert (Q, temp)</a:t>
            </a:r>
          </a:p>
          <a:p>
            <a:pPr>
              <a:lnSpc>
                <a:spcPts val="4419"/>
              </a:lnSpc>
              <a:spcBef>
                <a:spcPct val="0"/>
              </a:spcBef>
            </a:pPr>
            <a:r>
              <a:rPr lang="en-US" sz="3156">
                <a:solidFill>
                  <a:srgbClr val="000000"/>
                </a:solidFill>
                <a:latin typeface="Muli"/>
              </a:rPr>
              <a:t>    }</a:t>
            </a:r>
          </a:p>
          <a:p>
            <a:pPr>
              <a:lnSpc>
                <a:spcPts val="4419"/>
              </a:lnSpc>
              <a:spcBef>
                <a:spcPct val="0"/>
              </a:spcBef>
            </a:pPr>
            <a:endParaRPr lang="en-US" sz="3156">
              <a:solidFill>
                <a:srgbClr val="000000"/>
              </a:solidFill>
              <a:latin typeface="Muli"/>
            </a:endParaRPr>
          </a:p>
          <a:p>
            <a:pPr>
              <a:lnSpc>
                <a:spcPts val="4419"/>
              </a:lnSpc>
              <a:spcBef>
                <a:spcPct val="0"/>
              </a:spcBef>
            </a:pPr>
            <a:r>
              <a:rPr lang="en-US" sz="3156">
                <a:solidFill>
                  <a:srgbClr val="000000"/>
                </a:solidFill>
                <a:latin typeface="Muli"/>
              </a:rPr>
              <a:t>return Get_min (0)</a:t>
            </a:r>
          </a:p>
          <a:p>
            <a:pPr>
              <a:lnSpc>
                <a:spcPts val="4419"/>
              </a:lnSpc>
              <a:spcBef>
                <a:spcPct val="0"/>
              </a:spcBef>
            </a:pPr>
            <a:r>
              <a:rPr lang="en-US" sz="3156">
                <a:solidFill>
                  <a:srgbClr val="000000"/>
                </a:solidFill>
                <a:latin typeface="Muli"/>
              </a:rPr>
              <a:t>}</a:t>
            </a:r>
          </a:p>
        </p:txBody>
      </p:sp>
      <p:sp>
        <p:nvSpPr>
          <p:cNvPr id="18" name="AutoShape 18"/>
          <p:cNvSpPr/>
          <p:nvPr/>
        </p:nvSpPr>
        <p:spPr>
          <a:xfrm flipH="1" flipV="1">
            <a:off x="4211858" y="4219126"/>
            <a:ext cx="1087183" cy="1170137"/>
          </a:xfrm>
          <a:prstGeom prst="line">
            <a:avLst/>
          </a:prstGeom>
          <a:ln w="38100" cap="flat">
            <a:solidFill>
              <a:srgbClr val="882A1B"/>
            </a:solidFill>
            <a:prstDash val="solid"/>
            <a:headEnd type="oval" w="lg" len="lg"/>
            <a:tailEnd type="oval" w="lg" len="lg"/>
          </a:ln>
        </p:spPr>
      </p:sp>
      <p:sp>
        <p:nvSpPr>
          <p:cNvPr id="19" name="AutoShape 19"/>
          <p:cNvSpPr/>
          <p:nvPr/>
        </p:nvSpPr>
        <p:spPr>
          <a:xfrm flipH="1">
            <a:off x="2228925" y="4246371"/>
            <a:ext cx="1129422" cy="1129422"/>
          </a:xfrm>
          <a:prstGeom prst="line">
            <a:avLst/>
          </a:prstGeom>
          <a:ln w="38100" cap="flat">
            <a:solidFill>
              <a:srgbClr val="882A1B"/>
            </a:solidFill>
            <a:prstDash val="solid"/>
            <a:headEnd type="oval" w="lg" len="lg"/>
            <a:tailEnd type="oval" w="lg" len="lg"/>
          </a:ln>
        </p:spPr>
      </p:sp>
      <p:grpSp>
        <p:nvGrpSpPr>
          <p:cNvPr id="20" name="Group 20"/>
          <p:cNvGrpSpPr/>
          <p:nvPr/>
        </p:nvGrpSpPr>
        <p:grpSpPr>
          <a:xfrm>
            <a:off x="3135191" y="3187938"/>
            <a:ext cx="1299328" cy="1299328"/>
            <a:chOff x="0" y="0"/>
            <a:chExt cx="812800" cy="812800"/>
          </a:xfrm>
        </p:grpSpPr>
        <p:sp>
          <p:nvSpPr>
            <p:cNvPr id="21" name="Freeform 2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82A1B"/>
            </a:solidFill>
          </p:spPr>
        </p:sp>
        <p:sp>
          <p:nvSpPr>
            <p:cNvPr id="22" name="TextBox 22"/>
            <p:cNvSpPr txBox="1"/>
            <p:nvPr/>
          </p:nvSpPr>
          <p:spPr>
            <a:xfrm>
              <a:off x="76200" y="38100"/>
              <a:ext cx="660400" cy="698500"/>
            </a:xfrm>
            <a:prstGeom prst="rect">
              <a:avLst/>
            </a:prstGeom>
          </p:spPr>
          <p:txBody>
            <a:bodyPr lIns="50800" tIns="50800" rIns="50800" bIns="50800" rtlCol="0" anchor="ctr"/>
            <a:lstStyle/>
            <a:p>
              <a:pPr algn="ctr">
                <a:lnSpc>
                  <a:spcPts val="3079"/>
                </a:lnSpc>
              </a:pPr>
              <a:endParaRPr/>
            </a:p>
          </p:txBody>
        </p:sp>
      </p:grpSp>
      <p:grpSp>
        <p:nvGrpSpPr>
          <p:cNvPr id="23" name="Group 23"/>
          <p:cNvGrpSpPr/>
          <p:nvPr/>
        </p:nvGrpSpPr>
        <p:grpSpPr>
          <a:xfrm>
            <a:off x="1489803" y="5143500"/>
            <a:ext cx="1645388" cy="944870"/>
            <a:chOff x="0" y="0"/>
            <a:chExt cx="433353" cy="248855"/>
          </a:xfrm>
        </p:grpSpPr>
        <p:sp>
          <p:nvSpPr>
            <p:cNvPr id="24" name="Freeform 24"/>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sp>
        <p:sp>
          <p:nvSpPr>
            <p:cNvPr id="25" name="TextBox 25"/>
            <p:cNvSpPr txBox="1"/>
            <p:nvPr/>
          </p:nvSpPr>
          <p:spPr>
            <a:xfrm>
              <a:off x="0" y="-57150"/>
              <a:ext cx="433353" cy="306005"/>
            </a:xfrm>
            <a:prstGeom prst="rect">
              <a:avLst/>
            </a:prstGeom>
          </p:spPr>
          <p:txBody>
            <a:bodyPr lIns="50800" tIns="50800" rIns="50800" bIns="50800" rtlCol="0" anchor="ctr"/>
            <a:lstStyle/>
            <a:p>
              <a:pPr algn="ctr">
                <a:lnSpc>
                  <a:spcPts val="3919"/>
                </a:lnSpc>
              </a:pPr>
              <a:r>
                <a:rPr lang="en-US" sz="2799">
                  <a:solidFill>
                    <a:srgbClr val="FFFFFF"/>
                  </a:solidFill>
                  <a:latin typeface="Muli"/>
                </a:rPr>
                <a:t>a | 5</a:t>
              </a:r>
            </a:p>
          </p:txBody>
        </p:sp>
      </p:grpSp>
      <p:grpSp>
        <p:nvGrpSpPr>
          <p:cNvPr id="26" name="Group 26"/>
          <p:cNvGrpSpPr/>
          <p:nvPr/>
        </p:nvGrpSpPr>
        <p:grpSpPr>
          <a:xfrm>
            <a:off x="4434518" y="5143500"/>
            <a:ext cx="1645388" cy="944870"/>
            <a:chOff x="0" y="0"/>
            <a:chExt cx="433353" cy="248855"/>
          </a:xfrm>
        </p:grpSpPr>
        <p:sp>
          <p:nvSpPr>
            <p:cNvPr id="27" name="Freeform 27"/>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sp>
        <p:sp>
          <p:nvSpPr>
            <p:cNvPr id="28" name="TextBox 28"/>
            <p:cNvSpPr txBox="1"/>
            <p:nvPr/>
          </p:nvSpPr>
          <p:spPr>
            <a:xfrm>
              <a:off x="0" y="-47625"/>
              <a:ext cx="433353" cy="296480"/>
            </a:xfrm>
            <a:prstGeom prst="rect">
              <a:avLst/>
            </a:prstGeom>
          </p:spPr>
          <p:txBody>
            <a:bodyPr lIns="50800" tIns="50800" rIns="50800" bIns="50800" rtlCol="0" anchor="ctr"/>
            <a:lstStyle/>
            <a:p>
              <a:pPr algn="ctr">
                <a:lnSpc>
                  <a:spcPts val="4059"/>
                </a:lnSpc>
              </a:pPr>
              <a:r>
                <a:rPr lang="en-US" sz="2899">
                  <a:solidFill>
                    <a:srgbClr val="FFFFFF"/>
                  </a:solidFill>
                  <a:latin typeface="Muli"/>
                </a:rPr>
                <a:t>b | 9</a:t>
              </a:r>
            </a:p>
          </p:txBody>
        </p:sp>
      </p:grpSp>
      <p:sp>
        <p:nvSpPr>
          <p:cNvPr id="29" name="TextBox 29"/>
          <p:cNvSpPr txBox="1"/>
          <p:nvPr/>
        </p:nvSpPr>
        <p:spPr>
          <a:xfrm>
            <a:off x="111928" y="403225"/>
            <a:ext cx="2103526" cy="1422400"/>
          </a:xfrm>
          <a:prstGeom prst="rect">
            <a:avLst/>
          </a:prstGeom>
        </p:spPr>
        <p:txBody>
          <a:bodyPr lIns="0" tIns="0" rIns="0" bIns="0" rtlCol="0" anchor="t">
            <a:spAutoFit/>
          </a:bodyPr>
          <a:lstStyle/>
          <a:p>
            <a:pPr marL="0" lvl="0" indent="0" algn="ctr">
              <a:lnSpc>
                <a:spcPts val="5600"/>
              </a:lnSpc>
              <a:spcBef>
                <a:spcPct val="0"/>
              </a:spcBef>
            </a:pPr>
            <a:r>
              <a:rPr lang="en-US" sz="5000">
                <a:solidFill>
                  <a:srgbClr val="F4F1E8"/>
                </a:solidFill>
                <a:latin typeface="Cabin"/>
              </a:rPr>
              <a:t>Phương pháp</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4F1E8"/>
        </a:solidFill>
        <a:effectLst/>
      </p:bgPr>
    </p:bg>
    <p:spTree>
      <p:nvGrpSpPr>
        <p:cNvPr id="1" name=""/>
        <p:cNvGrpSpPr/>
        <p:nvPr/>
      </p:nvGrpSpPr>
      <p:grpSpPr>
        <a:xfrm>
          <a:off x="0" y="0"/>
          <a:ext cx="0" cy="0"/>
          <a:chOff x="0" y="0"/>
          <a:chExt cx="0" cy="0"/>
        </a:xfrm>
      </p:grpSpPr>
      <p:grpSp>
        <p:nvGrpSpPr>
          <p:cNvPr id="2" name="Group 2"/>
          <p:cNvGrpSpPr/>
          <p:nvPr/>
        </p:nvGrpSpPr>
        <p:grpSpPr>
          <a:xfrm>
            <a:off x="9339387" y="9955221"/>
            <a:ext cx="8948613" cy="3086100"/>
            <a:chOff x="0" y="0"/>
            <a:chExt cx="2356836" cy="812800"/>
          </a:xfrm>
        </p:grpSpPr>
        <p:sp>
          <p:nvSpPr>
            <p:cNvPr id="3" name="Freeform 3"/>
            <p:cNvSpPr/>
            <p:nvPr/>
          </p:nvSpPr>
          <p:spPr>
            <a:xfrm>
              <a:off x="0" y="0"/>
              <a:ext cx="2356836" cy="812800"/>
            </a:xfrm>
            <a:custGeom>
              <a:avLst/>
              <a:gdLst/>
              <a:ahLst/>
              <a:cxnLst/>
              <a:rect l="l" t="t" r="r" b="b"/>
              <a:pathLst>
                <a:path w="2356836" h="812800">
                  <a:moveTo>
                    <a:pt x="0" y="0"/>
                  </a:moveTo>
                  <a:lnTo>
                    <a:pt x="2356836" y="0"/>
                  </a:lnTo>
                  <a:lnTo>
                    <a:pt x="2356836" y="812800"/>
                  </a:lnTo>
                  <a:lnTo>
                    <a:pt x="0" y="812800"/>
                  </a:lnTo>
                  <a:close/>
                </a:path>
              </a:pathLst>
            </a:custGeom>
            <a:solidFill>
              <a:srgbClr val="882A1B"/>
            </a:solidFill>
          </p:spPr>
        </p:sp>
        <p:sp>
          <p:nvSpPr>
            <p:cNvPr id="4" name="TextBox 4"/>
            <p:cNvSpPr txBox="1"/>
            <p:nvPr/>
          </p:nvSpPr>
          <p:spPr>
            <a:xfrm>
              <a:off x="0" y="-38100"/>
              <a:ext cx="2356836" cy="850900"/>
            </a:xfrm>
            <a:prstGeom prst="rect">
              <a:avLst/>
            </a:prstGeom>
          </p:spPr>
          <p:txBody>
            <a:bodyPr lIns="50800" tIns="50800" rIns="50800" bIns="50800" rtlCol="0" anchor="ctr"/>
            <a:lstStyle/>
            <a:p>
              <a:pPr algn="ctr">
                <a:lnSpc>
                  <a:spcPts val="3079"/>
                </a:lnSpc>
              </a:pPr>
              <a:endParaRPr/>
            </a:p>
          </p:txBody>
        </p:sp>
      </p:grpSp>
      <p:grpSp>
        <p:nvGrpSpPr>
          <p:cNvPr id="5" name="Group 5"/>
          <p:cNvGrpSpPr/>
          <p:nvPr/>
        </p:nvGrpSpPr>
        <p:grpSpPr>
          <a:xfrm>
            <a:off x="12827449" y="-2057400"/>
            <a:ext cx="13578021" cy="3086100"/>
            <a:chOff x="0" y="0"/>
            <a:chExt cx="18104028" cy="4114800"/>
          </a:xfrm>
        </p:grpSpPr>
        <p:grpSp>
          <p:nvGrpSpPr>
            <p:cNvPr id="6" name="Group 6"/>
            <p:cNvGrpSpPr/>
            <p:nvPr/>
          </p:nvGrpSpPr>
          <p:grpSpPr>
            <a:xfrm>
              <a:off x="0" y="0"/>
              <a:ext cx="7278707" cy="4114800"/>
              <a:chOff x="0" y="0"/>
              <a:chExt cx="1437769" cy="812800"/>
            </a:xfrm>
          </p:grpSpPr>
          <p:sp>
            <p:nvSpPr>
              <p:cNvPr id="7" name="Freeform 7"/>
              <p:cNvSpPr/>
              <p:nvPr/>
            </p:nvSpPr>
            <p:spPr>
              <a:xfrm>
                <a:off x="0" y="0"/>
                <a:ext cx="1437769" cy="812800"/>
              </a:xfrm>
              <a:custGeom>
                <a:avLst/>
                <a:gdLst/>
                <a:ahLst/>
                <a:cxnLst/>
                <a:rect l="l" t="t" r="r" b="b"/>
                <a:pathLst>
                  <a:path w="1437769" h="812800">
                    <a:moveTo>
                      <a:pt x="0" y="0"/>
                    </a:moveTo>
                    <a:lnTo>
                      <a:pt x="1437769" y="0"/>
                    </a:lnTo>
                    <a:lnTo>
                      <a:pt x="1437769" y="812800"/>
                    </a:lnTo>
                    <a:lnTo>
                      <a:pt x="0" y="812800"/>
                    </a:lnTo>
                    <a:close/>
                  </a:path>
                </a:pathLst>
              </a:custGeom>
              <a:solidFill>
                <a:srgbClr val="882A1B"/>
              </a:solidFill>
            </p:spPr>
          </p:sp>
          <p:sp>
            <p:nvSpPr>
              <p:cNvPr id="8" name="TextBox 8"/>
              <p:cNvSpPr txBox="1"/>
              <p:nvPr/>
            </p:nvSpPr>
            <p:spPr>
              <a:xfrm>
                <a:off x="0" y="-38100"/>
                <a:ext cx="1437769" cy="850900"/>
              </a:xfrm>
              <a:prstGeom prst="rect">
                <a:avLst/>
              </a:prstGeom>
            </p:spPr>
            <p:txBody>
              <a:bodyPr lIns="50800" tIns="50800" rIns="50800" bIns="50800" rtlCol="0" anchor="ctr"/>
              <a:lstStyle/>
              <a:p>
                <a:pPr algn="ctr">
                  <a:lnSpc>
                    <a:spcPts val="3079"/>
                  </a:lnSpc>
                </a:pPr>
                <a:endParaRPr/>
              </a:p>
            </p:txBody>
          </p:sp>
        </p:grpSp>
        <p:sp>
          <p:nvSpPr>
            <p:cNvPr id="9" name="TextBox 9"/>
            <p:cNvSpPr txBox="1"/>
            <p:nvPr/>
          </p:nvSpPr>
          <p:spPr>
            <a:xfrm>
              <a:off x="177800" y="2954867"/>
              <a:ext cx="17926228" cy="969433"/>
            </a:xfrm>
            <a:prstGeom prst="rect">
              <a:avLst/>
            </a:prstGeom>
          </p:spPr>
          <p:txBody>
            <a:bodyPr lIns="0" tIns="0" rIns="0" bIns="0" rtlCol="0" anchor="t">
              <a:spAutoFit/>
            </a:bodyPr>
            <a:lstStyle/>
            <a:p>
              <a:pPr marL="0" lvl="0" indent="0">
                <a:lnSpc>
                  <a:spcPts val="5600"/>
                </a:lnSpc>
                <a:spcBef>
                  <a:spcPct val="0"/>
                </a:spcBef>
              </a:pPr>
              <a:r>
                <a:rPr lang="en-US" sz="5000">
                  <a:solidFill>
                    <a:srgbClr val="F4F1E8"/>
                  </a:solidFill>
                  <a:latin typeface="Cabin"/>
                </a:rPr>
                <a:t>I. Mã hóa Huffman</a:t>
              </a:r>
            </a:p>
          </p:txBody>
        </p:sp>
      </p:grpSp>
      <p:grpSp>
        <p:nvGrpSpPr>
          <p:cNvPr id="10" name="Group 10"/>
          <p:cNvGrpSpPr/>
          <p:nvPr/>
        </p:nvGrpSpPr>
        <p:grpSpPr>
          <a:xfrm>
            <a:off x="-1751523" y="-1660351"/>
            <a:ext cx="4579312" cy="4579312"/>
            <a:chOff x="0" y="0"/>
            <a:chExt cx="6105749" cy="6105749"/>
          </a:xfrm>
        </p:grpSpPr>
        <p:sp>
          <p:nvSpPr>
            <p:cNvPr id="11" name="Freeform 11"/>
            <p:cNvSpPr/>
            <p:nvPr/>
          </p:nvSpPr>
          <p:spPr>
            <a:xfrm>
              <a:off x="0" y="0"/>
              <a:ext cx="6105749" cy="6105749"/>
            </a:xfrm>
            <a:custGeom>
              <a:avLst/>
              <a:gdLst/>
              <a:ahLst/>
              <a:cxnLst/>
              <a:rect l="l" t="t" r="r" b="b"/>
              <a:pathLst>
                <a:path w="6105749" h="6105749">
                  <a:moveTo>
                    <a:pt x="0" y="0"/>
                  </a:moveTo>
                  <a:lnTo>
                    <a:pt x="6105749" y="0"/>
                  </a:lnTo>
                  <a:lnTo>
                    <a:pt x="6105749" y="6105749"/>
                  </a:lnTo>
                  <a:lnTo>
                    <a:pt x="0" y="610574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12"/>
            <p:cNvSpPr/>
            <p:nvPr/>
          </p:nvSpPr>
          <p:spPr>
            <a:xfrm>
              <a:off x="101600" y="88900"/>
              <a:ext cx="5809510" cy="5809510"/>
            </a:xfrm>
            <a:custGeom>
              <a:avLst/>
              <a:gdLst/>
              <a:ahLst/>
              <a:cxnLst/>
              <a:rect l="l" t="t" r="r" b="b"/>
              <a:pathLst>
                <a:path w="5809510" h="5809510">
                  <a:moveTo>
                    <a:pt x="0" y="0"/>
                  </a:moveTo>
                  <a:lnTo>
                    <a:pt x="5809510" y="0"/>
                  </a:lnTo>
                  <a:lnTo>
                    <a:pt x="5809510" y="5809510"/>
                  </a:lnTo>
                  <a:lnTo>
                    <a:pt x="0" y="580951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Freeform 13"/>
            <p:cNvSpPr/>
            <p:nvPr/>
          </p:nvSpPr>
          <p:spPr>
            <a:xfrm>
              <a:off x="187583" y="177800"/>
              <a:ext cx="5486400" cy="5486400"/>
            </a:xfrm>
            <a:custGeom>
              <a:avLst/>
              <a:gdLst/>
              <a:ahLst/>
              <a:cxnLst/>
              <a:rect l="l" t="t" r="r" b="b"/>
              <a:pathLst>
                <a:path w="5486400" h="5486400">
                  <a:moveTo>
                    <a:pt x="0" y="0"/>
                  </a:moveTo>
                  <a:lnTo>
                    <a:pt x="5486400" y="0"/>
                  </a:lnTo>
                  <a:lnTo>
                    <a:pt x="5486400" y="5486400"/>
                  </a:lnTo>
                  <a:lnTo>
                    <a:pt x="0" y="54864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grpSp>
        <p:nvGrpSpPr>
          <p:cNvPr id="14" name="Group 14"/>
          <p:cNvGrpSpPr/>
          <p:nvPr/>
        </p:nvGrpSpPr>
        <p:grpSpPr>
          <a:xfrm>
            <a:off x="8416301" y="6526520"/>
            <a:ext cx="10423373" cy="542527"/>
            <a:chOff x="0" y="0"/>
            <a:chExt cx="2745250" cy="142888"/>
          </a:xfrm>
        </p:grpSpPr>
        <p:sp>
          <p:nvSpPr>
            <p:cNvPr id="15" name="Freeform 15"/>
            <p:cNvSpPr/>
            <p:nvPr/>
          </p:nvSpPr>
          <p:spPr>
            <a:xfrm>
              <a:off x="0" y="0"/>
              <a:ext cx="2745250" cy="142888"/>
            </a:xfrm>
            <a:custGeom>
              <a:avLst/>
              <a:gdLst/>
              <a:ahLst/>
              <a:cxnLst/>
              <a:rect l="l" t="t" r="r" b="b"/>
              <a:pathLst>
                <a:path w="2745250" h="142888">
                  <a:moveTo>
                    <a:pt x="0" y="0"/>
                  </a:moveTo>
                  <a:lnTo>
                    <a:pt x="2745250" y="0"/>
                  </a:lnTo>
                  <a:lnTo>
                    <a:pt x="2745250" y="142888"/>
                  </a:lnTo>
                  <a:lnTo>
                    <a:pt x="0" y="142888"/>
                  </a:lnTo>
                  <a:close/>
                </a:path>
              </a:pathLst>
            </a:custGeom>
            <a:solidFill>
              <a:srgbClr val="FFD699"/>
            </a:solidFill>
          </p:spPr>
        </p:sp>
        <p:sp>
          <p:nvSpPr>
            <p:cNvPr id="16" name="TextBox 16"/>
            <p:cNvSpPr txBox="1"/>
            <p:nvPr/>
          </p:nvSpPr>
          <p:spPr>
            <a:xfrm>
              <a:off x="0" y="-38100"/>
              <a:ext cx="2745250" cy="180988"/>
            </a:xfrm>
            <a:prstGeom prst="rect">
              <a:avLst/>
            </a:prstGeom>
          </p:spPr>
          <p:txBody>
            <a:bodyPr lIns="50800" tIns="50800" rIns="50800" bIns="50800" rtlCol="0" anchor="ctr"/>
            <a:lstStyle/>
            <a:p>
              <a:pPr algn="ctr">
                <a:lnSpc>
                  <a:spcPts val="3079"/>
                </a:lnSpc>
              </a:pPr>
              <a:endParaRPr/>
            </a:p>
          </p:txBody>
        </p:sp>
      </p:grpSp>
      <p:sp>
        <p:nvSpPr>
          <p:cNvPr id="17" name="TextBox 17"/>
          <p:cNvSpPr txBox="1"/>
          <p:nvPr/>
        </p:nvSpPr>
        <p:spPr>
          <a:xfrm>
            <a:off x="8109780" y="962025"/>
            <a:ext cx="10931418" cy="8825690"/>
          </a:xfrm>
          <a:prstGeom prst="rect">
            <a:avLst/>
          </a:prstGeom>
        </p:spPr>
        <p:txBody>
          <a:bodyPr lIns="0" tIns="0" rIns="0" bIns="0" rtlCol="0" anchor="t">
            <a:spAutoFit/>
          </a:bodyPr>
          <a:lstStyle/>
          <a:p>
            <a:pPr>
              <a:lnSpc>
                <a:spcPts val="4419"/>
              </a:lnSpc>
              <a:spcBef>
                <a:spcPct val="0"/>
              </a:spcBef>
            </a:pPr>
            <a:r>
              <a:rPr lang="en-US" sz="3156">
                <a:solidFill>
                  <a:srgbClr val="000000"/>
                </a:solidFill>
                <a:latin typeface="Muli"/>
              </a:rPr>
              <a:t>Algorithm Huffman (c) {</a:t>
            </a:r>
          </a:p>
          <a:p>
            <a:pPr>
              <a:lnSpc>
                <a:spcPts val="4419"/>
              </a:lnSpc>
              <a:spcBef>
                <a:spcPct val="0"/>
              </a:spcBef>
            </a:pPr>
            <a:r>
              <a:rPr lang="en-US" sz="3156">
                <a:solidFill>
                  <a:srgbClr val="000000"/>
                </a:solidFill>
                <a:latin typeface="Muli"/>
              </a:rPr>
              <a:t>   n= |c| </a:t>
            </a:r>
          </a:p>
          <a:p>
            <a:pPr>
              <a:lnSpc>
                <a:spcPts val="4419"/>
              </a:lnSpc>
              <a:spcBef>
                <a:spcPct val="0"/>
              </a:spcBef>
            </a:pPr>
            <a:endParaRPr lang="en-US" sz="3156">
              <a:solidFill>
                <a:srgbClr val="000000"/>
              </a:solidFill>
              <a:latin typeface="Muli"/>
            </a:endParaRPr>
          </a:p>
          <a:p>
            <a:pPr>
              <a:lnSpc>
                <a:spcPts val="4419"/>
              </a:lnSpc>
              <a:spcBef>
                <a:spcPct val="0"/>
              </a:spcBef>
            </a:pPr>
            <a:r>
              <a:rPr lang="en-US" sz="3156">
                <a:solidFill>
                  <a:srgbClr val="000000"/>
                </a:solidFill>
                <a:latin typeface="Muli"/>
              </a:rPr>
              <a:t>   Q = c </a:t>
            </a:r>
          </a:p>
          <a:p>
            <a:pPr>
              <a:lnSpc>
                <a:spcPts val="4419"/>
              </a:lnSpc>
              <a:spcBef>
                <a:spcPct val="0"/>
              </a:spcBef>
            </a:pPr>
            <a:r>
              <a:rPr lang="en-US" sz="3156">
                <a:solidFill>
                  <a:srgbClr val="000000"/>
                </a:solidFill>
                <a:latin typeface="Muli"/>
              </a:rPr>
              <a:t>   for i&lt;-1 to n-1</a:t>
            </a:r>
          </a:p>
          <a:p>
            <a:pPr>
              <a:lnSpc>
                <a:spcPts val="4419"/>
              </a:lnSpc>
              <a:spcBef>
                <a:spcPct val="0"/>
              </a:spcBef>
            </a:pPr>
            <a:endParaRPr lang="en-US" sz="3156">
              <a:solidFill>
                <a:srgbClr val="000000"/>
              </a:solidFill>
              <a:latin typeface="Muli"/>
            </a:endParaRPr>
          </a:p>
          <a:p>
            <a:pPr>
              <a:lnSpc>
                <a:spcPts val="4419"/>
              </a:lnSpc>
              <a:spcBef>
                <a:spcPct val="0"/>
              </a:spcBef>
            </a:pPr>
            <a:r>
              <a:rPr lang="en-US" sz="3156">
                <a:solidFill>
                  <a:srgbClr val="000000"/>
                </a:solidFill>
                <a:latin typeface="Muli"/>
              </a:rPr>
              <a:t>   do {</a:t>
            </a:r>
          </a:p>
          <a:p>
            <a:pPr>
              <a:lnSpc>
                <a:spcPts val="4419"/>
              </a:lnSpc>
              <a:spcBef>
                <a:spcPct val="0"/>
              </a:spcBef>
            </a:pPr>
            <a:r>
              <a:rPr lang="en-US" sz="3156">
                <a:solidFill>
                  <a:srgbClr val="000000"/>
                </a:solidFill>
                <a:latin typeface="Muli"/>
              </a:rPr>
              <a:t>       temp &lt;- get node ()</a:t>
            </a:r>
          </a:p>
          <a:p>
            <a:pPr>
              <a:lnSpc>
                <a:spcPts val="4419"/>
              </a:lnSpc>
              <a:spcBef>
                <a:spcPct val="0"/>
              </a:spcBef>
            </a:pPr>
            <a:r>
              <a:rPr lang="en-US" sz="3156">
                <a:solidFill>
                  <a:srgbClr val="000000"/>
                </a:solidFill>
                <a:latin typeface="Muli"/>
              </a:rPr>
              <a:t>       left (temp] Get_min (Q) right [temp] Get Min (Q)</a:t>
            </a:r>
          </a:p>
          <a:p>
            <a:pPr>
              <a:lnSpc>
                <a:spcPts val="4419"/>
              </a:lnSpc>
              <a:spcBef>
                <a:spcPct val="0"/>
              </a:spcBef>
            </a:pPr>
            <a:r>
              <a:rPr lang="en-US" sz="3156">
                <a:solidFill>
                  <a:srgbClr val="000000"/>
                </a:solidFill>
                <a:latin typeface="Muli"/>
              </a:rPr>
              <a:t>       a = left [temp], b = right [temp]</a:t>
            </a:r>
          </a:p>
          <a:p>
            <a:pPr>
              <a:lnSpc>
                <a:spcPts val="4419"/>
              </a:lnSpc>
              <a:spcBef>
                <a:spcPct val="0"/>
              </a:spcBef>
            </a:pPr>
            <a:r>
              <a:rPr lang="en-US" sz="3156">
                <a:solidFill>
                  <a:srgbClr val="000000"/>
                </a:solidFill>
                <a:latin typeface="Muli"/>
              </a:rPr>
              <a:t>       F [temp]&lt;- f[a] + [b]</a:t>
            </a:r>
          </a:p>
          <a:p>
            <a:pPr>
              <a:lnSpc>
                <a:spcPts val="4419"/>
              </a:lnSpc>
              <a:spcBef>
                <a:spcPct val="0"/>
              </a:spcBef>
            </a:pPr>
            <a:r>
              <a:rPr lang="en-US" sz="3156">
                <a:solidFill>
                  <a:srgbClr val="000000"/>
                </a:solidFill>
                <a:latin typeface="Muli"/>
              </a:rPr>
              <a:t>       insert (Q, temp)</a:t>
            </a:r>
          </a:p>
          <a:p>
            <a:pPr>
              <a:lnSpc>
                <a:spcPts val="4419"/>
              </a:lnSpc>
              <a:spcBef>
                <a:spcPct val="0"/>
              </a:spcBef>
            </a:pPr>
            <a:r>
              <a:rPr lang="en-US" sz="3156">
                <a:solidFill>
                  <a:srgbClr val="000000"/>
                </a:solidFill>
                <a:latin typeface="Muli"/>
              </a:rPr>
              <a:t>    }</a:t>
            </a:r>
          </a:p>
          <a:p>
            <a:pPr>
              <a:lnSpc>
                <a:spcPts val="4419"/>
              </a:lnSpc>
              <a:spcBef>
                <a:spcPct val="0"/>
              </a:spcBef>
            </a:pPr>
            <a:endParaRPr lang="en-US" sz="3156">
              <a:solidFill>
                <a:srgbClr val="000000"/>
              </a:solidFill>
              <a:latin typeface="Muli"/>
            </a:endParaRPr>
          </a:p>
          <a:p>
            <a:pPr>
              <a:lnSpc>
                <a:spcPts val="4419"/>
              </a:lnSpc>
              <a:spcBef>
                <a:spcPct val="0"/>
              </a:spcBef>
            </a:pPr>
            <a:r>
              <a:rPr lang="en-US" sz="3156">
                <a:solidFill>
                  <a:srgbClr val="000000"/>
                </a:solidFill>
                <a:latin typeface="Muli"/>
              </a:rPr>
              <a:t>return Get_min (0)</a:t>
            </a:r>
          </a:p>
          <a:p>
            <a:pPr>
              <a:lnSpc>
                <a:spcPts val="4419"/>
              </a:lnSpc>
              <a:spcBef>
                <a:spcPct val="0"/>
              </a:spcBef>
            </a:pPr>
            <a:r>
              <a:rPr lang="en-US" sz="3156">
                <a:solidFill>
                  <a:srgbClr val="000000"/>
                </a:solidFill>
                <a:latin typeface="Muli"/>
              </a:rPr>
              <a:t>}</a:t>
            </a:r>
          </a:p>
        </p:txBody>
      </p:sp>
      <p:sp>
        <p:nvSpPr>
          <p:cNvPr id="18" name="AutoShape 18"/>
          <p:cNvSpPr/>
          <p:nvPr/>
        </p:nvSpPr>
        <p:spPr>
          <a:xfrm flipH="1">
            <a:off x="2228925" y="4246371"/>
            <a:ext cx="1129422" cy="1129422"/>
          </a:xfrm>
          <a:prstGeom prst="line">
            <a:avLst/>
          </a:prstGeom>
          <a:ln w="38100" cap="flat">
            <a:solidFill>
              <a:srgbClr val="882A1B"/>
            </a:solidFill>
            <a:prstDash val="solid"/>
            <a:headEnd type="oval" w="lg" len="lg"/>
            <a:tailEnd type="oval" w="lg" len="lg"/>
          </a:ln>
        </p:spPr>
      </p:sp>
      <p:sp>
        <p:nvSpPr>
          <p:cNvPr id="19" name="AutoShape 19"/>
          <p:cNvSpPr/>
          <p:nvPr/>
        </p:nvSpPr>
        <p:spPr>
          <a:xfrm flipH="1" flipV="1">
            <a:off x="4211858" y="4219126"/>
            <a:ext cx="1087183" cy="1170137"/>
          </a:xfrm>
          <a:prstGeom prst="line">
            <a:avLst/>
          </a:prstGeom>
          <a:ln w="38100" cap="flat">
            <a:solidFill>
              <a:srgbClr val="882A1B"/>
            </a:solidFill>
            <a:prstDash val="solid"/>
            <a:headEnd type="oval" w="lg" len="lg"/>
            <a:tailEnd type="oval" w="lg" len="lg"/>
          </a:ln>
        </p:spPr>
      </p:sp>
      <p:grpSp>
        <p:nvGrpSpPr>
          <p:cNvPr id="20" name="Group 20"/>
          <p:cNvGrpSpPr/>
          <p:nvPr/>
        </p:nvGrpSpPr>
        <p:grpSpPr>
          <a:xfrm>
            <a:off x="3135191" y="3187938"/>
            <a:ext cx="1299328" cy="1299328"/>
            <a:chOff x="0" y="0"/>
            <a:chExt cx="812800" cy="812800"/>
          </a:xfrm>
        </p:grpSpPr>
        <p:sp>
          <p:nvSpPr>
            <p:cNvPr id="21" name="Freeform 2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82A1B"/>
            </a:solidFill>
          </p:spPr>
        </p:sp>
        <p:sp>
          <p:nvSpPr>
            <p:cNvPr id="22" name="TextBox 22"/>
            <p:cNvSpPr txBox="1"/>
            <p:nvPr/>
          </p:nvSpPr>
          <p:spPr>
            <a:xfrm>
              <a:off x="76200" y="28575"/>
              <a:ext cx="660400" cy="708025"/>
            </a:xfrm>
            <a:prstGeom prst="rect">
              <a:avLst/>
            </a:prstGeom>
          </p:spPr>
          <p:txBody>
            <a:bodyPr lIns="50800" tIns="50800" rIns="50800" bIns="50800" rtlCol="0" anchor="ctr"/>
            <a:lstStyle/>
            <a:p>
              <a:pPr algn="ctr">
                <a:lnSpc>
                  <a:spcPts val="4060"/>
                </a:lnSpc>
              </a:pPr>
              <a:r>
                <a:rPr lang="en-US" sz="2900">
                  <a:solidFill>
                    <a:srgbClr val="FFFFFF"/>
                  </a:solidFill>
                  <a:latin typeface="Muli"/>
                </a:rPr>
                <a:t>14</a:t>
              </a:r>
            </a:p>
          </p:txBody>
        </p:sp>
      </p:grpSp>
      <p:grpSp>
        <p:nvGrpSpPr>
          <p:cNvPr id="23" name="Group 23"/>
          <p:cNvGrpSpPr/>
          <p:nvPr/>
        </p:nvGrpSpPr>
        <p:grpSpPr>
          <a:xfrm>
            <a:off x="1489803" y="5143500"/>
            <a:ext cx="1645388" cy="944870"/>
            <a:chOff x="0" y="0"/>
            <a:chExt cx="433353" cy="248855"/>
          </a:xfrm>
        </p:grpSpPr>
        <p:sp>
          <p:nvSpPr>
            <p:cNvPr id="24" name="Freeform 24"/>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sp>
        <p:sp>
          <p:nvSpPr>
            <p:cNvPr id="25" name="TextBox 25"/>
            <p:cNvSpPr txBox="1"/>
            <p:nvPr/>
          </p:nvSpPr>
          <p:spPr>
            <a:xfrm>
              <a:off x="0" y="-57150"/>
              <a:ext cx="433353" cy="306005"/>
            </a:xfrm>
            <a:prstGeom prst="rect">
              <a:avLst/>
            </a:prstGeom>
          </p:spPr>
          <p:txBody>
            <a:bodyPr lIns="50800" tIns="50800" rIns="50800" bIns="50800" rtlCol="0" anchor="ctr"/>
            <a:lstStyle/>
            <a:p>
              <a:pPr algn="ctr">
                <a:lnSpc>
                  <a:spcPts val="3919"/>
                </a:lnSpc>
              </a:pPr>
              <a:r>
                <a:rPr lang="en-US" sz="2799">
                  <a:solidFill>
                    <a:srgbClr val="FFFFFF"/>
                  </a:solidFill>
                  <a:latin typeface="Muli"/>
                </a:rPr>
                <a:t>a | 5</a:t>
              </a:r>
            </a:p>
          </p:txBody>
        </p:sp>
      </p:grpSp>
      <p:grpSp>
        <p:nvGrpSpPr>
          <p:cNvPr id="26" name="Group 26"/>
          <p:cNvGrpSpPr/>
          <p:nvPr/>
        </p:nvGrpSpPr>
        <p:grpSpPr>
          <a:xfrm>
            <a:off x="4434518" y="5143500"/>
            <a:ext cx="1645388" cy="944870"/>
            <a:chOff x="0" y="0"/>
            <a:chExt cx="433353" cy="248855"/>
          </a:xfrm>
        </p:grpSpPr>
        <p:sp>
          <p:nvSpPr>
            <p:cNvPr id="27" name="Freeform 27"/>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sp>
        <p:sp>
          <p:nvSpPr>
            <p:cNvPr id="28" name="TextBox 28"/>
            <p:cNvSpPr txBox="1"/>
            <p:nvPr/>
          </p:nvSpPr>
          <p:spPr>
            <a:xfrm>
              <a:off x="0" y="-47625"/>
              <a:ext cx="433353" cy="296480"/>
            </a:xfrm>
            <a:prstGeom prst="rect">
              <a:avLst/>
            </a:prstGeom>
          </p:spPr>
          <p:txBody>
            <a:bodyPr lIns="50800" tIns="50800" rIns="50800" bIns="50800" rtlCol="0" anchor="ctr"/>
            <a:lstStyle/>
            <a:p>
              <a:pPr algn="ctr">
                <a:lnSpc>
                  <a:spcPts val="4059"/>
                </a:lnSpc>
              </a:pPr>
              <a:r>
                <a:rPr lang="en-US" sz="2899">
                  <a:solidFill>
                    <a:srgbClr val="FFFFFF"/>
                  </a:solidFill>
                  <a:latin typeface="Muli"/>
                </a:rPr>
                <a:t>b | 9</a:t>
              </a:r>
            </a:p>
          </p:txBody>
        </p:sp>
      </p:grpSp>
      <p:sp>
        <p:nvSpPr>
          <p:cNvPr id="29" name="TextBox 29"/>
          <p:cNvSpPr txBox="1"/>
          <p:nvPr/>
        </p:nvSpPr>
        <p:spPr>
          <a:xfrm>
            <a:off x="111928" y="403225"/>
            <a:ext cx="2103526" cy="1422400"/>
          </a:xfrm>
          <a:prstGeom prst="rect">
            <a:avLst/>
          </a:prstGeom>
        </p:spPr>
        <p:txBody>
          <a:bodyPr lIns="0" tIns="0" rIns="0" bIns="0" rtlCol="0" anchor="t">
            <a:spAutoFit/>
          </a:bodyPr>
          <a:lstStyle/>
          <a:p>
            <a:pPr marL="0" lvl="0" indent="0" algn="ctr">
              <a:lnSpc>
                <a:spcPts val="5600"/>
              </a:lnSpc>
              <a:spcBef>
                <a:spcPct val="0"/>
              </a:spcBef>
            </a:pPr>
            <a:r>
              <a:rPr lang="en-US" sz="5000">
                <a:solidFill>
                  <a:srgbClr val="F4F1E8"/>
                </a:solidFill>
                <a:latin typeface="Cabin"/>
              </a:rPr>
              <a:t>Phương pháp</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4F1E8"/>
        </a:solidFill>
        <a:effectLst/>
      </p:bgPr>
    </p:bg>
    <p:spTree>
      <p:nvGrpSpPr>
        <p:cNvPr id="1" name=""/>
        <p:cNvGrpSpPr/>
        <p:nvPr/>
      </p:nvGrpSpPr>
      <p:grpSpPr>
        <a:xfrm>
          <a:off x="0" y="0"/>
          <a:ext cx="0" cy="0"/>
          <a:chOff x="0" y="0"/>
          <a:chExt cx="0" cy="0"/>
        </a:xfrm>
      </p:grpSpPr>
      <p:grpSp>
        <p:nvGrpSpPr>
          <p:cNvPr id="2" name="Group 2"/>
          <p:cNvGrpSpPr/>
          <p:nvPr/>
        </p:nvGrpSpPr>
        <p:grpSpPr>
          <a:xfrm>
            <a:off x="9339387" y="9955221"/>
            <a:ext cx="8948613" cy="3086100"/>
            <a:chOff x="0" y="0"/>
            <a:chExt cx="2356836" cy="812800"/>
          </a:xfrm>
        </p:grpSpPr>
        <p:sp>
          <p:nvSpPr>
            <p:cNvPr id="3" name="Freeform 3"/>
            <p:cNvSpPr/>
            <p:nvPr/>
          </p:nvSpPr>
          <p:spPr>
            <a:xfrm>
              <a:off x="0" y="0"/>
              <a:ext cx="2356836" cy="812800"/>
            </a:xfrm>
            <a:custGeom>
              <a:avLst/>
              <a:gdLst/>
              <a:ahLst/>
              <a:cxnLst/>
              <a:rect l="l" t="t" r="r" b="b"/>
              <a:pathLst>
                <a:path w="2356836" h="812800">
                  <a:moveTo>
                    <a:pt x="0" y="0"/>
                  </a:moveTo>
                  <a:lnTo>
                    <a:pt x="2356836" y="0"/>
                  </a:lnTo>
                  <a:lnTo>
                    <a:pt x="2356836" y="812800"/>
                  </a:lnTo>
                  <a:lnTo>
                    <a:pt x="0" y="812800"/>
                  </a:lnTo>
                  <a:close/>
                </a:path>
              </a:pathLst>
            </a:custGeom>
            <a:solidFill>
              <a:srgbClr val="882A1B"/>
            </a:solidFill>
          </p:spPr>
        </p:sp>
        <p:sp>
          <p:nvSpPr>
            <p:cNvPr id="4" name="TextBox 4"/>
            <p:cNvSpPr txBox="1"/>
            <p:nvPr/>
          </p:nvSpPr>
          <p:spPr>
            <a:xfrm>
              <a:off x="0" y="-38100"/>
              <a:ext cx="2356836" cy="850900"/>
            </a:xfrm>
            <a:prstGeom prst="rect">
              <a:avLst/>
            </a:prstGeom>
          </p:spPr>
          <p:txBody>
            <a:bodyPr lIns="50800" tIns="50800" rIns="50800" bIns="50800" rtlCol="0" anchor="ctr"/>
            <a:lstStyle/>
            <a:p>
              <a:pPr algn="ctr">
                <a:lnSpc>
                  <a:spcPts val="3079"/>
                </a:lnSpc>
              </a:pPr>
              <a:endParaRPr/>
            </a:p>
          </p:txBody>
        </p:sp>
      </p:grpSp>
      <p:grpSp>
        <p:nvGrpSpPr>
          <p:cNvPr id="5" name="Group 5"/>
          <p:cNvGrpSpPr/>
          <p:nvPr/>
        </p:nvGrpSpPr>
        <p:grpSpPr>
          <a:xfrm>
            <a:off x="12827449" y="-2057400"/>
            <a:ext cx="13578021" cy="3086100"/>
            <a:chOff x="0" y="0"/>
            <a:chExt cx="18104028" cy="4114800"/>
          </a:xfrm>
        </p:grpSpPr>
        <p:grpSp>
          <p:nvGrpSpPr>
            <p:cNvPr id="6" name="Group 6"/>
            <p:cNvGrpSpPr/>
            <p:nvPr/>
          </p:nvGrpSpPr>
          <p:grpSpPr>
            <a:xfrm>
              <a:off x="0" y="0"/>
              <a:ext cx="7278707" cy="4114800"/>
              <a:chOff x="0" y="0"/>
              <a:chExt cx="1437769" cy="812800"/>
            </a:xfrm>
          </p:grpSpPr>
          <p:sp>
            <p:nvSpPr>
              <p:cNvPr id="7" name="Freeform 7"/>
              <p:cNvSpPr/>
              <p:nvPr/>
            </p:nvSpPr>
            <p:spPr>
              <a:xfrm>
                <a:off x="0" y="0"/>
                <a:ext cx="1437769" cy="812800"/>
              </a:xfrm>
              <a:custGeom>
                <a:avLst/>
                <a:gdLst/>
                <a:ahLst/>
                <a:cxnLst/>
                <a:rect l="l" t="t" r="r" b="b"/>
                <a:pathLst>
                  <a:path w="1437769" h="812800">
                    <a:moveTo>
                      <a:pt x="0" y="0"/>
                    </a:moveTo>
                    <a:lnTo>
                      <a:pt x="1437769" y="0"/>
                    </a:lnTo>
                    <a:lnTo>
                      <a:pt x="1437769" y="812800"/>
                    </a:lnTo>
                    <a:lnTo>
                      <a:pt x="0" y="812800"/>
                    </a:lnTo>
                    <a:close/>
                  </a:path>
                </a:pathLst>
              </a:custGeom>
              <a:solidFill>
                <a:srgbClr val="882A1B"/>
              </a:solidFill>
            </p:spPr>
          </p:sp>
          <p:sp>
            <p:nvSpPr>
              <p:cNvPr id="8" name="TextBox 8"/>
              <p:cNvSpPr txBox="1"/>
              <p:nvPr/>
            </p:nvSpPr>
            <p:spPr>
              <a:xfrm>
                <a:off x="0" y="-38100"/>
                <a:ext cx="1437769" cy="850900"/>
              </a:xfrm>
              <a:prstGeom prst="rect">
                <a:avLst/>
              </a:prstGeom>
            </p:spPr>
            <p:txBody>
              <a:bodyPr lIns="50800" tIns="50800" rIns="50800" bIns="50800" rtlCol="0" anchor="ctr"/>
              <a:lstStyle/>
              <a:p>
                <a:pPr algn="ctr">
                  <a:lnSpc>
                    <a:spcPts val="3079"/>
                  </a:lnSpc>
                </a:pPr>
                <a:endParaRPr/>
              </a:p>
            </p:txBody>
          </p:sp>
        </p:grpSp>
        <p:sp>
          <p:nvSpPr>
            <p:cNvPr id="9" name="TextBox 9"/>
            <p:cNvSpPr txBox="1"/>
            <p:nvPr/>
          </p:nvSpPr>
          <p:spPr>
            <a:xfrm>
              <a:off x="177800" y="2954867"/>
              <a:ext cx="17926228" cy="969433"/>
            </a:xfrm>
            <a:prstGeom prst="rect">
              <a:avLst/>
            </a:prstGeom>
          </p:spPr>
          <p:txBody>
            <a:bodyPr lIns="0" tIns="0" rIns="0" bIns="0" rtlCol="0" anchor="t">
              <a:spAutoFit/>
            </a:bodyPr>
            <a:lstStyle/>
            <a:p>
              <a:pPr marL="0" lvl="0" indent="0">
                <a:lnSpc>
                  <a:spcPts val="5600"/>
                </a:lnSpc>
                <a:spcBef>
                  <a:spcPct val="0"/>
                </a:spcBef>
              </a:pPr>
              <a:r>
                <a:rPr lang="en-US" sz="5000">
                  <a:solidFill>
                    <a:srgbClr val="F4F1E8"/>
                  </a:solidFill>
                  <a:latin typeface="Cabin"/>
                </a:rPr>
                <a:t>I. Mã hóa Huffman</a:t>
              </a:r>
            </a:p>
          </p:txBody>
        </p:sp>
      </p:grpSp>
      <p:grpSp>
        <p:nvGrpSpPr>
          <p:cNvPr id="10" name="Group 10"/>
          <p:cNvGrpSpPr/>
          <p:nvPr/>
        </p:nvGrpSpPr>
        <p:grpSpPr>
          <a:xfrm>
            <a:off x="-1751523" y="-1660351"/>
            <a:ext cx="4579312" cy="4579312"/>
            <a:chOff x="0" y="0"/>
            <a:chExt cx="6105749" cy="6105749"/>
          </a:xfrm>
        </p:grpSpPr>
        <p:sp>
          <p:nvSpPr>
            <p:cNvPr id="11" name="Freeform 11"/>
            <p:cNvSpPr/>
            <p:nvPr/>
          </p:nvSpPr>
          <p:spPr>
            <a:xfrm>
              <a:off x="0" y="0"/>
              <a:ext cx="6105749" cy="6105749"/>
            </a:xfrm>
            <a:custGeom>
              <a:avLst/>
              <a:gdLst/>
              <a:ahLst/>
              <a:cxnLst/>
              <a:rect l="l" t="t" r="r" b="b"/>
              <a:pathLst>
                <a:path w="6105749" h="6105749">
                  <a:moveTo>
                    <a:pt x="0" y="0"/>
                  </a:moveTo>
                  <a:lnTo>
                    <a:pt x="6105749" y="0"/>
                  </a:lnTo>
                  <a:lnTo>
                    <a:pt x="6105749" y="6105749"/>
                  </a:lnTo>
                  <a:lnTo>
                    <a:pt x="0" y="610574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12"/>
            <p:cNvSpPr/>
            <p:nvPr/>
          </p:nvSpPr>
          <p:spPr>
            <a:xfrm>
              <a:off x="101600" y="88900"/>
              <a:ext cx="5809510" cy="5809510"/>
            </a:xfrm>
            <a:custGeom>
              <a:avLst/>
              <a:gdLst/>
              <a:ahLst/>
              <a:cxnLst/>
              <a:rect l="l" t="t" r="r" b="b"/>
              <a:pathLst>
                <a:path w="5809510" h="5809510">
                  <a:moveTo>
                    <a:pt x="0" y="0"/>
                  </a:moveTo>
                  <a:lnTo>
                    <a:pt x="5809510" y="0"/>
                  </a:lnTo>
                  <a:lnTo>
                    <a:pt x="5809510" y="5809510"/>
                  </a:lnTo>
                  <a:lnTo>
                    <a:pt x="0" y="580951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Freeform 13"/>
            <p:cNvSpPr/>
            <p:nvPr/>
          </p:nvSpPr>
          <p:spPr>
            <a:xfrm>
              <a:off x="187583" y="177800"/>
              <a:ext cx="5486400" cy="5486400"/>
            </a:xfrm>
            <a:custGeom>
              <a:avLst/>
              <a:gdLst/>
              <a:ahLst/>
              <a:cxnLst/>
              <a:rect l="l" t="t" r="r" b="b"/>
              <a:pathLst>
                <a:path w="5486400" h="5486400">
                  <a:moveTo>
                    <a:pt x="0" y="0"/>
                  </a:moveTo>
                  <a:lnTo>
                    <a:pt x="5486400" y="0"/>
                  </a:lnTo>
                  <a:lnTo>
                    <a:pt x="5486400" y="5486400"/>
                  </a:lnTo>
                  <a:lnTo>
                    <a:pt x="0" y="54864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grpSp>
        <p:nvGrpSpPr>
          <p:cNvPr id="14" name="Group 14"/>
          <p:cNvGrpSpPr/>
          <p:nvPr/>
        </p:nvGrpSpPr>
        <p:grpSpPr>
          <a:xfrm>
            <a:off x="8416301" y="7098020"/>
            <a:ext cx="10423373" cy="542527"/>
            <a:chOff x="0" y="0"/>
            <a:chExt cx="2745250" cy="142888"/>
          </a:xfrm>
        </p:grpSpPr>
        <p:sp>
          <p:nvSpPr>
            <p:cNvPr id="15" name="Freeform 15"/>
            <p:cNvSpPr/>
            <p:nvPr/>
          </p:nvSpPr>
          <p:spPr>
            <a:xfrm>
              <a:off x="0" y="0"/>
              <a:ext cx="2745250" cy="142888"/>
            </a:xfrm>
            <a:custGeom>
              <a:avLst/>
              <a:gdLst/>
              <a:ahLst/>
              <a:cxnLst/>
              <a:rect l="l" t="t" r="r" b="b"/>
              <a:pathLst>
                <a:path w="2745250" h="142888">
                  <a:moveTo>
                    <a:pt x="0" y="0"/>
                  </a:moveTo>
                  <a:lnTo>
                    <a:pt x="2745250" y="0"/>
                  </a:lnTo>
                  <a:lnTo>
                    <a:pt x="2745250" y="142888"/>
                  </a:lnTo>
                  <a:lnTo>
                    <a:pt x="0" y="142888"/>
                  </a:lnTo>
                  <a:close/>
                </a:path>
              </a:pathLst>
            </a:custGeom>
            <a:solidFill>
              <a:srgbClr val="FFD699"/>
            </a:solidFill>
          </p:spPr>
        </p:sp>
        <p:sp>
          <p:nvSpPr>
            <p:cNvPr id="16" name="TextBox 16"/>
            <p:cNvSpPr txBox="1"/>
            <p:nvPr/>
          </p:nvSpPr>
          <p:spPr>
            <a:xfrm>
              <a:off x="0" y="-38100"/>
              <a:ext cx="2745250" cy="180988"/>
            </a:xfrm>
            <a:prstGeom prst="rect">
              <a:avLst/>
            </a:prstGeom>
          </p:spPr>
          <p:txBody>
            <a:bodyPr lIns="50800" tIns="50800" rIns="50800" bIns="50800" rtlCol="0" anchor="ctr"/>
            <a:lstStyle/>
            <a:p>
              <a:pPr algn="ctr">
                <a:lnSpc>
                  <a:spcPts val="3079"/>
                </a:lnSpc>
              </a:pPr>
              <a:endParaRPr/>
            </a:p>
          </p:txBody>
        </p:sp>
      </p:grpSp>
      <p:sp>
        <p:nvSpPr>
          <p:cNvPr id="17" name="TextBox 17"/>
          <p:cNvSpPr txBox="1"/>
          <p:nvPr/>
        </p:nvSpPr>
        <p:spPr>
          <a:xfrm>
            <a:off x="8109780" y="962025"/>
            <a:ext cx="10931418" cy="8825690"/>
          </a:xfrm>
          <a:prstGeom prst="rect">
            <a:avLst/>
          </a:prstGeom>
        </p:spPr>
        <p:txBody>
          <a:bodyPr lIns="0" tIns="0" rIns="0" bIns="0" rtlCol="0" anchor="t">
            <a:spAutoFit/>
          </a:bodyPr>
          <a:lstStyle/>
          <a:p>
            <a:pPr>
              <a:lnSpc>
                <a:spcPts val="4419"/>
              </a:lnSpc>
              <a:spcBef>
                <a:spcPct val="0"/>
              </a:spcBef>
            </a:pPr>
            <a:r>
              <a:rPr lang="en-US" sz="3156">
                <a:solidFill>
                  <a:srgbClr val="000000"/>
                </a:solidFill>
                <a:latin typeface="Muli"/>
              </a:rPr>
              <a:t>Algorithm Huffman (c) {</a:t>
            </a:r>
          </a:p>
          <a:p>
            <a:pPr>
              <a:lnSpc>
                <a:spcPts val="4419"/>
              </a:lnSpc>
              <a:spcBef>
                <a:spcPct val="0"/>
              </a:spcBef>
            </a:pPr>
            <a:r>
              <a:rPr lang="en-US" sz="3156">
                <a:solidFill>
                  <a:srgbClr val="000000"/>
                </a:solidFill>
                <a:latin typeface="Muli"/>
              </a:rPr>
              <a:t>   n= |c| </a:t>
            </a:r>
          </a:p>
          <a:p>
            <a:pPr>
              <a:lnSpc>
                <a:spcPts val="4419"/>
              </a:lnSpc>
              <a:spcBef>
                <a:spcPct val="0"/>
              </a:spcBef>
            </a:pPr>
            <a:endParaRPr lang="en-US" sz="3156">
              <a:solidFill>
                <a:srgbClr val="000000"/>
              </a:solidFill>
              <a:latin typeface="Muli"/>
            </a:endParaRPr>
          </a:p>
          <a:p>
            <a:pPr>
              <a:lnSpc>
                <a:spcPts val="4419"/>
              </a:lnSpc>
              <a:spcBef>
                <a:spcPct val="0"/>
              </a:spcBef>
            </a:pPr>
            <a:r>
              <a:rPr lang="en-US" sz="3156">
                <a:solidFill>
                  <a:srgbClr val="000000"/>
                </a:solidFill>
                <a:latin typeface="Muli"/>
              </a:rPr>
              <a:t>   Q = c </a:t>
            </a:r>
          </a:p>
          <a:p>
            <a:pPr>
              <a:lnSpc>
                <a:spcPts val="4419"/>
              </a:lnSpc>
              <a:spcBef>
                <a:spcPct val="0"/>
              </a:spcBef>
            </a:pPr>
            <a:r>
              <a:rPr lang="en-US" sz="3156">
                <a:solidFill>
                  <a:srgbClr val="000000"/>
                </a:solidFill>
                <a:latin typeface="Muli"/>
              </a:rPr>
              <a:t>   for i&lt;-1 to n-1</a:t>
            </a:r>
          </a:p>
          <a:p>
            <a:pPr>
              <a:lnSpc>
                <a:spcPts val="4419"/>
              </a:lnSpc>
              <a:spcBef>
                <a:spcPct val="0"/>
              </a:spcBef>
            </a:pPr>
            <a:endParaRPr lang="en-US" sz="3156">
              <a:solidFill>
                <a:srgbClr val="000000"/>
              </a:solidFill>
              <a:latin typeface="Muli"/>
            </a:endParaRPr>
          </a:p>
          <a:p>
            <a:pPr>
              <a:lnSpc>
                <a:spcPts val="4419"/>
              </a:lnSpc>
              <a:spcBef>
                <a:spcPct val="0"/>
              </a:spcBef>
            </a:pPr>
            <a:r>
              <a:rPr lang="en-US" sz="3156">
                <a:solidFill>
                  <a:srgbClr val="000000"/>
                </a:solidFill>
                <a:latin typeface="Muli"/>
              </a:rPr>
              <a:t>   do {</a:t>
            </a:r>
          </a:p>
          <a:p>
            <a:pPr>
              <a:lnSpc>
                <a:spcPts val="4419"/>
              </a:lnSpc>
              <a:spcBef>
                <a:spcPct val="0"/>
              </a:spcBef>
            </a:pPr>
            <a:r>
              <a:rPr lang="en-US" sz="3156">
                <a:solidFill>
                  <a:srgbClr val="000000"/>
                </a:solidFill>
                <a:latin typeface="Muli"/>
              </a:rPr>
              <a:t>       temp &lt;- get node ()</a:t>
            </a:r>
          </a:p>
          <a:p>
            <a:pPr>
              <a:lnSpc>
                <a:spcPts val="4419"/>
              </a:lnSpc>
              <a:spcBef>
                <a:spcPct val="0"/>
              </a:spcBef>
            </a:pPr>
            <a:r>
              <a:rPr lang="en-US" sz="3156">
                <a:solidFill>
                  <a:srgbClr val="000000"/>
                </a:solidFill>
                <a:latin typeface="Muli"/>
              </a:rPr>
              <a:t>       left (temp] Get_min (Q) right [temp] Get Min (Q)</a:t>
            </a:r>
          </a:p>
          <a:p>
            <a:pPr>
              <a:lnSpc>
                <a:spcPts val="4419"/>
              </a:lnSpc>
              <a:spcBef>
                <a:spcPct val="0"/>
              </a:spcBef>
            </a:pPr>
            <a:r>
              <a:rPr lang="en-US" sz="3156">
                <a:solidFill>
                  <a:srgbClr val="000000"/>
                </a:solidFill>
                <a:latin typeface="Muli"/>
              </a:rPr>
              <a:t>       a = left [temp], b = right [temp]</a:t>
            </a:r>
          </a:p>
          <a:p>
            <a:pPr>
              <a:lnSpc>
                <a:spcPts val="4419"/>
              </a:lnSpc>
              <a:spcBef>
                <a:spcPct val="0"/>
              </a:spcBef>
            </a:pPr>
            <a:r>
              <a:rPr lang="en-US" sz="3156">
                <a:solidFill>
                  <a:srgbClr val="000000"/>
                </a:solidFill>
                <a:latin typeface="Muli"/>
              </a:rPr>
              <a:t>       F [temp]&lt;- f[a] + [b]</a:t>
            </a:r>
          </a:p>
          <a:p>
            <a:pPr>
              <a:lnSpc>
                <a:spcPts val="4419"/>
              </a:lnSpc>
              <a:spcBef>
                <a:spcPct val="0"/>
              </a:spcBef>
            </a:pPr>
            <a:r>
              <a:rPr lang="en-US" sz="3156">
                <a:solidFill>
                  <a:srgbClr val="000000"/>
                </a:solidFill>
                <a:latin typeface="Muli"/>
              </a:rPr>
              <a:t>       insert (Q, temp)</a:t>
            </a:r>
          </a:p>
          <a:p>
            <a:pPr>
              <a:lnSpc>
                <a:spcPts val="4419"/>
              </a:lnSpc>
              <a:spcBef>
                <a:spcPct val="0"/>
              </a:spcBef>
            </a:pPr>
            <a:r>
              <a:rPr lang="en-US" sz="3156">
                <a:solidFill>
                  <a:srgbClr val="000000"/>
                </a:solidFill>
                <a:latin typeface="Muli"/>
              </a:rPr>
              <a:t>    }</a:t>
            </a:r>
          </a:p>
          <a:p>
            <a:pPr>
              <a:lnSpc>
                <a:spcPts val="4419"/>
              </a:lnSpc>
              <a:spcBef>
                <a:spcPct val="0"/>
              </a:spcBef>
            </a:pPr>
            <a:endParaRPr lang="en-US" sz="3156">
              <a:solidFill>
                <a:srgbClr val="000000"/>
              </a:solidFill>
              <a:latin typeface="Muli"/>
            </a:endParaRPr>
          </a:p>
          <a:p>
            <a:pPr>
              <a:lnSpc>
                <a:spcPts val="4419"/>
              </a:lnSpc>
              <a:spcBef>
                <a:spcPct val="0"/>
              </a:spcBef>
            </a:pPr>
            <a:r>
              <a:rPr lang="en-US" sz="3156">
                <a:solidFill>
                  <a:srgbClr val="000000"/>
                </a:solidFill>
                <a:latin typeface="Muli"/>
              </a:rPr>
              <a:t>return Get_min (0)</a:t>
            </a:r>
          </a:p>
          <a:p>
            <a:pPr>
              <a:lnSpc>
                <a:spcPts val="4419"/>
              </a:lnSpc>
              <a:spcBef>
                <a:spcPct val="0"/>
              </a:spcBef>
            </a:pPr>
            <a:r>
              <a:rPr lang="en-US" sz="3156">
                <a:solidFill>
                  <a:srgbClr val="000000"/>
                </a:solidFill>
                <a:latin typeface="Muli"/>
              </a:rPr>
              <a:t>}</a:t>
            </a:r>
          </a:p>
        </p:txBody>
      </p:sp>
      <p:sp>
        <p:nvSpPr>
          <p:cNvPr id="18" name="TextBox 18"/>
          <p:cNvSpPr txBox="1"/>
          <p:nvPr/>
        </p:nvSpPr>
        <p:spPr>
          <a:xfrm>
            <a:off x="111928" y="403225"/>
            <a:ext cx="2103526" cy="1422400"/>
          </a:xfrm>
          <a:prstGeom prst="rect">
            <a:avLst/>
          </a:prstGeom>
        </p:spPr>
        <p:txBody>
          <a:bodyPr lIns="0" tIns="0" rIns="0" bIns="0" rtlCol="0" anchor="t">
            <a:spAutoFit/>
          </a:bodyPr>
          <a:lstStyle/>
          <a:p>
            <a:pPr marL="0" lvl="0" indent="0" algn="ctr">
              <a:lnSpc>
                <a:spcPts val="5600"/>
              </a:lnSpc>
              <a:spcBef>
                <a:spcPct val="0"/>
              </a:spcBef>
            </a:pPr>
            <a:r>
              <a:rPr lang="en-US" sz="5000">
                <a:solidFill>
                  <a:srgbClr val="F4F1E8"/>
                </a:solidFill>
                <a:latin typeface="Cabin"/>
              </a:rPr>
              <a:t>Phương pháp</a:t>
            </a:r>
          </a:p>
        </p:txBody>
      </p:sp>
      <p:graphicFrame>
        <p:nvGraphicFramePr>
          <p:cNvPr id="19" name="Table 19"/>
          <p:cNvGraphicFramePr>
            <a:graphicFrameLocks noGrp="1"/>
          </p:cNvGraphicFramePr>
          <p:nvPr/>
        </p:nvGraphicFramePr>
        <p:xfrm>
          <a:off x="1675970" y="3821288"/>
          <a:ext cx="4582710" cy="4638675"/>
        </p:xfrm>
        <a:graphic>
          <a:graphicData uri="http://schemas.openxmlformats.org/drawingml/2006/table">
            <a:tbl>
              <a:tblPr/>
              <a:tblGrid>
                <a:gridCol w="2291355">
                  <a:extLst>
                    <a:ext uri="{9D8B030D-6E8A-4147-A177-3AD203B41FA5}">
                      <a16:colId xmlns:a16="http://schemas.microsoft.com/office/drawing/2014/main" val="20000"/>
                    </a:ext>
                  </a:extLst>
                </a:gridCol>
                <a:gridCol w="2291355">
                  <a:extLst>
                    <a:ext uri="{9D8B030D-6E8A-4147-A177-3AD203B41FA5}">
                      <a16:colId xmlns:a16="http://schemas.microsoft.com/office/drawing/2014/main" val="20001"/>
                    </a:ext>
                  </a:extLst>
                </a:gridCol>
              </a:tblGrid>
              <a:tr h="1546225">
                <a:tc>
                  <a:txBody>
                    <a:bodyPr/>
                    <a:lstStyle/>
                    <a:p>
                      <a:pPr algn="ctr">
                        <a:lnSpc>
                          <a:spcPts val="5459"/>
                        </a:lnSpc>
                        <a:defRPr/>
                      </a:pPr>
                      <a:r>
                        <a:rPr lang="en-US" sz="3899">
                          <a:solidFill>
                            <a:srgbClr val="000000"/>
                          </a:solidFill>
                          <a:latin typeface="Muli Bold"/>
                        </a:rPr>
                        <a:t>Ký tự</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solidFill>
                      <a:srgbClr val="FFEBCD"/>
                    </a:solidFill>
                  </a:tcPr>
                </a:tc>
                <a:tc>
                  <a:txBody>
                    <a:bodyPr/>
                    <a:lstStyle/>
                    <a:p>
                      <a:pPr algn="ctr">
                        <a:lnSpc>
                          <a:spcPts val="5459"/>
                        </a:lnSpc>
                        <a:defRPr/>
                      </a:pPr>
                      <a:r>
                        <a:rPr lang="en-US" sz="3899">
                          <a:solidFill>
                            <a:srgbClr val="000000"/>
                          </a:solidFill>
                          <a:latin typeface="Muli Bold"/>
                        </a:rPr>
                        <a:t>Tần số</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solidFill>
                      <a:srgbClr val="FFEBCD"/>
                    </a:solidFill>
                  </a:tcPr>
                </a:tc>
                <a:extLst>
                  <a:ext uri="{0D108BD9-81ED-4DB2-BD59-A6C34878D82A}">
                    <a16:rowId xmlns:a16="http://schemas.microsoft.com/office/drawing/2014/main" val="10000"/>
                  </a:ext>
                </a:extLst>
              </a:tr>
              <a:tr h="1546225">
                <a:tc>
                  <a:txBody>
                    <a:bodyPr/>
                    <a:lstStyle/>
                    <a:p>
                      <a:pPr algn="ctr">
                        <a:lnSpc>
                          <a:spcPts val="5459"/>
                        </a:lnSpc>
                        <a:defRPr/>
                      </a:pPr>
                      <a:r>
                        <a:rPr lang="en-US" sz="3900">
                          <a:solidFill>
                            <a:srgbClr val="000000"/>
                          </a:solidFill>
                          <a:latin typeface="Muli"/>
                        </a:rPr>
                        <a:t>c</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tcPr>
                </a:tc>
                <a:tc>
                  <a:txBody>
                    <a:bodyPr/>
                    <a:lstStyle/>
                    <a:p>
                      <a:pPr algn="ctr">
                        <a:lnSpc>
                          <a:spcPts val="5459"/>
                        </a:lnSpc>
                        <a:defRPr/>
                      </a:pPr>
                      <a:r>
                        <a:rPr lang="en-US" sz="3900">
                          <a:solidFill>
                            <a:srgbClr val="000000"/>
                          </a:solidFill>
                          <a:latin typeface="Muli"/>
                        </a:rPr>
                        <a:t>12</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tcPr>
                </a:tc>
                <a:extLst>
                  <a:ext uri="{0D108BD9-81ED-4DB2-BD59-A6C34878D82A}">
                    <a16:rowId xmlns:a16="http://schemas.microsoft.com/office/drawing/2014/main" val="10001"/>
                  </a:ext>
                </a:extLst>
              </a:tr>
              <a:tr h="1546225">
                <a:tc>
                  <a:txBody>
                    <a:bodyPr/>
                    <a:lstStyle/>
                    <a:p>
                      <a:pPr algn="ctr">
                        <a:lnSpc>
                          <a:spcPts val="5459"/>
                        </a:lnSpc>
                        <a:defRPr/>
                      </a:pPr>
                      <a:r>
                        <a:rPr lang="en-US" sz="3900">
                          <a:solidFill>
                            <a:srgbClr val="000000"/>
                          </a:solidFill>
                          <a:latin typeface="Muli"/>
                        </a:rPr>
                        <a:t>Nút mới</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tcPr>
                </a:tc>
                <a:tc>
                  <a:txBody>
                    <a:bodyPr/>
                    <a:lstStyle/>
                    <a:p>
                      <a:pPr algn="ctr">
                        <a:lnSpc>
                          <a:spcPts val="5459"/>
                        </a:lnSpc>
                        <a:defRPr/>
                      </a:pPr>
                      <a:r>
                        <a:rPr lang="en-US" sz="3900">
                          <a:solidFill>
                            <a:srgbClr val="000000"/>
                          </a:solidFill>
                          <a:latin typeface="Muli"/>
                        </a:rPr>
                        <a:t>14</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4F1E8"/>
        </a:solidFill>
        <a:effectLst/>
      </p:bgPr>
    </p:bg>
    <p:spTree>
      <p:nvGrpSpPr>
        <p:cNvPr id="1" name=""/>
        <p:cNvGrpSpPr/>
        <p:nvPr/>
      </p:nvGrpSpPr>
      <p:grpSpPr>
        <a:xfrm>
          <a:off x="0" y="0"/>
          <a:ext cx="0" cy="0"/>
          <a:chOff x="0" y="0"/>
          <a:chExt cx="0" cy="0"/>
        </a:xfrm>
      </p:grpSpPr>
      <p:grpSp>
        <p:nvGrpSpPr>
          <p:cNvPr id="2" name="Group 2"/>
          <p:cNvGrpSpPr/>
          <p:nvPr/>
        </p:nvGrpSpPr>
        <p:grpSpPr>
          <a:xfrm>
            <a:off x="9339387" y="9955221"/>
            <a:ext cx="8948613" cy="3086100"/>
            <a:chOff x="0" y="0"/>
            <a:chExt cx="2356836" cy="812800"/>
          </a:xfrm>
        </p:grpSpPr>
        <p:sp>
          <p:nvSpPr>
            <p:cNvPr id="3" name="Freeform 3"/>
            <p:cNvSpPr/>
            <p:nvPr/>
          </p:nvSpPr>
          <p:spPr>
            <a:xfrm>
              <a:off x="0" y="0"/>
              <a:ext cx="2356836" cy="812800"/>
            </a:xfrm>
            <a:custGeom>
              <a:avLst/>
              <a:gdLst/>
              <a:ahLst/>
              <a:cxnLst/>
              <a:rect l="l" t="t" r="r" b="b"/>
              <a:pathLst>
                <a:path w="2356836" h="812800">
                  <a:moveTo>
                    <a:pt x="0" y="0"/>
                  </a:moveTo>
                  <a:lnTo>
                    <a:pt x="2356836" y="0"/>
                  </a:lnTo>
                  <a:lnTo>
                    <a:pt x="2356836" y="812800"/>
                  </a:lnTo>
                  <a:lnTo>
                    <a:pt x="0" y="812800"/>
                  </a:lnTo>
                  <a:close/>
                </a:path>
              </a:pathLst>
            </a:custGeom>
            <a:solidFill>
              <a:srgbClr val="882A1B"/>
            </a:solidFill>
          </p:spPr>
        </p:sp>
        <p:sp>
          <p:nvSpPr>
            <p:cNvPr id="4" name="TextBox 4"/>
            <p:cNvSpPr txBox="1"/>
            <p:nvPr/>
          </p:nvSpPr>
          <p:spPr>
            <a:xfrm>
              <a:off x="0" y="-38100"/>
              <a:ext cx="2356836" cy="850900"/>
            </a:xfrm>
            <a:prstGeom prst="rect">
              <a:avLst/>
            </a:prstGeom>
          </p:spPr>
          <p:txBody>
            <a:bodyPr lIns="50800" tIns="50800" rIns="50800" bIns="50800" rtlCol="0" anchor="ctr"/>
            <a:lstStyle/>
            <a:p>
              <a:pPr algn="ctr">
                <a:lnSpc>
                  <a:spcPts val="3079"/>
                </a:lnSpc>
              </a:pPr>
              <a:endParaRPr/>
            </a:p>
          </p:txBody>
        </p:sp>
      </p:grpSp>
      <p:grpSp>
        <p:nvGrpSpPr>
          <p:cNvPr id="5" name="Group 5"/>
          <p:cNvGrpSpPr/>
          <p:nvPr/>
        </p:nvGrpSpPr>
        <p:grpSpPr>
          <a:xfrm>
            <a:off x="12827449" y="-2057400"/>
            <a:ext cx="13578021" cy="3086100"/>
            <a:chOff x="0" y="0"/>
            <a:chExt cx="18104028" cy="4114800"/>
          </a:xfrm>
        </p:grpSpPr>
        <p:grpSp>
          <p:nvGrpSpPr>
            <p:cNvPr id="6" name="Group 6"/>
            <p:cNvGrpSpPr/>
            <p:nvPr/>
          </p:nvGrpSpPr>
          <p:grpSpPr>
            <a:xfrm>
              <a:off x="0" y="0"/>
              <a:ext cx="7278707" cy="4114800"/>
              <a:chOff x="0" y="0"/>
              <a:chExt cx="1437769" cy="812800"/>
            </a:xfrm>
          </p:grpSpPr>
          <p:sp>
            <p:nvSpPr>
              <p:cNvPr id="7" name="Freeform 7"/>
              <p:cNvSpPr/>
              <p:nvPr/>
            </p:nvSpPr>
            <p:spPr>
              <a:xfrm>
                <a:off x="0" y="0"/>
                <a:ext cx="1437769" cy="812800"/>
              </a:xfrm>
              <a:custGeom>
                <a:avLst/>
                <a:gdLst/>
                <a:ahLst/>
                <a:cxnLst/>
                <a:rect l="l" t="t" r="r" b="b"/>
                <a:pathLst>
                  <a:path w="1437769" h="812800">
                    <a:moveTo>
                      <a:pt x="0" y="0"/>
                    </a:moveTo>
                    <a:lnTo>
                      <a:pt x="1437769" y="0"/>
                    </a:lnTo>
                    <a:lnTo>
                      <a:pt x="1437769" y="812800"/>
                    </a:lnTo>
                    <a:lnTo>
                      <a:pt x="0" y="812800"/>
                    </a:lnTo>
                    <a:close/>
                  </a:path>
                </a:pathLst>
              </a:custGeom>
              <a:solidFill>
                <a:srgbClr val="882A1B"/>
              </a:solidFill>
            </p:spPr>
          </p:sp>
          <p:sp>
            <p:nvSpPr>
              <p:cNvPr id="8" name="TextBox 8"/>
              <p:cNvSpPr txBox="1"/>
              <p:nvPr/>
            </p:nvSpPr>
            <p:spPr>
              <a:xfrm>
                <a:off x="0" y="-38100"/>
                <a:ext cx="1437769" cy="850900"/>
              </a:xfrm>
              <a:prstGeom prst="rect">
                <a:avLst/>
              </a:prstGeom>
            </p:spPr>
            <p:txBody>
              <a:bodyPr lIns="50800" tIns="50800" rIns="50800" bIns="50800" rtlCol="0" anchor="ctr"/>
              <a:lstStyle/>
              <a:p>
                <a:pPr algn="ctr">
                  <a:lnSpc>
                    <a:spcPts val="3079"/>
                  </a:lnSpc>
                </a:pPr>
                <a:endParaRPr/>
              </a:p>
            </p:txBody>
          </p:sp>
        </p:grpSp>
        <p:sp>
          <p:nvSpPr>
            <p:cNvPr id="9" name="TextBox 9"/>
            <p:cNvSpPr txBox="1"/>
            <p:nvPr/>
          </p:nvSpPr>
          <p:spPr>
            <a:xfrm>
              <a:off x="177800" y="2954867"/>
              <a:ext cx="17926228" cy="969433"/>
            </a:xfrm>
            <a:prstGeom prst="rect">
              <a:avLst/>
            </a:prstGeom>
          </p:spPr>
          <p:txBody>
            <a:bodyPr lIns="0" tIns="0" rIns="0" bIns="0" rtlCol="0" anchor="t">
              <a:spAutoFit/>
            </a:bodyPr>
            <a:lstStyle/>
            <a:p>
              <a:pPr marL="0" lvl="0" indent="0">
                <a:lnSpc>
                  <a:spcPts val="5600"/>
                </a:lnSpc>
                <a:spcBef>
                  <a:spcPct val="0"/>
                </a:spcBef>
              </a:pPr>
              <a:r>
                <a:rPr lang="en-US" sz="5000">
                  <a:solidFill>
                    <a:srgbClr val="F4F1E8"/>
                  </a:solidFill>
                  <a:latin typeface="Cabin"/>
                </a:rPr>
                <a:t>I. Mã hóa Huffman</a:t>
              </a:r>
            </a:p>
          </p:txBody>
        </p:sp>
      </p:grpSp>
      <p:grpSp>
        <p:nvGrpSpPr>
          <p:cNvPr id="10" name="Group 10"/>
          <p:cNvGrpSpPr/>
          <p:nvPr/>
        </p:nvGrpSpPr>
        <p:grpSpPr>
          <a:xfrm>
            <a:off x="-1751523" y="-1660351"/>
            <a:ext cx="4579312" cy="4579312"/>
            <a:chOff x="0" y="0"/>
            <a:chExt cx="6105749" cy="6105749"/>
          </a:xfrm>
        </p:grpSpPr>
        <p:sp>
          <p:nvSpPr>
            <p:cNvPr id="11" name="Freeform 11"/>
            <p:cNvSpPr/>
            <p:nvPr/>
          </p:nvSpPr>
          <p:spPr>
            <a:xfrm>
              <a:off x="0" y="0"/>
              <a:ext cx="6105749" cy="6105749"/>
            </a:xfrm>
            <a:custGeom>
              <a:avLst/>
              <a:gdLst/>
              <a:ahLst/>
              <a:cxnLst/>
              <a:rect l="l" t="t" r="r" b="b"/>
              <a:pathLst>
                <a:path w="6105749" h="6105749">
                  <a:moveTo>
                    <a:pt x="0" y="0"/>
                  </a:moveTo>
                  <a:lnTo>
                    <a:pt x="6105749" y="0"/>
                  </a:lnTo>
                  <a:lnTo>
                    <a:pt x="6105749" y="6105749"/>
                  </a:lnTo>
                  <a:lnTo>
                    <a:pt x="0" y="610574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12"/>
            <p:cNvSpPr/>
            <p:nvPr/>
          </p:nvSpPr>
          <p:spPr>
            <a:xfrm>
              <a:off x="101600" y="88900"/>
              <a:ext cx="5809510" cy="5809510"/>
            </a:xfrm>
            <a:custGeom>
              <a:avLst/>
              <a:gdLst/>
              <a:ahLst/>
              <a:cxnLst/>
              <a:rect l="l" t="t" r="r" b="b"/>
              <a:pathLst>
                <a:path w="5809510" h="5809510">
                  <a:moveTo>
                    <a:pt x="0" y="0"/>
                  </a:moveTo>
                  <a:lnTo>
                    <a:pt x="5809510" y="0"/>
                  </a:lnTo>
                  <a:lnTo>
                    <a:pt x="5809510" y="5809510"/>
                  </a:lnTo>
                  <a:lnTo>
                    <a:pt x="0" y="580951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Freeform 13"/>
            <p:cNvSpPr/>
            <p:nvPr/>
          </p:nvSpPr>
          <p:spPr>
            <a:xfrm>
              <a:off x="187583" y="177800"/>
              <a:ext cx="5486400" cy="5486400"/>
            </a:xfrm>
            <a:custGeom>
              <a:avLst/>
              <a:gdLst/>
              <a:ahLst/>
              <a:cxnLst/>
              <a:rect l="l" t="t" r="r" b="b"/>
              <a:pathLst>
                <a:path w="5486400" h="5486400">
                  <a:moveTo>
                    <a:pt x="0" y="0"/>
                  </a:moveTo>
                  <a:lnTo>
                    <a:pt x="5486400" y="0"/>
                  </a:lnTo>
                  <a:lnTo>
                    <a:pt x="5486400" y="5486400"/>
                  </a:lnTo>
                  <a:lnTo>
                    <a:pt x="0" y="54864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sp>
        <p:nvSpPr>
          <p:cNvPr id="14" name="TextBox 14"/>
          <p:cNvSpPr txBox="1"/>
          <p:nvPr/>
        </p:nvSpPr>
        <p:spPr>
          <a:xfrm>
            <a:off x="45253" y="355600"/>
            <a:ext cx="2103526" cy="1422400"/>
          </a:xfrm>
          <a:prstGeom prst="rect">
            <a:avLst/>
          </a:prstGeom>
        </p:spPr>
        <p:txBody>
          <a:bodyPr lIns="0" tIns="0" rIns="0" bIns="0" rtlCol="0" anchor="t">
            <a:spAutoFit/>
          </a:bodyPr>
          <a:lstStyle/>
          <a:p>
            <a:pPr marL="0" lvl="0" indent="0" algn="ctr">
              <a:lnSpc>
                <a:spcPts val="5600"/>
              </a:lnSpc>
              <a:spcBef>
                <a:spcPct val="0"/>
              </a:spcBef>
            </a:pPr>
            <a:r>
              <a:rPr lang="en-US" sz="5000">
                <a:solidFill>
                  <a:srgbClr val="F4F1E8"/>
                </a:solidFill>
                <a:latin typeface="Cabin"/>
              </a:rPr>
              <a:t>In mã từ tree</a:t>
            </a:r>
          </a:p>
        </p:txBody>
      </p:sp>
      <p:sp>
        <p:nvSpPr>
          <p:cNvPr id="15" name="TextBox 15"/>
          <p:cNvSpPr txBox="1"/>
          <p:nvPr/>
        </p:nvSpPr>
        <p:spPr>
          <a:xfrm>
            <a:off x="538133" y="3334488"/>
            <a:ext cx="9233857" cy="2757824"/>
          </a:xfrm>
          <a:prstGeom prst="rect">
            <a:avLst/>
          </a:prstGeom>
        </p:spPr>
        <p:txBody>
          <a:bodyPr lIns="0" tIns="0" rIns="0" bIns="0" rtlCol="0" anchor="t">
            <a:spAutoFit/>
          </a:bodyPr>
          <a:lstStyle/>
          <a:p>
            <a:pPr marL="847248" lvl="1" indent="-423624">
              <a:lnSpc>
                <a:spcPts val="5493"/>
              </a:lnSpc>
              <a:spcBef>
                <a:spcPct val="0"/>
              </a:spcBef>
              <a:buFont typeface="Arial"/>
              <a:buChar char="•"/>
            </a:pPr>
            <a:r>
              <a:rPr lang="en-US" sz="3924">
                <a:solidFill>
                  <a:srgbClr val="000000"/>
                </a:solidFill>
                <a:latin typeface="Muli"/>
              </a:rPr>
              <a:t>Đi ngang cây bắt đầu từ gốc. Di chuyển sang con trái thì thêm trọng số 0, sang con phải thì thêm trọng số 1.</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4F1E8"/>
        </a:solidFill>
        <a:effectLst/>
      </p:bgPr>
    </p:bg>
    <p:spTree>
      <p:nvGrpSpPr>
        <p:cNvPr id="1" name=""/>
        <p:cNvGrpSpPr/>
        <p:nvPr/>
      </p:nvGrpSpPr>
      <p:grpSpPr>
        <a:xfrm>
          <a:off x="0" y="0"/>
          <a:ext cx="0" cy="0"/>
          <a:chOff x="0" y="0"/>
          <a:chExt cx="0" cy="0"/>
        </a:xfrm>
      </p:grpSpPr>
      <p:grpSp>
        <p:nvGrpSpPr>
          <p:cNvPr id="2" name="Group 2"/>
          <p:cNvGrpSpPr/>
          <p:nvPr/>
        </p:nvGrpSpPr>
        <p:grpSpPr>
          <a:xfrm>
            <a:off x="9339387" y="9955221"/>
            <a:ext cx="8948613" cy="3086100"/>
            <a:chOff x="0" y="0"/>
            <a:chExt cx="2356836" cy="812800"/>
          </a:xfrm>
        </p:grpSpPr>
        <p:sp>
          <p:nvSpPr>
            <p:cNvPr id="3" name="Freeform 3"/>
            <p:cNvSpPr/>
            <p:nvPr/>
          </p:nvSpPr>
          <p:spPr>
            <a:xfrm>
              <a:off x="0" y="0"/>
              <a:ext cx="2356836" cy="812800"/>
            </a:xfrm>
            <a:custGeom>
              <a:avLst/>
              <a:gdLst/>
              <a:ahLst/>
              <a:cxnLst/>
              <a:rect l="l" t="t" r="r" b="b"/>
              <a:pathLst>
                <a:path w="2356836" h="812800">
                  <a:moveTo>
                    <a:pt x="0" y="0"/>
                  </a:moveTo>
                  <a:lnTo>
                    <a:pt x="2356836" y="0"/>
                  </a:lnTo>
                  <a:lnTo>
                    <a:pt x="2356836" y="812800"/>
                  </a:lnTo>
                  <a:lnTo>
                    <a:pt x="0" y="812800"/>
                  </a:lnTo>
                  <a:close/>
                </a:path>
              </a:pathLst>
            </a:custGeom>
            <a:solidFill>
              <a:srgbClr val="882A1B"/>
            </a:solidFill>
          </p:spPr>
        </p:sp>
        <p:sp>
          <p:nvSpPr>
            <p:cNvPr id="4" name="TextBox 4"/>
            <p:cNvSpPr txBox="1"/>
            <p:nvPr/>
          </p:nvSpPr>
          <p:spPr>
            <a:xfrm>
              <a:off x="0" y="-38100"/>
              <a:ext cx="2356836" cy="850900"/>
            </a:xfrm>
            <a:prstGeom prst="rect">
              <a:avLst/>
            </a:prstGeom>
          </p:spPr>
          <p:txBody>
            <a:bodyPr lIns="50800" tIns="50800" rIns="50800" bIns="50800" rtlCol="0" anchor="ctr"/>
            <a:lstStyle/>
            <a:p>
              <a:pPr algn="ctr">
                <a:lnSpc>
                  <a:spcPts val="3079"/>
                </a:lnSpc>
              </a:pPr>
              <a:endParaRPr/>
            </a:p>
          </p:txBody>
        </p:sp>
      </p:grpSp>
      <p:grpSp>
        <p:nvGrpSpPr>
          <p:cNvPr id="5" name="Group 5"/>
          <p:cNvGrpSpPr/>
          <p:nvPr/>
        </p:nvGrpSpPr>
        <p:grpSpPr>
          <a:xfrm>
            <a:off x="12827449" y="-2057400"/>
            <a:ext cx="13578021" cy="3086100"/>
            <a:chOff x="0" y="0"/>
            <a:chExt cx="18104028" cy="4114800"/>
          </a:xfrm>
        </p:grpSpPr>
        <p:grpSp>
          <p:nvGrpSpPr>
            <p:cNvPr id="6" name="Group 6"/>
            <p:cNvGrpSpPr/>
            <p:nvPr/>
          </p:nvGrpSpPr>
          <p:grpSpPr>
            <a:xfrm>
              <a:off x="0" y="0"/>
              <a:ext cx="7278707" cy="4114800"/>
              <a:chOff x="0" y="0"/>
              <a:chExt cx="1437769" cy="812800"/>
            </a:xfrm>
          </p:grpSpPr>
          <p:sp>
            <p:nvSpPr>
              <p:cNvPr id="7" name="Freeform 7"/>
              <p:cNvSpPr/>
              <p:nvPr/>
            </p:nvSpPr>
            <p:spPr>
              <a:xfrm>
                <a:off x="0" y="0"/>
                <a:ext cx="1437769" cy="812800"/>
              </a:xfrm>
              <a:custGeom>
                <a:avLst/>
                <a:gdLst/>
                <a:ahLst/>
                <a:cxnLst/>
                <a:rect l="l" t="t" r="r" b="b"/>
                <a:pathLst>
                  <a:path w="1437769" h="812800">
                    <a:moveTo>
                      <a:pt x="0" y="0"/>
                    </a:moveTo>
                    <a:lnTo>
                      <a:pt x="1437769" y="0"/>
                    </a:lnTo>
                    <a:lnTo>
                      <a:pt x="1437769" y="812800"/>
                    </a:lnTo>
                    <a:lnTo>
                      <a:pt x="0" y="812800"/>
                    </a:lnTo>
                    <a:close/>
                  </a:path>
                </a:pathLst>
              </a:custGeom>
              <a:solidFill>
                <a:srgbClr val="882A1B"/>
              </a:solidFill>
            </p:spPr>
          </p:sp>
          <p:sp>
            <p:nvSpPr>
              <p:cNvPr id="8" name="TextBox 8"/>
              <p:cNvSpPr txBox="1"/>
              <p:nvPr/>
            </p:nvSpPr>
            <p:spPr>
              <a:xfrm>
                <a:off x="0" y="-38100"/>
                <a:ext cx="1437769" cy="850900"/>
              </a:xfrm>
              <a:prstGeom prst="rect">
                <a:avLst/>
              </a:prstGeom>
            </p:spPr>
            <p:txBody>
              <a:bodyPr lIns="50800" tIns="50800" rIns="50800" bIns="50800" rtlCol="0" anchor="ctr"/>
              <a:lstStyle/>
              <a:p>
                <a:pPr algn="ctr">
                  <a:lnSpc>
                    <a:spcPts val="3079"/>
                  </a:lnSpc>
                </a:pPr>
                <a:endParaRPr/>
              </a:p>
            </p:txBody>
          </p:sp>
        </p:grpSp>
        <p:sp>
          <p:nvSpPr>
            <p:cNvPr id="9" name="TextBox 9"/>
            <p:cNvSpPr txBox="1"/>
            <p:nvPr/>
          </p:nvSpPr>
          <p:spPr>
            <a:xfrm>
              <a:off x="177800" y="2954867"/>
              <a:ext cx="17926228" cy="969433"/>
            </a:xfrm>
            <a:prstGeom prst="rect">
              <a:avLst/>
            </a:prstGeom>
          </p:spPr>
          <p:txBody>
            <a:bodyPr lIns="0" tIns="0" rIns="0" bIns="0" rtlCol="0" anchor="t">
              <a:spAutoFit/>
            </a:bodyPr>
            <a:lstStyle/>
            <a:p>
              <a:pPr marL="0" lvl="0" indent="0">
                <a:lnSpc>
                  <a:spcPts val="5600"/>
                </a:lnSpc>
                <a:spcBef>
                  <a:spcPct val="0"/>
                </a:spcBef>
              </a:pPr>
              <a:r>
                <a:rPr lang="en-US" sz="5000">
                  <a:solidFill>
                    <a:srgbClr val="F4F1E8"/>
                  </a:solidFill>
                  <a:latin typeface="Cabin"/>
                </a:rPr>
                <a:t>I. Mã hóa Huffman</a:t>
              </a:r>
            </a:p>
          </p:txBody>
        </p:sp>
      </p:grpSp>
      <p:grpSp>
        <p:nvGrpSpPr>
          <p:cNvPr id="10" name="Group 10"/>
          <p:cNvGrpSpPr/>
          <p:nvPr/>
        </p:nvGrpSpPr>
        <p:grpSpPr>
          <a:xfrm>
            <a:off x="-1751523" y="-1660351"/>
            <a:ext cx="4579312" cy="4579312"/>
            <a:chOff x="0" y="0"/>
            <a:chExt cx="6105749" cy="6105749"/>
          </a:xfrm>
        </p:grpSpPr>
        <p:sp>
          <p:nvSpPr>
            <p:cNvPr id="11" name="Freeform 11"/>
            <p:cNvSpPr/>
            <p:nvPr/>
          </p:nvSpPr>
          <p:spPr>
            <a:xfrm>
              <a:off x="0" y="0"/>
              <a:ext cx="6105749" cy="6105749"/>
            </a:xfrm>
            <a:custGeom>
              <a:avLst/>
              <a:gdLst/>
              <a:ahLst/>
              <a:cxnLst/>
              <a:rect l="l" t="t" r="r" b="b"/>
              <a:pathLst>
                <a:path w="6105749" h="6105749">
                  <a:moveTo>
                    <a:pt x="0" y="0"/>
                  </a:moveTo>
                  <a:lnTo>
                    <a:pt x="6105749" y="0"/>
                  </a:lnTo>
                  <a:lnTo>
                    <a:pt x="6105749" y="6105749"/>
                  </a:lnTo>
                  <a:lnTo>
                    <a:pt x="0" y="610574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12"/>
            <p:cNvSpPr/>
            <p:nvPr/>
          </p:nvSpPr>
          <p:spPr>
            <a:xfrm>
              <a:off x="101600" y="88900"/>
              <a:ext cx="5809510" cy="5809510"/>
            </a:xfrm>
            <a:custGeom>
              <a:avLst/>
              <a:gdLst/>
              <a:ahLst/>
              <a:cxnLst/>
              <a:rect l="l" t="t" r="r" b="b"/>
              <a:pathLst>
                <a:path w="5809510" h="5809510">
                  <a:moveTo>
                    <a:pt x="0" y="0"/>
                  </a:moveTo>
                  <a:lnTo>
                    <a:pt x="5809510" y="0"/>
                  </a:lnTo>
                  <a:lnTo>
                    <a:pt x="5809510" y="5809510"/>
                  </a:lnTo>
                  <a:lnTo>
                    <a:pt x="0" y="580951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Freeform 13"/>
            <p:cNvSpPr/>
            <p:nvPr/>
          </p:nvSpPr>
          <p:spPr>
            <a:xfrm>
              <a:off x="187583" y="177800"/>
              <a:ext cx="5486400" cy="5486400"/>
            </a:xfrm>
            <a:custGeom>
              <a:avLst/>
              <a:gdLst/>
              <a:ahLst/>
              <a:cxnLst/>
              <a:rect l="l" t="t" r="r" b="b"/>
              <a:pathLst>
                <a:path w="5486400" h="5486400">
                  <a:moveTo>
                    <a:pt x="0" y="0"/>
                  </a:moveTo>
                  <a:lnTo>
                    <a:pt x="5486400" y="0"/>
                  </a:lnTo>
                  <a:lnTo>
                    <a:pt x="5486400" y="5486400"/>
                  </a:lnTo>
                  <a:lnTo>
                    <a:pt x="0" y="54864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sp>
        <p:nvSpPr>
          <p:cNvPr id="14" name="TextBox 14"/>
          <p:cNvSpPr txBox="1"/>
          <p:nvPr/>
        </p:nvSpPr>
        <p:spPr>
          <a:xfrm>
            <a:off x="45253" y="355600"/>
            <a:ext cx="2103526" cy="1422400"/>
          </a:xfrm>
          <a:prstGeom prst="rect">
            <a:avLst/>
          </a:prstGeom>
        </p:spPr>
        <p:txBody>
          <a:bodyPr lIns="0" tIns="0" rIns="0" bIns="0" rtlCol="0" anchor="t">
            <a:spAutoFit/>
          </a:bodyPr>
          <a:lstStyle/>
          <a:p>
            <a:pPr marL="0" lvl="0" indent="0" algn="ctr">
              <a:lnSpc>
                <a:spcPts val="5600"/>
              </a:lnSpc>
              <a:spcBef>
                <a:spcPct val="0"/>
              </a:spcBef>
            </a:pPr>
            <a:r>
              <a:rPr lang="en-US" sz="5000">
                <a:solidFill>
                  <a:srgbClr val="F4F1E8"/>
                </a:solidFill>
                <a:latin typeface="Cabin"/>
              </a:rPr>
              <a:t>In mã từ tree</a:t>
            </a:r>
          </a:p>
        </p:txBody>
      </p:sp>
      <p:sp>
        <p:nvSpPr>
          <p:cNvPr id="15" name="TextBox 15"/>
          <p:cNvSpPr txBox="1"/>
          <p:nvPr/>
        </p:nvSpPr>
        <p:spPr>
          <a:xfrm>
            <a:off x="538133" y="3334488"/>
            <a:ext cx="9233857" cy="2757824"/>
          </a:xfrm>
          <a:prstGeom prst="rect">
            <a:avLst/>
          </a:prstGeom>
        </p:spPr>
        <p:txBody>
          <a:bodyPr lIns="0" tIns="0" rIns="0" bIns="0" rtlCol="0" anchor="t">
            <a:spAutoFit/>
          </a:bodyPr>
          <a:lstStyle/>
          <a:p>
            <a:pPr marL="847248" lvl="1" indent="-423624">
              <a:lnSpc>
                <a:spcPts val="5493"/>
              </a:lnSpc>
              <a:spcBef>
                <a:spcPct val="0"/>
              </a:spcBef>
              <a:buFont typeface="Arial"/>
              <a:buChar char="•"/>
            </a:pPr>
            <a:r>
              <a:rPr lang="en-US" sz="3924">
                <a:solidFill>
                  <a:srgbClr val="000000"/>
                </a:solidFill>
                <a:latin typeface="Muli"/>
              </a:rPr>
              <a:t>Đi ngang cây bắt đầu từ gốc. Di chuyển sang con trái thì thêm trọng số 0, sang con phải thì thêm trọng số 1.</a:t>
            </a:r>
          </a:p>
        </p:txBody>
      </p:sp>
      <p:sp>
        <p:nvSpPr>
          <p:cNvPr id="16" name="AutoShape 16"/>
          <p:cNvSpPr/>
          <p:nvPr/>
        </p:nvSpPr>
        <p:spPr>
          <a:xfrm flipH="1" flipV="1">
            <a:off x="14014203" y="3960396"/>
            <a:ext cx="1087183" cy="1170137"/>
          </a:xfrm>
          <a:prstGeom prst="line">
            <a:avLst/>
          </a:prstGeom>
          <a:ln w="38100" cap="flat">
            <a:solidFill>
              <a:srgbClr val="882A1B"/>
            </a:solidFill>
            <a:prstDash val="solid"/>
            <a:headEnd type="oval" w="lg" len="lg"/>
            <a:tailEnd type="oval" w="lg" len="lg"/>
          </a:ln>
        </p:spPr>
      </p:sp>
      <p:sp>
        <p:nvSpPr>
          <p:cNvPr id="17" name="AutoShape 17"/>
          <p:cNvSpPr/>
          <p:nvPr/>
        </p:nvSpPr>
        <p:spPr>
          <a:xfrm flipH="1">
            <a:off x="13566571" y="5700528"/>
            <a:ext cx="1129422" cy="1129422"/>
          </a:xfrm>
          <a:prstGeom prst="line">
            <a:avLst/>
          </a:prstGeom>
          <a:ln w="38100" cap="flat">
            <a:solidFill>
              <a:srgbClr val="882A1B"/>
            </a:solidFill>
            <a:prstDash val="solid"/>
            <a:headEnd type="oval" w="lg" len="lg"/>
            <a:tailEnd type="oval" w="lg" len="lg"/>
          </a:ln>
        </p:spPr>
      </p:sp>
      <p:sp>
        <p:nvSpPr>
          <p:cNvPr id="18" name="AutoShape 18"/>
          <p:cNvSpPr/>
          <p:nvPr/>
        </p:nvSpPr>
        <p:spPr>
          <a:xfrm flipH="1" flipV="1">
            <a:off x="15549504" y="5673283"/>
            <a:ext cx="1087183" cy="1170137"/>
          </a:xfrm>
          <a:prstGeom prst="line">
            <a:avLst/>
          </a:prstGeom>
          <a:ln w="38100" cap="flat">
            <a:solidFill>
              <a:srgbClr val="882A1B"/>
            </a:solidFill>
            <a:prstDash val="solid"/>
            <a:headEnd type="oval" w="lg" len="lg"/>
            <a:tailEnd type="oval" w="lg" len="lg"/>
          </a:ln>
        </p:spPr>
      </p:sp>
      <p:grpSp>
        <p:nvGrpSpPr>
          <p:cNvPr id="19" name="Group 19"/>
          <p:cNvGrpSpPr/>
          <p:nvPr/>
        </p:nvGrpSpPr>
        <p:grpSpPr>
          <a:xfrm>
            <a:off x="14472837" y="4642095"/>
            <a:ext cx="1299328" cy="1299328"/>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82A1B"/>
            </a:solidFill>
          </p:spPr>
        </p:sp>
        <p:sp>
          <p:nvSpPr>
            <p:cNvPr id="21" name="TextBox 21"/>
            <p:cNvSpPr txBox="1"/>
            <p:nvPr/>
          </p:nvSpPr>
          <p:spPr>
            <a:xfrm>
              <a:off x="76200" y="28575"/>
              <a:ext cx="660400" cy="708025"/>
            </a:xfrm>
            <a:prstGeom prst="rect">
              <a:avLst/>
            </a:prstGeom>
          </p:spPr>
          <p:txBody>
            <a:bodyPr lIns="50800" tIns="50800" rIns="50800" bIns="50800" rtlCol="0" anchor="ctr"/>
            <a:lstStyle/>
            <a:p>
              <a:pPr algn="ctr">
                <a:lnSpc>
                  <a:spcPts val="4060"/>
                </a:lnSpc>
              </a:pPr>
              <a:r>
                <a:rPr lang="en-US" sz="2900">
                  <a:solidFill>
                    <a:srgbClr val="FFFFFF"/>
                  </a:solidFill>
                  <a:latin typeface="Muli"/>
                </a:rPr>
                <a:t>14</a:t>
              </a:r>
            </a:p>
          </p:txBody>
        </p:sp>
      </p:grpSp>
      <p:sp>
        <p:nvSpPr>
          <p:cNvPr id="22" name="AutoShape 22"/>
          <p:cNvSpPr/>
          <p:nvPr/>
        </p:nvSpPr>
        <p:spPr>
          <a:xfrm flipH="1">
            <a:off x="12031270" y="3987641"/>
            <a:ext cx="1129422" cy="1129422"/>
          </a:xfrm>
          <a:prstGeom prst="line">
            <a:avLst/>
          </a:prstGeom>
          <a:ln w="38100" cap="flat">
            <a:solidFill>
              <a:srgbClr val="882A1B"/>
            </a:solidFill>
            <a:prstDash val="solid"/>
            <a:headEnd type="oval" w="lg" len="lg"/>
            <a:tailEnd type="oval" w="lg" len="lg"/>
          </a:ln>
        </p:spPr>
      </p:sp>
      <p:grpSp>
        <p:nvGrpSpPr>
          <p:cNvPr id="23" name="Group 23"/>
          <p:cNvGrpSpPr/>
          <p:nvPr/>
        </p:nvGrpSpPr>
        <p:grpSpPr>
          <a:xfrm>
            <a:off x="12916907" y="2918961"/>
            <a:ext cx="1299328" cy="1299328"/>
            <a:chOff x="0" y="0"/>
            <a:chExt cx="812800" cy="812800"/>
          </a:xfrm>
        </p:grpSpPr>
        <p:sp>
          <p:nvSpPr>
            <p:cNvPr id="24" name="Freeform 2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82A1B"/>
            </a:solidFill>
          </p:spPr>
        </p:sp>
        <p:sp>
          <p:nvSpPr>
            <p:cNvPr id="25" name="TextBox 25"/>
            <p:cNvSpPr txBox="1"/>
            <p:nvPr/>
          </p:nvSpPr>
          <p:spPr>
            <a:xfrm>
              <a:off x="76200" y="28575"/>
              <a:ext cx="660400" cy="708025"/>
            </a:xfrm>
            <a:prstGeom prst="rect">
              <a:avLst/>
            </a:prstGeom>
          </p:spPr>
          <p:txBody>
            <a:bodyPr lIns="50800" tIns="50800" rIns="50800" bIns="50800" rtlCol="0" anchor="ctr"/>
            <a:lstStyle/>
            <a:p>
              <a:pPr algn="ctr">
                <a:lnSpc>
                  <a:spcPts val="4060"/>
                </a:lnSpc>
              </a:pPr>
              <a:r>
                <a:rPr lang="en-US" sz="2900">
                  <a:solidFill>
                    <a:srgbClr val="FFFFFF"/>
                  </a:solidFill>
                  <a:latin typeface="Muli"/>
                </a:rPr>
                <a:t>26</a:t>
              </a:r>
            </a:p>
          </p:txBody>
        </p:sp>
      </p:grpSp>
      <p:grpSp>
        <p:nvGrpSpPr>
          <p:cNvPr id="26" name="Group 26"/>
          <p:cNvGrpSpPr/>
          <p:nvPr/>
        </p:nvGrpSpPr>
        <p:grpSpPr>
          <a:xfrm>
            <a:off x="12827449" y="6597657"/>
            <a:ext cx="1645388" cy="944870"/>
            <a:chOff x="0" y="0"/>
            <a:chExt cx="433353" cy="248855"/>
          </a:xfrm>
        </p:grpSpPr>
        <p:sp>
          <p:nvSpPr>
            <p:cNvPr id="27" name="Freeform 27"/>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sp>
        <p:sp>
          <p:nvSpPr>
            <p:cNvPr id="28" name="TextBox 28"/>
            <p:cNvSpPr txBox="1"/>
            <p:nvPr/>
          </p:nvSpPr>
          <p:spPr>
            <a:xfrm>
              <a:off x="0" y="-57150"/>
              <a:ext cx="433353" cy="306005"/>
            </a:xfrm>
            <a:prstGeom prst="rect">
              <a:avLst/>
            </a:prstGeom>
          </p:spPr>
          <p:txBody>
            <a:bodyPr lIns="50800" tIns="50800" rIns="50800" bIns="50800" rtlCol="0" anchor="ctr"/>
            <a:lstStyle/>
            <a:p>
              <a:pPr algn="ctr">
                <a:lnSpc>
                  <a:spcPts val="3919"/>
                </a:lnSpc>
              </a:pPr>
              <a:r>
                <a:rPr lang="en-US" sz="2799">
                  <a:solidFill>
                    <a:srgbClr val="FFFFFF"/>
                  </a:solidFill>
                  <a:latin typeface="Muli"/>
                </a:rPr>
                <a:t>a | 5</a:t>
              </a:r>
            </a:p>
          </p:txBody>
        </p:sp>
      </p:grpSp>
      <p:grpSp>
        <p:nvGrpSpPr>
          <p:cNvPr id="29" name="Group 29"/>
          <p:cNvGrpSpPr/>
          <p:nvPr/>
        </p:nvGrpSpPr>
        <p:grpSpPr>
          <a:xfrm>
            <a:off x="11299719" y="4819324"/>
            <a:ext cx="1645388" cy="944870"/>
            <a:chOff x="0" y="0"/>
            <a:chExt cx="433353" cy="248855"/>
          </a:xfrm>
        </p:grpSpPr>
        <p:sp>
          <p:nvSpPr>
            <p:cNvPr id="30" name="Freeform 30"/>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sp>
        <p:sp>
          <p:nvSpPr>
            <p:cNvPr id="31" name="TextBox 31"/>
            <p:cNvSpPr txBox="1"/>
            <p:nvPr/>
          </p:nvSpPr>
          <p:spPr>
            <a:xfrm>
              <a:off x="0" y="-57150"/>
              <a:ext cx="433353" cy="306005"/>
            </a:xfrm>
            <a:prstGeom prst="rect">
              <a:avLst/>
            </a:prstGeom>
          </p:spPr>
          <p:txBody>
            <a:bodyPr lIns="50800" tIns="50800" rIns="50800" bIns="50800" rtlCol="0" anchor="ctr"/>
            <a:lstStyle/>
            <a:p>
              <a:pPr algn="ctr">
                <a:lnSpc>
                  <a:spcPts val="3919"/>
                </a:lnSpc>
              </a:pPr>
              <a:r>
                <a:rPr lang="en-US" sz="2799">
                  <a:solidFill>
                    <a:srgbClr val="FFFFFF"/>
                  </a:solidFill>
                  <a:latin typeface="Muli"/>
                </a:rPr>
                <a:t>c | 12</a:t>
              </a:r>
            </a:p>
          </p:txBody>
        </p:sp>
      </p:grpSp>
      <p:grpSp>
        <p:nvGrpSpPr>
          <p:cNvPr id="32" name="Group 32"/>
          <p:cNvGrpSpPr/>
          <p:nvPr/>
        </p:nvGrpSpPr>
        <p:grpSpPr>
          <a:xfrm>
            <a:off x="15772164" y="6597657"/>
            <a:ext cx="1645388" cy="944870"/>
            <a:chOff x="0" y="0"/>
            <a:chExt cx="433353" cy="248855"/>
          </a:xfrm>
        </p:grpSpPr>
        <p:sp>
          <p:nvSpPr>
            <p:cNvPr id="33" name="Freeform 33"/>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sp>
        <p:sp>
          <p:nvSpPr>
            <p:cNvPr id="34" name="TextBox 34"/>
            <p:cNvSpPr txBox="1"/>
            <p:nvPr/>
          </p:nvSpPr>
          <p:spPr>
            <a:xfrm>
              <a:off x="0" y="-47625"/>
              <a:ext cx="433353" cy="296480"/>
            </a:xfrm>
            <a:prstGeom prst="rect">
              <a:avLst/>
            </a:prstGeom>
          </p:spPr>
          <p:txBody>
            <a:bodyPr lIns="50800" tIns="50800" rIns="50800" bIns="50800" rtlCol="0" anchor="ctr"/>
            <a:lstStyle/>
            <a:p>
              <a:pPr algn="ctr">
                <a:lnSpc>
                  <a:spcPts val="4059"/>
                </a:lnSpc>
              </a:pPr>
              <a:r>
                <a:rPr lang="en-US" sz="2899">
                  <a:solidFill>
                    <a:srgbClr val="FFFFFF"/>
                  </a:solidFill>
                  <a:latin typeface="Muli"/>
                </a:rPr>
                <a:t>b | 9</a:t>
              </a: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4F1E8"/>
        </a:solidFill>
        <a:effectLst/>
      </p:bgPr>
    </p:bg>
    <p:spTree>
      <p:nvGrpSpPr>
        <p:cNvPr id="1" name=""/>
        <p:cNvGrpSpPr/>
        <p:nvPr/>
      </p:nvGrpSpPr>
      <p:grpSpPr>
        <a:xfrm>
          <a:off x="0" y="0"/>
          <a:ext cx="0" cy="0"/>
          <a:chOff x="0" y="0"/>
          <a:chExt cx="0" cy="0"/>
        </a:xfrm>
      </p:grpSpPr>
      <p:grpSp>
        <p:nvGrpSpPr>
          <p:cNvPr id="2" name="Group 2"/>
          <p:cNvGrpSpPr/>
          <p:nvPr/>
        </p:nvGrpSpPr>
        <p:grpSpPr>
          <a:xfrm>
            <a:off x="9339387" y="9955221"/>
            <a:ext cx="8948613" cy="3086100"/>
            <a:chOff x="0" y="0"/>
            <a:chExt cx="2356836" cy="812800"/>
          </a:xfrm>
        </p:grpSpPr>
        <p:sp>
          <p:nvSpPr>
            <p:cNvPr id="3" name="Freeform 3"/>
            <p:cNvSpPr/>
            <p:nvPr/>
          </p:nvSpPr>
          <p:spPr>
            <a:xfrm>
              <a:off x="0" y="0"/>
              <a:ext cx="2356836" cy="812800"/>
            </a:xfrm>
            <a:custGeom>
              <a:avLst/>
              <a:gdLst/>
              <a:ahLst/>
              <a:cxnLst/>
              <a:rect l="l" t="t" r="r" b="b"/>
              <a:pathLst>
                <a:path w="2356836" h="812800">
                  <a:moveTo>
                    <a:pt x="0" y="0"/>
                  </a:moveTo>
                  <a:lnTo>
                    <a:pt x="2356836" y="0"/>
                  </a:lnTo>
                  <a:lnTo>
                    <a:pt x="2356836" y="812800"/>
                  </a:lnTo>
                  <a:lnTo>
                    <a:pt x="0" y="812800"/>
                  </a:lnTo>
                  <a:close/>
                </a:path>
              </a:pathLst>
            </a:custGeom>
            <a:solidFill>
              <a:srgbClr val="882A1B"/>
            </a:solidFill>
          </p:spPr>
        </p:sp>
        <p:sp>
          <p:nvSpPr>
            <p:cNvPr id="4" name="TextBox 4"/>
            <p:cNvSpPr txBox="1"/>
            <p:nvPr/>
          </p:nvSpPr>
          <p:spPr>
            <a:xfrm>
              <a:off x="0" y="-38100"/>
              <a:ext cx="2356836" cy="850900"/>
            </a:xfrm>
            <a:prstGeom prst="rect">
              <a:avLst/>
            </a:prstGeom>
          </p:spPr>
          <p:txBody>
            <a:bodyPr lIns="50800" tIns="50800" rIns="50800" bIns="50800" rtlCol="0" anchor="ctr"/>
            <a:lstStyle/>
            <a:p>
              <a:pPr algn="ctr">
                <a:lnSpc>
                  <a:spcPts val="3079"/>
                </a:lnSpc>
              </a:pPr>
              <a:endParaRPr/>
            </a:p>
          </p:txBody>
        </p:sp>
      </p:grpSp>
      <p:grpSp>
        <p:nvGrpSpPr>
          <p:cNvPr id="5" name="Group 5"/>
          <p:cNvGrpSpPr/>
          <p:nvPr/>
        </p:nvGrpSpPr>
        <p:grpSpPr>
          <a:xfrm>
            <a:off x="12827449" y="-2057400"/>
            <a:ext cx="13578021" cy="3086100"/>
            <a:chOff x="0" y="0"/>
            <a:chExt cx="18104028" cy="4114800"/>
          </a:xfrm>
        </p:grpSpPr>
        <p:grpSp>
          <p:nvGrpSpPr>
            <p:cNvPr id="6" name="Group 6"/>
            <p:cNvGrpSpPr/>
            <p:nvPr/>
          </p:nvGrpSpPr>
          <p:grpSpPr>
            <a:xfrm>
              <a:off x="0" y="0"/>
              <a:ext cx="7278707" cy="4114800"/>
              <a:chOff x="0" y="0"/>
              <a:chExt cx="1437769" cy="812800"/>
            </a:xfrm>
          </p:grpSpPr>
          <p:sp>
            <p:nvSpPr>
              <p:cNvPr id="7" name="Freeform 7"/>
              <p:cNvSpPr/>
              <p:nvPr/>
            </p:nvSpPr>
            <p:spPr>
              <a:xfrm>
                <a:off x="0" y="0"/>
                <a:ext cx="1437769" cy="812800"/>
              </a:xfrm>
              <a:custGeom>
                <a:avLst/>
                <a:gdLst/>
                <a:ahLst/>
                <a:cxnLst/>
                <a:rect l="l" t="t" r="r" b="b"/>
                <a:pathLst>
                  <a:path w="1437769" h="812800">
                    <a:moveTo>
                      <a:pt x="0" y="0"/>
                    </a:moveTo>
                    <a:lnTo>
                      <a:pt x="1437769" y="0"/>
                    </a:lnTo>
                    <a:lnTo>
                      <a:pt x="1437769" y="812800"/>
                    </a:lnTo>
                    <a:lnTo>
                      <a:pt x="0" y="812800"/>
                    </a:lnTo>
                    <a:close/>
                  </a:path>
                </a:pathLst>
              </a:custGeom>
              <a:solidFill>
                <a:srgbClr val="882A1B"/>
              </a:solidFill>
            </p:spPr>
          </p:sp>
          <p:sp>
            <p:nvSpPr>
              <p:cNvPr id="8" name="TextBox 8"/>
              <p:cNvSpPr txBox="1"/>
              <p:nvPr/>
            </p:nvSpPr>
            <p:spPr>
              <a:xfrm>
                <a:off x="0" y="-38100"/>
                <a:ext cx="1437769" cy="850900"/>
              </a:xfrm>
              <a:prstGeom prst="rect">
                <a:avLst/>
              </a:prstGeom>
            </p:spPr>
            <p:txBody>
              <a:bodyPr lIns="50800" tIns="50800" rIns="50800" bIns="50800" rtlCol="0" anchor="ctr"/>
              <a:lstStyle/>
              <a:p>
                <a:pPr algn="ctr">
                  <a:lnSpc>
                    <a:spcPts val="3079"/>
                  </a:lnSpc>
                </a:pPr>
                <a:endParaRPr/>
              </a:p>
            </p:txBody>
          </p:sp>
        </p:grpSp>
        <p:sp>
          <p:nvSpPr>
            <p:cNvPr id="9" name="TextBox 9"/>
            <p:cNvSpPr txBox="1"/>
            <p:nvPr/>
          </p:nvSpPr>
          <p:spPr>
            <a:xfrm>
              <a:off x="177800" y="2954867"/>
              <a:ext cx="17926228" cy="969433"/>
            </a:xfrm>
            <a:prstGeom prst="rect">
              <a:avLst/>
            </a:prstGeom>
          </p:spPr>
          <p:txBody>
            <a:bodyPr lIns="0" tIns="0" rIns="0" bIns="0" rtlCol="0" anchor="t">
              <a:spAutoFit/>
            </a:bodyPr>
            <a:lstStyle/>
            <a:p>
              <a:pPr marL="0" lvl="0" indent="0">
                <a:lnSpc>
                  <a:spcPts val="5600"/>
                </a:lnSpc>
                <a:spcBef>
                  <a:spcPct val="0"/>
                </a:spcBef>
              </a:pPr>
              <a:r>
                <a:rPr lang="en-US" sz="5000">
                  <a:solidFill>
                    <a:srgbClr val="F4F1E8"/>
                  </a:solidFill>
                  <a:latin typeface="Cabin"/>
                </a:rPr>
                <a:t>I. Mã hóa Huffman</a:t>
              </a:r>
            </a:p>
          </p:txBody>
        </p:sp>
      </p:grpSp>
      <p:grpSp>
        <p:nvGrpSpPr>
          <p:cNvPr id="10" name="Group 10"/>
          <p:cNvGrpSpPr/>
          <p:nvPr/>
        </p:nvGrpSpPr>
        <p:grpSpPr>
          <a:xfrm>
            <a:off x="-1751523" y="-1660351"/>
            <a:ext cx="4579312" cy="4579312"/>
            <a:chOff x="0" y="0"/>
            <a:chExt cx="6105749" cy="6105749"/>
          </a:xfrm>
        </p:grpSpPr>
        <p:sp>
          <p:nvSpPr>
            <p:cNvPr id="11" name="Freeform 11"/>
            <p:cNvSpPr/>
            <p:nvPr/>
          </p:nvSpPr>
          <p:spPr>
            <a:xfrm>
              <a:off x="0" y="0"/>
              <a:ext cx="6105749" cy="6105749"/>
            </a:xfrm>
            <a:custGeom>
              <a:avLst/>
              <a:gdLst/>
              <a:ahLst/>
              <a:cxnLst/>
              <a:rect l="l" t="t" r="r" b="b"/>
              <a:pathLst>
                <a:path w="6105749" h="6105749">
                  <a:moveTo>
                    <a:pt x="0" y="0"/>
                  </a:moveTo>
                  <a:lnTo>
                    <a:pt x="6105749" y="0"/>
                  </a:lnTo>
                  <a:lnTo>
                    <a:pt x="6105749" y="6105749"/>
                  </a:lnTo>
                  <a:lnTo>
                    <a:pt x="0" y="610574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12"/>
            <p:cNvSpPr/>
            <p:nvPr/>
          </p:nvSpPr>
          <p:spPr>
            <a:xfrm>
              <a:off x="101600" y="88900"/>
              <a:ext cx="5809510" cy="5809510"/>
            </a:xfrm>
            <a:custGeom>
              <a:avLst/>
              <a:gdLst/>
              <a:ahLst/>
              <a:cxnLst/>
              <a:rect l="l" t="t" r="r" b="b"/>
              <a:pathLst>
                <a:path w="5809510" h="5809510">
                  <a:moveTo>
                    <a:pt x="0" y="0"/>
                  </a:moveTo>
                  <a:lnTo>
                    <a:pt x="5809510" y="0"/>
                  </a:lnTo>
                  <a:lnTo>
                    <a:pt x="5809510" y="5809510"/>
                  </a:lnTo>
                  <a:lnTo>
                    <a:pt x="0" y="580951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Freeform 13"/>
            <p:cNvSpPr/>
            <p:nvPr/>
          </p:nvSpPr>
          <p:spPr>
            <a:xfrm>
              <a:off x="187583" y="177800"/>
              <a:ext cx="5486400" cy="5486400"/>
            </a:xfrm>
            <a:custGeom>
              <a:avLst/>
              <a:gdLst/>
              <a:ahLst/>
              <a:cxnLst/>
              <a:rect l="l" t="t" r="r" b="b"/>
              <a:pathLst>
                <a:path w="5486400" h="5486400">
                  <a:moveTo>
                    <a:pt x="0" y="0"/>
                  </a:moveTo>
                  <a:lnTo>
                    <a:pt x="5486400" y="0"/>
                  </a:lnTo>
                  <a:lnTo>
                    <a:pt x="5486400" y="5486400"/>
                  </a:lnTo>
                  <a:lnTo>
                    <a:pt x="0" y="54864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sp>
        <p:nvSpPr>
          <p:cNvPr id="14" name="TextBox 14"/>
          <p:cNvSpPr txBox="1"/>
          <p:nvPr/>
        </p:nvSpPr>
        <p:spPr>
          <a:xfrm>
            <a:off x="45253" y="355600"/>
            <a:ext cx="2103526" cy="1422400"/>
          </a:xfrm>
          <a:prstGeom prst="rect">
            <a:avLst/>
          </a:prstGeom>
        </p:spPr>
        <p:txBody>
          <a:bodyPr lIns="0" tIns="0" rIns="0" bIns="0" rtlCol="0" anchor="t">
            <a:spAutoFit/>
          </a:bodyPr>
          <a:lstStyle/>
          <a:p>
            <a:pPr marL="0" lvl="0" indent="0" algn="ctr">
              <a:lnSpc>
                <a:spcPts val="5600"/>
              </a:lnSpc>
              <a:spcBef>
                <a:spcPct val="0"/>
              </a:spcBef>
            </a:pPr>
            <a:r>
              <a:rPr lang="en-US" sz="5000">
                <a:solidFill>
                  <a:srgbClr val="F4F1E8"/>
                </a:solidFill>
                <a:latin typeface="Cabin"/>
              </a:rPr>
              <a:t>In mã từ tree</a:t>
            </a:r>
          </a:p>
        </p:txBody>
      </p:sp>
      <p:sp>
        <p:nvSpPr>
          <p:cNvPr id="15" name="TextBox 15"/>
          <p:cNvSpPr txBox="1"/>
          <p:nvPr/>
        </p:nvSpPr>
        <p:spPr>
          <a:xfrm>
            <a:off x="538133" y="3334488"/>
            <a:ext cx="9233857" cy="2757824"/>
          </a:xfrm>
          <a:prstGeom prst="rect">
            <a:avLst/>
          </a:prstGeom>
        </p:spPr>
        <p:txBody>
          <a:bodyPr lIns="0" tIns="0" rIns="0" bIns="0" rtlCol="0" anchor="t">
            <a:spAutoFit/>
          </a:bodyPr>
          <a:lstStyle/>
          <a:p>
            <a:pPr marL="847248" lvl="1" indent="-423624">
              <a:lnSpc>
                <a:spcPts val="5493"/>
              </a:lnSpc>
              <a:spcBef>
                <a:spcPct val="0"/>
              </a:spcBef>
              <a:buFont typeface="Arial"/>
              <a:buChar char="•"/>
            </a:pPr>
            <a:r>
              <a:rPr lang="en-US" sz="3924">
                <a:solidFill>
                  <a:srgbClr val="000000"/>
                </a:solidFill>
                <a:latin typeface="Muli"/>
              </a:rPr>
              <a:t>Đi ngang cây bắt đầu từ gốc. Di chuyển sang con trái thì thêm trọng số 0, sang con phải thì thêm trọng số 1.</a:t>
            </a:r>
          </a:p>
        </p:txBody>
      </p:sp>
      <p:sp>
        <p:nvSpPr>
          <p:cNvPr id="16" name="AutoShape 16"/>
          <p:cNvSpPr/>
          <p:nvPr/>
        </p:nvSpPr>
        <p:spPr>
          <a:xfrm flipH="1">
            <a:off x="13566571" y="5700528"/>
            <a:ext cx="1129422" cy="1129422"/>
          </a:xfrm>
          <a:prstGeom prst="line">
            <a:avLst/>
          </a:prstGeom>
          <a:ln w="38100" cap="flat">
            <a:solidFill>
              <a:srgbClr val="882A1B"/>
            </a:solidFill>
            <a:prstDash val="solid"/>
            <a:headEnd type="oval" w="lg" len="lg"/>
            <a:tailEnd type="oval" w="lg" len="lg"/>
          </a:ln>
        </p:spPr>
      </p:sp>
      <p:sp>
        <p:nvSpPr>
          <p:cNvPr id="17" name="AutoShape 17"/>
          <p:cNvSpPr/>
          <p:nvPr/>
        </p:nvSpPr>
        <p:spPr>
          <a:xfrm flipH="1">
            <a:off x="12031270" y="3987641"/>
            <a:ext cx="1129422" cy="1129422"/>
          </a:xfrm>
          <a:prstGeom prst="line">
            <a:avLst/>
          </a:prstGeom>
          <a:ln w="38100" cap="flat">
            <a:solidFill>
              <a:srgbClr val="882A1B"/>
            </a:solidFill>
            <a:prstDash val="solid"/>
            <a:headEnd type="oval" w="lg" len="lg"/>
            <a:tailEnd type="oval" w="lg" len="lg"/>
          </a:ln>
        </p:spPr>
      </p:sp>
      <p:sp>
        <p:nvSpPr>
          <p:cNvPr id="18" name="AutoShape 18"/>
          <p:cNvSpPr/>
          <p:nvPr/>
        </p:nvSpPr>
        <p:spPr>
          <a:xfrm flipH="1" flipV="1">
            <a:off x="15549504" y="5673283"/>
            <a:ext cx="1087183" cy="1170137"/>
          </a:xfrm>
          <a:prstGeom prst="line">
            <a:avLst/>
          </a:prstGeom>
          <a:ln w="38100" cap="flat">
            <a:solidFill>
              <a:srgbClr val="882A1B"/>
            </a:solidFill>
            <a:prstDash val="solid"/>
            <a:headEnd type="oval" w="lg" len="lg"/>
            <a:tailEnd type="oval" w="lg" len="lg"/>
          </a:ln>
        </p:spPr>
      </p:sp>
      <p:sp>
        <p:nvSpPr>
          <p:cNvPr id="19" name="AutoShape 19"/>
          <p:cNvSpPr/>
          <p:nvPr/>
        </p:nvSpPr>
        <p:spPr>
          <a:xfrm flipH="1" flipV="1">
            <a:off x="14014203" y="3960396"/>
            <a:ext cx="1087183" cy="1170137"/>
          </a:xfrm>
          <a:prstGeom prst="line">
            <a:avLst/>
          </a:prstGeom>
          <a:ln w="38100" cap="flat">
            <a:solidFill>
              <a:srgbClr val="882A1B"/>
            </a:solidFill>
            <a:prstDash val="solid"/>
            <a:headEnd type="oval" w="lg" len="lg"/>
            <a:tailEnd type="oval" w="lg" len="lg"/>
          </a:ln>
        </p:spPr>
      </p:sp>
      <p:grpSp>
        <p:nvGrpSpPr>
          <p:cNvPr id="20" name="Group 20"/>
          <p:cNvGrpSpPr/>
          <p:nvPr/>
        </p:nvGrpSpPr>
        <p:grpSpPr>
          <a:xfrm>
            <a:off x="14472837" y="4642095"/>
            <a:ext cx="1299328" cy="1299328"/>
            <a:chOff x="0" y="0"/>
            <a:chExt cx="812800" cy="812800"/>
          </a:xfrm>
        </p:grpSpPr>
        <p:sp>
          <p:nvSpPr>
            <p:cNvPr id="21" name="Freeform 2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82A1B"/>
            </a:solidFill>
          </p:spPr>
        </p:sp>
        <p:sp>
          <p:nvSpPr>
            <p:cNvPr id="22" name="TextBox 22"/>
            <p:cNvSpPr txBox="1"/>
            <p:nvPr/>
          </p:nvSpPr>
          <p:spPr>
            <a:xfrm>
              <a:off x="76200" y="28575"/>
              <a:ext cx="660400" cy="708025"/>
            </a:xfrm>
            <a:prstGeom prst="rect">
              <a:avLst/>
            </a:prstGeom>
          </p:spPr>
          <p:txBody>
            <a:bodyPr lIns="50800" tIns="50800" rIns="50800" bIns="50800" rtlCol="0" anchor="ctr"/>
            <a:lstStyle/>
            <a:p>
              <a:pPr algn="ctr">
                <a:lnSpc>
                  <a:spcPts val="4060"/>
                </a:lnSpc>
              </a:pPr>
              <a:r>
                <a:rPr lang="en-US" sz="2900">
                  <a:solidFill>
                    <a:srgbClr val="FFFFFF"/>
                  </a:solidFill>
                  <a:latin typeface="Muli"/>
                </a:rPr>
                <a:t>14</a:t>
              </a:r>
            </a:p>
          </p:txBody>
        </p:sp>
      </p:grpSp>
      <p:grpSp>
        <p:nvGrpSpPr>
          <p:cNvPr id="23" name="Group 23"/>
          <p:cNvGrpSpPr/>
          <p:nvPr/>
        </p:nvGrpSpPr>
        <p:grpSpPr>
          <a:xfrm>
            <a:off x="12916907" y="2918961"/>
            <a:ext cx="1299328" cy="1299328"/>
            <a:chOff x="0" y="0"/>
            <a:chExt cx="812800" cy="812800"/>
          </a:xfrm>
        </p:grpSpPr>
        <p:sp>
          <p:nvSpPr>
            <p:cNvPr id="24" name="Freeform 2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82A1B"/>
            </a:solidFill>
          </p:spPr>
        </p:sp>
        <p:sp>
          <p:nvSpPr>
            <p:cNvPr id="25" name="TextBox 25"/>
            <p:cNvSpPr txBox="1"/>
            <p:nvPr/>
          </p:nvSpPr>
          <p:spPr>
            <a:xfrm>
              <a:off x="76200" y="28575"/>
              <a:ext cx="660400" cy="708025"/>
            </a:xfrm>
            <a:prstGeom prst="rect">
              <a:avLst/>
            </a:prstGeom>
          </p:spPr>
          <p:txBody>
            <a:bodyPr lIns="50800" tIns="50800" rIns="50800" bIns="50800" rtlCol="0" anchor="ctr"/>
            <a:lstStyle/>
            <a:p>
              <a:pPr algn="ctr">
                <a:lnSpc>
                  <a:spcPts val="4060"/>
                </a:lnSpc>
              </a:pPr>
              <a:r>
                <a:rPr lang="en-US" sz="2900">
                  <a:solidFill>
                    <a:srgbClr val="FFFFFF"/>
                  </a:solidFill>
                  <a:latin typeface="Muli"/>
                </a:rPr>
                <a:t>26</a:t>
              </a:r>
            </a:p>
          </p:txBody>
        </p:sp>
      </p:grpSp>
      <p:grpSp>
        <p:nvGrpSpPr>
          <p:cNvPr id="26" name="Group 26"/>
          <p:cNvGrpSpPr/>
          <p:nvPr/>
        </p:nvGrpSpPr>
        <p:grpSpPr>
          <a:xfrm>
            <a:off x="12827449" y="6597657"/>
            <a:ext cx="1645388" cy="944870"/>
            <a:chOff x="0" y="0"/>
            <a:chExt cx="433353" cy="248855"/>
          </a:xfrm>
        </p:grpSpPr>
        <p:sp>
          <p:nvSpPr>
            <p:cNvPr id="27" name="Freeform 27"/>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sp>
        <p:sp>
          <p:nvSpPr>
            <p:cNvPr id="28" name="TextBox 28"/>
            <p:cNvSpPr txBox="1"/>
            <p:nvPr/>
          </p:nvSpPr>
          <p:spPr>
            <a:xfrm>
              <a:off x="0" y="-57150"/>
              <a:ext cx="433353" cy="306005"/>
            </a:xfrm>
            <a:prstGeom prst="rect">
              <a:avLst/>
            </a:prstGeom>
          </p:spPr>
          <p:txBody>
            <a:bodyPr lIns="50800" tIns="50800" rIns="50800" bIns="50800" rtlCol="0" anchor="ctr"/>
            <a:lstStyle/>
            <a:p>
              <a:pPr algn="ctr">
                <a:lnSpc>
                  <a:spcPts val="3919"/>
                </a:lnSpc>
              </a:pPr>
              <a:r>
                <a:rPr lang="en-US" sz="2799">
                  <a:solidFill>
                    <a:srgbClr val="FFFFFF"/>
                  </a:solidFill>
                  <a:latin typeface="Muli"/>
                </a:rPr>
                <a:t>a | 5</a:t>
              </a:r>
            </a:p>
          </p:txBody>
        </p:sp>
      </p:grpSp>
      <p:grpSp>
        <p:nvGrpSpPr>
          <p:cNvPr id="29" name="Group 29"/>
          <p:cNvGrpSpPr/>
          <p:nvPr/>
        </p:nvGrpSpPr>
        <p:grpSpPr>
          <a:xfrm>
            <a:off x="11299719" y="4819324"/>
            <a:ext cx="1645388" cy="944870"/>
            <a:chOff x="0" y="0"/>
            <a:chExt cx="433353" cy="248855"/>
          </a:xfrm>
        </p:grpSpPr>
        <p:sp>
          <p:nvSpPr>
            <p:cNvPr id="30" name="Freeform 30"/>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sp>
        <p:sp>
          <p:nvSpPr>
            <p:cNvPr id="31" name="TextBox 31"/>
            <p:cNvSpPr txBox="1"/>
            <p:nvPr/>
          </p:nvSpPr>
          <p:spPr>
            <a:xfrm>
              <a:off x="0" y="-57150"/>
              <a:ext cx="433353" cy="306005"/>
            </a:xfrm>
            <a:prstGeom prst="rect">
              <a:avLst/>
            </a:prstGeom>
          </p:spPr>
          <p:txBody>
            <a:bodyPr lIns="50800" tIns="50800" rIns="50800" bIns="50800" rtlCol="0" anchor="ctr"/>
            <a:lstStyle/>
            <a:p>
              <a:pPr algn="ctr">
                <a:lnSpc>
                  <a:spcPts val="3919"/>
                </a:lnSpc>
              </a:pPr>
              <a:r>
                <a:rPr lang="en-US" sz="2799">
                  <a:solidFill>
                    <a:srgbClr val="FFFFFF"/>
                  </a:solidFill>
                  <a:latin typeface="Muli"/>
                </a:rPr>
                <a:t>c | 12</a:t>
              </a:r>
            </a:p>
          </p:txBody>
        </p:sp>
      </p:grpSp>
      <p:grpSp>
        <p:nvGrpSpPr>
          <p:cNvPr id="32" name="Group 32"/>
          <p:cNvGrpSpPr/>
          <p:nvPr/>
        </p:nvGrpSpPr>
        <p:grpSpPr>
          <a:xfrm>
            <a:off x="15772164" y="6597657"/>
            <a:ext cx="1645388" cy="944870"/>
            <a:chOff x="0" y="0"/>
            <a:chExt cx="433353" cy="248855"/>
          </a:xfrm>
        </p:grpSpPr>
        <p:sp>
          <p:nvSpPr>
            <p:cNvPr id="33" name="Freeform 33"/>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sp>
        <p:sp>
          <p:nvSpPr>
            <p:cNvPr id="34" name="TextBox 34"/>
            <p:cNvSpPr txBox="1"/>
            <p:nvPr/>
          </p:nvSpPr>
          <p:spPr>
            <a:xfrm>
              <a:off x="0" y="-47625"/>
              <a:ext cx="433353" cy="296480"/>
            </a:xfrm>
            <a:prstGeom prst="rect">
              <a:avLst/>
            </a:prstGeom>
          </p:spPr>
          <p:txBody>
            <a:bodyPr lIns="50800" tIns="50800" rIns="50800" bIns="50800" rtlCol="0" anchor="ctr"/>
            <a:lstStyle/>
            <a:p>
              <a:pPr algn="ctr">
                <a:lnSpc>
                  <a:spcPts val="4059"/>
                </a:lnSpc>
              </a:pPr>
              <a:r>
                <a:rPr lang="en-US" sz="2899">
                  <a:solidFill>
                    <a:srgbClr val="FFFFFF"/>
                  </a:solidFill>
                  <a:latin typeface="Muli"/>
                </a:rPr>
                <a:t>b | 9</a:t>
              </a:r>
            </a:p>
          </p:txBody>
        </p:sp>
      </p:grpSp>
      <p:sp>
        <p:nvSpPr>
          <p:cNvPr id="35" name="TextBox 35"/>
          <p:cNvSpPr txBox="1"/>
          <p:nvPr/>
        </p:nvSpPr>
        <p:spPr>
          <a:xfrm>
            <a:off x="12252415" y="3785995"/>
            <a:ext cx="304800" cy="679451"/>
          </a:xfrm>
          <a:prstGeom prst="rect">
            <a:avLst/>
          </a:prstGeom>
        </p:spPr>
        <p:txBody>
          <a:bodyPr lIns="0" tIns="0" rIns="0" bIns="0" rtlCol="0" anchor="t">
            <a:spAutoFit/>
          </a:bodyPr>
          <a:lstStyle/>
          <a:p>
            <a:pPr algn="ctr">
              <a:lnSpc>
                <a:spcPts val="5599"/>
              </a:lnSpc>
              <a:spcBef>
                <a:spcPct val="0"/>
              </a:spcBef>
            </a:pPr>
            <a:r>
              <a:rPr lang="en-US" sz="3999">
                <a:solidFill>
                  <a:srgbClr val="882A1B"/>
                </a:solidFill>
                <a:latin typeface="Muli"/>
              </a:rPr>
              <a:t>0</a:t>
            </a:r>
          </a:p>
        </p:txBody>
      </p:sp>
      <p:sp>
        <p:nvSpPr>
          <p:cNvPr id="36" name="TextBox 36"/>
          <p:cNvSpPr txBox="1"/>
          <p:nvPr/>
        </p:nvSpPr>
        <p:spPr>
          <a:xfrm>
            <a:off x="13813693" y="5412860"/>
            <a:ext cx="304800" cy="679451"/>
          </a:xfrm>
          <a:prstGeom prst="rect">
            <a:avLst/>
          </a:prstGeom>
        </p:spPr>
        <p:txBody>
          <a:bodyPr lIns="0" tIns="0" rIns="0" bIns="0" rtlCol="0" anchor="t">
            <a:spAutoFit/>
          </a:bodyPr>
          <a:lstStyle/>
          <a:p>
            <a:pPr algn="ctr">
              <a:lnSpc>
                <a:spcPts val="5599"/>
              </a:lnSpc>
              <a:spcBef>
                <a:spcPct val="0"/>
              </a:spcBef>
            </a:pPr>
            <a:r>
              <a:rPr lang="en-US" sz="3999">
                <a:solidFill>
                  <a:srgbClr val="882A1B"/>
                </a:solidFill>
                <a:latin typeface="Muli"/>
              </a:rPr>
              <a:t>0</a:t>
            </a:r>
          </a:p>
        </p:txBody>
      </p:sp>
      <p:sp>
        <p:nvSpPr>
          <p:cNvPr id="37" name="TextBox 37"/>
          <p:cNvSpPr txBox="1"/>
          <p:nvPr/>
        </p:nvSpPr>
        <p:spPr>
          <a:xfrm>
            <a:off x="14518717" y="3785995"/>
            <a:ext cx="304800" cy="679451"/>
          </a:xfrm>
          <a:prstGeom prst="rect">
            <a:avLst/>
          </a:prstGeom>
        </p:spPr>
        <p:txBody>
          <a:bodyPr lIns="0" tIns="0" rIns="0" bIns="0" rtlCol="0" anchor="t">
            <a:spAutoFit/>
          </a:bodyPr>
          <a:lstStyle/>
          <a:p>
            <a:pPr algn="ctr">
              <a:lnSpc>
                <a:spcPts val="5599"/>
              </a:lnSpc>
              <a:spcBef>
                <a:spcPct val="0"/>
              </a:spcBef>
            </a:pPr>
            <a:r>
              <a:rPr lang="en-US" sz="3999">
                <a:solidFill>
                  <a:srgbClr val="882A1B"/>
                </a:solidFill>
                <a:latin typeface="Muli"/>
              </a:rPr>
              <a:t>1</a:t>
            </a:r>
          </a:p>
        </p:txBody>
      </p:sp>
      <p:sp>
        <p:nvSpPr>
          <p:cNvPr id="38" name="TextBox 38"/>
          <p:cNvSpPr txBox="1"/>
          <p:nvPr/>
        </p:nvSpPr>
        <p:spPr>
          <a:xfrm>
            <a:off x="16112241" y="5628761"/>
            <a:ext cx="304800" cy="679451"/>
          </a:xfrm>
          <a:prstGeom prst="rect">
            <a:avLst/>
          </a:prstGeom>
        </p:spPr>
        <p:txBody>
          <a:bodyPr lIns="0" tIns="0" rIns="0" bIns="0" rtlCol="0" anchor="t">
            <a:spAutoFit/>
          </a:bodyPr>
          <a:lstStyle/>
          <a:p>
            <a:pPr algn="ctr">
              <a:lnSpc>
                <a:spcPts val="5599"/>
              </a:lnSpc>
              <a:spcBef>
                <a:spcPct val="0"/>
              </a:spcBef>
            </a:pPr>
            <a:r>
              <a:rPr lang="en-US" sz="3999">
                <a:solidFill>
                  <a:srgbClr val="882A1B"/>
                </a:solidFill>
                <a:latin typeface="Muli"/>
              </a:rPr>
              <a:t>1</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4F1E8"/>
        </a:solidFill>
        <a:effectLst/>
      </p:bgPr>
    </p:bg>
    <p:spTree>
      <p:nvGrpSpPr>
        <p:cNvPr id="1" name=""/>
        <p:cNvGrpSpPr/>
        <p:nvPr/>
      </p:nvGrpSpPr>
      <p:grpSpPr>
        <a:xfrm>
          <a:off x="0" y="0"/>
          <a:ext cx="0" cy="0"/>
          <a:chOff x="0" y="0"/>
          <a:chExt cx="0" cy="0"/>
        </a:xfrm>
      </p:grpSpPr>
      <p:grpSp>
        <p:nvGrpSpPr>
          <p:cNvPr id="2" name="Group 2"/>
          <p:cNvGrpSpPr/>
          <p:nvPr/>
        </p:nvGrpSpPr>
        <p:grpSpPr>
          <a:xfrm>
            <a:off x="9339387" y="9955221"/>
            <a:ext cx="8948613" cy="3086100"/>
            <a:chOff x="0" y="0"/>
            <a:chExt cx="2356836" cy="812800"/>
          </a:xfrm>
        </p:grpSpPr>
        <p:sp>
          <p:nvSpPr>
            <p:cNvPr id="3" name="Freeform 3"/>
            <p:cNvSpPr/>
            <p:nvPr/>
          </p:nvSpPr>
          <p:spPr>
            <a:xfrm>
              <a:off x="0" y="0"/>
              <a:ext cx="2356836" cy="812800"/>
            </a:xfrm>
            <a:custGeom>
              <a:avLst/>
              <a:gdLst/>
              <a:ahLst/>
              <a:cxnLst/>
              <a:rect l="l" t="t" r="r" b="b"/>
              <a:pathLst>
                <a:path w="2356836" h="812800">
                  <a:moveTo>
                    <a:pt x="0" y="0"/>
                  </a:moveTo>
                  <a:lnTo>
                    <a:pt x="2356836" y="0"/>
                  </a:lnTo>
                  <a:lnTo>
                    <a:pt x="2356836" y="812800"/>
                  </a:lnTo>
                  <a:lnTo>
                    <a:pt x="0" y="812800"/>
                  </a:lnTo>
                  <a:close/>
                </a:path>
              </a:pathLst>
            </a:custGeom>
            <a:solidFill>
              <a:srgbClr val="882A1B"/>
            </a:solidFill>
          </p:spPr>
        </p:sp>
        <p:sp>
          <p:nvSpPr>
            <p:cNvPr id="4" name="TextBox 4"/>
            <p:cNvSpPr txBox="1"/>
            <p:nvPr/>
          </p:nvSpPr>
          <p:spPr>
            <a:xfrm>
              <a:off x="0" y="-38100"/>
              <a:ext cx="2356836" cy="850900"/>
            </a:xfrm>
            <a:prstGeom prst="rect">
              <a:avLst/>
            </a:prstGeom>
          </p:spPr>
          <p:txBody>
            <a:bodyPr lIns="50800" tIns="50800" rIns="50800" bIns="50800" rtlCol="0" anchor="ctr"/>
            <a:lstStyle/>
            <a:p>
              <a:pPr algn="ctr">
                <a:lnSpc>
                  <a:spcPts val="3079"/>
                </a:lnSpc>
              </a:pPr>
              <a:endParaRPr/>
            </a:p>
          </p:txBody>
        </p:sp>
      </p:grpSp>
      <p:grpSp>
        <p:nvGrpSpPr>
          <p:cNvPr id="5" name="Group 5"/>
          <p:cNvGrpSpPr/>
          <p:nvPr/>
        </p:nvGrpSpPr>
        <p:grpSpPr>
          <a:xfrm>
            <a:off x="12827449" y="-2057400"/>
            <a:ext cx="13578021" cy="3086100"/>
            <a:chOff x="0" y="0"/>
            <a:chExt cx="18104028" cy="4114800"/>
          </a:xfrm>
        </p:grpSpPr>
        <p:grpSp>
          <p:nvGrpSpPr>
            <p:cNvPr id="6" name="Group 6"/>
            <p:cNvGrpSpPr/>
            <p:nvPr/>
          </p:nvGrpSpPr>
          <p:grpSpPr>
            <a:xfrm>
              <a:off x="0" y="0"/>
              <a:ext cx="7278707" cy="4114800"/>
              <a:chOff x="0" y="0"/>
              <a:chExt cx="1437769" cy="812800"/>
            </a:xfrm>
          </p:grpSpPr>
          <p:sp>
            <p:nvSpPr>
              <p:cNvPr id="7" name="Freeform 7"/>
              <p:cNvSpPr/>
              <p:nvPr/>
            </p:nvSpPr>
            <p:spPr>
              <a:xfrm>
                <a:off x="0" y="0"/>
                <a:ext cx="1437769" cy="812800"/>
              </a:xfrm>
              <a:custGeom>
                <a:avLst/>
                <a:gdLst/>
                <a:ahLst/>
                <a:cxnLst/>
                <a:rect l="l" t="t" r="r" b="b"/>
                <a:pathLst>
                  <a:path w="1437769" h="812800">
                    <a:moveTo>
                      <a:pt x="0" y="0"/>
                    </a:moveTo>
                    <a:lnTo>
                      <a:pt x="1437769" y="0"/>
                    </a:lnTo>
                    <a:lnTo>
                      <a:pt x="1437769" y="812800"/>
                    </a:lnTo>
                    <a:lnTo>
                      <a:pt x="0" y="812800"/>
                    </a:lnTo>
                    <a:close/>
                  </a:path>
                </a:pathLst>
              </a:custGeom>
              <a:solidFill>
                <a:srgbClr val="882A1B"/>
              </a:solidFill>
            </p:spPr>
          </p:sp>
          <p:sp>
            <p:nvSpPr>
              <p:cNvPr id="8" name="TextBox 8"/>
              <p:cNvSpPr txBox="1"/>
              <p:nvPr/>
            </p:nvSpPr>
            <p:spPr>
              <a:xfrm>
                <a:off x="0" y="-38100"/>
                <a:ext cx="1437769" cy="850900"/>
              </a:xfrm>
              <a:prstGeom prst="rect">
                <a:avLst/>
              </a:prstGeom>
            </p:spPr>
            <p:txBody>
              <a:bodyPr lIns="50800" tIns="50800" rIns="50800" bIns="50800" rtlCol="0" anchor="ctr"/>
              <a:lstStyle/>
              <a:p>
                <a:pPr algn="ctr">
                  <a:lnSpc>
                    <a:spcPts val="3079"/>
                  </a:lnSpc>
                </a:pPr>
                <a:endParaRPr/>
              </a:p>
            </p:txBody>
          </p:sp>
        </p:grpSp>
        <p:sp>
          <p:nvSpPr>
            <p:cNvPr id="9" name="TextBox 9"/>
            <p:cNvSpPr txBox="1"/>
            <p:nvPr/>
          </p:nvSpPr>
          <p:spPr>
            <a:xfrm>
              <a:off x="177800" y="2954867"/>
              <a:ext cx="17926228" cy="969433"/>
            </a:xfrm>
            <a:prstGeom prst="rect">
              <a:avLst/>
            </a:prstGeom>
          </p:spPr>
          <p:txBody>
            <a:bodyPr lIns="0" tIns="0" rIns="0" bIns="0" rtlCol="0" anchor="t">
              <a:spAutoFit/>
            </a:bodyPr>
            <a:lstStyle/>
            <a:p>
              <a:pPr marL="0" lvl="0" indent="0">
                <a:lnSpc>
                  <a:spcPts val="5600"/>
                </a:lnSpc>
                <a:spcBef>
                  <a:spcPct val="0"/>
                </a:spcBef>
              </a:pPr>
              <a:r>
                <a:rPr lang="en-US" sz="5000">
                  <a:solidFill>
                    <a:srgbClr val="F4F1E8"/>
                  </a:solidFill>
                  <a:latin typeface="Cabin"/>
                </a:rPr>
                <a:t>I. Mã hóa Huffman</a:t>
              </a:r>
            </a:p>
          </p:txBody>
        </p:sp>
      </p:grpSp>
      <p:grpSp>
        <p:nvGrpSpPr>
          <p:cNvPr id="10" name="Group 10"/>
          <p:cNvGrpSpPr/>
          <p:nvPr/>
        </p:nvGrpSpPr>
        <p:grpSpPr>
          <a:xfrm>
            <a:off x="-1751523" y="-1660351"/>
            <a:ext cx="4579312" cy="4579312"/>
            <a:chOff x="0" y="0"/>
            <a:chExt cx="6105749" cy="6105749"/>
          </a:xfrm>
        </p:grpSpPr>
        <p:sp>
          <p:nvSpPr>
            <p:cNvPr id="11" name="Freeform 11"/>
            <p:cNvSpPr/>
            <p:nvPr/>
          </p:nvSpPr>
          <p:spPr>
            <a:xfrm>
              <a:off x="0" y="0"/>
              <a:ext cx="6105749" cy="6105749"/>
            </a:xfrm>
            <a:custGeom>
              <a:avLst/>
              <a:gdLst/>
              <a:ahLst/>
              <a:cxnLst/>
              <a:rect l="l" t="t" r="r" b="b"/>
              <a:pathLst>
                <a:path w="6105749" h="6105749">
                  <a:moveTo>
                    <a:pt x="0" y="0"/>
                  </a:moveTo>
                  <a:lnTo>
                    <a:pt x="6105749" y="0"/>
                  </a:lnTo>
                  <a:lnTo>
                    <a:pt x="6105749" y="6105749"/>
                  </a:lnTo>
                  <a:lnTo>
                    <a:pt x="0" y="610574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12"/>
            <p:cNvSpPr/>
            <p:nvPr/>
          </p:nvSpPr>
          <p:spPr>
            <a:xfrm>
              <a:off x="101600" y="88900"/>
              <a:ext cx="5809510" cy="5809510"/>
            </a:xfrm>
            <a:custGeom>
              <a:avLst/>
              <a:gdLst/>
              <a:ahLst/>
              <a:cxnLst/>
              <a:rect l="l" t="t" r="r" b="b"/>
              <a:pathLst>
                <a:path w="5809510" h="5809510">
                  <a:moveTo>
                    <a:pt x="0" y="0"/>
                  </a:moveTo>
                  <a:lnTo>
                    <a:pt x="5809510" y="0"/>
                  </a:lnTo>
                  <a:lnTo>
                    <a:pt x="5809510" y="5809510"/>
                  </a:lnTo>
                  <a:lnTo>
                    <a:pt x="0" y="580951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Freeform 13"/>
            <p:cNvSpPr/>
            <p:nvPr/>
          </p:nvSpPr>
          <p:spPr>
            <a:xfrm>
              <a:off x="187583" y="177800"/>
              <a:ext cx="5486400" cy="5486400"/>
            </a:xfrm>
            <a:custGeom>
              <a:avLst/>
              <a:gdLst/>
              <a:ahLst/>
              <a:cxnLst/>
              <a:rect l="l" t="t" r="r" b="b"/>
              <a:pathLst>
                <a:path w="5486400" h="5486400">
                  <a:moveTo>
                    <a:pt x="0" y="0"/>
                  </a:moveTo>
                  <a:lnTo>
                    <a:pt x="5486400" y="0"/>
                  </a:lnTo>
                  <a:lnTo>
                    <a:pt x="5486400" y="5486400"/>
                  </a:lnTo>
                  <a:lnTo>
                    <a:pt x="0" y="54864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sp>
        <p:nvSpPr>
          <p:cNvPr id="14" name="AutoShape 14"/>
          <p:cNvSpPr/>
          <p:nvPr/>
        </p:nvSpPr>
        <p:spPr>
          <a:xfrm flipH="1">
            <a:off x="13566571" y="5700528"/>
            <a:ext cx="1129422" cy="1129422"/>
          </a:xfrm>
          <a:prstGeom prst="line">
            <a:avLst/>
          </a:prstGeom>
          <a:ln w="38100" cap="flat">
            <a:solidFill>
              <a:srgbClr val="882A1B"/>
            </a:solidFill>
            <a:prstDash val="solid"/>
            <a:headEnd type="oval" w="lg" len="lg"/>
            <a:tailEnd type="oval" w="lg" len="lg"/>
          </a:ln>
        </p:spPr>
      </p:sp>
      <p:sp>
        <p:nvSpPr>
          <p:cNvPr id="15" name="AutoShape 15"/>
          <p:cNvSpPr/>
          <p:nvPr/>
        </p:nvSpPr>
        <p:spPr>
          <a:xfrm flipH="1">
            <a:off x="12031270" y="3987641"/>
            <a:ext cx="1129422" cy="1129422"/>
          </a:xfrm>
          <a:prstGeom prst="line">
            <a:avLst/>
          </a:prstGeom>
          <a:ln w="38100" cap="flat">
            <a:solidFill>
              <a:srgbClr val="882A1B"/>
            </a:solidFill>
            <a:prstDash val="solid"/>
            <a:headEnd type="oval" w="lg" len="lg"/>
            <a:tailEnd type="oval" w="lg" len="lg"/>
          </a:ln>
        </p:spPr>
      </p:sp>
      <p:sp>
        <p:nvSpPr>
          <p:cNvPr id="16" name="AutoShape 16"/>
          <p:cNvSpPr/>
          <p:nvPr/>
        </p:nvSpPr>
        <p:spPr>
          <a:xfrm flipH="1" flipV="1">
            <a:off x="15549504" y="5673283"/>
            <a:ext cx="1087183" cy="1170137"/>
          </a:xfrm>
          <a:prstGeom prst="line">
            <a:avLst/>
          </a:prstGeom>
          <a:ln w="38100" cap="flat">
            <a:solidFill>
              <a:srgbClr val="882A1B"/>
            </a:solidFill>
            <a:prstDash val="solid"/>
            <a:headEnd type="oval" w="lg" len="lg"/>
            <a:tailEnd type="oval" w="lg" len="lg"/>
          </a:ln>
        </p:spPr>
      </p:sp>
      <p:sp>
        <p:nvSpPr>
          <p:cNvPr id="17" name="AutoShape 17"/>
          <p:cNvSpPr/>
          <p:nvPr/>
        </p:nvSpPr>
        <p:spPr>
          <a:xfrm flipH="1" flipV="1">
            <a:off x="14014203" y="3960396"/>
            <a:ext cx="1087183" cy="1170137"/>
          </a:xfrm>
          <a:prstGeom prst="line">
            <a:avLst/>
          </a:prstGeom>
          <a:ln w="38100" cap="flat">
            <a:solidFill>
              <a:srgbClr val="882A1B"/>
            </a:solidFill>
            <a:prstDash val="solid"/>
            <a:headEnd type="oval" w="lg" len="lg"/>
            <a:tailEnd type="oval" w="lg" len="lg"/>
          </a:ln>
        </p:spPr>
      </p:sp>
      <p:grpSp>
        <p:nvGrpSpPr>
          <p:cNvPr id="18" name="Group 18"/>
          <p:cNvGrpSpPr/>
          <p:nvPr/>
        </p:nvGrpSpPr>
        <p:grpSpPr>
          <a:xfrm>
            <a:off x="14472837" y="4642095"/>
            <a:ext cx="1299328" cy="1299328"/>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82A1B"/>
            </a:solidFill>
          </p:spPr>
        </p:sp>
        <p:sp>
          <p:nvSpPr>
            <p:cNvPr id="20" name="TextBox 20"/>
            <p:cNvSpPr txBox="1"/>
            <p:nvPr/>
          </p:nvSpPr>
          <p:spPr>
            <a:xfrm>
              <a:off x="76200" y="28575"/>
              <a:ext cx="660400" cy="708025"/>
            </a:xfrm>
            <a:prstGeom prst="rect">
              <a:avLst/>
            </a:prstGeom>
          </p:spPr>
          <p:txBody>
            <a:bodyPr lIns="50800" tIns="50800" rIns="50800" bIns="50800" rtlCol="0" anchor="ctr"/>
            <a:lstStyle/>
            <a:p>
              <a:pPr algn="ctr">
                <a:lnSpc>
                  <a:spcPts val="4060"/>
                </a:lnSpc>
              </a:pPr>
              <a:r>
                <a:rPr lang="en-US" sz="2900">
                  <a:solidFill>
                    <a:srgbClr val="FFFFFF"/>
                  </a:solidFill>
                  <a:latin typeface="Muli"/>
                </a:rPr>
                <a:t>14</a:t>
              </a:r>
            </a:p>
          </p:txBody>
        </p:sp>
      </p:grpSp>
      <p:grpSp>
        <p:nvGrpSpPr>
          <p:cNvPr id="21" name="Group 21"/>
          <p:cNvGrpSpPr/>
          <p:nvPr/>
        </p:nvGrpSpPr>
        <p:grpSpPr>
          <a:xfrm>
            <a:off x="12916907" y="2918961"/>
            <a:ext cx="1299328" cy="1299328"/>
            <a:chOff x="0" y="0"/>
            <a:chExt cx="812800" cy="812800"/>
          </a:xfrm>
        </p:grpSpPr>
        <p:sp>
          <p:nvSpPr>
            <p:cNvPr id="22" name="Freeform 2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82A1B"/>
            </a:solidFill>
          </p:spPr>
        </p:sp>
        <p:sp>
          <p:nvSpPr>
            <p:cNvPr id="23" name="TextBox 23"/>
            <p:cNvSpPr txBox="1"/>
            <p:nvPr/>
          </p:nvSpPr>
          <p:spPr>
            <a:xfrm>
              <a:off x="76200" y="28575"/>
              <a:ext cx="660400" cy="708025"/>
            </a:xfrm>
            <a:prstGeom prst="rect">
              <a:avLst/>
            </a:prstGeom>
          </p:spPr>
          <p:txBody>
            <a:bodyPr lIns="50800" tIns="50800" rIns="50800" bIns="50800" rtlCol="0" anchor="ctr"/>
            <a:lstStyle/>
            <a:p>
              <a:pPr algn="ctr">
                <a:lnSpc>
                  <a:spcPts val="4060"/>
                </a:lnSpc>
              </a:pPr>
              <a:r>
                <a:rPr lang="en-US" sz="2900">
                  <a:solidFill>
                    <a:srgbClr val="FFFFFF"/>
                  </a:solidFill>
                  <a:latin typeface="Muli"/>
                </a:rPr>
                <a:t>26</a:t>
              </a:r>
            </a:p>
          </p:txBody>
        </p:sp>
      </p:grpSp>
      <p:grpSp>
        <p:nvGrpSpPr>
          <p:cNvPr id="24" name="Group 24"/>
          <p:cNvGrpSpPr/>
          <p:nvPr/>
        </p:nvGrpSpPr>
        <p:grpSpPr>
          <a:xfrm>
            <a:off x="12827449" y="6597657"/>
            <a:ext cx="1645388" cy="944870"/>
            <a:chOff x="0" y="0"/>
            <a:chExt cx="433353" cy="248855"/>
          </a:xfrm>
        </p:grpSpPr>
        <p:sp>
          <p:nvSpPr>
            <p:cNvPr id="25" name="Freeform 25"/>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sp>
        <p:sp>
          <p:nvSpPr>
            <p:cNvPr id="26" name="TextBox 26"/>
            <p:cNvSpPr txBox="1"/>
            <p:nvPr/>
          </p:nvSpPr>
          <p:spPr>
            <a:xfrm>
              <a:off x="0" y="-57150"/>
              <a:ext cx="433353" cy="306005"/>
            </a:xfrm>
            <a:prstGeom prst="rect">
              <a:avLst/>
            </a:prstGeom>
          </p:spPr>
          <p:txBody>
            <a:bodyPr lIns="50800" tIns="50800" rIns="50800" bIns="50800" rtlCol="0" anchor="ctr"/>
            <a:lstStyle/>
            <a:p>
              <a:pPr algn="ctr">
                <a:lnSpc>
                  <a:spcPts val="3919"/>
                </a:lnSpc>
              </a:pPr>
              <a:r>
                <a:rPr lang="en-US" sz="2799">
                  <a:solidFill>
                    <a:srgbClr val="FFFFFF"/>
                  </a:solidFill>
                  <a:latin typeface="Muli"/>
                </a:rPr>
                <a:t>a | 5</a:t>
              </a:r>
            </a:p>
          </p:txBody>
        </p:sp>
      </p:grpSp>
      <p:grpSp>
        <p:nvGrpSpPr>
          <p:cNvPr id="27" name="Group 27"/>
          <p:cNvGrpSpPr/>
          <p:nvPr/>
        </p:nvGrpSpPr>
        <p:grpSpPr>
          <a:xfrm>
            <a:off x="11299719" y="4819324"/>
            <a:ext cx="1645388" cy="944870"/>
            <a:chOff x="0" y="0"/>
            <a:chExt cx="433353" cy="248855"/>
          </a:xfrm>
        </p:grpSpPr>
        <p:sp>
          <p:nvSpPr>
            <p:cNvPr id="28" name="Freeform 28"/>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sp>
        <p:sp>
          <p:nvSpPr>
            <p:cNvPr id="29" name="TextBox 29"/>
            <p:cNvSpPr txBox="1"/>
            <p:nvPr/>
          </p:nvSpPr>
          <p:spPr>
            <a:xfrm>
              <a:off x="0" y="-57150"/>
              <a:ext cx="433353" cy="306005"/>
            </a:xfrm>
            <a:prstGeom prst="rect">
              <a:avLst/>
            </a:prstGeom>
          </p:spPr>
          <p:txBody>
            <a:bodyPr lIns="50800" tIns="50800" rIns="50800" bIns="50800" rtlCol="0" anchor="ctr"/>
            <a:lstStyle/>
            <a:p>
              <a:pPr algn="ctr">
                <a:lnSpc>
                  <a:spcPts val="3919"/>
                </a:lnSpc>
              </a:pPr>
              <a:r>
                <a:rPr lang="en-US" sz="2799">
                  <a:solidFill>
                    <a:srgbClr val="FFFFFF"/>
                  </a:solidFill>
                  <a:latin typeface="Muli"/>
                </a:rPr>
                <a:t>c | 12</a:t>
              </a:r>
            </a:p>
          </p:txBody>
        </p:sp>
      </p:grpSp>
      <p:grpSp>
        <p:nvGrpSpPr>
          <p:cNvPr id="30" name="Group 30"/>
          <p:cNvGrpSpPr/>
          <p:nvPr/>
        </p:nvGrpSpPr>
        <p:grpSpPr>
          <a:xfrm>
            <a:off x="15772164" y="6597657"/>
            <a:ext cx="1645388" cy="944870"/>
            <a:chOff x="0" y="0"/>
            <a:chExt cx="433353" cy="248855"/>
          </a:xfrm>
        </p:grpSpPr>
        <p:sp>
          <p:nvSpPr>
            <p:cNvPr id="31" name="Freeform 31"/>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sp>
        <p:sp>
          <p:nvSpPr>
            <p:cNvPr id="32" name="TextBox 32"/>
            <p:cNvSpPr txBox="1"/>
            <p:nvPr/>
          </p:nvSpPr>
          <p:spPr>
            <a:xfrm>
              <a:off x="0" y="-47625"/>
              <a:ext cx="433353" cy="296480"/>
            </a:xfrm>
            <a:prstGeom prst="rect">
              <a:avLst/>
            </a:prstGeom>
          </p:spPr>
          <p:txBody>
            <a:bodyPr lIns="50800" tIns="50800" rIns="50800" bIns="50800" rtlCol="0" anchor="ctr"/>
            <a:lstStyle/>
            <a:p>
              <a:pPr algn="ctr">
                <a:lnSpc>
                  <a:spcPts val="4059"/>
                </a:lnSpc>
              </a:pPr>
              <a:r>
                <a:rPr lang="en-US" sz="2899">
                  <a:solidFill>
                    <a:srgbClr val="FFFFFF"/>
                  </a:solidFill>
                  <a:latin typeface="Muli"/>
                </a:rPr>
                <a:t>b | 9</a:t>
              </a:r>
            </a:p>
          </p:txBody>
        </p:sp>
      </p:grpSp>
      <p:graphicFrame>
        <p:nvGraphicFramePr>
          <p:cNvPr id="33" name="Table 33"/>
          <p:cNvGraphicFramePr>
            <a:graphicFrameLocks noGrp="1"/>
          </p:cNvGraphicFramePr>
          <p:nvPr/>
        </p:nvGraphicFramePr>
        <p:xfrm>
          <a:off x="2958534" y="2794611"/>
          <a:ext cx="4788360" cy="5388897"/>
        </p:xfrm>
        <a:graphic>
          <a:graphicData uri="http://schemas.openxmlformats.org/drawingml/2006/table">
            <a:tbl>
              <a:tblPr/>
              <a:tblGrid>
                <a:gridCol w="2394180">
                  <a:extLst>
                    <a:ext uri="{9D8B030D-6E8A-4147-A177-3AD203B41FA5}">
                      <a16:colId xmlns:a16="http://schemas.microsoft.com/office/drawing/2014/main" val="20000"/>
                    </a:ext>
                  </a:extLst>
                </a:gridCol>
                <a:gridCol w="2394180">
                  <a:extLst>
                    <a:ext uri="{9D8B030D-6E8A-4147-A177-3AD203B41FA5}">
                      <a16:colId xmlns:a16="http://schemas.microsoft.com/office/drawing/2014/main" val="20001"/>
                    </a:ext>
                  </a:extLst>
                </a:gridCol>
              </a:tblGrid>
              <a:tr h="1755486">
                <a:tc>
                  <a:txBody>
                    <a:bodyPr/>
                    <a:lstStyle/>
                    <a:p>
                      <a:pPr algn="ctr">
                        <a:lnSpc>
                          <a:spcPts val="4899"/>
                        </a:lnSpc>
                        <a:defRPr/>
                      </a:pPr>
                      <a:r>
                        <a:rPr lang="en-US" sz="3499">
                          <a:solidFill>
                            <a:srgbClr val="000000"/>
                          </a:solidFill>
                          <a:latin typeface="Muli Bold"/>
                        </a:rPr>
                        <a:t>Ký tự</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solidFill>
                      <a:srgbClr val="FFEBCD"/>
                    </a:solidFill>
                  </a:tcPr>
                </a:tc>
                <a:tc>
                  <a:txBody>
                    <a:bodyPr/>
                    <a:lstStyle/>
                    <a:p>
                      <a:pPr algn="ctr">
                        <a:lnSpc>
                          <a:spcPts val="4899"/>
                        </a:lnSpc>
                        <a:defRPr/>
                      </a:pPr>
                      <a:r>
                        <a:rPr lang="en-US" sz="3499">
                          <a:solidFill>
                            <a:srgbClr val="000000"/>
                          </a:solidFill>
                          <a:latin typeface="Muli Bold"/>
                        </a:rPr>
                        <a:t>code-word</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solidFill>
                      <a:srgbClr val="FFEBCD"/>
                    </a:solidFill>
                  </a:tcPr>
                </a:tc>
                <a:extLst>
                  <a:ext uri="{0D108BD9-81ED-4DB2-BD59-A6C34878D82A}">
                    <a16:rowId xmlns:a16="http://schemas.microsoft.com/office/drawing/2014/main" val="10000"/>
                  </a:ext>
                </a:extLst>
              </a:tr>
              <a:tr h="1211137">
                <a:tc>
                  <a:txBody>
                    <a:bodyPr/>
                    <a:lstStyle/>
                    <a:p>
                      <a:pPr algn="ctr">
                        <a:lnSpc>
                          <a:spcPts val="4899"/>
                        </a:lnSpc>
                        <a:defRPr/>
                      </a:pPr>
                      <a:r>
                        <a:rPr lang="en-US" sz="3499">
                          <a:solidFill>
                            <a:srgbClr val="000000"/>
                          </a:solidFill>
                          <a:latin typeface="Muli"/>
                        </a:rPr>
                        <a:t>a</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tcPr>
                </a:tc>
                <a:tc>
                  <a:txBody>
                    <a:bodyPr/>
                    <a:lstStyle/>
                    <a:p>
                      <a:pPr algn="ctr">
                        <a:lnSpc>
                          <a:spcPts val="4899"/>
                        </a:lnSpc>
                        <a:defRPr/>
                      </a:pPr>
                      <a:r>
                        <a:rPr lang="en-US" sz="3499">
                          <a:solidFill>
                            <a:srgbClr val="000000"/>
                          </a:solidFill>
                          <a:latin typeface="Muli"/>
                        </a:rPr>
                        <a:t>10</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tcPr>
                </a:tc>
                <a:extLst>
                  <a:ext uri="{0D108BD9-81ED-4DB2-BD59-A6C34878D82A}">
                    <a16:rowId xmlns:a16="http://schemas.microsoft.com/office/drawing/2014/main" val="10001"/>
                  </a:ext>
                </a:extLst>
              </a:tr>
              <a:tr h="1211137">
                <a:tc>
                  <a:txBody>
                    <a:bodyPr/>
                    <a:lstStyle/>
                    <a:p>
                      <a:pPr algn="ctr">
                        <a:lnSpc>
                          <a:spcPts val="4899"/>
                        </a:lnSpc>
                        <a:defRPr/>
                      </a:pPr>
                      <a:r>
                        <a:rPr lang="en-US" sz="3499">
                          <a:solidFill>
                            <a:srgbClr val="000000"/>
                          </a:solidFill>
                          <a:latin typeface="Muli"/>
                        </a:rPr>
                        <a:t>b</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tcPr>
                </a:tc>
                <a:tc>
                  <a:txBody>
                    <a:bodyPr/>
                    <a:lstStyle/>
                    <a:p>
                      <a:pPr algn="ctr">
                        <a:lnSpc>
                          <a:spcPts val="4899"/>
                        </a:lnSpc>
                        <a:defRPr/>
                      </a:pPr>
                      <a:r>
                        <a:rPr lang="en-US" sz="3499">
                          <a:solidFill>
                            <a:srgbClr val="000000"/>
                          </a:solidFill>
                          <a:latin typeface="Muli"/>
                        </a:rPr>
                        <a:t>11</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tcPr>
                </a:tc>
                <a:extLst>
                  <a:ext uri="{0D108BD9-81ED-4DB2-BD59-A6C34878D82A}">
                    <a16:rowId xmlns:a16="http://schemas.microsoft.com/office/drawing/2014/main" val="10002"/>
                  </a:ext>
                </a:extLst>
              </a:tr>
              <a:tr h="1211137">
                <a:tc>
                  <a:txBody>
                    <a:bodyPr/>
                    <a:lstStyle/>
                    <a:p>
                      <a:pPr algn="ctr">
                        <a:lnSpc>
                          <a:spcPts val="4899"/>
                        </a:lnSpc>
                        <a:defRPr/>
                      </a:pPr>
                      <a:r>
                        <a:rPr lang="en-US" sz="3499">
                          <a:solidFill>
                            <a:srgbClr val="000000"/>
                          </a:solidFill>
                          <a:latin typeface="Muli"/>
                        </a:rPr>
                        <a:t>c</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tcPr>
                </a:tc>
                <a:tc>
                  <a:txBody>
                    <a:bodyPr/>
                    <a:lstStyle/>
                    <a:p>
                      <a:pPr algn="ctr">
                        <a:lnSpc>
                          <a:spcPts val="4899"/>
                        </a:lnSpc>
                        <a:defRPr/>
                      </a:pPr>
                      <a:r>
                        <a:rPr lang="en-US" sz="3499">
                          <a:solidFill>
                            <a:srgbClr val="000000"/>
                          </a:solidFill>
                          <a:latin typeface="Muli"/>
                        </a:rPr>
                        <a:t>0</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34" name="TextBox 34"/>
          <p:cNvSpPr txBox="1"/>
          <p:nvPr/>
        </p:nvSpPr>
        <p:spPr>
          <a:xfrm>
            <a:off x="45253" y="355600"/>
            <a:ext cx="2103526" cy="1422400"/>
          </a:xfrm>
          <a:prstGeom prst="rect">
            <a:avLst/>
          </a:prstGeom>
        </p:spPr>
        <p:txBody>
          <a:bodyPr lIns="0" tIns="0" rIns="0" bIns="0" rtlCol="0" anchor="t">
            <a:spAutoFit/>
          </a:bodyPr>
          <a:lstStyle/>
          <a:p>
            <a:pPr marL="0" lvl="0" indent="0" algn="ctr">
              <a:lnSpc>
                <a:spcPts val="5600"/>
              </a:lnSpc>
              <a:spcBef>
                <a:spcPct val="0"/>
              </a:spcBef>
            </a:pPr>
            <a:r>
              <a:rPr lang="en-US" sz="5000">
                <a:solidFill>
                  <a:srgbClr val="F4F1E8"/>
                </a:solidFill>
                <a:latin typeface="Cabin"/>
              </a:rPr>
              <a:t>In mã từ Tree</a:t>
            </a:r>
          </a:p>
        </p:txBody>
      </p:sp>
      <p:sp>
        <p:nvSpPr>
          <p:cNvPr id="35" name="TextBox 35"/>
          <p:cNvSpPr txBox="1"/>
          <p:nvPr/>
        </p:nvSpPr>
        <p:spPr>
          <a:xfrm>
            <a:off x="12252415" y="3785995"/>
            <a:ext cx="304800" cy="679451"/>
          </a:xfrm>
          <a:prstGeom prst="rect">
            <a:avLst/>
          </a:prstGeom>
        </p:spPr>
        <p:txBody>
          <a:bodyPr lIns="0" tIns="0" rIns="0" bIns="0" rtlCol="0" anchor="t">
            <a:spAutoFit/>
          </a:bodyPr>
          <a:lstStyle/>
          <a:p>
            <a:pPr algn="ctr">
              <a:lnSpc>
                <a:spcPts val="5599"/>
              </a:lnSpc>
              <a:spcBef>
                <a:spcPct val="0"/>
              </a:spcBef>
            </a:pPr>
            <a:r>
              <a:rPr lang="en-US" sz="3999">
                <a:solidFill>
                  <a:srgbClr val="882A1B"/>
                </a:solidFill>
                <a:latin typeface="Muli"/>
              </a:rPr>
              <a:t>0</a:t>
            </a:r>
          </a:p>
        </p:txBody>
      </p:sp>
      <p:sp>
        <p:nvSpPr>
          <p:cNvPr id="36" name="TextBox 36"/>
          <p:cNvSpPr txBox="1"/>
          <p:nvPr/>
        </p:nvSpPr>
        <p:spPr>
          <a:xfrm>
            <a:off x="13813693" y="5628761"/>
            <a:ext cx="304800" cy="679451"/>
          </a:xfrm>
          <a:prstGeom prst="rect">
            <a:avLst/>
          </a:prstGeom>
        </p:spPr>
        <p:txBody>
          <a:bodyPr lIns="0" tIns="0" rIns="0" bIns="0" rtlCol="0" anchor="t">
            <a:spAutoFit/>
          </a:bodyPr>
          <a:lstStyle/>
          <a:p>
            <a:pPr algn="ctr">
              <a:lnSpc>
                <a:spcPts val="5599"/>
              </a:lnSpc>
              <a:spcBef>
                <a:spcPct val="0"/>
              </a:spcBef>
            </a:pPr>
            <a:r>
              <a:rPr lang="en-US" sz="3999">
                <a:solidFill>
                  <a:srgbClr val="882A1B"/>
                </a:solidFill>
                <a:latin typeface="Muli"/>
              </a:rPr>
              <a:t>0</a:t>
            </a:r>
          </a:p>
        </p:txBody>
      </p:sp>
      <p:sp>
        <p:nvSpPr>
          <p:cNvPr id="37" name="TextBox 37"/>
          <p:cNvSpPr txBox="1"/>
          <p:nvPr/>
        </p:nvSpPr>
        <p:spPr>
          <a:xfrm>
            <a:off x="14518717" y="3785995"/>
            <a:ext cx="304800" cy="679451"/>
          </a:xfrm>
          <a:prstGeom prst="rect">
            <a:avLst/>
          </a:prstGeom>
        </p:spPr>
        <p:txBody>
          <a:bodyPr lIns="0" tIns="0" rIns="0" bIns="0" rtlCol="0" anchor="t">
            <a:spAutoFit/>
          </a:bodyPr>
          <a:lstStyle/>
          <a:p>
            <a:pPr algn="ctr">
              <a:lnSpc>
                <a:spcPts val="5599"/>
              </a:lnSpc>
              <a:spcBef>
                <a:spcPct val="0"/>
              </a:spcBef>
            </a:pPr>
            <a:r>
              <a:rPr lang="en-US" sz="3999">
                <a:solidFill>
                  <a:srgbClr val="882A1B"/>
                </a:solidFill>
                <a:latin typeface="Muli"/>
              </a:rPr>
              <a:t>1</a:t>
            </a:r>
          </a:p>
        </p:txBody>
      </p:sp>
      <p:sp>
        <p:nvSpPr>
          <p:cNvPr id="38" name="TextBox 38"/>
          <p:cNvSpPr txBox="1"/>
          <p:nvPr/>
        </p:nvSpPr>
        <p:spPr>
          <a:xfrm>
            <a:off x="16112241" y="5628761"/>
            <a:ext cx="304800" cy="679451"/>
          </a:xfrm>
          <a:prstGeom prst="rect">
            <a:avLst/>
          </a:prstGeom>
        </p:spPr>
        <p:txBody>
          <a:bodyPr lIns="0" tIns="0" rIns="0" bIns="0" rtlCol="0" anchor="t">
            <a:spAutoFit/>
          </a:bodyPr>
          <a:lstStyle/>
          <a:p>
            <a:pPr algn="ctr">
              <a:lnSpc>
                <a:spcPts val="5599"/>
              </a:lnSpc>
              <a:spcBef>
                <a:spcPct val="0"/>
              </a:spcBef>
            </a:pPr>
            <a:r>
              <a:rPr lang="en-US" sz="3999">
                <a:solidFill>
                  <a:srgbClr val="882A1B"/>
                </a:solidFill>
                <a:latin typeface="Muli"/>
              </a:rPr>
              <a:t>1</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4F1E8"/>
        </a:solidFill>
        <a:effectLst/>
      </p:bgPr>
    </p:bg>
    <p:spTree>
      <p:nvGrpSpPr>
        <p:cNvPr id="1" name=""/>
        <p:cNvGrpSpPr/>
        <p:nvPr/>
      </p:nvGrpSpPr>
      <p:grpSpPr>
        <a:xfrm>
          <a:off x="0" y="0"/>
          <a:ext cx="0" cy="0"/>
          <a:chOff x="0" y="0"/>
          <a:chExt cx="0" cy="0"/>
        </a:xfrm>
      </p:grpSpPr>
      <p:grpSp>
        <p:nvGrpSpPr>
          <p:cNvPr id="2" name="Group 2"/>
          <p:cNvGrpSpPr/>
          <p:nvPr/>
        </p:nvGrpSpPr>
        <p:grpSpPr>
          <a:xfrm>
            <a:off x="9339387" y="9955221"/>
            <a:ext cx="8948613" cy="3086100"/>
            <a:chOff x="0" y="0"/>
            <a:chExt cx="2356836" cy="812800"/>
          </a:xfrm>
        </p:grpSpPr>
        <p:sp>
          <p:nvSpPr>
            <p:cNvPr id="3" name="Freeform 3"/>
            <p:cNvSpPr/>
            <p:nvPr/>
          </p:nvSpPr>
          <p:spPr>
            <a:xfrm>
              <a:off x="0" y="0"/>
              <a:ext cx="2356836" cy="812800"/>
            </a:xfrm>
            <a:custGeom>
              <a:avLst/>
              <a:gdLst/>
              <a:ahLst/>
              <a:cxnLst/>
              <a:rect l="l" t="t" r="r" b="b"/>
              <a:pathLst>
                <a:path w="2356836" h="812800">
                  <a:moveTo>
                    <a:pt x="0" y="0"/>
                  </a:moveTo>
                  <a:lnTo>
                    <a:pt x="2356836" y="0"/>
                  </a:lnTo>
                  <a:lnTo>
                    <a:pt x="2356836" y="812800"/>
                  </a:lnTo>
                  <a:lnTo>
                    <a:pt x="0" y="812800"/>
                  </a:lnTo>
                  <a:close/>
                </a:path>
              </a:pathLst>
            </a:custGeom>
            <a:solidFill>
              <a:srgbClr val="882A1B"/>
            </a:solidFill>
          </p:spPr>
        </p:sp>
        <p:sp>
          <p:nvSpPr>
            <p:cNvPr id="4" name="TextBox 4"/>
            <p:cNvSpPr txBox="1"/>
            <p:nvPr/>
          </p:nvSpPr>
          <p:spPr>
            <a:xfrm>
              <a:off x="0" y="-38100"/>
              <a:ext cx="2356836" cy="850900"/>
            </a:xfrm>
            <a:prstGeom prst="rect">
              <a:avLst/>
            </a:prstGeom>
          </p:spPr>
          <p:txBody>
            <a:bodyPr lIns="50800" tIns="50800" rIns="50800" bIns="50800" rtlCol="0" anchor="ctr"/>
            <a:lstStyle/>
            <a:p>
              <a:pPr algn="ctr">
                <a:lnSpc>
                  <a:spcPts val="3079"/>
                </a:lnSpc>
              </a:pPr>
              <a:endParaRPr/>
            </a:p>
          </p:txBody>
        </p:sp>
      </p:grpSp>
      <p:grpSp>
        <p:nvGrpSpPr>
          <p:cNvPr id="5" name="Group 5"/>
          <p:cNvGrpSpPr/>
          <p:nvPr/>
        </p:nvGrpSpPr>
        <p:grpSpPr>
          <a:xfrm>
            <a:off x="4563185" y="4385302"/>
            <a:ext cx="9161630" cy="1344800"/>
            <a:chOff x="0" y="0"/>
            <a:chExt cx="2412940" cy="354186"/>
          </a:xfrm>
        </p:grpSpPr>
        <p:sp>
          <p:nvSpPr>
            <p:cNvPr id="6" name="Freeform 6"/>
            <p:cNvSpPr/>
            <p:nvPr/>
          </p:nvSpPr>
          <p:spPr>
            <a:xfrm>
              <a:off x="0" y="0"/>
              <a:ext cx="2412940" cy="354186"/>
            </a:xfrm>
            <a:custGeom>
              <a:avLst/>
              <a:gdLst/>
              <a:ahLst/>
              <a:cxnLst/>
              <a:rect l="l" t="t" r="r" b="b"/>
              <a:pathLst>
                <a:path w="2412940" h="354186">
                  <a:moveTo>
                    <a:pt x="0" y="0"/>
                  </a:moveTo>
                  <a:lnTo>
                    <a:pt x="2412940" y="0"/>
                  </a:lnTo>
                  <a:lnTo>
                    <a:pt x="2412940" y="354186"/>
                  </a:lnTo>
                  <a:lnTo>
                    <a:pt x="0" y="354186"/>
                  </a:lnTo>
                  <a:close/>
                </a:path>
              </a:pathLst>
            </a:custGeom>
            <a:solidFill>
              <a:srgbClr val="882A1B"/>
            </a:solidFill>
          </p:spPr>
        </p:sp>
        <p:sp>
          <p:nvSpPr>
            <p:cNvPr id="7" name="TextBox 7"/>
            <p:cNvSpPr txBox="1"/>
            <p:nvPr/>
          </p:nvSpPr>
          <p:spPr>
            <a:xfrm>
              <a:off x="0" y="-38100"/>
              <a:ext cx="2412940" cy="392286"/>
            </a:xfrm>
            <a:prstGeom prst="rect">
              <a:avLst/>
            </a:prstGeom>
          </p:spPr>
          <p:txBody>
            <a:bodyPr lIns="50800" tIns="50800" rIns="50800" bIns="50800" rtlCol="0" anchor="ctr"/>
            <a:lstStyle/>
            <a:p>
              <a:pPr algn="ctr">
                <a:lnSpc>
                  <a:spcPts val="3079"/>
                </a:lnSpc>
              </a:pPr>
              <a:endParaRPr/>
            </a:p>
          </p:txBody>
        </p:sp>
      </p:grpSp>
      <p:grpSp>
        <p:nvGrpSpPr>
          <p:cNvPr id="8" name="Group 8"/>
          <p:cNvGrpSpPr/>
          <p:nvPr/>
        </p:nvGrpSpPr>
        <p:grpSpPr>
          <a:xfrm>
            <a:off x="-1751523" y="-1660351"/>
            <a:ext cx="4579312" cy="4579312"/>
            <a:chOff x="0" y="0"/>
            <a:chExt cx="6105749" cy="6105749"/>
          </a:xfrm>
        </p:grpSpPr>
        <p:sp>
          <p:nvSpPr>
            <p:cNvPr id="9" name="Freeform 9"/>
            <p:cNvSpPr/>
            <p:nvPr/>
          </p:nvSpPr>
          <p:spPr>
            <a:xfrm>
              <a:off x="0" y="0"/>
              <a:ext cx="6105749" cy="6105749"/>
            </a:xfrm>
            <a:custGeom>
              <a:avLst/>
              <a:gdLst/>
              <a:ahLst/>
              <a:cxnLst/>
              <a:rect l="l" t="t" r="r" b="b"/>
              <a:pathLst>
                <a:path w="6105749" h="6105749">
                  <a:moveTo>
                    <a:pt x="0" y="0"/>
                  </a:moveTo>
                  <a:lnTo>
                    <a:pt x="6105749" y="0"/>
                  </a:lnTo>
                  <a:lnTo>
                    <a:pt x="6105749" y="6105749"/>
                  </a:lnTo>
                  <a:lnTo>
                    <a:pt x="0" y="610574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101600" y="88900"/>
              <a:ext cx="5809510" cy="5809510"/>
            </a:xfrm>
            <a:custGeom>
              <a:avLst/>
              <a:gdLst/>
              <a:ahLst/>
              <a:cxnLst/>
              <a:rect l="l" t="t" r="r" b="b"/>
              <a:pathLst>
                <a:path w="5809510" h="5809510">
                  <a:moveTo>
                    <a:pt x="0" y="0"/>
                  </a:moveTo>
                  <a:lnTo>
                    <a:pt x="5809510" y="0"/>
                  </a:lnTo>
                  <a:lnTo>
                    <a:pt x="5809510" y="5809510"/>
                  </a:lnTo>
                  <a:lnTo>
                    <a:pt x="0" y="580951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87583" y="177800"/>
              <a:ext cx="5486400" cy="5486400"/>
            </a:xfrm>
            <a:custGeom>
              <a:avLst/>
              <a:gdLst/>
              <a:ahLst/>
              <a:cxnLst/>
              <a:rect l="l" t="t" r="r" b="b"/>
              <a:pathLst>
                <a:path w="5486400" h="5486400">
                  <a:moveTo>
                    <a:pt x="0" y="0"/>
                  </a:moveTo>
                  <a:lnTo>
                    <a:pt x="5486400" y="0"/>
                  </a:lnTo>
                  <a:lnTo>
                    <a:pt x="5486400" y="5486400"/>
                  </a:lnTo>
                  <a:lnTo>
                    <a:pt x="0" y="54864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sp>
        <p:nvSpPr>
          <p:cNvPr id="12" name="TextBox 12"/>
          <p:cNvSpPr txBox="1"/>
          <p:nvPr/>
        </p:nvSpPr>
        <p:spPr>
          <a:xfrm>
            <a:off x="4843329" y="4717977"/>
            <a:ext cx="13444671" cy="717550"/>
          </a:xfrm>
          <a:prstGeom prst="rect">
            <a:avLst/>
          </a:prstGeom>
        </p:spPr>
        <p:txBody>
          <a:bodyPr lIns="0" tIns="0" rIns="0" bIns="0" rtlCol="0" anchor="t">
            <a:spAutoFit/>
          </a:bodyPr>
          <a:lstStyle/>
          <a:p>
            <a:pPr marL="0" lvl="0" indent="0">
              <a:lnSpc>
                <a:spcPts val="5600"/>
              </a:lnSpc>
              <a:spcBef>
                <a:spcPct val="0"/>
              </a:spcBef>
            </a:pPr>
            <a:r>
              <a:rPr lang="en-US" sz="5000">
                <a:solidFill>
                  <a:srgbClr val="F4F1E8"/>
                </a:solidFill>
                <a:latin typeface="Cabin"/>
              </a:rPr>
              <a:t>II. Priority Queue trong mã hóa</a:t>
            </a:r>
          </a:p>
        </p:txBody>
      </p:sp>
      <p:sp>
        <p:nvSpPr>
          <p:cNvPr id="13" name="Freeform 13"/>
          <p:cNvSpPr/>
          <p:nvPr/>
        </p:nvSpPr>
        <p:spPr>
          <a:xfrm>
            <a:off x="416644" y="8858151"/>
            <a:ext cx="4822289" cy="1097071"/>
          </a:xfrm>
          <a:custGeom>
            <a:avLst/>
            <a:gdLst/>
            <a:ahLst/>
            <a:cxnLst/>
            <a:rect l="l" t="t" r="r" b="b"/>
            <a:pathLst>
              <a:path w="4822289" h="1097071">
                <a:moveTo>
                  <a:pt x="0" y="0"/>
                </a:moveTo>
                <a:lnTo>
                  <a:pt x="4822289" y="0"/>
                </a:lnTo>
                <a:lnTo>
                  <a:pt x="4822289" y="1097070"/>
                </a:lnTo>
                <a:lnTo>
                  <a:pt x="0" y="1097070"/>
                </a:lnTo>
                <a:lnTo>
                  <a:pt x="0" y="0"/>
                </a:lnTo>
                <a:close/>
              </a:path>
            </a:pathLst>
          </a:custGeom>
          <a:blipFill>
            <a:blip r:embed="rId8"/>
            <a:stretch>
              <a:fillRect/>
            </a:stretch>
          </a:blipFill>
        </p:spPr>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4F1E8"/>
        </a:solidFill>
        <a:effectLst/>
      </p:bgPr>
    </p:bg>
    <p:spTree>
      <p:nvGrpSpPr>
        <p:cNvPr id="1" name=""/>
        <p:cNvGrpSpPr/>
        <p:nvPr/>
      </p:nvGrpSpPr>
      <p:grpSpPr>
        <a:xfrm>
          <a:off x="0" y="0"/>
          <a:ext cx="0" cy="0"/>
          <a:chOff x="0" y="0"/>
          <a:chExt cx="0" cy="0"/>
        </a:xfrm>
      </p:grpSpPr>
      <p:grpSp>
        <p:nvGrpSpPr>
          <p:cNvPr id="2" name="Group 2"/>
          <p:cNvGrpSpPr/>
          <p:nvPr/>
        </p:nvGrpSpPr>
        <p:grpSpPr>
          <a:xfrm>
            <a:off x="9339387" y="9955221"/>
            <a:ext cx="8948613" cy="3086100"/>
            <a:chOff x="0" y="0"/>
            <a:chExt cx="2356836" cy="812800"/>
          </a:xfrm>
        </p:grpSpPr>
        <p:sp>
          <p:nvSpPr>
            <p:cNvPr id="3" name="Freeform 3"/>
            <p:cNvSpPr/>
            <p:nvPr/>
          </p:nvSpPr>
          <p:spPr>
            <a:xfrm>
              <a:off x="0" y="0"/>
              <a:ext cx="2356836" cy="812800"/>
            </a:xfrm>
            <a:custGeom>
              <a:avLst/>
              <a:gdLst/>
              <a:ahLst/>
              <a:cxnLst/>
              <a:rect l="l" t="t" r="r" b="b"/>
              <a:pathLst>
                <a:path w="2356836" h="812800">
                  <a:moveTo>
                    <a:pt x="0" y="0"/>
                  </a:moveTo>
                  <a:lnTo>
                    <a:pt x="2356836" y="0"/>
                  </a:lnTo>
                  <a:lnTo>
                    <a:pt x="2356836" y="812800"/>
                  </a:lnTo>
                  <a:lnTo>
                    <a:pt x="0" y="812800"/>
                  </a:lnTo>
                  <a:close/>
                </a:path>
              </a:pathLst>
            </a:custGeom>
            <a:solidFill>
              <a:srgbClr val="882A1B"/>
            </a:solidFill>
          </p:spPr>
        </p:sp>
        <p:sp>
          <p:nvSpPr>
            <p:cNvPr id="4" name="TextBox 4"/>
            <p:cNvSpPr txBox="1"/>
            <p:nvPr/>
          </p:nvSpPr>
          <p:spPr>
            <a:xfrm>
              <a:off x="0" y="-38100"/>
              <a:ext cx="2356836" cy="850900"/>
            </a:xfrm>
            <a:prstGeom prst="rect">
              <a:avLst/>
            </a:prstGeom>
          </p:spPr>
          <p:txBody>
            <a:bodyPr lIns="50800" tIns="50800" rIns="50800" bIns="50800" rtlCol="0" anchor="ctr"/>
            <a:lstStyle/>
            <a:p>
              <a:pPr algn="ctr">
                <a:lnSpc>
                  <a:spcPts val="3079"/>
                </a:lnSpc>
              </a:pPr>
              <a:endParaRPr/>
            </a:p>
          </p:txBody>
        </p:sp>
      </p:grpSp>
      <p:grpSp>
        <p:nvGrpSpPr>
          <p:cNvPr id="5" name="Group 5"/>
          <p:cNvGrpSpPr/>
          <p:nvPr/>
        </p:nvGrpSpPr>
        <p:grpSpPr>
          <a:xfrm>
            <a:off x="9554998" y="-2057400"/>
            <a:ext cx="8733002" cy="3086100"/>
            <a:chOff x="0" y="0"/>
            <a:chExt cx="2300050" cy="812800"/>
          </a:xfrm>
        </p:grpSpPr>
        <p:sp>
          <p:nvSpPr>
            <p:cNvPr id="6" name="Freeform 6"/>
            <p:cNvSpPr/>
            <p:nvPr/>
          </p:nvSpPr>
          <p:spPr>
            <a:xfrm>
              <a:off x="0" y="0"/>
              <a:ext cx="2300050" cy="812800"/>
            </a:xfrm>
            <a:custGeom>
              <a:avLst/>
              <a:gdLst/>
              <a:ahLst/>
              <a:cxnLst/>
              <a:rect l="l" t="t" r="r" b="b"/>
              <a:pathLst>
                <a:path w="2300050" h="812800">
                  <a:moveTo>
                    <a:pt x="0" y="0"/>
                  </a:moveTo>
                  <a:lnTo>
                    <a:pt x="2300050" y="0"/>
                  </a:lnTo>
                  <a:lnTo>
                    <a:pt x="2300050" y="812800"/>
                  </a:lnTo>
                  <a:lnTo>
                    <a:pt x="0" y="812800"/>
                  </a:lnTo>
                  <a:close/>
                </a:path>
              </a:pathLst>
            </a:custGeom>
            <a:solidFill>
              <a:srgbClr val="882A1B"/>
            </a:solidFill>
          </p:spPr>
        </p:sp>
        <p:sp>
          <p:nvSpPr>
            <p:cNvPr id="7" name="TextBox 7"/>
            <p:cNvSpPr txBox="1"/>
            <p:nvPr/>
          </p:nvSpPr>
          <p:spPr>
            <a:xfrm>
              <a:off x="0" y="-38100"/>
              <a:ext cx="2300050" cy="850900"/>
            </a:xfrm>
            <a:prstGeom prst="rect">
              <a:avLst/>
            </a:prstGeom>
          </p:spPr>
          <p:txBody>
            <a:bodyPr lIns="50800" tIns="50800" rIns="50800" bIns="50800" rtlCol="0" anchor="ctr"/>
            <a:lstStyle/>
            <a:p>
              <a:pPr algn="ctr">
                <a:lnSpc>
                  <a:spcPts val="3079"/>
                </a:lnSpc>
              </a:pPr>
              <a:endParaRPr/>
            </a:p>
          </p:txBody>
        </p:sp>
      </p:grpSp>
      <p:grpSp>
        <p:nvGrpSpPr>
          <p:cNvPr id="8" name="Group 8"/>
          <p:cNvGrpSpPr/>
          <p:nvPr/>
        </p:nvGrpSpPr>
        <p:grpSpPr>
          <a:xfrm>
            <a:off x="-1751523" y="-1660351"/>
            <a:ext cx="4579312" cy="4579312"/>
            <a:chOff x="0" y="0"/>
            <a:chExt cx="6105749" cy="6105749"/>
          </a:xfrm>
        </p:grpSpPr>
        <p:sp>
          <p:nvSpPr>
            <p:cNvPr id="9" name="Freeform 9"/>
            <p:cNvSpPr/>
            <p:nvPr/>
          </p:nvSpPr>
          <p:spPr>
            <a:xfrm>
              <a:off x="0" y="0"/>
              <a:ext cx="6105749" cy="6105749"/>
            </a:xfrm>
            <a:custGeom>
              <a:avLst/>
              <a:gdLst/>
              <a:ahLst/>
              <a:cxnLst/>
              <a:rect l="l" t="t" r="r" b="b"/>
              <a:pathLst>
                <a:path w="6105749" h="6105749">
                  <a:moveTo>
                    <a:pt x="0" y="0"/>
                  </a:moveTo>
                  <a:lnTo>
                    <a:pt x="6105749" y="0"/>
                  </a:lnTo>
                  <a:lnTo>
                    <a:pt x="6105749" y="6105749"/>
                  </a:lnTo>
                  <a:lnTo>
                    <a:pt x="0" y="610574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101600" y="88900"/>
              <a:ext cx="5809510" cy="5809510"/>
            </a:xfrm>
            <a:custGeom>
              <a:avLst/>
              <a:gdLst/>
              <a:ahLst/>
              <a:cxnLst/>
              <a:rect l="l" t="t" r="r" b="b"/>
              <a:pathLst>
                <a:path w="5809510" h="5809510">
                  <a:moveTo>
                    <a:pt x="0" y="0"/>
                  </a:moveTo>
                  <a:lnTo>
                    <a:pt x="5809510" y="0"/>
                  </a:lnTo>
                  <a:lnTo>
                    <a:pt x="5809510" y="5809510"/>
                  </a:lnTo>
                  <a:lnTo>
                    <a:pt x="0" y="580951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87583" y="177800"/>
              <a:ext cx="5486400" cy="5486400"/>
            </a:xfrm>
            <a:custGeom>
              <a:avLst/>
              <a:gdLst/>
              <a:ahLst/>
              <a:cxnLst/>
              <a:rect l="l" t="t" r="r" b="b"/>
              <a:pathLst>
                <a:path w="5486400" h="5486400">
                  <a:moveTo>
                    <a:pt x="0" y="0"/>
                  </a:moveTo>
                  <a:lnTo>
                    <a:pt x="5486400" y="0"/>
                  </a:lnTo>
                  <a:lnTo>
                    <a:pt x="5486400" y="5486400"/>
                  </a:lnTo>
                  <a:lnTo>
                    <a:pt x="0" y="54864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sp>
        <p:nvSpPr>
          <p:cNvPr id="12" name="TextBox 12"/>
          <p:cNvSpPr txBox="1"/>
          <p:nvPr/>
        </p:nvSpPr>
        <p:spPr>
          <a:xfrm>
            <a:off x="9732035" y="130175"/>
            <a:ext cx="13444671" cy="717550"/>
          </a:xfrm>
          <a:prstGeom prst="rect">
            <a:avLst/>
          </a:prstGeom>
        </p:spPr>
        <p:txBody>
          <a:bodyPr lIns="0" tIns="0" rIns="0" bIns="0" rtlCol="0" anchor="t">
            <a:spAutoFit/>
          </a:bodyPr>
          <a:lstStyle/>
          <a:p>
            <a:pPr marL="0" lvl="0" indent="0">
              <a:lnSpc>
                <a:spcPts val="5600"/>
              </a:lnSpc>
              <a:spcBef>
                <a:spcPct val="0"/>
              </a:spcBef>
            </a:pPr>
            <a:r>
              <a:rPr lang="en-US" sz="5000">
                <a:solidFill>
                  <a:srgbClr val="F4F1E8"/>
                </a:solidFill>
                <a:latin typeface="Cabin"/>
              </a:rPr>
              <a:t>II. Priority Queue trong mã hóa</a:t>
            </a:r>
          </a:p>
        </p:txBody>
      </p:sp>
      <p:sp>
        <p:nvSpPr>
          <p:cNvPr id="13" name="TextBox 13"/>
          <p:cNvSpPr txBox="1"/>
          <p:nvPr/>
        </p:nvSpPr>
        <p:spPr>
          <a:xfrm>
            <a:off x="-61163" y="130175"/>
            <a:ext cx="2103526" cy="2127250"/>
          </a:xfrm>
          <a:prstGeom prst="rect">
            <a:avLst/>
          </a:prstGeom>
        </p:spPr>
        <p:txBody>
          <a:bodyPr lIns="0" tIns="0" rIns="0" bIns="0" rtlCol="0" anchor="t">
            <a:spAutoFit/>
          </a:bodyPr>
          <a:lstStyle/>
          <a:p>
            <a:pPr marL="0" lvl="0" indent="0" algn="ctr">
              <a:lnSpc>
                <a:spcPts val="5600"/>
              </a:lnSpc>
              <a:spcBef>
                <a:spcPct val="0"/>
              </a:spcBef>
            </a:pPr>
            <a:r>
              <a:rPr lang="en-US" sz="5000">
                <a:solidFill>
                  <a:srgbClr val="F4F1E8"/>
                </a:solidFill>
                <a:latin typeface="Cabin"/>
              </a:rPr>
              <a:t>Cách thực hiện</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F1E8"/>
        </a:solidFill>
        <a:effectLst/>
      </p:bgPr>
    </p:bg>
    <p:spTree>
      <p:nvGrpSpPr>
        <p:cNvPr id="1" name=""/>
        <p:cNvGrpSpPr/>
        <p:nvPr/>
      </p:nvGrpSpPr>
      <p:grpSpPr>
        <a:xfrm>
          <a:off x="0" y="0"/>
          <a:ext cx="0" cy="0"/>
          <a:chOff x="0" y="0"/>
          <a:chExt cx="0" cy="0"/>
        </a:xfrm>
      </p:grpSpPr>
      <p:sp>
        <p:nvSpPr>
          <p:cNvPr id="2" name="TextBox 2"/>
          <p:cNvSpPr txBox="1"/>
          <p:nvPr/>
        </p:nvSpPr>
        <p:spPr>
          <a:xfrm>
            <a:off x="5064112" y="6771309"/>
            <a:ext cx="3158398" cy="895985"/>
          </a:xfrm>
          <a:prstGeom prst="rect">
            <a:avLst/>
          </a:prstGeom>
        </p:spPr>
        <p:txBody>
          <a:bodyPr lIns="0" tIns="0" rIns="0" bIns="0" rtlCol="0" anchor="t">
            <a:spAutoFit/>
          </a:bodyPr>
          <a:lstStyle/>
          <a:p>
            <a:pPr marL="0" lvl="0" indent="0">
              <a:lnSpc>
                <a:spcPts val="3640"/>
              </a:lnSpc>
              <a:spcBef>
                <a:spcPct val="0"/>
              </a:spcBef>
            </a:pPr>
            <a:r>
              <a:rPr lang="en-US" sz="2600">
                <a:solidFill>
                  <a:srgbClr val="000000"/>
                </a:solidFill>
                <a:latin typeface="Muli"/>
              </a:rPr>
              <a:t>Priority Queue trong mã hóa Huffman</a:t>
            </a:r>
          </a:p>
        </p:txBody>
      </p:sp>
      <p:sp>
        <p:nvSpPr>
          <p:cNvPr id="3" name="TextBox 3"/>
          <p:cNvSpPr txBox="1"/>
          <p:nvPr/>
        </p:nvSpPr>
        <p:spPr>
          <a:xfrm>
            <a:off x="9095952" y="5314296"/>
            <a:ext cx="2609611" cy="438785"/>
          </a:xfrm>
          <a:prstGeom prst="rect">
            <a:avLst/>
          </a:prstGeom>
        </p:spPr>
        <p:txBody>
          <a:bodyPr lIns="0" tIns="0" rIns="0" bIns="0" rtlCol="0" anchor="t">
            <a:spAutoFit/>
          </a:bodyPr>
          <a:lstStyle/>
          <a:p>
            <a:pPr marL="0" lvl="0" indent="0" algn="ctr">
              <a:lnSpc>
                <a:spcPts val="3640"/>
              </a:lnSpc>
              <a:spcBef>
                <a:spcPct val="0"/>
              </a:spcBef>
            </a:pPr>
            <a:r>
              <a:rPr lang="en-US" sz="2600">
                <a:solidFill>
                  <a:srgbClr val="000000"/>
                </a:solidFill>
                <a:latin typeface="Muli"/>
              </a:rPr>
              <a:t>Giải mã Huffman</a:t>
            </a:r>
          </a:p>
        </p:txBody>
      </p:sp>
      <p:sp>
        <p:nvSpPr>
          <p:cNvPr id="4" name="TextBox 4"/>
          <p:cNvSpPr txBox="1"/>
          <p:nvPr/>
        </p:nvSpPr>
        <p:spPr>
          <a:xfrm>
            <a:off x="13332544" y="3790315"/>
            <a:ext cx="2854701" cy="1353185"/>
          </a:xfrm>
          <a:prstGeom prst="rect">
            <a:avLst/>
          </a:prstGeom>
        </p:spPr>
        <p:txBody>
          <a:bodyPr lIns="0" tIns="0" rIns="0" bIns="0" rtlCol="0" anchor="t">
            <a:spAutoFit/>
          </a:bodyPr>
          <a:lstStyle/>
          <a:p>
            <a:pPr marL="0" lvl="0" indent="0" algn="ctr">
              <a:lnSpc>
                <a:spcPts val="3640"/>
              </a:lnSpc>
              <a:spcBef>
                <a:spcPct val="0"/>
              </a:spcBef>
            </a:pPr>
            <a:r>
              <a:rPr lang="en-US" sz="2600">
                <a:solidFill>
                  <a:srgbClr val="000000"/>
                </a:solidFill>
                <a:latin typeface="Muli"/>
              </a:rPr>
              <a:t>Ứng dụng của thuật toán huffman</a:t>
            </a:r>
          </a:p>
        </p:txBody>
      </p:sp>
      <p:sp>
        <p:nvSpPr>
          <p:cNvPr id="5" name="AutoShape 5"/>
          <p:cNvSpPr/>
          <p:nvPr/>
        </p:nvSpPr>
        <p:spPr>
          <a:xfrm flipV="1">
            <a:off x="1203885" y="6355928"/>
            <a:ext cx="3991047" cy="1278981"/>
          </a:xfrm>
          <a:prstGeom prst="line">
            <a:avLst/>
          </a:prstGeom>
          <a:ln w="28575" cap="flat">
            <a:solidFill>
              <a:srgbClr val="BD8F53"/>
            </a:solidFill>
            <a:prstDash val="solid"/>
            <a:headEnd type="oval" w="lg" len="lg"/>
            <a:tailEnd type="oval" w="lg" len="lg"/>
          </a:ln>
        </p:spPr>
      </p:sp>
      <p:sp>
        <p:nvSpPr>
          <p:cNvPr id="6" name="AutoShape 6"/>
          <p:cNvSpPr/>
          <p:nvPr/>
        </p:nvSpPr>
        <p:spPr>
          <a:xfrm flipV="1">
            <a:off x="5156955" y="4920352"/>
            <a:ext cx="4036040" cy="1421288"/>
          </a:xfrm>
          <a:prstGeom prst="line">
            <a:avLst/>
          </a:prstGeom>
          <a:ln w="28575" cap="flat">
            <a:solidFill>
              <a:srgbClr val="BD8F53"/>
            </a:solidFill>
            <a:prstDash val="solid"/>
            <a:headEnd type="none" w="sm" len="sm"/>
            <a:tailEnd type="oval" w="lg" len="lg"/>
          </a:ln>
        </p:spPr>
      </p:sp>
      <p:sp>
        <p:nvSpPr>
          <p:cNvPr id="7" name="AutoShape 7"/>
          <p:cNvSpPr/>
          <p:nvPr/>
        </p:nvSpPr>
        <p:spPr>
          <a:xfrm flipV="1">
            <a:off x="9115002" y="3490462"/>
            <a:ext cx="4434365" cy="1415603"/>
          </a:xfrm>
          <a:prstGeom prst="line">
            <a:avLst/>
          </a:prstGeom>
          <a:ln w="28575" cap="flat">
            <a:solidFill>
              <a:srgbClr val="BD8F53"/>
            </a:solidFill>
            <a:prstDash val="solid"/>
            <a:headEnd type="none" w="sm" len="sm"/>
            <a:tailEnd type="oval" w="lg" len="lg"/>
          </a:ln>
        </p:spPr>
      </p:sp>
      <p:sp>
        <p:nvSpPr>
          <p:cNvPr id="8" name="AutoShape 8"/>
          <p:cNvSpPr/>
          <p:nvPr/>
        </p:nvSpPr>
        <p:spPr>
          <a:xfrm flipV="1">
            <a:off x="1028700" y="1091683"/>
            <a:ext cx="15158545" cy="14073"/>
          </a:xfrm>
          <a:prstGeom prst="line">
            <a:avLst/>
          </a:prstGeom>
          <a:ln w="19050" cap="flat">
            <a:solidFill>
              <a:srgbClr val="BD8F53"/>
            </a:solidFill>
            <a:prstDash val="solid"/>
            <a:headEnd type="none" w="sm" len="sm"/>
            <a:tailEnd type="none" w="sm" len="sm"/>
          </a:ln>
        </p:spPr>
      </p:sp>
      <p:sp>
        <p:nvSpPr>
          <p:cNvPr id="9" name="Freeform 9"/>
          <p:cNvSpPr/>
          <p:nvPr/>
        </p:nvSpPr>
        <p:spPr>
          <a:xfrm rot="3018388" flipH="1">
            <a:off x="10675716" y="1526018"/>
            <a:ext cx="1312937" cy="2344530"/>
          </a:xfrm>
          <a:custGeom>
            <a:avLst/>
            <a:gdLst/>
            <a:ahLst/>
            <a:cxnLst/>
            <a:rect l="l" t="t" r="r" b="b"/>
            <a:pathLst>
              <a:path w="1312937" h="2344530">
                <a:moveTo>
                  <a:pt x="1312937" y="0"/>
                </a:moveTo>
                <a:lnTo>
                  <a:pt x="0" y="0"/>
                </a:lnTo>
                <a:lnTo>
                  <a:pt x="0" y="2344530"/>
                </a:lnTo>
                <a:lnTo>
                  <a:pt x="1312937" y="2344530"/>
                </a:lnTo>
                <a:lnTo>
                  <a:pt x="1312937"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TextBox 10"/>
          <p:cNvSpPr txBox="1"/>
          <p:nvPr/>
        </p:nvSpPr>
        <p:spPr>
          <a:xfrm>
            <a:off x="1028700" y="7887005"/>
            <a:ext cx="3446033" cy="438785"/>
          </a:xfrm>
          <a:prstGeom prst="rect">
            <a:avLst/>
          </a:prstGeom>
        </p:spPr>
        <p:txBody>
          <a:bodyPr lIns="0" tIns="0" rIns="0" bIns="0" rtlCol="0" anchor="t">
            <a:spAutoFit/>
          </a:bodyPr>
          <a:lstStyle/>
          <a:p>
            <a:pPr marL="0" lvl="0" indent="0" algn="ctr">
              <a:lnSpc>
                <a:spcPts val="3640"/>
              </a:lnSpc>
              <a:spcBef>
                <a:spcPct val="0"/>
              </a:spcBef>
            </a:pPr>
            <a:r>
              <a:rPr lang="en-US" sz="2600">
                <a:solidFill>
                  <a:srgbClr val="000000"/>
                </a:solidFill>
                <a:latin typeface="Muli"/>
              </a:rPr>
              <a:t>Mẫ hóa Huffman</a:t>
            </a:r>
          </a:p>
        </p:txBody>
      </p:sp>
      <p:sp>
        <p:nvSpPr>
          <p:cNvPr id="11" name="TextBox 11"/>
          <p:cNvSpPr txBox="1"/>
          <p:nvPr/>
        </p:nvSpPr>
        <p:spPr>
          <a:xfrm>
            <a:off x="1172101" y="6761784"/>
            <a:ext cx="1581543" cy="514350"/>
          </a:xfrm>
          <a:prstGeom prst="rect">
            <a:avLst/>
          </a:prstGeom>
        </p:spPr>
        <p:txBody>
          <a:bodyPr lIns="0" tIns="0" rIns="0" bIns="0" rtlCol="0" anchor="t">
            <a:spAutoFit/>
          </a:bodyPr>
          <a:lstStyle/>
          <a:p>
            <a:pPr marL="0" lvl="0" indent="0">
              <a:lnSpc>
                <a:spcPts val="4079"/>
              </a:lnSpc>
              <a:spcBef>
                <a:spcPct val="0"/>
              </a:spcBef>
            </a:pPr>
            <a:r>
              <a:rPr lang="en-US" sz="3399">
                <a:solidFill>
                  <a:srgbClr val="000000"/>
                </a:solidFill>
                <a:latin typeface="Cabin Medium Italics"/>
              </a:rPr>
              <a:t>Phần I</a:t>
            </a:r>
          </a:p>
        </p:txBody>
      </p:sp>
      <p:sp>
        <p:nvSpPr>
          <p:cNvPr id="12" name="TextBox 12"/>
          <p:cNvSpPr txBox="1"/>
          <p:nvPr/>
        </p:nvSpPr>
        <p:spPr>
          <a:xfrm>
            <a:off x="5106056" y="5457171"/>
            <a:ext cx="1542087" cy="514350"/>
          </a:xfrm>
          <a:prstGeom prst="rect">
            <a:avLst/>
          </a:prstGeom>
        </p:spPr>
        <p:txBody>
          <a:bodyPr lIns="0" tIns="0" rIns="0" bIns="0" rtlCol="0" anchor="t">
            <a:spAutoFit/>
          </a:bodyPr>
          <a:lstStyle/>
          <a:p>
            <a:pPr marL="0" lvl="0" indent="0">
              <a:lnSpc>
                <a:spcPts val="4079"/>
              </a:lnSpc>
              <a:spcBef>
                <a:spcPct val="0"/>
              </a:spcBef>
            </a:pPr>
            <a:r>
              <a:rPr lang="en-US" sz="3399">
                <a:solidFill>
                  <a:srgbClr val="000000"/>
                </a:solidFill>
                <a:latin typeface="Cabin Medium Italics"/>
              </a:rPr>
              <a:t>Phần II</a:t>
            </a:r>
          </a:p>
        </p:txBody>
      </p:sp>
      <p:sp>
        <p:nvSpPr>
          <p:cNvPr id="13" name="TextBox 13"/>
          <p:cNvSpPr txBox="1"/>
          <p:nvPr/>
        </p:nvSpPr>
        <p:spPr>
          <a:xfrm>
            <a:off x="9086427" y="4004812"/>
            <a:ext cx="1660456" cy="514350"/>
          </a:xfrm>
          <a:prstGeom prst="rect">
            <a:avLst/>
          </a:prstGeom>
        </p:spPr>
        <p:txBody>
          <a:bodyPr lIns="0" tIns="0" rIns="0" bIns="0" rtlCol="0" anchor="t">
            <a:spAutoFit/>
          </a:bodyPr>
          <a:lstStyle/>
          <a:p>
            <a:pPr marL="0" lvl="0" indent="0">
              <a:lnSpc>
                <a:spcPts val="4079"/>
              </a:lnSpc>
              <a:spcBef>
                <a:spcPct val="0"/>
              </a:spcBef>
            </a:pPr>
            <a:r>
              <a:rPr lang="en-US" sz="3399">
                <a:solidFill>
                  <a:srgbClr val="000000"/>
                </a:solidFill>
                <a:latin typeface="Cabin Medium Italics"/>
              </a:rPr>
              <a:t>Phần III</a:t>
            </a:r>
          </a:p>
        </p:txBody>
      </p:sp>
      <p:sp>
        <p:nvSpPr>
          <p:cNvPr id="14" name="TextBox 14"/>
          <p:cNvSpPr txBox="1"/>
          <p:nvPr/>
        </p:nvSpPr>
        <p:spPr>
          <a:xfrm>
            <a:off x="13549367" y="2681772"/>
            <a:ext cx="1800098" cy="514350"/>
          </a:xfrm>
          <a:prstGeom prst="rect">
            <a:avLst/>
          </a:prstGeom>
        </p:spPr>
        <p:txBody>
          <a:bodyPr lIns="0" tIns="0" rIns="0" bIns="0" rtlCol="0" anchor="t">
            <a:spAutoFit/>
          </a:bodyPr>
          <a:lstStyle/>
          <a:p>
            <a:pPr marL="0" lvl="0" indent="0">
              <a:lnSpc>
                <a:spcPts val="4079"/>
              </a:lnSpc>
              <a:spcBef>
                <a:spcPct val="0"/>
              </a:spcBef>
            </a:pPr>
            <a:r>
              <a:rPr lang="en-US" sz="3399">
                <a:solidFill>
                  <a:srgbClr val="000000"/>
                </a:solidFill>
                <a:latin typeface="Cabin Medium Italics"/>
              </a:rPr>
              <a:t>Phần IV</a:t>
            </a:r>
          </a:p>
        </p:txBody>
      </p:sp>
      <p:sp>
        <p:nvSpPr>
          <p:cNvPr id="15" name="TextBox 15"/>
          <p:cNvSpPr txBox="1"/>
          <p:nvPr/>
        </p:nvSpPr>
        <p:spPr>
          <a:xfrm>
            <a:off x="1172101" y="1684186"/>
            <a:ext cx="5729374" cy="1014097"/>
          </a:xfrm>
          <a:prstGeom prst="rect">
            <a:avLst/>
          </a:prstGeom>
        </p:spPr>
        <p:txBody>
          <a:bodyPr lIns="0" tIns="0" rIns="0" bIns="0" rtlCol="0" anchor="t">
            <a:spAutoFit/>
          </a:bodyPr>
          <a:lstStyle/>
          <a:p>
            <a:pPr marL="0" lvl="0" indent="0">
              <a:lnSpc>
                <a:spcPts val="7840"/>
              </a:lnSpc>
              <a:spcBef>
                <a:spcPct val="0"/>
              </a:spcBef>
            </a:pPr>
            <a:r>
              <a:rPr lang="en-US" sz="7000">
                <a:solidFill>
                  <a:srgbClr val="9B4819"/>
                </a:solidFill>
                <a:latin typeface="Cabin"/>
              </a:rPr>
              <a:t>Nội dung</a:t>
            </a:r>
          </a:p>
        </p:txBody>
      </p:sp>
      <p:grpSp>
        <p:nvGrpSpPr>
          <p:cNvPr id="16" name="Group 16"/>
          <p:cNvGrpSpPr/>
          <p:nvPr/>
        </p:nvGrpSpPr>
        <p:grpSpPr>
          <a:xfrm>
            <a:off x="16667072" y="714840"/>
            <a:ext cx="798662" cy="800883"/>
            <a:chOff x="0" y="0"/>
            <a:chExt cx="1064883" cy="1067844"/>
          </a:xfrm>
        </p:grpSpPr>
        <p:sp>
          <p:nvSpPr>
            <p:cNvPr id="17" name="Freeform 17"/>
            <p:cNvSpPr/>
            <p:nvPr/>
          </p:nvSpPr>
          <p:spPr>
            <a:xfrm>
              <a:off x="0" y="0"/>
              <a:ext cx="1064883" cy="1067844"/>
            </a:xfrm>
            <a:custGeom>
              <a:avLst/>
              <a:gdLst/>
              <a:ahLst/>
              <a:cxnLst/>
              <a:rect l="l" t="t" r="r" b="b"/>
              <a:pathLst>
                <a:path w="1064883" h="1067844">
                  <a:moveTo>
                    <a:pt x="0" y="0"/>
                  </a:moveTo>
                  <a:lnTo>
                    <a:pt x="1064883" y="0"/>
                  </a:lnTo>
                  <a:lnTo>
                    <a:pt x="1064883" y="1067844"/>
                  </a:lnTo>
                  <a:lnTo>
                    <a:pt x="0" y="1067844"/>
                  </a:lnTo>
                  <a:lnTo>
                    <a:pt x="0" y="0"/>
                  </a:lnTo>
                  <a:close/>
                </a:path>
              </a:pathLst>
            </a:custGeom>
            <a:blipFill>
              <a:blip r:embed="rId4">
                <a:extLst>
                  <a:ext uri="{96DAC541-7B7A-43D3-8B79-37D633B846F1}">
                    <asvg:svgBlip xmlns:asvg="http://schemas.microsoft.com/office/drawing/2016/SVG/main" r:embed="rId5"/>
                  </a:ext>
                </a:extLst>
              </a:blip>
              <a:stretch>
                <a:fillRect l="-139" r="-139"/>
              </a:stretch>
            </a:blipFill>
          </p:spPr>
        </p:sp>
        <p:sp>
          <p:nvSpPr>
            <p:cNvPr id="18" name="TextBox 18"/>
            <p:cNvSpPr txBox="1"/>
            <p:nvPr/>
          </p:nvSpPr>
          <p:spPr>
            <a:xfrm>
              <a:off x="243464" y="4472"/>
              <a:ext cx="309823" cy="783167"/>
            </a:xfrm>
            <a:prstGeom prst="rect">
              <a:avLst/>
            </a:prstGeom>
          </p:spPr>
          <p:txBody>
            <a:bodyPr lIns="0" tIns="0" rIns="0" bIns="0" rtlCol="0" anchor="t">
              <a:spAutoFit/>
            </a:bodyPr>
            <a:lstStyle/>
            <a:p>
              <a:pPr marL="0" lvl="0" indent="0" algn="l">
                <a:lnSpc>
                  <a:spcPts val="4900"/>
                </a:lnSpc>
                <a:spcBef>
                  <a:spcPct val="0"/>
                </a:spcBef>
              </a:pPr>
              <a:r>
                <a:rPr lang="en-US" sz="3500" spc="-70">
                  <a:solidFill>
                    <a:srgbClr val="F4F1E8"/>
                  </a:solidFill>
                  <a:latin typeface="Cabin Medium Italics"/>
                </a:rPr>
                <a:t>A</a:t>
              </a:r>
            </a:p>
          </p:txBody>
        </p:sp>
        <p:sp>
          <p:nvSpPr>
            <p:cNvPr id="19" name="TextBox 19"/>
            <p:cNvSpPr txBox="1"/>
            <p:nvPr/>
          </p:nvSpPr>
          <p:spPr>
            <a:xfrm>
              <a:off x="511596" y="175644"/>
              <a:ext cx="309823" cy="783167"/>
            </a:xfrm>
            <a:prstGeom prst="rect">
              <a:avLst/>
            </a:prstGeom>
          </p:spPr>
          <p:txBody>
            <a:bodyPr lIns="0" tIns="0" rIns="0" bIns="0" rtlCol="0" anchor="t">
              <a:spAutoFit/>
            </a:bodyPr>
            <a:lstStyle/>
            <a:p>
              <a:pPr marL="0" lvl="0" indent="0" algn="l">
                <a:lnSpc>
                  <a:spcPts val="4900"/>
                </a:lnSpc>
                <a:spcBef>
                  <a:spcPct val="0"/>
                </a:spcBef>
              </a:pPr>
              <a:r>
                <a:rPr lang="en-US" sz="3500" spc="-70">
                  <a:solidFill>
                    <a:srgbClr val="F4F1E8"/>
                  </a:solidFill>
                  <a:latin typeface="Cabin Medium Italics"/>
                </a:rPr>
                <a:t>N</a:t>
              </a: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4F1E8"/>
        </a:solidFill>
        <a:effectLst/>
      </p:bgPr>
    </p:bg>
    <p:spTree>
      <p:nvGrpSpPr>
        <p:cNvPr id="1" name=""/>
        <p:cNvGrpSpPr/>
        <p:nvPr/>
      </p:nvGrpSpPr>
      <p:grpSpPr>
        <a:xfrm>
          <a:off x="0" y="0"/>
          <a:ext cx="0" cy="0"/>
          <a:chOff x="0" y="0"/>
          <a:chExt cx="0" cy="0"/>
        </a:xfrm>
      </p:grpSpPr>
      <p:grpSp>
        <p:nvGrpSpPr>
          <p:cNvPr id="2" name="Group 2"/>
          <p:cNvGrpSpPr/>
          <p:nvPr/>
        </p:nvGrpSpPr>
        <p:grpSpPr>
          <a:xfrm>
            <a:off x="9339387" y="9955221"/>
            <a:ext cx="8948613" cy="3086100"/>
            <a:chOff x="0" y="0"/>
            <a:chExt cx="2356836" cy="812800"/>
          </a:xfrm>
        </p:grpSpPr>
        <p:sp>
          <p:nvSpPr>
            <p:cNvPr id="3" name="Freeform 3"/>
            <p:cNvSpPr/>
            <p:nvPr/>
          </p:nvSpPr>
          <p:spPr>
            <a:xfrm>
              <a:off x="0" y="0"/>
              <a:ext cx="2356836" cy="812800"/>
            </a:xfrm>
            <a:custGeom>
              <a:avLst/>
              <a:gdLst/>
              <a:ahLst/>
              <a:cxnLst/>
              <a:rect l="l" t="t" r="r" b="b"/>
              <a:pathLst>
                <a:path w="2356836" h="812800">
                  <a:moveTo>
                    <a:pt x="0" y="0"/>
                  </a:moveTo>
                  <a:lnTo>
                    <a:pt x="2356836" y="0"/>
                  </a:lnTo>
                  <a:lnTo>
                    <a:pt x="2356836" y="812800"/>
                  </a:lnTo>
                  <a:lnTo>
                    <a:pt x="0" y="812800"/>
                  </a:lnTo>
                  <a:close/>
                </a:path>
              </a:pathLst>
            </a:custGeom>
            <a:solidFill>
              <a:srgbClr val="882A1B"/>
            </a:solidFill>
          </p:spPr>
        </p:sp>
        <p:sp>
          <p:nvSpPr>
            <p:cNvPr id="4" name="TextBox 4"/>
            <p:cNvSpPr txBox="1"/>
            <p:nvPr/>
          </p:nvSpPr>
          <p:spPr>
            <a:xfrm>
              <a:off x="0" y="-38100"/>
              <a:ext cx="2356836" cy="850900"/>
            </a:xfrm>
            <a:prstGeom prst="rect">
              <a:avLst/>
            </a:prstGeom>
          </p:spPr>
          <p:txBody>
            <a:bodyPr lIns="50800" tIns="50800" rIns="50800" bIns="50800" rtlCol="0" anchor="ctr"/>
            <a:lstStyle/>
            <a:p>
              <a:pPr algn="ctr">
                <a:lnSpc>
                  <a:spcPts val="3079"/>
                </a:lnSpc>
              </a:pPr>
              <a:endParaRPr/>
            </a:p>
          </p:txBody>
        </p:sp>
      </p:grpSp>
      <p:grpSp>
        <p:nvGrpSpPr>
          <p:cNvPr id="5" name="Group 5"/>
          <p:cNvGrpSpPr/>
          <p:nvPr/>
        </p:nvGrpSpPr>
        <p:grpSpPr>
          <a:xfrm>
            <a:off x="9554998" y="-2057400"/>
            <a:ext cx="8733002" cy="3086100"/>
            <a:chOff x="0" y="0"/>
            <a:chExt cx="2300050" cy="812800"/>
          </a:xfrm>
        </p:grpSpPr>
        <p:sp>
          <p:nvSpPr>
            <p:cNvPr id="6" name="Freeform 6"/>
            <p:cNvSpPr/>
            <p:nvPr/>
          </p:nvSpPr>
          <p:spPr>
            <a:xfrm>
              <a:off x="0" y="0"/>
              <a:ext cx="2300050" cy="812800"/>
            </a:xfrm>
            <a:custGeom>
              <a:avLst/>
              <a:gdLst/>
              <a:ahLst/>
              <a:cxnLst/>
              <a:rect l="l" t="t" r="r" b="b"/>
              <a:pathLst>
                <a:path w="2300050" h="812800">
                  <a:moveTo>
                    <a:pt x="0" y="0"/>
                  </a:moveTo>
                  <a:lnTo>
                    <a:pt x="2300050" y="0"/>
                  </a:lnTo>
                  <a:lnTo>
                    <a:pt x="2300050" y="812800"/>
                  </a:lnTo>
                  <a:lnTo>
                    <a:pt x="0" y="812800"/>
                  </a:lnTo>
                  <a:close/>
                </a:path>
              </a:pathLst>
            </a:custGeom>
            <a:solidFill>
              <a:srgbClr val="882A1B"/>
            </a:solidFill>
          </p:spPr>
        </p:sp>
        <p:sp>
          <p:nvSpPr>
            <p:cNvPr id="7" name="TextBox 7"/>
            <p:cNvSpPr txBox="1"/>
            <p:nvPr/>
          </p:nvSpPr>
          <p:spPr>
            <a:xfrm>
              <a:off x="0" y="-38100"/>
              <a:ext cx="2300050" cy="850900"/>
            </a:xfrm>
            <a:prstGeom prst="rect">
              <a:avLst/>
            </a:prstGeom>
          </p:spPr>
          <p:txBody>
            <a:bodyPr lIns="50800" tIns="50800" rIns="50800" bIns="50800" rtlCol="0" anchor="ctr"/>
            <a:lstStyle/>
            <a:p>
              <a:pPr algn="ctr">
                <a:lnSpc>
                  <a:spcPts val="3079"/>
                </a:lnSpc>
              </a:pPr>
              <a:endParaRPr/>
            </a:p>
          </p:txBody>
        </p:sp>
      </p:grpSp>
      <p:grpSp>
        <p:nvGrpSpPr>
          <p:cNvPr id="8" name="Group 8"/>
          <p:cNvGrpSpPr/>
          <p:nvPr/>
        </p:nvGrpSpPr>
        <p:grpSpPr>
          <a:xfrm>
            <a:off x="-1751523" y="-1660351"/>
            <a:ext cx="4579312" cy="4579312"/>
            <a:chOff x="0" y="0"/>
            <a:chExt cx="6105749" cy="6105749"/>
          </a:xfrm>
        </p:grpSpPr>
        <p:sp>
          <p:nvSpPr>
            <p:cNvPr id="9" name="Freeform 9"/>
            <p:cNvSpPr/>
            <p:nvPr/>
          </p:nvSpPr>
          <p:spPr>
            <a:xfrm>
              <a:off x="0" y="0"/>
              <a:ext cx="6105749" cy="6105749"/>
            </a:xfrm>
            <a:custGeom>
              <a:avLst/>
              <a:gdLst/>
              <a:ahLst/>
              <a:cxnLst/>
              <a:rect l="l" t="t" r="r" b="b"/>
              <a:pathLst>
                <a:path w="6105749" h="6105749">
                  <a:moveTo>
                    <a:pt x="0" y="0"/>
                  </a:moveTo>
                  <a:lnTo>
                    <a:pt x="6105749" y="0"/>
                  </a:lnTo>
                  <a:lnTo>
                    <a:pt x="6105749" y="6105749"/>
                  </a:lnTo>
                  <a:lnTo>
                    <a:pt x="0" y="610574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101600" y="88900"/>
              <a:ext cx="5809510" cy="5809510"/>
            </a:xfrm>
            <a:custGeom>
              <a:avLst/>
              <a:gdLst/>
              <a:ahLst/>
              <a:cxnLst/>
              <a:rect l="l" t="t" r="r" b="b"/>
              <a:pathLst>
                <a:path w="5809510" h="5809510">
                  <a:moveTo>
                    <a:pt x="0" y="0"/>
                  </a:moveTo>
                  <a:lnTo>
                    <a:pt x="5809510" y="0"/>
                  </a:lnTo>
                  <a:lnTo>
                    <a:pt x="5809510" y="5809510"/>
                  </a:lnTo>
                  <a:lnTo>
                    <a:pt x="0" y="580951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87583" y="177800"/>
              <a:ext cx="5486400" cy="5486400"/>
            </a:xfrm>
            <a:custGeom>
              <a:avLst/>
              <a:gdLst/>
              <a:ahLst/>
              <a:cxnLst/>
              <a:rect l="l" t="t" r="r" b="b"/>
              <a:pathLst>
                <a:path w="5486400" h="5486400">
                  <a:moveTo>
                    <a:pt x="0" y="0"/>
                  </a:moveTo>
                  <a:lnTo>
                    <a:pt x="5486400" y="0"/>
                  </a:lnTo>
                  <a:lnTo>
                    <a:pt x="5486400" y="5486400"/>
                  </a:lnTo>
                  <a:lnTo>
                    <a:pt x="0" y="54864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sp>
        <p:nvSpPr>
          <p:cNvPr id="12" name="TextBox 12"/>
          <p:cNvSpPr txBox="1"/>
          <p:nvPr/>
        </p:nvSpPr>
        <p:spPr>
          <a:xfrm>
            <a:off x="9732035" y="130175"/>
            <a:ext cx="13444671" cy="717550"/>
          </a:xfrm>
          <a:prstGeom prst="rect">
            <a:avLst/>
          </a:prstGeom>
        </p:spPr>
        <p:txBody>
          <a:bodyPr lIns="0" tIns="0" rIns="0" bIns="0" rtlCol="0" anchor="t">
            <a:spAutoFit/>
          </a:bodyPr>
          <a:lstStyle/>
          <a:p>
            <a:pPr marL="0" lvl="0" indent="0">
              <a:lnSpc>
                <a:spcPts val="5600"/>
              </a:lnSpc>
              <a:spcBef>
                <a:spcPct val="0"/>
              </a:spcBef>
            </a:pPr>
            <a:r>
              <a:rPr lang="en-US" sz="5000">
                <a:solidFill>
                  <a:srgbClr val="F4F1E8"/>
                </a:solidFill>
                <a:latin typeface="Cabin"/>
              </a:rPr>
              <a:t>II. Priority Queue trong mã hóa</a:t>
            </a:r>
          </a:p>
        </p:txBody>
      </p:sp>
      <p:sp>
        <p:nvSpPr>
          <p:cNvPr id="13" name="TextBox 13"/>
          <p:cNvSpPr txBox="1"/>
          <p:nvPr/>
        </p:nvSpPr>
        <p:spPr>
          <a:xfrm>
            <a:off x="-61163" y="130175"/>
            <a:ext cx="2103526" cy="2127250"/>
          </a:xfrm>
          <a:prstGeom prst="rect">
            <a:avLst/>
          </a:prstGeom>
        </p:spPr>
        <p:txBody>
          <a:bodyPr lIns="0" tIns="0" rIns="0" bIns="0" rtlCol="0" anchor="t">
            <a:spAutoFit/>
          </a:bodyPr>
          <a:lstStyle/>
          <a:p>
            <a:pPr marL="0" lvl="0" indent="0" algn="ctr">
              <a:lnSpc>
                <a:spcPts val="5600"/>
              </a:lnSpc>
              <a:spcBef>
                <a:spcPct val="0"/>
              </a:spcBef>
            </a:pPr>
            <a:r>
              <a:rPr lang="en-US" sz="5000">
                <a:solidFill>
                  <a:srgbClr val="F4F1E8"/>
                </a:solidFill>
                <a:latin typeface="Cabin"/>
              </a:rPr>
              <a:t>Cách thực hiện</a:t>
            </a:r>
          </a:p>
        </p:txBody>
      </p:sp>
      <p:sp>
        <p:nvSpPr>
          <p:cNvPr id="14" name="TextBox 14"/>
          <p:cNvSpPr txBox="1"/>
          <p:nvPr/>
        </p:nvSpPr>
        <p:spPr>
          <a:xfrm>
            <a:off x="105530" y="4070194"/>
            <a:ext cx="9233857" cy="2062499"/>
          </a:xfrm>
          <a:prstGeom prst="rect">
            <a:avLst/>
          </a:prstGeom>
        </p:spPr>
        <p:txBody>
          <a:bodyPr lIns="0" tIns="0" rIns="0" bIns="0" rtlCol="0" anchor="t">
            <a:spAutoFit/>
          </a:bodyPr>
          <a:lstStyle/>
          <a:p>
            <a:pPr marL="847248" lvl="1" indent="-423624">
              <a:lnSpc>
                <a:spcPts val="5493"/>
              </a:lnSpc>
              <a:spcBef>
                <a:spcPct val="0"/>
              </a:spcBef>
              <a:buFont typeface="Arial"/>
              <a:buChar char="•"/>
            </a:pPr>
            <a:r>
              <a:rPr lang="en-US" sz="3924">
                <a:solidFill>
                  <a:srgbClr val="000000"/>
                </a:solidFill>
                <a:latin typeface="Muli"/>
              </a:rPr>
              <a:t>Khởi tạo 2 mảng ban đầu lưu trữ các kí tự và tần suất xuất hiện của chúng từ đầu vào.</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4F1E8"/>
        </a:solidFill>
        <a:effectLst/>
      </p:bgPr>
    </p:bg>
    <p:spTree>
      <p:nvGrpSpPr>
        <p:cNvPr id="1" name=""/>
        <p:cNvGrpSpPr/>
        <p:nvPr/>
      </p:nvGrpSpPr>
      <p:grpSpPr>
        <a:xfrm>
          <a:off x="0" y="0"/>
          <a:ext cx="0" cy="0"/>
          <a:chOff x="0" y="0"/>
          <a:chExt cx="0" cy="0"/>
        </a:xfrm>
      </p:grpSpPr>
      <p:grpSp>
        <p:nvGrpSpPr>
          <p:cNvPr id="2" name="Group 2"/>
          <p:cNvGrpSpPr/>
          <p:nvPr/>
        </p:nvGrpSpPr>
        <p:grpSpPr>
          <a:xfrm>
            <a:off x="9339387" y="9955221"/>
            <a:ext cx="8948613" cy="3086100"/>
            <a:chOff x="0" y="0"/>
            <a:chExt cx="2356836" cy="812800"/>
          </a:xfrm>
        </p:grpSpPr>
        <p:sp>
          <p:nvSpPr>
            <p:cNvPr id="3" name="Freeform 3"/>
            <p:cNvSpPr/>
            <p:nvPr/>
          </p:nvSpPr>
          <p:spPr>
            <a:xfrm>
              <a:off x="0" y="0"/>
              <a:ext cx="2356836" cy="812800"/>
            </a:xfrm>
            <a:custGeom>
              <a:avLst/>
              <a:gdLst/>
              <a:ahLst/>
              <a:cxnLst/>
              <a:rect l="l" t="t" r="r" b="b"/>
              <a:pathLst>
                <a:path w="2356836" h="812800">
                  <a:moveTo>
                    <a:pt x="0" y="0"/>
                  </a:moveTo>
                  <a:lnTo>
                    <a:pt x="2356836" y="0"/>
                  </a:lnTo>
                  <a:lnTo>
                    <a:pt x="2356836" y="812800"/>
                  </a:lnTo>
                  <a:lnTo>
                    <a:pt x="0" y="812800"/>
                  </a:lnTo>
                  <a:close/>
                </a:path>
              </a:pathLst>
            </a:custGeom>
            <a:solidFill>
              <a:srgbClr val="882A1B"/>
            </a:solidFill>
          </p:spPr>
        </p:sp>
        <p:sp>
          <p:nvSpPr>
            <p:cNvPr id="4" name="TextBox 4"/>
            <p:cNvSpPr txBox="1"/>
            <p:nvPr/>
          </p:nvSpPr>
          <p:spPr>
            <a:xfrm>
              <a:off x="0" y="-38100"/>
              <a:ext cx="2356836" cy="850900"/>
            </a:xfrm>
            <a:prstGeom prst="rect">
              <a:avLst/>
            </a:prstGeom>
          </p:spPr>
          <p:txBody>
            <a:bodyPr lIns="50800" tIns="50800" rIns="50800" bIns="50800" rtlCol="0" anchor="ctr"/>
            <a:lstStyle/>
            <a:p>
              <a:pPr algn="ctr">
                <a:lnSpc>
                  <a:spcPts val="3079"/>
                </a:lnSpc>
              </a:pPr>
              <a:endParaRPr/>
            </a:p>
          </p:txBody>
        </p:sp>
      </p:grpSp>
      <p:grpSp>
        <p:nvGrpSpPr>
          <p:cNvPr id="5" name="Group 5"/>
          <p:cNvGrpSpPr/>
          <p:nvPr/>
        </p:nvGrpSpPr>
        <p:grpSpPr>
          <a:xfrm>
            <a:off x="9554998" y="-2057400"/>
            <a:ext cx="8733002" cy="3086100"/>
            <a:chOff x="0" y="0"/>
            <a:chExt cx="2300050" cy="812800"/>
          </a:xfrm>
        </p:grpSpPr>
        <p:sp>
          <p:nvSpPr>
            <p:cNvPr id="6" name="Freeform 6"/>
            <p:cNvSpPr/>
            <p:nvPr/>
          </p:nvSpPr>
          <p:spPr>
            <a:xfrm>
              <a:off x="0" y="0"/>
              <a:ext cx="2300050" cy="812800"/>
            </a:xfrm>
            <a:custGeom>
              <a:avLst/>
              <a:gdLst/>
              <a:ahLst/>
              <a:cxnLst/>
              <a:rect l="l" t="t" r="r" b="b"/>
              <a:pathLst>
                <a:path w="2300050" h="812800">
                  <a:moveTo>
                    <a:pt x="0" y="0"/>
                  </a:moveTo>
                  <a:lnTo>
                    <a:pt x="2300050" y="0"/>
                  </a:lnTo>
                  <a:lnTo>
                    <a:pt x="2300050" y="812800"/>
                  </a:lnTo>
                  <a:lnTo>
                    <a:pt x="0" y="812800"/>
                  </a:lnTo>
                  <a:close/>
                </a:path>
              </a:pathLst>
            </a:custGeom>
            <a:solidFill>
              <a:srgbClr val="882A1B"/>
            </a:solidFill>
          </p:spPr>
        </p:sp>
        <p:sp>
          <p:nvSpPr>
            <p:cNvPr id="7" name="TextBox 7"/>
            <p:cNvSpPr txBox="1"/>
            <p:nvPr/>
          </p:nvSpPr>
          <p:spPr>
            <a:xfrm>
              <a:off x="0" y="-38100"/>
              <a:ext cx="2300050" cy="850900"/>
            </a:xfrm>
            <a:prstGeom prst="rect">
              <a:avLst/>
            </a:prstGeom>
          </p:spPr>
          <p:txBody>
            <a:bodyPr lIns="50800" tIns="50800" rIns="50800" bIns="50800" rtlCol="0" anchor="ctr"/>
            <a:lstStyle/>
            <a:p>
              <a:pPr algn="ctr">
                <a:lnSpc>
                  <a:spcPts val="3079"/>
                </a:lnSpc>
              </a:pPr>
              <a:endParaRPr/>
            </a:p>
          </p:txBody>
        </p:sp>
      </p:grpSp>
      <p:grpSp>
        <p:nvGrpSpPr>
          <p:cNvPr id="8" name="Group 8"/>
          <p:cNvGrpSpPr/>
          <p:nvPr/>
        </p:nvGrpSpPr>
        <p:grpSpPr>
          <a:xfrm>
            <a:off x="-1751523" y="-1660351"/>
            <a:ext cx="4579312" cy="4579312"/>
            <a:chOff x="0" y="0"/>
            <a:chExt cx="6105749" cy="6105749"/>
          </a:xfrm>
        </p:grpSpPr>
        <p:sp>
          <p:nvSpPr>
            <p:cNvPr id="9" name="Freeform 9"/>
            <p:cNvSpPr/>
            <p:nvPr/>
          </p:nvSpPr>
          <p:spPr>
            <a:xfrm>
              <a:off x="0" y="0"/>
              <a:ext cx="6105749" cy="6105749"/>
            </a:xfrm>
            <a:custGeom>
              <a:avLst/>
              <a:gdLst/>
              <a:ahLst/>
              <a:cxnLst/>
              <a:rect l="l" t="t" r="r" b="b"/>
              <a:pathLst>
                <a:path w="6105749" h="6105749">
                  <a:moveTo>
                    <a:pt x="0" y="0"/>
                  </a:moveTo>
                  <a:lnTo>
                    <a:pt x="6105749" y="0"/>
                  </a:lnTo>
                  <a:lnTo>
                    <a:pt x="6105749" y="6105749"/>
                  </a:lnTo>
                  <a:lnTo>
                    <a:pt x="0" y="610574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101600" y="88900"/>
              <a:ext cx="5809510" cy="5809510"/>
            </a:xfrm>
            <a:custGeom>
              <a:avLst/>
              <a:gdLst/>
              <a:ahLst/>
              <a:cxnLst/>
              <a:rect l="l" t="t" r="r" b="b"/>
              <a:pathLst>
                <a:path w="5809510" h="5809510">
                  <a:moveTo>
                    <a:pt x="0" y="0"/>
                  </a:moveTo>
                  <a:lnTo>
                    <a:pt x="5809510" y="0"/>
                  </a:lnTo>
                  <a:lnTo>
                    <a:pt x="5809510" y="5809510"/>
                  </a:lnTo>
                  <a:lnTo>
                    <a:pt x="0" y="580951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87583" y="177800"/>
              <a:ext cx="5486400" cy="5486400"/>
            </a:xfrm>
            <a:custGeom>
              <a:avLst/>
              <a:gdLst/>
              <a:ahLst/>
              <a:cxnLst/>
              <a:rect l="l" t="t" r="r" b="b"/>
              <a:pathLst>
                <a:path w="5486400" h="5486400">
                  <a:moveTo>
                    <a:pt x="0" y="0"/>
                  </a:moveTo>
                  <a:lnTo>
                    <a:pt x="5486400" y="0"/>
                  </a:lnTo>
                  <a:lnTo>
                    <a:pt x="5486400" y="5486400"/>
                  </a:lnTo>
                  <a:lnTo>
                    <a:pt x="0" y="54864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sp>
        <p:nvSpPr>
          <p:cNvPr id="12" name="TextBox 12"/>
          <p:cNvSpPr txBox="1"/>
          <p:nvPr/>
        </p:nvSpPr>
        <p:spPr>
          <a:xfrm>
            <a:off x="9732035" y="130175"/>
            <a:ext cx="13444671" cy="717550"/>
          </a:xfrm>
          <a:prstGeom prst="rect">
            <a:avLst/>
          </a:prstGeom>
        </p:spPr>
        <p:txBody>
          <a:bodyPr lIns="0" tIns="0" rIns="0" bIns="0" rtlCol="0" anchor="t">
            <a:spAutoFit/>
          </a:bodyPr>
          <a:lstStyle/>
          <a:p>
            <a:pPr marL="0" lvl="0" indent="0">
              <a:lnSpc>
                <a:spcPts val="5600"/>
              </a:lnSpc>
              <a:spcBef>
                <a:spcPct val="0"/>
              </a:spcBef>
            </a:pPr>
            <a:r>
              <a:rPr lang="en-US" sz="5000">
                <a:solidFill>
                  <a:srgbClr val="F4F1E8"/>
                </a:solidFill>
                <a:latin typeface="Cabin"/>
              </a:rPr>
              <a:t>II. Priority Queue trong mã hóa</a:t>
            </a:r>
          </a:p>
        </p:txBody>
      </p:sp>
      <p:sp>
        <p:nvSpPr>
          <p:cNvPr id="13" name="TextBox 13"/>
          <p:cNvSpPr txBox="1"/>
          <p:nvPr/>
        </p:nvSpPr>
        <p:spPr>
          <a:xfrm>
            <a:off x="-61163" y="130175"/>
            <a:ext cx="2103526" cy="2127250"/>
          </a:xfrm>
          <a:prstGeom prst="rect">
            <a:avLst/>
          </a:prstGeom>
        </p:spPr>
        <p:txBody>
          <a:bodyPr lIns="0" tIns="0" rIns="0" bIns="0" rtlCol="0" anchor="t">
            <a:spAutoFit/>
          </a:bodyPr>
          <a:lstStyle/>
          <a:p>
            <a:pPr marL="0" lvl="0" indent="0" algn="ctr">
              <a:lnSpc>
                <a:spcPts val="5600"/>
              </a:lnSpc>
              <a:spcBef>
                <a:spcPct val="0"/>
              </a:spcBef>
            </a:pPr>
            <a:r>
              <a:rPr lang="en-US" sz="5000">
                <a:solidFill>
                  <a:srgbClr val="F4F1E8"/>
                </a:solidFill>
                <a:latin typeface="Cabin"/>
              </a:rPr>
              <a:t>Cách thực hiện</a:t>
            </a:r>
          </a:p>
        </p:txBody>
      </p:sp>
      <p:sp>
        <p:nvSpPr>
          <p:cNvPr id="14" name="TextBox 14"/>
          <p:cNvSpPr txBox="1"/>
          <p:nvPr/>
        </p:nvSpPr>
        <p:spPr>
          <a:xfrm>
            <a:off x="105530" y="4070194"/>
            <a:ext cx="9233857" cy="2062499"/>
          </a:xfrm>
          <a:prstGeom prst="rect">
            <a:avLst/>
          </a:prstGeom>
        </p:spPr>
        <p:txBody>
          <a:bodyPr lIns="0" tIns="0" rIns="0" bIns="0" rtlCol="0" anchor="t">
            <a:spAutoFit/>
          </a:bodyPr>
          <a:lstStyle/>
          <a:p>
            <a:pPr marL="847248" lvl="1" indent="-423624">
              <a:lnSpc>
                <a:spcPts val="5493"/>
              </a:lnSpc>
              <a:spcBef>
                <a:spcPct val="0"/>
              </a:spcBef>
              <a:buFont typeface="Arial"/>
              <a:buChar char="•"/>
            </a:pPr>
            <a:r>
              <a:rPr lang="en-US" sz="3924">
                <a:solidFill>
                  <a:srgbClr val="000000"/>
                </a:solidFill>
                <a:latin typeface="Muli"/>
              </a:rPr>
              <a:t>Khởi tạo 2 mảng ban đầu lưu trữ các kí tự và tần suất xuất hiện của chúng từ đầu vào.</a:t>
            </a:r>
          </a:p>
        </p:txBody>
      </p:sp>
      <p:graphicFrame>
        <p:nvGraphicFramePr>
          <p:cNvPr id="15" name="Table 15"/>
          <p:cNvGraphicFramePr>
            <a:graphicFrameLocks noGrp="1"/>
          </p:cNvGraphicFramePr>
          <p:nvPr/>
        </p:nvGraphicFramePr>
        <p:xfrm>
          <a:off x="12054178" y="5725263"/>
          <a:ext cx="6000480" cy="1257300"/>
        </p:xfrm>
        <a:graphic>
          <a:graphicData uri="http://schemas.openxmlformats.org/drawingml/2006/table">
            <a:tbl>
              <a:tblPr/>
              <a:tblGrid>
                <a:gridCol w="1500120">
                  <a:extLst>
                    <a:ext uri="{9D8B030D-6E8A-4147-A177-3AD203B41FA5}">
                      <a16:colId xmlns:a16="http://schemas.microsoft.com/office/drawing/2014/main" val="20000"/>
                    </a:ext>
                  </a:extLst>
                </a:gridCol>
                <a:gridCol w="1500120">
                  <a:extLst>
                    <a:ext uri="{9D8B030D-6E8A-4147-A177-3AD203B41FA5}">
                      <a16:colId xmlns:a16="http://schemas.microsoft.com/office/drawing/2014/main" val="20001"/>
                    </a:ext>
                  </a:extLst>
                </a:gridCol>
                <a:gridCol w="1500120">
                  <a:extLst>
                    <a:ext uri="{9D8B030D-6E8A-4147-A177-3AD203B41FA5}">
                      <a16:colId xmlns:a16="http://schemas.microsoft.com/office/drawing/2014/main" val="20002"/>
                    </a:ext>
                  </a:extLst>
                </a:gridCol>
                <a:gridCol w="1500120">
                  <a:extLst>
                    <a:ext uri="{9D8B030D-6E8A-4147-A177-3AD203B41FA5}">
                      <a16:colId xmlns:a16="http://schemas.microsoft.com/office/drawing/2014/main" val="20003"/>
                    </a:ext>
                  </a:extLst>
                </a:gridCol>
              </a:tblGrid>
              <a:tr h="1257300">
                <a:tc>
                  <a:txBody>
                    <a:bodyPr/>
                    <a:lstStyle/>
                    <a:p>
                      <a:pPr algn="ctr">
                        <a:lnSpc>
                          <a:spcPts val="5599"/>
                        </a:lnSpc>
                        <a:defRPr/>
                      </a:pPr>
                      <a:r>
                        <a:rPr lang="en-US" sz="3999">
                          <a:solidFill>
                            <a:srgbClr val="000000"/>
                          </a:solidFill>
                          <a:latin typeface="Muli Bold"/>
                        </a:rPr>
                        <a:t>2</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5599"/>
                        </a:lnSpc>
                        <a:defRPr/>
                      </a:pPr>
                      <a:r>
                        <a:rPr lang="en-US" sz="3999">
                          <a:solidFill>
                            <a:srgbClr val="000000"/>
                          </a:solidFill>
                          <a:latin typeface="Muli Bold"/>
                        </a:rPr>
                        <a:t>3</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5599"/>
                        </a:lnSpc>
                        <a:defRPr/>
                      </a:pPr>
                      <a:r>
                        <a:rPr lang="en-US" sz="3999">
                          <a:solidFill>
                            <a:srgbClr val="000000"/>
                          </a:solidFill>
                          <a:latin typeface="Muli Bold"/>
                        </a:rPr>
                        <a:t>5</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5599"/>
                        </a:lnSpc>
                        <a:defRPr/>
                      </a:pPr>
                      <a:r>
                        <a:rPr lang="en-US" sz="3999">
                          <a:solidFill>
                            <a:srgbClr val="000000"/>
                          </a:solidFill>
                          <a:latin typeface="Muli Bold"/>
                        </a:rPr>
                        <a:t>....</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16" name="TextBox 16"/>
          <p:cNvSpPr txBox="1"/>
          <p:nvPr/>
        </p:nvSpPr>
        <p:spPr>
          <a:xfrm>
            <a:off x="10355101" y="3546229"/>
            <a:ext cx="1462445" cy="854075"/>
          </a:xfrm>
          <a:prstGeom prst="rect">
            <a:avLst/>
          </a:prstGeom>
        </p:spPr>
        <p:txBody>
          <a:bodyPr lIns="0" tIns="0" rIns="0" bIns="0" rtlCol="0" anchor="t">
            <a:spAutoFit/>
          </a:bodyPr>
          <a:lstStyle/>
          <a:p>
            <a:pPr algn="ctr">
              <a:lnSpc>
                <a:spcPts val="7000"/>
              </a:lnSpc>
              <a:spcBef>
                <a:spcPct val="0"/>
              </a:spcBef>
            </a:pPr>
            <a:r>
              <a:rPr lang="en-US" sz="5000">
                <a:solidFill>
                  <a:srgbClr val="000000"/>
                </a:solidFill>
                <a:latin typeface="Muli"/>
              </a:rPr>
              <a:t>char </a:t>
            </a:r>
          </a:p>
        </p:txBody>
      </p:sp>
      <p:sp>
        <p:nvSpPr>
          <p:cNvPr id="17" name="TextBox 17"/>
          <p:cNvSpPr txBox="1"/>
          <p:nvPr/>
        </p:nvSpPr>
        <p:spPr>
          <a:xfrm>
            <a:off x="10501191" y="5879250"/>
            <a:ext cx="1316355" cy="854075"/>
          </a:xfrm>
          <a:prstGeom prst="rect">
            <a:avLst/>
          </a:prstGeom>
        </p:spPr>
        <p:txBody>
          <a:bodyPr wrap="square" lIns="0" tIns="0" rIns="0" bIns="0" rtlCol="0" anchor="t">
            <a:spAutoFit/>
          </a:bodyPr>
          <a:lstStyle/>
          <a:p>
            <a:pPr algn="ctr">
              <a:lnSpc>
                <a:spcPts val="7000"/>
              </a:lnSpc>
              <a:spcBef>
                <a:spcPct val="0"/>
              </a:spcBef>
            </a:pPr>
            <a:r>
              <a:rPr lang="en-US" sz="5000">
                <a:solidFill>
                  <a:srgbClr val="000000"/>
                </a:solidFill>
                <a:latin typeface="Muli"/>
              </a:rPr>
              <a:t>freq</a:t>
            </a:r>
          </a:p>
        </p:txBody>
      </p:sp>
      <p:graphicFrame>
        <p:nvGraphicFramePr>
          <p:cNvPr id="18" name="Table 18"/>
          <p:cNvGraphicFramePr>
            <a:graphicFrameLocks noGrp="1"/>
          </p:cNvGraphicFramePr>
          <p:nvPr/>
        </p:nvGraphicFramePr>
        <p:xfrm>
          <a:off x="12054178" y="3392242"/>
          <a:ext cx="6000480" cy="1257300"/>
        </p:xfrm>
        <a:graphic>
          <a:graphicData uri="http://schemas.openxmlformats.org/drawingml/2006/table">
            <a:tbl>
              <a:tblPr/>
              <a:tblGrid>
                <a:gridCol w="1500120">
                  <a:extLst>
                    <a:ext uri="{9D8B030D-6E8A-4147-A177-3AD203B41FA5}">
                      <a16:colId xmlns:a16="http://schemas.microsoft.com/office/drawing/2014/main" val="20000"/>
                    </a:ext>
                  </a:extLst>
                </a:gridCol>
                <a:gridCol w="1500120">
                  <a:extLst>
                    <a:ext uri="{9D8B030D-6E8A-4147-A177-3AD203B41FA5}">
                      <a16:colId xmlns:a16="http://schemas.microsoft.com/office/drawing/2014/main" val="20001"/>
                    </a:ext>
                  </a:extLst>
                </a:gridCol>
                <a:gridCol w="1500120">
                  <a:extLst>
                    <a:ext uri="{9D8B030D-6E8A-4147-A177-3AD203B41FA5}">
                      <a16:colId xmlns:a16="http://schemas.microsoft.com/office/drawing/2014/main" val="20002"/>
                    </a:ext>
                  </a:extLst>
                </a:gridCol>
                <a:gridCol w="1500120">
                  <a:extLst>
                    <a:ext uri="{9D8B030D-6E8A-4147-A177-3AD203B41FA5}">
                      <a16:colId xmlns:a16="http://schemas.microsoft.com/office/drawing/2014/main" val="20003"/>
                    </a:ext>
                  </a:extLst>
                </a:gridCol>
              </a:tblGrid>
              <a:tr h="1257300">
                <a:tc>
                  <a:txBody>
                    <a:bodyPr/>
                    <a:lstStyle/>
                    <a:p>
                      <a:pPr algn="ctr">
                        <a:lnSpc>
                          <a:spcPts val="5599"/>
                        </a:lnSpc>
                        <a:defRPr/>
                      </a:pPr>
                      <a:r>
                        <a:rPr lang="en-US" sz="3999">
                          <a:solidFill>
                            <a:srgbClr val="000000"/>
                          </a:solidFill>
                          <a:latin typeface="Muli Bold"/>
                        </a:rPr>
                        <a:t>A</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5599"/>
                        </a:lnSpc>
                        <a:defRPr/>
                      </a:pPr>
                      <a:r>
                        <a:rPr lang="en-US" sz="3999">
                          <a:solidFill>
                            <a:srgbClr val="000000"/>
                          </a:solidFill>
                          <a:latin typeface="Muli Bold"/>
                        </a:rPr>
                        <a:t>B</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5599"/>
                        </a:lnSpc>
                        <a:defRPr/>
                      </a:pPr>
                      <a:r>
                        <a:rPr lang="en-US" sz="3999">
                          <a:solidFill>
                            <a:srgbClr val="000000"/>
                          </a:solidFill>
                          <a:latin typeface="Muli Bold"/>
                        </a:rPr>
                        <a:t>C</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5599"/>
                        </a:lnSpc>
                        <a:defRPr/>
                      </a:pPr>
                      <a:r>
                        <a:rPr lang="en-US" sz="3999">
                          <a:solidFill>
                            <a:srgbClr val="000000"/>
                          </a:solidFill>
                          <a:latin typeface="Muli Bold"/>
                        </a:rPr>
                        <a:t>....</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4F1E8"/>
        </a:solidFill>
        <a:effectLst/>
      </p:bgPr>
    </p:bg>
    <p:spTree>
      <p:nvGrpSpPr>
        <p:cNvPr id="1" name=""/>
        <p:cNvGrpSpPr/>
        <p:nvPr/>
      </p:nvGrpSpPr>
      <p:grpSpPr>
        <a:xfrm>
          <a:off x="0" y="0"/>
          <a:ext cx="0" cy="0"/>
          <a:chOff x="0" y="0"/>
          <a:chExt cx="0" cy="0"/>
        </a:xfrm>
      </p:grpSpPr>
      <p:grpSp>
        <p:nvGrpSpPr>
          <p:cNvPr id="2" name="Group 2"/>
          <p:cNvGrpSpPr/>
          <p:nvPr/>
        </p:nvGrpSpPr>
        <p:grpSpPr>
          <a:xfrm>
            <a:off x="9339387" y="9955221"/>
            <a:ext cx="8948613" cy="3086100"/>
            <a:chOff x="0" y="0"/>
            <a:chExt cx="2356836" cy="812800"/>
          </a:xfrm>
        </p:grpSpPr>
        <p:sp>
          <p:nvSpPr>
            <p:cNvPr id="3" name="Freeform 3"/>
            <p:cNvSpPr/>
            <p:nvPr/>
          </p:nvSpPr>
          <p:spPr>
            <a:xfrm>
              <a:off x="0" y="0"/>
              <a:ext cx="2356836" cy="812800"/>
            </a:xfrm>
            <a:custGeom>
              <a:avLst/>
              <a:gdLst/>
              <a:ahLst/>
              <a:cxnLst/>
              <a:rect l="l" t="t" r="r" b="b"/>
              <a:pathLst>
                <a:path w="2356836" h="812800">
                  <a:moveTo>
                    <a:pt x="0" y="0"/>
                  </a:moveTo>
                  <a:lnTo>
                    <a:pt x="2356836" y="0"/>
                  </a:lnTo>
                  <a:lnTo>
                    <a:pt x="2356836" y="812800"/>
                  </a:lnTo>
                  <a:lnTo>
                    <a:pt x="0" y="812800"/>
                  </a:lnTo>
                  <a:close/>
                </a:path>
              </a:pathLst>
            </a:custGeom>
            <a:solidFill>
              <a:srgbClr val="882A1B"/>
            </a:solidFill>
          </p:spPr>
        </p:sp>
        <p:sp>
          <p:nvSpPr>
            <p:cNvPr id="4" name="TextBox 4"/>
            <p:cNvSpPr txBox="1"/>
            <p:nvPr/>
          </p:nvSpPr>
          <p:spPr>
            <a:xfrm>
              <a:off x="0" y="-38100"/>
              <a:ext cx="2356836" cy="850900"/>
            </a:xfrm>
            <a:prstGeom prst="rect">
              <a:avLst/>
            </a:prstGeom>
          </p:spPr>
          <p:txBody>
            <a:bodyPr lIns="50800" tIns="50800" rIns="50800" bIns="50800" rtlCol="0" anchor="ctr"/>
            <a:lstStyle/>
            <a:p>
              <a:pPr algn="ctr">
                <a:lnSpc>
                  <a:spcPts val="3079"/>
                </a:lnSpc>
              </a:pPr>
              <a:endParaRPr/>
            </a:p>
          </p:txBody>
        </p:sp>
      </p:grpSp>
      <p:grpSp>
        <p:nvGrpSpPr>
          <p:cNvPr id="5" name="Group 5"/>
          <p:cNvGrpSpPr/>
          <p:nvPr/>
        </p:nvGrpSpPr>
        <p:grpSpPr>
          <a:xfrm>
            <a:off x="9554998" y="-2057400"/>
            <a:ext cx="8733002" cy="3086100"/>
            <a:chOff x="0" y="0"/>
            <a:chExt cx="2300050" cy="812800"/>
          </a:xfrm>
        </p:grpSpPr>
        <p:sp>
          <p:nvSpPr>
            <p:cNvPr id="6" name="Freeform 6"/>
            <p:cNvSpPr/>
            <p:nvPr/>
          </p:nvSpPr>
          <p:spPr>
            <a:xfrm>
              <a:off x="0" y="0"/>
              <a:ext cx="2300050" cy="812800"/>
            </a:xfrm>
            <a:custGeom>
              <a:avLst/>
              <a:gdLst/>
              <a:ahLst/>
              <a:cxnLst/>
              <a:rect l="l" t="t" r="r" b="b"/>
              <a:pathLst>
                <a:path w="2300050" h="812800">
                  <a:moveTo>
                    <a:pt x="0" y="0"/>
                  </a:moveTo>
                  <a:lnTo>
                    <a:pt x="2300050" y="0"/>
                  </a:lnTo>
                  <a:lnTo>
                    <a:pt x="2300050" y="812800"/>
                  </a:lnTo>
                  <a:lnTo>
                    <a:pt x="0" y="812800"/>
                  </a:lnTo>
                  <a:close/>
                </a:path>
              </a:pathLst>
            </a:custGeom>
            <a:solidFill>
              <a:srgbClr val="882A1B"/>
            </a:solidFill>
          </p:spPr>
        </p:sp>
        <p:sp>
          <p:nvSpPr>
            <p:cNvPr id="7" name="TextBox 7"/>
            <p:cNvSpPr txBox="1"/>
            <p:nvPr/>
          </p:nvSpPr>
          <p:spPr>
            <a:xfrm>
              <a:off x="0" y="-38100"/>
              <a:ext cx="2300050" cy="850900"/>
            </a:xfrm>
            <a:prstGeom prst="rect">
              <a:avLst/>
            </a:prstGeom>
          </p:spPr>
          <p:txBody>
            <a:bodyPr lIns="50800" tIns="50800" rIns="50800" bIns="50800" rtlCol="0" anchor="ctr"/>
            <a:lstStyle/>
            <a:p>
              <a:pPr algn="ctr">
                <a:lnSpc>
                  <a:spcPts val="3079"/>
                </a:lnSpc>
              </a:pPr>
              <a:endParaRPr/>
            </a:p>
          </p:txBody>
        </p:sp>
      </p:grpSp>
      <p:grpSp>
        <p:nvGrpSpPr>
          <p:cNvPr id="8" name="Group 8"/>
          <p:cNvGrpSpPr/>
          <p:nvPr/>
        </p:nvGrpSpPr>
        <p:grpSpPr>
          <a:xfrm>
            <a:off x="-1751523" y="-1660351"/>
            <a:ext cx="4579312" cy="4579312"/>
            <a:chOff x="0" y="0"/>
            <a:chExt cx="6105749" cy="6105749"/>
          </a:xfrm>
        </p:grpSpPr>
        <p:sp>
          <p:nvSpPr>
            <p:cNvPr id="9" name="Freeform 9"/>
            <p:cNvSpPr/>
            <p:nvPr/>
          </p:nvSpPr>
          <p:spPr>
            <a:xfrm>
              <a:off x="0" y="0"/>
              <a:ext cx="6105749" cy="6105749"/>
            </a:xfrm>
            <a:custGeom>
              <a:avLst/>
              <a:gdLst/>
              <a:ahLst/>
              <a:cxnLst/>
              <a:rect l="l" t="t" r="r" b="b"/>
              <a:pathLst>
                <a:path w="6105749" h="6105749">
                  <a:moveTo>
                    <a:pt x="0" y="0"/>
                  </a:moveTo>
                  <a:lnTo>
                    <a:pt x="6105749" y="0"/>
                  </a:lnTo>
                  <a:lnTo>
                    <a:pt x="6105749" y="6105749"/>
                  </a:lnTo>
                  <a:lnTo>
                    <a:pt x="0" y="610574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101600" y="88900"/>
              <a:ext cx="5809510" cy="5809510"/>
            </a:xfrm>
            <a:custGeom>
              <a:avLst/>
              <a:gdLst/>
              <a:ahLst/>
              <a:cxnLst/>
              <a:rect l="l" t="t" r="r" b="b"/>
              <a:pathLst>
                <a:path w="5809510" h="5809510">
                  <a:moveTo>
                    <a:pt x="0" y="0"/>
                  </a:moveTo>
                  <a:lnTo>
                    <a:pt x="5809510" y="0"/>
                  </a:lnTo>
                  <a:lnTo>
                    <a:pt x="5809510" y="5809510"/>
                  </a:lnTo>
                  <a:lnTo>
                    <a:pt x="0" y="580951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87583" y="177800"/>
              <a:ext cx="5486400" cy="5486400"/>
            </a:xfrm>
            <a:custGeom>
              <a:avLst/>
              <a:gdLst/>
              <a:ahLst/>
              <a:cxnLst/>
              <a:rect l="l" t="t" r="r" b="b"/>
              <a:pathLst>
                <a:path w="5486400" h="5486400">
                  <a:moveTo>
                    <a:pt x="0" y="0"/>
                  </a:moveTo>
                  <a:lnTo>
                    <a:pt x="5486400" y="0"/>
                  </a:lnTo>
                  <a:lnTo>
                    <a:pt x="5486400" y="5486400"/>
                  </a:lnTo>
                  <a:lnTo>
                    <a:pt x="0" y="54864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sp>
        <p:nvSpPr>
          <p:cNvPr id="12" name="TextBox 12"/>
          <p:cNvSpPr txBox="1"/>
          <p:nvPr/>
        </p:nvSpPr>
        <p:spPr>
          <a:xfrm>
            <a:off x="9732035" y="130175"/>
            <a:ext cx="13444671" cy="717550"/>
          </a:xfrm>
          <a:prstGeom prst="rect">
            <a:avLst/>
          </a:prstGeom>
        </p:spPr>
        <p:txBody>
          <a:bodyPr lIns="0" tIns="0" rIns="0" bIns="0" rtlCol="0" anchor="t">
            <a:spAutoFit/>
          </a:bodyPr>
          <a:lstStyle/>
          <a:p>
            <a:pPr marL="0" lvl="0" indent="0">
              <a:lnSpc>
                <a:spcPts val="5600"/>
              </a:lnSpc>
              <a:spcBef>
                <a:spcPct val="0"/>
              </a:spcBef>
            </a:pPr>
            <a:r>
              <a:rPr lang="en-US" sz="5000">
                <a:solidFill>
                  <a:srgbClr val="F4F1E8"/>
                </a:solidFill>
                <a:latin typeface="Cabin"/>
              </a:rPr>
              <a:t>II. Priority Queue trong mã hóa</a:t>
            </a:r>
          </a:p>
        </p:txBody>
      </p:sp>
      <p:sp>
        <p:nvSpPr>
          <p:cNvPr id="13" name="TextBox 13"/>
          <p:cNvSpPr txBox="1"/>
          <p:nvPr/>
        </p:nvSpPr>
        <p:spPr>
          <a:xfrm>
            <a:off x="-61163" y="130175"/>
            <a:ext cx="2103526" cy="2127250"/>
          </a:xfrm>
          <a:prstGeom prst="rect">
            <a:avLst/>
          </a:prstGeom>
        </p:spPr>
        <p:txBody>
          <a:bodyPr lIns="0" tIns="0" rIns="0" bIns="0" rtlCol="0" anchor="t">
            <a:spAutoFit/>
          </a:bodyPr>
          <a:lstStyle/>
          <a:p>
            <a:pPr marL="0" lvl="0" indent="0" algn="ctr">
              <a:lnSpc>
                <a:spcPts val="5600"/>
              </a:lnSpc>
              <a:spcBef>
                <a:spcPct val="0"/>
              </a:spcBef>
            </a:pPr>
            <a:r>
              <a:rPr lang="en-US" sz="5000">
                <a:solidFill>
                  <a:srgbClr val="F4F1E8"/>
                </a:solidFill>
                <a:latin typeface="Cabin"/>
              </a:rPr>
              <a:t>Cách thực hiện</a:t>
            </a:r>
          </a:p>
        </p:txBody>
      </p:sp>
      <p:sp>
        <p:nvSpPr>
          <p:cNvPr id="14" name="TextBox 14"/>
          <p:cNvSpPr txBox="1"/>
          <p:nvPr/>
        </p:nvSpPr>
        <p:spPr>
          <a:xfrm>
            <a:off x="1390557" y="3081001"/>
            <a:ext cx="9233857" cy="2062499"/>
          </a:xfrm>
          <a:prstGeom prst="rect">
            <a:avLst/>
          </a:prstGeom>
        </p:spPr>
        <p:txBody>
          <a:bodyPr lIns="0" tIns="0" rIns="0" bIns="0" rtlCol="0" anchor="t">
            <a:spAutoFit/>
          </a:bodyPr>
          <a:lstStyle/>
          <a:p>
            <a:pPr marL="847248" lvl="1" indent="-423624">
              <a:lnSpc>
                <a:spcPts val="5493"/>
              </a:lnSpc>
              <a:spcBef>
                <a:spcPct val="0"/>
              </a:spcBef>
              <a:buFont typeface="Arial"/>
              <a:buChar char="•"/>
            </a:pPr>
            <a:r>
              <a:rPr lang="en-US" sz="3924">
                <a:solidFill>
                  <a:srgbClr val="000000"/>
                </a:solidFill>
                <a:latin typeface="Muli"/>
              </a:rPr>
              <a:t>Thêm các phần tử trong mảng kí tự và tần suất xuất hiện tương ứng vào Priority Queue.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4F1E8"/>
        </a:solidFill>
        <a:effectLst/>
      </p:bgPr>
    </p:bg>
    <p:spTree>
      <p:nvGrpSpPr>
        <p:cNvPr id="1" name=""/>
        <p:cNvGrpSpPr/>
        <p:nvPr/>
      </p:nvGrpSpPr>
      <p:grpSpPr>
        <a:xfrm>
          <a:off x="0" y="0"/>
          <a:ext cx="0" cy="0"/>
          <a:chOff x="0" y="0"/>
          <a:chExt cx="0" cy="0"/>
        </a:xfrm>
      </p:grpSpPr>
      <p:grpSp>
        <p:nvGrpSpPr>
          <p:cNvPr id="2" name="Group 2"/>
          <p:cNvGrpSpPr/>
          <p:nvPr/>
        </p:nvGrpSpPr>
        <p:grpSpPr>
          <a:xfrm>
            <a:off x="9339387" y="9955221"/>
            <a:ext cx="8948613" cy="3086100"/>
            <a:chOff x="0" y="0"/>
            <a:chExt cx="2356836" cy="812800"/>
          </a:xfrm>
        </p:grpSpPr>
        <p:sp>
          <p:nvSpPr>
            <p:cNvPr id="3" name="Freeform 3"/>
            <p:cNvSpPr/>
            <p:nvPr/>
          </p:nvSpPr>
          <p:spPr>
            <a:xfrm>
              <a:off x="0" y="0"/>
              <a:ext cx="2356836" cy="812800"/>
            </a:xfrm>
            <a:custGeom>
              <a:avLst/>
              <a:gdLst/>
              <a:ahLst/>
              <a:cxnLst/>
              <a:rect l="l" t="t" r="r" b="b"/>
              <a:pathLst>
                <a:path w="2356836" h="812800">
                  <a:moveTo>
                    <a:pt x="0" y="0"/>
                  </a:moveTo>
                  <a:lnTo>
                    <a:pt x="2356836" y="0"/>
                  </a:lnTo>
                  <a:lnTo>
                    <a:pt x="2356836" y="812800"/>
                  </a:lnTo>
                  <a:lnTo>
                    <a:pt x="0" y="812800"/>
                  </a:lnTo>
                  <a:close/>
                </a:path>
              </a:pathLst>
            </a:custGeom>
            <a:solidFill>
              <a:srgbClr val="882A1B"/>
            </a:solidFill>
          </p:spPr>
        </p:sp>
        <p:sp>
          <p:nvSpPr>
            <p:cNvPr id="4" name="TextBox 4"/>
            <p:cNvSpPr txBox="1"/>
            <p:nvPr/>
          </p:nvSpPr>
          <p:spPr>
            <a:xfrm>
              <a:off x="0" y="-38100"/>
              <a:ext cx="2356836" cy="850900"/>
            </a:xfrm>
            <a:prstGeom prst="rect">
              <a:avLst/>
            </a:prstGeom>
          </p:spPr>
          <p:txBody>
            <a:bodyPr lIns="50800" tIns="50800" rIns="50800" bIns="50800" rtlCol="0" anchor="ctr"/>
            <a:lstStyle/>
            <a:p>
              <a:pPr algn="ctr">
                <a:lnSpc>
                  <a:spcPts val="3079"/>
                </a:lnSpc>
              </a:pPr>
              <a:endParaRPr/>
            </a:p>
          </p:txBody>
        </p:sp>
      </p:grpSp>
      <p:grpSp>
        <p:nvGrpSpPr>
          <p:cNvPr id="5" name="Group 5"/>
          <p:cNvGrpSpPr/>
          <p:nvPr/>
        </p:nvGrpSpPr>
        <p:grpSpPr>
          <a:xfrm>
            <a:off x="9554998" y="-2057400"/>
            <a:ext cx="8733002" cy="3086100"/>
            <a:chOff x="0" y="0"/>
            <a:chExt cx="2300050" cy="812800"/>
          </a:xfrm>
        </p:grpSpPr>
        <p:sp>
          <p:nvSpPr>
            <p:cNvPr id="6" name="Freeform 6"/>
            <p:cNvSpPr/>
            <p:nvPr/>
          </p:nvSpPr>
          <p:spPr>
            <a:xfrm>
              <a:off x="0" y="0"/>
              <a:ext cx="2300050" cy="812800"/>
            </a:xfrm>
            <a:custGeom>
              <a:avLst/>
              <a:gdLst/>
              <a:ahLst/>
              <a:cxnLst/>
              <a:rect l="l" t="t" r="r" b="b"/>
              <a:pathLst>
                <a:path w="2300050" h="812800">
                  <a:moveTo>
                    <a:pt x="0" y="0"/>
                  </a:moveTo>
                  <a:lnTo>
                    <a:pt x="2300050" y="0"/>
                  </a:lnTo>
                  <a:lnTo>
                    <a:pt x="2300050" y="812800"/>
                  </a:lnTo>
                  <a:lnTo>
                    <a:pt x="0" y="812800"/>
                  </a:lnTo>
                  <a:close/>
                </a:path>
              </a:pathLst>
            </a:custGeom>
            <a:solidFill>
              <a:srgbClr val="882A1B"/>
            </a:solidFill>
          </p:spPr>
        </p:sp>
        <p:sp>
          <p:nvSpPr>
            <p:cNvPr id="7" name="TextBox 7"/>
            <p:cNvSpPr txBox="1"/>
            <p:nvPr/>
          </p:nvSpPr>
          <p:spPr>
            <a:xfrm>
              <a:off x="0" y="-38100"/>
              <a:ext cx="2300050" cy="850900"/>
            </a:xfrm>
            <a:prstGeom prst="rect">
              <a:avLst/>
            </a:prstGeom>
          </p:spPr>
          <p:txBody>
            <a:bodyPr lIns="50800" tIns="50800" rIns="50800" bIns="50800" rtlCol="0" anchor="ctr"/>
            <a:lstStyle/>
            <a:p>
              <a:pPr algn="ctr">
                <a:lnSpc>
                  <a:spcPts val="3079"/>
                </a:lnSpc>
              </a:pPr>
              <a:endParaRPr/>
            </a:p>
          </p:txBody>
        </p:sp>
      </p:grpSp>
      <p:grpSp>
        <p:nvGrpSpPr>
          <p:cNvPr id="8" name="Group 8"/>
          <p:cNvGrpSpPr/>
          <p:nvPr/>
        </p:nvGrpSpPr>
        <p:grpSpPr>
          <a:xfrm>
            <a:off x="-1751523" y="-1660351"/>
            <a:ext cx="4579312" cy="4579312"/>
            <a:chOff x="0" y="0"/>
            <a:chExt cx="6105749" cy="6105749"/>
          </a:xfrm>
        </p:grpSpPr>
        <p:sp>
          <p:nvSpPr>
            <p:cNvPr id="9" name="Freeform 9"/>
            <p:cNvSpPr/>
            <p:nvPr/>
          </p:nvSpPr>
          <p:spPr>
            <a:xfrm>
              <a:off x="0" y="0"/>
              <a:ext cx="6105749" cy="6105749"/>
            </a:xfrm>
            <a:custGeom>
              <a:avLst/>
              <a:gdLst/>
              <a:ahLst/>
              <a:cxnLst/>
              <a:rect l="l" t="t" r="r" b="b"/>
              <a:pathLst>
                <a:path w="6105749" h="6105749">
                  <a:moveTo>
                    <a:pt x="0" y="0"/>
                  </a:moveTo>
                  <a:lnTo>
                    <a:pt x="6105749" y="0"/>
                  </a:lnTo>
                  <a:lnTo>
                    <a:pt x="6105749" y="6105749"/>
                  </a:lnTo>
                  <a:lnTo>
                    <a:pt x="0" y="610574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101600" y="88900"/>
              <a:ext cx="5809510" cy="5809510"/>
            </a:xfrm>
            <a:custGeom>
              <a:avLst/>
              <a:gdLst/>
              <a:ahLst/>
              <a:cxnLst/>
              <a:rect l="l" t="t" r="r" b="b"/>
              <a:pathLst>
                <a:path w="5809510" h="5809510">
                  <a:moveTo>
                    <a:pt x="0" y="0"/>
                  </a:moveTo>
                  <a:lnTo>
                    <a:pt x="5809510" y="0"/>
                  </a:lnTo>
                  <a:lnTo>
                    <a:pt x="5809510" y="5809510"/>
                  </a:lnTo>
                  <a:lnTo>
                    <a:pt x="0" y="580951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87583" y="177800"/>
              <a:ext cx="5486400" cy="5486400"/>
            </a:xfrm>
            <a:custGeom>
              <a:avLst/>
              <a:gdLst/>
              <a:ahLst/>
              <a:cxnLst/>
              <a:rect l="l" t="t" r="r" b="b"/>
              <a:pathLst>
                <a:path w="5486400" h="5486400">
                  <a:moveTo>
                    <a:pt x="0" y="0"/>
                  </a:moveTo>
                  <a:lnTo>
                    <a:pt x="5486400" y="0"/>
                  </a:lnTo>
                  <a:lnTo>
                    <a:pt x="5486400" y="5486400"/>
                  </a:lnTo>
                  <a:lnTo>
                    <a:pt x="0" y="54864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sp>
        <p:nvSpPr>
          <p:cNvPr id="12" name="TextBox 12"/>
          <p:cNvSpPr txBox="1"/>
          <p:nvPr/>
        </p:nvSpPr>
        <p:spPr>
          <a:xfrm>
            <a:off x="9732035" y="130175"/>
            <a:ext cx="13444671" cy="717550"/>
          </a:xfrm>
          <a:prstGeom prst="rect">
            <a:avLst/>
          </a:prstGeom>
        </p:spPr>
        <p:txBody>
          <a:bodyPr lIns="0" tIns="0" rIns="0" bIns="0" rtlCol="0" anchor="t">
            <a:spAutoFit/>
          </a:bodyPr>
          <a:lstStyle/>
          <a:p>
            <a:pPr marL="0" lvl="0" indent="0">
              <a:lnSpc>
                <a:spcPts val="5600"/>
              </a:lnSpc>
              <a:spcBef>
                <a:spcPct val="0"/>
              </a:spcBef>
            </a:pPr>
            <a:r>
              <a:rPr lang="en-US" sz="5000">
                <a:solidFill>
                  <a:srgbClr val="F4F1E8"/>
                </a:solidFill>
                <a:latin typeface="Cabin"/>
              </a:rPr>
              <a:t>II. Priority Queue trong mã hóa</a:t>
            </a:r>
          </a:p>
        </p:txBody>
      </p:sp>
      <p:sp>
        <p:nvSpPr>
          <p:cNvPr id="13" name="TextBox 13"/>
          <p:cNvSpPr txBox="1"/>
          <p:nvPr/>
        </p:nvSpPr>
        <p:spPr>
          <a:xfrm>
            <a:off x="-61163" y="130175"/>
            <a:ext cx="2103526" cy="2127250"/>
          </a:xfrm>
          <a:prstGeom prst="rect">
            <a:avLst/>
          </a:prstGeom>
        </p:spPr>
        <p:txBody>
          <a:bodyPr lIns="0" tIns="0" rIns="0" bIns="0" rtlCol="0" anchor="t">
            <a:spAutoFit/>
          </a:bodyPr>
          <a:lstStyle/>
          <a:p>
            <a:pPr marL="0" lvl="0" indent="0" algn="ctr">
              <a:lnSpc>
                <a:spcPts val="5600"/>
              </a:lnSpc>
              <a:spcBef>
                <a:spcPct val="0"/>
              </a:spcBef>
            </a:pPr>
            <a:r>
              <a:rPr lang="en-US" sz="5000">
                <a:solidFill>
                  <a:srgbClr val="F4F1E8"/>
                </a:solidFill>
                <a:latin typeface="Cabin"/>
              </a:rPr>
              <a:t>Cách thực hiện</a:t>
            </a:r>
          </a:p>
        </p:txBody>
      </p:sp>
      <p:sp>
        <p:nvSpPr>
          <p:cNvPr id="14" name="TextBox 14"/>
          <p:cNvSpPr txBox="1"/>
          <p:nvPr/>
        </p:nvSpPr>
        <p:spPr>
          <a:xfrm>
            <a:off x="1287169" y="5792420"/>
            <a:ext cx="9233857" cy="2062499"/>
          </a:xfrm>
          <a:prstGeom prst="rect">
            <a:avLst/>
          </a:prstGeom>
        </p:spPr>
        <p:txBody>
          <a:bodyPr lIns="0" tIns="0" rIns="0" bIns="0" rtlCol="0" anchor="t">
            <a:spAutoFit/>
          </a:bodyPr>
          <a:lstStyle/>
          <a:p>
            <a:pPr marL="847248" lvl="1" indent="-423624">
              <a:lnSpc>
                <a:spcPts val="5493"/>
              </a:lnSpc>
              <a:buFont typeface="Arial"/>
              <a:buChar char="•"/>
            </a:pPr>
            <a:r>
              <a:rPr lang="en-US" sz="3924">
                <a:solidFill>
                  <a:srgbClr val="000000"/>
                </a:solidFill>
                <a:latin typeface="Muli"/>
              </a:rPr>
              <a:t>Priority Queue lưu trữ các nút Huffman của cây Huffman, </a:t>
            </a:r>
          </a:p>
          <a:p>
            <a:pPr marL="847248" lvl="1" indent="-423624">
              <a:lnSpc>
                <a:spcPts val="5493"/>
              </a:lnSpc>
              <a:spcBef>
                <a:spcPct val="0"/>
              </a:spcBef>
              <a:buFont typeface="Arial"/>
              <a:buChar char="•"/>
            </a:pPr>
            <a:r>
              <a:rPr lang="en-US" sz="3924">
                <a:solidFill>
                  <a:srgbClr val="000000"/>
                </a:solidFill>
                <a:latin typeface="Muli"/>
              </a:rPr>
              <a:t>Key : ký tự, Value: tần suất của ký tự </a:t>
            </a:r>
          </a:p>
        </p:txBody>
      </p:sp>
      <p:sp>
        <p:nvSpPr>
          <p:cNvPr id="15" name="TextBox 15"/>
          <p:cNvSpPr txBox="1"/>
          <p:nvPr/>
        </p:nvSpPr>
        <p:spPr>
          <a:xfrm>
            <a:off x="1287169" y="3127837"/>
            <a:ext cx="9233857" cy="2062499"/>
          </a:xfrm>
          <a:prstGeom prst="rect">
            <a:avLst/>
          </a:prstGeom>
        </p:spPr>
        <p:txBody>
          <a:bodyPr lIns="0" tIns="0" rIns="0" bIns="0" rtlCol="0" anchor="t">
            <a:spAutoFit/>
          </a:bodyPr>
          <a:lstStyle/>
          <a:p>
            <a:pPr marL="847248" lvl="1" indent="-423624">
              <a:lnSpc>
                <a:spcPts val="5493"/>
              </a:lnSpc>
              <a:spcBef>
                <a:spcPct val="0"/>
              </a:spcBef>
              <a:buFont typeface="Arial"/>
              <a:buChar char="•"/>
            </a:pPr>
            <a:r>
              <a:rPr lang="en-US" sz="3924">
                <a:solidFill>
                  <a:srgbClr val="000000"/>
                </a:solidFill>
                <a:latin typeface="Muli"/>
              </a:rPr>
              <a:t>Thêm các phần tử trong mảng kí tự và tần suất xuất hiện tương ứng vào Priority Queue.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4F1E8"/>
        </a:solidFill>
        <a:effectLst/>
      </p:bgPr>
    </p:bg>
    <p:spTree>
      <p:nvGrpSpPr>
        <p:cNvPr id="1" name=""/>
        <p:cNvGrpSpPr/>
        <p:nvPr/>
      </p:nvGrpSpPr>
      <p:grpSpPr>
        <a:xfrm>
          <a:off x="0" y="0"/>
          <a:ext cx="0" cy="0"/>
          <a:chOff x="0" y="0"/>
          <a:chExt cx="0" cy="0"/>
        </a:xfrm>
      </p:grpSpPr>
      <p:grpSp>
        <p:nvGrpSpPr>
          <p:cNvPr id="2" name="Group 2"/>
          <p:cNvGrpSpPr/>
          <p:nvPr/>
        </p:nvGrpSpPr>
        <p:grpSpPr>
          <a:xfrm>
            <a:off x="9339387" y="9955221"/>
            <a:ext cx="8948613" cy="3086100"/>
            <a:chOff x="0" y="0"/>
            <a:chExt cx="2356836" cy="812800"/>
          </a:xfrm>
        </p:grpSpPr>
        <p:sp>
          <p:nvSpPr>
            <p:cNvPr id="3" name="Freeform 3"/>
            <p:cNvSpPr/>
            <p:nvPr/>
          </p:nvSpPr>
          <p:spPr>
            <a:xfrm>
              <a:off x="0" y="0"/>
              <a:ext cx="2356836" cy="812800"/>
            </a:xfrm>
            <a:custGeom>
              <a:avLst/>
              <a:gdLst/>
              <a:ahLst/>
              <a:cxnLst/>
              <a:rect l="l" t="t" r="r" b="b"/>
              <a:pathLst>
                <a:path w="2356836" h="812800">
                  <a:moveTo>
                    <a:pt x="0" y="0"/>
                  </a:moveTo>
                  <a:lnTo>
                    <a:pt x="2356836" y="0"/>
                  </a:lnTo>
                  <a:lnTo>
                    <a:pt x="2356836" y="812800"/>
                  </a:lnTo>
                  <a:lnTo>
                    <a:pt x="0" y="812800"/>
                  </a:lnTo>
                  <a:close/>
                </a:path>
              </a:pathLst>
            </a:custGeom>
            <a:solidFill>
              <a:srgbClr val="882A1B"/>
            </a:solidFill>
          </p:spPr>
        </p:sp>
        <p:sp>
          <p:nvSpPr>
            <p:cNvPr id="4" name="TextBox 4"/>
            <p:cNvSpPr txBox="1"/>
            <p:nvPr/>
          </p:nvSpPr>
          <p:spPr>
            <a:xfrm>
              <a:off x="0" y="-38100"/>
              <a:ext cx="2356836" cy="850900"/>
            </a:xfrm>
            <a:prstGeom prst="rect">
              <a:avLst/>
            </a:prstGeom>
          </p:spPr>
          <p:txBody>
            <a:bodyPr lIns="50800" tIns="50800" rIns="50800" bIns="50800" rtlCol="0" anchor="ctr"/>
            <a:lstStyle/>
            <a:p>
              <a:pPr algn="ctr">
                <a:lnSpc>
                  <a:spcPts val="3079"/>
                </a:lnSpc>
              </a:pPr>
              <a:endParaRPr/>
            </a:p>
          </p:txBody>
        </p:sp>
      </p:grpSp>
      <p:grpSp>
        <p:nvGrpSpPr>
          <p:cNvPr id="5" name="Group 5"/>
          <p:cNvGrpSpPr/>
          <p:nvPr/>
        </p:nvGrpSpPr>
        <p:grpSpPr>
          <a:xfrm>
            <a:off x="9554998" y="-2057400"/>
            <a:ext cx="8733002" cy="3086100"/>
            <a:chOff x="0" y="0"/>
            <a:chExt cx="2300050" cy="812800"/>
          </a:xfrm>
        </p:grpSpPr>
        <p:sp>
          <p:nvSpPr>
            <p:cNvPr id="6" name="Freeform 6"/>
            <p:cNvSpPr/>
            <p:nvPr/>
          </p:nvSpPr>
          <p:spPr>
            <a:xfrm>
              <a:off x="0" y="0"/>
              <a:ext cx="2300050" cy="812800"/>
            </a:xfrm>
            <a:custGeom>
              <a:avLst/>
              <a:gdLst/>
              <a:ahLst/>
              <a:cxnLst/>
              <a:rect l="l" t="t" r="r" b="b"/>
              <a:pathLst>
                <a:path w="2300050" h="812800">
                  <a:moveTo>
                    <a:pt x="0" y="0"/>
                  </a:moveTo>
                  <a:lnTo>
                    <a:pt x="2300050" y="0"/>
                  </a:lnTo>
                  <a:lnTo>
                    <a:pt x="2300050" y="812800"/>
                  </a:lnTo>
                  <a:lnTo>
                    <a:pt x="0" y="812800"/>
                  </a:lnTo>
                  <a:close/>
                </a:path>
              </a:pathLst>
            </a:custGeom>
            <a:solidFill>
              <a:srgbClr val="882A1B"/>
            </a:solidFill>
          </p:spPr>
        </p:sp>
        <p:sp>
          <p:nvSpPr>
            <p:cNvPr id="7" name="TextBox 7"/>
            <p:cNvSpPr txBox="1"/>
            <p:nvPr/>
          </p:nvSpPr>
          <p:spPr>
            <a:xfrm>
              <a:off x="0" y="-38100"/>
              <a:ext cx="2300050" cy="850900"/>
            </a:xfrm>
            <a:prstGeom prst="rect">
              <a:avLst/>
            </a:prstGeom>
          </p:spPr>
          <p:txBody>
            <a:bodyPr lIns="50800" tIns="50800" rIns="50800" bIns="50800" rtlCol="0" anchor="ctr"/>
            <a:lstStyle/>
            <a:p>
              <a:pPr algn="ctr">
                <a:lnSpc>
                  <a:spcPts val="3079"/>
                </a:lnSpc>
              </a:pPr>
              <a:endParaRPr/>
            </a:p>
          </p:txBody>
        </p:sp>
      </p:grpSp>
      <p:grpSp>
        <p:nvGrpSpPr>
          <p:cNvPr id="8" name="Group 8"/>
          <p:cNvGrpSpPr/>
          <p:nvPr/>
        </p:nvGrpSpPr>
        <p:grpSpPr>
          <a:xfrm>
            <a:off x="-1751523" y="-1660351"/>
            <a:ext cx="4579312" cy="4579312"/>
            <a:chOff x="0" y="0"/>
            <a:chExt cx="6105749" cy="6105749"/>
          </a:xfrm>
        </p:grpSpPr>
        <p:sp>
          <p:nvSpPr>
            <p:cNvPr id="9" name="Freeform 9"/>
            <p:cNvSpPr/>
            <p:nvPr/>
          </p:nvSpPr>
          <p:spPr>
            <a:xfrm>
              <a:off x="0" y="0"/>
              <a:ext cx="6105749" cy="6105749"/>
            </a:xfrm>
            <a:custGeom>
              <a:avLst/>
              <a:gdLst/>
              <a:ahLst/>
              <a:cxnLst/>
              <a:rect l="l" t="t" r="r" b="b"/>
              <a:pathLst>
                <a:path w="6105749" h="6105749">
                  <a:moveTo>
                    <a:pt x="0" y="0"/>
                  </a:moveTo>
                  <a:lnTo>
                    <a:pt x="6105749" y="0"/>
                  </a:lnTo>
                  <a:lnTo>
                    <a:pt x="6105749" y="6105749"/>
                  </a:lnTo>
                  <a:lnTo>
                    <a:pt x="0" y="610574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101600" y="88900"/>
              <a:ext cx="5809510" cy="5809510"/>
            </a:xfrm>
            <a:custGeom>
              <a:avLst/>
              <a:gdLst/>
              <a:ahLst/>
              <a:cxnLst/>
              <a:rect l="l" t="t" r="r" b="b"/>
              <a:pathLst>
                <a:path w="5809510" h="5809510">
                  <a:moveTo>
                    <a:pt x="0" y="0"/>
                  </a:moveTo>
                  <a:lnTo>
                    <a:pt x="5809510" y="0"/>
                  </a:lnTo>
                  <a:lnTo>
                    <a:pt x="5809510" y="5809510"/>
                  </a:lnTo>
                  <a:lnTo>
                    <a:pt x="0" y="580951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87583" y="177800"/>
              <a:ext cx="5486400" cy="5486400"/>
            </a:xfrm>
            <a:custGeom>
              <a:avLst/>
              <a:gdLst/>
              <a:ahLst/>
              <a:cxnLst/>
              <a:rect l="l" t="t" r="r" b="b"/>
              <a:pathLst>
                <a:path w="5486400" h="5486400">
                  <a:moveTo>
                    <a:pt x="0" y="0"/>
                  </a:moveTo>
                  <a:lnTo>
                    <a:pt x="5486400" y="0"/>
                  </a:lnTo>
                  <a:lnTo>
                    <a:pt x="5486400" y="5486400"/>
                  </a:lnTo>
                  <a:lnTo>
                    <a:pt x="0" y="54864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grpSp>
        <p:nvGrpSpPr>
          <p:cNvPr id="12" name="Group 12"/>
          <p:cNvGrpSpPr/>
          <p:nvPr/>
        </p:nvGrpSpPr>
        <p:grpSpPr>
          <a:xfrm>
            <a:off x="12834576" y="3989560"/>
            <a:ext cx="3086100" cy="3086100"/>
            <a:chOff x="0" y="0"/>
            <a:chExt cx="812800" cy="812800"/>
          </a:xfrm>
        </p:grpSpPr>
        <p:sp>
          <p:nvSpPr>
            <p:cNvPr id="13" name="Freeform 13"/>
            <p:cNvSpPr/>
            <p:nvPr/>
          </p:nvSpPr>
          <p:spPr>
            <a:xfrm>
              <a:off x="0" y="0"/>
              <a:ext cx="812800" cy="812800"/>
            </a:xfrm>
            <a:custGeom>
              <a:avLst/>
              <a:gdLst/>
              <a:ahLst/>
              <a:cxnLst/>
              <a:rect l="l" t="t" r="r" b="b"/>
              <a:pathLst>
                <a:path w="812800" h="812800">
                  <a:moveTo>
                    <a:pt x="127941" y="0"/>
                  </a:moveTo>
                  <a:lnTo>
                    <a:pt x="684859" y="0"/>
                  </a:lnTo>
                  <a:cubicBezTo>
                    <a:pt x="718791" y="0"/>
                    <a:pt x="751333" y="13479"/>
                    <a:pt x="775327" y="37473"/>
                  </a:cubicBezTo>
                  <a:cubicBezTo>
                    <a:pt x="799321" y="61467"/>
                    <a:pt x="812800" y="94009"/>
                    <a:pt x="812800" y="127941"/>
                  </a:cubicBezTo>
                  <a:lnTo>
                    <a:pt x="812800" y="684859"/>
                  </a:lnTo>
                  <a:cubicBezTo>
                    <a:pt x="812800" y="718791"/>
                    <a:pt x="799321" y="751333"/>
                    <a:pt x="775327" y="775327"/>
                  </a:cubicBezTo>
                  <a:cubicBezTo>
                    <a:pt x="751333" y="799321"/>
                    <a:pt x="718791" y="812800"/>
                    <a:pt x="684859" y="812800"/>
                  </a:cubicBezTo>
                  <a:lnTo>
                    <a:pt x="127941" y="812800"/>
                  </a:lnTo>
                  <a:cubicBezTo>
                    <a:pt x="94009" y="812800"/>
                    <a:pt x="61467" y="799321"/>
                    <a:pt x="37473" y="775327"/>
                  </a:cubicBezTo>
                  <a:cubicBezTo>
                    <a:pt x="13479" y="751333"/>
                    <a:pt x="0" y="718791"/>
                    <a:pt x="0" y="684859"/>
                  </a:cubicBezTo>
                  <a:lnTo>
                    <a:pt x="0" y="127941"/>
                  </a:lnTo>
                  <a:cubicBezTo>
                    <a:pt x="0" y="94009"/>
                    <a:pt x="13479" y="61467"/>
                    <a:pt x="37473" y="37473"/>
                  </a:cubicBezTo>
                  <a:cubicBezTo>
                    <a:pt x="61467" y="13479"/>
                    <a:pt x="94009" y="0"/>
                    <a:pt x="127941" y="0"/>
                  </a:cubicBezTo>
                  <a:close/>
                </a:path>
              </a:pathLst>
            </a:custGeom>
            <a:solidFill>
              <a:srgbClr val="9B4819"/>
            </a:solidFill>
          </p:spPr>
        </p:sp>
        <p:sp>
          <p:nvSpPr>
            <p:cNvPr id="14" name="TextBox 14"/>
            <p:cNvSpPr txBox="1"/>
            <p:nvPr/>
          </p:nvSpPr>
          <p:spPr>
            <a:xfrm>
              <a:off x="0" y="-76200"/>
              <a:ext cx="812800" cy="889000"/>
            </a:xfrm>
            <a:prstGeom prst="rect">
              <a:avLst/>
            </a:prstGeom>
          </p:spPr>
          <p:txBody>
            <a:bodyPr lIns="50800" tIns="50800" rIns="50800" bIns="50800" rtlCol="0" anchor="ctr"/>
            <a:lstStyle/>
            <a:p>
              <a:pPr algn="ctr">
                <a:lnSpc>
                  <a:spcPts val="6299"/>
                </a:lnSpc>
              </a:pPr>
              <a:r>
                <a:rPr lang="en-US" sz="4500">
                  <a:solidFill>
                    <a:srgbClr val="FFFFFF"/>
                  </a:solidFill>
                  <a:latin typeface="Muli"/>
                </a:rPr>
                <a:t>A|15</a:t>
              </a:r>
            </a:p>
          </p:txBody>
        </p:sp>
      </p:grpSp>
      <p:sp>
        <p:nvSpPr>
          <p:cNvPr id="15" name="TextBox 15"/>
          <p:cNvSpPr txBox="1"/>
          <p:nvPr/>
        </p:nvSpPr>
        <p:spPr>
          <a:xfrm>
            <a:off x="9732035" y="130175"/>
            <a:ext cx="13444671" cy="717550"/>
          </a:xfrm>
          <a:prstGeom prst="rect">
            <a:avLst/>
          </a:prstGeom>
        </p:spPr>
        <p:txBody>
          <a:bodyPr lIns="0" tIns="0" rIns="0" bIns="0" rtlCol="0" anchor="t">
            <a:spAutoFit/>
          </a:bodyPr>
          <a:lstStyle/>
          <a:p>
            <a:pPr marL="0" lvl="0" indent="0">
              <a:lnSpc>
                <a:spcPts val="5600"/>
              </a:lnSpc>
              <a:spcBef>
                <a:spcPct val="0"/>
              </a:spcBef>
            </a:pPr>
            <a:r>
              <a:rPr lang="en-US" sz="5000">
                <a:solidFill>
                  <a:srgbClr val="F4F1E8"/>
                </a:solidFill>
                <a:latin typeface="Cabin"/>
              </a:rPr>
              <a:t>II. Priority Queue trong mã hóa</a:t>
            </a:r>
          </a:p>
        </p:txBody>
      </p:sp>
      <p:sp>
        <p:nvSpPr>
          <p:cNvPr id="16" name="TextBox 16"/>
          <p:cNvSpPr txBox="1"/>
          <p:nvPr/>
        </p:nvSpPr>
        <p:spPr>
          <a:xfrm>
            <a:off x="-61163" y="130175"/>
            <a:ext cx="2103526" cy="2127250"/>
          </a:xfrm>
          <a:prstGeom prst="rect">
            <a:avLst/>
          </a:prstGeom>
        </p:spPr>
        <p:txBody>
          <a:bodyPr lIns="0" tIns="0" rIns="0" bIns="0" rtlCol="0" anchor="t">
            <a:spAutoFit/>
          </a:bodyPr>
          <a:lstStyle/>
          <a:p>
            <a:pPr marL="0" lvl="0" indent="0" algn="ctr">
              <a:lnSpc>
                <a:spcPts val="5600"/>
              </a:lnSpc>
              <a:spcBef>
                <a:spcPct val="0"/>
              </a:spcBef>
            </a:pPr>
            <a:r>
              <a:rPr lang="en-US" sz="5000">
                <a:solidFill>
                  <a:srgbClr val="F4F1E8"/>
                </a:solidFill>
                <a:latin typeface="Cabin"/>
              </a:rPr>
              <a:t>Cách thực hiện</a:t>
            </a:r>
          </a:p>
        </p:txBody>
      </p:sp>
      <p:sp>
        <p:nvSpPr>
          <p:cNvPr id="17" name="TextBox 17"/>
          <p:cNvSpPr txBox="1"/>
          <p:nvPr/>
        </p:nvSpPr>
        <p:spPr>
          <a:xfrm>
            <a:off x="1287169" y="5792420"/>
            <a:ext cx="9233857" cy="2062499"/>
          </a:xfrm>
          <a:prstGeom prst="rect">
            <a:avLst/>
          </a:prstGeom>
        </p:spPr>
        <p:txBody>
          <a:bodyPr lIns="0" tIns="0" rIns="0" bIns="0" rtlCol="0" anchor="t">
            <a:spAutoFit/>
          </a:bodyPr>
          <a:lstStyle/>
          <a:p>
            <a:pPr marL="847248" lvl="1" indent="-423624">
              <a:lnSpc>
                <a:spcPts val="5493"/>
              </a:lnSpc>
              <a:buFont typeface="Arial"/>
              <a:buChar char="•"/>
            </a:pPr>
            <a:r>
              <a:rPr lang="en-US" sz="3924">
                <a:solidFill>
                  <a:srgbClr val="000000"/>
                </a:solidFill>
                <a:latin typeface="Muli"/>
              </a:rPr>
              <a:t>Priority Queue lưu trữ các nút Huffman của cây Huffman, </a:t>
            </a:r>
          </a:p>
          <a:p>
            <a:pPr marL="847248" lvl="1" indent="-423624">
              <a:lnSpc>
                <a:spcPts val="5493"/>
              </a:lnSpc>
              <a:spcBef>
                <a:spcPct val="0"/>
              </a:spcBef>
              <a:buFont typeface="Arial"/>
              <a:buChar char="•"/>
            </a:pPr>
            <a:r>
              <a:rPr lang="en-US" sz="3924">
                <a:solidFill>
                  <a:srgbClr val="000000"/>
                </a:solidFill>
                <a:latin typeface="Muli"/>
              </a:rPr>
              <a:t>Key : ký tự, Value: tần suất của ký tự </a:t>
            </a:r>
          </a:p>
        </p:txBody>
      </p:sp>
      <p:sp>
        <p:nvSpPr>
          <p:cNvPr id="18" name="TextBox 18"/>
          <p:cNvSpPr txBox="1"/>
          <p:nvPr/>
        </p:nvSpPr>
        <p:spPr>
          <a:xfrm>
            <a:off x="12596451" y="2826212"/>
            <a:ext cx="3562350" cy="679450"/>
          </a:xfrm>
          <a:prstGeom prst="rect">
            <a:avLst/>
          </a:prstGeom>
        </p:spPr>
        <p:txBody>
          <a:bodyPr lIns="0" tIns="0" rIns="0" bIns="0" rtlCol="0" anchor="t">
            <a:spAutoFit/>
          </a:bodyPr>
          <a:lstStyle/>
          <a:p>
            <a:pPr algn="ctr">
              <a:lnSpc>
                <a:spcPts val="5599"/>
              </a:lnSpc>
              <a:spcBef>
                <a:spcPct val="0"/>
              </a:spcBef>
            </a:pPr>
            <a:r>
              <a:rPr lang="en-US" sz="3999">
                <a:solidFill>
                  <a:srgbClr val="000000"/>
                </a:solidFill>
                <a:latin typeface="Muli Bold"/>
              </a:rPr>
              <a:t>Huffman Node</a:t>
            </a:r>
          </a:p>
        </p:txBody>
      </p:sp>
      <p:sp>
        <p:nvSpPr>
          <p:cNvPr id="19" name="TextBox 19"/>
          <p:cNvSpPr txBox="1"/>
          <p:nvPr/>
        </p:nvSpPr>
        <p:spPr>
          <a:xfrm>
            <a:off x="1287169" y="3127837"/>
            <a:ext cx="9233857" cy="2062499"/>
          </a:xfrm>
          <a:prstGeom prst="rect">
            <a:avLst/>
          </a:prstGeom>
        </p:spPr>
        <p:txBody>
          <a:bodyPr lIns="0" tIns="0" rIns="0" bIns="0" rtlCol="0" anchor="t">
            <a:spAutoFit/>
          </a:bodyPr>
          <a:lstStyle/>
          <a:p>
            <a:pPr marL="847248" lvl="1" indent="-423624">
              <a:lnSpc>
                <a:spcPts val="5493"/>
              </a:lnSpc>
              <a:spcBef>
                <a:spcPct val="0"/>
              </a:spcBef>
              <a:buFont typeface="Arial"/>
              <a:buChar char="•"/>
            </a:pPr>
            <a:r>
              <a:rPr lang="en-US" sz="3924">
                <a:solidFill>
                  <a:srgbClr val="000000"/>
                </a:solidFill>
                <a:latin typeface="Muli"/>
              </a:rPr>
              <a:t>Thêm các phần tử trong mảng kí tự và tần suất xuất hiện tương ứng vào Priority Queue.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4F1E8"/>
        </a:solidFill>
        <a:effectLst/>
      </p:bgPr>
    </p:bg>
    <p:spTree>
      <p:nvGrpSpPr>
        <p:cNvPr id="1" name=""/>
        <p:cNvGrpSpPr/>
        <p:nvPr/>
      </p:nvGrpSpPr>
      <p:grpSpPr>
        <a:xfrm>
          <a:off x="0" y="0"/>
          <a:ext cx="0" cy="0"/>
          <a:chOff x="0" y="0"/>
          <a:chExt cx="0" cy="0"/>
        </a:xfrm>
      </p:grpSpPr>
      <p:grpSp>
        <p:nvGrpSpPr>
          <p:cNvPr id="2" name="Group 2"/>
          <p:cNvGrpSpPr/>
          <p:nvPr/>
        </p:nvGrpSpPr>
        <p:grpSpPr>
          <a:xfrm>
            <a:off x="9339387" y="9955221"/>
            <a:ext cx="8948613" cy="3086100"/>
            <a:chOff x="0" y="0"/>
            <a:chExt cx="2356836" cy="812800"/>
          </a:xfrm>
        </p:grpSpPr>
        <p:sp>
          <p:nvSpPr>
            <p:cNvPr id="3" name="Freeform 3"/>
            <p:cNvSpPr/>
            <p:nvPr/>
          </p:nvSpPr>
          <p:spPr>
            <a:xfrm>
              <a:off x="0" y="0"/>
              <a:ext cx="2356836" cy="812800"/>
            </a:xfrm>
            <a:custGeom>
              <a:avLst/>
              <a:gdLst/>
              <a:ahLst/>
              <a:cxnLst/>
              <a:rect l="l" t="t" r="r" b="b"/>
              <a:pathLst>
                <a:path w="2356836" h="812800">
                  <a:moveTo>
                    <a:pt x="0" y="0"/>
                  </a:moveTo>
                  <a:lnTo>
                    <a:pt x="2356836" y="0"/>
                  </a:lnTo>
                  <a:lnTo>
                    <a:pt x="2356836" y="812800"/>
                  </a:lnTo>
                  <a:lnTo>
                    <a:pt x="0" y="812800"/>
                  </a:lnTo>
                  <a:close/>
                </a:path>
              </a:pathLst>
            </a:custGeom>
            <a:solidFill>
              <a:srgbClr val="882A1B"/>
            </a:solidFill>
          </p:spPr>
        </p:sp>
        <p:sp>
          <p:nvSpPr>
            <p:cNvPr id="4" name="TextBox 4"/>
            <p:cNvSpPr txBox="1"/>
            <p:nvPr/>
          </p:nvSpPr>
          <p:spPr>
            <a:xfrm>
              <a:off x="0" y="-38100"/>
              <a:ext cx="2356836" cy="850900"/>
            </a:xfrm>
            <a:prstGeom prst="rect">
              <a:avLst/>
            </a:prstGeom>
          </p:spPr>
          <p:txBody>
            <a:bodyPr lIns="50800" tIns="50800" rIns="50800" bIns="50800" rtlCol="0" anchor="ctr"/>
            <a:lstStyle/>
            <a:p>
              <a:pPr algn="ctr">
                <a:lnSpc>
                  <a:spcPts val="3079"/>
                </a:lnSpc>
              </a:pPr>
              <a:endParaRPr/>
            </a:p>
          </p:txBody>
        </p:sp>
      </p:grpSp>
      <p:grpSp>
        <p:nvGrpSpPr>
          <p:cNvPr id="5" name="Group 5"/>
          <p:cNvGrpSpPr/>
          <p:nvPr/>
        </p:nvGrpSpPr>
        <p:grpSpPr>
          <a:xfrm>
            <a:off x="9554998" y="-2057400"/>
            <a:ext cx="8733002" cy="3086100"/>
            <a:chOff x="0" y="0"/>
            <a:chExt cx="2300050" cy="812800"/>
          </a:xfrm>
        </p:grpSpPr>
        <p:sp>
          <p:nvSpPr>
            <p:cNvPr id="6" name="Freeform 6"/>
            <p:cNvSpPr/>
            <p:nvPr/>
          </p:nvSpPr>
          <p:spPr>
            <a:xfrm>
              <a:off x="0" y="0"/>
              <a:ext cx="2300050" cy="812800"/>
            </a:xfrm>
            <a:custGeom>
              <a:avLst/>
              <a:gdLst/>
              <a:ahLst/>
              <a:cxnLst/>
              <a:rect l="l" t="t" r="r" b="b"/>
              <a:pathLst>
                <a:path w="2300050" h="812800">
                  <a:moveTo>
                    <a:pt x="0" y="0"/>
                  </a:moveTo>
                  <a:lnTo>
                    <a:pt x="2300050" y="0"/>
                  </a:lnTo>
                  <a:lnTo>
                    <a:pt x="2300050" y="812800"/>
                  </a:lnTo>
                  <a:lnTo>
                    <a:pt x="0" y="812800"/>
                  </a:lnTo>
                  <a:close/>
                </a:path>
              </a:pathLst>
            </a:custGeom>
            <a:solidFill>
              <a:srgbClr val="882A1B"/>
            </a:solidFill>
          </p:spPr>
        </p:sp>
        <p:sp>
          <p:nvSpPr>
            <p:cNvPr id="7" name="TextBox 7"/>
            <p:cNvSpPr txBox="1"/>
            <p:nvPr/>
          </p:nvSpPr>
          <p:spPr>
            <a:xfrm>
              <a:off x="0" y="-38100"/>
              <a:ext cx="2300050" cy="850900"/>
            </a:xfrm>
            <a:prstGeom prst="rect">
              <a:avLst/>
            </a:prstGeom>
          </p:spPr>
          <p:txBody>
            <a:bodyPr lIns="50800" tIns="50800" rIns="50800" bIns="50800" rtlCol="0" anchor="ctr"/>
            <a:lstStyle/>
            <a:p>
              <a:pPr algn="ctr">
                <a:lnSpc>
                  <a:spcPts val="3079"/>
                </a:lnSpc>
              </a:pPr>
              <a:endParaRPr/>
            </a:p>
          </p:txBody>
        </p:sp>
      </p:grpSp>
      <p:grpSp>
        <p:nvGrpSpPr>
          <p:cNvPr id="8" name="Group 8"/>
          <p:cNvGrpSpPr/>
          <p:nvPr/>
        </p:nvGrpSpPr>
        <p:grpSpPr>
          <a:xfrm>
            <a:off x="-1751523" y="-1660351"/>
            <a:ext cx="4686469" cy="4686469"/>
            <a:chOff x="0" y="0"/>
            <a:chExt cx="6248625" cy="6248625"/>
          </a:xfrm>
        </p:grpSpPr>
        <p:sp>
          <p:nvSpPr>
            <p:cNvPr id="9" name="Freeform 9"/>
            <p:cNvSpPr/>
            <p:nvPr/>
          </p:nvSpPr>
          <p:spPr>
            <a:xfrm>
              <a:off x="0" y="0"/>
              <a:ext cx="6248625" cy="6248625"/>
            </a:xfrm>
            <a:custGeom>
              <a:avLst/>
              <a:gdLst/>
              <a:ahLst/>
              <a:cxnLst/>
              <a:rect l="l" t="t" r="r" b="b"/>
              <a:pathLst>
                <a:path w="6248625" h="6248625">
                  <a:moveTo>
                    <a:pt x="0" y="0"/>
                  </a:moveTo>
                  <a:lnTo>
                    <a:pt x="6248625" y="0"/>
                  </a:lnTo>
                  <a:lnTo>
                    <a:pt x="6248625" y="6248625"/>
                  </a:lnTo>
                  <a:lnTo>
                    <a:pt x="0" y="62486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103977" y="90980"/>
              <a:ext cx="5945453" cy="5945453"/>
            </a:xfrm>
            <a:custGeom>
              <a:avLst/>
              <a:gdLst/>
              <a:ahLst/>
              <a:cxnLst/>
              <a:rect l="l" t="t" r="r" b="b"/>
              <a:pathLst>
                <a:path w="5945453" h="5945453">
                  <a:moveTo>
                    <a:pt x="0" y="0"/>
                  </a:moveTo>
                  <a:lnTo>
                    <a:pt x="5945454" y="0"/>
                  </a:lnTo>
                  <a:lnTo>
                    <a:pt x="5945454" y="5945454"/>
                  </a:lnTo>
                  <a:lnTo>
                    <a:pt x="0" y="594545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91973" y="181961"/>
              <a:ext cx="5614783" cy="5614783"/>
            </a:xfrm>
            <a:custGeom>
              <a:avLst/>
              <a:gdLst/>
              <a:ahLst/>
              <a:cxnLst/>
              <a:rect l="l" t="t" r="r" b="b"/>
              <a:pathLst>
                <a:path w="5614783" h="5614783">
                  <a:moveTo>
                    <a:pt x="0" y="0"/>
                  </a:moveTo>
                  <a:lnTo>
                    <a:pt x="5614782" y="0"/>
                  </a:lnTo>
                  <a:lnTo>
                    <a:pt x="5614782" y="5614783"/>
                  </a:lnTo>
                  <a:lnTo>
                    <a:pt x="0" y="561478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sp>
        <p:nvSpPr>
          <p:cNvPr id="12" name="TextBox 12"/>
          <p:cNvSpPr txBox="1"/>
          <p:nvPr/>
        </p:nvSpPr>
        <p:spPr>
          <a:xfrm>
            <a:off x="9732035" y="130175"/>
            <a:ext cx="13444671" cy="717550"/>
          </a:xfrm>
          <a:prstGeom prst="rect">
            <a:avLst/>
          </a:prstGeom>
        </p:spPr>
        <p:txBody>
          <a:bodyPr lIns="0" tIns="0" rIns="0" bIns="0" rtlCol="0" anchor="t">
            <a:spAutoFit/>
          </a:bodyPr>
          <a:lstStyle/>
          <a:p>
            <a:pPr marL="0" lvl="0" indent="0">
              <a:lnSpc>
                <a:spcPts val="5600"/>
              </a:lnSpc>
              <a:spcBef>
                <a:spcPct val="0"/>
              </a:spcBef>
            </a:pPr>
            <a:r>
              <a:rPr lang="en-US" sz="5000">
                <a:solidFill>
                  <a:srgbClr val="F4F1E8"/>
                </a:solidFill>
                <a:latin typeface="Cabin"/>
              </a:rPr>
              <a:t>II. Priority Queue trong mã hóa</a:t>
            </a:r>
          </a:p>
        </p:txBody>
      </p:sp>
      <p:sp>
        <p:nvSpPr>
          <p:cNvPr id="13" name="TextBox 13"/>
          <p:cNvSpPr txBox="1"/>
          <p:nvPr/>
        </p:nvSpPr>
        <p:spPr>
          <a:xfrm>
            <a:off x="-61163" y="130175"/>
            <a:ext cx="2103526" cy="2127250"/>
          </a:xfrm>
          <a:prstGeom prst="rect">
            <a:avLst/>
          </a:prstGeom>
        </p:spPr>
        <p:txBody>
          <a:bodyPr lIns="0" tIns="0" rIns="0" bIns="0" rtlCol="0" anchor="t">
            <a:spAutoFit/>
          </a:bodyPr>
          <a:lstStyle/>
          <a:p>
            <a:pPr marL="0" lvl="0" indent="0" algn="ctr">
              <a:lnSpc>
                <a:spcPts val="5600"/>
              </a:lnSpc>
              <a:spcBef>
                <a:spcPct val="0"/>
              </a:spcBef>
            </a:pPr>
            <a:r>
              <a:rPr lang="en-US" sz="5000">
                <a:solidFill>
                  <a:srgbClr val="F4F1E8"/>
                </a:solidFill>
                <a:latin typeface="Cabin"/>
              </a:rPr>
              <a:t>Cách thực hiện</a:t>
            </a:r>
          </a:p>
        </p:txBody>
      </p:sp>
      <p:sp>
        <p:nvSpPr>
          <p:cNvPr id="14" name="TextBox 14"/>
          <p:cNvSpPr txBox="1"/>
          <p:nvPr/>
        </p:nvSpPr>
        <p:spPr>
          <a:xfrm>
            <a:off x="3605272" y="4765675"/>
            <a:ext cx="11077456" cy="762000"/>
          </a:xfrm>
          <a:prstGeom prst="rect">
            <a:avLst/>
          </a:prstGeom>
        </p:spPr>
        <p:txBody>
          <a:bodyPr lIns="0" tIns="0" rIns="0" bIns="0" rtlCol="0" anchor="t">
            <a:spAutoFit/>
          </a:bodyPr>
          <a:lstStyle/>
          <a:p>
            <a:pPr marL="0" lvl="0" indent="0" algn="ctr">
              <a:lnSpc>
                <a:spcPts val="6299"/>
              </a:lnSpc>
              <a:spcBef>
                <a:spcPct val="0"/>
              </a:spcBef>
            </a:pPr>
            <a:r>
              <a:rPr lang="en-US" sz="4500" u="none" strike="noStrike">
                <a:solidFill>
                  <a:srgbClr val="000000"/>
                </a:solidFill>
                <a:latin typeface="Muli Bold"/>
              </a:rPr>
              <a:t>Xây dựng cây Huffman từ Priority Queue</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4F1E8"/>
        </a:solidFill>
        <a:effectLst/>
      </p:bgPr>
    </p:bg>
    <p:spTree>
      <p:nvGrpSpPr>
        <p:cNvPr id="1" name=""/>
        <p:cNvGrpSpPr/>
        <p:nvPr/>
      </p:nvGrpSpPr>
      <p:grpSpPr>
        <a:xfrm>
          <a:off x="0" y="0"/>
          <a:ext cx="0" cy="0"/>
          <a:chOff x="0" y="0"/>
          <a:chExt cx="0" cy="0"/>
        </a:xfrm>
      </p:grpSpPr>
      <p:grpSp>
        <p:nvGrpSpPr>
          <p:cNvPr id="2" name="Group 2"/>
          <p:cNvGrpSpPr/>
          <p:nvPr/>
        </p:nvGrpSpPr>
        <p:grpSpPr>
          <a:xfrm>
            <a:off x="9339387" y="9955221"/>
            <a:ext cx="8948613" cy="3086100"/>
            <a:chOff x="0" y="0"/>
            <a:chExt cx="2356836" cy="812800"/>
          </a:xfrm>
        </p:grpSpPr>
        <p:sp>
          <p:nvSpPr>
            <p:cNvPr id="3" name="Freeform 3"/>
            <p:cNvSpPr/>
            <p:nvPr/>
          </p:nvSpPr>
          <p:spPr>
            <a:xfrm>
              <a:off x="0" y="0"/>
              <a:ext cx="2356836" cy="812800"/>
            </a:xfrm>
            <a:custGeom>
              <a:avLst/>
              <a:gdLst/>
              <a:ahLst/>
              <a:cxnLst/>
              <a:rect l="l" t="t" r="r" b="b"/>
              <a:pathLst>
                <a:path w="2356836" h="812800">
                  <a:moveTo>
                    <a:pt x="0" y="0"/>
                  </a:moveTo>
                  <a:lnTo>
                    <a:pt x="2356836" y="0"/>
                  </a:lnTo>
                  <a:lnTo>
                    <a:pt x="2356836" y="812800"/>
                  </a:lnTo>
                  <a:lnTo>
                    <a:pt x="0" y="812800"/>
                  </a:lnTo>
                  <a:close/>
                </a:path>
              </a:pathLst>
            </a:custGeom>
            <a:solidFill>
              <a:srgbClr val="882A1B"/>
            </a:solidFill>
          </p:spPr>
        </p:sp>
        <p:sp>
          <p:nvSpPr>
            <p:cNvPr id="4" name="TextBox 4"/>
            <p:cNvSpPr txBox="1"/>
            <p:nvPr/>
          </p:nvSpPr>
          <p:spPr>
            <a:xfrm>
              <a:off x="0" y="-38100"/>
              <a:ext cx="2356836" cy="850900"/>
            </a:xfrm>
            <a:prstGeom prst="rect">
              <a:avLst/>
            </a:prstGeom>
          </p:spPr>
          <p:txBody>
            <a:bodyPr lIns="50800" tIns="50800" rIns="50800" bIns="50800" rtlCol="0" anchor="ctr"/>
            <a:lstStyle/>
            <a:p>
              <a:pPr algn="ctr">
                <a:lnSpc>
                  <a:spcPts val="3079"/>
                </a:lnSpc>
              </a:pPr>
              <a:endParaRPr/>
            </a:p>
          </p:txBody>
        </p:sp>
      </p:grpSp>
      <p:grpSp>
        <p:nvGrpSpPr>
          <p:cNvPr id="5" name="Group 5"/>
          <p:cNvGrpSpPr/>
          <p:nvPr/>
        </p:nvGrpSpPr>
        <p:grpSpPr>
          <a:xfrm>
            <a:off x="9554998" y="-2057400"/>
            <a:ext cx="8733002" cy="3086100"/>
            <a:chOff x="0" y="0"/>
            <a:chExt cx="2300050" cy="812800"/>
          </a:xfrm>
        </p:grpSpPr>
        <p:sp>
          <p:nvSpPr>
            <p:cNvPr id="6" name="Freeform 6"/>
            <p:cNvSpPr/>
            <p:nvPr/>
          </p:nvSpPr>
          <p:spPr>
            <a:xfrm>
              <a:off x="0" y="0"/>
              <a:ext cx="2300050" cy="812800"/>
            </a:xfrm>
            <a:custGeom>
              <a:avLst/>
              <a:gdLst/>
              <a:ahLst/>
              <a:cxnLst/>
              <a:rect l="l" t="t" r="r" b="b"/>
              <a:pathLst>
                <a:path w="2300050" h="812800">
                  <a:moveTo>
                    <a:pt x="0" y="0"/>
                  </a:moveTo>
                  <a:lnTo>
                    <a:pt x="2300050" y="0"/>
                  </a:lnTo>
                  <a:lnTo>
                    <a:pt x="2300050" y="812800"/>
                  </a:lnTo>
                  <a:lnTo>
                    <a:pt x="0" y="812800"/>
                  </a:lnTo>
                  <a:close/>
                </a:path>
              </a:pathLst>
            </a:custGeom>
            <a:solidFill>
              <a:srgbClr val="882A1B"/>
            </a:solidFill>
          </p:spPr>
        </p:sp>
        <p:sp>
          <p:nvSpPr>
            <p:cNvPr id="7" name="TextBox 7"/>
            <p:cNvSpPr txBox="1"/>
            <p:nvPr/>
          </p:nvSpPr>
          <p:spPr>
            <a:xfrm>
              <a:off x="0" y="-38100"/>
              <a:ext cx="2300050" cy="850900"/>
            </a:xfrm>
            <a:prstGeom prst="rect">
              <a:avLst/>
            </a:prstGeom>
          </p:spPr>
          <p:txBody>
            <a:bodyPr lIns="50800" tIns="50800" rIns="50800" bIns="50800" rtlCol="0" anchor="ctr"/>
            <a:lstStyle/>
            <a:p>
              <a:pPr algn="ctr">
                <a:lnSpc>
                  <a:spcPts val="3079"/>
                </a:lnSpc>
              </a:pPr>
              <a:endParaRPr/>
            </a:p>
          </p:txBody>
        </p:sp>
      </p:grpSp>
      <p:grpSp>
        <p:nvGrpSpPr>
          <p:cNvPr id="8" name="Group 8"/>
          <p:cNvGrpSpPr/>
          <p:nvPr/>
        </p:nvGrpSpPr>
        <p:grpSpPr>
          <a:xfrm>
            <a:off x="-1751523" y="-1660351"/>
            <a:ext cx="4686469" cy="4686469"/>
            <a:chOff x="0" y="0"/>
            <a:chExt cx="6248625" cy="6248625"/>
          </a:xfrm>
        </p:grpSpPr>
        <p:sp>
          <p:nvSpPr>
            <p:cNvPr id="9" name="Freeform 9"/>
            <p:cNvSpPr/>
            <p:nvPr/>
          </p:nvSpPr>
          <p:spPr>
            <a:xfrm>
              <a:off x="0" y="0"/>
              <a:ext cx="6248625" cy="6248625"/>
            </a:xfrm>
            <a:custGeom>
              <a:avLst/>
              <a:gdLst/>
              <a:ahLst/>
              <a:cxnLst/>
              <a:rect l="l" t="t" r="r" b="b"/>
              <a:pathLst>
                <a:path w="6248625" h="6248625">
                  <a:moveTo>
                    <a:pt x="0" y="0"/>
                  </a:moveTo>
                  <a:lnTo>
                    <a:pt x="6248625" y="0"/>
                  </a:lnTo>
                  <a:lnTo>
                    <a:pt x="6248625" y="6248625"/>
                  </a:lnTo>
                  <a:lnTo>
                    <a:pt x="0" y="62486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103977" y="90980"/>
              <a:ext cx="5945453" cy="5945453"/>
            </a:xfrm>
            <a:custGeom>
              <a:avLst/>
              <a:gdLst/>
              <a:ahLst/>
              <a:cxnLst/>
              <a:rect l="l" t="t" r="r" b="b"/>
              <a:pathLst>
                <a:path w="5945453" h="5945453">
                  <a:moveTo>
                    <a:pt x="0" y="0"/>
                  </a:moveTo>
                  <a:lnTo>
                    <a:pt x="5945454" y="0"/>
                  </a:lnTo>
                  <a:lnTo>
                    <a:pt x="5945454" y="5945454"/>
                  </a:lnTo>
                  <a:lnTo>
                    <a:pt x="0" y="594545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91973" y="181961"/>
              <a:ext cx="5614783" cy="5614783"/>
            </a:xfrm>
            <a:custGeom>
              <a:avLst/>
              <a:gdLst/>
              <a:ahLst/>
              <a:cxnLst/>
              <a:rect l="l" t="t" r="r" b="b"/>
              <a:pathLst>
                <a:path w="5614783" h="5614783">
                  <a:moveTo>
                    <a:pt x="0" y="0"/>
                  </a:moveTo>
                  <a:lnTo>
                    <a:pt x="5614782" y="0"/>
                  </a:lnTo>
                  <a:lnTo>
                    <a:pt x="5614782" y="5614783"/>
                  </a:lnTo>
                  <a:lnTo>
                    <a:pt x="0" y="561478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sp>
        <p:nvSpPr>
          <p:cNvPr id="12" name="TextBox 12"/>
          <p:cNvSpPr txBox="1"/>
          <p:nvPr/>
        </p:nvSpPr>
        <p:spPr>
          <a:xfrm>
            <a:off x="9732035" y="130175"/>
            <a:ext cx="13444671" cy="717550"/>
          </a:xfrm>
          <a:prstGeom prst="rect">
            <a:avLst/>
          </a:prstGeom>
        </p:spPr>
        <p:txBody>
          <a:bodyPr lIns="0" tIns="0" rIns="0" bIns="0" rtlCol="0" anchor="t">
            <a:spAutoFit/>
          </a:bodyPr>
          <a:lstStyle/>
          <a:p>
            <a:pPr marL="0" lvl="0" indent="0">
              <a:lnSpc>
                <a:spcPts val="5600"/>
              </a:lnSpc>
              <a:spcBef>
                <a:spcPct val="0"/>
              </a:spcBef>
            </a:pPr>
            <a:r>
              <a:rPr lang="en-US" sz="5000">
                <a:solidFill>
                  <a:srgbClr val="F4F1E8"/>
                </a:solidFill>
                <a:latin typeface="Cabin"/>
              </a:rPr>
              <a:t>II. Priority Queue trong mã hóa</a:t>
            </a:r>
          </a:p>
        </p:txBody>
      </p:sp>
      <p:sp>
        <p:nvSpPr>
          <p:cNvPr id="13" name="TextBox 13"/>
          <p:cNvSpPr txBox="1"/>
          <p:nvPr/>
        </p:nvSpPr>
        <p:spPr>
          <a:xfrm>
            <a:off x="-61163" y="130175"/>
            <a:ext cx="2103526" cy="2127250"/>
          </a:xfrm>
          <a:prstGeom prst="rect">
            <a:avLst/>
          </a:prstGeom>
        </p:spPr>
        <p:txBody>
          <a:bodyPr lIns="0" tIns="0" rIns="0" bIns="0" rtlCol="0" anchor="t">
            <a:spAutoFit/>
          </a:bodyPr>
          <a:lstStyle/>
          <a:p>
            <a:pPr marL="0" lvl="0" indent="0" algn="ctr">
              <a:lnSpc>
                <a:spcPts val="5600"/>
              </a:lnSpc>
              <a:spcBef>
                <a:spcPct val="0"/>
              </a:spcBef>
            </a:pPr>
            <a:r>
              <a:rPr lang="en-US" sz="5000">
                <a:solidFill>
                  <a:srgbClr val="F4F1E8"/>
                </a:solidFill>
                <a:latin typeface="Cabin"/>
              </a:rPr>
              <a:t>Cách thực hiện</a:t>
            </a:r>
          </a:p>
        </p:txBody>
      </p:sp>
      <p:sp>
        <p:nvSpPr>
          <p:cNvPr id="14" name="TextBox 14"/>
          <p:cNvSpPr txBox="1"/>
          <p:nvPr/>
        </p:nvSpPr>
        <p:spPr>
          <a:xfrm>
            <a:off x="3394080" y="1577975"/>
            <a:ext cx="9845635" cy="679450"/>
          </a:xfrm>
          <a:prstGeom prst="rect">
            <a:avLst/>
          </a:prstGeom>
        </p:spPr>
        <p:txBody>
          <a:bodyPr lIns="0" tIns="0" rIns="0" bIns="0" rtlCol="0" anchor="t">
            <a:spAutoFit/>
          </a:bodyPr>
          <a:lstStyle/>
          <a:p>
            <a:pPr marL="0" lvl="0" indent="0" algn="ctr">
              <a:lnSpc>
                <a:spcPts val="5599"/>
              </a:lnSpc>
              <a:spcBef>
                <a:spcPct val="0"/>
              </a:spcBef>
            </a:pPr>
            <a:r>
              <a:rPr lang="en-US" sz="3999" u="none" strike="noStrike">
                <a:solidFill>
                  <a:srgbClr val="000000"/>
                </a:solidFill>
                <a:latin typeface="Muli Bold"/>
              </a:rPr>
              <a:t>Xây dựng cây Huffman từ Priority Queue</a:t>
            </a:r>
          </a:p>
        </p:txBody>
      </p:sp>
      <p:sp>
        <p:nvSpPr>
          <p:cNvPr id="15" name="TextBox 15"/>
          <p:cNvSpPr txBox="1"/>
          <p:nvPr/>
        </p:nvSpPr>
        <p:spPr>
          <a:xfrm>
            <a:off x="1783929" y="3257550"/>
            <a:ext cx="13065939" cy="679450"/>
          </a:xfrm>
          <a:prstGeom prst="rect">
            <a:avLst/>
          </a:prstGeom>
        </p:spPr>
        <p:txBody>
          <a:bodyPr lIns="0" tIns="0" rIns="0" bIns="0" rtlCol="0" anchor="t">
            <a:spAutoFit/>
          </a:bodyPr>
          <a:lstStyle/>
          <a:p>
            <a:pPr algn="ctr">
              <a:lnSpc>
                <a:spcPts val="5599"/>
              </a:lnSpc>
              <a:spcBef>
                <a:spcPct val="0"/>
              </a:spcBef>
            </a:pPr>
            <a:r>
              <a:rPr lang="en-US" sz="3999">
                <a:solidFill>
                  <a:srgbClr val="000000"/>
                </a:solidFill>
                <a:latin typeface="Muli"/>
              </a:rPr>
              <a:t>VD: Input “ACBCAACCCBBAACCBBBCCCBCCBB”</a:t>
            </a:r>
          </a:p>
        </p:txBody>
      </p:sp>
      <p:graphicFrame>
        <p:nvGraphicFramePr>
          <p:cNvPr id="16" name="Table 16"/>
          <p:cNvGraphicFramePr>
            <a:graphicFrameLocks noGrp="1"/>
          </p:cNvGraphicFramePr>
          <p:nvPr/>
        </p:nvGraphicFramePr>
        <p:xfrm>
          <a:off x="5144050" y="5013325"/>
          <a:ext cx="7999899" cy="1257300"/>
        </p:xfrm>
        <a:graphic>
          <a:graphicData uri="http://schemas.openxmlformats.org/drawingml/2006/table">
            <a:tbl>
              <a:tblPr/>
              <a:tblGrid>
                <a:gridCol w="2666633">
                  <a:extLst>
                    <a:ext uri="{9D8B030D-6E8A-4147-A177-3AD203B41FA5}">
                      <a16:colId xmlns:a16="http://schemas.microsoft.com/office/drawing/2014/main" val="20000"/>
                    </a:ext>
                  </a:extLst>
                </a:gridCol>
                <a:gridCol w="2666633">
                  <a:extLst>
                    <a:ext uri="{9D8B030D-6E8A-4147-A177-3AD203B41FA5}">
                      <a16:colId xmlns:a16="http://schemas.microsoft.com/office/drawing/2014/main" val="20001"/>
                    </a:ext>
                  </a:extLst>
                </a:gridCol>
                <a:gridCol w="2666633">
                  <a:extLst>
                    <a:ext uri="{9D8B030D-6E8A-4147-A177-3AD203B41FA5}">
                      <a16:colId xmlns:a16="http://schemas.microsoft.com/office/drawing/2014/main" val="20002"/>
                    </a:ext>
                  </a:extLst>
                </a:gridCol>
              </a:tblGrid>
              <a:tr h="1257300">
                <a:tc>
                  <a:txBody>
                    <a:bodyPr/>
                    <a:lstStyle/>
                    <a:p>
                      <a:pPr algn="ctr">
                        <a:lnSpc>
                          <a:spcPts val="5599"/>
                        </a:lnSpc>
                        <a:defRPr/>
                      </a:pPr>
                      <a:r>
                        <a:rPr lang="en-US" sz="3999">
                          <a:solidFill>
                            <a:srgbClr val="000000"/>
                          </a:solidFill>
                          <a:latin typeface="Muli Bold"/>
                        </a:rPr>
                        <a:t>A</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5599"/>
                        </a:lnSpc>
                        <a:defRPr/>
                      </a:pPr>
                      <a:r>
                        <a:rPr lang="en-US" sz="3999">
                          <a:solidFill>
                            <a:srgbClr val="000000"/>
                          </a:solidFill>
                          <a:latin typeface="Muli Bold"/>
                        </a:rPr>
                        <a:t>B</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5599"/>
                        </a:lnSpc>
                        <a:defRPr/>
                      </a:pPr>
                      <a:r>
                        <a:rPr lang="en-US" sz="3999">
                          <a:solidFill>
                            <a:srgbClr val="000000"/>
                          </a:solidFill>
                          <a:latin typeface="Muli Bold"/>
                        </a:rPr>
                        <a:t>C</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7" name="Table 17"/>
          <p:cNvGraphicFramePr>
            <a:graphicFrameLocks noGrp="1"/>
          </p:cNvGraphicFramePr>
          <p:nvPr/>
        </p:nvGraphicFramePr>
        <p:xfrm>
          <a:off x="5144050" y="7484273"/>
          <a:ext cx="7999899" cy="1257300"/>
        </p:xfrm>
        <a:graphic>
          <a:graphicData uri="http://schemas.openxmlformats.org/drawingml/2006/table">
            <a:tbl>
              <a:tblPr/>
              <a:tblGrid>
                <a:gridCol w="2666633">
                  <a:extLst>
                    <a:ext uri="{9D8B030D-6E8A-4147-A177-3AD203B41FA5}">
                      <a16:colId xmlns:a16="http://schemas.microsoft.com/office/drawing/2014/main" val="20000"/>
                    </a:ext>
                  </a:extLst>
                </a:gridCol>
                <a:gridCol w="2666633">
                  <a:extLst>
                    <a:ext uri="{9D8B030D-6E8A-4147-A177-3AD203B41FA5}">
                      <a16:colId xmlns:a16="http://schemas.microsoft.com/office/drawing/2014/main" val="20001"/>
                    </a:ext>
                  </a:extLst>
                </a:gridCol>
                <a:gridCol w="2666633">
                  <a:extLst>
                    <a:ext uri="{9D8B030D-6E8A-4147-A177-3AD203B41FA5}">
                      <a16:colId xmlns:a16="http://schemas.microsoft.com/office/drawing/2014/main" val="20002"/>
                    </a:ext>
                  </a:extLst>
                </a:gridCol>
              </a:tblGrid>
              <a:tr h="1257300">
                <a:tc>
                  <a:txBody>
                    <a:bodyPr/>
                    <a:lstStyle/>
                    <a:p>
                      <a:pPr algn="ctr">
                        <a:lnSpc>
                          <a:spcPts val="5599"/>
                        </a:lnSpc>
                        <a:defRPr/>
                      </a:pPr>
                      <a:r>
                        <a:rPr lang="en-US" sz="3999">
                          <a:solidFill>
                            <a:srgbClr val="000000"/>
                          </a:solidFill>
                          <a:latin typeface="Muli Bold"/>
                        </a:rPr>
                        <a:t>5</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5599"/>
                        </a:lnSpc>
                        <a:defRPr/>
                      </a:pPr>
                      <a:r>
                        <a:rPr lang="en-US" sz="3999">
                          <a:solidFill>
                            <a:srgbClr val="000000"/>
                          </a:solidFill>
                          <a:latin typeface="Muli Bold"/>
                        </a:rPr>
                        <a:t>9</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5599"/>
                        </a:lnSpc>
                        <a:defRPr/>
                      </a:pPr>
                      <a:r>
                        <a:rPr lang="en-US" sz="3999">
                          <a:solidFill>
                            <a:srgbClr val="000000"/>
                          </a:solidFill>
                          <a:latin typeface="Muli Bold"/>
                        </a:rPr>
                        <a:t>12</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18" name="TextBox 18"/>
          <p:cNvSpPr txBox="1"/>
          <p:nvPr/>
        </p:nvSpPr>
        <p:spPr>
          <a:xfrm>
            <a:off x="2934946" y="5167313"/>
            <a:ext cx="1462445" cy="854075"/>
          </a:xfrm>
          <a:prstGeom prst="rect">
            <a:avLst/>
          </a:prstGeom>
        </p:spPr>
        <p:txBody>
          <a:bodyPr lIns="0" tIns="0" rIns="0" bIns="0" rtlCol="0" anchor="t">
            <a:spAutoFit/>
          </a:bodyPr>
          <a:lstStyle/>
          <a:p>
            <a:pPr algn="ctr">
              <a:lnSpc>
                <a:spcPts val="7000"/>
              </a:lnSpc>
              <a:spcBef>
                <a:spcPct val="0"/>
              </a:spcBef>
            </a:pPr>
            <a:r>
              <a:rPr lang="en-US" sz="5000">
                <a:solidFill>
                  <a:srgbClr val="000000"/>
                </a:solidFill>
                <a:latin typeface="Muli"/>
              </a:rPr>
              <a:t>char </a:t>
            </a:r>
          </a:p>
        </p:txBody>
      </p:sp>
      <p:sp>
        <p:nvSpPr>
          <p:cNvPr id="19" name="TextBox 19"/>
          <p:cNvSpPr txBox="1"/>
          <p:nvPr/>
        </p:nvSpPr>
        <p:spPr>
          <a:xfrm>
            <a:off x="3023096" y="7638261"/>
            <a:ext cx="1374295" cy="826508"/>
          </a:xfrm>
          <a:prstGeom prst="rect">
            <a:avLst/>
          </a:prstGeom>
        </p:spPr>
        <p:txBody>
          <a:bodyPr wrap="square" lIns="0" tIns="0" rIns="0" bIns="0" rtlCol="0" anchor="t">
            <a:spAutoFit/>
          </a:bodyPr>
          <a:lstStyle/>
          <a:p>
            <a:pPr algn="ctr">
              <a:lnSpc>
                <a:spcPts val="7000"/>
              </a:lnSpc>
              <a:spcBef>
                <a:spcPct val="0"/>
              </a:spcBef>
            </a:pPr>
            <a:r>
              <a:rPr lang="en-US" sz="5000">
                <a:solidFill>
                  <a:srgbClr val="000000"/>
                </a:solidFill>
                <a:latin typeface="Muli"/>
              </a:rPr>
              <a:t>freq</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4F1E8"/>
        </a:solidFill>
        <a:effectLst/>
      </p:bgPr>
    </p:bg>
    <p:spTree>
      <p:nvGrpSpPr>
        <p:cNvPr id="1" name=""/>
        <p:cNvGrpSpPr/>
        <p:nvPr/>
      </p:nvGrpSpPr>
      <p:grpSpPr>
        <a:xfrm>
          <a:off x="0" y="0"/>
          <a:ext cx="0" cy="0"/>
          <a:chOff x="0" y="0"/>
          <a:chExt cx="0" cy="0"/>
        </a:xfrm>
      </p:grpSpPr>
      <p:grpSp>
        <p:nvGrpSpPr>
          <p:cNvPr id="2" name="Group 2"/>
          <p:cNvGrpSpPr/>
          <p:nvPr/>
        </p:nvGrpSpPr>
        <p:grpSpPr>
          <a:xfrm>
            <a:off x="9339387" y="9955221"/>
            <a:ext cx="8948613" cy="3086100"/>
            <a:chOff x="0" y="0"/>
            <a:chExt cx="2356836" cy="812800"/>
          </a:xfrm>
        </p:grpSpPr>
        <p:sp>
          <p:nvSpPr>
            <p:cNvPr id="3" name="Freeform 3"/>
            <p:cNvSpPr/>
            <p:nvPr/>
          </p:nvSpPr>
          <p:spPr>
            <a:xfrm>
              <a:off x="0" y="0"/>
              <a:ext cx="2356836" cy="812800"/>
            </a:xfrm>
            <a:custGeom>
              <a:avLst/>
              <a:gdLst/>
              <a:ahLst/>
              <a:cxnLst/>
              <a:rect l="l" t="t" r="r" b="b"/>
              <a:pathLst>
                <a:path w="2356836" h="812800">
                  <a:moveTo>
                    <a:pt x="0" y="0"/>
                  </a:moveTo>
                  <a:lnTo>
                    <a:pt x="2356836" y="0"/>
                  </a:lnTo>
                  <a:lnTo>
                    <a:pt x="2356836" y="812800"/>
                  </a:lnTo>
                  <a:lnTo>
                    <a:pt x="0" y="812800"/>
                  </a:lnTo>
                  <a:close/>
                </a:path>
              </a:pathLst>
            </a:custGeom>
            <a:solidFill>
              <a:srgbClr val="882A1B"/>
            </a:solidFill>
          </p:spPr>
        </p:sp>
        <p:sp>
          <p:nvSpPr>
            <p:cNvPr id="4" name="TextBox 4"/>
            <p:cNvSpPr txBox="1"/>
            <p:nvPr/>
          </p:nvSpPr>
          <p:spPr>
            <a:xfrm>
              <a:off x="0" y="-38100"/>
              <a:ext cx="2356836" cy="850900"/>
            </a:xfrm>
            <a:prstGeom prst="rect">
              <a:avLst/>
            </a:prstGeom>
          </p:spPr>
          <p:txBody>
            <a:bodyPr lIns="50800" tIns="50800" rIns="50800" bIns="50800" rtlCol="0" anchor="ctr"/>
            <a:lstStyle/>
            <a:p>
              <a:pPr algn="ctr">
                <a:lnSpc>
                  <a:spcPts val="3079"/>
                </a:lnSpc>
              </a:pPr>
              <a:endParaRPr/>
            </a:p>
          </p:txBody>
        </p:sp>
      </p:grpSp>
      <p:grpSp>
        <p:nvGrpSpPr>
          <p:cNvPr id="5" name="Group 5"/>
          <p:cNvGrpSpPr/>
          <p:nvPr/>
        </p:nvGrpSpPr>
        <p:grpSpPr>
          <a:xfrm>
            <a:off x="9554998" y="-2057400"/>
            <a:ext cx="8733002" cy="3086100"/>
            <a:chOff x="0" y="0"/>
            <a:chExt cx="2300050" cy="812800"/>
          </a:xfrm>
        </p:grpSpPr>
        <p:sp>
          <p:nvSpPr>
            <p:cNvPr id="6" name="Freeform 6"/>
            <p:cNvSpPr/>
            <p:nvPr/>
          </p:nvSpPr>
          <p:spPr>
            <a:xfrm>
              <a:off x="0" y="0"/>
              <a:ext cx="2300050" cy="812800"/>
            </a:xfrm>
            <a:custGeom>
              <a:avLst/>
              <a:gdLst/>
              <a:ahLst/>
              <a:cxnLst/>
              <a:rect l="l" t="t" r="r" b="b"/>
              <a:pathLst>
                <a:path w="2300050" h="812800">
                  <a:moveTo>
                    <a:pt x="0" y="0"/>
                  </a:moveTo>
                  <a:lnTo>
                    <a:pt x="2300050" y="0"/>
                  </a:lnTo>
                  <a:lnTo>
                    <a:pt x="2300050" y="812800"/>
                  </a:lnTo>
                  <a:lnTo>
                    <a:pt x="0" y="812800"/>
                  </a:lnTo>
                  <a:close/>
                </a:path>
              </a:pathLst>
            </a:custGeom>
            <a:solidFill>
              <a:srgbClr val="882A1B"/>
            </a:solidFill>
          </p:spPr>
        </p:sp>
        <p:sp>
          <p:nvSpPr>
            <p:cNvPr id="7" name="TextBox 7"/>
            <p:cNvSpPr txBox="1"/>
            <p:nvPr/>
          </p:nvSpPr>
          <p:spPr>
            <a:xfrm>
              <a:off x="0" y="-38100"/>
              <a:ext cx="2300050" cy="850900"/>
            </a:xfrm>
            <a:prstGeom prst="rect">
              <a:avLst/>
            </a:prstGeom>
          </p:spPr>
          <p:txBody>
            <a:bodyPr lIns="50800" tIns="50800" rIns="50800" bIns="50800" rtlCol="0" anchor="ctr"/>
            <a:lstStyle/>
            <a:p>
              <a:pPr algn="ctr">
                <a:lnSpc>
                  <a:spcPts val="3079"/>
                </a:lnSpc>
              </a:pPr>
              <a:endParaRPr/>
            </a:p>
          </p:txBody>
        </p:sp>
      </p:grpSp>
      <p:grpSp>
        <p:nvGrpSpPr>
          <p:cNvPr id="8" name="Group 8"/>
          <p:cNvGrpSpPr/>
          <p:nvPr/>
        </p:nvGrpSpPr>
        <p:grpSpPr>
          <a:xfrm>
            <a:off x="-1751523" y="-1660351"/>
            <a:ext cx="4686469" cy="4686469"/>
            <a:chOff x="0" y="0"/>
            <a:chExt cx="6248625" cy="6248625"/>
          </a:xfrm>
        </p:grpSpPr>
        <p:sp>
          <p:nvSpPr>
            <p:cNvPr id="9" name="Freeform 9"/>
            <p:cNvSpPr/>
            <p:nvPr/>
          </p:nvSpPr>
          <p:spPr>
            <a:xfrm>
              <a:off x="0" y="0"/>
              <a:ext cx="6248625" cy="6248625"/>
            </a:xfrm>
            <a:custGeom>
              <a:avLst/>
              <a:gdLst/>
              <a:ahLst/>
              <a:cxnLst/>
              <a:rect l="l" t="t" r="r" b="b"/>
              <a:pathLst>
                <a:path w="6248625" h="6248625">
                  <a:moveTo>
                    <a:pt x="0" y="0"/>
                  </a:moveTo>
                  <a:lnTo>
                    <a:pt x="6248625" y="0"/>
                  </a:lnTo>
                  <a:lnTo>
                    <a:pt x="6248625" y="6248625"/>
                  </a:lnTo>
                  <a:lnTo>
                    <a:pt x="0" y="62486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103977" y="90980"/>
              <a:ext cx="5945453" cy="5945453"/>
            </a:xfrm>
            <a:custGeom>
              <a:avLst/>
              <a:gdLst/>
              <a:ahLst/>
              <a:cxnLst/>
              <a:rect l="l" t="t" r="r" b="b"/>
              <a:pathLst>
                <a:path w="5945453" h="5945453">
                  <a:moveTo>
                    <a:pt x="0" y="0"/>
                  </a:moveTo>
                  <a:lnTo>
                    <a:pt x="5945454" y="0"/>
                  </a:lnTo>
                  <a:lnTo>
                    <a:pt x="5945454" y="5945454"/>
                  </a:lnTo>
                  <a:lnTo>
                    <a:pt x="0" y="594545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91973" y="181961"/>
              <a:ext cx="5614783" cy="5614783"/>
            </a:xfrm>
            <a:custGeom>
              <a:avLst/>
              <a:gdLst/>
              <a:ahLst/>
              <a:cxnLst/>
              <a:rect l="l" t="t" r="r" b="b"/>
              <a:pathLst>
                <a:path w="5614783" h="5614783">
                  <a:moveTo>
                    <a:pt x="0" y="0"/>
                  </a:moveTo>
                  <a:lnTo>
                    <a:pt x="5614782" y="0"/>
                  </a:lnTo>
                  <a:lnTo>
                    <a:pt x="5614782" y="5614783"/>
                  </a:lnTo>
                  <a:lnTo>
                    <a:pt x="0" y="561478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graphicFrame>
        <p:nvGraphicFramePr>
          <p:cNvPr id="12" name="Table 12"/>
          <p:cNvGraphicFramePr>
            <a:graphicFrameLocks noGrp="1"/>
          </p:cNvGraphicFramePr>
          <p:nvPr/>
        </p:nvGraphicFramePr>
        <p:xfrm>
          <a:off x="8793784" y="3279982"/>
          <a:ext cx="8891862" cy="1390650"/>
        </p:xfrm>
        <a:graphic>
          <a:graphicData uri="http://schemas.openxmlformats.org/drawingml/2006/table">
            <a:tbl>
              <a:tblPr/>
              <a:tblGrid>
                <a:gridCol w="2963954">
                  <a:extLst>
                    <a:ext uri="{9D8B030D-6E8A-4147-A177-3AD203B41FA5}">
                      <a16:colId xmlns:a16="http://schemas.microsoft.com/office/drawing/2014/main" val="20000"/>
                    </a:ext>
                  </a:extLst>
                </a:gridCol>
                <a:gridCol w="2963954">
                  <a:extLst>
                    <a:ext uri="{9D8B030D-6E8A-4147-A177-3AD203B41FA5}">
                      <a16:colId xmlns:a16="http://schemas.microsoft.com/office/drawing/2014/main" val="20001"/>
                    </a:ext>
                  </a:extLst>
                </a:gridCol>
                <a:gridCol w="2963954">
                  <a:extLst>
                    <a:ext uri="{9D8B030D-6E8A-4147-A177-3AD203B41FA5}">
                      <a16:colId xmlns:a16="http://schemas.microsoft.com/office/drawing/2014/main" val="20002"/>
                    </a:ext>
                  </a:extLst>
                </a:gridCol>
              </a:tblGrid>
              <a:tr h="1390650">
                <a:tc>
                  <a:txBody>
                    <a:bodyPr/>
                    <a:lstStyle/>
                    <a:p>
                      <a:pPr algn="ctr">
                        <a:lnSpc>
                          <a:spcPts val="3499"/>
                        </a:lnSpc>
                        <a:defRPr/>
                      </a:pPr>
                      <a:r>
                        <a:rPr lang="en-US" sz="2499">
                          <a:solidFill>
                            <a:srgbClr val="000000"/>
                          </a:solidFill>
                          <a:latin typeface="Muli Bold"/>
                        </a:rPr>
                        <a:t>Key: A</a:t>
                      </a:r>
                      <a:endParaRPr lang="en-US" sz="1100"/>
                    </a:p>
                    <a:p>
                      <a:pPr algn="ctr">
                        <a:lnSpc>
                          <a:spcPts val="3499"/>
                        </a:lnSpc>
                      </a:pPr>
                      <a:r>
                        <a:rPr lang="en-US" sz="2499">
                          <a:solidFill>
                            <a:srgbClr val="000000"/>
                          </a:solidFill>
                          <a:latin typeface="Muli Bold"/>
                        </a:rPr>
                        <a:t>Value: 5</a:t>
                      </a:r>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solidFill>
                      <a:srgbClr val="FFEBCD"/>
                    </a:solidFill>
                  </a:tcPr>
                </a:tc>
                <a:tc>
                  <a:txBody>
                    <a:bodyPr/>
                    <a:lstStyle/>
                    <a:p>
                      <a:pPr algn="ctr">
                        <a:lnSpc>
                          <a:spcPts val="3499"/>
                        </a:lnSpc>
                        <a:defRPr/>
                      </a:pPr>
                      <a:r>
                        <a:rPr lang="en-US" sz="2499">
                          <a:solidFill>
                            <a:srgbClr val="000000"/>
                          </a:solidFill>
                          <a:latin typeface="Muli Bold"/>
                        </a:rPr>
                        <a:t>Key: B</a:t>
                      </a:r>
                      <a:endParaRPr lang="en-US" sz="1100"/>
                    </a:p>
                    <a:p>
                      <a:pPr algn="ctr">
                        <a:lnSpc>
                          <a:spcPts val="3499"/>
                        </a:lnSpc>
                      </a:pPr>
                      <a:r>
                        <a:rPr lang="en-US" sz="2499">
                          <a:solidFill>
                            <a:srgbClr val="000000"/>
                          </a:solidFill>
                          <a:latin typeface="Muli Bold"/>
                        </a:rPr>
                        <a:t>Value: 9</a:t>
                      </a:r>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solidFill>
                      <a:srgbClr val="FFEBCD"/>
                    </a:solidFill>
                  </a:tcPr>
                </a:tc>
                <a:tc>
                  <a:txBody>
                    <a:bodyPr/>
                    <a:lstStyle/>
                    <a:p>
                      <a:pPr algn="ctr">
                        <a:lnSpc>
                          <a:spcPts val="3499"/>
                        </a:lnSpc>
                        <a:defRPr/>
                      </a:pPr>
                      <a:r>
                        <a:rPr lang="en-US" sz="2499">
                          <a:solidFill>
                            <a:srgbClr val="000000"/>
                          </a:solidFill>
                          <a:latin typeface="Muli Bold"/>
                        </a:rPr>
                        <a:t>Key: C</a:t>
                      </a:r>
                      <a:endParaRPr lang="en-US" sz="1100"/>
                    </a:p>
                    <a:p>
                      <a:pPr algn="ctr">
                        <a:lnSpc>
                          <a:spcPts val="3499"/>
                        </a:lnSpc>
                      </a:pPr>
                      <a:r>
                        <a:rPr lang="en-US" sz="2499">
                          <a:solidFill>
                            <a:srgbClr val="000000"/>
                          </a:solidFill>
                          <a:latin typeface="Muli Bold"/>
                        </a:rPr>
                        <a:t>Value: 12</a:t>
                      </a:r>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solidFill>
                      <a:srgbClr val="FFEBCD"/>
                    </a:solidFill>
                  </a:tcPr>
                </a:tc>
                <a:extLst>
                  <a:ext uri="{0D108BD9-81ED-4DB2-BD59-A6C34878D82A}">
                    <a16:rowId xmlns:a16="http://schemas.microsoft.com/office/drawing/2014/main" val="10000"/>
                  </a:ext>
                </a:extLst>
              </a:tr>
            </a:tbl>
          </a:graphicData>
        </a:graphic>
      </p:graphicFrame>
      <p:sp>
        <p:nvSpPr>
          <p:cNvPr id="13" name="TextBox 13"/>
          <p:cNvSpPr txBox="1"/>
          <p:nvPr/>
        </p:nvSpPr>
        <p:spPr>
          <a:xfrm>
            <a:off x="9732035" y="130175"/>
            <a:ext cx="13444671" cy="717550"/>
          </a:xfrm>
          <a:prstGeom prst="rect">
            <a:avLst/>
          </a:prstGeom>
        </p:spPr>
        <p:txBody>
          <a:bodyPr lIns="0" tIns="0" rIns="0" bIns="0" rtlCol="0" anchor="t">
            <a:spAutoFit/>
          </a:bodyPr>
          <a:lstStyle/>
          <a:p>
            <a:pPr marL="0" lvl="0" indent="0">
              <a:lnSpc>
                <a:spcPts val="5600"/>
              </a:lnSpc>
              <a:spcBef>
                <a:spcPct val="0"/>
              </a:spcBef>
            </a:pPr>
            <a:r>
              <a:rPr lang="en-US" sz="5000">
                <a:solidFill>
                  <a:srgbClr val="F4F1E8"/>
                </a:solidFill>
                <a:latin typeface="Cabin"/>
              </a:rPr>
              <a:t>II. Priority Queue trong mã hóa</a:t>
            </a:r>
          </a:p>
        </p:txBody>
      </p:sp>
      <p:sp>
        <p:nvSpPr>
          <p:cNvPr id="14" name="TextBox 14"/>
          <p:cNvSpPr txBox="1"/>
          <p:nvPr/>
        </p:nvSpPr>
        <p:spPr>
          <a:xfrm>
            <a:off x="-61163" y="130175"/>
            <a:ext cx="2103526" cy="2127250"/>
          </a:xfrm>
          <a:prstGeom prst="rect">
            <a:avLst/>
          </a:prstGeom>
        </p:spPr>
        <p:txBody>
          <a:bodyPr lIns="0" tIns="0" rIns="0" bIns="0" rtlCol="0" anchor="t">
            <a:spAutoFit/>
          </a:bodyPr>
          <a:lstStyle/>
          <a:p>
            <a:pPr marL="0" lvl="0" indent="0" algn="ctr">
              <a:lnSpc>
                <a:spcPts val="5600"/>
              </a:lnSpc>
              <a:spcBef>
                <a:spcPct val="0"/>
              </a:spcBef>
            </a:pPr>
            <a:r>
              <a:rPr lang="en-US" sz="5000">
                <a:solidFill>
                  <a:srgbClr val="F4F1E8"/>
                </a:solidFill>
                <a:latin typeface="Cabin"/>
              </a:rPr>
              <a:t>Cách thực hiện</a:t>
            </a:r>
          </a:p>
        </p:txBody>
      </p:sp>
      <p:sp>
        <p:nvSpPr>
          <p:cNvPr id="15" name="TextBox 15"/>
          <p:cNvSpPr txBox="1"/>
          <p:nvPr/>
        </p:nvSpPr>
        <p:spPr>
          <a:xfrm>
            <a:off x="3394080" y="1577975"/>
            <a:ext cx="9845635" cy="679450"/>
          </a:xfrm>
          <a:prstGeom prst="rect">
            <a:avLst/>
          </a:prstGeom>
        </p:spPr>
        <p:txBody>
          <a:bodyPr lIns="0" tIns="0" rIns="0" bIns="0" rtlCol="0" anchor="t">
            <a:spAutoFit/>
          </a:bodyPr>
          <a:lstStyle/>
          <a:p>
            <a:pPr marL="0" lvl="0" indent="0" algn="ctr">
              <a:lnSpc>
                <a:spcPts val="5599"/>
              </a:lnSpc>
              <a:spcBef>
                <a:spcPct val="0"/>
              </a:spcBef>
            </a:pPr>
            <a:r>
              <a:rPr lang="en-US" sz="3999" u="none" strike="noStrike">
                <a:solidFill>
                  <a:srgbClr val="000000"/>
                </a:solidFill>
                <a:latin typeface="Muli Bold"/>
              </a:rPr>
              <a:t>Xây dựng cây Huffman từ Priority Queue</a:t>
            </a:r>
          </a:p>
        </p:txBody>
      </p:sp>
      <p:sp>
        <p:nvSpPr>
          <p:cNvPr id="16" name="TextBox 16"/>
          <p:cNvSpPr txBox="1"/>
          <p:nvPr/>
        </p:nvSpPr>
        <p:spPr>
          <a:xfrm>
            <a:off x="358373" y="3184732"/>
            <a:ext cx="8229038" cy="2299049"/>
          </a:xfrm>
          <a:prstGeom prst="rect">
            <a:avLst/>
          </a:prstGeom>
        </p:spPr>
        <p:txBody>
          <a:bodyPr lIns="0" tIns="0" rIns="0" bIns="0" rtlCol="0" anchor="t">
            <a:spAutoFit/>
          </a:bodyPr>
          <a:lstStyle/>
          <a:p>
            <a:pPr marL="941595" lvl="1" indent="-470798">
              <a:lnSpc>
                <a:spcPts val="6105"/>
              </a:lnSpc>
              <a:buFont typeface="Arial"/>
              <a:buChar char="•"/>
            </a:pPr>
            <a:r>
              <a:rPr lang="en-US" sz="4361">
                <a:solidFill>
                  <a:srgbClr val="000000"/>
                </a:solidFill>
                <a:latin typeface="Muli"/>
              </a:rPr>
              <a:t>Lặp lại quá trình sau cho đến khi Priority Queue chỉ còn 1 nút: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4F1E8"/>
        </a:solidFill>
        <a:effectLst/>
      </p:bgPr>
    </p:bg>
    <p:spTree>
      <p:nvGrpSpPr>
        <p:cNvPr id="1" name=""/>
        <p:cNvGrpSpPr/>
        <p:nvPr/>
      </p:nvGrpSpPr>
      <p:grpSpPr>
        <a:xfrm>
          <a:off x="0" y="0"/>
          <a:ext cx="0" cy="0"/>
          <a:chOff x="0" y="0"/>
          <a:chExt cx="0" cy="0"/>
        </a:xfrm>
      </p:grpSpPr>
      <p:grpSp>
        <p:nvGrpSpPr>
          <p:cNvPr id="2" name="Group 2"/>
          <p:cNvGrpSpPr/>
          <p:nvPr/>
        </p:nvGrpSpPr>
        <p:grpSpPr>
          <a:xfrm>
            <a:off x="9339387" y="9955221"/>
            <a:ext cx="8948613" cy="3086100"/>
            <a:chOff x="0" y="0"/>
            <a:chExt cx="2356836" cy="812800"/>
          </a:xfrm>
        </p:grpSpPr>
        <p:sp>
          <p:nvSpPr>
            <p:cNvPr id="3" name="Freeform 3"/>
            <p:cNvSpPr/>
            <p:nvPr/>
          </p:nvSpPr>
          <p:spPr>
            <a:xfrm>
              <a:off x="0" y="0"/>
              <a:ext cx="2356836" cy="812800"/>
            </a:xfrm>
            <a:custGeom>
              <a:avLst/>
              <a:gdLst/>
              <a:ahLst/>
              <a:cxnLst/>
              <a:rect l="l" t="t" r="r" b="b"/>
              <a:pathLst>
                <a:path w="2356836" h="812800">
                  <a:moveTo>
                    <a:pt x="0" y="0"/>
                  </a:moveTo>
                  <a:lnTo>
                    <a:pt x="2356836" y="0"/>
                  </a:lnTo>
                  <a:lnTo>
                    <a:pt x="2356836" y="812800"/>
                  </a:lnTo>
                  <a:lnTo>
                    <a:pt x="0" y="812800"/>
                  </a:lnTo>
                  <a:close/>
                </a:path>
              </a:pathLst>
            </a:custGeom>
            <a:solidFill>
              <a:srgbClr val="882A1B"/>
            </a:solidFill>
          </p:spPr>
        </p:sp>
        <p:sp>
          <p:nvSpPr>
            <p:cNvPr id="4" name="TextBox 4"/>
            <p:cNvSpPr txBox="1"/>
            <p:nvPr/>
          </p:nvSpPr>
          <p:spPr>
            <a:xfrm>
              <a:off x="0" y="-38100"/>
              <a:ext cx="2356836" cy="850900"/>
            </a:xfrm>
            <a:prstGeom prst="rect">
              <a:avLst/>
            </a:prstGeom>
          </p:spPr>
          <p:txBody>
            <a:bodyPr lIns="50800" tIns="50800" rIns="50800" bIns="50800" rtlCol="0" anchor="ctr"/>
            <a:lstStyle/>
            <a:p>
              <a:pPr algn="ctr">
                <a:lnSpc>
                  <a:spcPts val="3079"/>
                </a:lnSpc>
              </a:pPr>
              <a:endParaRPr/>
            </a:p>
          </p:txBody>
        </p:sp>
      </p:grpSp>
      <p:grpSp>
        <p:nvGrpSpPr>
          <p:cNvPr id="5" name="Group 5"/>
          <p:cNvGrpSpPr/>
          <p:nvPr/>
        </p:nvGrpSpPr>
        <p:grpSpPr>
          <a:xfrm>
            <a:off x="9554998" y="-2057400"/>
            <a:ext cx="8733002" cy="3086100"/>
            <a:chOff x="0" y="0"/>
            <a:chExt cx="2300050" cy="812800"/>
          </a:xfrm>
        </p:grpSpPr>
        <p:sp>
          <p:nvSpPr>
            <p:cNvPr id="6" name="Freeform 6"/>
            <p:cNvSpPr/>
            <p:nvPr/>
          </p:nvSpPr>
          <p:spPr>
            <a:xfrm>
              <a:off x="0" y="0"/>
              <a:ext cx="2300050" cy="812800"/>
            </a:xfrm>
            <a:custGeom>
              <a:avLst/>
              <a:gdLst/>
              <a:ahLst/>
              <a:cxnLst/>
              <a:rect l="l" t="t" r="r" b="b"/>
              <a:pathLst>
                <a:path w="2300050" h="812800">
                  <a:moveTo>
                    <a:pt x="0" y="0"/>
                  </a:moveTo>
                  <a:lnTo>
                    <a:pt x="2300050" y="0"/>
                  </a:lnTo>
                  <a:lnTo>
                    <a:pt x="2300050" y="812800"/>
                  </a:lnTo>
                  <a:lnTo>
                    <a:pt x="0" y="812800"/>
                  </a:lnTo>
                  <a:close/>
                </a:path>
              </a:pathLst>
            </a:custGeom>
            <a:solidFill>
              <a:srgbClr val="882A1B"/>
            </a:solidFill>
          </p:spPr>
        </p:sp>
        <p:sp>
          <p:nvSpPr>
            <p:cNvPr id="7" name="TextBox 7"/>
            <p:cNvSpPr txBox="1"/>
            <p:nvPr/>
          </p:nvSpPr>
          <p:spPr>
            <a:xfrm>
              <a:off x="0" y="-38100"/>
              <a:ext cx="2300050" cy="850900"/>
            </a:xfrm>
            <a:prstGeom prst="rect">
              <a:avLst/>
            </a:prstGeom>
          </p:spPr>
          <p:txBody>
            <a:bodyPr lIns="50800" tIns="50800" rIns="50800" bIns="50800" rtlCol="0" anchor="ctr"/>
            <a:lstStyle/>
            <a:p>
              <a:pPr algn="ctr">
                <a:lnSpc>
                  <a:spcPts val="3079"/>
                </a:lnSpc>
              </a:pPr>
              <a:endParaRPr/>
            </a:p>
          </p:txBody>
        </p:sp>
      </p:grpSp>
      <p:grpSp>
        <p:nvGrpSpPr>
          <p:cNvPr id="8" name="Group 8"/>
          <p:cNvGrpSpPr/>
          <p:nvPr/>
        </p:nvGrpSpPr>
        <p:grpSpPr>
          <a:xfrm>
            <a:off x="-1751523" y="-1660351"/>
            <a:ext cx="4686469" cy="4686469"/>
            <a:chOff x="0" y="0"/>
            <a:chExt cx="6248625" cy="6248625"/>
          </a:xfrm>
        </p:grpSpPr>
        <p:sp>
          <p:nvSpPr>
            <p:cNvPr id="9" name="Freeform 9"/>
            <p:cNvSpPr/>
            <p:nvPr/>
          </p:nvSpPr>
          <p:spPr>
            <a:xfrm>
              <a:off x="0" y="0"/>
              <a:ext cx="6248625" cy="6248625"/>
            </a:xfrm>
            <a:custGeom>
              <a:avLst/>
              <a:gdLst/>
              <a:ahLst/>
              <a:cxnLst/>
              <a:rect l="l" t="t" r="r" b="b"/>
              <a:pathLst>
                <a:path w="6248625" h="6248625">
                  <a:moveTo>
                    <a:pt x="0" y="0"/>
                  </a:moveTo>
                  <a:lnTo>
                    <a:pt x="6248625" y="0"/>
                  </a:lnTo>
                  <a:lnTo>
                    <a:pt x="6248625" y="6248625"/>
                  </a:lnTo>
                  <a:lnTo>
                    <a:pt x="0" y="62486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103977" y="90980"/>
              <a:ext cx="5945453" cy="5945453"/>
            </a:xfrm>
            <a:custGeom>
              <a:avLst/>
              <a:gdLst/>
              <a:ahLst/>
              <a:cxnLst/>
              <a:rect l="l" t="t" r="r" b="b"/>
              <a:pathLst>
                <a:path w="5945453" h="5945453">
                  <a:moveTo>
                    <a:pt x="0" y="0"/>
                  </a:moveTo>
                  <a:lnTo>
                    <a:pt x="5945454" y="0"/>
                  </a:lnTo>
                  <a:lnTo>
                    <a:pt x="5945454" y="5945454"/>
                  </a:lnTo>
                  <a:lnTo>
                    <a:pt x="0" y="594545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91973" y="181961"/>
              <a:ext cx="5614783" cy="5614783"/>
            </a:xfrm>
            <a:custGeom>
              <a:avLst/>
              <a:gdLst/>
              <a:ahLst/>
              <a:cxnLst/>
              <a:rect l="l" t="t" r="r" b="b"/>
              <a:pathLst>
                <a:path w="5614783" h="5614783">
                  <a:moveTo>
                    <a:pt x="0" y="0"/>
                  </a:moveTo>
                  <a:lnTo>
                    <a:pt x="5614782" y="0"/>
                  </a:lnTo>
                  <a:lnTo>
                    <a:pt x="5614782" y="5614783"/>
                  </a:lnTo>
                  <a:lnTo>
                    <a:pt x="0" y="561478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graphicFrame>
        <p:nvGraphicFramePr>
          <p:cNvPr id="12" name="Table 12"/>
          <p:cNvGraphicFramePr>
            <a:graphicFrameLocks noGrp="1"/>
          </p:cNvGraphicFramePr>
          <p:nvPr/>
        </p:nvGraphicFramePr>
        <p:xfrm>
          <a:off x="8793784" y="3279982"/>
          <a:ext cx="8891862" cy="1390650"/>
        </p:xfrm>
        <a:graphic>
          <a:graphicData uri="http://schemas.openxmlformats.org/drawingml/2006/table">
            <a:tbl>
              <a:tblPr/>
              <a:tblGrid>
                <a:gridCol w="2963954">
                  <a:extLst>
                    <a:ext uri="{9D8B030D-6E8A-4147-A177-3AD203B41FA5}">
                      <a16:colId xmlns:a16="http://schemas.microsoft.com/office/drawing/2014/main" val="20000"/>
                    </a:ext>
                  </a:extLst>
                </a:gridCol>
                <a:gridCol w="2963954">
                  <a:extLst>
                    <a:ext uri="{9D8B030D-6E8A-4147-A177-3AD203B41FA5}">
                      <a16:colId xmlns:a16="http://schemas.microsoft.com/office/drawing/2014/main" val="20001"/>
                    </a:ext>
                  </a:extLst>
                </a:gridCol>
                <a:gridCol w="2963954">
                  <a:extLst>
                    <a:ext uri="{9D8B030D-6E8A-4147-A177-3AD203B41FA5}">
                      <a16:colId xmlns:a16="http://schemas.microsoft.com/office/drawing/2014/main" val="20002"/>
                    </a:ext>
                  </a:extLst>
                </a:gridCol>
              </a:tblGrid>
              <a:tr h="1390650">
                <a:tc>
                  <a:txBody>
                    <a:bodyPr/>
                    <a:lstStyle/>
                    <a:p>
                      <a:pPr algn="ctr">
                        <a:lnSpc>
                          <a:spcPts val="3499"/>
                        </a:lnSpc>
                        <a:defRPr/>
                      </a:pPr>
                      <a:r>
                        <a:rPr lang="en-US" sz="2499">
                          <a:solidFill>
                            <a:srgbClr val="000000"/>
                          </a:solidFill>
                          <a:latin typeface="Muli Bold"/>
                        </a:rPr>
                        <a:t>Key: A</a:t>
                      </a:r>
                      <a:endParaRPr lang="en-US" sz="1100"/>
                    </a:p>
                    <a:p>
                      <a:pPr algn="ctr">
                        <a:lnSpc>
                          <a:spcPts val="3499"/>
                        </a:lnSpc>
                      </a:pPr>
                      <a:r>
                        <a:rPr lang="en-US" sz="2499">
                          <a:solidFill>
                            <a:srgbClr val="000000"/>
                          </a:solidFill>
                          <a:latin typeface="Muli Bold"/>
                        </a:rPr>
                        <a:t>Value: 5</a:t>
                      </a:r>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solidFill>
                      <a:srgbClr val="FFEBCD"/>
                    </a:solidFill>
                  </a:tcPr>
                </a:tc>
                <a:tc>
                  <a:txBody>
                    <a:bodyPr/>
                    <a:lstStyle/>
                    <a:p>
                      <a:pPr algn="ctr">
                        <a:lnSpc>
                          <a:spcPts val="3499"/>
                        </a:lnSpc>
                        <a:defRPr/>
                      </a:pPr>
                      <a:r>
                        <a:rPr lang="en-US" sz="2499">
                          <a:solidFill>
                            <a:srgbClr val="000000"/>
                          </a:solidFill>
                          <a:latin typeface="Muli Bold"/>
                        </a:rPr>
                        <a:t>Key: B</a:t>
                      </a:r>
                      <a:endParaRPr lang="en-US" sz="1100"/>
                    </a:p>
                    <a:p>
                      <a:pPr algn="ctr">
                        <a:lnSpc>
                          <a:spcPts val="3499"/>
                        </a:lnSpc>
                      </a:pPr>
                      <a:r>
                        <a:rPr lang="en-US" sz="2499">
                          <a:solidFill>
                            <a:srgbClr val="000000"/>
                          </a:solidFill>
                          <a:latin typeface="Muli Bold"/>
                        </a:rPr>
                        <a:t>Value: 9</a:t>
                      </a:r>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solidFill>
                      <a:srgbClr val="FFEBCD"/>
                    </a:solidFill>
                  </a:tcPr>
                </a:tc>
                <a:tc>
                  <a:txBody>
                    <a:bodyPr/>
                    <a:lstStyle/>
                    <a:p>
                      <a:pPr algn="ctr">
                        <a:lnSpc>
                          <a:spcPts val="3499"/>
                        </a:lnSpc>
                        <a:defRPr/>
                      </a:pPr>
                      <a:r>
                        <a:rPr lang="en-US" sz="2499">
                          <a:solidFill>
                            <a:srgbClr val="000000"/>
                          </a:solidFill>
                          <a:latin typeface="Muli Bold"/>
                        </a:rPr>
                        <a:t>Key: C</a:t>
                      </a:r>
                      <a:endParaRPr lang="en-US" sz="1100"/>
                    </a:p>
                    <a:p>
                      <a:pPr algn="ctr">
                        <a:lnSpc>
                          <a:spcPts val="3499"/>
                        </a:lnSpc>
                      </a:pPr>
                      <a:r>
                        <a:rPr lang="en-US" sz="2499">
                          <a:solidFill>
                            <a:srgbClr val="000000"/>
                          </a:solidFill>
                          <a:latin typeface="Muli Bold"/>
                        </a:rPr>
                        <a:t>Value: 12</a:t>
                      </a:r>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solidFill>
                      <a:srgbClr val="FFEBCD"/>
                    </a:solidFill>
                  </a:tcPr>
                </a:tc>
                <a:extLst>
                  <a:ext uri="{0D108BD9-81ED-4DB2-BD59-A6C34878D82A}">
                    <a16:rowId xmlns:a16="http://schemas.microsoft.com/office/drawing/2014/main" val="10000"/>
                  </a:ext>
                </a:extLst>
              </a:tr>
            </a:tbl>
          </a:graphicData>
        </a:graphic>
      </p:graphicFrame>
      <p:sp>
        <p:nvSpPr>
          <p:cNvPr id="13" name="TextBox 13"/>
          <p:cNvSpPr txBox="1"/>
          <p:nvPr/>
        </p:nvSpPr>
        <p:spPr>
          <a:xfrm>
            <a:off x="9732035" y="130175"/>
            <a:ext cx="13444671" cy="717550"/>
          </a:xfrm>
          <a:prstGeom prst="rect">
            <a:avLst/>
          </a:prstGeom>
        </p:spPr>
        <p:txBody>
          <a:bodyPr lIns="0" tIns="0" rIns="0" bIns="0" rtlCol="0" anchor="t">
            <a:spAutoFit/>
          </a:bodyPr>
          <a:lstStyle/>
          <a:p>
            <a:pPr marL="0" lvl="0" indent="0">
              <a:lnSpc>
                <a:spcPts val="5600"/>
              </a:lnSpc>
              <a:spcBef>
                <a:spcPct val="0"/>
              </a:spcBef>
            </a:pPr>
            <a:r>
              <a:rPr lang="en-US" sz="5000">
                <a:solidFill>
                  <a:srgbClr val="F4F1E8"/>
                </a:solidFill>
                <a:latin typeface="Cabin"/>
              </a:rPr>
              <a:t>II. Priority Queue trong mã hóa</a:t>
            </a:r>
          </a:p>
        </p:txBody>
      </p:sp>
      <p:sp>
        <p:nvSpPr>
          <p:cNvPr id="14" name="TextBox 14"/>
          <p:cNvSpPr txBox="1"/>
          <p:nvPr/>
        </p:nvSpPr>
        <p:spPr>
          <a:xfrm>
            <a:off x="-61163" y="130175"/>
            <a:ext cx="2103526" cy="2127250"/>
          </a:xfrm>
          <a:prstGeom prst="rect">
            <a:avLst/>
          </a:prstGeom>
        </p:spPr>
        <p:txBody>
          <a:bodyPr lIns="0" tIns="0" rIns="0" bIns="0" rtlCol="0" anchor="t">
            <a:spAutoFit/>
          </a:bodyPr>
          <a:lstStyle/>
          <a:p>
            <a:pPr marL="0" lvl="0" indent="0" algn="ctr">
              <a:lnSpc>
                <a:spcPts val="5600"/>
              </a:lnSpc>
              <a:spcBef>
                <a:spcPct val="0"/>
              </a:spcBef>
            </a:pPr>
            <a:r>
              <a:rPr lang="en-US" sz="5000">
                <a:solidFill>
                  <a:srgbClr val="F4F1E8"/>
                </a:solidFill>
                <a:latin typeface="Cabin"/>
              </a:rPr>
              <a:t>Cách thực hiện</a:t>
            </a:r>
          </a:p>
        </p:txBody>
      </p:sp>
      <p:sp>
        <p:nvSpPr>
          <p:cNvPr id="15" name="TextBox 15"/>
          <p:cNvSpPr txBox="1"/>
          <p:nvPr/>
        </p:nvSpPr>
        <p:spPr>
          <a:xfrm>
            <a:off x="3394080" y="1577975"/>
            <a:ext cx="9845635" cy="679450"/>
          </a:xfrm>
          <a:prstGeom prst="rect">
            <a:avLst/>
          </a:prstGeom>
        </p:spPr>
        <p:txBody>
          <a:bodyPr lIns="0" tIns="0" rIns="0" bIns="0" rtlCol="0" anchor="t">
            <a:spAutoFit/>
          </a:bodyPr>
          <a:lstStyle/>
          <a:p>
            <a:pPr marL="0" lvl="0" indent="0" algn="ctr">
              <a:lnSpc>
                <a:spcPts val="5599"/>
              </a:lnSpc>
              <a:spcBef>
                <a:spcPct val="0"/>
              </a:spcBef>
            </a:pPr>
            <a:r>
              <a:rPr lang="en-US" sz="3999" u="none" strike="noStrike">
                <a:solidFill>
                  <a:srgbClr val="000000"/>
                </a:solidFill>
                <a:latin typeface="Muli Bold"/>
              </a:rPr>
              <a:t>Xây dựng cây Huffman từ Priority Queue</a:t>
            </a:r>
          </a:p>
        </p:txBody>
      </p:sp>
      <p:sp>
        <p:nvSpPr>
          <p:cNvPr id="16" name="TextBox 16"/>
          <p:cNvSpPr txBox="1"/>
          <p:nvPr/>
        </p:nvSpPr>
        <p:spPr>
          <a:xfrm>
            <a:off x="358373" y="3184732"/>
            <a:ext cx="8229038" cy="2299049"/>
          </a:xfrm>
          <a:prstGeom prst="rect">
            <a:avLst/>
          </a:prstGeom>
        </p:spPr>
        <p:txBody>
          <a:bodyPr lIns="0" tIns="0" rIns="0" bIns="0" rtlCol="0" anchor="t">
            <a:spAutoFit/>
          </a:bodyPr>
          <a:lstStyle/>
          <a:p>
            <a:pPr marL="941595" lvl="1" indent="-470798">
              <a:lnSpc>
                <a:spcPts val="6105"/>
              </a:lnSpc>
              <a:buFont typeface="Arial"/>
              <a:buChar char="•"/>
            </a:pPr>
            <a:r>
              <a:rPr lang="en-US" sz="4361">
                <a:solidFill>
                  <a:srgbClr val="000000"/>
                </a:solidFill>
                <a:latin typeface="Muli"/>
              </a:rPr>
              <a:t>Lặp lại quá trình sau cho đến khi Priority Queue chỉ còn 1 nút:</a:t>
            </a:r>
          </a:p>
        </p:txBody>
      </p:sp>
      <p:sp>
        <p:nvSpPr>
          <p:cNvPr id="17" name="TextBox 17"/>
          <p:cNvSpPr txBox="1"/>
          <p:nvPr/>
        </p:nvSpPr>
        <p:spPr>
          <a:xfrm>
            <a:off x="358373" y="5908898"/>
            <a:ext cx="8229038" cy="2299049"/>
          </a:xfrm>
          <a:prstGeom prst="rect">
            <a:avLst/>
          </a:prstGeom>
        </p:spPr>
        <p:txBody>
          <a:bodyPr lIns="0" tIns="0" rIns="0" bIns="0" rtlCol="0" anchor="t">
            <a:spAutoFit/>
          </a:bodyPr>
          <a:lstStyle/>
          <a:p>
            <a:pPr marL="941595" lvl="1" indent="-470798">
              <a:lnSpc>
                <a:spcPts val="6105"/>
              </a:lnSpc>
              <a:buFont typeface="Arial"/>
              <a:buChar char="•"/>
            </a:pPr>
            <a:r>
              <a:rPr lang="en-US" sz="4361">
                <a:solidFill>
                  <a:srgbClr val="000000"/>
                </a:solidFill>
                <a:latin typeface="Muli"/>
              </a:rPr>
              <a:t>Lấy ra hai nút có tần suất xuất hiện thấp nhất từ Priority Queue</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4F1E8"/>
        </a:solidFill>
        <a:effectLst/>
      </p:bgPr>
    </p:bg>
    <p:spTree>
      <p:nvGrpSpPr>
        <p:cNvPr id="1" name=""/>
        <p:cNvGrpSpPr/>
        <p:nvPr/>
      </p:nvGrpSpPr>
      <p:grpSpPr>
        <a:xfrm>
          <a:off x="0" y="0"/>
          <a:ext cx="0" cy="0"/>
          <a:chOff x="0" y="0"/>
          <a:chExt cx="0" cy="0"/>
        </a:xfrm>
      </p:grpSpPr>
      <p:grpSp>
        <p:nvGrpSpPr>
          <p:cNvPr id="2" name="Group 2"/>
          <p:cNvGrpSpPr/>
          <p:nvPr/>
        </p:nvGrpSpPr>
        <p:grpSpPr>
          <a:xfrm>
            <a:off x="9339387" y="9955221"/>
            <a:ext cx="8948613" cy="3086100"/>
            <a:chOff x="0" y="0"/>
            <a:chExt cx="2356836" cy="812800"/>
          </a:xfrm>
        </p:grpSpPr>
        <p:sp>
          <p:nvSpPr>
            <p:cNvPr id="3" name="Freeform 3"/>
            <p:cNvSpPr/>
            <p:nvPr/>
          </p:nvSpPr>
          <p:spPr>
            <a:xfrm>
              <a:off x="0" y="0"/>
              <a:ext cx="2356836" cy="812800"/>
            </a:xfrm>
            <a:custGeom>
              <a:avLst/>
              <a:gdLst/>
              <a:ahLst/>
              <a:cxnLst/>
              <a:rect l="l" t="t" r="r" b="b"/>
              <a:pathLst>
                <a:path w="2356836" h="812800">
                  <a:moveTo>
                    <a:pt x="0" y="0"/>
                  </a:moveTo>
                  <a:lnTo>
                    <a:pt x="2356836" y="0"/>
                  </a:lnTo>
                  <a:lnTo>
                    <a:pt x="2356836" y="812800"/>
                  </a:lnTo>
                  <a:lnTo>
                    <a:pt x="0" y="812800"/>
                  </a:lnTo>
                  <a:close/>
                </a:path>
              </a:pathLst>
            </a:custGeom>
            <a:solidFill>
              <a:srgbClr val="882A1B"/>
            </a:solidFill>
          </p:spPr>
        </p:sp>
        <p:sp>
          <p:nvSpPr>
            <p:cNvPr id="4" name="TextBox 4"/>
            <p:cNvSpPr txBox="1"/>
            <p:nvPr/>
          </p:nvSpPr>
          <p:spPr>
            <a:xfrm>
              <a:off x="0" y="-38100"/>
              <a:ext cx="2356836" cy="850900"/>
            </a:xfrm>
            <a:prstGeom prst="rect">
              <a:avLst/>
            </a:prstGeom>
          </p:spPr>
          <p:txBody>
            <a:bodyPr lIns="50800" tIns="50800" rIns="50800" bIns="50800" rtlCol="0" anchor="ctr"/>
            <a:lstStyle/>
            <a:p>
              <a:pPr algn="ctr">
                <a:lnSpc>
                  <a:spcPts val="3079"/>
                </a:lnSpc>
              </a:pPr>
              <a:endParaRPr/>
            </a:p>
          </p:txBody>
        </p:sp>
      </p:grpSp>
      <p:grpSp>
        <p:nvGrpSpPr>
          <p:cNvPr id="5" name="Group 5"/>
          <p:cNvGrpSpPr/>
          <p:nvPr/>
        </p:nvGrpSpPr>
        <p:grpSpPr>
          <a:xfrm>
            <a:off x="9554998" y="-2057400"/>
            <a:ext cx="8733002" cy="3086100"/>
            <a:chOff x="0" y="0"/>
            <a:chExt cx="2300050" cy="812800"/>
          </a:xfrm>
        </p:grpSpPr>
        <p:sp>
          <p:nvSpPr>
            <p:cNvPr id="6" name="Freeform 6"/>
            <p:cNvSpPr/>
            <p:nvPr/>
          </p:nvSpPr>
          <p:spPr>
            <a:xfrm>
              <a:off x="0" y="0"/>
              <a:ext cx="2300050" cy="812800"/>
            </a:xfrm>
            <a:custGeom>
              <a:avLst/>
              <a:gdLst/>
              <a:ahLst/>
              <a:cxnLst/>
              <a:rect l="l" t="t" r="r" b="b"/>
              <a:pathLst>
                <a:path w="2300050" h="812800">
                  <a:moveTo>
                    <a:pt x="0" y="0"/>
                  </a:moveTo>
                  <a:lnTo>
                    <a:pt x="2300050" y="0"/>
                  </a:lnTo>
                  <a:lnTo>
                    <a:pt x="2300050" y="812800"/>
                  </a:lnTo>
                  <a:lnTo>
                    <a:pt x="0" y="812800"/>
                  </a:lnTo>
                  <a:close/>
                </a:path>
              </a:pathLst>
            </a:custGeom>
            <a:solidFill>
              <a:srgbClr val="882A1B"/>
            </a:solidFill>
          </p:spPr>
        </p:sp>
        <p:sp>
          <p:nvSpPr>
            <p:cNvPr id="7" name="TextBox 7"/>
            <p:cNvSpPr txBox="1"/>
            <p:nvPr/>
          </p:nvSpPr>
          <p:spPr>
            <a:xfrm>
              <a:off x="0" y="-38100"/>
              <a:ext cx="2300050" cy="850900"/>
            </a:xfrm>
            <a:prstGeom prst="rect">
              <a:avLst/>
            </a:prstGeom>
          </p:spPr>
          <p:txBody>
            <a:bodyPr lIns="50800" tIns="50800" rIns="50800" bIns="50800" rtlCol="0" anchor="ctr"/>
            <a:lstStyle/>
            <a:p>
              <a:pPr algn="ctr">
                <a:lnSpc>
                  <a:spcPts val="3079"/>
                </a:lnSpc>
              </a:pPr>
              <a:endParaRPr/>
            </a:p>
          </p:txBody>
        </p:sp>
      </p:grpSp>
      <p:grpSp>
        <p:nvGrpSpPr>
          <p:cNvPr id="8" name="Group 8"/>
          <p:cNvGrpSpPr/>
          <p:nvPr/>
        </p:nvGrpSpPr>
        <p:grpSpPr>
          <a:xfrm>
            <a:off x="-1751523" y="-1660351"/>
            <a:ext cx="4686469" cy="4686469"/>
            <a:chOff x="0" y="0"/>
            <a:chExt cx="6248625" cy="6248625"/>
          </a:xfrm>
        </p:grpSpPr>
        <p:sp>
          <p:nvSpPr>
            <p:cNvPr id="9" name="Freeform 9"/>
            <p:cNvSpPr/>
            <p:nvPr/>
          </p:nvSpPr>
          <p:spPr>
            <a:xfrm>
              <a:off x="0" y="0"/>
              <a:ext cx="6248625" cy="6248625"/>
            </a:xfrm>
            <a:custGeom>
              <a:avLst/>
              <a:gdLst/>
              <a:ahLst/>
              <a:cxnLst/>
              <a:rect l="l" t="t" r="r" b="b"/>
              <a:pathLst>
                <a:path w="6248625" h="6248625">
                  <a:moveTo>
                    <a:pt x="0" y="0"/>
                  </a:moveTo>
                  <a:lnTo>
                    <a:pt x="6248625" y="0"/>
                  </a:lnTo>
                  <a:lnTo>
                    <a:pt x="6248625" y="6248625"/>
                  </a:lnTo>
                  <a:lnTo>
                    <a:pt x="0" y="62486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103977" y="90980"/>
              <a:ext cx="5945453" cy="5945453"/>
            </a:xfrm>
            <a:custGeom>
              <a:avLst/>
              <a:gdLst/>
              <a:ahLst/>
              <a:cxnLst/>
              <a:rect l="l" t="t" r="r" b="b"/>
              <a:pathLst>
                <a:path w="5945453" h="5945453">
                  <a:moveTo>
                    <a:pt x="0" y="0"/>
                  </a:moveTo>
                  <a:lnTo>
                    <a:pt x="5945454" y="0"/>
                  </a:lnTo>
                  <a:lnTo>
                    <a:pt x="5945454" y="5945454"/>
                  </a:lnTo>
                  <a:lnTo>
                    <a:pt x="0" y="594545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91973" y="181961"/>
              <a:ext cx="5614783" cy="5614783"/>
            </a:xfrm>
            <a:custGeom>
              <a:avLst/>
              <a:gdLst/>
              <a:ahLst/>
              <a:cxnLst/>
              <a:rect l="l" t="t" r="r" b="b"/>
              <a:pathLst>
                <a:path w="5614783" h="5614783">
                  <a:moveTo>
                    <a:pt x="0" y="0"/>
                  </a:moveTo>
                  <a:lnTo>
                    <a:pt x="5614782" y="0"/>
                  </a:lnTo>
                  <a:lnTo>
                    <a:pt x="5614782" y="5614783"/>
                  </a:lnTo>
                  <a:lnTo>
                    <a:pt x="0" y="561478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graphicFrame>
        <p:nvGraphicFramePr>
          <p:cNvPr id="12" name="Table 12"/>
          <p:cNvGraphicFramePr>
            <a:graphicFrameLocks noGrp="1"/>
          </p:cNvGraphicFramePr>
          <p:nvPr/>
        </p:nvGraphicFramePr>
        <p:xfrm>
          <a:off x="8793784" y="3279982"/>
          <a:ext cx="8891862" cy="1390650"/>
        </p:xfrm>
        <a:graphic>
          <a:graphicData uri="http://schemas.openxmlformats.org/drawingml/2006/table">
            <a:tbl>
              <a:tblPr/>
              <a:tblGrid>
                <a:gridCol w="2963954">
                  <a:extLst>
                    <a:ext uri="{9D8B030D-6E8A-4147-A177-3AD203B41FA5}">
                      <a16:colId xmlns:a16="http://schemas.microsoft.com/office/drawing/2014/main" val="20000"/>
                    </a:ext>
                  </a:extLst>
                </a:gridCol>
                <a:gridCol w="2963954">
                  <a:extLst>
                    <a:ext uri="{9D8B030D-6E8A-4147-A177-3AD203B41FA5}">
                      <a16:colId xmlns:a16="http://schemas.microsoft.com/office/drawing/2014/main" val="20001"/>
                    </a:ext>
                  </a:extLst>
                </a:gridCol>
                <a:gridCol w="2963954">
                  <a:extLst>
                    <a:ext uri="{9D8B030D-6E8A-4147-A177-3AD203B41FA5}">
                      <a16:colId xmlns:a16="http://schemas.microsoft.com/office/drawing/2014/main" val="20002"/>
                    </a:ext>
                  </a:extLst>
                </a:gridCol>
              </a:tblGrid>
              <a:tr h="1390650">
                <a:tc>
                  <a:txBody>
                    <a:bodyPr/>
                    <a:lstStyle/>
                    <a:p>
                      <a:pPr algn="ctr">
                        <a:lnSpc>
                          <a:spcPts val="3499"/>
                        </a:lnSpc>
                        <a:defRPr/>
                      </a:pPr>
                      <a:r>
                        <a:rPr lang="en-US" sz="2499">
                          <a:solidFill>
                            <a:srgbClr val="000000"/>
                          </a:solidFill>
                          <a:latin typeface="Muli Bold"/>
                        </a:rPr>
                        <a:t>Key: A</a:t>
                      </a:r>
                      <a:endParaRPr lang="en-US" sz="1100"/>
                    </a:p>
                    <a:p>
                      <a:pPr algn="ctr">
                        <a:lnSpc>
                          <a:spcPts val="3499"/>
                        </a:lnSpc>
                      </a:pPr>
                      <a:r>
                        <a:rPr lang="en-US" sz="2499">
                          <a:solidFill>
                            <a:srgbClr val="000000"/>
                          </a:solidFill>
                          <a:latin typeface="Muli Bold"/>
                        </a:rPr>
                        <a:t>Value: 5</a:t>
                      </a:r>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solidFill>
                      <a:srgbClr val="FFEBCD"/>
                    </a:solidFill>
                  </a:tcPr>
                </a:tc>
                <a:tc>
                  <a:txBody>
                    <a:bodyPr/>
                    <a:lstStyle/>
                    <a:p>
                      <a:pPr algn="ctr">
                        <a:lnSpc>
                          <a:spcPts val="3499"/>
                        </a:lnSpc>
                        <a:defRPr/>
                      </a:pPr>
                      <a:r>
                        <a:rPr lang="en-US" sz="2499">
                          <a:solidFill>
                            <a:srgbClr val="000000"/>
                          </a:solidFill>
                          <a:latin typeface="Muli Bold"/>
                        </a:rPr>
                        <a:t>Key: B</a:t>
                      </a:r>
                      <a:endParaRPr lang="en-US" sz="1100"/>
                    </a:p>
                    <a:p>
                      <a:pPr algn="ctr">
                        <a:lnSpc>
                          <a:spcPts val="3499"/>
                        </a:lnSpc>
                      </a:pPr>
                      <a:r>
                        <a:rPr lang="en-US" sz="2499">
                          <a:solidFill>
                            <a:srgbClr val="000000"/>
                          </a:solidFill>
                          <a:latin typeface="Muli Bold"/>
                        </a:rPr>
                        <a:t>Value: 9</a:t>
                      </a:r>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solidFill>
                      <a:srgbClr val="FFEBCD"/>
                    </a:solidFill>
                  </a:tcPr>
                </a:tc>
                <a:tc>
                  <a:txBody>
                    <a:bodyPr/>
                    <a:lstStyle/>
                    <a:p>
                      <a:pPr algn="ctr">
                        <a:lnSpc>
                          <a:spcPts val="3499"/>
                        </a:lnSpc>
                        <a:defRPr/>
                      </a:pPr>
                      <a:r>
                        <a:rPr lang="en-US" sz="2499">
                          <a:solidFill>
                            <a:srgbClr val="000000"/>
                          </a:solidFill>
                          <a:latin typeface="Muli Bold"/>
                        </a:rPr>
                        <a:t>Key: C</a:t>
                      </a:r>
                      <a:endParaRPr lang="en-US" sz="1100"/>
                    </a:p>
                    <a:p>
                      <a:pPr algn="ctr">
                        <a:lnSpc>
                          <a:spcPts val="3499"/>
                        </a:lnSpc>
                      </a:pPr>
                      <a:r>
                        <a:rPr lang="en-US" sz="2499">
                          <a:solidFill>
                            <a:srgbClr val="000000"/>
                          </a:solidFill>
                          <a:latin typeface="Muli Bold"/>
                        </a:rPr>
                        <a:t>Value: 12</a:t>
                      </a:r>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solidFill>
                      <a:srgbClr val="FFEBCD"/>
                    </a:solidFill>
                  </a:tcPr>
                </a:tc>
                <a:extLst>
                  <a:ext uri="{0D108BD9-81ED-4DB2-BD59-A6C34878D82A}">
                    <a16:rowId xmlns:a16="http://schemas.microsoft.com/office/drawing/2014/main" val="10000"/>
                  </a:ext>
                </a:extLst>
              </a:tr>
            </a:tbl>
          </a:graphicData>
        </a:graphic>
      </p:graphicFrame>
      <p:sp>
        <p:nvSpPr>
          <p:cNvPr id="13" name="TextBox 13"/>
          <p:cNvSpPr txBox="1"/>
          <p:nvPr/>
        </p:nvSpPr>
        <p:spPr>
          <a:xfrm>
            <a:off x="9732035" y="130175"/>
            <a:ext cx="13444671" cy="717550"/>
          </a:xfrm>
          <a:prstGeom prst="rect">
            <a:avLst/>
          </a:prstGeom>
        </p:spPr>
        <p:txBody>
          <a:bodyPr lIns="0" tIns="0" rIns="0" bIns="0" rtlCol="0" anchor="t">
            <a:spAutoFit/>
          </a:bodyPr>
          <a:lstStyle/>
          <a:p>
            <a:pPr marL="0" lvl="0" indent="0">
              <a:lnSpc>
                <a:spcPts val="5600"/>
              </a:lnSpc>
              <a:spcBef>
                <a:spcPct val="0"/>
              </a:spcBef>
            </a:pPr>
            <a:r>
              <a:rPr lang="en-US" sz="5000">
                <a:solidFill>
                  <a:srgbClr val="F4F1E8"/>
                </a:solidFill>
                <a:latin typeface="Cabin"/>
              </a:rPr>
              <a:t>II. Priority Queue trong mã hóa</a:t>
            </a:r>
          </a:p>
        </p:txBody>
      </p:sp>
      <p:sp>
        <p:nvSpPr>
          <p:cNvPr id="14" name="TextBox 14"/>
          <p:cNvSpPr txBox="1"/>
          <p:nvPr/>
        </p:nvSpPr>
        <p:spPr>
          <a:xfrm>
            <a:off x="-61163" y="130175"/>
            <a:ext cx="2103526" cy="2127250"/>
          </a:xfrm>
          <a:prstGeom prst="rect">
            <a:avLst/>
          </a:prstGeom>
        </p:spPr>
        <p:txBody>
          <a:bodyPr lIns="0" tIns="0" rIns="0" bIns="0" rtlCol="0" anchor="t">
            <a:spAutoFit/>
          </a:bodyPr>
          <a:lstStyle/>
          <a:p>
            <a:pPr marL="0" lvl="0" indent="0" algn="ctr">
              <a:lnSpc>
                <a:spcPts val="5600"/>
              </a:lnSpc>
              <a:spcBef>
                <a:spcPct val="0"/>
              </a:spcBef>
            </a:pPr>
            <a:r>
              <a:rPr lang="en-US" sz="5000">
                <a:solidFill>
                  <a:srgbClr val="F4F1E8"/>
                </a:solidFill>
                <a:latin typeface="Cabin"/>
              </a:rPr>
              <a:t>Cách thực hiện</a:t>
            </a:r>
          </a:p>
        </p:txBody>
      </p:sp>
      <p:sp>
        <p:nvSpPr>
          <p:cNvPr id="15" name="TextBox 15"/>
          <p:cNvSpPr txBox="1"/>
          <p:nvPr/>
        </p:nvSpPr>
        <p:spPr>
          <a:xfrm>
            <a:off x="3394080" y="1577975"/>
            <a:ext cx="9845635" cy="679450"/>
          </a:xfrm>
          <a:prstGeom prst="rect">
            <a:avLst/>
          </a:prstGeom>
        </p:spPr>
        <p:txBody>
          <a:bodyPr lIns="0" tIns="0" rIns="0" bIns="0" rtlCol="0" anchor="t">
            <a:spAutoFit/>
          </a:bodyPr>
          <a:lstStyle/>
          <a:p>
            <a:pPr marL="0" lvl="0" indent="0" algn="ctr">
              <a:lnSpc>
                <a:spcPts val="5599"/>
              </a:lnSpc>
              <a:spcBef>
                <a:spcPct val="0"/>
              </a:spcBef>
            </a:pPr>
            <a:r>
              <a:rPr lang="en-US" sz="3999" u="none" strike="noStrike">
                <a:solidFill>
                  <a:srgbClr val="000000"/>
                </a:solidFill>
                <a:latin typeface="Muli Bold"/>
              </a:rPr>
              <a:t>Xây dựng cây Huffman từ Priority Queue</a:t>
            </a:r>
          </a:p>
        </p:txBody>
      </p:sp>
      <p:sp>
        <p:nvSpPr>
          <p:cNvPr id="16" name="TextBox 16"/>
          <p:cNvSpPr txBox="1"/>
          <p:nvPr/>
        </p:nvSpPr>
        <p:spPr>
          <a:xfrm>
            <a:off x="358373" y="3184732"/>
            <a:ext cx="8229038" cy="2299049"/>
          </a:xfrm>
          <a:prstGeom prst="rect">
            <a:avLst/>
          </a:prstGeom>
        </p:spPr>
        <p:txBody>
          <a:bodyPr lIns="0" tIns="0" rIns="0" bIns="0" rtlCol="0" anchor="t">
            <a:spAutoFit/>
          </a:bodyPr>
          <a:lstStyle/>
          <a:p>
            <a:pPr marL="941595" lvl="1" indent="-470798">
              <a:lnSpc>
                <a:spcPts val="6105"/>
              </a:lnSpc>
              <a:buFont typeface="Arial"/>
              <a:buChar char="•"/>
            </a:pPr>
            <a:r>
              <a:rPr lang="en-US" sz="4361">
                <a:solidFill>
                  <a:srgbClr val="000000"/>
                </a:solidFill>
                <a:latin typeface="Muli"/>
              </a:rPr>
              <a:t>Lặp lại quá trình sau cho đến khi Priority Queue chỉ còn 1 nút:</a:t>
            </a:r>
          </a:p>
        </p:txBody>
      </p:sp>
      <p:sp>
        <p:nvSpPr>
          <p:cNvPr id="17" name="TextBox 17"/>
          <p:cNvSpPr txBox="1"/>
          <p:nvPr/>
        </p:nvSpPr>
        <p:spPr>
          <a:xfrm>
            <a:off x="358373" y="5908898"/>
            <a:ext cx="8229038" cy="2299049"/>
          </a:xfrm>
          <a:prstGeom prst="rect">
            <a:avLst/>
          </a:prstGeom>
        </p:spPr>
        <p:txBody>
          <a:bodyPr lIns="0" tIns="0" rIns="0" bIns="0" rtlCol="0" anchor="t">
            <a:spAutoFit/>
          </a:bodyPr>
          <a:lstStyle/>
          <a:p>
            <a:pPr marL="941595" lvl="1" indent="-470798">
              <a:lnSpc>
                <a:spcPts val="6105"/>
              </a:lnSpc>
              <a:buFont typeface="Arial"/>
              <a:buChar char="•"/>
            </a:pPr>
            <a:r>
              <a:rPr lang="en-US" sz="4361">
                <a:solidFill>
                  <a:srgbClr val="000000"/>
                </a:solidFill>
                <a:latin typeface="Muli"/>
              </a:rPr>
              <a:t>Lấy ra hai nút có tần suất xuất hiện thấp nhất từ Priority Queue</a:t>
            </a:r>
          </a:p>
        </p:txBody>
      </p:sp>
      <p:sp>
        <p:nvSpPr>
          <p:cNvPr id="18" name="Freeform 18"/>
          <p:cNvSpPr/>
          <p:nvPr/>
        </p:nvSpPr>
        <p:spPr>
          <a:xfrm>
            <a:off x="9732035" y="4670632"/>
            <a:ext cx="883681" cy="2641437"/>
          </a:xfrm>
          <a:custGeom>
            <a:avLst/>
            <a:gdLst/>
            <a:ahLst/>
            <a:cxnLst/>
            <a:rect l="l" t="t" r="r" b="b"/>
            <a:pathLst>
              <a:path w="883681" h="2641437">
                <a:moveTo>
                  <a:pt x="0" y="0"/>
                </a:moveTo>
                <a:lnTo>
                  <a:pt x="883681" y="0"/>
                </a:lnTo>
                <a:lnTo>
                  <a:pt x="883681" y="2641437"/>
                </a:lnTo>
                <a:lnTo>
                  <a:pt x="0" y="2641437"/>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9" name="Freeform 19"/>
          <p:cNvSpPr/>
          <p:nvPr/>
        </p:nvSpPr>
        <p:spPr>
          <a:xfrm flipH="1">
            <a:off x="12930013" y="4670632"/>
            <a:ext cx="883681" cy="2641437"/>
          </a:xfrm>
          <a:custGeom>
            <a:avLst/>
            <a:gdLst/>
            <a:ahLst/>
            <a:cxnLst/>
            <a:rect l="l" t="t" r="r" b="b"/>
            <a:pathLst>
              <a:path w="883681" h="2641437">
                <a:moveTo>
                  <a:pt x="883680" y="0"/>
                </a:moveTo>
                <a:lnTo>
                  <a:pt x="0" y="0"/>
                </a:lnTo>
                <a:lnTo>
                  <a:pt x="0" y="2641437"/>
                </a:lnTo>
                <a:lnTo>
                  <a:pt x="883680" y="2641437"/>
                </a:lnTo>
                <a:lnTo>
                  <a:pt x="883680" y="0"/>
                </a:lnTo>
                <a:close/>
              </a:path>
            </a:pathLst>
          </a:custGeom>
          <a:blipFill>
            <a:blip r:embed="rId8">
              <a:extLst>
                <a:ext uri="{96DAC541-7B7A-43D3-8B79-37D633B846F1}">
                  <asvg:svgBlip xmlns:asvg="http://schemas.microsoft.com/office/drawing/2016/SVG/main" r:embed="rId9"/>
                </a:ext>
              </a:extLst>
            </a:blip>
            <a:stretch>
              <a:fillRect/>
            </a:stretch>
          </a:blipFill>
        </p:spPr>
      </p:sp>
      <p:grpSp>
        <p:nvGrpSpPr>
          <p:cNvPr id="20" name="Group 20"/>
          <p:cNvGrpSpPr/>
          <p:nvPr/>
        </p:nvGrpSpPr>
        <p:grpSpPr>
          <a:xfrm>
            <a:off x="9554998" y="7312069"/>
            <a:ext cx="4590104" cy="944870"/>
            <a:chOff x="0" y="0"/>
            <a:chExt cx="6120138" cy="1259827"/>
          </a:xfrm>
        </p:grpSpPr>
        <p:grpSp>
          <p:nvGrpSpPr>
            <p:cNvPr id="21" name="Group 21"/>
            <p:cNvGrpSpPr/>
            <p:nvPr/>
          </p:nvGrpSpPr>
          <p:grpSpPr>
            <a:xfrm>
              <a:off x="0" y="0"/>
              <a:ext cx="2193851" cy="1259827"/>
              <a:chOff x="0" y="0"/>
              <a:chExt cx="433353" cy="248855"/>
            </a:xfrm>
          </p:grpSpPr>
          <p:sp>
            <p:nvSpPr>
              <p:cNvPr id="22" name="Freeform 22"/>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sp>
          <p:sp>
            <p:nvSpPr>
              <p:cNvPr id="23" name="TextBox 23"/>
              <p:cNvSpPr txBox="1"/>
              <p:nvPr/>
            </p:nvSpPr>
            <p:spPr>
              <a:xfrm>
                <a:off x="0" y="-57150"/>
                <a:ext cx="433353" cy="306005"/>
              </a:xfrm>
              <a:prstGeom prst="rect">
                <a:avLst/>
              </a:prstGeom>
            </p:spPr>
            <p:txBody>
              <a:bodyPr lIns="50800" tIns="50800" rIns="50800" bIns="50800" rtlCol="0" anchor="ctr"/>
              <a:lstStyle/>
              <a:p>
                <a:pPr algn="ctr">
                  <a:lnSpc>
                    <a:spcPts val="3919"/>
                  </a:lnSpc>
                </a:pPr>
                <a:r>
                  <a:rPr lang="en-US" sz="2799">
                    <a:solidFill>
                      <a:srgbClr val="FFFFFF"/>
                    </a:solidFill>
                    <a:latin typeface="Muli"/>
                  </a:rPr>
                  <a:t>A | 5</a:t>
                </a:r>
              </a:p>
            </p:txBody>
          </p:sp>
        </p:grpSp>
        <p:grpSp>
          <p:nvGrpSpPr>
            <p:cNvPr id="24" name="Group 24"/>
            <p:cNvGrpSpPr/>
            <p:nvPr/>
          </p:nvGrpSpPr>
          <p:grpSpPr>
            <a:xfrm>
              <a:off x="3926287" y="0"/>
              <a:ext cx="2193851" cy="1259827"/>
              <a:chOff x="0" y="0"/>
              <a:chExt cx="433353" cy="248855"/>
            </a:xfrm>
          </p:grpSpPr>
          <p:sp>
            <p:nvSpPr>
              <p:cNvPr id="25" name="Freeform 25"/>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sp>
          <p:sp>
            <p:nvSpPr>
              <p:cNvPr id="26" name="TextBox 26"/>
              <p:cNvSpPr txBox="1"/>
              <p:nvPr/>
            </p:nvSpPr>
            <p:spPr>
              <a:xfrm>
                <a:off x="0" y="-47625"/>
                <a:ext cx="433353" cy="296480"/>
              </a:xfrm>
              <a:prstGeom prst="rect">
                <a:avLst/>
              </a:prstGeom>
            </p:spPr>
            <p:txBody>
              <a:bodyPr lIns="50800" tIns="50800" rIns="50800" bIns="50800" rtlCol="0" anchor="ctr"/>
              <a:lstStyle/>
              <a:p>
                <a:pPr algn="ctr">
                  <a:lnSpc>
                    <a:spcPts val="4059"/>
                  </a:lnSpc>
                </a:pPr>
                <a:r>
                  <a:rPr lang="en-US" sz="2899">
                    <a:solidFill>
                      <a:srgbClr val="FFFFFF"/>
                    </a:solidFill>
                    <a:latin typeface="Muli"/>
                  </a:rPr>
                  <a:t>B | 9</a:t>
                </a:r>
              </a:p>
            </p:txBody>
          </p:sp>
        </p:gr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F1E8"/>
        </a:solidFill>
        <a:effectLst/>
      </p:bgPr>
    </p:bg>
    <p:spTree>
      <p:nvGrpSpPr>
        <p:cNvPr id="1" name=""/>
        <p:cNvGrpSpPr/>
        <p:nvPr/>
      </p:nvGrpSpPr>
      <p:grpSpPr>
        <a:xfrm>
          <a:off x="0" y="0"/>
          <a:ext cx="0" cy="0"/>
          <a:chOff x="0" y="0"/>
          <a:chExt cx="0" cy="0"/>
        </a:xfrm>
      </p:grpSpPr>
      <p:grpSp>
        <p:nvGrpSpPr>
          <p:cNvPr id="2" name="Group 2"/>
          <p:cNvGrpSpPr/>
          <p:nvPr/>
        </p:nvGrpSpPr>
        <p:grpSpPr>
          <a:xfrm>
            <a:off x="9339387" y="9955221"/>
            <a:ext cx="8948613" cy="3086100"/>
            <a:chOff x="0" y="0"/>
            <a:chExt cx="2356836" cy="812800"/>
          </a:xfrm>
        </p:grpSpPr>
        <p:sp>
          <p:nvSpPr>
            <p:cNvPr id="3" name="Freeform 3"/>
            <p:cNvSpPr/>
            <p:nvPr/>
          </p:nvSpPr>
          <p:spPr>
            <a:xfrm>
              <a:off x="0" y="0"/>
              <a:ext cx="2356836" cy="812800"/>
            </a:xfrm>
            <a:custGeom>
              <a:avLst/>
              <a:gdLst/>
              <a:ahLst/>
              <a:cxnLst/>
              <a:rect l="l" t="t" r="r" b="b"/>
              <a:pathLst>
                <a:path w="2356836" h="812800">
                  <a:moveTo>
                    <a:pt x="0" y="0"/>
                  </a:moveTo>
                  <a:lnTo>
                    <a:pt x="2356836" y="0"/>
                  </a:lnTo>
                  <a:lnTo>
                    <a:pt x="2356836" y="812800"/>
                  </a:lnTo>
                  <a:lnTo>
                    <a:pt x="0" y="812800"/>
                  </a:lnTo>
                  <a:close/>
                </a:path>
              </a:pathLst>
            </a:custGeom>
            <a:solidFill>
              <a:srgbClr val="882A1B"/>
            </a:solidFill>
          </p:spPr>
        </p:sp>
        <p:sp>
          <p:nvSpPr>
            <p:cNvPr id="4" name="TextBox 4"/>
            <p:cNvSpPr txBox="1"/>
            <p:nvPr/>
          </p:nvSpPr>
          <p:spPr>
            <a:xfrm>
              <a:off x="0" y="-38100"/>
              <a:ext cx="2356836" cy="850900"/>
            </a:xfrm>
            <a:prstGeom prst="rect">
              <a:avLst/>
            </a:prstGeom>
          </p:spPr>
          <p:txBody>
            <a:bodyPr lIns="50800" tIns="50800" rIns="50800" bIns="50800" rtlCol="0" anchor="ctr"/>
            <a:lstStyle/>
            <a:p>
              <a:pPr algn="ctr">
                <a:lnSpc>
                  <a:spcPts val="3079"/>
                </a:lnSpc>
              </a:pPr>
              <a:endParaRPr/>
            </a:p>
          </p:txBody>
        </p:sp>
      </p:grpSp>
      <p:grpSp>
        <p:nvGrpSpPr>
          <p:cNvPr id="5" name="Group 5"/>
          <p:cNvGrpSpPr/>
          <p:nvPr/>
        </p:nvGrpSpPr>
        <p:grpSpPr>
          <a:xfrm>
            <a:off x="4563185" y="4385302"/>
            <a:ext cx="9161630" cy="1344800"/>
            <a:chOff x="0" y="0"/>
            <a:chExt cx="2412940" cy="354186"/>
          </a:xfrm>
        </p:grpSpPr>
        <p:sp>
          <p:nvSpPr>
            <p:cNvPr id="6" name="Freeform 6"/>
            <p:cNvSpPr/>
            <p:nvPr/>
          </p:nvSpPr>
          <p:spPr>
            <a:xfrm>
              <a:off x="0" y="0"/>
              <a:ext cx="2412940" cy="354186"/>
            </a:xfrm>
            <a:custGeom>
              <a:avLst/>
              <a:gdLst/>
              <a:ahLst/>
              <a:cxnLst/>
              <a:rect l="l" t="t" r="r" b="b"/>
              <a:pathLst>
                <a:path w="2412940" h="354186">
                  <a:moveTo>
                    <a:pt x="0" y="0"/>
                  </a:moveTo>
                  <a:lnTo>
                    <a:pt x="2412940" y="0"/>
                  </a:lnTo>
                  <a:lnTo>
                    <a:pt x="2412940" y="354186"/>
                  </a:lnTo>
                  <a:lnTo>
                    <a:pt x="0" y="354186"/>
                  </a:lnTo>
                  <a:close/>
                </a:path>
              </a:pathLst>
            </a:custGeom>
            <a:solidFill>
              <a:srgbClr val="882A1B"/>
            </a:solidFill>
          </p:spPr>
        </p:sp>
        <p:sp>
          <p:nvSpPr>
            <p:cNvPr id="7" name="TextBox 7"/>
            <p:cNvSpPr txBox="1"/>
            <p:nvPr/>
          </p:nvSpPr>
          <p:spPr>
            <a:xfrm>
              <a:off x="0" y="-38100"/>
              <a:ext cx="2412940" cy="392286"/>
            </a:xfrm>
            <a:prstGeom prst="rect">
              <a:avLst/>
            </a:prstGeom>
          </p:spPr>
          <p:txBody>
            <a:bodyPr lIns="50800" tIns="50800" rIns="50800" bIns="50800" rtlCol="0" anchor="ctr"/>
            <a:lstStyle/>
            <a:p>
              <a:pPr algn="ctr">
                <a:lnSpc>
                  <a:spcPts val="3079"/>
                </a:lnSpc>
              </a:pPr>
              <a:endParaRPr/>
            </a:p>
          </p:txBody>
        </p:sp>
      </p:grpSp>
      <p:grpSp>
        <p:nvGrpSpPr>
          <p:cNvPr id="8" name="Group 8"/>
          <p:cNvGrpSpPr/>
          <p:nvPr/>
        </p:nvGrpSpPr>
        <p:grpSpPr>
          <a:xfrm>
            <a:off x="-1751523" y="-1660351"/>
            <a:ext cx="4579312" cy="4579312"/>
            <a:chOff x="0" y="0"/>
            <a:chExt cx="6105749" cy="6105749"/>
          </a:xfrm>
        </p:grpSpPr>
        <p:sp>
          <p:nvSpPr>
            <p:cNvPr id="9" name="Freeform 9"/>
            <p:cNvSpPr/>
            <p:nvPr/>
          </p:nvSpPr>
          <p:spPr>
            <a:xfrm>
              <a:off x="0" y="0"/>
              <a:ext cx="6105749" cy="6105749"/>
            </a:xfrm>
            <a:custGeom>
              <a:avLst/>
              <a:gdLst/>
              <a:ahLst/>
              <a:cxnLst/>
              <a:rect l="l" t="t" r="r" b="b"/>
              <a:pathLst>
                <a:path w="6105749" h="6105749">
                  <a:moveTo>
                    <a:pt x="0" y="0"/>
                  </a:moveTo>
                  <a:lnTo>
                    <a:pt x="6105749" y="0"/>
                  </a:lnTo>
                  <a:lnTo>
                    <a:pt x="6105749" y="6105749"/>
                  </a:lnTo>
                  <a:lnTo>
                    <a:pt x="0" y="610574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101600" y="88900"/>
              <a:ext cx="5809510" cy="5809510"/>
            </a:xfrm>
            <a:custGeom>
              <a:avLst/>
              <a:gdLst/>
              <a:ahLst/>
              <a:cxnLst/>
              <a:rect l="l" t="t" r="r" b="b"/>
              <a:pathLst>
                <a:path w="5809510" h="5809510">
                  <a:moveTo>
                    <a:pt x="0" y="0"/>
                  </a:moveTo>
                  <a:lnTo>
                    <a:pt x="5809510" y="0"/>
                  </a:lnTo>
                  <a:lnTo>
                    <a:pt x="5809510" y="5809510"/>
                  </a:lnTo>
                  <a:lnTo>
                    <a:pt x="0" y="580951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87583" y="177800"/>
              <a:ext cx="5486400" cy="5486400"/>
            </a:xfrm>
            <a:custGeom>
              <a:avLst/>
              <a:gdLst/>
              <a:ahLst/>
              <a:cxnLst/>
              <a:rect l="l" t="t" r="r" b="b"/>
              <a:pathLst>
                <a:path w="5486400" h="5486400">
                  <a:moveTo>
                    <a:pt x="0" y="0"/>
                  </a:moveTo>
                  <a:lnTo>
                    <a:pt x="5486400" y="0"/>
                  </a:lnTo>
                  <a:lnTo>
                    <a:pt x="5486400" y="5486400"/>
                  </a:lnTo>
                  <a:lnTo>
                    <a:pt x="0" y="54864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sp>
        <p:nvSpPr>
          <p:cNvPr id="12" name="TextBox 12"/>
          <p:cNvSpPr txBox="1"/>
          <p:nvPr/>
        </p:nvSpPr>
        <p:spPr>
          <a:xfrm>
            <a:off x="6691785" y="4717977"/>
            <a:ext cx="13444671" cy="717550"/>
          </a:xfrm>
          <a:prstGeom prst="rect">
            <a:avLst/>
          </a:prstGeom>
        </p:spPr>
        <p:txBody>
          <a:bodyPr lIns="0" tIns="0" rIns="0" bIns="0" rtlCol="0" anchor="t">
            <a:spAutoFit/>
          </a:bodyPr>
          <a:lstStyle/>
          <a:p>
            <a:pPr marL="0" lvl="0" indent="0">
              <a:lnSpc>
                <a:spcPts val="5600"/>
              </a:lnSpc>
              <a:spcBef>
                <a:spcPct val="0"/>
              </a:spcBef>
            </a:pPr>
            <a:r>
              <a:rPr lang="en-US" sz="5000">
                <a:solidFill>
                  <a:srgbClr val="F4F1E8"/>
                </a:solidFill>
                <a:latin typeface="Cabin"/>
              </a:rPr>
              <a:t>I. Mã hóa Huffman</a:t>
            </a:r>
          </a:p>
        </p:txBody>
      </p:sp>
      <p:sp>
        <p:nvSpPr>
          <p:cNvPr id="13" name="Freeform 13"/>
          <p:cNvSpPr/>
          <p:nvPr/>
        </p:nvSpPr>
        <p:spPr>
          <a:xfrm>
            <a:off x="416644" y="8858151"/>
            <a:ext cx="4822289" cy="1097071"/>
          </a:xfrm>
          <a:custGeom>
            <a:avLst/>
            <a:gdLst/>
            <a:ahLst/>
            <a:cxnLst/>
            <a:rect l="l" t="t" r="r" b="b"/>
            <a:pathLst>
              <a:path w="4822289" h="1097071">
                <a:moveTo>
                  <a:pt x="0" y="0"/>
                </a:moveTo>
                <a:lnTo>
                  <a:pt x="4822289" y="0"/>
                </a:lnTo>
                <a:lnTo>
                  <a:pt x="4822289" y="1097070"/>
                </a:lnTo>
                <a:lnTo>
                  <a:pt x="0" y="1097070"/>
                </a:lnTo>
                <a:lnTo>
                  <a:pt x="0" y="0"/>
                </a:lnTo>
                <a:close/>
              </a:path>
            </a:pathLst>
          </a:custGeom>
          <a:blipFill>
            <a:blip r:embed="rId8"/>
            <a:stretch>
              <a:fillRect/>
            </a:stretch>
          </a:blipFill>
        </p:spPr>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4F1E8"/>
        </a:solidFill>
        <a:effectLst/>
      </p:bgPr>
    </p:bg>
    <p:spTree>
      <p:nvGrpSpPr>
        <p:cNvPr id="1" name=""/>
        <p:cNvGrpSpPr/>
        <p:nvPr/>
      </p:nvGrpSpPr>
      <p:grpSpPr>
        <a:xfrm>
          <a:off x="0" y="0"/>
          <a:ext cx="0" cy="0"/>
          <a:chOff x="0" y="0"/>
          <a:chExt cx="0" cy="0"/>
        </a:xfrm>
      </p:grpSpPr>
      <p:grpSp>
        <p:nvGrpSpPr>
          <p:cNvPr id="2" name="Group 2"/>
          <p:cNvGrpSpPr/>
          <p:nvPr/>
        </p:nvGrpSpPr>
        <p:grpSpPr>
          <a:xfrm>
            <a:off x="9339387" y="9955221"/>
            <a:ext cx="8948613" cy="3086100"/>
            <a:chOff x="0" y="0"/>
            <a:chExt cx="2356836" cy="812800"/>
          </a:xfrm>
        </p:grpSpPr>
        <p:sp>
          <p:nvSpPr>
            <p:cNvPr id="3" name="Freeform 3"/>
            <p:cNvSpPr/>
            <p:nvPr/>
          </p:nvSpPr>
          <p:spPr>
            <a:xfrm>
              <a:off x="0" y="0"/>
              <a:ext cx="2356836" cy="812800"/>
            </a:xfrm>
            <a:custGeom>
              <a:avLst/>
              <a:gdLst/>
              <a:ahLst/>
              <a:cxnLst/>
              <a:rect l="l" t="t" r="r" b="b"/>
              <a:pathLst>
                <a:path w="2356836" h="812800">
                  <a:moveTo>
                    <a:pt x="0" y="0"/>
                  </a:moveTo>
                  <a:lnTo>
                    <a:pt x="2356836" y="0"/>
                  </a:lnTo>
                  <a:lnTo>
                    <a:pt x="2356836" y="812800"/>
                  </a:lnTo>
                  <a:lnTo>
                    <a:pt x="0" y="812800"/>
                  </a:lnTo>
                  <a:close/>
                </a:path>
              </a:pathLst>
            </a:custGeom>
            <a:solidFill>
              <a:srgbClr val="882A1B"/>
            </a:solidFill>
          </p:spPr>
        </p:sp>
        <p:sp>
          <p:nvSpPr>
            <p:cNvPr id="4" name="TextBox 4"/>
            <p:cNvSpPr txBox="1"/>
            <p:nvPr/>
          </p:nvSpPr>
          <p:spPr>
            <a:xfrm>
              <a:off x="0" y="-38100"/>
              <a:ext cx="2356836" cy="850900"/>
            </a:xfrm>
            <a:prstGeom prst="rect">
              <a:avLst/>
            </a:prstGeom>
          </p:spPr>
          <p:txBody>
            <a:bodyPr lIns="50800" tIns="50800" rIns="50800" bIns="50800" rtlCol="0" anchor="ctr"/>
            <a:lstStyle/>
            <a:p>
              <a:pPr algn="ctr">
                <a:lnSpc>
                  <a:spcPts val="3079"/>
                </a:lnSpc>
              </a:pPr>
              <a:endParaRPr/>
            </a:p>
          </p:txBody>
        </p:sp>
      </p:grpSp>
      <p:grpSp>
        <p:nvGrpSpPr>
          <p:cNvPr id="5" name="Group 5"/>
          <p:cNvGrpSpPr/>
          <p:nvPr/>
        </p:nvGrpSpPr>
        <p:grpSpPr>
          <a:xfrm>
            <a:off x="9554998" y="-2057400"/>
            <a:ext cx="8733002" cy="3086100"/>
            <a:chOff x="0" y="0"/>
            <a:chExt cx="2300050" cy="812800"/>
          </a:xfrm>
        </p:grpSpPr>
        <p:sp>
          <p:nvSpPr>
            <p:cNvPr id="6" name="Freeform 6"/>
            <p:cNvSpPr/>
            <p:nvPr/>
          </p:nvSpPr>
          <p:spPr>
            <a:xfrm>
              <a:off x="0" y="0"/>
              <a:ext cx="2300050" cy="812800"/>
            </a:xfrm>
            <a:custGeom>
              <a:avLst/>
              <a:gdLst/>
              <a:ahLst/>
              <a:cxnLst/>
              <a:rect l="l" t="t" r="r" b="b"/>
              <a:pathLst>
                <a:path w="2300050" h="812800">
                  <a:moveTo>
                    <a:pt x="0" y="0"/>
                  </a:moveTo>
                  <a:lnTo>
                    <a:pt x="2300050" y="0"/>
                  </a:lnTo>
                  <a:lnTo>
                    <a:pt x="2300050" y="812800"/>
                  </a:lnTo>
                  <a:lnTo>
                    <a:pt x="0" y="812800"/>
                  </a:lnTo>
                  <a:close/>
                </a:path>
              </a:pathLst>
            </a:custGeom>
            <a:solidFill>
              <a:srgbClr val="882A1B"/>
            </a:solidFill>
          </p:spPr>
        </p:sp>
        <p:sp>
          <p:nvSpPr>
            <p:cNvPr id="7" name="TextBox 7"/>
            <p:cNvSpPr txBox="1"/>
            <p:nvPr/>
          </p:nvSpPr>
          <p:spPr>
            <a:xfrm>
              <a:off x="0" y="-38100"/>
              <a:ext cx="2300050" cy="850900"/>
            </a:xfrm>
            <a:prstGeom prst="rect">
              <a:avLst/>
            </a:prstGeom>
          </p:spPr>
          <p:txBody>
            <a:bodyPr lIns="50800" tIns="50800" rIns="50800" bIns="50800" rtlCol="0" anchor="ctr"/>
            <a:lstStyle/>
            <a:p>
              <a:pPr algn="ctr">
                <a:lnSpc>
                  <a:spcPts val="3079"/>
                </a:lnSpc>
              </a:pPr>
              <a:endParaRPr/>
            </a:p>
          </p:txBody>
        </p:sp>
      </p:grpSp>
      <p:grpSp>
        <p:nvGrpSpPr>
          <p:cNvPr id="8" name="Group 8"/>
          <p:cNvGrpSpPr/>
          <p:nvPr/>
        </p:nvGrpSpPr>
        <p:grpSpPr>
          <a:xfrm>
            <a:off x="-1751523" y="-1660351"/>
            <a:ext cx="4686469" cy="4686469"/>
            <a:chOff x="0" y="0"/>
            <a:chExt cx="6248625" cy="6248625"/>
          </a:xfrm>
        </p:grpSpPr>
        <p:sp>
          <p:nvSpPr>
            <p:cNvPr id="9" name="Freeform 9"/>
            <p:cNvSpPr/>
            <p:nvPr/>
          </p:nvSpPr>
          <p:spPr>
            <a:xfrm>
              <a:off x="0" y="0"/>
              <a:ext cx="6248625" cy="6248625"/>
            </a:xfrm>
            <a:custGeom>
              <a:avLst/>
              <a:gdLst/>
              <a:ahLst/>
              <a:cxnLst/>
              <a:rect l="l" t="t" r="r" b="b"/>
              <a:pathLst>
                <a:path w="6248625" h="6248625">
                  <a:moveTo>
                    <a:pt x="0" y="0"/>
                  </a:moveTo>
                  <a:lnTo>
                    <a:pt x="6248625" y="0"/>
                  </a:lnTo>
                  <a:lnTo>
                    <a:pt x="6248625" y="6248625"/>
                  </a:lnTo>
                  <a:lnTo>
                    <a:pt x="0" y="62486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103977" y="90980"/>
              <a:ext cx="5945453" cy="5945453"/>
            </a:xfrm>
            <a:custGeom>
              <a:avLst/>
              <a:gdLst/>
              <a:ahLst/>
              <a:cxnLst/>
              <a:rect l="l" t="t" r="r" b="b"/>
              <a:pathLst>
                <a:path w="5945453" h="5945453">
                  <a:moveTo>
                    <a:pt x="0" y="0"/>
                  </a:moveTo>
                  <a:lnTo>
                    <a:pt x="5945454" y="0"/>
                  </a:lnTo>
                  <a:lnTo>
                    <a:pt x="5945454" y="5945454"/>
                  </a:lnTo>
                  <a:lnTo>
                    <a:pt x="0" y="594545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91973" y="181961"/>
              <a:ext cx="5614783" cy="5614783"/>
            </a:xfrm>
            <a:custGeom>
              <a:avLst/>
              <a:gdLst/>
              <a:ahLst/>
              <a:cxnLst/>
              <a:rect l="l" t="t" r="r" b="b"/>
              <a:pathLst>
                <a:path w="5614783" h="5614783">
                  <a:moveTo>
                    <a:pt x="0" y="0"/>
                  </a:moveTo>
                  <a:lnTo>
                    <a:pt x="5614782" y="0"/>
                  </a:lnTo>
                  <a:lnTo>
                    <a:pt x="5614782" y="5614783"/>
                  </a:lnTo>
                  <a:lnTo>
                    <a:pt x="0" y="561478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graphicFrame>
        <p:nvGraphicFramePr>
          <p:cNvPr id="12" name="Table 12"/>
          <p:cNvGraphicFramePr>
            <a:graphicFrameLocks noGrp="1"/>
          </p:cNvGraphicFramePr>
          <p:nvPr>
            <p:extLst>
              <p:ext uri="{D42A27DB-BD31-4B8C-83A1-F6EECF244321}">
                <p14:modId xmlns:p14="http://schemas.microsoft.com/office/powerpoint/2010/main" val="2660408270"/>
              </p:ext>
            </p:extLst>
          </p:nvPr>
        </p:nvGraphicFramePr>
        <p:xfrm>
          <a:off x="11401880" y="3279982"/>
          <a:ext cx="3076120" cy="1390650"/>
        </p:xfrm>
        <a:graphic>
          <a:graphicData uri="http://schemas.openxmlformats.org/drawingml/2006/table">
            <a:tbl>
              <a:tblPr/>
              <a:tblGrid>
                <a:gridCol w="3076120">
                  <a:extLst>
                    <a:ext uri="{9D8B030D-6E8A-4147-A177-3AD203B41FA5}">
                      <a16:colId xmlns:a16="http://schemas.microsoft.com/office/drawing/2014/main" val="20000"/>
                    </a:ext>
                  </a:extLst>
                </a:gridCol>
              </a:tblGrid>
              <a:tr h="1390650">
                <a:tc>
                  <a:txBody>
                    <a:bodyPr/>
                    <a:lstStyle/>
                    <a:p>
                      <a:pPr algn="ctr">
                        <a:lnSpc>
                          <a:spcPts val="3499"/>
                        </a:lnSpc>
                        <a:defRPr/>
                      </a:pPr>
                      <a:r>
                        <a:rPr lang="en-US" sz="2499">
                          <a:solidFill>
                            <a:srgbClr val="000000"/>
                          </a:solidFill>
                          <a:latin typeface="Muli Bold"/>
                        </a:rPr>
                        <a:t>Key: C</a:t>
                      </a:r>
                      <a:endParaRPr lang="en-US" sz="1100"/>
                    </a:p>
                    <a:p>
                      <a:pPr algn="ctr">
                        <a:lnSpc>
                          <a:spcPts val="3499"/>
                        </a:lnSpc>
                      </a:pPr>
                      <a:r>
                        <a:rPr lang="en-US" sz="2499">
                          <a:solidFill>
                            <a:srgbClr val="000000"/>
                          </a:solidFill>
                          <a:latin typeface="Muli Bold"/>
                        </a:rPr>
                        <a:t>Value: 12</a:t>
                      </a:r>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solidFill>
                      <a:srgbClr val="FFEBCD"/>
                    </a:solidFill>
                  </a:tcPr>
                </a:tc>
                <a:extLst>
                  <a:ext uri="{0D108BD9-81ED-4DB2-BD59-A6C34878D82A}">
                    <a16:rowId xmlns:a16="http://schemas.microsoft.com/office/drawing/2014/main" val="10000"/>
                  </a:ext>
                </a:extLst>
              </a:tr>
            </a:tbl>
          </a:graphicData>
        </a:graphic>
      </p:graphicFrame>
      <p:sp>
        <p:nvSpPr>
          <p:cNvPr id="13" name="TextBox 13"/>
          <p:cNvSpPr txBox="1"/>
          <p:nvPr/>
        </p:nvSpPr>
        <p:spPr>
          <a:xfrm>
            <a:off x="9732035" y="130175"/>
            <a:ext cx="13444671" cy="717550"/>
          </a:xfrm>
          <a:prstGeom prst="rect">
            <a:avLst/>
          </a:prstGeom>
        </p:spPr>
        <p:txBody>
          <a:bodyPr lIns="0" tIns="0" rIns="0" bIns="0" rtlCol="0" anchor="t">
            <a:spAutoFit/>
          </a:bodyPr>
          <a:lstStyle/>
          <a:p>
            <a:pPr marL="0" lvl="0" indent="0">
              <a:lnSpc>
                <a:spcPts val="5600"/>
              </a:lnSpc>
              <a:spcBef>
                <a:spcPct val="0"/>
              </a:spcBef>
            </a:pPr>
            <a:r>
              <a:rPr lang="en-US" sz="5000">
                <a:solidFill>
                  <a:srgbClr val="F4F1E8"/>
                </a:solidFill>
                <a:latin typeface="Cabin"/>
              </a:rPr>
              <a:t>II. Priority Queue trong mã hóa</a:t>
            </a:r>
          </a:p>
        </p:txBody>
      </p:sp>
      <p:sp>
        <p:nvSpPr>
          <p:cNvPr id="14" name="TextBox 14"/>
          <p:cNvSpPr txBox="1"/>
          <p:nvPr/>
        </p:nvSpPr>
        <p:spPr>
          <a:xfrm>
            <a:off x="-61163" y="130175"/>
            <a:ext cx="2103526" cy="2127250"/>
          </a:xfrm>
          <a:prstGeom prst="rect">
            <a:avLst/>
          </a:prstGeom>
        </p:spPr>
        <p:txBody>
          <a:bodyPr lIns="0" tIns="0" rIns="0" bIns="0" rtlCol="0" anchor="t">
            <a:spAutoFit/>
          </a:bodyPr>
          <a:lstStyle/>
          <a:p>
            <a:pPr marL="0" lvl="0" indent="0" algn="ctr">
              <a:lnSpc>
                <a:spcPts val="5600"/>
              </a:lnSpc>
              <a:spcBef>
                <a:spcPct val="0"/>
              </a:spcBef>
            </a:pPr>
            <a:r>
              <a:rPr lang="en-US" sz="5000">
                <a:solidFill>
                  <a:srgbClr val="F4F1E8"/>
                </a:solidFill>
                <a:latin typeface="Cabin"/>
              </a:rPr>
              <a:t>Cách thực hiện</a:t>
            </a:r>
          </a:p>
        </p:txBody>
      </p:sp>
      <p:sp>
        <p:nvSpPr>
          <p:cNvPr id="15" name="TextBox 15"/>
          <p:cNvSpPr txBox="1"/>
          <p:nvPr/>
        </p:nvSpPr>
        <p:spPr>
          <a:xfrm>
            <a:off x="3394080" y="1577975"/>
            <a:ext cx="9845635" cy="679450"/>
          </a:xfrm>
          <a:prstGeom prst="rect">
            <a:avLst/>
          </a:prstGeom>
        </p:spPr>
        <p:txBody>
          <a:bodyPr lIns="0" tIns="0" rIns="0" bIns="0" rtlCol="0" anchor="t">
            <a:spAutoFit/>
          </a:bodyPr>
          <a:lstStyle/>
          <a:p>
            <a:pPr marL="0" lvl="0" indent="0" algn="ctr">
              <a:lnSpc>
                <a:spcPts val="5599"/>
              </a:lnSpc>
              <a:spcBef>
                <a:spcPct val="0"/>
              </a:spcBef>
            </a:pPr>
            <a:r>
              <a:rPr lang="en-US" sz="3999" u="none" strike="noStrike">
                <a:solidFill>
                  <a:srgbClr val="000000"/>
                </a:solidFill>
                <a:latin typeface="Muli Bold"/>
              </a:rPr>
              <a:t>Xây dựng cây Huffman từ Priority Queue</a:t>
            </a:r>
          </a:p>
        </p:txBody>
      </p:sp>
      <p:sp>
        <p:nvSpPr>
          <p:cNvPr id="16" name="TextBox 16"/>
          <p:cNvSpPr txBox="1"/>
          <p:nvPr/>
        </p:nvSpPr>
        <p:spPr>
          <a:xfrm>
            <a:off x="358373" y="3184732"/>
            <a:ext cx="8229038" cy="2299049"/>
          </a:xfrm>
          <a:prstGeom prst="rect">
            <a:avLst/>
          </a:prstGeom>
        </p:spPr>
        <p:txBody>
          <a:bodyPr lIns="0" tIns="0" rIns="0" bIns="0" rtlCol="0" anchor="t">
            <a:spAutoFit/>
          </a:bodyPr>
          <a:lstStyle/>
          <a:p>
            <a:pPr marL="941595" lvl="1" indent="-470798">
              <a:lnSpc>
                <a:spcPts val="6105"/>
              </a:lnSpc>
              <a:buFont typeface="Arial"/>
              <a:buChar char="•"/>
            </a:pPr>
            <a:r>
              <a:rPr lang="en-US" sz="4361">
                <a:solidFill>
                  <a:srgbClr val="000000"/>
                </a:solidFill>
                <a:latin typeface="Muli"/>
              </a:rPr>
              <a:t>Lặp lại quá trình sau cho đến khi Priority Queue chỉ còn 1 nút:</a:t>
            </a:r>
          </a:p>
        </p:txBody>
      </p:sp>
      <p:sp>
        <p:nvSpPr>
          <p:cNvPr id="17" name="TextBox 17"/>
          <p:cNvSpPr txBox="1"/>
          <p:nvPr/>
        </p:nvSpPr>
        <p:spPr>
          <a:xfrm>
            <a:off x="358373" y="5908898"/>
            <a:ext cx="8229038" cy="2299049"/>
          </a:xfrm>
          <a:prstGeom prst="rect">
            <a:avLst/>
          </a:prstGeom>
        </p:spPr>
        <p:txBody>
          <a:bodyPr lIns="0" tIns="0" rIns="0" bIns="0" rtlCol="0" anchor="t">
            <a:spAutoFit/>
          </a:bodyPr>
          <a:lstStyle/>
          <a:p>
            <a:pPr marL="941595" lvl="1" indent="-470798">
              <a:lnSpc>
                <a:spcPts val="6105"/>
              </a:lnSpc>
              <a:buFont typeface="Arial"/>
              <a:buChar char="•"/>
            </a:pPr>
            <a:r>
              <a:rPr lang="en-US" sz="4361">
                <a:solidFill>
                  <a:srgbClr val="000000"/>
                </a:solidFill>
                <a:latin typeface="Muli"/>
              </a:rPr>
              <a:t>Lấy ra hai nút có tần suất xuất hiện thấp nhất từ Priority Queue</a:t>
            </a:r>
          </a:p>
        </p:txBody>
      </p:sp>
      <p:grpSp>
        <p:nvGrpSpPr>
          <p:cNvPr id="18" name="Group 18"/>
          <p:cNvGrpSpPr/>
          <p:nvPr/>
        </p:nvGrpSpPr>
        <p:grpSpPr>
          <a:xfrm>
            <a:off x="10634961" y="7735512"/>
            <a:ext cx="4590104" cy="944870"/>
            <a:chOff x="0" y="0"/>
            <a:chExt cx="6120138" cy="1259827"/>
          </a:xfrm>
        </p:grpSpPr>
        <p:grpSp>
          <p:nvGrpSpPr>
            <p:cNvPr id="19" name="Group 19"/>
            <p:cNvGrpSpPr/>
            <p:nvPr/>
          </p:nvGrpSpPr>
          <p:grpSpPr>
            <a:xfrm>
              <a:off x="0" y="0"/>
              <a:ext cx="2193851" cy="1259827"/>
              <a:chOff x="0" y="0"/>
              <a:chExt cx="433353" cy="248855"/>
            </a:xfrm>
          </p:grpSpPr>
          <p:sp>
            <p:nvSpPr>
              <p:cNvPr id="20" name="Freeform 20"/>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sp>
          <p:sp>
            <p:nvSpPr>
              <p:cNvPr id="21" name="TextBox 21"/>
              <p:cNvSpPr txBox="1"/>
              <p:nvPr/>
            </p:nvSpPr>
            <p:spPr>
              <a:xfrm>
                <a:off x="0" y="-57150"/>
                <a:ext cx="433353" cy="306005"/>
              </a:xfrm>
              <a:prstGeom prst="rect">
                <a:avLst/>
              </a:prstGeom>
            </p:spPr>
            <p:txBody>
              <a:bodyPr lIns="50800" tIns="50800" rIns="50800" bIns="50800" rtlCol="0" anchor="ctr"/>
              <a:lstStyle/>
              <a:p>
                <a:pPr algn="ctr">
                  <a:lnSpc>
                    <a:spcPts val="3919"/>
                  </a:lnSpc>
                </a:pPr>
                <a:r>
                  <a:rPr lang="en-US" sz="2799">
                    <a:solidFill>
                      <a:srgbClr val="FFFFFF"/>
                    </a:solidFill>
                    <a:latin typeface="Muli"/>
                  </a:rPr>
                  <a:t>A | 5</a:t>
                </a:r>
              </a:p>
            </p:txBody>
          </p:sp>
        </p:grpSp>
        <p:grpSp>
          <p:nvGrpSpPr>
            <p:cNvPr id="22" name="Group 22"/>
            <p:cNvGrpSpPr/>
            <p:nvPr/>
          </p:nvGrpSpPr>
          <p:grpSpPr>
            <a:xfrm>
              <a:off x="3926287" y="0"/>
              <a:ext cx="2193851" cy="1259827"/>
              <a:chOff x="0" y="0"/>
              <a:chExt cx="433353" cy="248855"/>
            </a:xfrm>
          </p:grpSpPr>
          <p:sp>
            <p:nvSpPr>
              <p:cNvPr id="23" name="Freeform 23"/>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sp>
          <p:sp>
            <p:nvSpPr>
              <p:cNvPr id="24" name="TextBox 24"/>
              <p:cNvSpPr txBox="1"/>
              <p:nvPr/>
            </p:nvSpPr>
            <p:spPr>
              <a:xfrm>
                <a:off x="0" y="-47625"/>
                <a:ext cx="433353" cy="296480"/>
              </a:xfrm>
              <a:prstGeom prst="rect">
                <a:avLst/>
              </a:prstGeom>
            </p:spPr>
            <p:txBody>
              <a:bodyPr lIns="50800" tIns="50800" rIns="50800" bIns="50800" rtlCol="0" anchor="ctr"/>
              <a:lstStyle/>
              <a:p>
                <a:pPr algn="ctr">
                  <a:lnSpc>
                    <a:spcPts val="4059"/>
                  </a:lnSpc>
                </a:pPr>
                <a:r>
                  <a:rPr lang="en-US" sz="2899">
                    <a:solidFill>
                      <a:srgbClr val="FFFFFF"/>
                    </a:solidFill>
                    <a:latin typeface="Muli"/>
                  </a:rPr>
                  <a:t>B | 9</a:t>
                </a:r>
              </a:p>
            </p:txBody>
          </p:sp>
        </p:gr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4F1E8"/>
        </a:solidFill>
        <a:effectLst/>
      </p:bgPr>
    </p:bg>
    <p:spTree>
      <p:nvGrpSpPr>
        <p:cNvPr id="1" name=""/>
        <p:cNvGrpSpPr/>
        <p:nvPr/>
      </p:nvGrpSpPr>
      <p:grpSpPr>
        <a:xfrm>
          <a:off x="0" y="0"/>
          <a:ext cx="0" cy="0"/>
          <a:chOff x="0" y="0"/>
          <a:chExt cx="0" cy="0"/>
        </a:xfrm>
      </p:grpSpPr>
      <p:grpSp>
        <p:nvGrpSpPr>
          <p:cNvPr id="2" name="Group 2"/>
          <p:cNvGrpSpPr/>
          <p:nvPr/>
        </p:nvGrpSpPr>
        <p:grpSpPr>
          <a:xfrm>
            <a:off x="9339387" y="9955221"/>
            <a:ext cx="8948613" cy="3086100"/>
            <a:chOff x="0" y="0"/>
            <a:chExt cx="2356836" cy="812800"/>
          </a:xfrm>
        </p:grpSpPr>
        <p:sp>
          <p:nvSpPr>
            <p:cNvPr id="3" name="Freeform 3"/>
            <p:cNvSpPr/>
            <p:nvPr/>
          </p:nvSpPr>
          <p:spPr>
            <a:xfrm>
              <a:off x="0" y="0"/>
              <a:ext cx="2356836" cy="812800"/>
            </a:xfrm>
            <a:custGeom>
              <a:avLst/>
              <a:gdLst/>
              <a:ahLst/>
              <a:cxnLst/>
              <a:rect l="l" t="t" r="r" b="b"/>
              <a:pathLst>
                <a:path w="2356836" h="812800">
                  <a:moveTo>
                    <a:pt x="0" y="0"/>
                  </a:moveTo>
                  <a:lnTo>
                    <a:pt x="2356836" y="0"/>
                  </a:lnTo>
                  <a:lnTo>
                    <a:pt x="2356836" y="812800"/>
                  </a:lnTo>
                  <a:lnTo>
                    <a:pt x="0" y="812800"/>
                  </a:lnTo>
                  <a:close/>
                </a:path>
              </a:pathLst>
            </a:custGeom>
            <a:solidFill>
              <a:srgbClr val="882A1B"/>
            </a:solidFill>
          </p:spPr>
        </p:sp>
        <p:sp>
          <p:nvSpPr>
            <p:cNvPr id="4" name="TextBox 4"/>
            <p:cNvSpPr txBox="1"/>
            <p:nvPr/>
          </p:nvSpPr>
          <p:spPr>
            <a:xfrm>
              <a:off x="0" y="-38100"/>
              <a:ext cx="2356836" cy="850900"/>
            </a:xfrm>
            <a:prstGeom prst="rect">
              <a:avLst/>
            </a:prstGeom>
          </p:spPr>
          <p:txBody>
            <a:bodyPr lIns="50800" tIns="50800" rIns="50800" bIns="50800" rtlCol="0" anchor="ctr"/>
            <a:lstStyle/>
            <a:p>
              <a:pPr algn="ctr">
                <a:lnSpc>
                  <a:spcPts val="3079"/>
                </a:lnSpc>
              </a:pPr>
              <a:endParaRPr/>
            </a:p>
          </p:txBody>
        </p:sp>
      </p:grpSp>
      <p:grpSp>
        <p:nvGrpSpPr>
          <p:cNvPr id="5" name="Group 5"/>
          <p:cNvGrpSpPr/>
          <p:nvPr/>
        </p:nvGrpSpPr>
        <p:grpSpPr>
          <a:xfrm>
            <a:off x="9554998" y="-2057400"/>
            <a:ext cx="8733002" cy="3086100"/>
            <a:chOff x="0" y="0"/>
            <a:chExt cx="2300050" cy="812800"/>
          </a:xfrm>
        </p:grpSpPr>
        <p:sp>
          <p:nvSpPr>
            <p:cNvPr id="6" name="Freeform 6"/>
            <p:cNvSpPr/>
            <p:nvPr/>
          </p:nvSpPr>
          <p:spPr>
            <a:xfrm>
              <a:off x="0" y="0"/>
              <a:ext cx="2300050" cy="812800"/>
            </a:xfrm>
            <a:custGeom>
              <a:avLst/>
              <a:gdLst/>
              <a:ahLst/>
              <a:cxnLst/>
              <a:rect l="l" t="t" r="r" b="b"/>
              <a:pathLst>
                <a:path w="2300050" h="812800">
                  <a:moveTo>
                    <a:pt x="0" y="0"/>
                  </a:moveTo>
                  <a:lnTo>
                    <a:pt x="2300050" y="0"/>
                  </a:lnTo>
                  <a:lnTo>
                    <a:pt x="2300050" y="812800"/>
                  </a:lnTo>
                  <a:lnTo>
                    <a:pt x="0" y="812800"/>
                  </a:lnTo>
                  <a:close/>
                </a:path>
              </a:pathLst>
            </a:custGeom>
            <a:solidFill>
              <a:srgbClr val="882A1B"/>
            </a:solidFill>
          </p:spPr>
        </p:sp>
        <p:sp>
          <p:nvSpPr>
            <p:cNvPr id="7" name="TextBox 7"/>
            <p:cNvSpPr txBox="1"/>
            <p:nvPr/>
          </p:nvSpPr>
          <p:spPr>
            <a:xfrm>
              <a:off x="0" y="-38100"/>
              <a:ext cx="2300050" cy="850900"/>
            </a:xfrm>
            <a:prstGeom prst="rect">
              <a:avLst/>
            </a:prstGeom>
          </p:spPr>
          <p:txBody>
            <a:bodyPr lIns="50800" tIns="50800" rIns="50800" bIns="50800" rtlCol="0" anchor="ctr"/>
            <a:lstStyle/>
            <a:p>
              <a:pPr algn="ctr">
                <a:lnSpc>
                  <a:spcPts val="3079"/>
                </a:lnSpc>
              </a:pPr>
              <a:endParaRPr/>
            </a:p>
          </p:txBody>
        </p:sp>
      </p:grpSp>
      <p:grpSp>
        <p:nvGrpSpPr>
          <p:cNvPr id="8" name="Group 8"/>
          <p:cNvGrpSpPr/>
          <p:nvPr/>
        </p:nvGrpSpPr>
        <p:grpSpPr>
          <a:xfrm>
            <a:off x="-1751523" y="-1660351"/>
            <a:ext cx="4686469" cy="4686469"/>
            <a:chOff x="0" y="0"/>
            <a:chExt cx="6248625" cy="6248625"/>
          </a:xfrm>
        </p:grpSpPr>
        <p:sp>
          <p:nvSpPr>
            <p:cNvPr id="9" name="Freeform 9"/>
            <p:cNvSpPr/>
            <p:nvPr/>
          </p:nvSpPr>
          <p:spPr>
            <a:xfrm>
              <a:off x="0" y="0"/>
              <a:ext cx="6248625" cy="6248625"/>
            </a:xfrm>
            <a:custGeom>
              <a:avLst/>
              <a:gdLst/>
              <a:ahLst/>
              <a:cxnLst/>
              <a:rect l="l" t="t" r="r" b="b"/>
              <a:pathLst>
                <a:path w="6248625" h="6248625">
                  <a:moveTo>
                    <a:pt x="0" y="0"/>
                  </a:moveTo>
                  <a:lnTo>
                    <a:pt x="6248625" y="0"/>
                  </a:lnTo>
                  <a:lnTo>
                    <a:pt x="6248625" y="6248625"/>
                  </a:lnTo>
                  <a:lnTo>
                    <a:pt x="0" y="62486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103977" y="90980"/>
              <a:ext cx="5945453" cy="5945453"/>
            </a:xfrm>
            <a:custGeom>
              <a:avLst/>
              <a:gdLst/>
              <a:ahLst/>
              <a:cxnLst/>
              <a:rect l="l" t="t" r="r" b="b"/>
              <a:pathLst>
                <a:path w="5945453" h="5945453">
                  <a:moveTo>
                    <a:pt x="0" y="0"/>
                  </a:moveTo>
                  <a:lnTo>
                    <a:pt x="5945454" y="0"/>
                  </a:lnTo>
                  <a:lnTo>
                    <a:pt x="5945454" y="5945454"/>
                  </a:lnTo>
                  <a:lnTo>
                    <a:pt x="0" y="594545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91973" y="181961"/>
              <a:ext cx="5614783" cy="5614783"/>
            </a:xfrm>
            <a:custGeom>
              <a:avLst/>
              <a:gdLst/>
              <a:ahLst/>
              <a:cxnLst/>
              <a:rect l="l" t="t" r="r" b="b"/>
              <a:pathLst>
                <a:path w="5614783" h="5614783">
                  <a:moveTo>
                    <a:pt x="0" y="0"/>
                  </a:moveTo>
                  <a:lnTo>
                    <a:pt x="5614782" y="0"/>
                  </a:lnTo>
                  <a:lnTo>
                    <a:pt x="5614782" y="5614783"/>
                  </a:lnTo>
                  <a:lnTo>
                    <a:pt x="0" y="561478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sp>
        <p:nvSpPr>
          <p:cNvPr id="13" name="TextBox 13"/>
          <p:cNvSpPr txBox="1"/>
          <p:nvPr/>
        </p:nvSpPr>
        <p:spPr>
          <a:xfrm>
            <a:off x="9732035" y="130175"/>
            <a:ext cx="13444671" cy="717550"/>
          </a:xfrm>
          <a:prstGeom prst="rect">
            <a:avLst/>
          </a:prstGeom>
        </p:spPr>
        <p:txBody>
          <a:bodyPr lIns="0" tIns="0" rIns="0" bIns="0" rtlCol="0" anchor="t">
            <a:spAutoFit/>
          </a:bodyPr>
          <a:lstStyle/>
          <a:p>
            <a:pPr marL="0" lvl="0" indent="0">
              <a:lnSpc>
                <a:spcPts val="5600"/>
              </a:lnSpc>
              <a:spcBef>
                <a:spcPct val="0"/>
              </a:spcBef>
            </a:pPr>
            <a:r>
              <a:rPr lang="en-US" sz="5000">
                <a:solidFill>
                  <a:srgbClr val="F4F1E8"/>
                </a:solidFill>
                <a:latin typeface="Cabin"/>
              </a:rPr>
              <a:t>II. Priority Queue trong mã hóa</a:t>
            </a:r>
          </a:p>
        </p:txBody>
      </p:sp>
      <p:sp>
        <p:nvSpPr>
          <p:cNvPr id="14" name="TextBox 14"/>
          <p:cNvSpPr txBox="1"/>
          <p:nvPr/>
        </p:nvSpPr>
        <p:spPr>
          <a:xfrm>
            <a:off x="-61163" y="130175"/>
            <a:ext cx="2103526" cy="2127250"/>
          </a:xfrm>
          <a:prstGeom prst="rect">
            <a:avLst/>
          </a:prstGeom>
        </p:spPr>
        <p:txBody>
          <a:bodyPr lIns="0" tIns="0" rIns="0" bIns="0" rtlCol="0" anchor="t">
            <a:spAutoFit/>
          </a:bodyPr>
          <a:lstStyle/>
          <a:p>
            <a:pPr marL="0" lvl="0" indent="0" algn="ctr">
              <a:lnSpc>
                <a:spcPts val="5600"/>
              </a:lnSpc>
              <a:spcBef>
                <a:spcPct val="0"/>
              </a:spcBef>
            </a:pPr>
            <a:r>
              <a:rPr lang="en-US" sz="5000">
                <a:solidFill>
                  <a:srgbClr val="F4F1E8"/>
                </a:solidFill>
                <a:latin typeface="Cabin"/>
              </a:rPr>
              <a:t>Cách thực hiện</a:t>
            </a:r>
          </a:p>
        </p:txBody>
      </p:sp>
      <p:sp>
        <p:nvSpPr>
          <p:cNvPr id="15" name="TextBox 15"/>
          <p:cNvSpPr txBox="1"/>
          <p:nvPr/>
        </p:nvSpPr>
        <p:spPr>
          <a:xfrm>
            <a:off x="3394080" y="1577975"/>
            <a:ext cx="9845635" cy="679450"/>
          </a:xfrm>
          <a:prstGeom prst="rect">
            <a:avLst/>
          </a:prstGeom>
        </p:spPr>
        <p:txBody>
          <a:bodyPr lIns="0" tIns="0" rIns="0" bIns="0" rtlCol="0" anchor="t">
            <a:spAutoFit/>
          </a:bodyPr>
          <a:lstStyle/>
          <a:p>
            <a:pPr marL="0" lvl="0" indent="0" algn="ctr">
              <a:lnSpc>
                <a:spcPts val="5599"/>
              </a:lnSpc>
              <a:spcBef>
                <a:spcPct val="0"/>
              </a:spcBef>
            </a:pPr>
            <a:r>
              <a:rPr lang="en-US" sz="3999" u="none" strike="noStrike">
                <a:solidFill>
                  <a:srgbClr val="000000"/>
                </a:solidFill>
                <a:latin typeface="Muli Bold"/>
              </a:rPr>
              <a:t>Xây dựng cây Huffman từ Priority Queue</a:t>
            </a:r>
          </a:p>
        </p:txBody>
      </p:sp>
      <p:grpSp>
        <p:nvGrpSpPr>
          <p:cNvPr id="16" name="Group 16"/>
          <p:cNvGrpSpPr/>
          <p:nvPr/>
        </p:nvGrpSpPr>
        <p:grpSpPr>
          <a:xfrm>
            <a:off x="10634961" y="7735512"/>
            <a:ext cx="4590104" cy="944870"/>
            <a:chOff x="0" y="0"/>
            <a:chExt cx="6120138" cy="1259827"/>
          </a:xfrm>
        </p:grpSpPr>
        <p:grpSp>
          <p:nvGrpSpPr>
            <p:cNvPr id="17" name="Group 17"/>
            <p:cNvGrpSpPr/>
            <p:nvPr/>
          </p:nvGrpSpPr>
          <p:grpSpPr>
            <a:xfrm>
              <a:off x="0" y="0"/>
              <a:ext cx="2193851" cy="1259827"/>
              <a:chOff x="0" y="0"/>
              <a:chExt cx="433353" cy="248855"/>
            </a:xfrm>
          </p:grpSpPr>
          <p:sp>
            <p:nvSpPr>
              <p:cNvPr id="18" name="Freeform 18"/>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sp>
          <p:sp>
            <p:nvSpPr>
              <p:cNvPr id="19" name="TextBox 19"/>
              <p:cNvSpPr txBox="1"/>
              <p:nvPr/>
            </p:nvSpPr>
            <p:spPr>
              <a:xfrm>
                <a:off x="0" y="-57150"/>
                <a:ext cx="433353" cy="306005"/>
              </a:xfrm>
              <a:prstGeom prst="rect">
                <a:avLst/>
              </a:prstGeom>
            </p:spPr>
            <p:txBody>
              <a:bodyPr lIns="50800" tIns="50800" rIns="50800" bIns="50800" rtlCol="0" anchor="ctr"/>
              <a:lstStyle/>
              <a:p>
                <a:pPr algn="ctr">
                  <a:lnSpc>
                    <a:spcPts val="3919"/>
                  </a:lnSpc>
                </a:pPr>
                <a:r>
                  <a:rPr lang="en-US" sz="2799">
                    <a:solidFill>
                      <a:srgbClr val="FFFFFF"/>
                    </a:solidFill>
                    <a:latin typeface="Muli"/>
                  </a:rPr>
                  <a:t>A | 5</a:t>
                </a:r>
              </a:p>
            </p:txBody>
          </p:sp>
        </p:grpSp>
        <p:grpSp>
          <p:nvGrpSpPr>
            <p:cNvPr id="20" name="Group 20"/>
            <p:cNvGrpSpPr/>
            <p:nvPr/>
          </p:nvGrpSpPr>
          <p:grpSpPr>
            <a:xfrm>
              <a:off x="3926287" y="0"/>
              <a:ext cx="2193851" cy="1259827"/>
              <a:chOff x="0" y="0"/>
              <a:chExt cx="433353" cy="248855"/>
            </a:xfrm>
          </p:grpSpPr>
          <p:sp>
            <p:nvSpPr>
              <p:cNvPr id="21" name="Freeform 21"/>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sp>
          <p:sp>
            <p:nvSpPr>
              <p:cNvPr id="22" name="TextBox 22"/>
              <p:cNvSpPr txBox="1"/>
              <p:nvPr/>
            </p:nvSpPr>
            <p:spPr>
              <a:xfrm>
                <a:off x="0" y="-47625"/>
                <a:ext cx="433353" cy="296480"/>
              </a:xfrm>
              <a:prstGeom prst="rect">
                <a:avLst/>
              </a:prstGeom>
            </p:spPr>
            <p:txBody>
              <a:bodyPr lIns="50800" tIns="50800" rIns="50800" bIns="50800" rtlCol="0" anchor="ctr"/>
              <a:lstStyle/>
              <a:p>
                <a:pPr algn="ctr">
                  <a:lnSpc>
                    <a:spcPts val="4059"/>
                  </a:lnSpc>
                </a:pPr>
                <a:r>
                  <a:rPr lang="en-US" sz="2899">
                    <a:solidFill>
                      <a:srgbClr val="FFFFFF"/>
                    </a:solidFill>
                    <a:latin typeface="Muli"/>
                  </a:rPr>
                  <a:t>B | 9</a:t>
                </a:r>
              </a:p>
            </p:txBody>
          </p:sp>
        </p:grpSp>
      </p:grpSp>
      <p:sp>
        <p:nvSpPr>
          <p:cNvPr id="23" name="TextBox 23"/>
          <p:cNvSpPr txBox="1"/>
          <p:nvPr/>
        </p:nvSpPr>
        <p:spPr>
          <a:xfrm>
            <a:off x="1419829" y="3880057"/>
            <a:ext cx="5960441" cy="3470484"/>
          </a:xfrm>
          <a:prstGeom prst="rect">
            <a:avLst/>
          </a:prstGeom>
        </p:spPr>
        <p:txBody>
          <a:bodyPr lIns="0" tIns="0" rIns="0" bIns="0" rtlCol="0" anchor="t">
            <a:spAutoFit/>
          </a:bodyPr>
          <a:lstStyle/>
          <a:p>
            <a:pPr>
              <a:lnSpc>
                <a:spcPts val="6104"/>
              </a:lnSpc>
            </a:pPr>
            <a:r>
              <a:rPr lang="en-US" sz="4360">
                <a:solidFill>
                  <a:srgbClr val="000000"/>
                </a:solidFill>
                <a:latin typeface="Muli"/>
              </a:rPr>
              <a:t>2. Tạo một nút mới làm cha của 2 nút trên với tần số bằng tổng tần số của 2 nút đó.</a:t>
            </a:r>
          </a:p>
          <a:p>
            <a:pPr>
              <a:lnSpc>
                <a:spcPts val="2972"/>
              </a:lnSpc>
              <a:spcBef>
                <a:spcPct val="0"/>
              </a:spcBef>
            </a:pPr>
            <a:endParaRPr lang="en-US" sz="4360">
              <a:solidFill>
                <a:srgbClr val="000000"/>
              </a:solidFill>
              <a:latin typeface="Muli"/>
            </a:endParaRPr>
          </a:p>
        </p:txBody>
      </p:sp>
      <p:graphicFrame>
        <p:nvGraphicFramePr>
          <p:cNvPr id="24" name="Table 12">
            <a:extLst>
              <a:ext uri="{FF2B5EF4-FFF2-40B4-BE49-F238E27FC236}">
                <a16:creationId xmlns:a16="http://schemas.microsoft.com/office/drawing/2014/main" id="{9638970D-B83F-D64F-89A5-3CA92C815CE4}"/>
              </a:ext>
            </a:extLst>
          </p:cNvPr>
          <p:cNvGraphicFramePr>
            <a:graphicFrameLocks noGrp="1"/>
          </p:cNvGraphicFramePr>
          <p:nvPr>
            <p:extLst>
              <p:ext uri="{D42A27DB-BD31-4B8C-83A1-F6EECF244321}">
                <p14:modId xmlns:p14="http://schemas.microsoft.com/office/powerpoint/2010/main" val="1078002228"/>
              </p:ext>
            </p:extLst>
          </p:nvPr>
        </p:nvGraphicFramePr>
        <p:xfrm>
          <a:off x="11401880" y="3279982"/>
          <a:ext cx="3076120" cy="1390650"/>
        </p:xfrm>
        <a:graphic>
          <a:graphicData uri="http://schemas.openxmlformats.org/drawingml/2006/table">
            <a:tbl>
              <a:tblPr/>
              <a:tblGrid>
                <a:gridCol w="3076120">
                  <a:extLst>
                    <a:ext uri="{9D8B030D-6E8A-4147-A177-3AD203B41FA5}">
                      <a16:colId xmlns:a16="http://schemas.microsoft.com/office/drawing/2014/main" val="20000"/>
                    </a:ext>
                  </a:extLst>
                </a:gridCol>
              </a:tblGrid>
              <a:tr h="1390650">
                <a:tc>
                  <a:txBody>
                    <a:bodyPr/>
                    <a:lstStyle/>
                    <a:p>
                      <a:pPr algn="ctr">
                        <a:lnSpc>
                          <a:spcPts val="3499"/>
                        </a:lnSpc>
                        <a:defRPr/>
                      </a:pPr>
                      <a:r>
                        <a:rPr lang="en-US" sz="2499">
                          <a:solidFill>
                            <a:srgbClr val="000000"/>
                          </a:solidFill>
                          <a:latin typeface="Muli Bold"/>
                        </a:rPr>
                        <a:t>Key: C</a:t>
                      </a:r>
                      <a:endParaRPr lang="en-US" sz="1100"/>
                    </a:p>
                    <a:p>
                      <a:pPr algn="ctr">
                        <a:lnSpc>
                          <a:spcPts val="3499"/>
                        </a:lnSpc>
                      </a:pPr>
                      <a:r>
                        <a:rPr lang="en-US" sz="2499">
                          <a:solidFill>
                            <a:srgbClr val="000000"/>
                          </a:solidFill>
                          <a:latin typeface="Muli Bold"/>
                        </a:rPr>
                        <a:t>Value: 12</a:t>
                      </a:r>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solidFill>
                      <a:srgbClr val="FFEBCD"/>
                    </a:solidFill>
                  </a:tcPr>
                </a:tc>
                <a:extLst>
                  <a:ext uri="{0D108BD9-81ED-4DB2-BD59-A6C34878D82A}">
                    <a16:rowId xmlns:a16="http://schemas.microsoft.com/office/drawing/2014/main" val="10000"/>
                  </a:ext>
                </a:extLst>
              </a:tr>
            </a:tbl>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4F1E8"/>
        </a:solidFill>
        <a:effectLst/>
      </p:bgPr>
    </p:bg>
    <p:spTree>
      <p:nvGrpSpPr>
        <p:cNvPr id="1" name=""/>
        <p:cNvGrpSpPr/>
        <p:nvPr/>
      </p:nvGrpSpPr>
      <p:grpSpPr>
        <a:xfrm>
          <a:off x="0" y="0"/>
          <a:ext cx="0" cy="0"/>
          <a:chOff x="0" y="0"/>
          <a:chExt cx="0" cy="0"/>
        </a:xfrm>
      </p:grpSpPr>
      <p:grpSp>
        <p:nvGrpSpPr>
          <p:cNvPr id="2" name="Group 2"/>
          <p:cNvGrpSpPr/>
          <p:nvPr/>
        </p:nvGrpSpPr>
        <p:grpSpPr>
          <a:xfrm>
            <a:off x="9339387" y="9955221"/>
            <a:ext cx="8948613" cy="3086100"/>
            <a:chOff x="0" y="0"/>
            <a:chExt cx="2356836" cy="812800"/>
          </a:xfrm>
        </p:grpSpPr>
        <p:sp>
          <p:nvSpPr>
            <p:cNvPr id="3" name="Freeform 3"/>
            <p:cNvSpPr/>
            <p:nvPr/>
          </p:nvSpPr>
          <p:spPr>
            <a:xfrm>
              <a:off x="0" y="0"/>
              <a:ext cx="2356836" cy="812800"/>
            </a:xfrm>
            <a:custGeom>
              <a:avLst/>
              <a:gdLst/>
              <a:ahLst/>
              <a:cxnLst/>
              <a:rect l="l" t="t" r="r" b="b"/>
              <a:pathLst>
                <a:path w="2356836" h="812800">
                  <a:moveTo>
                    <a:pt x="0" y="0"/>
                  </a:moveTo>
                  <a:lnTo>
                    <a:pt x="2356836" y="0"/>
                  </a:lnTo>
                  <a:lnTo>
                    <a:pt x="2356836" y="812800"/>
                  </a:lnTo>
                  <a:lnTo>
                    <a:pt x="0" y="812800"/>
                  </a:lnTo>
                  <a:close/>
                </a:path>
              </a:pathLst>
            </a:custGeom>
            <a:solidFill>
              <a:srgbClr val="882A1B"/>
            </a:solidFill>
          </p:spPr>
        </p:sp>
        <p:sp>
          <p:nvSpPr>
            <p:cNvPr id="4" name="TextBox 4"/>
            <p:cNvSpPr txBox="1"/>
            <p:nvPr/>
          </p:nvSpPr>
          <p:spPr>
            <a:xfrm>
              <a:off x="0" y="-38100"/>
              <a:ext cx="2356836" cy="850900"/>
            </a:xfrm>
            <a:prstGeom prst="rect">
              <a:avLst/>
            </a:prstGeom>
          </p:spPr>
          <p:txBody>
            <a:bodyPr lIns="50800" tIns="50800" rIns="50800" bIns="50800" rtlCol="0" anchor="ctr"/>
            <a:lstStyle/>
            <a:p>
              <a:pPr algn="ctr">
                <a:lnSpc>
                  <a:spcPts val="3079"/>
                </a:lnSpc>
              </a:pPr>
              <a:endParaRPr/>
            </a:p>
          </p:txBody>
        </p:sp>
      </p:grpSp>
      <p:grpSp>
        <p:nvGrpSpPr>
          <p:cNvPr id="5" name="Group 5"/>
          <p:cNvGrpSpPr/>
          <p:nvPr/>
        </p:nvGrpSpPr>
        <p:grpSpPr>
          <a:xfrm>
            <a:off x="9554998" y="-2057400"/>
            <a:ext cx="8733002" cy="3086100"/>
            <a:chOff x="0" y="0"/>
            <a:chExt cx="2300050" cy="812800"/>
          </a:xfrm>
        </p:grpSpPr>
        <p:sp>
          <p:nvSpPr>
            <p:cNvPr id="6" name="Freeform 6"/>
            <p:cNvSpPr/>
            <p:nvPr/>
          </p:nvSpPr>
          <p:spPr>
            <a:xfrm>
              <a:off x="0" y="0"/>
              <a:ext cx="2300050" cy="812800"/>
            </a:xfrm>
            <a:custGeom>
              <a:avLst/>
              <a:gdLst/>
              <a:ahLst/>
              <a:cxnLst/>
              <a:rect l="l" t="t" r="r" b="b"/>
              <a:pathLst>
                <a:path w="2300050" h="812800">
                  <a:moveTo>
                    <a:pt x="0" y="0"/>
                  </a:moveTo>
                  <a:lnTo>
                    <a:pt x="2300050" y="0"/>
                  </a:lnTo>
                  <a:lnTo>
                    <a:pt x="2300050" y="812800"/>
                  </a:lnTo>
                  <a:lnTo>
                    <a:pt x="0" y="812800"/>
                  </a:lnTo>
                  <a:close/>
                </a:path>
              </a:pathLst>
            </a:custGeom>
            <a:solidFill>
              <a:srgbClr val="882A1B"/>
            </a:solidFill>
          </p:spPr>
        </p:sp>
        <p:sp>
          <p:nvSpPr>
            <p:cNvPr id="7" name="TextBox 7"/>
            <p:cNvSpPr txBox="1"/>
            <p:nvPr/>
          </p:nvSpPr>
          <p:spPr>
            <a:xfrm>
              <a:off x="0" y="-38100"/>
              <a:ext cx="2300050" cy="850900"/>
            </a:xfrm>
            <a:prstGeom prst="rect">
              <a:avLst/>
            </a:prstGeom>
          </p:spPr>
          <p:txBody>
            <a:bodyPr lIns="50800" tIns="50800" rIns="50800" bIns="50800" rtlCol="0" anchor="ctr"/>
            <a:lstStyle/>
            <a:p>
              <a:pPr algn="ctr">
                <a:lnSpc>
                  <a:spcPts val="3079"/>
                </a:lnSpc>
              </a:pPr>
              <a:endParaRPr/>
            </a:p>
          </p:txBody>
        </p:sp>
      </p:grpSp>
      <p:grpSp>
        <p:nvGrpSpPr>
          <p:cNvPr id="8" name="Group 8"/>
          <p:cNvGrpSpPr/>
          <p:nvPr/>
        </p:nvGrpSpPr>
        <p:grpSpPr>
          <a:xfrm>
            <a:off x="-1751523" y="-1660351"/>
            <a:ext cx="4686469" cy="4686469"/>
            <a:chOff x="0" y="0"/>
            <a:chExt cx="6248625" cy="6248625"/>
          </a:xfrm>
        </p:grpSpPr>
        <p:sp>
          <p:nvSpPr>
            <p:cNvPr id="9" name="Freeform 9"/>
            <p:cNvSpPr/>
            <p:nvPr/>
          </p:nvSpPr>
          <p:spPr>
            <a:xfrm>
              <a:off x="0" y="0"/>
              <a:ext cx="6248625" cy="6248625"/>
            </a:xfrm>
            <a:custGeom>
              <a:avLst/>
              <a:gdLst/>
              <a:ahLst/>
              <a:cxnLst/>
              <a:rect l="l" t="t" r="r" b="b"/>
              <a:pathLst>
                <a:path w="6248625" h="6248625">
                  <a:moveTo>
                    <a:pt x="0" y="0"/>
                  </a:moveTo>
                  <a:lnTo>
                    <a:pt x="6248625" y="0"/>
                  </a:lnTo>
                  <a:lnTo>
                    <a:pt x="6248625" y="6248625"/>
                  </a:lnTo>
                  <a:lnTo>
                    <a:pt x="0" y="62486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103977" y="90980"/>
              <a:ext cx="5945453" cy="5945453"/>
            </a:xfrm>
            <a:custGeom>
              <a:avLst/>
              <a:gdLst/>
              <a:ahLst/>
              <a:cxnLst/>
              <a:rect l="l" t="t" r="r" b="b"/>
              <a:pathLst>
                <a:path w="5945453" h="5945453">
                  <a:moveTo>
                    <a:pt x="0" y="0"/>
                  </a:moveTo>
                  <a:lnTo>
                    <a:pt x="5945454" y="0"/>
                  </a:lnTo>
                  <a:lnTo>
                    <a:pt x="5945454" y="5945454"/>
                  </a:lnTo>
                  <a:lnTo>
                    <a:pt x="0" y="594545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91973" y="181961"/>
              <a:ext cx="5614783" cy="5614783"/>
            </a:xfrm>
            <a:custGeom>
              <a:avLst/>
              <a:gdLst/>
              <a:ahLst/>
              <a:cxnLst/>
              <a:rect l="l" t="t" r="r" b="b"/>
              <a:pathLst>
                <a:path w="5614783" h="5614783">
                  <a:moveTo>
                    <a:pt x="0" y="0"/>
                  </a:moveTo>
                  <a:lnTo>
                    <a:pt x="5614782" y="0"/>
                  </a:lnTo>
                  <a:lnTo>
                    <a:pt x="5614782" y="5614783"/>
                  </a:lnTo>
                  <a:lnTo>
                    <a:pt x="0" y="561478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sp>
        <p:nvSpPr>
          <p:cNvPr id="13" name="TextBox 13"/>
          <p:cNvSpPr txBox="1"/>
          <p:nvPr/>
        </p:nvSpPr>
        <p:spPr>
          <a:xfrm>
            <a:off x="9732035" y="130175"/>
            <a:ext cx="13444671" cy="717550"/>
          </a:xfrm>
          <a:prstGeom prst="rect">
            <a:avLst/>
          </a:prstGeom>
        </p:spPr>
        <p:txBody>
          <a:bodyPr lIns="0" tIns="0" rIns="0" bIns="0" rtlCol="0" anchor="t">
            <a:spAutoFit/>
          </a:bodyPr>
          <a:lstStyle/>
          <a:p>
            <a:pPr marL="0" lvl="0" indent="0">
              <a:lnSpc>
                <a:spcPts val="5600"/>
              </a:lnSpc>
              <a:spcBef>
                <a:spcPct val="0"/>
              </a:spcBef>
            </a:pPr>
            <a:r>
              <a:rPr lang="en-US" sz="5000">
                <a:solidFill>
                  <a:srgbClr val="F4F1E8"/>
                </a:solidFill>
                <a:latin typeface="Cabin"/>
              </a:rPr>
              <a:t>II. Priority Queue trong mã hóa</a:t>
            </a:r>
          </a:p>
        </p:txBody>
      </p:sp>
      <p:sp>
        <p:nvSpPr>
          <p:cNvPr id="14" name="TextBox 14"/>
          <p:cNvSpPr txBox="1"/>
          <p:nvPr/>
        </p:nvSpPr>
        <p:spPr>
          <a:xfrm>
            <a:off x="-61163" y="130175"/>
            <a:ext cx="2103526" cy="2127250"/>
          </a:xfrm>
          <a:prstGeom prst="rect">
            <a:avLst/>
          </a:prstGeom>
        </p:spPr>
        <p:txBody>
          <a:bodyPr lIns="0" tIns="0" rIns="0" bIns="0" rtlCol="0" anchor="t">
            <a:spAutoFit/>
          </a:bodyPr>
          <a:lstStyle/>
          <a:p>
            <a:pPr marL="0" lvl="0" indent="0" algn="ctr">
              <a:lnSpc>
                <a:spcPts val="5600"/>
              </a:lnSpc>
              <a:spcBef>
                <a:spcPct val="0"/>
              </a:spcBef>
            </a:pPr>
            <a:r>
              <a:rPr lang="en-US" sz="5000">
                <a:solidFill>
                  <a:srgbClr val="F4F1E8"/>
                </a:solidFill>
                <a:latin typeface="Cabin"/>
              </a:rPr>
              <a:t>Cách thực hiện</a:t>
            </a:r>
          </a:p>
        </p:txBody>
      </p:sp>
      <p:sp>
        <p:nvSpPr>
          <p:cNvPr id="15" name="TextBox 15"/>
          <p:cNvSpPr txBox="1"/>
          <p:nvPr/>
        </p:nvSpPr>
        <p:spPr>
          <a:xfrm>
            <a:off x="3394080" y="1577975"/>
            <a:ext cx="9845635" cy="679450"/>
          </a:xfrm>
          <a:prstGeom prst="rect">
            <a:avLst/>
          </a:prstGeom>
        </p:spPr>
        <p:txBody>
          <a:bodyPr lIns="0" tIns="0" rIns="0" bIns="0" rtlCol="0" anchor="t">
            <a:spAutoFit/>
          </a:bodyPr>
          <a:lstStyle/>
          <a:p>
            <a:pPr marL="0" lvl="0" indent="0" algn="ctr">
              <a:lnSpc>
                <a:spcPts val="5599"/>
              </a:lnSpc>
              <a:spcBef>
                <a:spcPct val="0"/>
              </a:spcBef>
            </a:pPr>
            <a:r>
              <a:rPr lang="en-US" sz="3999" u="none" strike="noStrike">
                <a:solidFill>
                  <a:srgbClr val="000000"/>
                </a:solidFill>
                <a:latin typeface="Muli Bold"/>
              </a:rPr>
              <a:t>Xây dựng cây Huffman từ Priority Queue</a:t>
            </a:r>
          </a:p>
        </p:txBody>
      </p:sp>
      <p:grpSp>
        <p:nvGrpSpPr>
          <p:cNvPr id="16" name="Group 16"/>
          <p:cNvGrpSpPr/>
          <p:nvPr/>
        </p:nvGrpSpPr>
        <p:grpSpPr>
          <a:xfrm>
            <a:off x="10634961" y="7735512"/>
            <a:ext cx="4590104" cy="944870"/>
            <a:chOff x="0" y="0"/>
            <a:chExt cx="6120138" cy="1259827"/>
          </a:xfrm>
        </p:grpSpPr>
        <p:grpSp>
          <p:nvGrpSpPr>
            <p:cNvPr id="17" name="Group 17"/>
            <p:cNvGrpSpPr/>
            <p:nvPr/>
          </p:nvGrpSpPr>
          <p:grpSpPr>
            <a:xfrm>
              <a:off x="0" y="0"/>
              <a:ext cx="2193851" cy="1259827"/>
              <a:chOff x="0" y="0"/>
              <a:chExt cx="433353" cy="248855"/>
            </a:xfrm>
          </p:grpSpPr>
          <p:sp>
            <p:nvSpPr>
              <p:cNvPr id="18" name="Freeform 18"/>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sp>
          <p:sp>
            <p:nvSpPr>
              <p:cNvPr id="19" name="TextBox 19"/>
              <p:cNvSpPr txBox="1"/>
              <p:nvPr/>
            </p:nvSpPr>
            <p:spPr>
              <a:xfrm>
                <a:off x="0" y="-57150"/>
                <a:ext cx="433353" cy="306005"/>
              </a:xfrm>
              <a:prstGeom prst="rect">
                <a:avLst/>
              </a:prstGeom>
            </p:spPr>
            <p:txBody>
              <a:bodyPr lIns="50800" tIns="50800" rIns="50800" bIns="50800" rtlCol="0" anchor="ctr"/>
              <a:lstStyle/>
              <a:p>
                <a:pPr algn="ctr">
                  <a:lnSpc>
                    <a:spcPts val="3919"/>
                  </a:lnSpc>
                </a:pPr>
                <a:r>
                  <a:rPr lang="en-US" sz="2799">
                    <a:solidFill>
                      <a:srgbClr val="FFFFFF"/>
                    </a:solidFill>
                    <a:latin typeface="Muli"/>
                  </a:rPr>
                  <a:t>A | 5</a:t>
                </a:r>
              </a:p>
            </p:txBody>
          </p:sp>
        </p:grpSp>
        <p:grpSp>
          <p:nvGrpSpPr>
            <p:cNvPr id="20" name="Group 20"/>
            <p:cNvGrpSpPr/>
            <p:nvPr/>
          </p:nvGrpSpPr>
          <p:grpSpPr>
            <a:xfrm>
              <a:off x="3926287" y="0"/>
              <a:ext cx="2193851" cy="1259827"/>
              <a:chOff x="0" y="0"/>
              <a:chExt cx="433353" cy="248855"/>
            </a:xfrm>
          </p:grpSpPr>
          <p:sp>
            <p:nvSpPr>
              <p:cNvPr id="21" name="Freeform 21"/>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sp>
          <p:sp>
            <p:nvSpPr>
              <p:cNvPr id="22" name="TextBox 22"/>
              <p:cNvSpPr txBox="1"/>
              <p:nvPr/>
            </p:nvSpPr>
            <p:spPr>
              <a:xfrm>
                <a:off x="0" y="-47625"/>
                <a:ext cx="433353" cy="296480"/>
              </a:xfrm>
              <a:prstGeom prst="rect">
                <a:avLst/>
              </a:prstGeom>
            </p:spPr>
            <p:txBody>
              <a:bodyPr lIns="50800" tIns="50800" rIns="50800" bIns="50800" rtlCol="0" anchor="ctr"/>
              <a:lstStyle/>
              <a:p>
                <a:pPr algn="ctr">
                  <a:lnSpc>
                    <a:spcPts val="4059"/>
                  </a:lnSpc>
                </a:pPr>
                <a:r>
                  <a:rPr lang="en-US" sz="2899">
                    <a:solidFill>
                      <a:srgbClr val="FFFFFF"/>
                    </a:solidFill>
                    <a:latin typeface="Muli"/>
                  </a:rPr>
                  <a:t>B | 9</a:t>
                </a:r>
              </a:p>
            </p:txBody>
          </p:sp>
        </p:grpSp>
      </p:grpSp>
      <p:sp>
        <p:nvSpPr>
          <p:cNvPr id="23" name="TextBox 23"/>
          <p:cNvSpPr txBox="1"/>
          <p:nvPr/>
        </p:nvSpPr>
        <p:spPr>
          <a:xfrm>
            <a:off x="1419829" y="3880057"/>
            <a:ext cx="5960441" cy="3470484"/>
          </a:xfrm>
          <a:prstGeom prst="rect">
            <a:avLst/>
          </a:prstGeom>
        </p:spPr>
        <p:txBody>
          <a:bodyPr lIns="0" tIns="0" rIns="0" bIns="0" rtlCol="0" anchor="t">
            <a:spAutoFit/>
          </a:bodyPr>
          <a:lstStyle/>
          <a:p>
            <a:pPr>
              <a:lnSpc>
                <a:spcPts val="6104"/>
              </a:lnSpc>
            </a:pPr>
            <a:r>
              <a:rPr lang="en-US" sz="4360">
                <a:solidFill>
                  <a:srgbClr val="000000"/>
                </a:solidFill>
                <a:latin typeface="Muli"/>
              </a:rPr>
              <a:t>2. Tạo một nút mới làm cha của 2 nút trên với tần số bằng tổng tần số của 2 nút đó.</a:t>
            </a:r>
          </a:p>
          <a:p>
            <a:pPr>
              <a:lnSpc>
                <a:spcPts val="2972"/>
              </a:lnSpc>
              <a:spcBef>
                <a:spcPct val="0"/>
              </a:spcBef>
            </a:pPr>
            <a:endParaRPr lang="en-US" sz="4360">
              <a:solidFill>
                <a:srgbClr val="000000"/>
              </a:solidFill>
              <a:latin typeface="Muli"/>
            </a:endParaRPr>
          </a:p>
        </p:txBody>
      </p:sp>
      <p:grpSp>
        <p:nvGrpSpPr>
          <p:cNvPr id="24" name="Group 24"/>
          <p:cNvGrpSpPr/>
          <p:nvPr/>
        </p:nvGrpSpPr>
        <p:grpSpPr>
          <a:xfrm>
            <a:off x="12280349" y="5689807"/>
            <a:ext cx="1299328" cy="1299328"/>
            <a:chOff x="0" y="0"/>
            <a:chExt cx="812800" cy="812800"/>
          </a:xfrm>
        </p:grpSpPr>
        <p:sp>
          <p:nvSpPr>
            <p:cNvPr id="25" name="Freeform 2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82A1B"/>
            </a:solidFill>
          </p:spPr>
        </p:sp>
        <p:sp>
          <p:nvSpPr>
            <p:cNvPr id="26" name="TextBox 26"/>
            <p:cNvSpPr txBox="1"/>
            <p:nvPr/>
          </p:nvSpPr>
          <p:spPr>
            <a:xfrm>
              <a:off x="76200" y="19050"/>
              <a:ext cx="660400" cy="717550"/>
            </a:xfrm>
            <a:prstGeom prst="rect">
              <a:avLst/>
            </a:prstGeom>
          </p:spPr>
          <p:txBody>
            <a:bodyPr lIns="50800" tIns="50800" rIns="50800" bIns="50800" rtlCol="0" anchor="ctr"/>
            <a:lstStyle/>
            <a:p>
              <a:pPr algn="ctr">
                <a:lnSpc>
                  <a:spcPts val="3919"/>
                </a:lnSpc>
              </a:pPr>
              <a:r>
                <a:rPr lang="en-US" sz="2799">
                  <a:solidFill>
                    <a:srgbClr val="FFFFFF"/>
                  </a:solidFill>
                  <a:latin typeface="Muli"/>
                </a:rPr>
                <a:t>3</a:t>
              </a:r>
            </a:p>
          </p:txBody>
        </p:sp>
      </p:grpSp>
      <p:graphicFrame>
        <p:nvGraphicFramePr>
          <p:cNvPr id="27" name="Table 12">
            <a:extLst>
              <a:ext uri="{FF2B5EF4-FFF2-40B4-BE49-F238E27FC236}">
                <a16:creationId xmlns:a16="http://schemas.microsoft.com/office/drawing/2014/main" id="{C4D5C420-B90C-EB34-0F3F-75CAE1758386}"/>
              </a:ext>
            </a:extLst>
          </p:cNvPr>
          <p:cNvGraphicFramePr>
            <a:graphicFrameLocks noGrp="1"/>
          </p:cNvGraphicFramePr>
          <p:nvPr>
            <p:extLst>
              <p:ext uri="{D42A27DB-BD31-4B8C-83A1-F6EECF244321}">
                <p14:modId xmlns:p14="http://schemas.microsoft.com/office/powerpoint/2010/main" val="1078002228"/>
              </p:ext>
            </p:extLst>
          </p:nvPr>
        </p:nvGraphicFramePr>
        <p:xfrm>
          <a:off x="11401880" y="3279982"/>
          <a:ext cx="3076120" cy="1390650"/>
        </p:xfrm>
        <a:graphic>
          <a:graphicData uri="http://schemas.openxmlformats.org/drawingml/2006/table">
            <a:tbl>
              <a:tblPr/>
              <a:tblGrid>
                <a:gridCol w="3076120">
                  <a:extLst>
                    <a:ext uri="{9D8B030D-6E8A-4147-A177-3AD203B41FA5}">
                      <a16:colId xmlns:a16="http://schemas.microsoft.com/office/drawing/2014/main" val="20000"/>
                    </a:ext>
                  </a:extLst>
                </a:gridCol>
              </a:tblGrid>
              <a:tr h="1390650">
                <a:tc>
                  <a:txBody>
                    <a:bodyPr/>
                    <a:lstStyle/>
                    <a:p>
                      <a:pPr algn="ctr">
                        <a:lnSpc>
                          <a:spcPts val="3499"/>
                        </a:lnSpc>
                        <a:defRPr/>
                      </a:pPr>
                      <a:r>
                        <a:rPr lang="en-US" sz="2499">
                          <a:solidFill>
                            <a:srgbClr val="000000"/>
                          </a:solidFill>
                          <a:latin typeface="Muli Bold"/>
                        </a:rPr>
                        <a:t>Key: C</a:t>
                      </a:r>
                      <a:endParaRPr lang="en-US" sz="1100"/>
                    </a:p>
                    <a:p>
                      <a:pPr algn="ctr">
                        <a:lnSpc>
                          <a:spcPts val="3499"/>
                        </a:lnSpc>
                      </a:pPr>
                      <a:r>
                        <a:rPr lang="en-US" sz="2499">
                          <a:solidFill>
                            <a:srgbClr val="000000"/>
                          </a:solidFill>
                          <a:latin typeface="Muli Bold"/>
                        </a:rPr>
                        <a:t>Value: 12</a:t>
                      </a:r>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solidFill>
                      <a:srgbClr val="FFEBCD"/>
                    </a:solidFill>
                  </a:tcPr>
                </a:tc>
                <a:extLst>
                  <a:ext uri="{0D108BD9-81ED-4DB2-BD59-A6C34878D82A}">
                    <a16:rowId xmlns:a16="http://schemas.microsoft.com/office/drawing/2014/main" val="10000"/>
                  </a:ext>
                </a:extLst>
              </a:tr>
            </a:tbl>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4F1E8"/>
        </a:solidFill>
        <a:effectLst/>
      </p:bgPr>
    </p:bg>
    <p:spTree>
      <p:nvGrpSpPr>
        <p:cNvPr id="1" name=""/>
        <p:cNvGrpSpPr/>
        <p:nvPr/>
      </p:nvGrpSpPr>
      <p:grpSpPr>
        <a:xfrm>
          <a:off x="0" y="0"/>
          <a:ext cx="0" cy="0"/>
          <a:chOff x="0" y="0"/>
          <a:chExt cx="0" cy="0"/>
        </a:xfrm>
      </p:grpSpPr>
      <p:grpSp>
        <p:nvGrpSpPr>
          <p:cNvPr id="2" name="Group 2"/>
          <p:cNvGrpSpPr/>
          <p:nvPr/>
        </p:nvGrpSpPr>
        <p:grpSpPr>
          <a:xfrm>
            <a:off x="9339387" y="9955221"/>
            <a:ext cx="8948613" cy="3086100"/>
            <a:chOff x="0" y="0"/>
            <a:chExt cx="2356836" cy="812800"/>
          </a:xfrm>
        </p:grpSpPr>
        <p:sp>
          <p:nvSpPr>
            <p:cNvPr id="3" name="Freeform 3"/>
            <p:cNvSpPr/>
            <p:nvPr/>
          </p:nvSpPr>
          <p:spPr>
            <a:xfrm>
              <a:off x="0" y="0"/>
              <a:ext cx="2356836" cy="812800"/>
            </a:xfrm>
            <a:custGeom>
              <a:avLst/>
              <a:gdLst/>
              <a:ahLst/>
              <a:cxnLst/>
              <a:rect l="l" t="t" r="r" b="b"/>
              <a:pathLst>
                <a:path w="2356836" h="812800">
                  <a:moveTo>
                    <a:pt x="0" y="0"/>
                  </a:moveTo>
                  <a:lnTo>
                    <a:pt x="2356836" y="0"/>
                  </a:lnTo>
                  <a:lnTo>
                    <a:pt x="2356836" y="812800"/>
                  </a:lnTo>
                  <a:lnTo>
                    <a:pt x="0" y="812800"/>
                  </a:lnTo>
                  <a:close/>
                </a:path>
              </a:pathLst>
            </a:custGeom>
            <a:solidFill>
              <a:srgbClr val="882A1B"/>
            </a:solidFill>
          </p:spPr>
        </p:sp>
        <p:sp>
          <p:nvSpPr>
            <p:cNvPr id="4" name="TextBox 4"/>
            <p:cNvSpPr txBox="1"/>
            <p:nvPr/>
          </p:nvSpPr>
          <p:spPr>
            <a:xfrm>
              <a:off x="0" y="-38100"/>
              <a:ext cx="2356836" cy="850900"/>
            </a:xfrm>
            <a:prstGeom prst="rect">
              <a:avLst/>
            </a:prstGeom>
          </p:spPr>
          <p:txBody>
            <a:bodyPr lIns="50800" tIns="50800" rIns="50800" bIns="50800" rtlCol="0" anchor="ctr"/>
            <a:lstStyle/>
            <a:p>
              <a:pPr algn="ctr">
                <a:lnSpc>
                  <a:spcPts val="3079"/>
                </a:lnSpc>
              </a:pPr>
              <a:endParaRPr/>
            </a:p>
          </p:txBody>
        </p:sp>
      </p:grpSp>
      <p:grpSp>
        <p:nvGrpSpPr>
          <p:cNvPr id="5" name="Group 5"/>
          <p:cNvGrpSpPr/>
          <p:nvPr/>
        </p:nvGrpSpPr>
        <p:grpSpPr>
          <a:xfrm>
            <a:off x="9554998" y="-2057400"/>
            <a:ext cx="8733002" cy="3086100"/>
            <a:chOff x="0" y="0"/>
            <a:chExt cx="2300050" cy="812800"/>
          </a:xfrm>
        </p:grpSpPr>
        <p:sp>
          <p:nvSpPr>
            <p:cNvPr id="6" name="Freeform 6"/>
            <p:cNvSpPr/>
            <p:nvPr/>
          </p:nvSpPr>
          <p:spPr>
            <a:xfrm>
              <a:off x="0" y="0"/>
              <a:ext cx="2300050" cy="812800"/>
            </a:xfrm>
            <a:custGeom>
              <a:avLst/>
              <a:gdLst/>
              <a:ahLst/>
              <a:cxnLst/>
              <a:rect l="l" t="t" r="r" b="b"/>
              <a:pathLst>
                <a:path w="2300050" h="812800">
                  <a:moveTo>
                    <a:pt x="0" y="0"/>
                  </a:moveTo>
                  <a:lnTo>
                    <a:pt x="2300050" y="0"/>
                  </a:lnTo>
                  <a:lnTo>
                    <a:pt x="2300050" y="812800"/>
                  </a:lnTo>
                  <a:lnTo>
                    <a:pt x="0" y="812800"/>
                  </a:lnTo>
                  <a:close/>
                </a:path>
              </a:pathLst>
            </a:custGeom>
            <a:solidFill>
              <a:srgbClr val="882A1B"/>
            </a:solidFill>
          </p:spPr>
        </p:sp>
        <p:sp>
          <p:nvSpPr>
            <p:cNvPr id="7" name="TextBox 7"/>
            <p:cNvSpPr txBox="1"/>
            <p:nvPr/>
          </p:nvSpPr>
          <p:spPr>
            <a:xfrm>
              <a:off x="0" y="-38100"/>
              <a:ext cx="2300050" cy="850900"/>
            </a:xfrm>
            <a:prstGeom prst="rect">
              <a:avLst/>
            </a:prstGeom>
          </p:spPr>
          <p:txBody>
            <a:bodyPr lIns="50800" tIns="50800" rIns="50800" bIns="50800" rtlCol="0" anchor="ctr"/>
            <a:lstStyle/>
            <a:p>
              <a:pPr algn="ctr">
                <a:lnSpc>
                  <a:spcPts val="3079"/>
                </a:lnSpc>
              </a:pPr>
              <a:endParaRPr/>
            </a:p>
          </p:txBody>
        </p:sp>
      </p:grpSp>
      <p:grpSp>
        <p:nvGrpSpPr>
          <p:cNvPr id="8" name="Group 8"/>
          <p:cNvGrpSpPr/>
          <p:nvPr/>
        </p:nvGrpSpPr>
        <p:grpSpPr>
          <a:xfrm>
            <a:off x="-1751523" y="-1660351"/>
            <a:ext cx="4686469" cy="4686469"/>
            <a:chOff x="0" y="0"/>
            <a:chExt cx="6248625" cy="6248625"/>
          </a:xfrm>
        </p:grpSpPr>
        <p:sp>
          <p:nvSpPr>
            <p:cNvPr id="9" name="Freeform 9"/>
            <p:cNvSpPr/>
            <p:nvPr/>
          </p:nvSpPr>
          <p:spPr>
            <a:xfrm>
              <a:off x="0" y="0"/>
              <a:ext cx="6248625" cy="6248625"/>
            </a:xfrm>
            <a:custGeom>
              <a:avLst/>
              <a:gdLst/>
              <a:ahLst/>
              <a:cxnLst/>
              <a:rect l="l" t="t" r="r" b="b"/>
              <a:pathLst>
                <a:path w="6248625" h="6248625">
                  <a:moveTo>
                    <a:pt x="0" y="0"/>
                  </a:moveTo>
                  <a:lnTo>
                    <a:pt x="6248625" y="0"/>
                  </a:lnTo>
                  <a:lnTo>
                    <a:pt x="6248625" y="6248625"/>
                  </a:lnTo>
                  <a:lnTo>
                    <a:pt x="0" y="62486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103977" y="90980"/>
              <a:ext cx="5945453" cy="5945453"/>
            </a:xfrm>
            <a:custGeom>
              <a:avLst/>
              <a:gdLst/>
              <a:ahLst/>
              <a:cxnLst/>
              <a:rect l="l" t="t" r="r" b="b"/>
              <a:pathLst>
                <a:path w="5945453" h="5945453">
                  <a:moveTo>
                    <a:pt x="0" y="0"/>
                  </a:moveTo>
                  <a:lnTo>
                    <a:pt x="5945454" y="0"/>
                  </a:lnTo>
                  <a:lnTo>
                    <a:pt x="5945454" y="5945454"/>
                  </a:lnTo>
                  <a:lnTo>
                    <a:pt x="0" y="594545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91973" y="181961"/>
              <a:ext cx="5614783" cy="5614783"/>
            </a:xfrm>
            <a:custGeom>
              <a:avLst/>
              <a:gdLst/>
              <a:ahLst/>
              <a:cxnLst/>
              <a:rect l="l" t="t" r="r" b="b"/>
              <a:pathLst>
                <a:path w="5614783" h="5614783">
                  <a:moveTo>
                    <a:pt x="0" y="0"/>
                  </a:moveTo>
                  <a:lnTo>
                    <a:pt x="5614782" y="0"/>
                  </a:lnTo>
                  <a:lnTo>
                    <a:pt x="5614782" y="5614783"/>
                  </a:lnTo>
                  <a:lnTo>
                    <a:pt x="0" y="561478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sp>
        <p:nvSpPr>
          <p:cNvPr id="13" name="TextBox 13"/>
          <p:cNvSpPr txBox="1"/>
          <p:nvPr/>
        </p:nvSpPr>
        <p:spPr>
          <a:xfrm>
            <a:off x="9732035" y="130175"/>
            <a:ext cx="13444671" cy="717550"/>
          </a:xfrm>
          <a:prstGeom prst="rect">
            <a:avLst/>
          </a:prstGeom>
        </p:spPr>
        <p:txBody>
          <a:bodyPr lIns="0" tIns="0" rIns="0" bIns="0" rtlCol="0" anchor="t">
            <a:spAutoFit/>
          </a:bodyPr>
          <a:lstStyle/>
          <a:p>
            <a:pPr marL="0" lvl="0" indent="0">
              <a:lnSpc>
                <a:spcPts val="5600"/>
              </a:lnSpc>
              <a:spcBef>
                <a:spcPct val="0"/>
              </a:spcBef>
            </a:pPr>
            <a:r>
              <a:rPr lang="en-US" sz="5000">
                <a:solidFill>
                  <a:srgbClr val="F4F1E8"/>
                </a:solidFill>
                <a:latin typeface="Cabin"/>
              </a:rPr>
              <a:t>II. Priority Queue trong mã hóa</a:t>
            </a:r>
          </a:p>
        </p:txBody>
      </p:sp>
      <p:sp>
        <p:nvSpPr>
          <p:cNvPr id="14" name="TextBox 14"/>
          <p:cNvSpPr txBox="1"/>
          <p:nvPr/>
        </p:nvSpPr>
        <p:spPr>
          <a:xfrm>
            <a:off x="-61163" y="130175"/>
            <a:ext cx="2103526" cy="2127250"/>
          </a:xfrm>
          <a:prstGeom prst="rect">
            <a:avLst/>
          </a:prstGeom>
        </p:spPr>
        <p:txBody>
          <a:bodyPr lIns="0" tIns="0" rIns="0" bIns="0" rtlCol="0" anchor="t">
            <a:spAutoFit/>
          </a:bodyPr>
          <a:lstStyle/>
          <a:p>
            <a:pPr marL="0" lvl="0" indent="0" algn="ctr">
              <a:lnSpc>
                <a:spcPts val="5600"/>
              </a:lnSpc>
              <a:spcBef>
                <a:spcPct val="0"/>
              </a:spcBef>
            </a:pPr>
            <a:r>
              <a:rPr lang="en-US" sz="5000">
                <a:solidFill>
                  <a:srgbClr val="F4F1E8"/>
                </a:solidFill>
                <a:latin typeface="Cabin"/>
              </a:rPr>
              <a:t>Cách thực hiện</a:t>
            </a:r>
          </a:p>
        </p:txBody>
      </p:sp>
      <p:sp>
        <p:nvSpPr>
          <p:cNvPr id="15" name="TextBox 15"/>
          <p:cNvSpPr txBox="1"/>
          <p:nvPr/>
        </p:nvSpPr>
        <p:spPr>
          <a:xfrm>
            <a:off x="3394080" y="1577975"/>
            <a:ext cx="9845635" cy="679450"/>
          </a:xfrm>
          <a:prstGeom prst="rect">
            <a:avLst/>
          </a:prstGeom>
        </p:spPr>
        <p:txBody>
          <a:bodyPr lIns="0" tIns="0" rIns="0" bIns="0" rtlCol="0" anchor="t">
            <a:spAutoFit/>
          </a:bodyPr>
          <a:lstStyle/>
          <a:p>
            <a:pPr marL="0" lvl="0" indent="0" algn="ctr">
              <a:lnSpc>
                <a:spcPts val="5599"/>
              </a:lnSpc>
              <a:spcBef>
                <a:spcPct val="0"/>
              </a:spcBef>
            </a:pPr>
            <a:r>
              <a:rPr lang="en-US" sz="3999" u="none" strike="noStrike">
                <a:solidFill>
                  <a:srgbClr val="000000"/>
                </a:solidFill>
                <a:latin typeface="Muli Bold"/>
              </a:rPr>
              <a:t>Xây dựng cây Huffman từ Priority Queue</a:t>
            </a:r>
          </a:p>
        </p:txBody>
      </p:sp>
      <p:grpSp>
        <p:nvGrpSpPr>
          <p:cNvPr id="16" name="Group 16"/>
          <p:cNvGrpSpPr/>
          <p:nvPr/>
        </p:nvGrpSpPr>
        <p:grpSpPr>
          <a:xfrm>
            <a:off x="10634961" y="7735512"/>
            <a:ext cx="4590104" cy="944870"/>
            <a:chOff x="0" y="0"/>
            <a:chExt cx="6120138" cy="1259827"/>
          </a:xfrm>
        </p:grpSpPr>
        <p:grpSp>
          <p:nvGrpSpPr>
            <p:cNvPr id="17" name="Group 17"/>
            <p:cNvGrpSpPr/>
            <p:nvPr/>
          </p:nvGrpSpPr>
          <p:grpSpPr>
            <a:xfrm>
              <a:off x="0" y="0"/>
              <a:ext cx="2193851" cy="1259827"/>
              <a:chOff x="0" y="0"/>
              <a:chExt cx="433353" cy="248855"/>
            </a:xfrm>
          </p:grpSpPr>
          <p:sp>
            <p:nvSpPr>
              <p:cNvPr id="18" name="Freeform 18"/>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sp>
          <p:sp>
            <p:nvSpPr>
              <p:cNvPr id="19" name="TextBox 19"/>
              <p:cNvSpPr txBox="1"/>
              <p:nvPr/>
            </p:nvSpPr>
            <p:spPr>
              <a:xfrm>
                <a:off x="0" y="-57150"/>
                <a:ext cx="433353" cy="306005"/>
              </a:xfrm>
              <a:prstGeom prst="rect">
                <a:avLst/>
              </a:prstGeom>
            </p:spPr>
            <p:txBody>
              <a:bodyPr lIns="50800" tIns="50800" rIns="50800" bIns="50800" rtlCol="0" anchor="ctr"/>
              <a:lstStyle/>
              <a:p>
                <a:pPr algn="ctr">
                  <a:lnSpc>
                    <a:spcPts val="3919"/>
                  </a:lnSpc>
                </a:pPr>
                <a:r>
                  <a:rPr lang="en-US" sz="2799">
                    <a:solidFill>
                      <a:srgbClr val="FFFFFF"/>
                    </a:solidFill>
                    <a:latin typeface="Muli"/>
                  </a:rPr>
                  <a:t>A | 5</a:t>
                </a:r>
              </a:p>
            </p:txBody>
          </p:sp>
        </p:grpSp>
        <p:grpSp>
          <p:nvGrpSpPr>
            <p:cNvPr id="20" name="Group 20"/>
            <p:cNvGrpSpPr/>
            <p:nvPr/>
          </p:nvGrpSpPr>
          <p:grpSpPr>
            <a:xfrm>
              <a:off x="3926287" y="0"/>
              <a:ext cx="2193851" cy="1259827"/>
              <a:chOff x="0" y="0"/>
              <a:chExt cx="433353" cy="248855"/>
            </a:xfrm>
          </p:grpSpPr>
          <p:sp>
            <p:nvSpPr>
              <p:cNvPr id="21" name="Freeform 21"/>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sp>
          <p:sp>
            <p:nvSpPr>
              <p:cNvPr id="22" name="TextBox 22"/>
              <p:cNvSpPr txBox="1"/>
              <p:nvPr/>
            </p:nvSpPr>
            <p:spPr>
              <a:xfrm>
                <a:off x="0" y="-47625"/>
                <a:ext cx="433353" cy="296480"/>
              </a:xfrm>
              <a:prstGeom prst="rect">
                <a:avLst/>
              </a:prstGeom>
            </p:spPr>
            <p:txBody>
              <a:bodyPr lIns="50800" tIns="50800" rIns="50800" bIns="50800" rtlCol="0" anchor="ctr"/>
              <a:lstStyle/>
              <a:p>
                <a:pPr algn="ctr">
                  <a:lnSpc>
                    <a:spcPts val="4059"/>
                  </a:lnSpc>
                </a:pPr>
                <a:r>
                  <a:rPr lang="en-US" sz="2899">
                    <a:solidFill>
                      <a:srgbClr val="FFFFFF"/>
                    </a:solidFill>
                    <a:latin typeface="Muli"/>
                  </a:rPr>
                  <a:t>B | 9</a:t>
                </a:r>
              </a:p>
            </p:txBody>
          </p:sp>
        </p:grpSp>
      </p:grpSp>
      <p:grpSp>
        <p:nvGrpSpPr>
          <p:cNvPr id="23" name="Group 23"/>
          <p:cNvGrpSpPr/>
          <p:nvPr/>
        </p:nvGrpSpPr>
        <p:grpSpPr>
          <a:xfrm>
            <a:off x="12280349" y="5689807"/>
            <a:ext cx="1299328" cy="1299328"/>
            <a:chOff x="0" y="0"/>
            <a:chExt cx="812800" cy="812800"/>
          </a:xfrm>
        </p:grpSpPr>
        <p:sp>
          <p:nvSpPr>
            <p:cNvPr id="24" name="Freeform 2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82A1B"/>
            </a:solidFill>
          </p:spPr>
        </p:sp>
        <p:sp>
          <p:nvSpPr>
            <p:cNvPr id="25" name="TextBox 25"/>
            <p:cNvSpPr txBox="1"/>
            <p:nvPr/>
          </p:nvSpPr>
          <p:spPr>
            <a:xfrm>
              <a:off x="76200" y="19050"/>
              <a:ext cx="660400" cy="717550"/>
            </a:xfrm>
            <a:prstGeom prst="rect">
              <a:avLst/>
            </a:prstGeom>
          </p:spPr>
          <p:txBody>
            <a:bodyPr lIns="50800" tIns="50800" rIns="50800" bIns="50800" rtlCol="0" anchor="ctr"/>
            <a:lstStyle/>
            <a:p>
              <a:pPr algn="ctr">
                <a:lnSpc>
                  <a:spcPts val="3919"/>
                </a:lnSpc>
              </a:pPr>
              <a:r>
                <a:rPr lang="en-US" sz="2799">
                  <a:solidFill>
                    <a:srgbClr val="FFFFFF"/>
                  </a:solidFill>
                  <a:latin typeface="Muli"/>
                </a:rPr>
                <a:t>3</a:t>
              </a:r>
            </a:p>
          </p:txBody>
        </p:sp>
      </p:grpSp>
      <p:sp>
        <p:nvSpPr>
          <p:cNvPr id="26" name="TextBox 26"/>
          <p:cNvSpPr txBox="1"/>
          <p:nvPr/>
        </p:nvSpPr>
        <p:spPr>
          <a:xfrm>
            <a:off x="1393040" y="3334009"/>
            <a:ext cx="5960441" cy="5785059"/>
          </a:xfrm>
          <a:prstGeom prst="rect">
            <a:avLst/>
          </a:prstGeom>
        </p:spPr>
        <p:txBody>
          <a:bodyPr lIns="0" tIns="0" rIns="0" bIns="0" rtlCol="0" anchor="t">
            <a:spAutoFit/>
          </a:bodyPr>
          <a:lstStyle/>
          <a:p>
            <a:pPr>
              <a:lnSpc>
                <a:spcPts val="6104"/>
              </a:lnSpc>
            </a:pPr>
            <a:r>
              <a:rPr lang="en-US" sz="4360">
                <a:solidFill>
                  <a:srgbClr val="000000"/>
                </a:solidFill>
                <a:latin typeface="Muli"/>
              </a:rPr>
              <a:t>3. Gắn 2 nút lấy ra làm nút con trái và nút con phải của nút cha vừa tạo.</a:t>
            </a:r>
          </a:p>
          <a:p>
            <a:pPr>
              <a:lnSpc>
                <a:spcPts val="6104"/>
              </a:lnSpc>
            </a:pPr>
            <a:r>
              <a:rPr lang="en-US" sz="4360">
                <a:solidFill>
                  <a:srgbClr val="000000"/>
                </a:solidFill>
                <a:latin typeface="Muli"/>
              </a:rPr>
              <a:t>*  Nút con trái có tần số nhỏ hơn nút con phải.</a:t>
            </a:r>
          </a:p>
          <a:p>
            <a:pPr>
              <a:lnSpc>
                <a:spcPts val="2972"/>
              </a:lnSpc>
              <a:spcBef>
                <a:spcPct val="0"/>
              </a:spcBef>
            </a:pPr>
            <a:endParaRPr lang="en-US" sz="4360">
              <a:solidFill>
                <a:srgbClr val="000000"/>
              </a:solidFill>
              <a:latin typeface="Muli"/>
            </a:endParaRPr>
          </a:p>
        </p:txBody>
      </p:sp>
      <p:graphicFrame>
        <p:nvGraphicFramePr>
          <p:cNvPr id="27" name="Table 12">
            <a:extLst>
              <a:ext uri="{FF2B5EF4-FFF2-40B4-BE49-F238E27FC236}">
                <a16:creationId xmlns:a16="http://schemas.microsoft.com/office/drawing/2014/main" id="{7D045814-2015-7CAC-71F1-89A035B05301}"/>
              </a:ext>
            </a:extLst>
          </p:cNvPr>
          <p:cNvGraphicFramePr>
            <a:graphicFrameLocks noGrp="1"/>
          </p:cNvGraphicFramePr>
          <p:nvPr>
            <p:extLst>
              <p:ext uri="{D42A27DB-BD31-4B8C-83A1-F6EECF244321}">
                <p14:modId xmlns:p14="http://schemas.microsoft.com/office/powerpoint/2010/main" val="1078002228"/>
              </p:ext>
            </p:extLst>
          </p:nvPr>
        </p:nvGraphicFramePr>
        <p:xfrm>
          <a:off x="11401880" y="3279982"/>
          <a:ext cx="3076120" cy="1390650"/>
        </p:xfrm>
        <a:graphic>
          <a:graphicData uri="http://schemas.openxmlformats.org/drawingml/2006/table">
            <a:tbl>
              <a:tblPr/>
              <a:tblGrid>
                <a:gridCol w="3076120">
                  <a:extLst>
                    <a:ext uri="{9D8B030D-6E8A-4147-A177-3AD203B41FA5}">
                      <a16:colId xmlns:a16="http://schemas.microsoft.com/office/drawing/2014/main" val="20000"/>
                    </a:ext>
                  </a:extLst>
                </a:gridCol>
              </a:tblGrid>
              <a:tr h="1390650">
                <a:tc>
                  <a:txBody>
                    <a:bodyPr/>
                    <a:lstStyle/>
                    <a:p>
                      <a:pPr algn="ctr">
                        <a:lnSpc>
                          <a:spcPts val="3499"/>
                        </a:lnSpc>
                        <a:defRPr/>
                      </a:pPr>
                      <a:r>
                        <a:rPr lang="en-US" sz="2499">
                          <a:solidFill>
                            <a:srgbClr val="000000"/>
                          </a:solidFill>
                          <a:latin typeface="Muli Bold"/>
                        </a:rPr>
                        <a:t>Key: C</a:t>
                      </a:r>
                      <a:endParaRPr lang="en-US" sz="1100"/>
                    </a:p>
                    <a:p>
                      <a:pPr algn="ctr">
                        <a:lnSpc>
                          <a:spcPts val="3499"/>
                        </a:lnSpc>
                      </a:pPr>
                      <a:r>
                        <a:rPr lang="en-US" sz="2499">
                          <a:solidFill>
                            <a:srgbClr val="000000"/>
                          </a:solidFill>
                          <a:latin typeface="Muli Bold"/>
                        </a:rPr>
                        <a:t>Value: 12</a:t>
                      </a:r>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solidFill>
                      <a:srgbClr val="FFEBCD"/>
                    </a:solidFill>
                  </a:tcPr>
                </a:tc>
                <a:extLst>
                  <a:ext uri="{0D108BD9-81ED-4DB2-BD59-A6C34878D82A}">
                    <a16:rowId xmlns:a16="http://schemas.microsoft.com/office/drawing/2014/main" val="10000"/>
                  </a:ext>
                </a:extLst>
              </a:tr>
            </a:tbl>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4F1E8"/>
        </a:solidFill>
        <a:effectLst/>
      </p:bgPr>
    </p:bg>
    <p:spTree>
      <p:nvGrpSpPr>
        <p:cNvPr id="1" name=""/>
        <p:cNvGrpSpPr/>
        <p:nvPr/>
      </p:nvGrpSpPr>
      <p:grpSpPr>
        <a:xfrm>
          <a:off x="0" y="0"/>
          <a:ext cx="0" cy="0"/>
          <a:chOff x="0" y="0"/>
          <a:chExt cx="0" cy="0"/>
        </a:xfrm>
      </p:grpSpPr>
      <p:grpSp>
        <p:nvGrpSpPr>
          <p:cNvPr id="2" name="Group 2"/>
          <p:cNvGrpSpPr/>
          <p:nvPr/>
        </p:nvGrpSpPr>
        <p:grpSpPr>
          <a:xfrm>
            <a:off x="9339387" y="9955221"/>
            <a:ext cx="8948613" cy="3086100"/>
            <a:chOff x="0" y="0"/>
            <a:chExt cx="2356836" cy="812800"/>
          </a:xfrm>
        </p:grpSpPr>
        <p:sp>
          <p:nvSpPr>
            <p:cNvPr id="3" name="Freeform 3"/>
            <p:cNvSpPr/>
            <p:nvPr/>
          </p:nvSpPr>
          <p:spPr>
            <a:xfrm>
              <a:off x="0" y="0"/>
              <a:ext cx="2356836" cy="812800"/>
            </a:xfrm>
            <a:custGeom>
              <a:avLst/>
              <a:gdLst/>
              <a:ahLst/>
              <a:cxnLst/>
              <a:rect l="l" t="t" r="r" b="b"/>
              <a:pathLst>
                <a:path w="2356836" h="812800">
                  <a:moveTo>
                    <a:pt x="0" y="0"/>
                  </a:moveTo>
                  <a:lnTo>
                    <a:pt x="2356836" y="0"/>
                  </a:lnTo>
                  <a:lnTo>
                    <a:pt x="2356836" y="812800"/>
                  </a:lnTo>
                  <a:lnTo>
                    <a:pt x="0" y="812800"/>
                  </a:lnTo>
                  <a:close/>
                </a:path>
              </a:pathLst>
            </a:custGeom>
            <a:solidFill>
              <a:srgbClr val="882A1B"/>
            </a:solidFill>
          </p:spPr>
        </p:sp>
        <p:sp>
          <p:nvSpPr>
            <p:cNvPr id="4" name="TextBox 4"/>
            <p:cNvSpPr txBox="1"/>
            <p:nvPr/>
          </p:nvSpPr>
          <p:spPr>
            <a:xfrm>
              <a:off x="0" y="-38100"/>
              <a:ext cx="2356836" cy="850900"/>
            </a:xfrm>
            <a:prstGeom prst="rect">
              <a:avLst/>
            </a:prstGeom>
          </p:spPr>
          <p:txBody>
            <a:bodyPr lIns="50800" tIns="50800" rIns="50800" bIns="50800" rtlCol="0" anchor="ctr"/>
            <a:lstStyle/>
            <a:p>
              <a:pPr algn="ctr">
                <a:lnSpc>
                  <a:spcPts val="3079"/>
                </a:lnSpc>
              </a:pPr>
              <a:endParaRPr/>
            </a:p>
          </p:txBody>
        </p:sp>
      </p:grpSp>
      <p:grpSp>
        <p:nvGrpSpPr>
          <p:cNvPr id="5" name="Group 5"/>
          <p:cNvGrpSpPr/>
          <p:nvPr/>
        </p:nvGrpSpPr>
        <p:grpSpPr>
          <a:xfrm>
            <a:off x="9554998" y="-2057400"/>
            <a:ext cx="8733002" cy="3086100"/>
            <a:chOff x="0" y="0"/>
            <a:chExt cx="2300050" cy="812800"/>
          </a:xfrm>
        </p:grpSpPr>
        <p:sp>
          <p:nvSpPr>
            <p:cNvPr id="6" name="Freeform 6"/>
            <p:cNvSpPr/>
            <p:nvPr/>
          </p:nvSpPr>
          <p:spPr>
            <a:xfrm>
              <a:off x="0" y="0"/>
              <a:ext cx="2300050" cy="812800"/>
            </a:xfrm>
            <a:custGeom>
              <a:avLst/>
              <a:gdLst/>
              <a:ahLst/>
              <a:cxnLst/>
              <a:rect l="l" t="t" r="r" b="b"/>
              <a:pathLst>
                <a:path w="2300050" h="812800">
                  <a:moveTo>
                    <a:pt x="0" y="0"/>
                  </a:moveTo>
                  <a:lnTo>
                    <a:pt x="2300050" y="0"/>
                  </a:lnTo>
                  <a:lnTo>
                    <a:pt x="2300050" y="812800"/>
                  </a:lnTo>
                  <a:lnTo>
                    <a:pt x="0" y="812800"/>
                  </a:lnTo>
                  <a:close/>
                </a:path>
              </a:pathLst>
            </a:custGeom>
            <a:solidFill>
              <a:srgbClr val="882A1B"/>
            </a:solidFill>
          </p:spPr>
        </p:sp>
        <p:sp>
          <p:nvSpPr>
            <p:cNvPr id="7" name="TextBox 7"/>
            <p:cNvSpPr txBox="1"/>
            <p:nvPr/>
          </p:nvSpPr>
          <p:spPr>
            <a:xfrm>
              <a:off x="0" y="-38100"/>
              <a:ext cx="2300050" cy="850900"/>
            </a:xfrm>
            <a:prstGeom prst="rect">
              <a:avLst/>
            </a:prstGeom>
          </p:spPr>
          <p:txBody>
            <a:bodyPr lIns="50800" tIns="50800" rIns="50800" bIns="50800" rtlCol="0" anchor="ctr"/>
            <a:lstStyle/>
            <a:p>
              <a:pPr algn="ctr">
                <a:lnSpc>
                  <a:spcPts val="3079"/>
                </a:lnSpc>
              </a:pPr>
              <a:endParaRPr/>
            </a:p>
          </p:txBody>
        </p:sp>
      </p:grpSp>
      <p:grpSp>
        <p:nvGrpSpPr>
          <p:cNvPr id="8" name="Group 8"/>
          <p:cNvGrpSpPr/>
          <p:nvPr/>
        </p:nvGrpSpPr>
        <p:grpSpPr>
          <a:xfrm>
            <a:off x="-1751523" y="-1660351"/>
            <a:ext cx="4686469" cy="4686469"/>
            <a:chOff x="0" y="0"/>
            <a:chExt cx="6248625" cy="6248625"/>
          </a:xfrm>
        </p:grpSpPr>
        <p:sp>
          <p:nvSpPr>
            <p:cNvPr id="9" name="Freeform 9"/>
            <p:cNvSpPr/>
            <p:nvPr/>
          </p:nvSpPr>
          <p:spPr>
            <a:xfrm>
              <a:off x="0" y="0"/>
              <a:ext cx="6248625" cy="6248625"/>
            </a:xfrm>
            <a:custGeom>
              <a:avLst/>
              <a:gdLst/>
              <a:ahLst/>
              <a:cxnLst/>
              <a:rect l="l" t="t" r="r" b="b"/>
              <a:pathLst>
                <a:path w="6248625" h="6248625">
                  <a:moveTo>
                    <a:pt x="0" y="0"/>
                  </a:moveTo>
                  <a:lnTo>
                    <a:pt x="6248625" y="0"/>
                  </a:lnTo>
                  <a:lnTo>
                    <a:pt x="6248625" y="6248625"/>
                  </a:lnTo>
                  <a:lnTo>
                    <a:pt x="0" y="62486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103977" y="90980"/>
              <a:ext cx="5945453" cy="5945453"/>
            </a:xfrm>
            <a:custGeom>
              <a:avLst/>
              <a:gdLst/>
              <a:ahLst/>
              <a:cxnLst/>
              <a:rect l="l" t="t" r="r" b="b"/>
              <a:pathLst>
                <a:path w="5945453" h="5945453">
                  <a:moveTo>
                    <a:pt x="0" y="0"/>
                  </a:moveTo>
                  <a:lnTo>
                    <a:pt x="5945454" y="0"/>
                  </a:lnTo>
                  <a:lnTo>
                    <a:pt x="5945454" y="5945454"/>
                  </a:lnTo>
                  <a:lnTo>
                    <a:pt x="0" y="594545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91973" y="181961"/>
              <a:ext cx="5614783" cy="5614783"/>
            </a:xfrm>
            <a:custGeom>
              <a:avLst/>
              <a:gdLst/>
              <a:ahLst/>
              <a:cxnLst/>
              <a:rect l="l" t="t" r="r" b="b"/>
              <a:pathLst>
                <a:path w="5614783" h="5614783">
                  <a:moveTo>
                    <a:pt x="0" y="0"/>
                  </a:moveTo>
                  <a:lnTo>
                    <a:pt x="5614782" y="0"/>
                  </a:lnTo>
                  <a:lnTo>
                    <a:pt x="5614782" y="5614783"/>
                  </a:lnTo>
                  <a:lnTo>
                    <a:pt x="0" y="561478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sp>
        <p:nvSpPr>
          <p:cNvPr id="13" name="TextBox 13"/>
          <p:cNvSpPr txBox="1"/>
          <p:nvPr/>
        </p:nvSpPr>
        <p:spPr>
          <a:xfrm>
            <a:off x="9732035" y="130175"/>
            <a:ext cx="13444671" cy="717550"/>
          </a:xfrm>
          <a:prstGeom prst="rect">
            <a:avLst/>
          </a:prstGeom>
        </p:spPr>
        <p:txBody>
          <a:bodyPr lIns="0" tIns="0" rIns="0" bIns="0" rtlCol="0" anchor="t">
            <a:spAutoFit/>
          </a:bodyPr>
          <a:lstStyle/>
          <a:p>
            <a:pPr marL="0" lvl="0" indent="0">
              <a:lnSpc>
                <a:spcPts val="5600"/>
              </a:lnSpc>
              <a:spcBef>
                <a:spcPct val="0"/>
              </a:spcBef>
            </a:pPr>
            <a:r>
              <a:rPr lang="en-US" sz="5000">
                <a:solidFill>
                  <a:srgbClr val="F4F1E8"/>
                </a:solidFill>
                <a:latin typeface="Cabin"/>
              </a:rPr>
              <a:t>II. Priority Queue trong mã hóa</a:t>
            </a:r>
          </a:p>
        </p:txBody>
      </p:sp>
      <p:sp>
        <p:nvSpPr>
          <p:cNvPr id="14" name="TextBox 14"/>
          <p:cNvSpPr txBox="1"/>
          <p:nvPr/>
        </p:nvSpPr>
        <p:spPr>
          <a:xfrm>
            <a:off x="-61163" y="130175"/>
            <a:ext cx="2103526" cy="2127250"/>
          </a:xfrm>
          <a:prstGeom prst="rect">
            <a:avLst/>
          </a:prstGeom>
        </p:spPr>
        <p:txBody>
          <a:bodyPr lIns="0" tIns="0" rIns="0" bIns="0" rtlCol="0" anchor="t">
            <a:spAutoFit/>
          </a:bodyPr>
          <a:lstStyle/>
          <a:p>
            <a:pPr marL="0" lvl="0" indent="0" algn="ctr">
              <a:lnSpc>
                <a:spcPts val="5600"/>
              </a:lnSpc>
              <a:spcBef>
                <a:spcPct val="0"/>
              </a:spcBef>
            </a:pPr>
            <a:r>
              <a:rPr lang="en-US" sz="5000">
                <a:solidFill>
                  <a:srgbClr val="F4F1E8"/>
                </a:solidFill>
                <a:latin typeface="Cabin"/>
              </a:rPr>
              <a:t>Cách thực hiện</a:t>
            </a:r>
          </a:p>
        </p:txBody>
      </p:sp>
      <p:sp>
        <p:nvSpPr>
          <p:cNvPr id="15" name="TextBox 15"/>
          <p:cNvSpPr txBox="1"/>
          <p:nvPr/>
        </p:nvSpPr>
        <p:spPr>
          <a:xfrm>
            <a:off x="3394080" y="1577975"/>
            <a:ext cx="9845635" cy="679450"/>
          </a:xfrm>
          <a:prstGeom prst="rect">
            <a:avLst/>
          </a:prstGeom>
        </p:spPr>
        <p:txBody>
          <a:bodyPr lIns="0" tIns="0" rIns="0" bIns="0" rtlCol="0" anchor="t">
            <a:spAutoFit/>
          </a:bodyPr>
          <a:lstStyle/>
          <a:p>
            <a:pPr marL="0" lvl="0" indent="0" algn="ctr">
              <a:lnSpc>
                <a:spcPts val="5599"/>
              </a:lnSpc>
              <a:spcBef>
                <a:spcPct val="0"/>
              </a:spcBef>
            </a:pPr>
            <a:r>
              <a:rPr lang="en-US" sz="3999" u="none" strike="noStrike">
                <a:solidFill>
                  <a:srgbClr val="000000"/>
                </a:solidFill>
                <a:latin typeface="Muli Bold"/>
              </a:rPr>
              <a:t>Xây dựng cây Huffman từ Priority Queue</a:t>
            </a:r>
          </a:p>
        </p:txBody>
      </p:sp>
      <p:grpSp>
        <p:nvGrpSpPr>
          <p:cNvPr id="16" name="Group 16"/>
          <p:cNvGrpSpPr/>
          <p:nvPr/>
        </p:nvGrpSpPr>
        <p:grpSpPr>
          <a:xfrm>
            <a:off x="10634961" y="7735512"/>
            <a:ext cx="4590104" cy="944870"/>
            <a:chOff x="0" y="0"/>
            <a:chExt cx="6120138" cy="1259827"/>
          </a:xfrm>
        </p:grpSpPr>
        <p:grpSp>
          <p:nvGrpSpPr>
            <p:cNvPr id="17" name="Group 17"/>
            <p:cNvGrpSpPr/>
            <p:nvPr/>
          </p:nvGrpSpPr>
          <p:grpSpPr>
            <a:xfrm>
              <a:off x="0" y="0"/>
              <a:ext cx="2193851" cy="1259827"/>
              <a:chOff x="0" y="0"/>
              <a:chExt cx="433353" cy="248855"/>
            </a:xfrm>
          </p:grpSpPr>
          <p:sp>
            <p:nvSpPr>
              <p:cNvPr id="18" name="Freeform 18"/>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sp>
          <p:sp>
            <p:nvSpPr>
              <p:cNvPr id="19" name="TextBox 19"/>
              <p:cNvSpPr txBox="1"/>
              <p:nvPr/>
            </p:nvSpPr>
            <p:spPr>
              <a:xfrm>
                <a:off x="0" y="-57150"/>
                <a:ext cx="433353" cy="306005"/>
              </a:xfrm>
              <a:prstGeom prst="rect">
                <a:avLst/>
              </a:prstGeom>
            </p:spPr>
            <p:txBody>
              <a:bodyPr lIns="50800" tIns="50800" rIns="50800" bIns="50800" rtlCol="0" anchor="ctr"/>
              <a:lstStyle/>
              <a:p>
                <a:pPr algn="ctr">
                  <a:lnSpc>
                    <a:spcPts val="3919"/>
                  </a:lnSpc>
                </a:pPr>
                <a:r>
                  <a:rPr lang="en-US" sz="2799">
                    <a:solidFill>
                      <a:srgbClr val="FFFFFF"/>
                    </a:solidFill>
                    <a:latin typeface="Muli"/>
                  </a:rPr>
                  <a:t>A | 5</a:t>
                </a:r>
              </a:p>
            </p:txBody>
          </p:sp>
        </p:grpSp>
        <p:grpSp>
          <p:nvGrpSpPr>
            <p:cNvPr id="20" name="Group 20"/>
            <p:cNvGrpSpPr/>
            <p:nvPr/>
          </p:nvGrpSpPr>
          <p:grpSpPr>
            <a:xfrm>
              <a:off x="3926287" y="0"/>
              <a:ext cx="2193851" cy="1259827"/>
              <a:chOff x="0" y="0"/>
              <a:chExt cx="433353" cy="248855"/>
            </a:xfrm>
          </p:grpSpPr>
          <p:sp>
            <p:nvSpPr>
              <p:cNvPr id="21" name="Freeform 21"/>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sp>
          <p:sp>
            <p:nvSpPr>
              <p:cNvPr id="22" name="TextBox 22"/>
              <p:cNvSpPr txBox="1"/>
              <p:nvPr/>
            </p:nvSpPr>
            <p:spPr>
              <a:xfrm>
                <a:off x="0" y="-47625"/>
                <a:ext cx="433353" cy="296480"/>
              </a:xfrm>
              <a:prstGeom prst="rect">
                <a:avLst/>
              </a:prstGeom>
            </p:spPr>
            <p:txBody>
              <a:bodyPr lIns="50800" tIns="50800" rIns="50800" bIns="50800" rtlCol="0" anchor="ctr"/>
              <a:lstStyle/>
              <a:p>
                <a:pPr algn="ctr">
                  <a:lnSpc>
                    <a:spcPts val="4059"/>
                  </a:lnSpc>
                </a:pPr>
                <a:r>
                  <a:rPr lang="en-US" sz="2899">
                    <a:solidFill>
                      <a:srgbClr val="FFFFFF"/>
                    </a:solidFill>
                    <a:latin typeface="Muli"/>
                  </a:rPr>
                  <a:t>B | 9</a:t>
                </a:r>
              </a:p>
            </p:txBody>
          </p:sp>
        </p:grpSp>
      </p:grpSp>
      <p:grpSp>
        <p:nvGrpSpPr>
          <p:cNvPr id="23" name="Group 23"/>
          <p:cNvGrpSpPr/>
          <p:nvPr/>
        </p:nvGrpSpPr>
        <p:grpSpPr>
          <a:xfrm>
            <a:off x="12280349" y="5689807"/>
            <a:ext cx="1299328" cy="1299328"/>
            <a:chOff x="0" y="0"/>
            <a:chExt cx="812800" cy="812800"/>
          </a:xfrm>
        </p:grpSpPr>
        <p:sp>
          <p:nvSpPr>
            <p:cNvPr id="24" name="Freeform 2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82A1B"/>
            </a:solidFill>
          </p:spPr>
        </p:sp>
        <p:sp>
          <p:nvSpPr>
            <p:cNvPr id="25" name="TextBox 25"/>
            <p:cNvSpPr txBox="1"/>
            <p:nvPr/>
          </p:nvSpPr>
          <p:spPr>
            <a:xfrm>
              <a:off x="76200" y="19050"/>
              <a:ext cx="660400" cy="717550"/>
            </a:xfrm>
            <a:prstGeom prst="rect">
              <a:avLst/>
            </a:prstGeom>
          </p:spPr>
          <p:txBody>
            <a:bodyPr lIns="50800" tIns="50800" rIns="50800" bIns="50800" rtlCol="0" anchor="ctr"/>
            <a:lstStyle/>
            <a:p>
              <a:pPr algn="ctr">
                <a:lnSpc>
                  <a:spcPts val="3919"/>
                </a:lnSpc>
              </a:pPr>
              <a:r>
                <a:rPr lang="en-US" sz="2799">
                  <a:solidFill>
                    <a:srgbClr val="FFFFFF"/>
                  </a:solidFill>
                  <a:latin typeface="Muli"/>
                </a:rPr>
                <a:t>3</a:t>
              </a:r>
            </a:p>
          </p:txBody>
        </p:sp>
      </p:grpSp>
      <p:sp>
        <p:nvSpPr>
          <p:cNvPr id="26" name="TextBox 26"/>
          <p:cNvSpPr txBox="1"/>
          <p:nvPr/>
        </p:nvSpPr>
        <p:spPr>
          <a:xfrm>
            <a:off x="1393040" y="3334009"/>
            <a:ext cx="5960441" cy="5785059"/>
          </a:xfrm>
          <a:prstGeom prst="rect">
            <a:avLst/>
          </a:prstGeom>
        </p:spPr>
        <p:txBody>
          <a:bodyPr lIns="0" tIns="0" rIns="0" bIns="0" rtlCol="0" anchor="t">
            <a:spAutoFit/>
          </a:bodyPr>
          <a:lstStyle/>
          <a:p>
            <a:pPr>
              <a:lnSpc>
                <a:spcPts val="6104"/>
              </a:lnSpc>
            </a:pPr>
            <a:r>
              <a:rPr lang="en-US" sz="4360">
                <a:solidFill>
                  <a:srgbClr val="000000"/>
                </a:solidFill>
                <a:latin typeface="Muli"/>
              </a:rPr>
              <a:t>3. Gắn 2 nút lấy ra làm nút con trái và nút con phải của nút cha vừa tạo.</a:t>
            </a:r>
          </a:p>
          <a:p>
            <a:pPr>
              <a:lnSpc>
                <a:spcPts val="6104"/>
              </a:lnSpc>
            </a:pPr>
            <a:r>
              <a:rPr lang="en-US" sz="4360">
                <a:solidFill>
                  <a:srgbClr val="000000"/>
                </a:solidFill>
                <a:latin typeface="Muli"/>
              </a:rPr>
              <a:t>*  Nút con trái có tần số nhỏ hơn nút con phải.</a:t>
            </a:r>
          </a:p>
          <a:p>
            <a:pPr>
              <a:lnSpc>
                <a:spcPts val="2972"/>
              </a:lnSpc>
              <a:spcBef>
                <a:spcPct val="0"/>
              </a:spcBef>
            </a:pPr>
            <a:endParaRPr lang="en-US" sz="4360">
              <a:solidFill>
                <a:srgbClr val="000000"/>
              </a:solidFill>
              <a:latin typeface="Muli"/>
            </a:endParaRPr>
          </a:p>
        </p:txBody>
      </p:sp>
      <p:sp>
        <p:nvSpPr>
          <p:cNvPr id="27" name="AutoShape 27"/>
          <p:cNvSpPr/>
          <p:nvPr/>
        </p:nvSpPr>
        <p:spPr>
          <a:xfrm flipH="1">
            <a:off x="11415350" y="6592619"/>
            <a:ext cx="1129422" cy="1129422"/>
          </a:xfrm>
          <a:prstGeom prst="line">
            <a:avLst/>
          </a:prstGeom>
          <a:ln w="38100" cap="flat">
            <a:solidFill>
              <a:srgbClr val="882A1B"/>
            </a:solidFill>
            <a:prstDash val="solid"/>
            <a:headEnd type="oval" w="lg" len="lg"/>
            <a:tailEnd type="oval" w="lg" len="lg"/>
          </a:ln>
        </p:spPr>
      </p:sp>
      <p:sp>
        <p:nvSpPr>
          <p:cNvPr id="28" name="AutoShape 28"/>
          <p:cNvSpPr/>
          <p:nvPr/>
        </p:nvSpPr>
        <p:spPr>
          <a:xfrm flipH="1" flipV="1">
            <a:off x="13357006" y="6605586"/>
            <a:ext cx="1087183" cy="1170137"/>
          </a:xfrm>
          <a:prstGeom prst="line">
            <a:avLst/>
          </a:prstGeom>
          <a:ln w="38100" cap="flat">
            <a:solidFill>
              <a:srgbClr val="882A1B"/>
            </a:solidFill>
            <a:prstDash val="solid"/>
            <a:headEnd type="oval" w="lg" len="lg"/>
            <a:tailEnd type="oval" w="lg" len="lg"/>
          </a:ln>
        </p:spPr>
      </p:sp>
      <p:graphicFrame>
        <p:nvGraphicFramePr>
          <p:cNvPr id="29" name="Table 12">
            <a:extLst>
              <a:ext uri="{FF2B5EF4-FFF2-40B4-BE49-F238E27FC236}">
                <a16:creationId xmlns:a16="http://schemas.microsoft.com/office/drawing/2014/main" id="{75B97DFB-CE20-E597-39F8-BEDAC44BFCDD}"/>
              </a:ext>
            </a:extLst>
          </p:cNvPr>
          <p:cNvGraphicFramePr>
            <a:graphicFrameLocks noGrp="1"/>
          </p:cNvGraphicFramePr>
          <p:nvPr>
            <p:extLst>
              <p:ext uri="{D42A27DB-BD31-4B8C-83A1-F6EECF244321}">
                <p14:modId xmlns:p14="http://schemas.microsoft.com/office/powerpoint/2010/main" val="1078002228"/>
              </p:ext>
            </p:extLst>
          </p:nvPr>
        </p:nvGraphicFramePr>
        <p:xfrm>
          <a:off x="11401880" y="3279982"/>
          <a:ext cx="3076120" cy="1390650"/>
        </p:xfrm>
        <a:graphic>
          <a:graphicData uri="http://schemas.openxmlformats.org/drawingml/2006/table">
            <a:tbl>
              <a:tblPr/>
              <a:tblGrid>
                <a:gridCol w="3076120">
                  <a:extLst>
                    <a:ext uri="{9D8B030D-6E8A-4147-A177-3AD203B41FA5}">
                      <a16:colId xmlns:a16="http://schemas.microsoft.com/office/drawing/2014/main" val="20000"/>
                    </a:ext>
                  </a:extLst>
                </a:gridCol>
              </a:tblGrid>
              <a:tr h="1390650">
                <a:tc>
                  <a:txBody>
                    <a:bodyPr/>
                    <a:lstStyle/>
                    <a:p>
                      <a:pPr algn="ctr">
                        <a:lnSpc>
                          <a:spcPts val="3499"/>
                        </a:lnSpc>
                        <a:defRPr/>
                      </a:pPr>
                      <a:r>
                        <a:rPr lang="en-US" sz="2499">
                          <a:solidFill>
                            <a:srgbClr val="000000"/>
                          </a:solidFill>
                          <a:latin typeface="Muli Bold"/>
                        </a:rPr>
                        <a:t>Key: C</a:t>
                      </a:r>
                      <a:endParaRPr lang="en-US" sz="1100"/>
                    </a:p>
                    <a:p>
                      <a:pPr algn="ctr">
                        <a:lnSpc>
                          <a:spcPts val="3499"/>
                        </a:lnSpc>
                      </a:pPr>
                      <a:r>
                        <a:rPr lang="en-US" sz="2499">
                          <a:solidFill>
                            <a:srgbClr val="000000"/>
                          </a:solidFill>
                          <a:latin typeface="Muli Bold"/>
                        </a:rPr>
                        <a:t>Value: 12</a:t>
                      </a:r>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solidFill>
                      <a:srgbClr val="FFEBCD"/>
                    </a:solidFill>
                  </a:tcPr>
                </a:tc>
                <a:extLst>
                  <a:ext uri="{0D108BD9-81ED-4DB2-BD59-A6C34878D82A}">
                    <a16:rowId xmlns:a16="http://schemas.microsoft.com/office/drawing/2014/main" val="10000"/>
                  </a:ext>
                </a:extLst>
              </a:tr>
            </a:tbl>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4F1E8"/>
        </a:solidFill>
        <a:effectLst/>
      </p:bgPr>
    </p:bg>
    <p:spTree>
      <p:nvGrpSpPr>
        <p:cNvPr id="1" name=""/>
        <p:cNvGrpSpPr/>
        <p:nvPr/>
      </p:nvGrpSpPr>
      <p:grpSpPr>
        <a:xfrm>
          <a:off x="0" y="0"/>
          <a:ext cx="0" cy="0"/>
          <a:chOff x="0" y="0"/>
          <a:chExt cx="0" cy="0"/>
        </a:xfrm>
      </p:grpSpPr>
      <p:grpSp>
        <p:nvGrpSpPr>
          <p:cNvPr id="2" name="Group 2"/>
          <p:cNvGrpSpPr/>
          <p:nvPr/>
        </p:nvGrpSpPr>
        <p:grpSpPr>
          <a:xfrm>
            <a:off x="9339387" y="9955221"/>
            <a:ext cx="8948613" cy="3086100"/>
            <a:chOff x="0" y="0"/>
            <a:chExt cx="2356836" cy="812800"/>
          </a:xfrm>
        </p:grpSpPr>
        <p:sp>
          <p:nvSpPr>
            <p:cNvPr id="3" name="Freeform 3"/>
            <p:cNvSpPr/>
            <p:nvPr/>
          </p:nvSpPr>
          <p:spPr>
            <a:xfrm>
              <a:off x="0" y="0"/>
              <a:ext cx="2356836" cy="812800"/>
            </a:xfrm>
            <a:custGeom>
              <a:avLst/>
              <a:gdLst/>
              <a:ahLst/>
              <a:cxnLst/>
              <a:rect l="l" t="t" r="r" b="b"/>
              <a:pathLst>
                <a:path w="2356836" h="812800">
                  <a:moveTo>
                    <a:pt x="0" y="0"/>
                  </a:moveTo>
                  <a:lnTo>
                    <a:pt x="2356836" y="0"/>
                  </a:lnTo>
                  <a:lnTo>
                    <a:pt x="2356836" y="812800"/>
                  </a:lnTo>
                  <a:lnTo>
                    <a:pt x="0" y="812800"/>
                  </a:lnTo>
                  <a:close/>
                </a:path>
              </a:pathLst>
            </a:custGeom>
            <a:solidFill>
              <a:srgbClr val="882A1B"/>
            </a:solidFill>
          </p:spPr>
        </p:sp>
        <p:sp>
          <p:nvSpPr>
            <p:cNvPr id="4" name="TextBox 4"/>
            <p:cNvSpPr txBox="1"/>
            <p:nvPr/>
          </p:nvSpPr>
          <p:spPr>
            <a:xfrm>
              <a:off x="0" y="-38100"/>
              <a:ext cx="2356836" cy="850900"/>
            </a:xfrm>
            <a:prstGeom prst="rect">
              <a:avLst/>
            </a:prstGeom>
          </p:spPr>
          <p:txBody>
            <a:bodyPr lIns="50800" tIns="50800" rIns="50800" bIns="50800" rtlCol="0" anchor="ctr"/>
            <a:lstStyle/>
            <a:p>
              <a:pPr algn="ctr">
                <a:lnSpc>
                  <a:spcPts val="3079"/>
                </a:lnSpc>
              </a:pPr>
              <a:endParaRPr/>
            </a:p>
          </p:txBody>
        </p:sp>
      </p:grpSp>
      <p:grpSp>
        <p:nvGrpSpPr>
          <p:cNvPr id="5" name="Group 5"/>
          <p:cNvGrpSpPr/>
          <p:nvPr/>
        </p:nvGrpSpPr>
        <p:grpSpPr>
          <a:xfrm>
            <a:off x="9554998" y="-2057400"/>
            <a:ext cx="8733002" cy="3086100"/>
            <a:chOff x="0" y="0"/>
            <a:chExt cx="2300050" cy="812800"/>
          </a:xfrm>
        </p:grpSpPr>
        <p:sp>
          <p:nvSpPr>
            <p:cNvPr id="6" name="Freeform 6"/>
            <p:cNvSpPr/>
            <p:nvPr/>
          </p:nvSpPr>
          <p:spPr>
            <a:xfrm>
              <a:off x="0" y="0"/>
              <a:ext cx="2300050" cy="812800"/>
            </a:xfrm>
            <a:custGeom>
              <a:avLst/>
              <a:gdLst/>
              <a:ahLst/>
              <a:cxnLst/>
              <a:rect l="l" t="t" r="r" b="b"/>
              <a:pathLst>
                <a:path w="2300050" h="812800">
                  <a:moveTo>
                    <a:pt x="0" y="0"/>
                  </a:moveTo>
                  <a:lnTo>
                    <a:pt x="2300050" y="0"/>
                  </a:lnTo>
                  <a:lnTo>
                    <a:pt x="2300050" y="812800"/>
                  </a:lnTo>
                  <a:lnTo>
                    <a:pt x="0" y="812800"/>
                  </a:lnTo>
                  <a:close/>
                </a:path>
              </a:pathLst>
            </a:custGeom>
            <a:solidFill>
              <a:srgbClr val="882A1B"/>
            </a:solidFill>
          </p:spPr>
        </p:sp>
        <p:sp>
          <p:nvSpPr>
            <p:cNvPr id="7" name="TextBox 7"/>
            <p:cNvSpPr txBox="1"/>
            <p:nvPr/>
          </p:nvSpPr>
          <p:spPr>
            <a:xfrm>
              <a:off x="0" y="-38100"/>
              <a:ext cx="2300050" cy="850900"/>
            </a:xfrm>
            <a:prstGeom prst="rect">
              <a:avLst/>
            </a:prstGeom>
          </p:spPr>
          <p:txBody>
            <a:bodyPr lIns="50800" tIns="50800" rIns="50800" bIns="50800" rtlCol="0" anchor="ctr"/>
            <a:lstStyle/>
            <a:p>
              <a:pPr algn="ctr">
                <a:lnSpc>
                  <a:spcPts val="3079"/>
                </a:lnSpc>
              </a:pPr>
              <a:endParaRPr/>
            </a:p>
          </p:txBody>
        </p:sp>
      </p:grpSp>
      <p:grpSp>
        <p:nvGrpSpPr>
          <p:cNvPr id="8" name="Group 8"/>
          <p:cNvGrpSpPr/>
          <p:nvPr/>
        </p:nvGrpSpPr>
        <p:grpSpPr>
          <a:xfrm>
            <a:off x="-1751523" y="-1660351"/>
            <a:ext cx="4686469" cy="4686469"/>
            <a:chOff x="0" y="0"/>
            <a:chExt cx="6248625" cy="6248625"/>
          </a:xfrm>
        </p:grpSpPr>
        <p:sp>
          <p:nvSpPr>
            <p:cNvPr id="9" name="Freeform 9"/>
            <p:cNvSpPr/>
            <p:nvPr/>
          </p:nvSpPr>
          <p:spPr>
            <a:xfrm>
              <a:off x="0" y="0"/>
              <a:ext cx="6248625" cy="6248625"/>
            </a:xfrm>
            <a:custGeom>
              <a:avLst/>
              <a:gdLst/>
              <a:ahLst/>
              <a:cxnLst/>
              <a:rect l="l" t="t" r="r" b="b"/>
              <a:pathLst>
                <a:path w="6248625" h="6248625">
                  <a:moveTo>
                    <a:pt x="0" y="0"/>
                  </a:moveTo>
                  <a:lnTo>
                    <a:pt x="6248625" y="0"/>
                  </a:lnTo>
                  <a:lnTo>
                    <a:pt x="6248625" y="6248625"/>
                  </a:lnTo>
                  <a:lnTo>
                    <a:pt x="0" y="62486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103977" y="90980"/>
              <a:ext cx="5945453" cy="5945453"/>
            </a:xfrm>
            <a:custGeom>
              <a:avLst/>
              <a:gdLst/>
              <a:ahLst/>
              <a:cxnLst/>
              <a:rect l="l" t="t" r="r" b="b"/>
              <a:pathLst>
                <a:path w="5945453" h="5945453">
                  <a:moveTo>
                    <a:pt x="0" y="0"/>
                  </a:moveTo>
                  <a:lnTo>
                    <a:pt x="5945454" y="0"/>
                  </a:lnTo>
                  <a:lnTo>
                    <a:pt x="5945454" y="5945454"/>
                  </a:lnTo>
                  <a:lnTo>
                    <a:pt x="0" y="594545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91973" y="181961"/>
              <a:ext cx="5614783" cy="5614783"/>
            </a:xfrm>
            <a:custGeom>
              <a:avLst/>
              <a:gdLst/>
              <a:ahLst/>
              <a:cxnLst/>
              <a:rect l="l" t="t" r="r" b="b"/>
              <a:pathLst>
                <a:path w="5614783" h="5614783">
                  <a:moveTo>
                    <a:pt x="0" y="0"/>
                  </a:moveTo>
                  <a:lnTo>
                    <a:pt x="5614782" y="0"/>
                  </a:lnTo>
                  <a:lnTo>
                    <a:pt x="5614782" y="5614783"/>
                  </a:lnTo>
                  <a:lnTo>
                    <a:pt x="0" y="561478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sp>
        <p:nvSpPr>
          <p:cNvPr id="13" name="TextBox 13"/>
          <p:cNvSpPr txBox="1"/>
          <p:nvPr/>
        </p:nvSpPr>
        <p:spPr>
          <a:xfrm>
            <a:off x="9732035" y="130175"/>
            <a:ext cx="13444671" cy="717550"/>
          </a:xfrm>
          <a:prstGeom prst="rect">
            <a:avLst/>
          </a:prstGeom>
        </p:spPr>
        <p:txBody>
          <a:bodyPr lIns="0" tIns="0" rIns="0" bIns="0" rtlCol="0" anchor="t">
            <a:spAutoFit/>
          </a:bodyPr>
          <a:lstStyle/>
          <a:p>
            <a:pPr marL="0" lvl="0" indent="0">
              <a:lnSpc>
                <a:spcPts val="5600"/>
              </a:lnSpc>
              <a:spcBef>
                <a:spcPct val="0"/>
              </a:spcBef>
            </a:pPr>
            <a:r>
              <a:rPr lang="en-US" sz="5000">
                <a:solidFill>
                  <a:srgbClr val="F4F1E8"/>
                </a:solidFill>
                <a:latin typeface="Cabin"/>
              </a:rPr>
              <a:t>II. Priority Queue trong mã hóa</a:t>
            </a:r>
          </a:p>
        </p:txBody>
      </p:sp>
      <p:sp>
        <p:nvSpPr>
          <p:cNvPr id="14" name="TextBox 14"/>
          <p:cNvSpPr txBox="1"/>
          <p:nvPr/>
        </p:nvSpPr>
        <p:spPr>
          <a:xfrm>
            <a:off x="-61163" y="130175"/>
            <a:ext cx="2103526" cy="2127250"/>
          </a:xfrm>
          <a:prstGeom prst="rect">
            <a:avLst/>
          </a:prstGeom>
        </p:spPr>
        <p:txBody>
          <a:bodyPr lIns="0" tIns="0" rIns="0" bIns="0" rtlCol="0" anchor="t">
            <a:spAutoFit/>
          </a:bodyPr>
          <a:lstStyle/>
          <a:p>
            <a:pPr marL="0" lvl="0" indent="0" algn="ctr">
              <a:lnSpc>
                <a:spcPts val="5600"/>
              </a:lnSpc>
              <a:spcBef>
                <a:spcPct val="0"/>
              </a:spcBef>
            </a:pPr>
            <a:r>
              <a:rPr lang="en-US" sz="5000">
                <a:solidFill>
                  <a:srgbClr val="F4F1E8"/>
                </a:solidFill>
                <a:latin typeface="Cabin"/>
              </a:rPr>
              <a:t>Cách thực hiện</a:t>
            </a:r>
          </a:p>
        </p:txBody>
      </p:sp>
      <p:sp>
        <p:nvSpPr>
          <p:cNvPr id="15" name="TextBox 15"/>
          <p:cNvSpPr txBox="1"/>
          <p:nvPr/>
        </p:nvSpPr>
        <p:spPr>
          <a:xfrm>
            <a:off x="3394080" y="1577975"/>
            <a:ext cx="9845635" cy="679450"/>
          </a:xfrm>
          <a:prstGeom prst="rect">
            <a:avLst/>
          </a:prstGeom>
        </p:spPr>
        <p:txBody>
          <a:bodyPr lIns="0" tIns="0" rIns="0" bIns="0" rtlCol="0" anchor="t">
            <a:spAutoFit/>
          </a:bodyPr>
          <a:lstStyle/>
          <a:p>
            <a:pPr marL="0" lvl="0" indent="0" algn="ctr">
              <a:lnSpc>
                <a:spcPts val="5599"/>
              </a:lnSpc>
              <a:spcBef>
                <a:spcPct val="0"/>
              </a:spcBef>
            </a:pPr>
            <a:r>
              <a:rPr lang="en-US" sz="3999" u="none" strike="noStrike">
                <a:solidFill>
                  <a:srgbClr val="000000"/>
                </a:solidFill>
                <a:latin typeface="Muli Bold"/>
              </a:rPr>
              <a:t>Xây dựng cây Huffman từ Priority Queue</a:t>
            </a:r>
          </a:p>
        </p:txBody>
      </p:sp>
      <p:grpSp>
        <p:nvGrpSpPr>
          <p:cNvPr id="16" name="Group 16"/>
          <p:cNvGrpSpPr/>
          <p:nvPr/>
        </p:nvGrpSpPr>
        <p:grpSpPr>
          <a:xfrm>
            <a:off x="10634961" y="7735512"/>
            <a:ext cx="4590104" cy="944870"/>
            <a:chOff x="0" y="0"/>
            <a:chExt cx="6120138" cy="1259827"/>
          </a:xfrm>
        </p:grpSpPr>
        <p:grpSp>
          <p:nvGrpSpPr>
            <p:cNvPr id="17" name="Group 17"/>
            <p:cNvGrpSpPr/>
            <p:nvPr/>
          </p:nvGrpSpPr>
          <p:grpSpPr>
            <a:xfrm>
              <a:off x="0" y="0"/>
              <a:ext cx="2193851" cy="1259827"/>
              <a:chOff x="0" y="0"/>
              <a:chExt cx="433353" cy="248855"/>
            </a:xfrm>
          </p:grpSpPr>
          <p:sp>
            <p:nvSpPr>
              <p:cNvPr id="18" name="Freeform 18"/>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sp>
          <p:sp>
            <p:nvSpPr>
              <p:cNvPr id="19" name="TextBox 19"/>
              <p:cNvSpPr txBox="1"/>
              <p:nvPr/>
            </p:nvSpPr>
            <p:spPr>
              <a:xfrm>
                <a:off x="0" y="-57150"/>
                <a:ext cx="433353" cy="306005"/>
              </a:xfrm>
              <a:prstGeom prst="rect">
                <a:avLst/>
              </a:prstGeom>
            </p:spPr>
            <p:txBody>
              <a:bodyPr lIns="50800" tIns="50800" rIns="50800" bIns="50800" rtlCol="0" anchor="ctr"/>
              <a:lstStyle/>
              <a:p>
                <a:pPr algn="ctr">
                  <a:lnSpc>
                    <a:spcPts val="3919"/>
                  </a:lnSpc>
                </a:pPr>
                <a:r>
                  <a:rPr lang="en-US" sz="2799">
                    <a:solidFill>
                      <a:srgbClr val="FFFFFF"/>
                    </a:solidFill>
                    <a:latin typeface="Muli"/>
                  </a:rPr>
                  <a:t>A | 5</a:t>
                </a:r>
              </a:p>
            </p:txBody>
          </p:sp>
        </p:grpSp>
        <p:grpSp>
          <p:nvGrpSpPr>
            <p:cNvPr id="20" name="Group 20"/>
            <p:cNvGrpSpPr/>
            <p:nvPr/>
          </p:nvGrpSpPr>
          <p:grpSpPr>
            <a:xfrm>
              <a:off x="3926287" y="0"/>
              <a:ext cx="2193851" cy="1259827"/>
              <a:chOff x="0" y="0"/>
              <a:chExt cx="433353" cy="248855"/>
            </a:xfrm>
          </p:grpSpPr>
          <p:sp>
            <p:nvSpPr>
              <p:cNvPr id="21" name="Freeform 21"/>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sp>
          <p:sp>
            <p:nvSpPr>
              <p:cNvPr id="22" name="TextBox 22"/>
              <p:cNvSpPr txBox="1"/>
              <p:nvPr/>
            </p:nvSpPr>
            <p:spPr>
              <a:xfrm>
                <a:off x="0" y="-47625"/>
                <a:ext cx="433353" cy="296480"/>
              </a:xfrm>
              <a:prstGeom prst="rect">
                <a:avLst/>
              </a:prstGeom>
            </p:spPr>
            <p:txBody>
              <a:bodyPr lIns="50800" tIns="50800" rIns="50800" bIns="50800" rtlCol="0" anchor="ctr"/>
              <a:lstStyle/>
              <a:p>
                <a:pPr algn="ctr">
                  <a:lnSpc>
                    <a:spcPts val="4059"/>
                  </a:lnSpc>
                </a:pPr>
                <a:r>
                  <a:rPr lang="en-US" sz="2899">
                    <a:solidFill>
                      <a:srgbClr val="FFFFFF"/>
                    </a:solidFill>
                    <a:latin typeface="Muli"/>
                  </a:rPr>
                  <a:t>B | 9</a:t>
                </a:r>
              </a:p>
            </p:txBody>
          </p:sp>
        </p:grpSp>
      </p:grpSp>
      <p:grpSp>
        <p:nvGrpSpPr>
          <p:cNvPr id="23" name="Group 23"/>
          <p:cNvGrpSpPr/>
          <p:nvPr/>
        </p:nvGrpSpPr>
        <p:grpSpPr>
          <a:xfrm>
            <a:off x="12280349" y="5689807"/>
            <a:ext cx="1299328" cy="1299328"/>
            <a:chOff x="0" y="0"/>
            <a:chExt cx="812800" cy="812800"/>
          </a:xfrm>
        </p:grpSpPr>
        <p:sp>
          <p:nvSpPr>
            <p:cNvPr id="24" name="Freeform 2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82A1B"/>
            </a:solidFill>
          </p:spPr>
        </p:sp>
        <p:sp>
          <p:nvSpPr>
            <p:cNvPr id="25" name="TextBox 25"/>
            <p:cNvSpPr txBox="1"/>
            <p:nvPr/>
          </p:nvSpPr>
          <p:spPr>
            <a:xfrm>
              <a:off x="76200" y="19050"/>
              <a:ext cx="660400" cy="717550"/>
            </a:xfrm>
            <a:prstGeom prst="rect">
              <a:avLst/>
            </a:prstGeom>
          </p:spPr>
          <p:txBody>
            <a:bodyPr lIns="50800" tIns="50800" rIns="50800" bIns="50800" rtlCol="0" anchor="ctr"/>
            <a:lstStyle/>
            <a:p>
              <a:pPr algn="ctr">
                <a:lnSpc>
                  <a:spcPts val="3919"/>
                </a:lnSpc>
              </a:pPr>
              <a:r>
                <a:rPr lang="en-US" sz="2799">
                  <a:solidFill>
                    <a:srgbClr val="FFFFFF"/>
                  </a:solidFill>
                  <a:latin typeface="Muli"/>
                </a:rPr>
                <a:t>3</a:t>
              </a:r>
            </a:p>
          </p:txBody>
        </p:sp>
      </p:grpSp>
      <p:sp>
        <p:nvSpPr>
          <p:cNvPr id="26" name="AutoShape 26"/>
          <p:cNvSpPr/>
          <p:nvPr/>
        </p:nvSpPr>
        <p:spPr>
          <a:xfrm flipH="1">
            <a:off x="11415350" y="6592619"/>
            <a:ext cx="1129422" cy="1129422"/>
          </a:xfrm>
          <a:prstGeom prst="line">
            <a:avLst/>
          </a:prstGeom>
          <a:ln w="38100" cap="flat">
            <a:solidFill>
              <a:srgbClr val="882A1B"/>
            </a:solidFill>
            <a:prstDash val="solid"/>
            <a:headEnd type="oval" w="lg" len="lg"/>
            <a:tailEnd type="oval" w="lg" len="lg"/>
          </a:ln>
        </p:spPr>
      </p:sp>
      <p:sp>
        <p:nvSpPr>
          <p:cNvPr id="27" name="AutoShape 27"/>
          <p:cNvSpPr/>
          <p:nvPr/>
        </p:nvSpPr>
        <p:spPr>
          <a:xfrm flipH="1" flipV="1">
            <a:off x="13357006" y="6605586"/>
            <a:ext cx="1087183" cy="1170137"/>
          </a:xfrm>
          <a:prstGeom prst="line">
            <a:avLst/>
          </a:prstGeom>
          <a:ln w="38100" cap="flat">
            <a:solidFill>
              <a:srgbClr val="882A1B"/>
            </a:solidFill>
            <a:prstDash val="solid"/>
            <a:headEnd type="oval" w="lg" len="lg"/>
            <a:tailEnd type="oval" w="lg" len="lg"/>
          </a:ln>
        </p:spPr>
      </p:sp>
      <p:sp>
        <p:nvSpPr>
          <p:cNvPr id="28" name="TextBox 28"/>
          <p:cNvSpPr txBox="1"/>
          <p:nvPr/>
        </p:nvSpPr>
        <p:spPr>
          <a:xfrm>
            <a:off x="1232304" y="3972124"/>
            <a:ext cx="5960441" cy="2698959"/>
          </a:xfrm>
          <a:prstGeom prst="rect">
            <a:avLst/>
          </a:prstGeom>
        </p:spPr>
        <p:txBody>
          <a:bodyPr lIns="0" tIns="0" rIns="0" bIns="0" rtlCol="0" anchor="t">
            <a:spAutoFit/>
          </a:bodyPr>
          <a:lstStyle/>
          <a:p>
            <a:pPr>
              <a:lnSpc>
                <a:spcPts val="6104"/>
              </a:lnSpc>
            </a:pPr>
            <a:r>
              <a:rPr lang="en-US" sz="4360">
                <a:solidFill>
                  <a:srgbClr val="000000"/>
                </a:solidFill>
                <a:latin typeface="Muli"/>
              </a:rPr>
              <a:t>4. Thêm nút cha vào priorityQueue.</a:t>
            </a:r>
          </a:p>
          <a:p>
            <a:pPr>
              <a:lnSpc>
                <a:spcPts val="6104"/>
              </a:lnSpc>
            </a:pPr>
            <a:endParaRPr lang="en-US" sz="4360">
              <a:solidFill>
                <a:srgbClr val="000000"/>
              </a:solidFill>
              <a:latin typeface="Muli"/>
            </a:endParaRPr>
          </a:p>
          <a:p>
            <a:pPr>
              <a:lnSpc>
                <a:spcPts val="2972"/>
              </a:lnSpc>
              <a:spcBef>
                <a:spcPct val="0"/>
              </a:spcBef>
            </a:pPr>
            <a:endParaRPr lang="en-US" sz="4360">
              <a:solidFill>
                <a:srgbClr val="000000"/>
              </a:solidFill>
              <a:latin typeface="Muli"/>
            </a:endParaRPr>
          </a:p>
        </p:txBody>
      </p:sp>
      <p:graphicFrame>
        <p:nvGraphicFramePr>
          <p:cNvPr id="29" name="Table 12">
            <a:extLst>
              <a:ext uri="{FF2B5EF4-FFF2-40B4-BE49-F238E27FC236}">
                <a16:creationId xmlns:a16="http://schemas.microsoft.com/office/drawing/2014/main" id="{4F323E47-9B3A-766A-09CA-87D3FE43E69D}"/>
              </a:ext>
            </a:extLst>
          </p:cNvPr>
          <p:cNvGraphicFramePr>
            <a:graphicFrameLocks noGrp="1"/>
          </p:cNvGraphicFramePr>
          <p:nvPr>
            <p:extLst>
              <p:ext uri="{D42A27DB-BD31-4B8C-83A1-F6EECF244321}">
                <p14:modId xmlns:p14="http://schemas.microsoft.com/office/powerpoint/2010/main" val="1078002228"/>
              </p:ext>
            </p:extLst>
          </p:nvPr>
        </p:nvGraphicFramePr>
        <p:xfrm>
          <a:off x="11401880" y="3279982"/>
          <a:ext cx="3076120" cy="1390650"/>
        </p:xfrm>
        <a:graphic>
          <a:graphicData uri="http://schemas.openxmlformats.org/drawingml/2006/table">
            <a:tbl>
              <a:tblPr/>
              <a:tblGrid>
                <a:gridCol w="3076120">
                  <a:extLst>
                    <a:ext uri="{9D8B030D-6E8A-4147-A177-3AD203B41FA5}">
                      <a16:colId xmlns:a16="http://schemas.microsoft.com/office/drawing/2014/main" val="20000"/>
                    </a:ext>
                  </a:extLst>
                </a:gridCol>
              </a:tblGrid>
              <a:tr h="1390650">
                <a:tc>
                  <a:txBody>
                    <a:bodyPr/>
                    <a:lstStyle/>
                    <a:p>
                      <a:pPr algn="ctr">
                        <a:lnSpc>
                          <a:spcPts val="3499"/>
                        </a:lnSpc>
                        <a:defRPr/>
                      </a:pPr>
                      <a:r>
                        <a:rPr lang="en-US" sz="2499">
                          <a:solidFill>
                            <a:srgbClr val="000000"/>
                          </a:solidFill>
                          <a:latin typeface="Muli Bold"/>
                        </a:rPr>
                        <a:t>Key: C</a:t>
                      </a:r>
                      <a:endParaRPr lang="en-US" sz="1100"/>
                    </a:p>
                    <a:p>
                      <a:pPr algn="ctr">
                        <a:lnSpc>
                          <a:spcPts val="3499"/>
                        </a:lnSpc>
                      </a:pPr>
                      <a:r>
                        <a:rPr lang="en-US" sz="2499">
                          <a:solidFill>
                            <a:srgbClr val="000000"/>
                          </a:solidFill>
                          <a:latin typeface="Muli Bold"/>
                        </a:rPr>
                        <a:t>Value: 12</a:t>
                      </a:r>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solidFill>
                      <a:srgbClr val="FFEBCD"/>
                    </a:solidFill>
                  </a:tcPr>
                </a:tc>
                <a:extLst>
                  <a:ext uri="{0D108BD9-81ED-4DB2-BD59-A6C34878D82A}">
                    <a16:rowId xmlns:a16="http://schemas.microsoft.com/office/drawing/2014/main" val="10000"/>
                  </a:ext>
                </a:extLst>
              </a:tr>
            </a:tbl>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4F1E8"/>
        </a:solidFill>
        <a:effectLst/>
      </p:bgPr>
    </p:bg>
    <p:spTree>
      <p:nvGrpSpPr>
        <p:cNvPr id="1" name=""/>
        <p:cNvGrpSpPr/>
        <p:nvPr/>
      </p:nvGrpSpPr>
      <p:grpSpPr>
        <a:xfrm>
          <a:off x="0" y="0"/>
          <a:ext cx="0" cy="0"/>
          <a:chOff x="0" y="0"/>
          <a:chExt cx="0" cy="0"/>
        </a:xfrm>
      </p:grpSpPr>
      <p:grpSp>
        <p:nvGrpSpPr>
          <p:cNvPr id="2" name="Group 2"/>
          <p:cNvGrpSpPr/>
          <p:nvPr/>
        </p:nvGrpSpPr>
        <p:grpSpPr>
          <a:xfrm>
            <a:off x="9339387" y="9955221"/>
            <a:ext cx="8948613" cy="3086100"/>
            <a:chOff x="0" y="0"/>
            <a:chExt cx="2356836" cy="812800"/>
          </a:xfrm>
        </p:grpSpPr>
        <p:sp>
          <p:nvSpPr>
            <p:cNvPr id="3" name="Freeform 3"/>
            <p:cNvSpPr/>
            <p:nvPr/>
          </p:nvSpPr>
          <p:spPr>
            <a:xfrm>
              <a:off x="0" y="0"/>
              <a:ext cx="2356836" cy="812800"/>
            </a:xfrm>
            <a:custGeom>
              <a:avLst/>
              <a:gdLst/>
              <a:ahLst/>
              <a:cxnLst/>
              <a:rect l="l" t="t" r="r" b="b"/>
              <a:pathLst>
                <a:path w="2356836" h="812800">
                  <a:moveTo>
                    <a:pt x="0" y="0"/>
                  </a:moveTo>
                  <a:lnTo>
                    <a:pt x="2356836" y="0"/>
                  </a:lnTo>
                  <a:lnTo>
                    <a:pt x="2356836" y="812800"/>
                  </a:lnTo>
                  <a:lnTo>
                    <a:pt x="0" y="812800"/>
                  </a:lnTo>
                  <a:close/>
                </a:path>
              </a:pathLst>
            </a:custGeom>
            <a:solidFill>
              <a:srgbClr val="882A1B"/>
            </a:solidFill>
          </p:spPr>
        </p:sp>
        <p:sp>
          <p:nvSpPr>
            <p:cNvPr id="4" name="TextBox 4"/>
            <p:cNvSpPr txBox="1"/>
            <p:nvPr/>
          </p:nvSpPr>
          <p:spPr>
            <a:xfrm>
              <a:off x="0" y="-38100"/>
              <a:ext cx="2356836" cy="850900"/>
            </a:xfrm>
            <a:prstGeom prst="rect">
              <a:avLst/>
            </a:prstGeom>
          </p:spPr>
          <p:txBody>
            <a:bodyPr lIns="50800" tIns="50800" rIns="50800" bIns="50800" rtlCol="0" anchor="ctr"/>
            <a:lstStyle/>
            <a:p>
              <a:pPr algn="ctr">
                <a:lnSpc>
                  <a:spcPts val="3079"/>
                </a:lnSpc>
              </a:pPr>
              <a:endParaRPr/>
            </a:p>
          </p:txBody>
        </p:sp>
      </p:grpSp>
      <p:grpSp>
        <p:nvGrpSpPr>
          <p:cNvPr id="5" name="Group 5"/>
          <p:cNvGrpSpPr/>
          <p:nvPr/>
        </p:nvGrpSpPr>
        <p:grpSpPr>
          <a:xfrm>
            <a:off x="9554998" y="-2057400"/>
            <a:ext cx="8733002" cy="3086100"/>
            <a:chOff x="0" y="0"/>
            <a:chExt cx="2300050" cy="812800"/>
          </a:xfrm>
        </p:grpSpPr>
        <p:sp>
          <p:nvSpPr>
            <p:cNvPr id="6" name="Freeform 6"/>
            <p:cNvSpPr/>
            <p:nvPr/>
          </p:nvSpPr>
          <p:spPr>
            <a:xfrm>
              <a:off x="0" y="0"/>
              <a:ext cx="2300050" cy="812800"/>
            </a:xfrm>
            <a:custGeom>
              <a:avLst/>
              <a:gdLst/>
              <a:ahLst/>
              <a:cxnLst/>
              <a:rect l="l" t="t" r="r" b="b"/>
              <a:pathLst>
                <a:path w="2300050" h="812800">
                  <a:moveTo>
                    <a:pt x="0" y="0"/>
                  </a:moveTo>
                  <a:lnTo>
                    <a:pt x="2300050" y="0"/>
                  </a:lnTo>
                  <a:lnTo>
                    <a:pt x="2300050" y="812800"/>
                  </a:lnTo>
                  <a:lnTo>
                    <a:pt x="0" y="812800"/>
                  </a:lnTo>
                  <a:close/>
                </a:path>
              </a:pathLst>
            </a:custGeom>
            <a:solidFill>
              <a:srgbClr val="882A1B"/>
            </a:solidFill>
          </p:spPr>
        </p:sp>
        <p:sp>
          <p:nvSpPr>
            <p:cNvPr id="7" name="TextBox 7"/>
            <p:cNvSpPr txBox="1"/>
            <p:nvPr/>
          </p:nvSpPr>
          <p:spPr>
            <a:xfrm>
              <a:off x="0" y="-38100"/>
              <a:ext cx="2300050" cy="850900"/>
            </a:xfrm>
            <a:prstGeom prst="rect">
              <a:avLst/>
            </a:prstGeom>
          </p:spPr>
          <p:txBody>
            <a:bodyPr lIns="50800" tIns="50800" rIns="50800" bIns="50800" rtlCol="0" anchor="ctr"/>
            <a:lstStyle/>
            <a:p>
              <a:pPr algn="ctr">
                <a:lnSpc>
                  <a:spcPts val="3079"/>
                </a:lnSpc>
              </a:pPr>
              <a:endParaRPr/>
            </a:p>
          </p:txBody>
        </p:sp>
      </p:grpSp>
      <p:grpSp>
        <p:nvGrpSpPr>
          <p:cNvPr id="8" name="Group 8"/>
          <p:cNvGrpSpPr/>
          <p:nvPr/>
        </p:nvGrpSpPr>
        <p:grpSpPr>
          <a:xfrm>
            <a:off x="-1751523" y="-1660351"/>
            <a:ext cx="4686469" cy="4686469"/>
            <a:chOff x="0" y="0"/>
            <a:chExt cx="6248625" cy="6248625"/>
          </a:xfrm>
        </p:grpSpPr>
        <p:sp>
          <p:nvSpPr>
            <p:cNvPr id="9" name="Freeform 9"/>
            <p:cNvSpPr/>
            <p:nvPr/>
          </p:nvSpPr>
          <p:spPr>
            <a:xfrm>
              <a:off x="0" y="0"/>
              <a:ext cx="6248625" cy="6248625"/>
            </a:xfrm>
            <a:custGeom>
              <a:avLst/>
              <a:gdLst/>
              <a:ahLst/>
              <a:cxnLst/>
              <a:rect l="l" t="t" r="r" b="b"/>
              <a:pathLst>
                <a:path w="6248625" h="6248625">
                  <a:moveTo>
                    <a:pt x="0" y="0"/>
                  </a:moveTo>
                  <a:lnTo>
                    <a:pt x="6248625" y="0"/>
                  </a:lnTo>
                  <a:lnTo>
                    <a:pt x="6248625" y="6248625"/>
                  </a:lnTo>
                  <a:lnTo>
                    <a:pt x="0" y="62486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103977" y="90980"/>
              <a:ext cx="5945453" cy="5945453"/>
            </a:xfrm>
            <a:custGeom>
              <a:avLst/>
              <a:gdLst/>
              <a:ahLst/>
              <a:cxnLst/>
              <a:rect l="l" t="t" r="r" b="b"/>
              <a:pathLst>
                <a:path w="5945453" h="5945453">
                  <a:moveTo>
                    <a:pt x="0" y="0"/>
                  </a:moveTo>
                  <a:lnTo>
                    <a:pt x="5945454" y="0"/>
                  </a:lnTo>
                  <a:lnTo>
                    <a:pt x="5945454" y="5945454"/>
                  </a:lnTo>
                  <a:lnTo>
                    <a:pt x="0" y="594545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91973" y="181961"/>
              <a:ext cx="5614783" cy="5614783"/>
            </a:xfrm>
            <a:custGeom>
              <a:avLst/>
              <a:gdLst/>
              <a:ahLst/>
              <a:cxnLst/>
              <a:rect l="l" t="t" r="r" b="b"/>
              <a:pathLst>
                <a:path w="5614783" h="5614783">
                  <a:moveTo>
                    <a:pt x="0" y="0"/>
                  </a:moveTo>
                  <a:lnTo>
                    <a:pt x="5614782" y="0"/>
                  </a:lnTo>
                  <a:lnTo>
                    <a:pt x="5614782" y="5614783"/>
                  </a:lnTo>
                  <a:lnTo>
                    <a:pt x="0" y="561478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graphicFrame>
        <p:nvGraphicFramePr>
          <p:cNvPr id="12" name="Table 12"/>
          <p:cNvGraphicFramePr>
            <a:graphicFrameLocks noGrp="1"/>
          </p:cNvGraphicFramePr>
          <p:nvPr>
            <p:extLst>
              <p:ext uri="{D42A27DB-BD31-4B8C-83A1-F6EECF244321}">
                <p14:modId xmlns:p14="http://schemas.microsoft.com/office/powerpoint/2010/main" val="682493755"/>
              </p:ext>
            </p:extLst>
          </p:nvPr>
        </p:nvGraphicFramePr>
        <p:xfrm>
          <a:off x="11401879" y="3143250"/>
          <a:ext cx="4752521" cy="1390650"/>
        </p:xfrm>
        <a:graphic>
          <a:graphicData uri="http://schemas.openxmlformats.org/drawingml/2006/table">
            <a:tbl>
              <a:tblPr/>
              <a:tblGrid>
                <a:gridCol w="2387300">
                  <a:extLst>
                    <a:ext uri="{9D8B030D-6E8A-4147-A177-3AD203B41FA5}">
                      <a16:colId xmlns:a16="http://schemas.microsoft.com/office/drawing/2014/main" val="20000"/>
                    </a:ext>
                  </a:extLst>
                </a:gridCol>
                <a:gridCol w="2365221">
                  <a:extLst>
                    <a:ext uri="{9D8B030D-6E8A-4147-A177-3AD203B41FA5}">
                      <a16:colId xmlns:a16="http://schemas.microsoft.com/office/drawing/2014/main" val="20001"/>
                    </a:ext>
                  </a:extLst>
                </a:gridCol>
              </a:tblGrid>
              <a:tr h="1390650">
                <a:tc>
                  <a:txBody>
                    <a:bodyPr/>
                    <a:lstStyle/>
                    <a:p>
                      <a:pPr algn="ctr">
                        <a:lnSpc>
                          <a:spcPts val="3499"/>
                        </a:lnSpc>
                        <a:defRPr/>
                      </a:pPr>
                      <a:r>
                        <a:rPr lang="en-US" sz="2499">
                          <a:solidFill>
                            <a:srgbClr val="000000"/>
                          </a:solidFill>
                          <a:latin typeface="Muli Bold"/>
                        </a:rPr>
                        <a:t>Key: C</a:t>
                      </a:r>
                      <a:endParaRPr lang="en-US" sz="1100"/>
                    </a:p>
                    <a:p>
                      <a:pPr algn="ctr">
                        <a:lnSpc>
                          <a:spcPts val="3499"/>
                        </a:lnSpc>
                      </a:pPr>
                      <a:r>
                        <a:rPr lang="en-US" sz="2499">
                          <a:solidFill>
                            <a:srgbClr val="000000"/>
                          </a:solidFill>
                          <a:latin typeface="Muli Bold"/>
                        </a:rPr>
                        <a:t>Value: 12</a:t>
                      </a:r>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solidFill>
                      <a:srgbClr val="FFEBCD"/>
                    </a:solidFill>
                  </a:tcPr>
                </a:tc>
                <a:tc>
                  <a:txBody>
                    <a:bodyPr/>
                    <a:lstStyle/>
                    <a:p>
                      <a:pPr algn="ctr">
                        <a:lnSpc>
                          <a:spcPts val="3499"/>
                        </a:lnSpc>
                        <a:defRPr/>
                      </a:pPr>
                      <a:r>
                        <a:rPr lang="en-US" sz="2499">
                          <a:solidFill>
                            <a:srgbClr val="000000"/>
                          </a:solidFill>
                          <a:latin typeface="Muli Bold"/>
                        </a:rPr>
                        <a:t>Key: AB</a:t>
                      </a:r>
                      <a:endParaRPr lang="en-US" sz="1100"/>
                    </a:p>
                    <a:p>
                      <a:pPr algn="ctr">
                        <a:lnSpc>
                          <a:spcPts val="3499"/>
                        </a:lnSpc>
                      </a:pPr>
                      <a:r>
                        <a:rPr lang="en-US" sz="2499">
                          <a:solidFill>
                            <a:srgbClr val="000000"/>
                          </a:solidFill>
                          <a:latin typeface="Muli Bold"/>
                        </a:rPr>
                        <a:t>Value: 14</a:t>
                      </a:r>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solidFill>
                      <a:srgbClr val="FFEBCD"/>
                    </a:solidFill>
                  </a:tcPr>
                </a:tc>
                <a:extLst>
                  <a:ext uri="{0D108BD9-81ED-4DB2-BD59-A6C34878D82A}">
                    <a16:rowId xmlns:a16="http://schemas.microsoft.com/office/drawing/2014/main" val="10000"/>
                  </a:ext>
                </a:extLst>
              </a:tr>
            </a:tbl>
          </a:graphicData>
        </a:graphic>
      </p:graphicFrame>
      <p:sp>
        <p:nvSpPr>
          <p:cNvPr id="13" name="TextBox 13"/>
          <p:cNvSpPr txBox="1"/>
          <p:nvPr/>
        </p:nvSpPr>
        <p:spPr>
          <a:xfrm>
            <a:off x="9732035" y="130175"/>
            <a:ext cx="13444671" cy="717550"/>
          </a:xfrm>
          <a:prstGeom prst="rect">
            <a:avLst/>
          </a:prstGeom>
        </p:spPr>
        <p:txBody>
          <a:bodyPr lIns="0" tIns="0" rIns="0" bIns="0" rtlCol="0" anchor="t">
            <a:spAutoFit/>
          </a:bodyPr>
          <a:lstStyle/>
          <a:p>
            <a:pPr marL="0" lvl="0" indent="0">
              <a:lnSpc>
                <a:spcPts val="5600"/>
              </a:lnSpc>
              <a:spcBef>
                <a:spcPct val="0"/>
              </a:spcBef>
            </a:pPr>
            <a:r>
              <a:rPr lang="en-US" sz="5000">
                <a:solidFill>
                  <a:srgbClr val="F4F1E8"/>
                </a:solidFill>
                <a:latin typeface="Cabin"/>
              </a:rPr>
              <a:t>II. Priority Queue trong mã hóa</a:t>
            </a:r>
          </a:p>
        </p:txBody>
      </p:sp>
      <p:sp>
        <p:nvSpPr>
          <p:cNvPr id="14" name="TextBox 14"/>
          <p:cNvSpPr txBox="1"/>
          <p:nvPr/>
        </p:nvSpPr>
        <p:spPr>
          <a:xfrm>
            <a:off x="-61163" y="130175"/>
            <a:ext cx="2103526" cy="2127250"/>
          </a:xfrm>
          <a:prstGeom prst="rect">
            <a:avLst/>
          </a:prstGeom>
        </p:spPr>
        <p:txBody>
          <a:bodyPr lIns="0" tIns="0" rIns="0" bIns="0" rtlCol="0" anchor="t">
            <a:spAutoFit/>
          </a:bodyPr>
          <a:lstStyle/>
          <a:p>
            <a:pPr marL="0" lvl="0" indent="0" algn="ctr">
              <a:lnSpc>
                <a:spcPts val="5600"/>
              </a:lnSpc>
              <a:spcBef>
                <a:spcPct val="0"/>
              </a:spcBef>
            </a:pPr>
            <a:r>
              <a:rPr lang="en-US" sz="5000">
                <a:solidFill>
                  <a:srgbClr val="F4F1E8"/>
                </a:solidFill>
                <a:latin typeface="Cabin"/>
              </a:rPr>
              <a:t>Cách thực hiện</a:t>
            </a:r>
          </a:p>
        </p:txBody>
      </p:sp>
      <p:sp>
        <p:nvSpPr>
          <p:cNvPr id="15" name="TextBox 15"/>
          <p:cNvSpPr txBox="1"/>
          <p:nvPr/>
        </p:nvSpPr>
        <p:spPr>
          <a:xfrm>
            <a:off x="3394080" y="1577975"/>
            <a:ext cx="9845635" cy="679450"/>
          </a:xfrm>
          <a:prstGeom prst="rect">
            <a:avLst/>
          </a:prstGeom>
        </p:spPr>
        <p:txBody>
          <a:bodyPr lIns="0" tIns="0" rIns="0" bIns="0" rtlCol="0" anchor="t">
            <a:spAutoFit/>
          </a:bodyPr>
          <a:lstStyle/>
          <a:p>
            <a:pPr marL="0" lvl="0" indent="0" algn="ctr">
              <a:lnSpc>
                <a:spcPts val="5599"/>
              </a:lnSpc>
              <a:spcBef>
                <a:spcPct val="0"/>
              </a:spcBef>
            </a:pPr>
            <a:r>
              <a:rPr lang="en-US" sz="3999" u="none" strike="noStrike">
                <a:solidFill>
                  <a:srgbClr val="000000"/>
                </a:solidFill>
                <a:latin typeface="Muli Bold"/>
              </a:rPr>
              <a:t>Xây dựng cây Huffman từ Priority Queue</a:t>
            </a:r>
          </a:p>
        </p:txBody>
      </p:sp>
      <p:grpSp>
        <p:nvGrpSpPr>
          <p:cNvPr id="16" name="Group 16"/>
          <p:cNvGrpSpPr/>
          <p:nvPr/>
        </p:nvGrpSpPr>
        <p:grpSpPr>
          <a:xfrm>
            <a:off x="10634961" y="7735512"/>
            <a:ext cx="4590104" cy="944870"/>
            <a:chOff x="0" y="0"/>
            <a:chExt cx="6120138" cy="1259827"/>
          </a:xfrm>
        </p:grpSpPr>
        <p:grpSp>
          <p:nvGrpSpPr>
            <p:cNvPr id="17" name="Group 17"/>
            <p:cNvGrpSpPr/>
            <p:nvPr/>
          </p:nvGrpSpPr>
          <p:grpSpPr>
            <a:xfrm>
              <a:off x="0" y="0"/>
              <a:ext cx="2193851" cy="1259827"/>
              <a:chOff x="0" y="0"/>
              <a:chExt cx="433353" cy="248855"/>
            </a:xfrm>
          </p:grpSpPr>
          <p:sp>
            <p:nvSpPr>
              <p:cNvPr id="18" name="Freeform 18"/>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sp>
          <p:sp>
            <p:nvSpPr>
              <p:cNvPr id="19" name="TextBox 19"/>
              <p:cNvSpPr txBox="1"/>
              <p:nvPr/>
            </p:nvSpPr>
            <p:spPr>
              <a:xfrm>
                <a:off x="0" y="-57150"/>
                <a:ext cx="433353" cy="306005"/>
              </a:xfrm>
              <a:prstGeom prst="rect">
                <a:avLst/>
              </a:prstGeom>
            </p:spPr>
            <p:txBody>
              <a:bodyPr lIns="50800" tIns="50800" rIns="50800" bIns="50800" rtlCol="0" anchor="ctr"/>
              <a:lstStyle/>
              <a:p>
                <a:pPr algn="ctr">
                  <a:lnSpc>
                    <a:spcPts val="3919"/>
                  </a:lnSpc>
                </a:pPr>
                <a:r>
                  <a:rPr lang="en-US" sz="2799">
                    <a:solidFill>
                      <a:srgbClr val="FFFFFF"/>
                    </a:solidFill>
                    <a:latin typeface="Muli"/>
                  </a:rPr>
                  <a:t>A | 5</a:t>
                </a:r>
              </a:p>
            </p:txBody>
          </p:sp>
        </p:grpSp>
        <p:grpSp>
          <p:nvGrpSpPr>
            <p:cNvPr id="20" name="Group 20"/>
            <p:cNvGrpSpPr/>
            <p:nvPr/>
          </p:nvGrpSpPr>
          <p:grpSpPr>
            <a:xfrm>
              <a:off x="3926287" y="0"/>
              <a:ext cx="2193851" cy="1259827"/>
              <a:chOff x="0" y="0"/>
              <a:chExt cx="433353" cy="248855"/>
            </a:xfrm>
          </p:grpSpPr>
          <p:sp>
            <p:nvSpPr>
              <p:cNvPr id="21" name="Freeform 21"/>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sp>
          <p:sp>
            <p:nvSpPr>
              <p:cNvPr id="22" name="TextBox 22"/>
              <p:cNvSpPr txBox="1"/>
              <p:nvPr/>
            </p:nvSpPr>
            <p:spPr>
              <a:xfrm>
                <a:off x="0" y="-47625"/>
                <a:ext cx="433353" cy="296480"/>
              </a:xfrm>
              <a:prstGeom prst="rect">
                <a:avLst/>
              </a:prstGeom>
            </p:spPr>
            <p:txBody>
              <a:bodyPr lIns="50800" tIns="50800" rIns="50800" bIns="50800" rtlCol="0" anchor="ctr"/>
              <a:lstStyle/>
              <a:p>
                <a:pPr algn="ctr">
                  <a:lnSpc>
                    <a:spcPts val="4059"/>
                  </a:lnSpc>
                </a:pPr>
                <a:r>
                  <a:rPr lang="en-US" sz="2899">
                    <a:solidFill>
                      <a:srgbClr val="FFFFFF"/>
                    </a:solidFill>
                    <a:latin typeface="Muli"/>
                  </a:rPr>
                  <a:t>B | 9</a:t>
                </a:r>
              </a:p>
            </p:txBody>
          </p:sp>
        </p:grpSp>
      </p:grpSp>
      <p:grpSp>
        <p:nvGrpSpPr>
          <p:cNvPr id="23" name="Group 23"/>
          <p:cNvGrpSpPr/>
          <p:nvPr/>
        </p:nvGrpSpPr>
        <p:grpSpPr>
          <a:xfrm>
            <a:off x="12280349" y="5689807"/>
            <a:ext cx="1299328" cy="1299328"/>
            <a:chOff x="0" y="0"/>
            <a:chExt cx="812800" cy="812800"/>
          </a:xfrm>
        </p:grpSpPr>
        <p:sp>
          <p:nvSpPr>
            <p:cNvPr id="24" name="Freeform 2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82A1B"/>
            </a:solidFill>
          </p:spPr>
        </p:sp>
        <p:sp>
          <p:nvSpPr>
            <p:cNvPr id="25" name="TextBox 25"/>
            <p:cNvSpPr txBox="1"/>
            <p:nvPr/>
          </p:nvSpPr>
          <p:spPr>
            <a:xfrm>
              <a:off x="76200" y="19050"/>
              <a:ext cx="660400" cy="717550"/>
            </a:xfrm>
            <a:prstGeom prst="rect">
              <a:avLst/>
            </a:prstGeom>
          </p:spPr>
          <p:txBody>
            <a:bodyPr lIns="50800" tIns="50800" rIns="50800" bIns="50800" rtlCol="0" anchor="ctr"/>
            <a:lstStyle/>
            <a:p>
              <a:pPr algn="ctr">
                <a:lnSpc>
                  <a:spcPts val="3919"/>
                </a:lnSpc>
              </a:pPr>
              <a:r>
                <a:rPr lang="en-US" sz="2799">
                  <a:solidFill>
                    <a:srgbClr val="FFFFFF"/>
                  </a:solidFill>
                  <a:latin typeface="Muli"/>
                </a:rPr>
                <a:t>14</a:t>
              </a:r>
            </a:p>
          </p:txBody>
        </p:sp>
      </p:grpSp>
      <p:sp>
        <p:nvSpPr>
          <p:cNvPr id="26" name="AutoShape 26"/>
          <p:cNvSpPr/>
          <p:nvPr/>
        </p:nvSpPr>
        <p:spPr>
          <a:xfrm flipH="1">
            <a:off x="11415350" y="6592619"/>
            <a:ext cx="1129422" cy="1129422"/>
          </a:xfrm>
          <a:prstGeom prst="line">
            <a:avLst/>
          </a:prstGeom>
          <a:ln w="38100" cap="flat">
            <a:solidFill>
              <a:srgbClr val="882A1B"/>
            </a:solidFill>
            <a:prstDash val="solid"/>
            <a:headEnd type="oval" w="lg" len="lg"/>
            <a:tailEnd type="oval" w="lg" len="lg"/>
          </a:ln>
        </p:spPr>
      </p:sp>
      <p:sp>
        <p:nvSpPr>
          <p:cNvPr id="27" name="AutoShape 27"/>
          <p:cNvSpPr/>
          <p:nvPr/>
        </p:nvSpPr>
        <p:spPr>
          <a:xfrm flipH="1" flipV="1">
            <a:off x="13357006" y="6605586"/>
            <a:ext cx="1087183" cy="1170137"/>
          </a:xfrm>
          <a:prstGeom prst="line">
            <a:avLst/>
          </a:prstGeom>
          <a:ln w="38100" cap="flat">
            <a:solidFill>
              <a:srgbClr val="882A1B"/>
            </a:solidFill>
            <a:prstDash val="solid"/>
            <a:headEnd type="oval" w="lg" len="lg"/>
            <a:tailEnd type="oval" w="lg" len="lg"/>
          </a:ln>
        </p:spPr>
      </p:sp>
      <p:sp>
        <p:nvSpPr>
          <p:cNvPr id="28" name="TextBox 28"/>
          <p:cNvSpPr txBox="1"/>
          <p:nvPr/>
        </p:nvSpPr>
        <p:spPr>
          <a:xfrm>
            <a:off x="1232304" y="3880057"/>
            <a:ext cx="5960441" cy="2698959"/>
          </a:xfrm>
          <a:prstGeom prst="rect">
            <a:avLst/>
          </a:prstGeom>
        </p:spPr>
        <p:txBody>
          <a:bodyPr lIns="0" tIns="0" rIns="0" bIns="0" rtlCol="0" anchor="t">
            <a:spAutoFit/>
          </a:bodyPr>
          <a:lstStyle/>
          <a:p>
            <a:pPr>
              <a:lnSpc>
                <a:spcPts val="6104"/>
              </a:lnSpc>
            </a:pPr>
            <a:r>
              <a:rPr lang="en-US" sz="4360">
                <a:solidFill>
                  <a:srgbClr val="000000"/>
                </a:solidFill>
                <a:latin typeface="Muli"/>
              </a:rPr>
              <a:t>4. Thêm nút cha vào priorityQueue.</a:t>
            </a:r>
          </a:p>
          <a:p>
            <a:pPr>
              <a:lnSpc>
                <a:spcPts val="6104"/>
              </a:lnSpc>
            </a:pPr>
            <a:endParaRPr lang="en-US" sz="4360">
              <a:solidFill>
                <a:srgbClr val="000000"/>
              </a:solidFill>
              <a:latin typeface="Muli"/>
            </a:endParaRPr>
          </a:p>
          <a:p>
            <a:pPr>
              <a:lnSpc>
                <a:spcPts val="2972"/>
              </a:lnSpc>
              <a:spcBef>
                <a:spcPct val="0"/>
              </a:spcBef>
            </a:pPr>
            <a:endParaRPr lang="en-US" sz="4360">
              <a:solidFill>
                <a:srgbClr val="000000"/>
              </a:solidFill>
              <a:latin typeface="Muli"/>
            </a:endParaRPr>
          </a:p>
        </p:txBody>
      </p:sp>
      <p:sp>
        <p:nvSpPr>
          <p:cNvPr id="29" name="Freeform 29"/>
          <p:cNvSpPr/>
          <p:nvPr/>
        </p:nvSpPr>
        <p:spPr>
          <a:xfrm rot="-6598137">
            <a:off x="13495139" y="4048510"/>
            <a:ext cx="883681" cy="2641437"/>
          </a:xfrm>
          <a:custGeom>
            <a:avLst/>
            <a:gdLst/>
            <a:ahLst/>
            <a:cxnLst/>
            <a:rect l="l" t="t" r="r" b="b"/>
            <a:pathLst>
              <a:path w="883681" h="2641437">
                <a:moveTo>
                  <a:pt x="0" y="0"/>
                </a:moveTo>
                <a:lnTo>
                  <a:pt x="883681" y="0"/>
                </a:lnTo>
                <a:lnTo>
                  <a:pt x="883681" y="2641436"/>
                </a:lnTo>
                <a:lnTo>
                  <a:pt x="0" y="264143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4F1E8"/>
        </a:solidFill>
        <a:effectLst/>
      </p:bgPr>
    </p:bg>
    <p:spTree>
      <p:nvGrpSpPr>
        <p:cNvPr id="1" name=""/>
        <p:cNvGrpSpPr/>
        <p:nvPr/>
      </p:nvGrpSpPr>
      <p:grpSpPr>
        <a:xfrm>
          <a:off x="0" y="0"/>
          <a:ext cx="0" cy="0"/>
          <a:chOff x="0" y="0"/>
          <a:chExt cx="0" cy="0"/>
        </a:xfrm>
      </p:grpSpPr>
      <p:grpSp>
        <p:nvGrpSpPr>
          <p:cNvPr id="2" name="Group 2"/>
          <p:cNvGrpSpPr/>
          <p:nvPr/>
        </p:nvGrpSpPr>
        <p:grpSpPr>
          <a:xfrm>
            <a:off x="9339387" y="9955221"/>
            <a:ext cx="8948613" cy="3086100"/>
            <a:chOff x="0" y="0"/>
            <a:chExt cx="2356836" cy="812800"/>
          </a:xfrm>
        </p:grpSpPr>
        <p:sp>
          <p:nvSpPr>
            <p:cNvPr id="3" name="Freeform 3"/>
            <p:cNvSpPr/>
            <p:nvPr/>
          </p:nvSpPr>
          <p:spPr>
            <a:xfrm>
              <a:off x="0" y="0"/>
              <a:ext cx="2356836" cy="812800"/>
            </a:xfrm>
            <a:custGeom>
              <a:avLst/>
              <a:gdLst/>
              <a:ahLst/>
              <a:cxnLst/>
              <a:rect l="l" t="t" r="r" b="b"/>
              <a:pathLst>
                <a:path w="2356836" h="812800">
                  <a:moveTo>
                    <a:pt x="0" y="0"/>
                  </a:moveTo>
                  <a:lnTo>
                    <a:pt x="2356836" y="0"/>
                  </a:lnTo>
                  <a:lnTo>
                    <a:pt x="2356836" y="812800"/>
                  </a:lnTo>
                  <a:lnTo>
                    <a:pt x="0" y="812800"/>
                  </a:lnTo>
                  <a:close/>
                </a:path>
              </a:pathLst>
            </a:custGeom>
            <a:solidFill>
              <a:srgbClr val="882A1B"/>
            </a:solidFill>
          </p:spPr>
        </p:sp>
        <p:sp>
          <p:nvSpPr>
            <p:cNvPr id="4" name="TextBox 4"/>
            <p:cNvSpPr txBox="1"/>
            <p:nvPr/>
          </p:nvSpPr>
          <p:spPr>
            <a:xfrm>
              <a:off x="0" y="-38100"/>
              <a:ext cx="2356836" cy="850900"/>
            </a:xfrm>
            <a:prstGeom prst="rect">
              <a:avLst/>
            </a:prstGeom>
          </p:spPr>
          <p:txBody>
            <a:bodyPr lIns="50800" tIns="50800" rIns="50800" bIns="50800" rtlCol="0" anchor="ctr"/>
            <a:lstStyle/>
            <a:p>
              <a:pPr algn="ctr">
                <a:lnSpc>
                  <a:spcPts val="3079"/>
                </a:lnSpc>
              </a:pPr>
              <a:endParaRPr/>
            </a:p>
          </p:txBody>
        </p:sp>
      </p:grpSp>
      <p:grpSp>
        <p:nvGrpSpPr>
          <p:cNvPr id="5" name="Group 5"/>
          <p:cNvGrpSpPr/>
          <p:nvPr/>
        </p:nvGrpSpPr>
        <p:grpSpPr>
          <a:xfrm>
            <a:off x="9554998" y="-2057400"/>
            <a:ext cx="8733002" cy="3086100"/>
            <a:chOff x="0" y="0"/>
            <a:chExt cx="2300050" cy="812800"/>
          </a:xfrm>
        </p:grpSpPr>
        <p:sp>
          <p:nvSpPr>
            <p:cNvPr id="6" name="Freeform 6"/>
            <p:cNvSpPr/>
            <p:nvPr/>
          </p:nvSpPr>
          <p:spPr>
            <a:xfrm>
              <a:off x="0" y="0"/>
              <a:ext cx="2300050" cy="812800"/>
            </a:xfrm>
            <a:custGeom>
              <a:avLst/>
              <a:gdLst/>
              <a:ahLst/>
              <a:cxnLst/>
              <a:rect l="l" t="t" r="r" b="b"/>
              <a:pathLst>
                <a:path w="2300050" h="812800">
                  <a:moveTo>
                    <a:pt x="0" y="0"/>
                  </a:moveTo>
                  <a:lnTo>
                    <a:pt x="2300050" y="0"/>
                  </a:lnTo>
                  <a:lnTo>
                    <a:pt x="2300050" y="812800"/>
                  </a:lnTo>
                  <a:lnTo>
                    <a:pt x="0" y="812800"/>
                  </a:lnTo>
                  <a:close/>
                </a:path>
              </a:pathLst>
            </a:custGeom>
            <a:solidFill>
              <a:srgbClr val="882A1B"/>
            </a:solidFill>
          </p:spPr>
        </p:sp>
        <p:sp>
          <p:nvSpPr>
            <p:cNvPr id="7" name="TextBox 7"/>
            <p:cNvSpPr txBox="1"/>
            <p:nvPr/>
          </p:nvSpPr>
          <p:spPr>
            <a:xfrm>
              <a:off x="0" y="-38100"/>
              <a:ext cx="2300050" cy="850900"/>
            </a:xfrm>
            <a:prstGeom prst="rect">
              <a:avLst/>
            </a:prstGeom>
          </p:spPr>
          <p:txBody>
            <a:bodyPr lIns="50800" tIns="50800" rIns="50800" bIns="50800" rtlCol="0" anchor="ctr"/>
            <a:lstStyle/>
            <a:p>
              <a:pPr algn="ctr">
                <a:lnSpc>
                  <a:spcPts val="3079"/>
                </a:lnSpc>
              </a:pPr>
              <a:endParaRPr/>
            </a:p>
          </p:txBody>
        </p:sp>
      </p:grpSp>
      <p:grpSp>
        <p:nvGrpSpPr>
          <p:cNvPr id="8" name="Group 8"/>
          <p:cNvGrpSpPr/>
          <p:nvPr/>
        </p:nvGrpSpPr>
        <p:grpSpPr>
          <a:xfrm>
            <a:off x="-1751523" y="-1660351"/>
            <a:ext cx="4686469" cy="4686469"/>
            <a:chOff x="0" y="0"/>
            <a:chExt cx="6248625" cy="6248625"/>
          </a:xfrm>
        </p:grpSpPr>
        <p:sp>
          <p:nvSpPr>
            <p:cNvPr id="9" name="Freeform 9"/>
            <p:cNvSpPr/>
            <p:nvPr/>
          </p:nvSpPr>
          <p:spPr>
            <a:xfrm>
              <a:off x="0" y="0"/>
              <a:ext cx="6248625" cy="6248625"/>
            </a:xfrm>
            <a:custGeom>
              <a:avLst/>
              <a:gdLst/>
              <a:ahLst/>
              <a:cxnLst/>
              <a:rect l="l" t="t" r="r" b="b"/>
              <a:pathLst>
                <a:path w="6248625" h="6248625">
                  <a:moveTo>
                    <a:pt x="0" y="0"/>
                  </a:moveTo>
                  <a:lnTo>
                    <a:pt x="6248625" y="0"/>
                  </a:lnTo>
                  <a:lnTo>
                    <a:pt x="6248625" y="6248625"/>
                  </a:lnTo>
                  <a:lnTo>
                    <a:pt x="0" y="62486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103977" y="90980"/>
              <a:ext cx="5945453" cy="5945453"/>
            </a:xfrm>
            <a:custGeom>
              <a:avLst/>
              <a:gdLst/>
              <a:ahLst/>
              <a:cxnLst/>
              <a:rect l="l" t="t" r="r" b="b"/>
              <a:pathLst>
                <a:path w="5945453" h="5945453">
                  <a:moveTo>
                    <a:pt x="0" y="0"/>
                  </a:moveTo>
                  <a:lnTo>
                    <a:pt x="5945454" y="0"/>
                  </a:lnTo>
                  <a:lnTo>
                    <a:pt x="5945454" y="5945454"/>
                  </a:lnTo>
                  <a:lnTo>
                    <a:pt x="0" y="594545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91973" y="181961"/>
              <a:ext cx="5614783" cy="5614783"/>
            </a:xfrm>
            <a:custGeom>
              <a:avLst/>
              <a:gdLst/>
              <a:ahLst/>
              <a:cxnLst/>
              <a:rect l="l" t="t" r="r" b="b"/>
              <a:pathLst>
                <a:path w="5614783" h="5614783">
                  <a:moveTo>
                    <a:pt x="0" y="0"/>
                  </a:moveTo>
                  <a:lnTo>
                    <a:pt x="5614782" y="0"/>
                  </a:lnTo>
                  <a:lnTo>
                    <a:pt x="5614782" y="5614783"/>
                  </a:lnTo>
                  <a:lnTo>
                    <a:pt x="0" y="561478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graphicFrame>
        <p:nvGraphicFramePr>
          <p:cNvPr id="12" name="Table 12"/>
          <p:cNvGraphicFramePr>
            <a:graphicFrameLocks noGrp="1"/>
          </p:cNvGraphicFramePr>
          <p:nvPr>
            <p:extLst>
              <p:ext uri="{D42A27DB-BD31-4B8C-83A1-F6EECF244321}">
                <p14:modId xmlns:p14="http://schemas.microsoft.com/office/powerpoint/2010/main" val="3411585793"/>
              </p:ext>
            </p:extLst>
          </p:nvPr>
        </p:nvGraphicFramePr>
        <p:xfrm>
          <a:off x="11401879" y="3279982"/>
          <a:ext cx="4247825" cy="1390650"/>
        </p:xfrm>
        <a:graphic>
          <a:graphicData uri="http://schemas.openxmlformats.org/drawingml/2006/table">
            <a:tbl>
              <a:tblPr/>
              <a:tblGrid>
                <a:gridCol w="2133779">
                  <a:extLst>
                    <a:ext uri="{9D8B030D-6E8A-4147-A177-3AD203B41FA5}">
                      <a16:colId xmlns:a16="http://schemas.microsoft.com/office/drawing/2014/main" val="20000"/>
                    </a:ext>
                  </a:extLst>
                </a:gridCol>
                <a:gridCol w="2114046">
                  <a:extLst>
                    <a:ext uri="{9D8B030D-6E8A-4147-A177-3AD203B41FA5}">
                      <a16:colId xmlns:a16="http://schemas.microsoft.com/office/drawing/2014/main" val="20001"/>
                    </a:ext>
                  </a:extLst>
                </a:gridCol>
              </a:tblGrid>
              <a:tr h="1390650">
                <a:tc>
                  <a:txBody>
                    <a:bodyPr/>
                    <a:lstStyle/>
                    <a:p>
                      <a:pPr algn="ctr">
                        <a:lnSpc>
                          <a:spcPts val="3499"/>
                        </a:lnSpc>
                        <a:defRPr/>
                      </a:pPr>
                      <a:r>
                        <a:rPr lang="en-US" sz="2499">
                          <a:solidFill>
                            <a:srgbClr val="000000"/>
                          </a:solidFill>
                          <a:latin typeface="Muli Bold"/>
                        </a:rPr>
                        <a:t>Key: C</a:t>
                      </a:r>
                      <a:endParaRPr lang="en-US" sz="1100"/>
                    </a:p>
                    <a:p>
                      <a:pPr algn="ctr">
                        <a:lnSpc>
                          <a:spcPts val="3499"/>
                        </a:lnSpc>
                      </a:pPr>
                      <a:r>
                        <a:rPr lang="en-US" sz="2499">
                          <a:solidFill>
                            <a:srgbClr val="000000"/>
                          </a:solidFill>
                          <a:latin typeface="Muli Bold"/>
                        </a:rPr>
                        <a:t>Value: 12</a:t>
                      </a:r>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solidFill>
                      <a:srgbClr val="FFEBCD"/>
                    </a:solidFill>
                  </a:tcPr>
                </a:tc>
                <a:tc>
                  <a:txBody>
                    <a:bodyPr/>
                    <a:lstStyle/>
                    <a:p>
                      <a:pPr algn="ctr">
                        <a:lnSpc>
                          <a:spcPts val="3499"/>
                        </a:lnSpc>
                        <a:defRPr/>
                      </a:pPr>
                      <a:r>
                        <a:rPr lang="en-US" sz="2499">
                          <a:solidFill>
                            <a:srgbClr val="000000"/>
                          </a:solidFill>
                          <a:latin typeface="Muli Bold"/>
                        </a:rPr>
                        <a:t>Key: AB</a:t>
                      </a:r>
                      <a:endParaRPr lang="en-US" sz="1100"/>
                    </a:p>
                    <a:p>
                      <a:pPr algn="ctr">
                        <a:lnSpc>
                          <a:spcPts val="3499"/>
                        </a:lnSpc>
                      </a:pPr>
                      <a:r>
                        <a:rPr lang="en-US" sz="2499">
                          <a:solidFill>
                            <a:srgbClr val="000000"/>
                          </a:solidFill>
                          <a:latin typeface="Muli Bold"/>
                        </a:rPr>
                        <a:t>Value: 14</a:t>
                      </a:r>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solidFill>
                      <a:srgbClr val="FFEBCD"/>
                    </a:solidFill>
                  </a:tcPr>
                </a:tc>
                <a:extLst>
                  <a:ext uri="{0D108BD9-81ED-4DB2-BD59-A6C34878D82A}">
                    <a16:rowId xmlns:a16="http://schemas.microsoft.com/office/drawing/2014/main" val="10000"/>
                  </a:ext>
                </a:extLst>
              </a:tr>
            </a:tbl>
          </a:graphicData>
        </a:graphic>
      </p:graphicFrame>
      <p:grpSp>
        <p:nvGrpSpPr>
          <p:cNvPr id="13" name="Group 13"/>
          <p:cNvGrpSpPr/>
          <p:nvPr/>
        </p:nvGrpSpPr>
        <p:grpSpPr>
          <a:xfrm>
            <a:off x="12492669" y="8713845"/>
            <a:ext cx="4590104" cy="944870"/>
            <a:chOff x="0" y="0"/>
            <a:chExt cx="6120138" cy="1259827"/>
          </a:xfrm>
        </p:grpSpPr>
        <p:grpSp>
          <p:nvGrpSpPr>
            <p:cNvPr id="14" name="Group 14"/>
            <p:cNvGrpSpPr/>
            <p:nvPr/>
          </p:nvGrpSpPr>
          <p:grpSpPr>
            <a:xfrm>
              <a:off x="0" y="0"/>
              <a:ext cx="2193851" cy="1259827"/>
              <a:chOff x="0" y="0"/>
              <a:chExt cx="433353" cy="248855"/>
            </a:xfrm>
          </p:grpSpPr>
          <p:sp>
            <p:nvSpPr>
              <p:cNvPr id="15" name="Freeform 15"/>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sp>
          <p:sp>
            <p:nvSpPr>
              <p:cNvPr id="16" name="TextBox 16"/>
              <p:cNvSpPr txBox="1"/>
              <p:nvPr/>
            </p:nvSpPr>
            <p:spPr>
              <a:xfrm>
                <a:off x="0" y="-57150"/>
                <a:ext cx="433353" cy="306005"/>
              </a:xfrm>
              <a:prstGeom prst="rect">
                <a:avLst/>
              </a:prstGeom>
            </p:spPr>
            <p:txBody>
              <a:bodyPr lIns="50800" tIns="50800" rIns="50800" bIns="50800" rtlCol="0" anchor="ctr"/>
              <a:lstStyle/>
              <a:p>
                <a:pPr algn="ctr">
                  <a:lnSpc>
                    <a:spcPts val="3919"/>
                  </a:lnSpc>
                </a:pPr>
                <a:r>
                  <a:rPr lang="en-US" sz="2799">
                    <a:solidFill>
                      <a:srgbClr val="FFFFFF"/>
                    </a:solidFill>
                    <a:latin typeface="Muli"/>
                  </a:rPr>
                  <a:t>A | 5</a:t>
                </a:r>
              </a:p>
            </p:txBody>
          </p:sp>
        </p:grpSp>
        <p:grpSp>
          <p:nvGrpSpPr>
            <p:cNvPr id="17" name="Group 17"/>
            <p:cNvGrpSpPr/>
            <p:nvPr/>
          </p:nvGrpSpPr>
          <p:grpSpPr>
            <a:xfrm>
              <a:off x="3926287" y="0"/>
              <a:ext cx="2193851" cy="1259827"/>
              <a:chOff x="0" y="0"/>
              <a:chExt cx="433353" cy="248855"/>
            </a:xfrm>
          </p:grpSpPr>
          <p:sp>
            <p:nvSpPr>
              <p:cNvPr id="18" name="Freeform 18"/>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sp>
          <p:sp>
            <p:nvSpPr>
              <p:cNvPr id="19" name="TextBox 19"/>
              <p:cNvSpPr txBox="1"/>
              <p:nvPr/>
            </p:nvSpPr>
            <p:spPr>
              <a:xfrm>
                <a:off x="0" y="-47625"/>
                <a:ext cx="433353" cy="296480"/>
              </a:xfrm>
              <a:prstGeom prst="rect">
                <a:avLst/>
              </a:prstGeom>
            </p:spPr>
            <p:txBody>
              <a:bodyPr lIns="50800" tIns="50800" rIns="50800" bIns="50800" rtlCol="0" anchor="ctr"/>
              <a:lstStyle/>
              <a:p>
                <a:pPr algn="ctr">
                  <a:lnSpc>
                    <a:spcPts val="4059"/>
                  </a:lnSpc>
                </a:pPr>
                <a:r>
                  <a:rPr lang="en-US" sz="2899">
                    <a:solidFill>
                      <a:srgbClr val="FFFFFF"/>
                    </a:solidFill>
                    <a:latin typeface="Muli"/>
                  </a:rPr>
                  <a:t>B | 9</a:t>
                </a:r>
              </a:p>
            </p:txBody>
          </p:sp>
        </p:grpSp>
      </p:grpSp>
      <p:sp>
        <p:nvSpPr>
          <p:cNvPr id="20" name="AutoShape 20"/>
          <p:cNvSpPr/>
          <p:nvPr/>
        </p:nvSpPr>
        <p:spPr>
          <a:xfrm flipH="1">
            <a:off x="13248982" y="7570953"/>
            <a:ext cx="1129422" cy="1129422"/>
          </a:xfrm>
          <a:prstGeom prst="line">
            <a:avLst/>
          </a:prstGeom>
          <a:ln w="38100" cap="flat">
            <a:solidFill>
              <a:srgbClr val="882A1B"/>
            </a:solidFill>
            <a:prstDash val="solid"/>
            <a:headEnd type="oval" w="lg" len="lg"/>
            <a:tailEnd type="oval" w="lg" len="lg"/>
          </a:ln>
        </p:spPr>
      </p:sp>
      <p:sp>
        <p:nvSpPr>
          <p:cNvPr id="21" name="AutoShape 21"/>
          <p:cNvSpPr/>
          <p:nvPr/>
        </p:nvSpPr>
        <p:spPr>
          <a:xfrm flipH="1" flipV="1">
            <a:off x="15353231" y="7530742"/>
            <a:ext cx="1087183" cy="1170137"/>
          </a:xfrm>
          <a:prstGeom prst="line">
            <a:avLst/>
          </a:prstGeom>
          <a:ln w="38100" cap="flat">
            <a:solidFill>
              <a:srgbClr val="882A1B"/>
            </a:solidFill>
            <a:prstDash val="solid"/>
            <a:headEnd type="oval" w="lg" len="lg"/>
            <a:tailEnd type="oval" w="lg" len="lg"/>
          </a:ln>
        </p:spPr>
      </p:sp>
      <p:grpSp>
        <p:nvGrpSpPr>
          <p:cNvPr id="22" name="Group 22"/>
          <p:cNvGrpSpPr/>
          <p:nvPr/>
        </p:nvGrpSpPr>
        <p:grpSpPr>
          <a:xfrm>
            <a:off x="14004317" y="6918532"/>
            <a:ext cx="1645388" cy="944870"/>
            <a:chOff x="0" y="0"/>
            <a:chExt cx="433353" cy="248855"/>
          </a:xfrm>
        </p:grpSpPr>
        <p:sp>
          <p:nvSpPr>
            <p:cNvPr id="23" name="Freeform 23"/>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sp>
        <p:sp>
          <p:nvSpPr>
            <p:cNvPr id="24" name="TextBox 24"/>
            <p:cNvSpPr txBox="1"/>
            <p:nvPr/>
          </p:nvSpPr>
          <p:spPr>
            <a:xfrm>
              <a:off x="0" y="-57150"/>
              <a:ext cx="433353" cy="306005"/>
            </a:xfrm>
            <a:prstGeom prst="rect">
              <a:avLst/>
            </a:prstGeom>
          </p:spPr>
          <p:txBody>
            <a:bodyPr lIns="50800" tIns="50800" rIns="50800" bIns="50800" rtlCol="0" anchor="ctr"/>
            <a:lstStyle/>
            <a:p>
              <a:pPr algn="ctr">
                <a:lnSpc>
                  <a:spcPts val="3919"/>
                </a:lnSpc>
              </a:pPr>
              <a:r>
                <a:rPr lang="en-US" sz="2799">
                  <a:solidFill>
                    <a:srgbClr val="FFFFFF"/>
                  </a:solidFill>
                  <a:latin typeface="Muli"/>
                </a:rPr>
                <a:t>AB | 14</a:t>
              </a:r>
            </a:p>
          </p:txBody>
        </p:sp>
      </p:grpSp>
      <p:grpSp>
        <p:nvGrpSpPr>
          <p:cNvPr id="25" name="Group 25"/>
          <p:cNvGrpSpPr/>
          <p:nvPr/>
        </p:nvGrpSpPr>
        <p:grpSpPr>
          <a:xfrm>
            <a:off x="10647149" y="6918532"/>
            <a:ext cx="1645388" cy="944870"/>
            <a:chOff x="0" y="0"/>
            <a:chExt cx="433353" cy="248855"/>
          </a:xfrm>
        </p:grpSpPr>
        <p:sp>
          <p:nvSpPr>
            <p:cNvPr id="26" name="Freeform 26"/>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sp>
        <p:sp>
          <p:nvSpPr>
            <p:cNvPr id="27" name="TextBox 27"/>
            <p:cNvSpPr txBox="1"/>
            <p:nvPr/>
          </p:nvSpPr>
          <p:spPr>
            <a:xfrm>
              <a:off x="0" y="-57150"/>
              <a:ext cx="433353" cy="306005"/>
            </a:xfrm>
            <a:prstGeom prst="rect">
              <a:avLst/>
            </a:prstGeom>
          </p:spPr>
          <p:txBody>
            <a:bodyPr lIns="50800" tIns="50800" rIns="50800" bIns="50800" rtlCol="0" anchor="ctr"/>
            <a:lstStyle/>
            <a:p>
              <a:pPr algn="ctr">
                <a:lnSpc>
                  <a:spcPts val="3919"/>
                </a:lnSpc>
              </a:pPr>
              <a:r>
                <a:rPr lang="en-US" sz="2799">
                  <a:solidFill>
                    <a:srgbClr val="FFFFFF"/>
                  </a:solidFill>
                  <a:latin typeface="Muli"/>
                </a:rPr>
                <a:t>C | 12</a:t>
              </a:r>
            </a:p>
          </p:txBody>
        </p:sp>
      </p:grpSp>
      <p:sp>
        <p:nvSpPr>
          <p:cNvPr id="28" name="TextBox 28"/>
          <p:cNvSpPr txBox="1"/>
          <p:nvPr/>
        </p:nvSpPr>
        <p:spPr>
          <a:xfrm>
            <a:off x="9732035" y="130175"/>
            <a:ext cx="13444671" cy="717550"/>
          </a:xfrm>
          <a:prstGeom prst="rect">
            <a:avLst/>
          </a:prstGeom>
        </p:spPr>
        <p:txBody>
          <a:bodyPr lIns="0" tIns="0" rIns="0" bIns="0" rtlCol="0" anchor="t">
            <a:spAutoFit/>
          </a:bodyPr>
          <a:lstStyle/>
          <a:p>
            <a:pPr marL="0" lvl="0" indent="0">
              <a:lnSpc>
                <a:spcPts val="5600"/>
              </a:lnSpc>
              <a:spcBef>
                <a:spcPct val="0"/>
              </a:spcBef>
            </a:pPr>
            <a:r>
              <a:rPr lang="en-US" sz="5000">
                <a:solidFill>
                  <a:srgbClr val="F4F1E8"/>
                </a:solidFill>
                <a:latin typeface="Cabin"/>
              </a:rPr>
              <a:t>II. Priority Queue trong mã hóa</a:t>
            </a:r>
          </a:p>
        </p:txBody>
      </p:sp>
      <p:sp>
        <p:nvSpPr>
          <p:cNvPr id="29" name="TextBox 29"/>
          <p:cNvSpPr txBox="1"/>
          <p:nvPr/>
        </p:nvSpPr>
        <p:spPr>
          <a:xfrm>
            <a:off x="-61163" y="130175"/>
            <a:ext cx="2103526" cy="2127250"/>
          </a:xfrm>
          <a:prstGeom prst="rect">
            <a:avLst/>
          </a:prstGeom>
        </p:spPr>
        <p:txBody>
          <a:bodyPr lIns="0" tIns="0" rIns="0" bIns="0" rtlCol="0" anchor="t">
            <a:spAutoFit/>
          </a:bodyPr>
          <a:lstStyle/>
          <a:p>
            <a:pPr marL="0" lvl="0" indent="0" algn="ctr">
              <a:lnSpc>
                <a:spcPts val="5600"/>
              </a:lnSpc>
              <a:spcBef>
                <a:spcPct val="0"/>
              </a:spcBef>
            </a:pPr>
            <a:r>
              <a:rPr lang="en-US" sz="5000">
                <a:solidFill>
                  <a:srgbClr val="F4F1E8"/>
                </a:solidFill>
                <a:latin typeface="Cabin"/>
              </a:rPr>
              <a:t>Cách thực hiện</a:t>
            </a:r>
          </a:p>
        </p:txBody>
      </p:sp>
      <p:sp>
        <p:nvSpPr>
          <p:cNvPr id="30" name="TextBox 30"/>
          <p:cNvSpPr txBox="1"/>
          <p:nvPr/>
        </p:nvSpPr>
        <p:spPr>
          <a:xfrm>
            <a:off x="3394080" y="1577975"/>
            <a:ext cx="9845635" cy="679450"/>
          </a:xfrm>
          <a:prstGeom prst="rect">
            <a:avLst/>
          </a:prstGeom>
        </p:spPr>
        <p:txBody>
          <a:bodyPr lIns="0" tIns="0" rIns="0" bIns="0" rtlCol="0" anchor="t">
            <a:spAutoFit/>
          </a:bodyPr>
          <a:lstStyle/>
          <a:p>
            <a:pPr marL="0" lvl="0" indent="0" algn="ctr">
              <a:lnSpc>
                <a:spcPts val="5599"/>
              </a:lnSpc>
              <a:spcBef>
                <a:spcPct val="0"/>
              </a:spcBef>
            </a:pPr>
            <a:r>
              <a:rPr lang="en-US" sz="3999" u="none" strike="noStrike">
                <a:solidFill>
                  <a:srgbClr val="000000"/>
                </a:solidFill>
                <a:latin typeface="Muli Bold"/>
              </a:rPr>
              <a:t>Xây dựng cây Huffman từ Priority Queue</a:t>
            </a:r>
          </a:p>
        </p:txBody>
      </p:sp>
      <p:sp>
        <p:nvSpPr>
          <p:cNvPr id="32" name="Freeform 32"/>
          <p:cNvSpPr/>
          <p:nvPr/>
        </p:nvSpPr>
        <p:spPr>
          <a:xfrm rot="2330510">
            <a:off x="11377768" y="4292022"/>
            <a:ext cx="883681" cy="2641437"/>
          </a:xfrm>
          <a:custGeom>
            <a:avLst/>
            <a:gdLst/>
            <a:ahLst/>
            <a:cxnLst/>
            <a:rect l="l" t="t" r="r" b="b"/>
            <a:pathLst>
              <a:path w="883681" h="2641437">
                <a:moveTo>
                  <a:pt x="0" y="0"/>
                </a:moveTo>
                <a:lnTo>
                  <a:pt x="883681" y="0"/>
                </a:lnTo>
                <a:lnTo>
                  <a:pt x="883681" y="2641437"/>
                </a:lnTo>
                <a:lnTo>
                  <a:pt x="0" y="2641437"/>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33" name="Freeform 33"/>
          <p:cNvSpPr/>
          <p:nvPr/>
        </p:nvSpPr>
        <p:spPr>
          <a:xfrm rot="-1206458" flipH="1">
            <a:off x="14431429" y="4292022"/>
            <a:ext cx="883681" cy="2641437"/>
          </a:xfrm>
          <a:custGeom>
            <a:avLst/>
            <a:gdLst/>
            <a:ahLst/>
            <a:cxnLst/>
            <a:rect l="l" t="t" r="r" b="b"/>
            <a:pathLst>
              <a:path w="883681" h="2641437">
                <a:moveTo>
                  <a:pt x="883681" y="0"/>
                </a:moveTo>
                <a:lnTo>
                  <a:pt x="0" y="0"/>
                </a:lnTo>
                <a:lnTo>
                  <a:pt x="0" y="2641437"/>
                </a:lnTo>
                <a:lnTo>
                  <a:pt x="883681" y="2641437"/>
                </a:lnTo>
                <a:lnTo>
                  <a:pt x="883681"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34" name="TextBox 31">
            <a:extLst>
              <a:ext uri="{FF2B5EF4-FFF2-40B4-BE49-F238E27FC236}">
                <a16:creationId xmlns:a16="http://schemas.microsoft.com/office/drawing/2014/main" id="{1E7EC27C-65EA-4E98-9F12-9340E8938C19}"/>
              </a:ext>
            </a:extLst>
          </p:cNvPr>
          <p:cNvSpPr txBox="1"/>
          <p:nvPr/>
        </p:nvSpPr>
        <p:spPr>
          <a:xfrm>
            <a:off x="1324207" y="3954985"/>
            <a:ext cx="5960441" cy="756031"/>
          </a:xfrm>
          <a:prstGeom prst="rect">
            <a:avLst/>
          </a:prstGeom>
        </p:spPr>
        <p:txBody>
          <a:bodyPr lIns="0" tIns="0" rIns="0" bIns="0" rtlCol="0" anchor="t">
            <a:spAutoFit/>
          </a:bodyPr>
          <a:lstStyle/>
          <a:p>
            <a:pPr>
              <a:lnSpc>
                <a:spcPts val="6103"/>
              </a:lnSpc>
              <a:spcBef>
                <a:spcPct val="0"/>
              </a:spcBef>
            </a:pPr>
            <a:r>
              <a:rPr lang="en-US" sz="4359" dirty="0" err="1">
                <a:solidFill>
                  <a:srgbClr val="000000"/>
                </a:solidFill>
                <a:latin typeface="Muli"/>
              </a:rPr>
              <a:t>Lặp</a:t>
            </a:r>
            <a:r>
              <a:rPr lang="en-US" sz="4359" dirty="0">
                <a:solidFill>
                  <a:srgbClr val="000000"/>
                </a:solidFill>
                <a:latin typeface="Muli"/>
              </a:rPr>
              <a:t> </a:t>
            </a:r>
            <a:r>
              <a:rPr lang="en-US" sz="4359" dirty="0" err="1">
                <a:solidFill>
                  <a:srgbClr val="000000"/>
                </a:solidFill>
                <a:latin typeface="Muli"/>
              </a:rPr>
              <a:t>lại</a:t>
            </a:r>
            <a:r>
              <a:rPr lang="en-US" sz="4359" dirty="0">
                <a:solidFill>
                  <a:srgbClr val="000000"/>
                </a:solidFill>
                <a:latin typeface="Muli"/>
              </a:rPr>
              <a:t> </a:t>
            </a:r>
            <a:r>
              <a:rPr lang="en-US" sz="4359" dirty="0" err="1">
                <a:solidFill>
                  <a:srgbClr val="000000"/>
                </a:solidFill>
                <a:latin typeface="Muli"/>
              </a:rPr>
              <a:t>các</a:t>
            </a:r>
            <a:r>
              <a:rPr lang="en-US" sz="4359" dirty="0">
                <a:solidFill>
                  <a:srgbClr val="000000"/>
                </a:solidFill>
                <a:latin typeface="Muli"/>
              </a:rPr>
              <a:t> </a:t>
            </a:r>
            <a:r>
              <a:rPr lang="en-US" sz="4359" dirty="0" err="1">
                <a:solidFill>
                  <a:srgbClr val="000000"/>
                </a:solidFill>
                <a:latin typeface="Muli"/>
              </a:rPr>
              <a:t>bước</a:t>
            </a:r>
            <a:r>
              <a:rPr lang="en-US" sz="4359" dirty="0">
                <a:solidFill>
                  <a:srgbClr val="000000"/>
                </a:solidFill>
                <a:latin typeface="Muli"/>
              </a:rPr>
              <a:t> </a:t>
            </a:r>
            <a:r>
              <a:rPr lang="en-US" sz="4359" dirty="0" err="1">
                <a:solidFill>
                  <a:srgbClr val="000000"/>
                </a:solidFill>
                <a:latin typeface="Muli"/>
              </a:rPr>
              <a:t>trên</a:t>
            </a:r>
            <a:r>
              <a:rPr lang="en-US" sz="4359" dirty="0">
                <a:solidFill>
                  <a:srgbClr val="000000"/>
                </a:solidFill>
                <a:latin typeface="Muli"/>
              </a:rPr>
              <a: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4F1E8"/>
        </a:solidFill>
        <a:effectLst/>
      </p:bgPr>
    </p:bg>
    <p:spTree>
      <p:nvGrpSpPr>
        <p:cNvPr id="1" name=""/>
        <p:cNvGrpSpPr/>
        <p:nvPr/>
      </p:nvGrpSpPr>
      <p:grpSpPr>
        <a:xfrm>
          <a:off x="0" y="0"/>
          <a:ext cx="0" cy="0"/>
          <a:chOff x="0" y="0"/>
          <a:chExt cx="0" cy="0"/>
        </a:xfrm>
      </p:grpSpPr>
      <p:grpSp>
        <p:nvGrpSpPr>
          <p:cNvPr id="2" name="Group 2"/>
          <p:cNvGrpSpPr/>
          <p:nvPr/>
        </p:nvGrpSpPr>
        <p:grpSpPr>
          <a:xfrm>
            <a:off x="9339387" y="9955221"/>
            <a:ext cx="8948613" cy="3086100"/>
            <a:chOff x="0" y="0"/>
            <a:chExt cx="2356836" cy="812800"/>
          </a:xfrm>
        </p:grpSpPr>
        <p:sp>
          <p:nvSpPr>
            <p:cNvPr id="3" name="Freeform 3"/>
            <p:cNvSpPr/>
            <p:nvPr/>
          </p:nvSpPr>
          <p:spPr>
            <a:xfrm>
              <a:off x="0" y="0"/>
              <a:ext cx="2356836" cy="812800"/>
            </a:xfrm>
            <a:custGeom>
              <a:avLst/>
              <a:gdLst/>
              <a:ahLst/>
              <a:cxnLst/>
              <a:rect l="l" t="t" r="r" b="b"/>
              <a:pathLst>
                <a:path w="2356836" h="812800">
                  <a:moveTo>
                    <a:pt x="0" y="0"/>
                  </a:moveTo>
                  <a:lnTo>
                    <a:pt x="2356836" y="0"/>
                  </a:lnTo>
                  <a:lnTo>
                    <a:pt x="2356836" y="812800"/>
                  </a:lnTo>
                  <a:lnTo>
                    <a:pt x="0" y="812800"/>
                  </a:lnTo>
                  <a:close/>
                </a:path>
              </a:pathLst>
            </a:custGeom>
            <a:solidFill>
              <a:srgbClr val="882A1B"/>
            </a:solidFill>
          </p:spPr>
        </p:sp>
        <p:sp>
          <p:nvSpPr>
            <p:cNvPr id="4" name="TextBox 4"/>
            <p:cNvSpPr txBox="1"/>
            <p:nvPr/>
          </p:nvSpPr>
          <p:spPr>
            <a:xfrm>
              <a:off x="0" y="-38100"/>
              <a:ext cx="2356836" cy="850900"/>
            </a:xfrm>
            <a:prstGeom prst="rect">
              <a:avLst/>
            </a:prstGeom>
          </p:spPr>
          <p:txBody>
            <a:bodyPr lIns="50800" tIns="50800" rIns="50800" bIns="50800" rtlCol="0" anchor="ctr"/>
            <a:lstStyle/>
            <a:p>
              <a:pPr algn="ctr">
                <a:lnSpc>
                  <a:spcPts val="3079"/>
                </a:lnSpc>
              </a:pPr>
              <a:endParaRPr/>
            </a:p>
          </p:txBody>
        </p:sp>
      </p:grpSp>
      <p:grpSp>
        <p:nvGrpSpPr>
          <p:cNvPr id="5" name="Group 5"/>
          <p:cNvGrpSpPr/>
          <p:nvPr/>
        </p:nvGrpSpPr>
        <p:grpSpPr>
          <a:xfrm>
            <a:off x="9554998" y="-2057400"/>
            <a:ext cx="8733002" cy="3086100"/>
            <a:chOff x="0" y="0"/>
            <a:chExt cx="2300050" cy="812800"/>
          </a:xfrm>
        </p:grpSpPr>
        <p:sp>
          <p:nvSpPr>
            <p:cNvPr id="6" name="Freeform 6"/>
            <p:cNvSpPr/>
            <p:nvPr/>
          </p:nvSpPr>
          <p:spPr>
            <a:xfrm>
              <a:off x="0" y="0"/>
              <a:ext cx="2300050" cy="812800"/>
            </a:xfrm>
            <a:custGeom>
              <a:avLst/>
              <a:gdLst/>
              <a:ahLst/>
              <a:cxnLst/>
              <a:rect l="l" t="t" r="r" b="b"/>
              <a:pathLst>
                <a:path w="2300050" h="812800">
                  <a:moveTo>
                    <a:pt x="0" y="0"/>
                  </a:moveTo>
                  <a:lnTo>
                    <a:pt x="2300050" y="0"/>
                  </a:lnTo>
                  <a:lnTo>
                    <a:pt x="2300050" y="812800"/>
                  </a:lnTo>
                  <a:lnTo>
                    <a:pt x="0" y="812800"/>
                  </a:lnTo>
                  <a:close/>
                </a:path>
              </a:pathLst>
            </a:custGeom>
            <a:solidFill>
              <a:srgbClr val="882A1B"/>
            </a:solidFill>
          </p:spPr>
        </p:sp>
        <p:sp>
          <p:nvSpPr>
            <p:cNvPr id="7" name="TextBox 7"/>
            <p:cNvSpPr txBox="1"/>
            <p:nvPr/>
          </p:nvSpPr>
          <p:spPr>
            <a:xfrm>
              <a:off x="0" y="-38100"/>
              <a:ext cx="2300050" cy="850900"/>
            </a:xfrm>
            <a:prstGeom prst="rect">
              <a:avLst/>
            </a:prstGeom>
          </p:spPr>
          <p:txBody>
            <a:bodyPr lIns="50800" tIns="50800" rIns="50800" bIns="50800" rtlCol="0" anchor="ctr"/>
            <a:lstStyle/>
            <a:p>
              <a:pPr algn="ctr">
                <a:lnSpc>
                  <a:spcPts val="3079"/>
                </a:lnSpc>
              </a:pPr>
              <a:endParaRPr/>
            </a:p>
          </p:txBody>
        </p:sp>
      </p:grpSp>
      <p:grpSp>
        <p:nvGrpSpPr>
          <p:cNvPr id="8" name="Group 8"/>
          <p:cNvGrpSpPr/>
          <p:nvPr/>
        </p:nvGrpSpPr>
        <p:grpSpPr>
          <a:xfrm>
            <a:off x="-1751523" y="-1660351"/>
            <a:ext cx="4686469" cy="4686469"/>
            <a:chOff x="0" y="0"/>
            <a:chExt cx="6248625" cy="6248625"/>
          </a:xfrm>
        </p:grpSpPr>
        <p:sp>
          <p:nvSpPr>
            <p:cNvPr id="9" name="Freeform 9"/>
            <p:cNvSpPr/>
            <p:nvPr/>
          </p:nvSpPr>
          <p:spPr>
            <a:xfrm>
              <a:off x="0" y="0"/>
              <a:ext cx="6248625" cy="6248625"/>
            </a:xfrm>
            <a:custGeom>
              <a:avLst/>
              <a:gdLst/>
              <a:ahLst/>
              <a:cxnLst/>
              <a:rect l="l" t="t" r="r" b="b"/>
              <a:pathLst>
                <a:path w="6248625" h="6248625">
                  <a:moveTo>
                    <a:pt x="0" y="0"/>
                  </a:moveTo>
                  <a:lnTo>
                    <a:pt x="6248625" y="0"/>
                  </a:lnTo>
                  <a:lnTo>
                    <a:pt x="6248625" y="6248625"/>
                  </a:lnTo>
                  <a:lnTo>
                    <a:pt x="0" y="62486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103977" y="90980"/>
              <a:ext cx="5945453" cy="5945453"/>
            </a:xfrm>
            <a:custGeom>
              <a:avLst/>
              <a:gdLst/>
              <a:ahLst/>
              <a:cxnLst/>
              <a:rect l="l" t="t" r="r" b="b"/>
              <a:pathLst>
                <a:path w="5945453" h="5945453">
                  <a:moveTo>
                    <a:pt x="0" y="0"/>
                  </a:moveTo>
                  <a:lnTo>
                    <a:pt x="5945454" y="0"/>
                  </a:lnTo>
                  <a:lnTo>
                    <a:pt x="5945454" y="5945454"/>
                  </a:lnTo>
                  <a:lnTo>
                    <a:pt x="0" y="594545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91973" y="181961"/>
              <a:ext cx="5614783" cy="5614783"/>
            </a:xfrm>
            <a:custGeom>
              <a:avLst/>
              <a:gdLst/>
              <a:ahLst/>
              <a:cxnLst/>
              <a:rect l="l" t="t" r="r" b="b"/>
              <a:pathLst>
                <a:path w="5614783" h="5614783">
                  <a:moveTo>
                    <a:pt x="0" y="0"/>
                  </a:moveTo>
                  <a:lnTo>
                    <a:pt x="5614782" y="0"/>
                  </a:lnTo>
                  <a:lnTo>
                    <a:pt x="5614782" y="5614783"/>
                  </a:lnTo>
                  <a:lnTo>
                    <a:pt x="0" y="561478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grpSp>
        <p:nvGrpSpPr>
          <p:cNvPr id="13" name="Group 13"/>
          <p:cNvGrpSpPr/>
          <p:nvPr/>
        </p:nvGrpSpPr>
        <p:grpSpPr>
          <a:xfrm>
            <a:off x="12492669" y="8713845"/>
            <a:ext cx="4590104" cy="944870"/>
            <a:chOff x="0" y="0"/>
            <a:chExt cx="6120138" cy="1259827"/>
          </a:xfrm>
        </p:grpSpPr>
        <p:grpSp>
          <p:nvGrpSpPr>
            <p:cNvPr id="14" name="Group 14"/>
            <p:cNvGrpSpPr/>
            <p:nvPr/>
          </p:nvGrpSpPr>
          <p:grpSpPr>
            <a:xfrm>
              <a:off x="0" y="0"/>
              <a:ext cx="2193851" cy="1259827"/>
              <a:chOff x="0" y="0"/>
              <a:chExt cx="433353" cy="248855"/>
            </a:xfrm>
          </p:grpSpPr>
          <p:sp>
            <p:nvSpPr>
              <p:cNvPr id="15" name="Freeform 15"/>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sp>
          <p:sp>
            <p:nvSpPr>
              <p:cNvPr id="16" name="TextBox 16"/>
              <p:cNvSpPr txBox="1"/>
              <p:nvPr/>
            </p:nvSpPr>
            <p:spPr>
              <a:xfrm>
                <a:off x="0" y="-57150"/>
                <a:ext cx="433353" cy="306005"/>
              </a:xfrm>
              <a:prstGeom prst="rect">
                <a:avLst/>
              </a:prstGeom>
            </p:spPr>
            <p:txBody>
              <a:bodyPr lIns="50800" tIns="50800" rIns="50800" bIns="50800" rtlCol="0" anchor="ctr"/>
              <a:lstStyle/>
              <a:p>
                <a:pPr algn="ctr">
                  <a:lnSpc>
                    <a:spcPts val="3919"/>
                  </a:lnSpc>
                </a:pPr>
                <a:r>
                  <a:rPr lang="en-US" sz="2799">
                    <a:solidFill>
                      <a:srgbClr val="FFFFFF"/>
                    </a:solidFill>
                    <a:latin typeface="Muli"/>
                  </a:rPr>
                  <a:t>A | 5</a:t>
                </a:r>
              </a:p>
            </p:txBody>
          </p:sp>
        </p:grpSp>
        <p:grpSp>
          <p:nvGrpSpPr>
            <p:cNvPr id="17" name="Group 17"/>
            <p:cNvGrpSpPr/>
            <p:nvPr/>
          </p:nvGrpSpPr>
          <p:grpSpPr>
            <a:xfrm>
              <a:off x="3926287" y="0"/>
              <a:ext cx="2193851" cy="1259827"/>
              <a:chOff x="0" y="0"/>
              <a:chExt cx="433353" cy="248855"/>
            </a:xfrm>
          </p:grpSpPr>
          <p:sp>
            <p:nvSpPr>
              <p:cNvPr id="18" name="Freeform 18"/>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sp>
          <p:sp>
            <p:nvSpPr>
              <p:cNvPr id="19" name="TextBox 19"/>
              <p:cNvSpPr txBox="1"/>
              <p:nvPr/>
            </p:nvSpPr>
            <p:spPr>
              <a:xfrm>
                <a:off x="0" y="-47625"/>
                <a:ext cx="433353" cy="296480"/>
              </a:xfrm>
              <a:prstGeom prst="rect">
                <a:avLst/>
              </a:prstGeom>
            </p:spPr>
            <p:txBody>
              <a:bodyPr lIns="50800" tIns="50800" rIns="50800" bIns="50800" rtlCol="0" anchor="ctr"/>
              <a:lstStyle/>
              <a:p>
                <a:pPr algn="ctr">
                  <a:lnSpc>
                    <a:spcPts val="4059"/>
                  </a:lnSpc>
                </a:pPr>
                <a:r>
                  <a:rPr lang="en-US" sz="2899">
                    <a:solidFill>
                      <a:srgbClr val="FFFFFF"/>
                    </a:solidFill>
                    <a:latin typeface="Muli"/>
                  </a:rPr>
                  <a:t>B | 9</a:t>
                </a:r>
              </a:p>
            </p:txBody>
          </p:sp>
        </p:grpSp>
      </p:grpSp>
      <p:sp>
        <p:nvSpPr>
          <p:cNvPr id="20" name="AutoShape 20"/>
          <p:cNvSpPr/>
          <p:nvPr/>
        </p:nvSpPr>
        <p:spPr>
          <a:xfrm flipH="1">
            <a:off x="13248982" y="7570953"/>
            <a:ext cx="1129422" cy="1129422"/>
          </a:xfrm>
          <a:prstGeom prst="line">
            <a:avLst/>
          </a:prstGeom>
          <a:ln w="38100" cap="flat">
            <a:solidFill>
              <a:srgbClr val="882A1B"/>
            </a:solidFill>
            <a:prstDash val="solid"/>
            <a:headEnd type="oval" w="lg" len="lg"/>
            <a:tailEnd type="oval" w="lg" len="lg"/>
          </a:ln>
        </p:spPr>
      </p:sp>
      <p:sp>
        <p:nvSpPr>
          <p:cNvPr id="21" name="AutoShape 21"/>
          <p:cNvSpPr/>
          <p:nvPr/>
        </p:nvSpPr>
        <p:spPr>
          <a:xfrm flipH="1" flipV="1">
            <a:off x="15353231" y="7530742"/>
            <a:ext cx="1087183" cy="1170137"/>
          </a:xfrm>
          <a:prstGeom prst="line">
            <a:avLst/>
          </a:prstGeom>
          <a:ln w="38100" cap="flat">
            <a:solidFill>
              <a:srgbClr val="882A1B"/>
            </a:solidFill>
            <a:prstDash val="solid"/>
            <a:headEnd type="oval" w="lg" len="lg"/>
            <a:tailEnd type="oval" w="lg" len="lg"/>
          </a:ln>
        </p:spPr>
      </p:sp>
      <p:grpSp>
        <p:nvGrpSpPr>
          <p:cNvPr id="22" name="Group 22"/>
          <p:cNvGrpSpPr/>
          <p:nvPr/>
        </p:nvGrpSpPr>
        <p:grpSpPr>
          <a:xfrm>
            <a:off x="14004317" y="6918532"/>
            <a:ext cx="1645388" cy="944870"/>
            <a:chOff x="0" y="0"/>
            <a:chExt cx="433353" cy="248855"/>
          </a:xfrm>
        </p:grpSpPr>
        <p:sp>
          <p:nvSpPr>
            <p:cNvPr id="23" name="Freeform 23"/>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sp>
        <p:sp>
          <p:nvSpPr>
            <p:cNvPr id="24" name="TextBox 24"/>
            <p:cNvSpPr txBox="1"/>
            <p:nvPr/>
          </p:nvSpPr>
          <p:spPr>
            <a:xfrm>
              <a:off x="0" y="-57150"/>
              <a:ext cx="433353" cy="306005"/>
            </a:xfrm>
            <a:prstGeom prst="rect">
              <a:avLst/>
            </a:prstGeom>
          </p:spPr>
          <p:txBody>
            <a:bodyPr lIns="50800" tIns="50800" rIns="50800" bIns="50800" rtlCol="0" anchor="ctr"/>
            <a:lstStyle/>
            <a:p>
              <a:pPr algn="ctr">
                <a:lnSpc>
                  <a:spcPts val="3919"/>
                </a:lnSpc>
              </a:pPr>
              <a:r>
                <a:rPr lang="en-US" sz="2799">
                  <a:solidFill>
                    <a:srgbClr val="FFFFFF"/>
                  </a:solidFill>
                  <a:latin typeface="Muli"/>
                </a:rPr>
                <a:t>AB | 14</a:t>
              </a:r>
            </a:p>
          </p:txBody>
        </p:sp>
      </p:grpSp>
      <p:grpSp>
        <p:nvGrpSpPr>
          <p:cNvPr id="25" name="Group 25"/>
          <p:cNvGrpSpPr/>
          <p:nvPr/>
        </p:nvGrpSpPr>
        <p:grpSpPr>
          <a:xfrm>
            <a:off x="10647149" y="6918532"/>
            <a:ext cx="1645388" cy="944870"/>
            <a:chOff x="0" y="0"/>
            <a:chExt cx="433353" cy="248855"/>
          </a:xfrm>
        </p:grpSpPr>
        <p:sp>
          <p:nvSpPr>
            <p:cNvPr id="26" name="Freeform 26"/>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sp>
        <p:sp>
          <p:nvSpPr>
            <p:cNvPr id="27" name="TextBox 27"/>
            <p:cNvSpPr txBox="1"/>
            <p:nvPr/>
          </p:nvSpPr>
          <p:spPr>
            <a:xfrm>
              <a:off x="0" y="-57150"/>
              <a:ext cx="433353" cy="306005"/>
            </a:xfrm>
            <a:prstGeom prst="rect">
              <a:avLst/>
            </a:prstGeom>
          </p:spPr>
          <p:txBody>
            <a:bodyPr lIns="50800" tIns="50800" rIns="50800" bIns="50800" rtlCol="0" anchor="ctr"/>
            <a:lstStyle/>
            <a:p>
              <a:pPr algn="ctr">
                <a:lnSpc>
                  <a:spcPts val="3919"/>
                </a:lnSpc>
              </a:pPr>
              <a:r>
                <a:rPr lang="en-US" sz="2799">
                  <a:solidFill>
                    <a:srgbClr val="FFFFFF"/>
                  </a:solidFill>
                  <a:latin typeface="Muli"/>
                </a:rPr>
                <a:t>C | 12</a:t>
              </a:r>
            </a:p>
          </p:txBody>
        </p:sp>
      </p:grpSp>
      <p:sp>
        <p:nvSpPr>
          <p:cNvPr id="28" name="TextBox 28"/>
          <p:cNvSpPr txBox="1"/>
          <p:nvPr/>
        </p:nvSpPr>
        <p:spPr>
          <a:xfrm>
            <a:off x="9732035" y="130175"/>
            <a:ext cx="13444671" cy="717550"/>
          </a:xfrm>
          <a:prstGeom prst="rect">
            <a:avLst/>
          </a:prstGeom>
        </p:spPr>
        <p:txBody>
          <a:bodyPr lIns="0" tIns="0" rIns="0" bIns="0" rtlCol="0" anchor="t">
            <a:spAutoFit/>
          </a:bodyPr>
          <a:lstStyle/>
          <a:p>
            <a:pPr marL="0" lvl="0" indent="0">
              <a:lnSpc>
                <a:spcPts val="5600"/>
              </a:lnSpc>
              <a:spcBef>
                <a:spcPct val="0"/>
              </a:spcBef>
            </a:pPr>
            <a:r>
              <a:rPr lang="en-US" sz="5000">
                <a:solidFill>
                  <a:srgbClr val="F4F1E8"/>
                </a:solidFill>
                <a:latin typeface="Cabin"/>
              </a:rPr>
              <a:t>II. Priority Queue trong mã hóa</a:t>
            </a:r>
          </a:p>
        </p:txBody>
      </p:sp>
      <p:sp>
        <p:nvSpPr>
          <p:cNvPr id="29" name="TextBox 29"/>
          <p:cNvSpPr txBox="1"/>
          <p:nvPr/>
        </p:nvSpPr>
        <p:spPr>
          <a:xfrm>
            <a:off x="-61163" y="130175"/>
            <a:ext cx="2103526" cy="2127250"/>
          </a:xfrm>
          <a:prstGeom prst="rect">
            <a:avLst/>
          </a:prstGeom>
        </p:spPr>
        <p:txBody>
          <a:bodyPr lIns="0" tIns="0" rIns="0" bIns="0" rtlCol="0" anchor="t">
            <a:spAutoFit/>
          </a:bodyPr>
          <a:lstStyle/>
          <a:p>
            <a:pPr marL="0" lvl="0" indent="0" algn="ctr">
              <a:lnSpc>
                <a:spcPts val="5600"/>
              </a:lnSpc>
              <a:spcBef>
                <a:spcPct val="0"/>
              </a:spcBef>
            </a:pPr>
            <a:r>
              <a:rPr lang="en-US" sz="5000">
                <a:solidFill>
                  <a:srgbClr val="F4F1E8"/>
                </a:solidFill>
                <a:latin typeface="Cabin"/>
              </a:rPr>
              <a:t>Cách thực hiện</a:t>
            </a:r>
          </a:p>
        </p:txBody>
      </p:sp>
      <p:sp>
        <p:nvSpPr>
          <p:cNvPr id="30" name="TextBox 30"/>
          <p:cNvSpPr txBox="1"/>
          <p:nvPr/>
        </p:nvSpPr>
        <p:spPr>
          <a:xfrm>
            <a:off x="3394080" y="1577975"/>
            <a:ext cx="9845635" cy="679450"/>
          </a:xfrm>
          <a:prstGeom prst="rect">
            <a:avLst/>
          </a:prstGeom>
        </p:spPr>
        <p:txBody>
          <a:bodyPr lIns="0" tIns="0" rIns="0" bIns="0" rtlCol="0" anchor="t">
            <a:spAutoFit/>
          </a:bodyPr>
          <a:lstStyle/>
          <a:p>
            <a:pPr marL="0" lvl="0" indent="0" algn="ctr">
              <a:lnSpc>
                <a:spcPts val="5599"/>
              </a:lnSpc>
              <a:spcBef>
                <a:spcPct val="0"/>
              </a:spcBef>
            </a:pPr>
            <a:r>
              <a:rPr lang="en-US" sz="3999" u="none" strike="noStrike">
                <a:solidFill>
                  <a:srgbClr val="000000"/>
                </a:solidFill>
                <a:latin typeface="Muli Bold"/>
              </a:rPr>
              <a:t>Xây dựng cây Huffman từ Priority Queue</a:t>
            </a:r>
          </a:p>
        </p:txBody>
      </p:sp>
      <p:sp>
        <p:nvSpPr>
          <p:cNvPr id="31" name="TextBox 31"/>
          <p:cNvSpPr txBox="1"/>
          <p:nvPr/>
        </p:nvSpPr>
        <p:spPr>
          <a:xfrm>
            <a:off x="1232304" y="3972124"/>
            <a:ext cx="5960441" cy="756031"/>
          </a:xfrm>
          <a:prstGeom prst="rect">
            <a:avLst/>
          </a:prstGeom>
        </p:spPr>
        <p:txBody>
          <a:bodyPr lIns="0" tIns="0" rIns="0" bIns="0" rtlCol="0" anchor="t">
            <a:spAutoFit/>
          </a:bodyPr>
          <a:lstStyle/>
          <a:p>
            <a:pPr>
              <a:lnSpc>
                <a:spcPts val="6103"/>
              </a:lnSpc>
              <a:spcBef>
                <a:spcPct val="0"/>
              </a:spcBef>
            </a:pPr>
            <a:r>
              <a:rPr lang="en-US" sz="4359">
                <a:solidFill>
                  <a:srgbClr val="000000"/>
                </a:solidFill>
                <a:latin typeface="Muli"/>
              </a:rPr>
              <a:t>Lặp lại các bước trên:</a:t>
            </a:r>
          </a:p>
        </p:txBody>
      </p:sp>
      <p:graphicFrame>
        <p:nvGraphicFramePr>
          <p:cNvPr id="32" name="Table 12">
            <a:extLst>
              <a:ext uri="{FF2B5EF4-FFF2-40B4-BE49-F238E27FC236}">
                <a16:creationId xmlns:a16="http://schemas.microsoft.com/office/drawing/2014/main" id="{C43BD09E-4C3A-602A-8926-6C1094E3B4C0}"/>
              </a:ext>
            </a:extLst>
          </p:cNvPr>
          <p:cNvGraphicFramePr>
            <a:graphicFrameLocks noGrp="1"/>
          </p:cNvGraphicFramePr>
          <p:nvPr>
            <p:extLst>
              <p:ext uri="{D42A27DB-BD31-4B8C-83A1-F6EECF244321}">
                <p14:modId xmlns:p14="http://schemas.microsoft.com/office/powerpoint/2010/main" val="3707754655"/>
              </p:ext>
            </p:extLst>
          </p:nvPr>
        </p:nvGraphicFramePr>
        <p:xfrm>
          <a:off x="12043076" y="2699935"/>
          <a:ext cx="2335328" cy="1390650"/>
        </p:xfrm>
        <a:graphic>
          <a:graphicData uri="http://schemas.openxmlformats.org/drawingml/2006/table">
            <a:tbl>
              <a:tblPr/>
              <a:tblGrid>
                <a:gridCol w="2335328">
                  <a:extLst>
                    <a:ext uri="{9D8B030D-6E8A-4147-A177-3AD203B41FA5}">
                      <a16:colId xmlns:a16="http://schemas.microsoft.com/office/drawing/2014/main" val="20000"/>
                    </a:ext>
                  </a:extLst>
                </a:gridCol>
              </a:tblGrid>
              <a:tr h="1390650">
                <a:tc>
                  <a:txBody>
                    <a:bodyPr/>
                    <a:lstStyle/>
                    <a:p>
                      <a:pPr algn="ctr">
                        <a:lnSpc>
                          <a:spcPts val="3499"/>
                        </a:lnSpc>
                        <a:defRPr/>
                      </a:pPr>
                      <a:endParaRPr lang="en-US" sz="2499">
                        <a:solidFill>
                          <a:srgbClr val="000000"/>
                        </a:solidFill>
                        <a:latin typeface="Muli Bold"/>
                      </a:endParaRPr>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solidFill>
                      <a:srgbClr val="FFEBCD"/>
                    </a:solidFill>
                  </a:tcPr>
                </a:tc>
                <a:extLst>
                  <a:ext uri="{0D108BD9-81ED-4DB2-BD59-A6C34878D82A}">
                    <a16:rowId xmlns:a16="http://schemas.microsoft.com/office/drawing/2014/main" val="10000"/>
                  </a:ext>
                </a:extLst>
              </a:tr>
            </a:tbl>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4F1E8"/>
        </a:solidFill>
        <a:effectLst/>
      </p:bgPr>
    </p:bg>
    <p:spTree>
      <p:nvGrpSpPr>
        <p:cNvPr id="1" name=""/>
        <p:cNvGrpSpPr/>
        <p:nvPr/>
      </p:nvGrpSpPr>
      <p:grpSpPr>
        <a:xfrm>
          <a:off x="0" y="0"/>
          <a:ext cx="0" cy="0"/>
          <a:chOff x="0" y="0"/>
          <a:chExt cx="0" cy="0"/>
        </a:xfrm>
      </p:grpSpPr>
      <p:grpSp>
        <p:nvGrpSpPr>
          <p:cNvPr id="2" name="Group 2"/>
          <p:cNvGrpSpPr/>
          <p:nvPr/>
        </p:nvGrpSpPr>
        <p:grpSpPr>
          <a:xfrm>
            <a:off x="9339387" y="9955221"/>
            <a:ext cx="8948613" cy="3086100"/>
            <a:chOff x="0" y="0"/>
            <a:chExt cx="2356836" cy="812800"/>
          </a:xfrm>
        </p:grpSpPr>
        <p:sp>
          <p:nvSpPr>
            <p:cNvPr id="3" name="Freeform 3"/>
            <p:cNvSpPr/>
            <p:nvPr/>
          </p:nvSpPr>
          <p:spPr>
            <a:xfrm>
              <a:off x="0" y="0"/>
              <a:ext cx="2356836" cy="812800"/>
            </a:xfrm>
            <a:custGeom>
              <a:avLst/>
              <a:gdLst/>
              <a:ahLst/>
              <a:cxnLst/>
              <a:rect l="l" t="t" r="r" b="b"/>
              <a:pathLst>
                <a:path w="2356836" h="812800">
                  <a:moveTo>
                    <a:pt x="0" y="0"/>
                  </a:moveTo>
                  <a:lnTo>
                    <a:pt x="2356836" y="0"/>
                  </a:lnTo>
                  <a:lnTo>
                    <a:pt x="2356836" y="812800"/>
                  </a:lnTo>
                  <a:lnTo>
                    <a:pt x="0" y="812800"/>
                  </a:lnTo>
                  <a:close/>
                </a:path>
              </a:pathLst>
            </a:custGeom>
            <a:solidFill>
              <a:srgbClr val="882A1B"/>
            </a:solidFill>
          </p:spPr>
        </p:sp>
        <p:sp>
          <p:nvSpPr>
            <p:cNvPr id="4" name="TextBox 4"/>
            <p:cNvSpPr txBox="1"/>
            <p:nvPr/>
          </p:nvSpPr>
          <p:spPr>
            <a:xfrm>
              <a:off x="0" y="-38100"/>
              <a:ext cx="2356836" cy="850900"/>
            </a:xfrm>
            <a:prstGeom prst="rect">
              <a:avLst/>
            </a:prstGeom>
          </p:spPr>
          <p:txBody>
            <a:bodyPr lIns="50800" tIns="50800" rIns="50800" bIns="50800" rtlCol="0" anchor="ctr"/>
            <a:lstStyle/>
            <a:p>
              <a:pPr algn="ctr">
                <a:lnSpc>
                  <a:spcPts val="3079"/>
                </a:lnSpc>
              </a:pPr>
              <a:endParaRPr/>
            </a:p>
          </p:txBody>
        </p:sp>
      </p:grpSp>
      <p:grpSp>
        <p:nvGrpSpPr>
          <p:cNvPr id="5" name="Group 5"/>
          <p:cNvGrpSpPr/>
          <p:nvPr/>
        </p:nvGrpSpPr>
        <p:grpSpPr>
          <a:xfrm>
            <a:off x="9554998" y="-2057400"/>
            <a:ext cx="8733002" cy="3086100"/>
            <a:chOff x="0" y="0"/>
            <a:chExt cx="2300050" cy="812800"/>
          </a:xfrm>
        </p:grpSpPr>
        <p:sp>
          <p:nvSpPr>
            <p:cNvPr id="6" name="Freeform 6"/>
            <p:cNvSpPr/>
            <p:nvPr/>
          </p:nvSpPr>
          <p:spPr>
            <a:xfrm>
              <a:off x="0" y="0"/>
              <a:ext cx="2300050" cy="812800"/>
            </a:xfrm>
            <a:custGeom>
              <a:avLst/>
              <a:gdLst/>
              <a:ahLst/>
              <a:cxnLst/>
              <a:rect l="l" t="t" r="r" b="b"/>
              <a:pathLst>
                <a:path w="2300050" h="812800">
                  <a:moveTo>
                    <a:pt x="0" y="0"/>
                  </a:moveTo>
                  <a:lnTo>
                    <a:pt x="2300050" y="0"/>
                  </a:lnTo>
                  <a:lnTo>
                    <a:pt x="2300050" y="812800"/>
                  </a:lnTo>
                  <a:lnTo>
                    <a:pt x="0" y="812800"/>
                  </a:lnTo>
                  <a:close/>
                </a:path>
              </a:pathLst>
            </a:custGeom>
            <a:solidFill>
              <a:srgbClr val="882A1B"/>
            </a:solidFill>
          </p:spPr>
        </p:sp>
        <p:sp>
          <p:nvSpPr>
            <p:cNvPr id="7" name="TextBox 7"/>
            <p:cNvSpPr txBox="1"/>
            <p:nvPr/>
          </p:nvSpPr>
          <p:spPr>
            <a:xfrm>
              <a:off x="0" y="-38100"/>
              <a:ext cx="2300050" cy="850900"/>
            </a:xfrm>
            <a:prstGeom prst="rect">
              <a:avLst/>
            </a:prstGeom>
          </p:spPr>
          <p:txBody>
            <a:bodyPr lIns="50800" tIns="50800" rIns="50800" bIns="50800" rtlCol="0" anchor="ctr"/>
            <a:lstStyle/>
            <a:p>
              <a:pPr algn="ctr">
                <a:lnSpc>
                  <a:spcPts val="3079"/>
                </a:lnSpc>
              </a:pPr>
              <a:endParaRPr/>
            </a:p>
          </p:txBody>
        </p:sp>
      </p:grpSp>
      <p:grpSp>
        <p:nvGrpSpPr>
          <p:cNvPr id="8" name="Group 8"/>
          <p:cNvGrpSpPr/>
          <p:nvPr/>
        </p:nvGrpSpPr>
        <p:grpSpPr>
          <a:xfrm>
            <a:off x="-1751523" y="-1660351"/>
            <a:ext cx="4686469" cy="4686469"/>
            <a:chOff x="0" y="0"/>
            <a:chExt cx="6248625" cy="6248625"/>
          </a:xfrm>
        </p:grpSpPr>
        <p:sp>
          <p:nvSpPr>
            <p:cNvPr id="9" name="Freeform 9"/>
            <p:cNvSpPr/>
            <p:nvPr/>
          </p:nvSpPr>
          <p:spPr>
            <a:xfrm>
              <a:off x="0" y="0"/>
              <a:ext cx="6248625" cy="6248625"/>
            </a:xfrm>
            <a:custGeom>
              <a:avLst/>
              <a:gdLst/>
              <a:ahLst/>
              <a:cxnLst/>
              <a:rect l="l" t="t" r="r" b="b"/>
              <a:pathLst>
                <a:path w="6248625" h="6248625">
                  <a:moveTo>
                    <a:pt x="0" y="0"/>
                  </a:moveTo>
                  <a:lnTo>
                    <a:pt x="6248625" y="0"/>
                  </a:lnTo>
                  <a:lnTo>
                    <a:pt x="6248625" y="6248625"/>
                  </a:lnTo>
                  <a:lnTo>
                    <a:pt x="0" y="62486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103977" y="90980"/>
              <a:ext cx="5945453" cy="5945453"/>
            </a:xfrm>
            <a:custGeom>
              <a:avLst/>
              <a:gdLst/>
              <a:ahLst/>
              <a:cxnLst/>
              <a:rect l="l" t="t" r="r" b="b"/>
              <a:pathLst>
                <a:path w="5945453" h="5945453">
                  <a:moveTo>
                    <a:pt x="0" y="0"/>
                  </a:moveTo>
                  <a:lnTo>
                    <a:pt x="5945454" y="0"/>
                  </a:lnTo>
                  <a:lnTo>
                    <a:pt x="5945454" y="5945454"/>
                  </a:lnTo>
                  <a:lnTo>
                    <a:pt x="0" y="594545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91973" y="181961"/>
              <a:ext cx="5614783" cy="5614783"/>
            </a:xfrm>
            <a:custGeom>
              <a:avLst/>
              <a:gdLst/>
              <a:ahLst/>
              <a:cxnLst/>
              <a:rect l="l" t="t" r="r" b="b"/>
              <a:pathLst>
                <a:path w="5614783" h="5614783">
                  <a:moveTo>
                    <a:pt x="0" y="0"/>
                  </a:moveTo>
                  <a:lnTo>
                    <a:pt x="5614782" y="0"/>
                  </a:lnTo>
                  <a:lnTo>
                    <a:pt x="5614782" y="5614783"/>
                  </a:lnTo>
                  <a:lnTo>
                    <a:pt x="0" y="561478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grpSp>
        <p:nvGrpSpPr>
          <p:cNvPr id="13" name="Group 13"/>
          <p:cNvGrpSpPr/>
          <p:nvPr/>
        </p:nvGrpSpPr>
        <p:grpSpPr>
          <a:xfrm>
            <a:off x="12492669" y="8713845"/>
            <a:ext cx="4590104" cy="944870"/>
            <a:chOff x="0" y="0"/>
            <a:chExt cx="6120138" cy="1259827"/>
          </a:xfrm>
        </p:grpSpPr>
        <p:grpSp>
          <p:nvGrpSpPr>
            <p:cNvPr id="14" name="Group 14"/>
            <p:cNvGrpSpPr/>
            <p:nvPr/>
          </p:nvGrpSpPr>
          <p:grpSpPr>
            <a:xfrm>
              <a:off x="0" y="0"/>
              <a:ext cx="2193851" cy="1259827"/>
              <a:chOff x="0" y="0"/>
              <a:chExt cx="433353" cy="248855"/>
            </a:xfrm>
          </p:grpSpPr>
          <p:sp>
            <p:nvSpPr>
              <p:cNvPr id="15" name="Freeform 15"/>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sp>
          <p:sp>
            <p:nvSpPr>
              <p:cNvPr id="16" name="TextBox 16"/>
              <p:cNvSpPr txBox="1"/>
              <p:nvPr/>
            </p:nvSpPr>
            <p:spPr>
              <a:xfrm>
                <a:off x="0" y="-57150"/>
                <a:ext cx="433353" cy="306005"/>
              </a:xfrm>
              <a:prstGeom prst="rect">
                <a:avLst/>
              </a:prstGeom>
            </p:spPr>
            <p:txBody>
              <a:bodyPr lIns="50800" tIns="50800" rIns="50800" bIns="50800" rtlCol="0" anchor="ctr"/>
              <a:lstStyle/>
              <a:p>
                <a:pPr algn="ctr">
                  <a:lnSpc>
                    <a:spcPts val="3919"/>
                  </a:lnSpc>
                </a:pPr>
                <a:r>
                  <a:rPr lang="en-US" sz="2799">
                    <a:solidFill>
                      <a:srgbClr val="FFFFFF"/>
                    </a:solidFill>
                    <a:latin typeface="Muli"/>
                  </a:rPr>
                  <a:t>A | 5</a:t>
                </a:r>
              </a:p>
            </p:txBody>
          </p:sp>
        </p:grpSp>
        <p:grpSp>
          <p:nvGrpSpPr>
            <p:cNvPr id="17" name="Group 17"/>
            <p:cNvGrpSpPr/>
            <p:nvPr/>
          </p:nvGrpSpPr>
          <p:grpSpPr>
            <a:xfrm>
              <a:off x="3926287" y="0"/>
              <a:ext cx="2193851" cy="1259827"/>
              <a:chOff x="0" y="0"/>
              <a:chExt cx="433353" cy="248855"/>
            </a:xfrm>
          </p:grpSpPr>
          <p:sp>
            <p:nvSpPr>
              <p:cNvPr id="18" name="Freeform 18"/>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sp>
          <p:sp>
            <p:nvSpPr>
              <p:cNvPr id="19" name="TextBox 19"/>
              <p:cNvSpPr txBox="1"/>
              <p:nvPr/>
            </p:nvSpPr>
            <p:spPr>
              <a:xfrm>
                <a:off x="0" y="-47625"/>
                <a:ext cx="433353" cy="296480"/>
              </a:xfrm>
              <a:prstGeom prst="rect">
                <a:avLst/>
              </a:prstGeom>
            </p:spPr>
            <p:txBody>
              <a:bodyPr lIns="50800" tIns="50800" rIns="50800" bIns="50800" rtlCol="0" anchor="ctr"/>
              <a:lstStyle/>
              <a:p>
                <a:pPr algn="ctr">
                  <a:lnSpc>
                    <a:spcPts val="4059"/>
                  </a:lnSpc>
                </a:pPr>
                <a:r>
                  <a:rPr lang="en-US" sz="2899">
                    <a:solidFill>
                      <a:srgbClr val="FFFFFF"/>
                    </a:solidFill>
                    <a:latin typeface="Muli"/>
                  </a:rPr>
                  <a:t>B | 9</a:t>
                </a:r>
              </a:p>
            </p:txBody>
          </p:sp>
        </p:grpSp>
      </p:grpSp>
      <p:sp>
        <p:nvSpPr>
          <p:cNvPr id="20" name="AutoShape 20"/>
          <p:cNvSpPr/>
          <p:nvPr/>
        </p:nvSpPr>
        <p:spPr>
          <a:xfrm flipH="1">
            <a:off x="13248982" y="7570953"/>
            <a:ext cx="1129422" cy="1129422"/>
          </a:xfrm>
          <a:prstGeom prst="line">
            <a:avLst/>
          </a:prstGeom>
          <a:ln w="38100" cap="flat">
            <a:solidFill>
              <a:srgbClr val="882A1B"/>
            </a:solidFill>
            <a:prstDash val="solid"/>
            <a:headEnd type="oval" w="lg" len="lg"/>
            <a:tailEnd type="oval" w="lg" len="lg"/>
          </a:ln>
        </p:spPr>
      </p:sp>
      <p:sp>
        <p:nvSpPr>
          <p:cNvPr id="21" name="AutoShape 21"/>
          <p:cNvSpPr/>
          <p:nvPr/>
        </p:nvSpPr>
        <p:spPr>
          <a:xfrm flipH="1" flipV="1">
            <a:off x="15353231" y="7530742"/>
            <a:ext cx="1087183" cy="1170137"/>
          </a:xfrm>
          <a:prstGeom prst="line">
            <a:avLst/>
          </a:prstGeom>
          <a:ln w="38100" cap="flat">
            <a:solidFill>
              <a:srgbClr val="882A1B"/>
            </a:solidFill>
            <a:prstDash val="solid"/>
            <a:headEnd type="oval" w="lg" len="lg"/>
            <a:tailEnd type="oval" w="lg" len="lg"/>
          </a:ln>
        </p:spPr>
      </p:sp>
      <p:grpSp>
        <p:nvGrpSpPr>
          <p:cNvPr id="22" name="Group 22"/>
          <p:cNvGrpSpPr/>
          <p:nvPr/>
        </p:nvGrpSpPr>
        <p:grpSpPr>
          <a:xfrm>
            <a:off x="14004317" y="6918532"/>
            <a:ext cx="1645388" cy="944870"/>
            <a:chOff x="0" y="0"/>
            <a:chExt cx="433353" cy="248855"/>
          </a:xfrm>
        </p:grpSpPr>
        <p:sp>
          <p:nvSpPr>
            <p:cNvPr id="23" name="Freeform 23"/>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sp>
        <p:sp>
          <p:nvSpPr>
            <p:cNvPr id="24" name="TextBox 24"/>
            <p:cNvSpPr txBox="1"/>
            <p:nvPr/>
          </p:nvSpPr>
          <p:spPr>
            <a:xfrm>
              <a:off x="0" y="-57150"/>
              <a:ext cx="433353" cy="306005"/>
            </a:xfrm>
            <a:prstGeom prst="rect">
              <a:avLst/>
            </a:prstGeom>
          </p:spPr>
          <p:txBody>
            <a:bodyPr lIns="50800" tIns="50800" rIns="50800" bIns="50800" rtlCol="0" anchor="ctr"/>
            <a:lstStyle/>
            <a:p>
              <a:pPr algn="ctr">
                <a:lnSpc>
                  <a:spcPts val="3919"/>
                </a:lnSpc>
              </a:pPr>
              <a:r>
                <a:rPr lang="en-US" sz="2799">
                  <a:solidFill>
                    <a:srgbClr val="FFFFFF"/>
                  </a:solidFill>
                  <a:latin typeface="Muli"/>
                </a:rPr>
                <a:t>AB | 14</a:t>
              </a:r>
            </a:p>
          </p:txBody>
        </p:sp>
      </p:grpSp>
      <p:grpSp>
        <p:nvGrpSpPr>
          <p:cNvPr id="25" name="Group 25"/>
          <p:cNvGrpSpPr/>
          <p:nvPr/>
        </p:nvGrpSpPr>
        <p:grpSpPr>
          <a:xfrm>
            <a:off x="10647149" y="6918532"/>
            <a:ext cx="1645388" cy="944870"/>
            <a:chOff x="0" y="0"/>
            <a:chExt cx="433353" cy="248855"/>
          </a:xfrm>
        </p:grpSpPr>
        <p:sp>
          <p:nvSpPr>
            <p:cNvPr id="26" name="Freeform 26"/>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sp>
        <p:sp>
          <p:nvSpPr>
            <p:cNvPr id="27" name="TextBox 27"/>
            <p:cNvSpPr txBox="1"/>
            <p:nvPr/>
          </p:nvSpPr>
          <p:spPr>
            <a:xfrm>
              <a:off x="0" y="-57150"/>
              <a:ext cx="433353" cy="306005"/>
            </a:xfrm>
            <a:prstGeom prst="rect">
              <a:avLst/>
            </a:prstGeom>
          </p:spPr>
          <p:txBody>
            <a:bodyPr lIns="50800" tIns="50800" rIns="50800" bIns="50800" rtlCol="0" anchor="ctr"/>
            <a:lstStyle/>
            <a:p>
              <a:pPr algn="ctr">
                <a:lnSpc>
                  <a:spcPts val="3919"/>
                </a:lnSpc>
              </a:pPr>
              <a:r>
                <a:rPr lang="en-US" sz="2799">
                  <a:solidFill>
                    <a:srgbClr val="FFFFFF"/>
                  </a:solidFill>
                  <a:latin typeface="Muli"/>
                </a:rPr>
                <a:t>C | 12</a:t>
              </a:r>
            </a:p>
          </p:txBody>
        </p:sp>
      </p:grpSp>
      <p:sp>
        <p:nvSpPr>
          <p:cNvPr id="28" name="TextBox 28"/>
          <p:cNvSpPr txBox="1"/>
          <p:nvPr/>
        </p:nvSpPr>
        <p:spPr>
          <a:xfrm>
            <a:off x="9732035" y="130175"/>
            <a:ext cx="13444671" cy="717550"/>
          </a:xfrm>
          <a:prstGeom prst="rect">
            <a:avLst/>
          </a:prstGeom>
        </p:spPr>
        <p:txBody>
          <a:bodyPr lIns="0" tIns="0" rIns="0" bIns="0" rtlCol="0" anchor="t">
            <a:spAutoFit/>
          </a:bodyPr>
          <a:lstStyle/>
          <a:p>
            <a:pPr marL="0" lvl="0" indent="0">
              <a:lnSpc>
                <a:spcPts val="5600"/>
              </a:lnSpc>
              <a:spcBef>
                <a:spcPct val="0"/>
              </a:spcBef>
            </a:pPr>
            <a:r>
              <a:rPr lang="en-US" sz="5000">
                <a:solidFill>
                  <a:srgbClr val="F4F1E8"/>
                </a:solidFill>
                <a:latin typeface="Cabin"/>
              </a:rPr>
              <a:t>II. Priority Queue trong mã hóa</a:t>
            </a:r>
          </a:p>
        </p:txBody>
      </p:sp>
      <p:sp>
        <p:nvSpPr>
          <p:cNvPr id="29" name="TextBox 29"/>
          <p:cNvSpPr txBox="1"/>
          <p:nvPr/>
        </p:nvSpPr>
        <p:spPr>
          <a:xfrm>
            <a:off x="-61163" y="130175"/>
            <a:ext cx="2103526" cy="2127250"/>
          </a:xfrm>
          <a:prstGeom prst="rect">
            <a:avLst/>
          </a:prstGeom>
        </p:spPr>
        <p:txBody>
          <a:bodyPr lIns="0" tIns="0" rIns="0" bIns="0" rtlCol="0" anchor="t">
            <a:spAutoFit/>
          </a:bodyPr>
          <a:lstStyle/>
          <a:p>
            <a:pPr marL="0" lvl="0" indent="0" algn="ctr">
              <a:lnSpc>
                <a:spcPts val="5600"/>
              </a:lnSpc>
              <a:spcBef>
                <a:spcPct val="0"/>
              </a:spcBef>
            </a:pPr>
            <a:r>
              <a:rPr lang="en-US" sz="5000">
                <a:solidFill>
                  <a:srgbClr val="F4F1E8"/>
                </a:solidFill>
                <a:latin typeface="Cabin"/>
              </a:rPr>
              <a:t>Cách thực hiện</a:t>
            </a:r>
          </a:p>
        </p:txBody>
      </p:sp>
      <p:sp>
        <p:nvSpPr>
          <p:cNvPr id="30" name="TextBox 30"/>
          <p:cNvSpPr txBox="1"/>
          <p:nvPr/>
        </p:nvSpPr>
        <p:spPr>
          <a:xfrm>
            <a:off x="3394080" y="1577975"/>
            <a:ext cx="9845635" cy="679450"/>
          </a:xfrm>
          <a:prstGeom prst="rect">
            <a:avLst/>
          </a:prstGeom>
        </p:spPr>
        <p:txBody>
          <a:bodyPr lIns="0" tIns="0" rIns="0" bIns="0" rtlCol="0" anchor="t">
            <a:spAutoFit/>
          </a:bodyPr>
          <a:lstStyle/>
          <a:p>
            <a:pPr marL="0" lvl="0" indent="0" algn="ctr">
              <a:lnSpc>
                <a:spcPts val="5599"/>
              </a:lnSpc>
              <a:spcBef>
                <a:spcPct val="0"/>
              </a:spcBef>
            </a:pPr>
            <a:r>
              <a:rPr lang="en-US" sz="3999" u="none" strike="noStrike">
                <a:solidFill>
                  <a:srgbClr val="000000"/>
                </a:solidFill>
                <a:latin typeface="Muli Bold"/>
              </a:rPr>
              <a:t>Xây dựng cây Huffman từ Priority Queue</a:t>
            </a:r>
          </a:p>
        </p:txBody>
      </p:sp>
      <p:sp>
        <p:nvSpPr>
          <p:cNvPr id="31" name="TextBox 31"/>
          <p:cNvSpPr txBox="1"/>
          <p:nvPr/>
        </p:nvSpPr>
        <p:spPr>
          <a:xfrm>
            <a:off x="1232304" y="3972124"/>
            <a:ext cx="5960441" cy="756031"/>
          </a:xfrm>
          <a:prstGeom prst="rect">
            <a:avLst/>
          </a:prstGeom>
        </p:spPr>
        <p:txBody>
          <a:bodyPr lIns="0" tIns="0" rIns="0" bIns="0" rtlCol="0" anchor="t">
            <a:spAutoFit/>
          </a:bodyPr>
          <a:lstStyle/>
          <a:p>
            <a:pPr>
              <a:lnSpc>
                <a:spcPts val="6103"/>
              </a:lnSpc>
              <a:spcBef>
                <a:spcPct val="0"/>
              </a:spcBef>
            </a:pPr>
            <a:r>
              <a:rPr lang="en-US" sz="4359">
                <a:solidFill>
                  <a:srgbClr val="000000"/>
                </a:solidFill>
                <a:latin typeface="Muli"/>
              </a:rPr>
              <a:t>Lặp lại các bước trên:</a:t>
            </a:r>
          </a:p>
        </p:txBody>
      </p:sp>
      <p:grpSp>
        <p:nvGrpSpPr>
          <p:cNvPr id="32" name="Group 32"/>
          <p:cNvGrpSpPr/>
          <p:nvPr/>
        </p:nvGrpSpPr>
        <p:grpSpPr>
          <a:xfrm>
            <a:off x="12514366" y="5019905"/>
            <a:ext cx="1299328" cy="1299328"/>
            <a:chOff x="0" y="0"/>
            <a:chExt cx="812800" cy="812800"/>
          </a:xfrm>
        </p:grpSpPr>
        <p:sp>
          <p:nvSpPr>
            <p:cNvPr id="33" name="Freeform 3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82A1B"/>
            </a:solidFill>
          </p:spPr>
        </p:sp>
        <p:sp>
          <p:nvSpPr>
            <p:cNvPr id="34" name="TextBox 34"/>
            <p:cNvSpPr txBox="1"/>
            <p:nvPr/>
          </p:nvSpPr>
          <p:spPr>
            <a:xfrm>
              <a:off x="76200" y="19050"/>
              <a:ext cx="660400" cy="717550"/>
            </a:xfrm>
            <a:prstGeom prst="rect">
              <a:avLst/>
            </a:prstGeom>
          </p:spPr>
          <p:txBody>
            <a:bodyPr lIns="50800" tIns="50800" rIns="50800" bIns="50800" rtlCol="0" anchor="ctr"/>
            <a:lstStyle/>
            <a:p>
              <a:pPr algn="ctr">
                <a:lnSpc>
                  <a:spcPts val="3919"/>
                </a:lnSpc>
              </a:pPr>
              <a:r>
                <a:rPr lang="en-US" sz="2799">
                  <a:solidFill>
                    <a:srgbClr val="FFFFFF"/>
                  </a:solidFill>
                  <a:latin typeface="Muli"/>
                </a:rPr>
                <a:t>26</a:t>
              </a:r>
            </a:p>
          </p:txBody>
        </p:sp>
      </p:grpSp>
      <p:graphicFrame>
        <p:nvGraphicFramePr>
          <p:cNvPr id="36" name="Table 12">
            <a:extLst>
              <a:ext uri="{FF2B5EF4-FFF2-40B4-BE49-F238E27FC236}">
                <a16:creationId xmlns:a16="http://schemas.microsoft.com/office/drawing/2014/main" id="{B20B3204-8160-B67E-AB83-9022F99FAC32}"/>
              </a:ext>
            </a:extLst>
          </p:cNvPr>
          <p:cNvGraphicFramePr>
            <a:graphicFrameLocks noGrp="1"/>
          </p:cNvGraphicFramePr>
          <p:nvPr>
            <p:extLst>
              <p:ext uri="{D42A27DB-BD31-4B8C-83A1-F6EECF244321}">
                <p14:modId xmlns:p14="http://schemas.microsoft.com/office/powerpoint/2010/main" val="3707754655"/>
              </p:ext>
            </p:extLst>
          </p:nvPr>
        </p:nvGraphicFramePr>
        <p:xfrm>
          <a:off x="12043076" y="2699935"/>
          <a:ext cx="2335328" cy="1390650"/>
        </p:xfrm>
        <a:graphic>
          <a:graphicData uri="http://schemas.openxmlformats.org/drawingml/2006/table">
            <a:tbl>
              <a:tblPr/>
              <a:tblGrid>
                <a:gridCol w="2335328">
                  <a:extLst>
                    <a:ext uri="{9D8B030D-6E8A-4147-A177-3AD203B41FA5}">
                      <a16:colId xmlns:a16="http://schemas.microsoft.com/office/drawing/2014/main" val="20000"/>
                    </a:ext>
                  </a:extLst>
                </a:gridCol>
              </a:tblGrid>
              <a:tr h="1390650">
                <a:tc>
                  <a:txBody>
                    <a:bodyPr/>
                    <a:lstStyle/>
                    <a:p>
                      <a:pPr algn="ctr">
                        <a:lnSpc>
                          <a:spcPts val="3499"/>
                        </a:lnSpc>
                        <a:defRPr/>
                      </a:pPr>
                      <a:endParaRPr lang="en-US" sz="2499">
                        <a:solidFill>
                          <a:srgbClr val="000000"/>
                        </a:solidFill>
                        <a:latin typeface="Muli Bold"/>
                      </a:endParaRPr>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solidFill>
                      <a:srgbClr val="FFEBCD"/>
                    </a:solidFill>
                  </a:tcPr>
                </a:tc>
                <a:extLst>
                  <a:ext uri="{0D108BD9-81ED-4DB2-BD59-A6C34878D82A}">
                    <a16:rowId xmlns:a16="http://schemas.microsoft.com/office/drawing/2014/main" val="10000"/>
                  </a:ext>
                </a:extLst>
              </a:tr>
            </a:tbl>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4F1E8"/>
        </a:solidFill>
        <a:effectLst/>
      </p:bgPr>
    </p:bg>
    <p:spTree>
      <p:nvGrpSpPr>
        <p:cNvPr id="1" name=""/>
        <p:cNvGrpSpPr/>
        <p:nvPr/>
      </p:nvGrpSpPr>
      <p:grpSpPr>
        <a:xfrm>
          <a:off x="0" y="0"/>
          <a:ext cx="0" cy="0"/>
          <a:chOff x="0" y="0"/>
          <a:chExt cx="0" cy="0"/>
        </a:xfrm>
      </p:grpSpPr>
      <p:grpSp>
        <p:nvGrpSpPr>
          <p:cNvPr id="2" name="Group 2"/>
          <p:cNvGrpSpPr/>
          <p:nvPr/>
        </p:nvGrpSpPr>
        <p:grpSpPr>
          <a:xfrm>
            <a:off x="9339387" y="9955221"/>
            <a:ext cx="8948613" cy="3086100"/>
            <a:chOff x="0" y="0"/>
            <a:chExt cx="2356836" cy="812800"/>
          </a:xfrm>
        </p:grpSpPr>
        <p:sp>
          <p:nvSpPr>
            <p:cNvPr id="3" name="Freeform 3"/>
            <p:cNvSpPr/>
            <p:nvPr/>
          </p:nvSpPr>
          <p:spPr>
            <a:xfrm>
              <a:off x="0" y="0"/>
              <a:ext cx="2356836" cy="812800"/>
            </a:xfrm>
            <a:custGeom>
              <a:avLst/>
              <a:gdLst/>
              <a:ahLst/>
              <a:cxnLst/>
              <a:rect l="l" t="t" r="r" b="b"/>
              <a:pathLst>
                <a:path w="2356836" h="812800">
                  <a:moveTo>
                    <a:pt x="0" y="0"/>
                  </a:moveTo>
                  <a:lnTo>
                    <a:pt x="2356836" y="0"/>
                  </a:lnTo>
                  <a:lnTo>
                    <a:pt x="2356836" y="812800"/>
                  </a:lnTo>
                  <a:lnTo>
                    <a:pt x="0" y="812800"/>
                  </a:lnTo>
                  <a:close/>
                </a:path>
              </a:pathLst>
            </a:custGeom>
            <a:solidFill>
              <a:srgbClr val="882A1B"/>
            </a:solidFill>
          </p:spPr>
        </p:sp>
        <p:sp>
          <p:nvSpPr>
            <p:cNvPr id="4" name="TextBox 4"/>
            <p:cNvSpPr txBox="1"/>
            <p:nvPr/>
          </p:nvSpPr>
          <p:spPr>
            <a:xfrm>
              <a:off x="0" y="-38100"/>
              <a:ext cx="2356836" cy="850900"/>
            </a:xfrm>
            <a:prstGeom prst="rect">
              <a:avLst/>
            </a:prstGeom>
          </p:spPr>
          <p:txBody>
            <a:bodyPr lIns="50800" tIns="50800" rIns="50800" bIns="50800" rtlCol="0" anchor="ctr"/>
            <a:lstStyle/>
            <a:p>
              <a:pPr algn="ctr">
                <a:lnSpc>
                  <a:spcPts val="3079"/>
                </a:lnSpc>
              </a:pPr>
              <a:endParaRPr/>
            </a:p>
          </p:txBody>
        </p:sp>
      </p:grpSp>
      <p:grpSp>
        <p:nvGrpSpPr>
          <p:cNvPr id="5" name="Group 5"/>
          <p:cNvGrpSpPr/>
          <p:nvPr/>
        </p:nvGrpSpPr>
        <p:grpSpPr>
          <a:xfrm>
            <a:off x="12827449" y="-2057400"/>
            <a:ext cx="13578021" cy="3086100"/>
            <a:chOff x="0" y="0"/>
            <a:chExt cx="18104028" cy="4114800"/>
          </a:xfrm>
        </p:grpSpPr>
        <p:grpSp>
          <p:nvGrpSpPr>
            <p:cNvPr id="6" name="Group 6"/>
            <p:cNvGrpSpPr/>
            <p:nvPr/>
          </p:nvGrpSpPr>
          <p:grpSpPr>
            <a:xfrm>
              <a:off x="0" y="0"/>
              <a:ext cx="7278707" cy="4114800"/>
              <a:chOff x="0" y="0"/>
              <a:chExt cx="1437769" cy="812800"/>
            </a:xfrm>
          </p:grpSpPr>
          <p:sp>
            <p:nvSpPr>
              <p:cNvPr id="7" name="Freeform 7"/>
              <p:cNvSpPr/>
              <p:nvPr/>
            </p:nvSpPr>
            <p:spPr>
              <a:xfrm>
                <a:off x="0" y="0"/>
                <a:ext cx="1437769" cy="812800"/>
              </a:xfrm>
              <a:custGeom>
                <a:avLst/>
                <a:gdLst/>
                <a:ahLst/>
                <a:cxnLst/>
                <a:rect l="l" t="t" r="r" b="b"/>
                <a:pathLst>
                  <a:path w="1437769" h="812800">
                    <a:moveTo>
                      <a:pt x="0" y="0"/>
                    </a:moveTo>
                    <a:lnTo>
                      <a:pt x="1437769" y="0"/>
                    </a:lnTo>
                    <a:lnTo>
                      <a:pt x="1437769" y="812800"/>
                    </a:lnTo>
                    <a:lnTo>
                      <a:pt x="0" y="812800"/>
                    </a:lnTo>
                    <a:close/>
                  </a:path>
                </a:pathLst>
              </a:custGeom>
              <a:solidFill>
                <a:srgbClr val="882A1B"/>
              </a:solidFill>
            </p:spPr>
          </p:sp>
          <p:sp>
            <p:nvSpPr>
              <p:cNvPr id="8" name="TextBox 8"/>
              <p:cNvSpPr txBox="1"/>
              <p:nvPr/>
            </p:nvSpPr>
            <p:spPr>
              <a:xfrm>
                <a:off x="0" y="-38100"/>
                <a:ext cx="1437769" cy="850900"/>
              </a:xfrm>
              <a:prstGeom prst="rect">
                <a:avLst/>
              </a:prstGeom>
            </p:spPr>
            <p:txBody>
              <a:bodyPr lIns="50800" tIns="50800" rIns="50800" bIns="50800" rtlCol="0" anchor="ctr"/>
              <a:lstStyle/>
              <a:p>
                <a:pPr algn="ctr">
                  <a:lnSpc>
                    <a:spcPts val="3079"/>
                  </a:lnSpc>
                </a:pPr>
                <a:endParaRPr/>
              </a:p>
            </p:txBody>
          </p:sp>
        </p:grpSp>
        <p:sp>
          <p:nvSpPr>
            <p:cNvPr id="9" name="TextBox 9"/>
            <p:cNvSpPr txBox="1"/>
            <p:nvPr/>
          </p:nvSpPr>
          <p:spPr>
            <a:xfrm>
              <a:off x="177800" y="2954867"/>
              <a:ext cx="17926228" cy="969433"/>
            </a:xfrm>
            <a:prstGeom prst="rect">
              <a:avLst/>
            </a:prstGeom>
          </p:spPr>
          <p:txBody>
            <a:bodyPr lIns="0" tIns="0" rIns="0" bIns="0" rtlCol="0" anchor="t">
              <a:spAutoFit/>
            </a:bodyPr>
            <a:lstStyle/>
            <a:p>
              <a:pPr marL="0" lvl="0" indent="0">
                <a:lnSpc>
                  <a:spcPts val="5600"/>
                </a:lnSpc>
                <a:spcBef>
                  <a:spcPct val="0"/>
                </a:spcBef>
              </a:pPr>
              <a:r>
                <a:rPr lang="en-US" sz="5000">
                  <a:solidFill>
                    <a:srgbClr val="F4F1E8"/>
                  </a:solidFill>
                  <a:latin typeface="Cabin"/>
                </a:rPr>
                <a:t>I. Mã hóa Huffman</a:t>
              </a:r>
            </a:p>
          </p:txBody>
        </p:sp>
      </p:grpSp>
      <p:sp>
        <p:nvSpPr>
          <p:cNvPr id="10" name="Freeform 10"/>
          <p:cNvSpPr/>
          <p:nvPr/>
        </p:nvSpPr>
        <p:spPr>
          <a:xfrm>
            <a:off x="10649441" y="3138036"/>
            <a:ext cx="8063852" cy="4010927"/>
          </a:xfrm>
          <a:custGeom>
            <a:avLst/>
            <a:gdLst/>
            <a:ahLst/>
            <a:cxnLst/>
            <a:rect l="l" t="t" r="r" b="b"/>
            <a:pathLst>
              <a:path w="8063852" h="4010927">
                <a:moveTo>
                  <a:pt x="0" y="0"/>
                </a:moveTo>
                <a:lnTo>
                  <a:pt x="8063852" y="0"/>
                </a:lnTo>
                <a:lnTo>
                  <a:pt x="8063852" y="4010928"/>
                </a:lnTo>
                <a:lnTo>
                  <a:pt x="0" y="4010928"/>
                </a:lnTo>
                <a:lnTo>
                  <a:pt x="0" y="0"/>
                </a:lnTo>
                <a:close/>
              </a:path>
            </a:pathLst>
          </a:custGeom>
          <a:blipFill>
            <a:blip r:embed="rId2"/>
            <a:stretch>
              <a:fillRect t="-6544" b="-6544"/>
            </a:stretch>
          </a:blipFill>
        </p:spPr>
      </p:sp>
      <p:grpSp>
        <p:nvGrpSpPr>
          <p:cNvPr id="11" name="Group 11"/>
          <p:cNvGrpSpPr/>
          <p:nvPr/>
        </p:nvGrpSpPr>
        <p:grpSpPr>
          <a:xfrm>
            <a:off x="-1751523" y="-1660351"/>
            <a:ext cx="4579312" cy="4579312"/>
            <a:chOff x="0" y="0"/>
            <a:chExt cx="6105749" cy="6105749"/>
          </a:xfrm>
        </p:grpSpPr>
        <p:sp>
          <p:nvSpPr>
            <p:cNvPr id="12" name="Freeform 12"/>
            <p:cNvSpPr/>
            <p:nvPr/>
          </p:nvSpPr>
          <p:spPr>
            <a:xfrm>
              <a:off x="0" y="0"/>
              <a:ext cx="6105749" cy="6105749"/>
            </a:xfrm>
            <a:custGeom>
              <a:avLst/>
              <a:gdLst/>
              <a:ahLst/>
              <a:cxnLst/>
              <a:rect l="l" t="t" r="r" b="b"/>
              <a:pathLst>
                <a:path w="6105749" h="6105749">
                  <a:moveTo>
                    <a:pt x="0" y="0"/>
                  </a:moveTo>
                  <a:lnTo>
                    <a:pt x="6105749" y="0"/>
                  </a:lnTo>
                  <a:lnTo>
                    <a:pt x="6105749" y="6105749"/>
                  </a:lnTo>
                  <a:lnTo>
                    <a:pt x="0" y="610574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3" name="Freeform 13"/>
            <p:cNvSpPr/>
            <p:nvPr/>
          </p:nvSpPr>
          <p:spPr>
            <a:xfrm>
              <a:off x="101600" y="88900"/>
              <a:ext cx="5809510" cy="5809510"/>
            </a:xfrm>
            <a:custGeom>
              <a:avLst/>
              <a:gdLst/>
              <a:ahLst/>
              <a:cxnLst/>
              <a:rect l="l" t="t" r="r" b="b"/>
              <a:pathLst>
                <a:path w="5809510" h="5809510">
                  <a:moveTo>
                    <a:pt x="0" y="0"/>
                  </a:moveTo>
                  <a:lnTo>
                    <a:pt x="5809510" y="0"/>
                  </a:lnTo>
                  <a:lnTo>
                    <a:pt x="5809510" y="5809510"/>
                  </a:lnTo>
                  <a:lnTo>
                    <a:pt x="0" y="580951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4" name="Freeform 14"/>
            <p:cNvSpPr/>
            <p:nvPr/>
          </p:nvSpPr>
          <p:spPr>
            <a:xfrm>
              <a:off x="187583" y="177800"/>
              <a:ext cx="5486400" cy="5486400"/>
            </a:xfrm>
            <a:custGeom>
              <a:avLst/>
              <a:gdLst/>
              <a:ahLst/>
              <a:cxnLst/>
              <a:rect l="l" t="t" r="r" b="b"/>
              <a:pathLst>
                <a:path w="5486400" h="5486400">
                  <a:moveTo>
                    <a:pt x="0" y="0"/>
                  </a:moveTo>
                  <a:lnTo>
                    <a:pt x="5486400" y="0"/>
                  </a:lnTo>
                  <a:lnTo>
                    <a:pt x="5486400" y="5486400"/>
                  </a:lnTo>
                  <a:lnTo>
                    <a:pt x="0" y="54864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grpSp>
      <p:sp>
        <p:nvSpPr>
          <p:cNvPr id="15" name="TextBox 15"/>
          <p:cNvSpPr txBox="1"/>
          <p:nvPr/>
        </p:nvSpPr>
        <p:spPr>
          <a:xfrm>
            <a:off x="426253" y="336550"/>
            <a:ext cx="1683484" cy="1422400"/>
          </a:xfrm>
          <a:prstGeom prst="rect">
            <a:avLst/>
          </a:prstGeom>
        </p:spPr>
        <p:txBody>
          <a:bodyPr lIns="0" tIns="0" rIns="0" bIns="0" rtlCol="0" anchor="t">
            <a:spAutoFit/>
          </a:bodyPr>
          <a:lstStyle/>
          <a:p>
            <a:pPr marL="0" lvl="0" indent="0">
              <a:lnSpc>
                <a:spcPts val="5600"/>
              </a:lnSpc>
              <a:spcBef>
                <a:spcPct val="0"/>
              </a:spcBef>
            </a:pPr>
            <a:r>
              <a:rPr lang="en-US" sz="5000">
                <a:solidFill>
                  <a:srgbClr val="F4F1E8"/>
                </a:solidFill>
                <a:latin typeface="Cabin"/>
              </a:rPr>
              <a:t>Khái niệm</a:t>
            </a:r>
          </a:p>
        </p:txBody>
      </p:sp>
      <p:sp>
        <p:nvSpPr>
          <p:cNvPr id="16" name="TextBox 16"/>
          <p:cNvSpPr txBox="1"/>
          <p:nvPr/>
        </p:nvSpPr>
        <p:spPr>
          <a:xfrm>
            <a:off x="538133" y="3793116"/>
            <a:ext cx="8361461" cy="1367174"/>
          </a:xfrm>
          <a:prstGeom prst="rect">
            <a:avLst/>
          </a:prstGeom>
        </p:spPr>
        <p:txBody>
          <a:bodyPr lIns="0" tIns="0" rIns="0" bIns="0" rtlCol="0" anchor="t">
            <a:spAutoFit/>
          </a:bodyPr>
          <a:lstStyle/>
          <a:p>
            <a:pPr marL="847248" lvl="1" indent="-423624">
              <a:lnSpc>
                <a:spcPts val="5493"/>
              </a:lnSpc>
              <a:spcBef>
                <a:spcPct val="0"/>
              </a:spcBef>
              <a:buFont typeface="Arial"/>
              <a:buChar char="•"/>
            </a:pPr>
            <a:r>
              <a:rPr lang="en-US" sz="3924">
                <a:solidFill>
                  <a:srgbClr val="000000"/>
                </a:solidFill>
                <a:latin typeface="Muli"/>
              </a:rPr>
              <a:t>Mã Huffman là một loại mã tiền tố tối ưu đặc biệt. </a:t>
            </a:r>
          </a:p>
        </p:txBody>
      </p:sp>
      <p:sp>
        <p:nvSpPr>
          <p:cNvPr id="17" name="TextBox 17"/>
          <p:cNvSpPr txBox="1"/>
          <p:nvPr/>
        </p:nvSpPr>
        <p:spPr>
          <a:xfrm>
            <a:off x="484664" y="6034444"/>
            <a:ext cx="9266168" cy="1367174"/>
          </a:xfrm>
          <a:prstGeom prst="rect">
            <a:avLst/>
          </a:prstGeom>
        </p:spPr>
        <p:txBody>
          <a:bodyPr lIns="0" tIns="0" rIns="0" bIns="0" rtlCol="0" anchor="t">
            <a:spAutoFit/>
          </a:bodyPr>
          <a:lstStyle/>
          <a:p>
            <a:pPr marL="847248" lvl="1" indent="-423624">
              <a:lnSpc>
                <a:spcPts val="5493"/>
              </a:lnSpc>
              <a:spcBef>
                <a:spcPct val="0"/>
              </a:spcBef>
              <a:buFont typeface="Arial"/>
              <a:buChar char="•"/>
            </a:pPr>
            <a:r>
              <a:rPr lang="en-US" sz="3924">
                <a:solidFill>
                  <a:srgbClr val="000000"/>
                </a:solidFill>
                <a:latin typeface="Muli"/>
              </a:rPr>
              <a:t>Thường được sử dụng để nén dữ liệu không gây mất dữ liệu.</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4F1E8"/>
        </a:solidFill>
        <a:effectLst/>
      </p:bgPr>
    </p:bg>
    <p:spTree>
      <p:nvGrpSpPr>
        <p:cNvPr id="1" name=""/>
        <p:cNvGrpSpPr/>
        <p:nvPr/>
      </p:nvGrpSpPr>
      <p:grpSpPr>
        <a:xfrm>
          <a:off x="0" y="0"/>
          <a:ext cx="0" cy="0"/>
          <a:chOff x="0" y="0"/>
          <a:chExt cx="0" cy="0"/>
        </a:xfrm>
      </p:grpSpPr>
      <p:grpSp>
        <p:nvGrpSpPr>
          <p:cNvPr id="2" name="Group 2"/>
          <p:cNvGrpSpPr/>
          <p:nvPr/>
        </p:nvGrpSpPr>
        <p:grpSpPr>
          <a:xfrm>
            <a:off x="9339387" y="9955221"/>
            <a:ext cx="8948613" cy="3086100"/>
            <a:chOff x="0" y="0"/>
            <a:chExt cx="2356836" cy="812800"/>
          </a:xfrm>
        </p:grpSpPr>
        <p:sp>
          <p:nvSpPr>
            <p:cNvPr id="3" name="Freeform 3"/>
            <p:cNvSpPr/>
            <p:nvPr/>
          </p:nvSpPr>
          <p:spPr>
            <a:xfrm>
              <a:off x="0" y="0"/>
              <a:ext cx="2356836" cy="812800"/>
            </a:xfrm>
            <a:custGeom>
              <a:avLst/>
              <a:gdLst/>
              <a:ahLst/>
              <a:cxnLst/>
              <a:rect l="l" t="t" r="r" b="b"/>
              <a:pathLst>
                <a:path w="2356836" h="812800">
                  <a:moveTo>
                    <a:pt x="0" y="0"/>
                  </a:moveTo>
                  <a:lnTo>
                    <a:pt x="2356836" y="0"/>
                  </a:lnTo>
                  <a:lnTo>
                    <a:pt x="2356836" y="812800"/>
                  </a:lnTo>
                  <a:lnTo>
                    <a:pt x="0" y="812800"/>
                  </a:lnTo>
                  <a:close/>
                </a:path>
              </a:pathLst>
            </a:custGeom>
            <a:solidFill>
              <a:srgbClr val="882A1B"/>
            </a:solidFill>
          </p:spPr>
        </p:sp>
        <p:sp>
          <p:nvSpPr>
            <p:cNvPr id="4" name="TextBox 4"/>
            <p:cNvSpPr txBox="1"/>
            <p:nvPr/>
          </p:nvSpPr>
          <p:spPr>
            <a:xfrm>
              <a:off x="0" y="-38100"/>
              <a:ext cx="2356836" cy="850900"/>
            </a:xfrm>
            <a:prstGeom prst="rect">
              <a:avLst/>
            </a:prstGeom>
          </p:spPr>
          <p:txBody>
            <a:bodyPr lIns="50800" tIns="50800" rIns="50800" bIns="50800" rtlCol="0" anchor="ctr"/>
            <a:lstStyle/>
            <a:p>
              <a:pPr algn="ctr">
                <a:lnSpc>
                  <a:spcPts val="3079"/>
                </a:lnSpc>
              </a:pPr>
              <a:endParaRPr/>
            </a:p>
          </p:txBody>
        </p:sp>
      </p:grpSp>
      <p:grpSp>
        <p:nvGrpSpPr>
          <p:cNvPr id="5" name="Group 5"/>
          <p:cNvGrpSpPr/>
          <p:nvPr/>
        </p:nvGrpSpPr>
        <p:grpSpPr>
          <a:xfrm>
            <a:off x="9554998" y="-2057400"/>
            <a:ext cx="8733002" cy="3086100"/>
            <a:chOff x="0" y="0"/>
            <a:chExt cx="2300050" cy="812800"/>
          </a:xfrm>
        </p:grpSpPr>
        <p:sp>
          <p:nvSpPr>
            <p:cNvPr id="6" name="Freeform 6"/>
            <p:cNvSpPr/>
            <p:nvPr/>
          </p:nvSpPr>
          <p:spPr>
            <a:xfrm>
              <a:off x="0" y="0"/>
              <a:ext cx="2300050" cy="812800"/>
            </a:xfrm>
            <a:custGeom>
              <a:avLst/>
              <a:gdLst/>
              <a:ahLst/>
              <a:cxnLst/>
              <a:rect l="l" t="t" r="r" b="b"/>
              <a:pathLst>
                <a:path w="2300050" h="812800">
                  <a:moveTo>
                    <a:pt x="0" y="0"/>
                  </a:moveTo>
                  <a:lnTo>
                    <a:pt x="2300050" y="0"/>
                  </a:lnTo>
                  <a:lnTo>
                    <a:pt x="2300050" y="812800"/>
                  </a:lnTo>
                  <a:lnTo>
                    <a:pt x="0" y="812800"/>
                  </a:lnTo>
                  <a:close/>
                </a:path>
              </a:pathLst>
            </a:custGeom>
            <a:solidFill>
              <a:srgbClr val="882A1B"/>
            </a:solidFill>
          </p:spPr>
        </p:sp>
        <p:sp>
          <p:nvSpPr>
            <p:cNvPr id="7" name="TextBox 7"/>
            <p:cNvSpPr txBox="1"/>
            <p:nvPr/>
          </p:nvSpPr>
          <p:spPr>
            <a:xfrm>
              <a:off x="0" y="-38100"/>
              <a:ext cx="2300050" cy="850900"/>
            </a:xfrm>
            <a:prstGeom prst="rect">
              <a:avLst/>
            </a:prstGeom>
          </p:spPr>
          <p:txBody>
            <a:bodyPr lIns="50800" tIns="50800" rIns="50800" bIns="50800" rtlCol="0" anchor="ctr"/>
            <a:lstStyle/>
            <a:p>
              <a:pPr algn="ctr">
                <a:lnSpc>
                  <a:spcPts val="3079"/>
                </a:lnSpc>
              </a:pPr>
              <a:endParaRPr/>
            </a:p>
          </p:txBody>
        </p:sp>
      </p:grpSp>
      <p:grpSp>
        <p:nvGrpSpPr>
          <p:cNvPr id="8" name="Group 8"/>
          <p:cNvGrpSpPr/>
          <p:nvPr/>
        </p:nvGrpSpPr>
        <p:grpSpPr>
          <a:xfrm>
            <a:off x="-1751523" y="-1660351"/>
            <a:ext cx="4686469" cy="4686469"/>
            <a:chOff x="0" y="0"/>
            <a:chExt cx="6248625" cy="6248625"/>
          </a:xfrm>
        </p:grpSpPr>
        <p:sp>
          <p:nvSpPr>
            <p:cNvPr id="9" name="Freeform 9"/>
            <p:cNvSpPr/>
            <p:nvPr/>
          </p:nvSpPr>
          <p:spPr>
            <a:xfrm>
              <a:off x="0" y="0"/>
              <a:ext cx="6248625" cy="6248625"/>
            </a:xfrm>
            <a:custGeom>
              <a:avLst/>
              <a:gdLst/>
              <a:ahLst/>
              <a:cxnLst/>
              <a:rect l="l" t="t" r="r" b="b"/>
              <a:pathLst>
                <a:path w="6248625" h="6248625">
                  <a:moveTo>
                    <a:pt x="0" y="0"/>
                  </a:moveTo>
                  <a:lnTo>
                    <a:pt x="6248625" y="0"/>
                  </a:lnTo>
                  <a:lnTo>
                    <a:pt x="6248625" y="6248625"/>
                  </a:lnTo>
                  <a:lnTo>
                    <a:pt x="0" y="62486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103977" y="90980"/>
              <a:ext cx="5945453" cy="5945453"/>
            </a:xfrm>
            <a:custGeom>
              <a:avLst/>
              <a:gdLst/>
              <a:ahLst/>
              <a:cxnLst/>
              <a:rect l="l" t="t" r="r" b="b"/>
              <a:pathLst>
                <a:path w="5945453" h="5945453">
                  <a:moveTo>
                    <a:pt x="0" y="0"/>
                  </a:moveTo>
                  <a:lnTo>
                    <a:pt x="5945454" y="0"/>
                  </a:lnTo>
                  <a:lnTo>
                    <a:pt x="5945454" y="5945454"/>
                  </a:lnTo>
                  <a:lnTo>
                    <a:pt x="0" y="594545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91973" y="181961"/>
              <a:ext cx="5614783" cy="5614783"/>
            </a:xfrm>
            <a:custGeom>
              <a:avLst/>
              <a:gdLst/>
              <a:ahLst/>
              <a:cxnLst/>
              <a:rect l="l" t="t" r="r" b="b"/>
              <a:pathLst>
                <a:path w="5614783" h="5614783">
                  <a:moveTo>
                    <a:pt x="0" y="0"/>
                  </a:moveTo>
                  <a:lnTo>
                    <a:pt x="5614782" y="0"/>
                  </a:lnTo>
                  <a:lnTo>
                    <a:pt x="5614782" y="5614783"/>
                  </a:lnTo>
                  <a:lnTo>
                    <a:pt x="0" y="561478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grpSp>
        <p:nvGrpSpPr>
          <p:cNvPr id="13" name="Group 13"/>
          <p:cNvGrpSpPr/>
          <p:nvPr/>
        </p:nvGrpSpPr>
        <p:grpSpPr>
          <a:xfrm>
            <a:off x="12492669" y="8713845"/>
            <a:ext cx="4590104" cy="944870"/>
            <a:chOff x="0" y="0"/>
            <a:chExt cx="6120138" cy="1259827"/>
          </a:xfrm>
        </p:grpSpPr>
        <p:grpSp>
          <p:nvGrpSpPr>
            <p:cNvPr id="14" name="Group 14"/>
            <p:cNvGrpSpPr/>
            <p:nvPr/>
          </p:nvGrpSpPr>
          <p:grpSpPr>
            <a:xfrm>
              <a:off x="0" y="0"/>
              <a:ext cx="2193851" cy="1259827"/>
              <a:chOff x="0" y="0"/>
              <a:chExt cx="433353" cy="248855"/>
            </a:xfrm>
          </p:grpSpPr>
          <p:sp>
            <p:nvSpPr>
              <p:cNvPr id="15" name="Freeform 15"/>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sp>
          <p:sp>
            <p:nvSpPr>
              <p:cNvPr id="16" name="TextBox 16"/>
              <p:cNvSpPr txBox="1"/>
              <p:nvPr/>
            </p:nvSpPr>
            <p:spPr>
              <a:xfrm>
                <a:off x="0" y="-57150"/>
                <a:ext cx="433353" cy="306005"/>
              </a:xfrm>
              <a:prstGeom prst="rect">
                <a:avLst/>
              </a:prstGeom>
            </p:spPr>
            <p:txBody>
              <a:bodyPr lIns="50800" tIns="50800" rIns="50800" bIns="50800" rtlCol="0" anchor="ctr"/>
              <a:lstStyle/>
              <a:p>
                <a:pPr algn="ctr">
                  <a:lnSpc>
                    <a:spcPts val="3919"/>
                  </a:lnSpc>
                </a:pPr>
                <a:r>
                  <a:rPr lang="en-US" sz="2799">
                    <a:solidFill>
                      <a:srgbClr val="FFFFFF"/>
                    </a:solidFill>
                    <a:latin typeface="Muli"/>
                  </a:rPr>
                  <a:t>A | 5</a:t>
                </a:r>
              </a:p>
            </p:txBody>
          </p:sp>
        </p:grpSp>
        <p:grpSp>
          <p:nvGrpSpPr>
            <p:cNvPr id="17" name="Group 17"/>
            <p:cNvGrpSpPr/>
            <p:nvPr/>
          </p:nvGrpSpPr>
          <p:grpSpPr>
            <a:xfrm>
              <a:off x="3926287" y="0"/>
              <a:ext cx="2193851" cy="1259827"/>
              <a:chOff x="0" y="0"/>
              <a:chExt cx="433353" cy="248855"/>
            </a:xfrm>
          </p:grpSpPr>
          <p:sp>
            <p:nvSpPr>
              <p:cNvPr id="18" name="Freeform 18"/>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sp>
          <p:sp>
            <p:nvSpPr>
              <p:cNvPr id="19" name="TextBox 19"/>
              <p:cNvSpPr txBox="1"/>
              <p:nvPr/>
            </p:nvSpPr>
            <p:spPr>
              <a:xfrm>
                <a:off x="0" y="-47625"/>
                <a:ext cx="433353" cy="296480"/>
              </a:xfrm>
              <a:prstGeom prst="rect">
                <a:avLst/>
              </a:prstGeom>
            </p:spPr>
            <p:txBody>
              <a:bodyPr lIns="50800" tIns="50800" rIns="50800" bIns="50800" rtlCol="0" anchor="ctr"/>
              <a:lstStyle/>
              <a:p>
                <a:pPr algn="ctr">
                  <a:lnSpc>
                    <a:spcPts val="4059"/>
                  </a:lnSpc>
                </a:pPr>
                <a:r>
                  <a:rPr lang="en-US" sz="2899">
                    <a:solidFill>
                      <a:srgbClr val="FFFFFF"/>
                    </a:solidFill>
                    <a:latin typeface="Muli"/>
                  </a:rPr>
                  <a:t>B | 9</a:t>
                </a:r>
              </a:p>
            </p:txBody>
          </p:sp>
        </p:grpSp>
      </p:grpSp>
      <p:sp>
        <p:nvSpPr>
          <p:cNvPr id="20" name="AutoShape 20"/>
          <p:cNvSpPr/>
          <p:nvPr/>
        </p:nvSpPr>
        <p:spPr>
          <a:xfrm flipH="1">
            <a:off x="13248982" y="7570953"/>
            <a:ext cx="1129422" cy="1129422"/>
          </a:xfrm>
          <a:prstGeom prst="line">
            <a:avLst/>
          </a:prstGeom>
          <a:ln w="38100" cap="flat">
            <a:solidFill>
              <a:srgbClr val="882A1B"/>
            </a:solidFill>
            <a:prstDash val="solid"/>
            <a:headEnd type="oval" w="lg" len="lg"/>
            <a:tailEnd type="oval" w="lg" len="lg"/>
          </a:ln>
        </p:spPr>
      </p:sp>
      <p:sp>
        <p:nvSpPr>
          <p:cNvPr id="21" name="AutoShape 21"/>
          <p:cNvSpPr/>
          <p:nvPr/>
        </p:nvSpPr>
        <p:spPr>
          <a:xfrm flipH="1" flipV="1">
            <a:off x="15353231" y="7530742"/>
            <a:ext cx="1087183" cy="1170137"/>
          </a:xfrm>
          <a:prstGeom prst="line">
            <a:avLst/>
          </a:prstGeom>
          <a:ln w="38100" cap="flat">
            <a:solidFill>
              <a:srgbClr val="882A1B"/>
            </a:solidFill>
            <a:prstDash val="solid"/>
            <a:headEnd type="oval" w="lg" len="lg"/>
            <a:tailEnd type="oval" w="lg" len="lg"/>
          </a:ln>
        </p:spPr>
      </p:sp>
      <p:grpSp>
        <p:nvGrpSpPr>
          <p:cNvPr id="22" name="Group 22"/>
          <p:cNvGrpSpPr/>
          <p:nvPr/>
        </p:nvGrpSpPr>
        <p:grpSpPr>
          <a:xfrm>
            <a:off x="14004317" y="6918532"/>
            <a:ext cx="1645388" cy="944870"/>
            <a:chOff x="0" y="0"/>
            <a:chExt cx="433353" cy="248855"/>
          </a:xfrm>
        </p:grpSpPr>
        <p:sp>
          <p:nvSpPr>
            <p:cNvPr id="23" name="Freeform 23"/>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sp>
        <p:sp>
          <p:nvSpPr>
            <p:cNvPr id="24" name="TextBox 24"/>
            <p:cNvSpPr txBox="1"/>
            <p:nvPr/>
          </p:nvSpPr>
          <p:spPr>
            <a:xfrm>
              <a:off x="0" y="-57150"/>
              <a:ext cx="433353" cy="306005"/>
            </a:xfrm>
            <a:prstGeom prst="rect">
              <a:avLst/>
            </a:prstGeom>
          </p:spPr>
          <p:txBody>
            <a:bodyPr lIns="50800" tIns="50800" rIns="50800" bIns="50800" rtlCol="0" anchor="ctr"/>
            <a:lstStyle/>
            <a:p>
              <a:pPr algn="ctr">
                <a:lnSpc>
                  <a:spcPts val="3919"/>
                </a:lnSpc>
              </a:pPr>
              <a:r>
                <a:rPr lang="en-US" sz="2799">
                  <a:solidFill>
                    <a:srgbClr val="FFFFFF"/>
                  </a:solidFill>
                  <a:latin typeface="Muli"/>
                </a:rPr>
                <a:t>AB | 14</a:t>
              </a:r>
            </a:p>
          </p:txBody>
        </p:sp>
      </p:grpSp>
      <p:grpSp>
        <p:nvGrpSpPr>
          <p:cNvPr id="25" name="Group 25"/>
          <p:cNvGrpSpPr/>
          <p:nvPr/>
        </p:nvGrpSpPr>
        <p:grpSpPr>
          <a:xfrm>
            <a:off x="10647149" y="6918532"/>
            <a:ext cx="1645388" cy="944870"/>
            <a:chOff x="0" y="0"/>
            <a:chExt cx="433353" cy="248855"/>
          </a:xfrm>
        </p:grpSpPr>
        <p:sp>
          <p:nvSpPr>
            <p:cNvPr id="26" name="Freeform 26"/>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sp>
        <p:sp>
          <p:nvSpPr>
            <p:cNvPr id="27" name="TextBox 27"/>
            <p:cNvSpPr txBox="1"/>
            <p:nvPr/>
          </p:nvSpPr>
          <p:spPr>
            <a:xfrm>
              <a:off x="0" y="-57150"/>
              <a:ext cx="433353" cy="306005"/>
            </a:xfrm>
            <a:prstGeom prst="rect">
              <a:avLst/>
            </a:prstGeom>
          </p:spPr>
          <p:txBody>
            <a:bodyPr lIns="50800" tIns="50800" rIns="50800" bIns="50800" rtlCol="0" anchor="ctr"/>
            <a:lstStyle/>
            <a:p>
              <a:pPr algn="ctr">
                <a:lnSpc>
                  <a:spcPts val="3919"/>
                </a:lnSpc>
              </a:pPr>
              <a:r>
                <a:rPr lang="en-US" sz="2799">
                  <a:solidFill>
                    <a:srgbClr val="FFFFFF"/>
                  </a:solidFill>
                  <a:latin typeface="Muli"/>
                </a:rPr>
                <a:t>C | 12</a:t>
              </a:r>
            </a:p>
          </p:txBody>
        </p:sp>
      </p:grpSp>
      <p:sp>
        <p:nvSpPr>
          <p:cNvPr id="28" name="TextBox 28"/>
          <p:cNvSpPr txBox="1"/>
          <p:nvPr/>
        </p:nvSpPr>
        <p:spPr>
          <a:xfrm>
            <a:off x="9732035" y="130175"/>
            <a:ext cx="13444671" cy="717550"/>
          </a:xfrm>
          <a:prstGeom prst="rect">
            <a:avLst/>
          </a:prstGeom>
        </p:spPr>
        <p:txBody>
          <a:bodyPr lIns="0" tIns="0" rIns="0" bIns="0" rtlCol="0" anchor="t">
            <a:spAutoFit/>
          </a:bodyPr>
          <a:lstStyle/>
          <a:p>
            <a:pPr marL="0" lvl="0" indent="0">
              <a:lnSpc>
                <a:spcPts val="5600"/>
              </a:lnSpc>
              <a:spcBef>
                <a:spcPct val="0"/>
              </a:spcBef>
            </a:pPr>
            <a:r>
              <a:rPr lang="en-US" sz="5000">
                <a:solidFill>
                  <a:srgbClr val="F4F1E8"/>
                </a:solidFill>
                <a:latin typeface="Cabin"/>
              </a:rPr>
              <a:t>II. Priority Queue trong mã hóa</a:t>
            </a:r>
          </a:p>
        </p:txBody>
      </p:sp>
      <p:sp>
        <p:nvSpPr>
          <p:cNvPr id="29" name="TextBox 29"/>
          <p:cNvSpPr txBox="1"/>
          <p:nvPr/>
        </p:nvSpPr>
        <p:spPr>
          <a:xfrm>
            <a:off x="-61163" y="130175"/>
            <a:ext cx="2103526" cy="2127250"/>
          </a:xfrm>
          <a:prstGeom prst="rect">
            <a:avLst/>
          </a:prstGeom>
        </p:spPr>
        <p:txBody>
          <a:bodyPr lIns="0" tIns="0" rIns="0" bIns="0" rtlCol="0" anchor="t">
            <a:spAutoFit/>
          </a:bodyPr>
          <a:lstStyle/>
          <a:p>
            <a:pPr marL="0" lvl="0" indent="0" algn="ctr">
              <a:lnSpc>
                <a:spcPts val="5600"/>
              </a:lnSpc>
              <a:spcBef>
                <a:spcPct val="0"/>
              </a:spcBef>
            </a:pPr>
            <a:r>
              <a:rPr lang="en-US" sz="5000">
                <a:solidFill>
                  <a:srgbClr val="F4F1E8"/>
                </a:solidFill>
                <a:latin typeface="Cabin"/>
              </a:rPr>
              <a:t>Cách thực hiện</a:t>
            </a:r>
          </a:p>
        </p:txBody>
      </p:sp>
      <p:sp>
        <p:nvSpPr>
          <p:cNvPr id="30" name="TextBox 30"/>
          <p:cNvSpPr txBox="1"/>
          <p:nvPr/>
        </p:nvSpPr>
        <p:spPr>
          <a:xfrm>
            <a:off x="3394080" y="1577975"/>
            <a:ext cx="9845635" cy="679450"/>
          </a:xfrm>
          <a:prstGeom prst="rect">
            <a:avLst/>
          </a:prstGeom>
        </p:spPr>
        <p:txBody>
          <a:bodyPr lIns="0" tIns="0" rIns="0" bIns="0" rtlCol="0" anchor="t">
            <a:spAutoFit/>
          </a:bodyPr>
          <a:lstStyle/>
          <a:p>
            <a:pPr marL="0" lvl="0" indent="0" algn="ctr">
              <a:lnSpc>
                <a:spcPts val="5599"/>
              </a:lnSpc>
              <a:spcBef>
                <a:spcPct val="0"/>
              </a:spcBef>
            </a:pPr>
            <a:r>
              <a:rPr lang="en-US" sz="3999" u="none" strike="noStrike">
                <a:solidFill>
                  <a:srgbClr val="000000"/>
                </a:solidFill>
                <a:latin typeface="Muli Bold"/>
              </a:rPr>
              <a:t>Xây dựng cây Huffman từ Priority Queue</a:t>
            </a:r>
          </a:p>
        </p:txBody>
      </p:sp>
      <p:sp>
        <p:nvSpPr>
          <p:cNvPr id="31" name="TextBox 31"/>
          <p:cNvSpPr txBox="1"/>
          <p:nvPr/>
        </p:nvSpPr>
        <p:spPr>
          <a:xfrm>
            <a:off x="1232304" y="3972124"/>
            <a:ext cx="5960441" cy="756031"/>
          </a:xfrm>
          <a:prstGeom prst="rect">
            <a:avLst/>
          </a:prstGeom>
        </p:spPr>
        <p:txBody>
          <a:bodyPr lIns="0" tIns="0" rIns="0" bIns="0" rtlCol="0" anchor="t">
            <a:spAutoFit/>
          </a:bodyPr>
          <a:lstStyle/>
          <a:p>
            <a:pPr>
              <a:lnSpc>
                <a:spcPts val="6103"/>
              </a:lnSpc>
              <a:spcBef>
                <a:spcPct val="0"/>
              </a:spcBef>
            </a:pPr>
            <a:r>
              <a:rPr lang="en-US" sz="4359">
                <a:solidFill>
                  <a:srgbClr val="000000"/>
                </a:solidFill>
                <a:latin typeface="Muli"/>
              </a:rPr>
              <a:t>Lặp lại các bước trên:</a:t>
            </a:r>
          </a:p>
        </p:txBody>
      </p:sp>
      <p:grpSp>
        <p:nvGrpSpPr>
          <p:cNvPr id="32" name="Group 32"/>
          <p:cNvGrpSpPr/>
          <p:nvPr/>
        </p:nvGrpSpPr>
        <p:grpSpPr>
          <a:xfrm>
            <a:off x="12514366" y="5019905"/>
            <a:ext cx="1299328" cy="1299328"/>
            <a:chOff x="0" y="0"/>
            <a:chExt cx="812800" cy="812800"/>
          </a:xfrm>
        </p:grpSpPr>
        <p:sp>
          <p:nvSpPr>
            <p:cNvPr id="33" name="Freeform 3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82A1B"/>
            </a:solidFill>
          </p:spPr>
        </p:sp>
        <p:sp>
          <p:nvSpPr>
            <p:cNvPr id="34" name="TextBox 34"/>
            <p:cNvSpPr txBox="1"/>
            <p:nvPr/>
          </p:nvSpPr>
          <p:spPr>
            <a:xfrm>
              <a:off x="76200" y="19050"/>
              <a:ext cx="660400" cy="717550"/>
            </a:xfrm>
            <a:prstGeom prst="rect">
              <a:avLst/>
            </a:prstGeom>
          </p:spPr>
          <p:txBody>
            <a:bodyPr lIns="50800" tIns="50800" rIns="50800" bIns="50800" rtlCol="0" anchor="ctr"/>
            <a:lstStyle/>
            <a:p>
              <a:pPr algn="ctr">
                <a:lnSpc>
                  <a:spcPts val="3919"/>
                </a:lnSpc>
              </a:pPr>
              <a:r>
                <a:rPr lang="en-US" sz="2799">
                  <a:solidFill>
                    <a:srgbClr val="FFFFFF"/>
                  </a:solidFill>
                  <a:latin typeface="Muli"/>
                </a:rPr>
                <a:t>26</a:t>
              </a:r>
            </a:p>
          </p:txBody>
        </p:sp>
      </p:grpSp>
      <p:sp>
        <p:nvSpPr>
          <p:cNvPr id="35" name="AutoShape 35"/>
          <p:cNvSpPr/>
          <p:nvPr/>
        </p:nvSpPr>
        <p:spPr>
          <a:xfrm flipH="1">
            <a:off x="11727826" y="5775640"/>
            <a:ext cx="1129422" cy="1129422"/>
          </a:xfrm>
          <a:prstGeom prst="line">
            <a:avLst/>
          </a:prstGeom>
          <a:ln w="38100" cap="flat">
            <a:solidFill>
              <a:srgbClr val="882A1B"/>
            </a:solidFill>
            <a:prstDash val="solid"/>
            <a:headEnd type="oval" w="lg" len="lg"/>
            <a:tailEnd type="oval" w="lg" len="lg"/>
          </a:ln>
        </p:spPr>
      </p:sp>
      <p:sp>
        <p:nvSpPr>
          <p:cNvPr id="36" name="AutoShape 36"/>
          <p:cNvSpPr/>
          <p:nvPr/>
        </p:nvSpPr>
        <p:spPr>
          <a:xfrm flipH="1" flipV="1">
            <a:off x="13686582" y="5788606"/>
            <a:ext cx="1087183" cy="1170137"/>
          </a:xfrm>
          <a:prstGeom prst="line">
            <a:avLst/>
          </a:prstGeom>
          <a:ln w="38100" cap="flat">
            <a:solidFill>
              <a:srgbClr val="882A1B"/>
            </a:solidFill>
            <a:prstDash val="solid"/>
            <a:headEnd type="oval" w="lg" len="lg"/>
            <a:tailEnd type="oval" w="lg" len="lg"/>
          </a:ln>
        </p:spPr>
      </p:sp>
      <p:graphicFrame>
        <p:nvGraphicFramePr>
          <p:cNvPr id="39" name="Table 12">
            <a:extLst>
              <a:ext uri="{FF2B5EF4-FFF2-40B4-BE49-F238E27FC236}">
                <a16:creationId xmlns:a16="http://schemas.microsoft.com/office/drawing/2014/main" id="{6FF0152D-EEF2-4ECC-705D-1FE4BA63D230}"/>
              </a:ext>
            </a:extLst>
          </p:cNvPr>
          <p:cNvGraphicFramePr>
            <a:graphicFrameLocks noGrp="1"/>
          </p:cNvGraphicFramePr>
          <p:nvPr>
            <p:extLst>
              <p:ext uri="{D42A27DB-BD31-4B8C-83A1-F6EECF244321}">
                <p14:modId xmlns:p14="http://schemas.microsoft.com/office/powerpoint/2010/main" val="3707754655"/>
              </p:ext>
            </p:extLst>
          </p:nvPr>
        </p:nvGraphicFramePr>
        <p:xfrm>
          <a:off x="12043076" y="2699935"/>
          <a:ext cx="2335328" cy="1390650"/>
        </p:xfrm>
        <a:graphic>
          <a:graphicData uri="http://schemas.openxmlformats.org/drawingml/2006/table">
            <a:tbl>
              <a:tblPr/>
              <a:tblGrid>
                <a:gridCol w="2335328">
                  <a:extLst>
                    <a:ext uri="{9D8B030D-6E8A-4147-A177-3AD203B41FA5}">
                      <a16:colId xmlns:a16="http://schemas.microsoft.com/office/drawing/2014/main" val="20000"/>
                    </a:ext>
                  </a:extLst>
                </a:gridCol>
              </a:tblGrid>
              <a:tr h="1390650">
                <a:tc>
                  <a:txBody>
                    <a:bodyPr/>
                    <a:lstStyle/>
                    <a:p>
                      <a:pPr algn="ctr">
                        <a:lnSpc>
                          <a:spcPts val="3499"/>
                        </a:lnSpc>
                        <a:defRPr/>
                      </a:pPr>
                      <a:endParaRPr lang="en-US" sz="2499">
                        <a:solidFill>
                          <a:srgbClr val="000000"/>
                        </a:solidFill>
                        <a:latin typeface="Muli Bold"/>
                      </a:endParaRPr>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solidFill>
                      <a:srgbClr val="FFEBCD"/>
                    </a:solidFill>
                  </a:tcPr>
                </a:tc>
                <a:extLst>
                  <a:ext uri="{0D108BD9-81ED-4DB2-BD59-A6C34878D82A}">
                    <a16:rowId xmlns:a16="http://schemas.microsoft.com/office/drawing/2014/main" val="10000"/>
                  </a:ext>
                </a:extLst>
              </a:tr>
            </a:tbl>
          </a:graphicData>
        </a:graphic>
      </p:graphicFrame>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4F1E8"/>
        </a:solidFill>
        <a:effectLst/>
      </p:bgPr>
    </p:bg>
    <p:spTree>
      <p:nvGrpSpPr>
        <p:cNvPr id="1" name=""/>
        <p:cNvGrpSpPr/>
        <p:nvPr/>
      </p:nvGrpSpPr>
      <p:grpSpPr>
        <a:xfrm>
          <a:off x="0" y="0"/>
          <a:ext cx="0" cy="0"/>
          <a:chOff x="0" y="0"/>
          <a:chExt cx="0" cy="0"/>
        </a:xfrm>
      </p:grpSpPr>
      <p:grpSp>
        <p:nvGrpSpPr>
          <p:cNvPr id="2" name="Group 2"/>
          <p:cNvGrpSpPr/>
          <p:nvPr/>
        </p:nvGrpSpPr>
        <p:grpSpPr>
          <a:xfrm>
            <a:off x="9339387" y="9955221"/>
            <a:ext cx="8948613" cy="3086100"/>
            <a:chOff x="0" y="0"/>
            <a:chExt cx="2356836" cy="812800"/>
          </a:xfrm>
        </p:grpSpPr>
        <p:sp>
          <p:nvSpPr>
            <p:cNvPr id="3" name="Freeform 3"/>
            <p:cNvSpPr/>
            <p:nvPr/>
          </p:nvSpPr>
          <p:spPr>
            <a:xfrm>
              <a:off x="0" y="0"/>
              <a:ext cx="2356836" cy="812800"/>
            </a:xfrm>
            <a:custGeom>
              <a:avLst/>
              <a:gdLst/>
              <a:ahLst/>
              <a:cxnLst/>
              <a:rect l="l" t="t" r="r" b="b"/>
              <a:pathLst>
                <a:path w="2356836" h="812800">
                  <a:moveTo>
                    <a:pt x="0" y="0"/>
                  </a:moveTo>
                  <a:lnTo>
                    <a:pt x="2356836" y="0"/>
                  </a:lnTo>
                  <a:lnTo>
                    <a:pt x="2356836" y="812800"/>
                  </a:lnTo>
                  <a:lnTo>
                    <a:pt x="0" y="812800"/>
                  </a:lnTo>
                  <a:close/>
                </a:path>
              </a:pathLst>
            </a:custGeom>
            <a:solidFill>
              <a:srgbClr val="882A1B"/>
            </a:solidFill>
          </p:spPr>
        </p:sp>
        <p:sp>
          <p:nvSpPr>
            <p:cNvPr id="4" name="TextBox 4"/>
            <p:cNvSpPr txBox="1"/>
            <p:nvPr/>
          </p:nvSpPr>
          <p:spPr>
            <a:xfrm>
              <a:off x="0" y="-38100"/>
              <a:ext cx="2356836" cy="850900"/>
            </a:xfrm>
            <a:prstGeom prst="rect">
              <a:avLst/>
            </a:prstGeom>
          </p:spPr>
          <p:txBody>
            <a:bodyPr lIns="50800" tIns="50800" rIns="50800" bIns="50800" rtlCol="0" anchor="ctr"/>
            <a:lstStyle/>
            <a:p>
              <a:pPr algn="ctr">
                <a:lnSpc>
                  <a:spcPts val="3079"/>
                </a:lnSpc>
              </a:pPr>
              <a:endParaRPr/>
            </a:p>
          </p:txBody>
        </p:sp>
      </p:grpSp>
      <p:grpSp>
        <p:nvGrpSpPr>
          <p:cNvPr id="5" name="Group 5"/>
          <p:cNvGrpSpPr/>
          <p:nvPr/>
        </p:nvGrpSpPr>
        <p:grpSpPr>
          <a:xfrm>
            <a:off x="9554998" y="-2057400"/>
            <a:ext cx="8733002" cy="3086100"/>
            <a:chOff x="0" y="0"/>
            <a:chExt cx="2300050" cy="812800"/>
          </a:xfrm>
        </p:grpSpPr>
        <p:sp>
          <p:nvSpPr>
            <p:cNvPr id="6" name="Freeform 6"/>
            <p:cNvSpPr/>
            <p:nvPr/>
          </p:nvSpPr>
          <p:spPr>
            <a:xfrm>
              <a:off x="0" y="0"/>
              <a:ext cx="2300050" cy="812800"/>
            </a:xfrm>
            <a:custGeom>
              <a:avLst/>
              <a:gdLst/>
              <a:ahLst/>
              <a:cxnLst/>
              <a:rect l="l" t="t" r="r" b="b"/>
              <a:pathLst>
                <a:path w="2300050" h="812800">
                  <a:moveTo>
                    <a:pt x="0" y="0"/>
                  </a:moveTo>
                  <a:lnTo>
                    <a:pt x="2300050" y="0"/>
                  </a:lnTo>
                  <a:lnTo>
                    <a:pt x="2300050" y="812800"/>
                  </a:lnTo>
                  <a:lnTo>
                    <a:pt x="0" y="812800"/>
                  </a:lnTo>
                  <a:close/>
                </a:path>
              </a:pathLst>
            </a:custGeom>
            <a:solidFill>
              <a:srgbClr val="882A1B"/>
            </a:solidFill>
          </p:spPr>
        </p:sp>
        <p:sp>
          <p:nvSpPr>
            <p:cNvPr id="7" name="TextBox 7"/>
            <p:cNvSpPr txBox="1"/>
            <p:nvPr/>
          </p:nvSpPr>
          <p:spPr>
            <a:xfrm>
              <a:off x="0" y="-38100"/>
              <a:ext cx="2300050" cy="850900"/>
            </a:xfrm>
            <a:prstGeom prst="rect">
              <a:avLst/>
            </a:prstGeom>
          </p:spPr>
          <p:txBody>
            <a:bodyPr lIns="50800" tIns="50800" rIns="50800" bIns="50800" rtlCol="0" anchor="ctr"/>
            <a:lstStyle/>
            <a:p>
              <a:pPr algn="ctr">
                <a:lnSpc>
                  <a:spcPts val="3079"/>
                </a:lnSpc>
              </a:pPr>
              <a:endParaRPr/>
            </a:p>
          </p:txBody>
        </p:sp>
      </p:grpSp>
      <p:grpSp>
        <p:nvGrpSpPr>
          <p:cNvPr id="8" name="Group 8"/>
          <p:cNvGrpSpPr/>
          <p:nvPr/>
        </p:nvGrpSpPr>
        <p:grpSpPr>
          <a:xfrm>
            <a:off x="-1751523" y="-1660351"/>
            <a:ext cx="4686469" cy="4686469"/>
            <a:chOff x="0" y="0"/>
            <a:chExt cx="6248625" cy="6248625"/>
          </a:xfrm>
        </p:grpSpPr>
        <p:sp>
          <p:nvSpPr>
            <p:cNvPr id="9" name="Freeform 9"/>
            <p:cNvSpPr/>
            <p:nvPr/>
          </p:nvSpPr>
          <p:spPr>
            <a:xfrm>
              <a:off x="0" y="0"/>
              <a:ext cx="6248625" cy="6248625"/>
            </a:xfrm>
            <a:custGeom>
              <a:avLst/>
              <a:gdLst/>
              <a:ahLst/>
              <a:cxnLst/>
              <a:rect l="l" t="t" r="r" b="b"/>
              <a:pathLst>
                <a:path w="6248625" h="6248625">
                  <a:moveTo>
                    <a:pt x="0" y="0"/>
                  </a:moveTo>
                  <a:lnTo>
                    <a:pt x="6248625" y="0"/>
                  </a:lnTo>
                  <a:lnTo>
                    <a:pt x="6248625" y="6248625"/>
                  </a:lnTo>
                  <a:lnTo>
                    <a:pt x="0" y="62486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103977" y="90980"/>
              <a:ext cx="5945453" cy="5945453"/>
            </a:xfrm>
            <a:custGeom>
              <a:avLst/>
              <a:gdLst/>
              <a:ahLst/>
              <a:cxnLst/>
              <a:rect l="l" t="t" r="r" b="b"/>
              <a:pathLst>
                <a:path w="5945453" h="5945453">
                  <a:moveTo>
                    <a:pt x="0" y="0"/>
                  </a:moveTo>
                  <a:lnTo>
                    <a:pt x="5945454" y="0"/>
                  </a:lnTo>
                  <a:lnTo>
                    <a:pt x="5945454" y="5945454"/>
                  </a:lnTo>
                  <a:lnTo>
                    <a:pt x="0" y="594545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91973" y="181961"/>
              <a:ext cx="5614783" cy="5614783"/>
            </a:xfrm>
            <a:custGeom>
              <a:avLst/>
              <a:gdLst/>
              <a:ahLst/>
              <a:cxnLst/>
              <a:rect l="l" t="t" r="r" b="b"/>
              <a:pathLst>
                <a:path w="5614783" h="5614783">
                  <a:moveTo>
                    <a:pt x="0" y="0"/>
                  </a:moveTo>
                  <a:lnTo>
                    <a:pt x="5614782" y="0"/>
                  </a:lnTo>
                  <a:lnTo>
                    <a:pt x="5614782" y="5614783"/>
                  </a:lnTo>
                  <a:lnTo>
                    <a:pt x="0" y="561478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graphicFrame>
        <p:nvGraphicFramePr>
          <p:cNvPr id="12" name="Table 12"/>
          <p:cNvGraphicFramePr>
            <a:graphicFrameLocks noGrp="1"/>
          </p:cNvGraphicFramePr>
          <p:nvPr>
            <p:extLst>
              <p:ext uri="{D42A27DB-BD31-4B8C-83A1-F6EECF244321}">
                <p14:modId xmlns:p14="http://schemas.microsoft.com/office/powerpoint/2010/main" val="664296639"/>
              </p:ext>
            </p:extLst>
          </p:nvPr>
        </p:nvGraphicFramePr>
        <p:xfrm>
          <a:off x="12043076" y="2699935"/>
          <a:ext cx="2335328" cy="1390650"/>
        </p:xfrm>
        <a:graphic>
          <a:graphicData uri="http://schemas.openxmlformats.org/drawingml/2006/table">
            <a:tbl>
              <a:tblPr/>
              <a:tblGrid>
                <a:gridCol w="2335328">
                  <a:extLst>
                    <a:ext uri="{9D8B030D-6E8A-4147-A177-3AD203B41FA5}">
                      <a16:colId xmlns:a16="http://schemas.microsoft.com/office/drawing/2014/main" val="20000"/>
                    </a:ext>
                  </a:extLst>
                </a:gridCol>
              </a:tblGrid>
              <a:tr h="1390650">
                <a:tc>
                  <a:txBody>
                    <a:bodyPr/>
                    <a:lstStyle/>
                    <a:p>
                      <a:pPr algn="ctr">
                        <a:lnSpc>
                          <a:spcPts val="3499"/>
                        </a:lnSpc>
                        <a:defRPr/>
                      </a:pPr>
                      <a:r>
                        <a:rPr lang="en-US" sz="2499">
                          <a:solidFill>
                            <a:srgbClr val="000000"/>
                          </a:solidFill>
                          <a:latin typeface="Muli Bold"/>
                        </a:rPr>
                        <a:t>Key: CAB</a:t>
                      </a:r>
                      <a:endParaRPr lang="en-US" sz="1100"/>
                    </a:p>
                    <a:p>
                      <a:pPr algn="ctr">
                        <a:lnSpc>
                          <a:spcPts val="3499"/>
                        </a:lnSpc>
                      </a:pPr>
                      <a:r>
                        <a:rPr lang="en-US" sz="2499">
                          <a:solidFill>
                            <a:srgbClr val="000000"/>
                          </a:solidFill>
                          <a:latin typeface="Muli Bold"/>
                        </a:rPr>
                        <a:t>Value: 26</a:t>
                      </a:r>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solidFill>
                      <a:srgbClr val="FFEBCD"/>
                    </a:solidFill>
                  </a:tcPr>
                </a:tc>
                <a:extLst>
                  <a:ext uri="{0D108BD9-81ED-4DB2-BD59-A6C34878D82A}">
                    <a16:rowId xmlns:a16="http://schemas.microsoft.com/office/drawing/2014/main" val="10000"/>
                  </a:ext>
                </a:extLst>
              </a:tr>
            </a:tbl>
          </a:graphicData>
        </a:graphic>
      </p:graphicFrame>
      <p:grpSp>
        <p:nvGrpSpPr>
          <p:cNvPr id="13" name="Group 13"/>
          <p:cNvGrpSpPr/>
          <p:nvPr/>
        </p:nvGrpSpPr>
        <p:grpSpPr>
          <a:xfrm>
            <a:off x="12492669" y="8713845"/>
            <a:ext cx="4590104" cy="944870"/>
            <a:chOff x="0" y="0"/>
            <a:chExt cx="6120138" cy="1259827"/>
          </a:xfrm>
        </p:grpSpPr>
        <p:grpSp>
          <p:nvGrpSpPr>
            <p:cNvPr id="14" name="Group 14"/>
            <p:cNvGrpSpPr/>
            <p:nvPr/>
          </p:nvGrpSpPr>
          <p:grpSpPr>
            <a:xfrm>
              <a:off x="0" y="0"/>
              <a:ext cx="2193851" cy="1259827"/>
              <a:chOff x="0" y="0"/>
              <a:chExt cx="433353" cy="248855"/>
            </a:xfrm>
          </p:grpSpPr>
          <p:sp>
            <p:nvSpPr>
              <p:cNvPr id="15" name="Freeform 15"/>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sp>
          <p:sp>
            <p:nvSpPr>
              <p:cNvPr id="16" name="TextBox 16"/>
              <p:cNvSpPr txBox="1"/>
              <p:nvPr/>
            </p:nvSpPr>
            <p:spPr>
              <a:xfrm>
                <a:off x="0" y="-57150"/>
                <a:ext cx="433353" cy="306005"/>
              </a:xfrm>
              <a:prstGeom prst="rect">
                <a:avLst/>
              </a:prstGeom>
            </p:spPr>
            <p:txBody>
              <a:bodyPr lIns="50800" tIns="50800" rIns="50800" bIns="50800" rtlCol="0" anchor="ctr"/>
              <a:lstStyle/>
              <a:p>
                <a:pPr algn="ctr">
                  <a:lnSpc>
                    <a:spcPts val="3919"/>
                  </a:lnSpc>
                </a:pPr>
                <a:r>
                  <a:rPr lang="en-US" sz="2799">
                    <a:solidFill>
                      <a:srgbClr val="FFFFFF"/>
                    </a:solidFill>
                    <a:latin typeface="Muli"/>
                  </a:rPr>
                  <a:t>A | 5</a:t>
                </a:r>
              </a:p>
            </p:txBody>
          </p:sp>
        </p:grpSp>
        <p:grpSp>
          <p:nvGrpSpPr>
            <p:cNvPr id="17" name="Group 17"/>
            <p:cNvGrpSpPr/>
            <p:nvPr/>
          </p:nvGrpSpPr>
          <p:grpSpPr>
            <a:xfrm>
              <a:off x="3926287" y="0"/>
              <a:ext cx="2193851" cy="1259827"/>
              <a:chOff x="0" y="0"/>
              <a:chExt cx="433353" cy="248855"/>
            </a:xfrm>
          </p:grpSpPr>
          <p:sp>
            <p:nvSpPr>
              <p:cNvPr id="18" name="Freeform 18"/>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sp>
          <p:sp>
            <p:nvSpPr>
              <p:cNvPr id="19" name="TextBox 19"/>
              <p:cNvSpPr txBox="1"/>
              <p:nvPr/>
            </p:nvSpPr>
            <p:spPr>
              <a:xfrm>
                <a:off x="0" y="-47625"/>
                <a:ext cx="433353" cy="296480"/>
              </a:xfrm>
              <a:prstGeom prst="rect">
                <a:avLst/>
              </a:prstGeom>
            </p:spPr>
            <p:txBody>
              <a:bodyPr lIns="50800" tIns="50800" rIns="50800" bIns="50800" rtlCol="0" anchor="ctr"/>
              <a:lstStyle/>
              <a:p>
                <a:pPr algn="ctr">
                  <a:lnSpc>
                    <a:spcPts val="4059"/>
                  </a:lnSpc>
                </a:pPr>
                <a:r>
                  <a:rPr lang="en-US" sz="2899">
                    <a:solidFill>
                      <a:srgbClr val="FFFFFF"/>
                    </a:solidFill>
                    <a:latin typeface="Muli"/>
                  </a:rPr>
                  <a:t>B | 9</a:t>
                </a:r>
              </a:p>
            </p:txBody>
          </p:sp>
        </p:grpSp>
      </p:grpSp>
      <p:sp>
        <p:nvSpPr>
          <p:cNvPr id="20" name="AutoShape 20"/>
          <p:cNvSpPr/>
          <p:nvPr/>
        </p:nvSpPr>
        <p:spPr>
          <a:xfrm flipH="1">
            <a:off x="13248982" y="7570953"/>
            <a:ext cx="1129422" cy="1129422"/>
          </a:xfrm>
          <a:prstGeom prst="line">
            <a:avLst/>
          </a:prstGeom>
          <a:ln w="38100" cap="flat">
            <a:solidFill>
              <a:srgbClr val="882A1B"/>
            </a:solidFill>
            <a:prstDash val="solid"/>
            <a:headEnd type="oval" w="lg" len="lg"/>
            <a:tailEnd type="oval" w="lg" len="lg"/>
          </a:ln>
        </p:spPr>
      </p:sp>
      <p:sp>
        <p:nvSpPr>
          <p:cNvPr id="21" name="AutoShape 21"/>
          <p:cNvSpPr/>
          <p:nvPr/>
        </p:nvSpPr>
        <p:spPr>
          <a:xfrm flipH="1" flipV="1">
            <a:off x="15353231" y="7530742"/>
            <a:ext cx="1087183" cy="1170137"/>
          </a:xfrm>
          <a:prstGeom prst="line">
            <a:avLst/>
          </a:prstGeom>
          <a:ln w="38100" cap="flat">
            <a:solidFill>
              <a:srgbClr val="882A1B"/>
            </a:solidFill>
            <a:prstDash val="solid"/>
            <a:headEnd type="oval" w="lg" len="lg"/>
            <a:tailEnd type="oval" w="lg" len="lg"/>
          </a:ln>
        </p:spPr>
      </p:sp>
      <p:grpSp>
        <p:nvGrpSpPr>
          <p:cNvPr id="22" name="Group 22"/>
          <p:cNvGrpSpPr/>
          <p:nvPr/>
        </p:nvGrpSpPr>
        <p:grpSpPr>
          <a:xfrm>
            <a:off x="14004317" y="6918532"/>
            <a:ext cx="1645388" cy="944870"/>
            <a:chOff x="0" y="0"/>
            <a:chExt cx="433353" cy="248855"/>
          </a:xfrm>
        </p:grpSpPr>
        <p:sp>
          <p:nvSpPr>
            <p:cNvPr id="23" name="Freeform 23"/>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sp>
        <p:sp>
          <p:nvSpPr>
            <p:cNvPr id="24" name="TextBox 24"/>
            <p:cNvSpPr txBox="1"/>
            <p:nvPr/>
          </p:nvSpPr>
          <p:spPr>
            <a:xfrm>
              <a:off x="0" y="-57150"/>
              <a:ext cx="433353" cy="306005"/>
            </a:xfrm>
            <a:prstGeom prst="rect">
              <a:avLst/>
            </a:prstGeom>
          </p:spPr>
          <p:txBody>
            <a:bodyPr lIns="50800" tIns="50800" rIns="50800" bIns="50800" rtlCol="0" anchor="ctr"/>
            <a:lstStyle/>
            <a:p>
              <a:pPr algn="ctr">
                <a:lnSpc>
                  <a:spcPts val="3919"/>
                </a:lnSpc>
              </a:pPr>
              <a:r>
                <a:rPr lang="en-US" sz="2799">
                  <a:solidFill>
                    <a:srgbClr val="FFFFFF"/>
                  </a:solidFill>
                  <a:latin typeface="Muli"/>
                </a:rPr>
                <a:t>AB | 14</a:t>
              </a:r>
            </a:p>
          </p:txBody>
        </p:sp>
      </p:grpSp>
      <p:grpSp>
        <p:nvGrpSpPr>
          <p:cNvPr id="25" name="Group 25"/>
          <p:cNvGrpSpPr/>
          <p:nvPr/>
        </p:nvGrpSpPr>
        <p:grpSpPr>
          <a:xfrm>
            <a:off x="10647149" y="6918532"/>
            <a:ext cx="1645388" cy="944870"/>
            <a:chOff x="0" y="0"/>
            <a:chExt cx="433353" cy="248855"/>
          </a:xfrm>
        </p:grpSpPr>
        <p:sp>
          <p:nvSpPr>
            <p:cNvPr id="26" name="Freeform 26"/>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sp>
        <p:sp>
          <p:nvSpPr>
            <p:cNvPr id="27" name="TextBox 27"/>
            <p:cNvSpPr txBox="1"/>
            <p:nvPr/>
          </p:nvSpPr>
          <p:spPr>
            <a:xfrm>
              <a:off x="0" y="-57150"/>
              <a:ext cx="433353" cy="306005"/>
            </a:xfrm>
            <a:prstGeom prst="rect">
              <a:avLst/>
            </a:prstGeom>
          </p:spPr>
          <p:txBody>
            <a:bodyPr lIns="50800" tIns="50800" rIns="50800" bIns="50800" rtlCol="0" anchor="ctr"/>
            <a:lstStyle/>
            <a:p>
              <a:pPr algn="ctr">
                <a:lnSpc>
                  <a:spcPts val="3919"/>
                </a:lnSpc>
              </a:pPr>
              <a:r>
                <a:rPr lang="en-US" sz="2799">
                  <a:solidFill>
                    <a:srgbClr val="FFFFFF"/>
                  </a:solidFill>
                  <a:latin typeface="Muli"/>
                </a:rPr>
                <a:t>C | 12</a:t>
              </a:r>
            </a:p>
          </p:txBody>
        </p:sp>
      </p:grpSp>
      <p:sp>
        <p:nvSpPr>
          <p:cNvPr id="28" name="TextBox 28"/>
          <p:cNvSpPr txBox="1"/>
          <p:nvPr/>
        </p:nvSpPr>
        <p:spPr>
          <a:xfrm>
            <a:off x="9732035" y="130175"/>
            <a:ext cx="13444671" cy="717550"/>
          </a:xfrm>
          <a:prstGeom prst="rect">
            <a:avLst/>
          </a:prstGeom>
        </p:spPr>
        <p:txBody>
          <a:bodyPr lIns="0" tIns="0" rIns="0" bIns="0" rtlCol="0" anchor="t">
            <a:spAutoFit/>
          </a:bodyPr>
          <a:lstStyle/>
          <a:p>
            <a:pPr marL="0" lvl="0" indent="0">
              <a:lnSpc>
                <a:spcPts val="5600"/>
              </a:lnSpc>
              <a:spcBef>
                <a:spcPct val="0"/>
              </a:spcBef>
            </a:pPr>
            <a:r>
              <a:rPr lang="en-US" sz="5000">
                <a:solidFill>
                  <a:srgbClr val="F4F1E8"/>
                </a:solidFill>
                <a:latin typeface="Cabin"/>
              </a:rPr>
              <a:t>II. Priority Queue trong mã hóa</a:t>
            </a:r>
          </a:p>
        </p:txBody>
      </p:sp>
      <p:sp>
        <p:nvSpPr>
          <p:cNvPr id="29" name="TextBox 29"/>
          <p:cNvSpPr txBox="1"/>
          <p:nvPr/>
        </p:nvSpPr>
        <p:spPr>
          <a:xfrm>
            <a:off x="-61163" y="130175"/>
            <a:ext cx="2103526" cy="2127250"/>
          </a:xfrm>
          <a:prstGeom prst="rect">
            <a:avLst/>
          </a:prstGeom>
        </p:spPr>
        <p:txBody>
          <a:bodyPr lIns="0" tIns="0" rIns="0" bIns="0" rtlCol="0" anchor="t">
            <a:spAutoFit/>
          </a:bodyPr>
          <a:lstStyle/>
          <a:p>
            <a:pPr marL="0" lvl="0" indent="0" algn="ctr">
              <a:lnSpc>
                <a:spcPts val="5600"/>
              </a:lnSpc>
              <a:spcBef>
                <a:spcPct val="0"/>
              </a:spcBef>
            </a:pPr>
            <a:r>
              <a:rPr lang="en-US" sz="5000">
                <a:solidFill>
                  <a:srgbClr val="F4F1E8"/>
                </a:solidFill>
                <a:latin typeface="Cabin"/>
              </a:rPr>
              <a:t>Cách thực hiện</a:t>
            </a:r>
          </a:p>
        </p:txBody>
      </p:sp>
      <p:sp>
        <p:nvSpPr>
          <p:cNvPr id="30" name="TextBox 30"/>
          <p:cNvSpPr txBox="1"/>
          <p:nvPr/>
        </p:nvSpPr>
        <p:spPr>
          <a:xfrm>
            <a:off x="3394080" y="1577975"/>
            <a:ext cx="9845635" cy="679450"/>
          </a:xfrm>
          <a:prstGeom prst="rect">
            <a:avLst/>
          </a:prstGeom>
        </p:spPr>
        <p:txBody>
          <a:bodyPr lIns="0" tIns="0" rIns="0" bIns="0" rtlCol="0" anchor="t">
            <a:spAutoFit/>
          </a:bodyPr>
          <a:lstStyle/>
          <a:p>
            <a:pPr marL="0" lvl="0" indent="0" algn="ctr">
              <a:lnSpc>
                <a:spcPts val="5599"/>
              </a:lnSpc>
              <a:spcBef>
                <a:spcPct val="0"/>
              </a:spcBef>
            </a:pPr>
            <a:r>
              <a:rPr lang="en-US" sz="3999" u="none" strike="noStrike">
                <a:solidFill>
                  <a:srgbClr val="000000"/>
                </a:solidFill>
                <a:latin typeface="Muli Bold"/>
              </a:rPr>
              <a:t>Xây dựng cây Huffman từ Priority Queue</a:t>
            </a:r>
          </a:p>
        </p:txBody>
      </p:sp>
      <p:sp>
        <p:nvSpPr>
          <p:cNvPr id="31" name="TextBox 31"/>
          <p:cNvSpPr txBox="1"/>
          <p:nvPr/>
        </p:nvSpPr>
        <p:spPr>
          <a:xfrm>
            <a:off x="1232304" y="3972124"/>
            <a:ext cx="5960441" cy="756031"/>
          </a:xfrm>
          <a:prstGeom prst="rect">
            <a:avLst/>
          </a:prstGeom>
        </p:spPr>
        <p:txBody>
          <a:bodyPr lIns="0" tIns="0" rIns="0" bIns="0" rtlCol="0" anchor="t">
            <a:spAutoFit/>
          </a:bodyPr>
          <a:lstStyle/>
          <a:p>
            <a:pPr>
              <a:lnSpc>
                <a:spcPts val="6103"/>
              </a:lnSpc>
              <a:spcBef>
                <a:spcPct val="0"/>
              </a:spcBef>
            </a:pPr>
            <a:r>
              <a:rPr lang="en-US" sz="4359">
                <a:solidFill>
                  <a:srgbClr val="000000"/>
                </a:solidFill>
                <a:latin typeface="Muli"/>
              </a:rPr>
              <a:t>Lặp lại các bước trên:</a:t>
            </a:r>
          </a:p>
        </p:txBody>
      </p:sp>
      <p:grpSp>
        <p:nvGrpSpPr>
          <p:cNvPr id="32" name="Group 32"/>
          <p:cNvGrpSpPr/>
          <p:nvPr/>
        </p:nvGrpSpPr>
        <p:grpSpPr>
          <a:xfrm>
            <a:off x="12514366" y="5019905"/>
            <a:ext cx="1299328" cy="1299328"/>
            <a:chOff x="0" y="0"/>
            <a:chExt cx="812800" cy="812800"/>
          </a:xfrm>
        </p:grpSpPr>
        <p:sp>
          <p:nvSpPr>
            <p:cNvPr id="33" name="Freeform 3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82A1B"/>
            </a:solidFill>
          </p:spPr>
        </p:sp>
        <p:sp>
          <p:nvSpPr>
            <p:cNvPr id="34" name="TextBox 34"/>
            <p:cNvSpPr txBox="1"/>
            <p:nvPr/>
          </p:nvSpPr>
          <p:spPr>
            <a:xfrm>
              <a:off x="76200" y="19050"/>
              <a:ext cx="660400" cy="717550"/>
            </a:xfrm>
            <a:prstGeom prst="rect">
              <a:avLst/>
            </a:prstGeom>
          </p:spPr>
          <p:txBody>
            <a:bodyPr lIns="50800" tIns="50800" rIns="50800" bIns="50800" rtlCol="0" anchor="ctr"/>
            <a:lstStyle/>
            <a:p>
              <a:pPr algn="ctr">
                <a:lnSpc>
                  <a:spcPts val="3919"/>
                </a:lnSpc>
              </a:pPr>
              <a:r>
                <a:rPr lang="en-US" sz="2799">
                  <a:solidFill>
                    <a:srgbClr val="FFFFFF"/>
                  </a:solidFill>
                  <a:latin typeface="Muli"/>
                </a:rPr>
                <a:t>26</a:t>
              </a:r>
            </a:p>
          </p:txBody>
        </p:sp>
      </p:grpSp>
      <p:sp>
        <p:nvSpPr>
          <p:cNvPr id="35" name="AutoShape 35"/>
          <p:cNvSpPr/>
          <p:nvPr/>
        </p:nvSpPr>
        <p:spPr>
          <a:xfrm flipH="1">
            <a:off x="11727826" y="5775640"/>
            <a:ext cx="1129422" cy="1129422"/>
          </a:xfrm>
          <a:prstGeom prst="line">
            <a:avLst/>
          </a:prstGeom>
          <a:ln w="38100" cap="flat">
            <a:solidFill>
              <a:srgbClr val="882A1B"/>
            </a:solidFill>
            <a:prstDash val="solid"/>
            <a:headEnd type="oval" w="lg" len="lg"/>
            <a:tailEnd type="oval" w="lg" len="lg"/>
          </a:ln>
        </p:spPr>
      </p:sp>
      <p:sp>
        <p:nvSpPr>
          <p:cNvPr id="36" name="AutoShape 36"/>
          <p:cNvSpPr/>
          <p:nvPr/>
        </p:nvSpPr>
        <p:spPr>
          <a:xfrm flipH="1" flipV="1">
            <a:off x="13686582" y="5788606"/>
            <a:ext cx="1087183" cy="1170137"/>
          </a:xfrm>
          <a:prstGeom prst="line">
            <a:avLst/>
          </a:prstGeom>
          <a:ln w="38100" cap="flat">
            <a:solidFill>
              <a:srgbClr val="882A1B"/>
            </a:solidFill>
            <a:prstDash val="solid"/>
            <a:headEnd type="oval" w="lg" len="lg"/>
            <a:tailEnd type="oval" w="lg" len="lg"/>
          </a:ln>
        </p:spPr>
      </p:sp>
      <p:sp>
        <p:nvSpPr>
          <p:cNvPr id="37" name="Freeform 37"/>
          <p:cNvSpPr/>
          <p:nvPr/>
        </p:nvSpPr>
        <p:spPr>
          <a:xfrm rot="9382879" flipH="1">
            <a:off x="12072526" y="3407436"/>
            <a:ext cx="883681" cy="2641437"/>
          </a:xfrm>
          <a:custGeom>
            <a:avLst/>
            <a:gdLst/>
            <a:ahLst/>
            <a:cxnLst/>
            <a:rect l="l" t="t" r="r" b="b"/>
            <a:pathLst>
              <a:path w="883681" h="2641437">
                <a:moveTo>
                  <a:pt x="883680" y="0"/>
                </a:moveTo>
                <a:lnTo>
                  <a:pt x="0" y="0"/>
                </a:lnTo>
                <a:lnTo>
                  <a:pt x="0" y="2641437"/>
                </a:lnTo>
                <a:lnTo>
                  <a:pt x="883680" y="2641437"/>
                </a:lnTo>
                <a:lnTo>
                  <a:pt x="883680" y="0"/>
                </a:lnTo>
                <a:close/>
              </a:path>
            </a:pathLst>
          </a:custGeom>
          <a:blipFill>
            <a:blip r:embed="rId8">
              <a:extLst>
                <a:ext uri="{96DAC541-7B7A-43D3-8B79-37D633B846F1}">
                  <asvg:svgBlip xmlns:asvg="http://schemas.microsoft.com/office/drawing/2016/SVG/main" r:embed="rId9"/>
                </a:ext>
              </a:extLst>
            </a:blip>
            <a:stretch>
              <a:fillRect/>
            </a:stretch>
          </a:blipFill>
        </p:spPr>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4F1E8"/>
        </a:solidFill>
        <a:effectLst/>
      </p:bgPr>
    </p:bg>
    <p:spTree>
      <p:nvGrpSpPr>
        <p:cNvPr id="1" name=""/>
        <p:cNvGrpSpPr/>
        <p:nvPr/>
      </p:nvGrpSpPr>
      <p:grpSpPr>
        <a:xfrm>
          <a:off x="0" y="0"/>
          <a:ext cx="0" cy="0"/>
          <a:chOff x="0" y="0"/>
          <a:chExt cx="0" cy="0"/>
        </a:xfrm>
      </p:grpSpPr>
      <p:grpSp>
        <p:nvGrpSpPr>
          <p:cNvPr id="2" name="Group 2"/>
          <p:cNvGrpSpPr/>
          <p:nvPr/>
        </p:nvGrpSpPr>
        <p:grpSpPr>
          <a:xfrm>
            <a:off x="9339387" y="9955221"/>
            <a:ext cx="8948613" cy="3086100"/>
            <a:chOff x="0" y="0"/>
            <a:chExt cx="2356836" cy="812800"/>
          </a:xfrm>
        </p:grpSpPr>
        <p:sp>
          <p:nvSpPr>
            <p:cNvPr id="3" name="Freeform 3"/>
            <p:cNvSpPr/>
            <p:nvPr/>
          </p:nvSpPr>
          <p:spPr>
            <a:xfrm>
              <a:off x="0" y="0"/>
              <a:ext cx="2356836" cy="812800"/>
            </a:xfrm>
            <a:custGeom>
              <a:avLst/>
              <a:gdLst/>
              <a:ahLst/>
              <a:cxnLst/>
              <a:rect l="l" t="t" r="r" b="b"/>
              <a:pathLst>
                <a:path w="2356836" h="812800">
                  <a:moveTo>
                    <a:pt x="0" y="0"/>
                  </a:moveTo>
                  <a:lnTo>
                    <a:pt x="2356836" y="0"/>
                  </a:lnTo>
                  <a:lnTo>
                    <a:pt x="2356836" y="812800"/>
                  </a:lnTo>
                  <a:lnTo>
                    <a:pt x="0" y="812800"/>
                  </a:lnTo>
                  <a:close/>
                </a:path>
              </a:pathLst>
            </a:custGeom>
            <a:solidFill>
              <a:srgbClr val="882A1B"/>
            </a:solidFill>
          </p:spPr>
        </p:sp>
        <p:sp>
          <p:nvSpPr>
            <p:cNvPr id="4" name="TextBox 4"/>
            <p:cNvSpPr txBox="1"/>
            <p:nvPr/>
          </p:nvSpPr>
          <p:spPr>
            <a:xfrm>
              <a:off x="0" y="-38100"/>
              <a:ext cx="2356836" cy="850900"/>
            </a:xfrm>
            <a:prstGeom prst="rect">
              <a:avLst/>
            </a:prstGeom>
          </p:spPr>
          <p:txBody>
            <a:bodyPr lIns="50800" tIns="50800" rIns="50800" bIns="50800" rtlCol="0" anchor="ctr"/>
            <a:lstStyle/>
            <a:p>
              <a:pPr algn="ctr">
                <a:lnSpc>
                  <a:spcPts val="3079"/>
                </a:lnSpc>
              </a:pPr>
              <a:endParaRPr/>
            </a:p>
          </p:txBody>
        </p:sp>
      </p:grpSp>
      <p:grpSp>
        <p:nvGrpSpPr>
          <p:cNvPr id="5" name="Group 5"/>
          <p:cNvGrpSpPr/>
          <p:nvPr/>
        </p:nvGrpSpPr>
        <p:grpSpPr>
          <a:xfrm>
            <a:off x="9554998" y="-2057400"/>
            <a:ext cx="8733002" cy="3086100"/>
            <a:chOff x="0" y="0"/>
            <a:chExt cx="2300050" cy="812800"/>
          </a:xfrm>
        </p:grpSpPr>
        <p:sp>
          <p:nvSpPr>
            <p:cNvPr id="6" name="Freeform 6"/>
            <p:cNvSpPr/>
            <p:nvPr/>
          </p:nvSpPr>
          <p:spPr>
            <a:xfrm>
              <a:off x="0" y="0"/>
              <a:ext cx="2300050" cy="812800"/>
            </a:xfrm>
            <a:custGeom>
              <a:avLst/>
              <a:gdLst/>
              <a:ahLst/>
              <a:cxnLst/>
              <a:rect l="l" t="t" r="r" b="b"/>
              <a:pathLst>
                <a:path w="2300050" h="812800">
                  <a:moveTo>
                    <a:pt x="0" y="0"/>
                  </a:moveTo>
                  <a:lnTo>
                    <a:pt x="2300050" y="0"/>
                  </a:lnTo>
                  <a:lnTo>
                    <a:pt x="2300050" y="812800"/>
                  </a:lnTo>
                  <a:lnTo>
                    <a:pt x="0" y="812800"/>
                  </a:lnTo>
                  <a:close/>
                </a:path>
              </a:pathLst>
            </a:custGeom>
            <a:solidFill>
              <a:srgbClr val="882A1B"/>
            </a:solidFill>
          </p:spPr>
        </p:sp>
        <p:sp>
          <p:nvSpPr>
            <p:cNvPr id="7" name="TextBox 7"/>
            <p:cNvSpPr txBox="1"/>
            <p:nvPr/>
          </p:nvSpPr>
          <p:spPr>
            <a:xfrm>
              <a:off x="0" y="-38100"/>
              <a:ext cx="2300050" cy="850900"/>
            </a:xfrm>
            <a:prstGeom prst="rect">
              <a:avLst/>
            </a:prstGeom>
          </p:spPr>
          <p:txBody>
            <a:bodyPr lIns="50800" tIns="50800" rIns="50800" bIns="50800" rtlCol="0" anchor="ctr"/>
            <a:lstStyle/>
            <a:p>
              <a:pPr algn="ctr">
                <a:lnSpc>
                  <a:spcPts val="3079"/>
                </a:lnSpc>
              </a:pPr>
              <a:endParaRPr/>
            </a:p>
          </p:txBody>
        </p:sp>
      </p:grpSp>
      <p:grpSp>
        <p:nvGrpSpPr>
          <p:cNvPr id="8" name="Group 8"/>
          <p:cNvGrpSpPr/>
          <p:nvPr/>
        </p:nvGrpSpPr>
        <p:grpSpPr>
          <a:xfrm>
            <a:off x="-1751523" y="-1660351"/>
            <a:ext cx="4686469" cy="4686469"/>
            <a:chOff x="0" y="0"/>
            <a:chExt cx="6248625" cy="6248625"/>
          </a:xfrm>
        </p:grpSpPr>
        <p:sp>
          <p:nvSpPr>
            <p:cNvPr id="9" name="Freeform 9"/>
            <p:cNvSpPr/>
            <p:nvPr/>
          </p:nvSpPr>
          <p:spPr>
            <a:xfrm>
              <a:off x="0" y="0"/>
              <a:ext cx="6248625" cy="6248625"/>
            </a:xfrm>
            <a:custGeom>
              <a:avLst/>
              <a:gdLst/>
              <a:ahLst/>
              <a:cxnLst/>
              <a:rect l="l" t="t" r="r" b="b"/>
              <a:pathLst>
                <a:path w="6248625" h="6248625">
                  <a:moveTo>
                    <a:pt x="0" y="0"/>
                  </a:moveTo>
                  <a:lnTo>
                    <a:pt x="6248625" y="0"/>
                  </a:lnTo>
                  <a:lnTo>
                    <a:pt x="6248625" y="6248625"/>
                  </a:lnTo>
                  <a:lnTo>
                    <a:pt x="0" y="62486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103977" y="90980"/>
              <a:ext cx="5945453" cy="5945453"/>
            </a:xfrm>
            <a:custGeom>
              <a:avLst/>
              <a:gdLst/>
              <a:ahLst/>
              <a:cxnLst/>
              <a:rect l="l" t="t" r="r" b="b"/>
              <a:pathLst>
                <a:path w="5945453" h="5945453">
                  <a:moveTo>
                    <a:pt x="0" y="0"/>
                  </a:moveTo>
                  <a:lnTo>
                    <a:pt x="5945454" y="0"/>
                  </a:lnTo>
                  <a:lnTo>
                    <a:pt x="5945454" y="5945454"/>
                  </a:lnTo>
                  <a:lnTo>
                    <a:pt x="0" y="594545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91973" y="181961"/>
              <a:ext cx="5614783" cy="5614783"/>
            </a:xfrm>
            <a:custGeom>
              <a:avLst/>
              <a:gdLst/>
              <a:ahLst/>
              <a:cxnLst/>
              <a:rect l="l" t="t" r="r" b="b"/>
              <a:pathLst>
                <a:path w="5614783" h="5614783">
                  <a:moveTo>
                    <a:pt x="0" y="0"/>
                  </a:moveTo>
                  <a:lnTo>
                    <a:pt x="5614782" y="0"/>
                  </a:lnTo>
                  <a:lnTo>
                    <a:pt x="5614782" y="5614783"/>
                  </a:lnTo>
                  <a:lnTo>
                    <a:pt x="0" y="561478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grpSp>
        <p:nvGrpSpPr>
          <p:cNvPr id="13" name="Group 13"/>
          <p:cNvGrpSpPr/>
          <p:nvPr/>
        </p:nvGrpSpPr>
        <p:grpSpPr>
          <a:xfrm>
            <a:off x="12492669" y="8713845"/>
            <a:ext cx="4590104" cy="944870"/>
            <a:chOff x="0" y="0"/>
            <a:chExt cx="6120138" cy="1259827"/>
          </a:xfrm>
        </p:grpSpPr>
        <p:grpSp>
          <p:nvGrpSpPr>
            <p:cNvPr id="14" name="Group 14"/>
            <p:cNvGrpSpPr/>
            <p:nvPr/>
          </p:nvGrpSpPr>
          <p:grpSpPr>
            <a:xfrm>
              <a:off x="0" y="0"/>
              <a:ext cx="2193851" cy="1259827"/>
              <a:chOff x="0" y="0"/>
              <a:chExt cx="433353" cy="248855"/>
            </a:xfrm>
          </p:grpSpPr>
          <p:sp>
            <p:nvSpPr>
              <p:cNvPr id="15" name="Freeform 15"/>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sp>
          <p:sp>
            <p:nvSpPr>
              <p:cNvPr id="16" name="TextBox 16"/>
              <p:cNvSpPr txBox="1"/>
              <p:nvPr/>
            </p:nvSpPr>
            <p:spPr>
              <a:xfrm>
                <a:off x="0" y="-57150"/>
                <a:ext cx="433353" cy="306005"/>
              </a:xfrm>
              <a:prstGeom prst="rect">
                <a:avLst/>
              </a:prstGeom>
            </p:spPr>
            <p:txBody>
              <a:bodyPr lIns="50800" tIns="50800" rIns="50800" bIns="50800" rtlCol="0" anchor="ctr"/>
              <a:lstStyle/>
              <a:p>
                <a:pPr algn="ctr">
                  <a:lnSpc>
                    <a:spcPts val="3919"/>
                  </a:lnSpc>
                </a:pPr>
                <a:r>
                  <a:rPr lang="en-US" sz="2799">
                    <a:solidFill>
                      <a:srgbClr val="FFFFFF"/>
                    </a:solidFill>
                    <a:latin typeface="Muli"/>
                  </a:rPr>
                  <a:t>A | 5</a:t>
                </a:r>
              </a:p>
            </p:txBody>
          </p:sp>
        </p:grpSp>
        <p:grpSp>
          <p:nvGrpSpPr>
            <p:cNvPr id="17" name="Group 17"/>
            <p:cNvGrpSpPr/>
            <p:nvPr/>
          </p:nvGrpSpPr>
          <p:grpSpPr>
            <a:xfrm>
              <a:off x="3926287" y="0"/>
              <a:ext cx="2193851" cy="1259827"/>
              <a:chOff x="0" y="0"/>
              <a:chExt cx="433353" cy="248855"/>
            </a:xfrm>
          </p:grpSpPr>
          <p:sp>
            <p:nvSpPr>
              <p:cNvPr id="18" name="Freeform 18"/>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sp>
          <p:sp>
            <p:nvSpPr>
              <p:cNvPr id="19" name="TextBox 19"/>
              <p:cNvSpPr txBox="1"/>
              <p:nvPr/>
            </p:nvSpPr>
            <p:spPr>
              <a:xfrm>
                <a:off x="0" y="-47625"/>
                <a:ext cx="433353" cy="296480"/>
              </a:xfrm>
              <a:prstGeom prst="rect">
                <a:avLst/>
              </a:prstGeom>
            </p:spPr>
            <p:txBody>
              <a:bodyPr lIns="50800" tIns="50800" rIns="50800" bIns="50800" rtlCol="0" anchor="ctr"/>
              <a:lstStyle/>
              <a:p>
                <a:pPr algn="ctr">
                  <a:lnSpc>
                    <a:spcPts val="4059"/>
                  </a:lnSpc>
                </a:pPr>
                <a:r>
                  <a:rPr lang="en-US" sz="2899">
                    <a:solidFill>
                      <a:srgbClr val="FFFFFF"/>
                    </a:solidFill>
                    <a:latin typeface="Muli"/>
                  </a:rPr>
                  <a:t>B | 9</a:t>
                </a:r>
              </a:p>
            </p:txBody>
          </p:sp>
        </p:grpSp>
      </p:grpSp>
      <p:sp>
        <p:nvSpPr>
          <p:cNvPr id="20" name="AutoShape 20"/>
          <p:cNvSpPr/>
          <p:nvPr/>
        </p:nvSpPr>
        <p:spPr>
          <a:xfrm flipH="1">
            <a:off x="13248982" y="7570953"/>
            <a:ext cx="1129422" cy="1129422"/>
          </a:xfrm>
          <a:prstGeom prst="line">
            <a:avLst/>
          </a:prstGeom>
          <a:ln w="38100" cap="flat">
            <a:solidFill>
              <a:srgbClr val="882A1B"/>
            </a:solidFill>
            <a:prstDash val="solid"/>
            <a:headEnd type="oval" w="lg" len="lg"/>
            <a:tailEnd type="oval" w="lg" len="lg"/>
          </a:ln>
        </p:spPr>
      </p:sp>
      <p:sp>
        <p:nvSpPr>
          <p:cNvPr id="21" name="AutoShape 21"/>
          <p:cNvSpPr/>
          <p:nvPr/>
        </p:nvSpPr>
        <p:spPr>
          <a:xfrm flipH="1" flipV="1">
            <a:off x="15353231" y="7530742"/>
            <a:ext cx="1087183" cy="1170137"/>
          </a:xfrm>
          <a:prstGeom prst="line">
            <a:avLst/>
          </a:prstGeom>
          <a:ln w="38100" cap="flat">
            <a:solidFill>
              <a:srgbClr val="882A1B"/>
            </a:solidFill>
            <a:prstDash val="solid"/>
            <a:headEnd type="oval" w="lg" len="lg"/>
            <a:tailEnd type="oval" w="lg" len="lg"/>
          </a:ln>
        </p:spPr>
      </p:sp>
      <p:grpSp>
        <p:nvGrpSpPr>
          <p:cNvPr id="22" name="Group 22"/>
          <p:cNvGrpSpPr/>
          <p:nvPr/>
        </p:nvGrpSpPr>
        <p:grpSpPr>
          <a:xfrm>
            <a:off x="14004317" y="6918532"/>
            <a:ext cx="1645388" cy="944870"/>
            <a:chOff x="0" y="0"/>
            <a:chExt cx="433353" cy="248855"/>
          </a:xfrm>
        </p:grpSpPr>
        <p:sp>
          <p:nvSpPr>
            <p:cNvPr id="23" name="Freeform 23"/>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sp>
        <p:sp>
          <p:nvSpPr>
            <p:cNvPr id="24" name="TextBox 24"/>
            <p:cNvSpPr txBox="1"/>
            <p:nvPr/>
          </p:nvSpPr>
          <p:spPr>
            <a:xfrm>
              <a:off x="0" y="-57150"/>
              <a:ext cx="433353" cy="306005"/>
            </a:xfrm>
            <a:prstGeom prst="rect">
              <a:avLst/>
            </a:prstGeom>
          </p:spPr>
          <p:txBody>
            <a:bodyPr lIns="50800" tIns="50800" rIns="50800" bIns="50800" rtlCol="0" anchor="ctr"/>
            <a:lstStyle/>
            <a:p>
              <a:pPr algn="ctr">
                <a:lnSpc>
                  <a:spcPts val="3919"/>
                </a:lnSpc>
              </a:pPr>
              <a:r>
                <a:rPr lang="en-US" sz="2799">
                  <a:solidFill>
                    <a:srgbClr val="FFFFFF"/>
                  </a:solidFill>
                  <a:latin typeface="Muli"/>
                </a:rPr>
                <a:t>AB | 14</a:t>
              </a:r>
            </a:p>
          </p:txBody>
        </p:sp>
      </p:grpSp>
      <p:grpSp>
        <p:nvGrpSpPr>
          <p:cNvPr id="25" name="Group 25"/>
          <p:cNvGrpSpPr/>
          <p:nvPr/>
        </p:nvGrpSpPr>
        <p:grpSpPr>
          <a:xfrm>
            <a:off x="10647149" y="6918532"/>
            <a:ext cx="1645388" cy="944870"/>
            <a:chOff x="0" y="0"/>
            <a:chExt cx="433353" cy="248855"/>
          </a:xfrm>
        </p:grpSpPr>
        <p:sp>
          <p:nvSpPr>
            <p:cNvPr id="26" name="Freeform 26"/>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sp>
        <p:sp>
          <p:nvSpPr>
            <p:cNvPr id="27" name="TextBox 27"/>
            <p:cNvSpPr txBox="1"/>
            <p:nvPr/>
          </p:nvSpPr>
          <p:spPr>
            <a:xfrm>
              <a:off x="0" y="-57150"/>
              <a:ext cx="433353" cy="306005"/>
            </a:xfrm>
            <a:prstGeom prst="rect">
              <a:avLst/>
            </a:prstGeom>
          </p:spPr>
          <p:txBody>
            <a:bodyPr lIns="50800" tIns="50800" rIns="50800" bIns="50800" rtlCol="0" anchor="ctr"/>
            <a:lstStyle/>
            <a:p>
              <a:pPr algn="ctr">
                <a:lnSpc>
                  <a:spcPts val="3919"/>
                </a:lnSpc>
              </a:pPr>
              <a:r>
                <a:rPr lang="en-US" sz="2799">
                  <a:solidFill>
                    <a:srgbClr val="FFFFFF"/>
                  </a:solidFill>
                  <a:latin typeface="Muli"/>
                </a:rPr>
                <a:t>C | 12</a:t>
              </a:r>
            </a:p>
          </p:txBody>
        </p:sp>
      </p:grpSp>
      <p:sp>
        <p:nvSpPr>
          <p:cNvPr id="28" name="TextBox 28"/>
          <p:cNvSpPr txBox="1"/>
          <p:nvPr/>
        </p:nvSpPr>
        <p:spPr>
          <a:xfrm>
            <a:off x="9732035" y="130175"/>
            <a:ext cx="13444671" cy="717550"/>
          </a:xfrm>
          <a:prstGeom prst="rect">
            <a:avLst/>
          </a:prstGeom>
        </p:spPr>
        <p:txBody>
          <a:bodyPr lIns="0" tIns="0" rIns="0" bIns="0" rtlCol="0" anchor="t">
            <a:spAutoFit/>
          </a:bodyPr>
          <a:lstStyle/>
          <a:p>
            <a:pPr marL="0" lvl="0" indent="0">
              <a:lnSpc>
                <a:spcPts val="5600"/>
              </a:lnSpc>
              <a:spcBef>
                <a:spcPct val="0"/>
              </a:spcBef>
            </a:pPr>
            <a:r>
              <a:rPr lang="en-US" sz="5000">
                <a:solidFill>
                  <a:srgbClr val="F4F1E8"/>
                </a:solidFill>
                <a:latin typeface="Cabin"/>
              </a:rPr>
              <a:t>II. Priority Queue trong mã hóa</a:t>
            </a:r>
          </a:p>
        </p:txBody>
      </p:sp>
      <p:sp>
        <p:nvSpPr>
          <p:cNvPr id="29" name="TextBox 29"/>
          <p:cNvSpPr txBox="1"/>
          <p:nvPr/>
        </p:nvSpPr>
        <p:spPr>
          <a:xfrm>
            <a:off x="-61163" y="130175"/>
            <a:ext cx="2103526" cy="2127250"/>
          </a:xfrm>
          <a:prstGeom prst="rect">
            <a:avLst/>
          </a:prstGeom>
        </p:spPr>
        <p:txBody>
          <a:bodyPr lIns="0" tIns="0" rIns="0" bIns="0" rtlCol="0" anchor="t">
            <a:spAutoFit/>
          </a:bodyPr>
          <a:lstStyle/>
          <a:p>
            <a:pPr marL="0" lvl="0" indent="0" algn="ctr">
              <a:lnSpc>
                <a:spcPts val="5600"/>
              </a:lnSpc>
              <a:spcBef>
                <a:spcPct val="0"/>
              </a:spcBef>
            </a:pPr>
            <a:r>
              <a:rPr lang="en-US" sz="5000">
                <a:solidFill>
                  <a:srgbClr val="F4F1E8"/>
                </a:solidFill>
                <a:latin typeface="Cabin"/>
              </a:rPr>
              <a:t>Cách thực hiện</a:t>
            </a:r>
          </a:p>
        </p:txBody>
      </p:sp>
      <p:sp>
        <p:nvSpPr>
          <p:cNvPr id="30" name="TextBox 30"/>
          <p:cNvSpPr txBox="1"/>
          <p:nvPr/>
        </p:nvSpPr>
        <p:spPr>
          <a:xfrm>
            <a:off x="3394080" y="1577975"/>
            <a:ext cx="9845635" cy="679450"/>
          </a:xfrm>
          <a:prstGeom prst="rect">
            <a:avLst/>
          </a:prstGeom>
        </p:spPr>
        <p:txBody>
          <a:bodyPr lIns="0" tIns="0" rIns="0" bIns="0" rtlCol="0" anchor="t">
            <a:spAutoFit/>
          </a:bodyPr>
          <a:lstStyle/>
          <a:p>
            <a:pPr marL="0" lvl="0" indent="0" algn="ctr">
              <a:lnSpc>
                <a:spcPts val="5599"/>
              </a:lnSpc>
              <a:spcBef>
                <a:spcPct val="0"/>
              </a:spcBef>
            </a:pPr>
            <a:r>
              <a:rPr lang="en-US" sz="3999" u="none" strike="noStrike">
                <a:solidFill>
                  <a:srgbClr val="000000"/>
                </a:solidFill>
                <a:latin typeface="Muli Bold"/>
              </a:rPr>
              <a:t>Xây dựng cây Huffman từ Priority Queue</a:t>
            </a:r>
          </a:p>
        </p:txBody>
      </p:sp>
      <p:sp>
        <p:nvSpPr>
          <p:cNvPr id="31" name="TextBox 31"/>
          <p:cNvSpPr txBox="1"/>
          <p:nvPr/>
        </p:nvSpPr>
        <p:spPr>
          <a:xfrm>
            <a:off x="1232304" y="3972124"/>
            <a:ext cx="5960441" cy="3842131"/>
          </a:xfrm>
          <a:prstGeom prst="rect">
            <a:avLst/>
          </a:prstGeom>
        </p:spPr>
        <p:txBody>
          <a:bodyPr lIns="0" tIns="0" rIns="0" bIns="0" rtlCol="0" anchor="t">
            <a:spAutoFit/>
          </a:bodyPr>
          <a:lstStyle/>
          <a:p>
            <a:pPr marL="941323" lvl="1" indent="-470662">
              <a:lnSpc>
                <a:spcPts val="6103"/>
              </a:lnSpc>
              <a:buFont typeface="Arial"/>
              <a:buChar char="•"/>
            </a:pPr>
            <a:r>
              <a:rPr lang="en-US" sz="4359">
                <a:solidFill>
                  <a:srgbClr val="000000"/>
                </a:solidFill>
                <a:latin typeface="Muli"/>
              </a:rPr>
              <a:t>Nếu Priority Queue chỉ còn 1 một nút thì nút đó là nút gốc của cây Huffman.</a:t>
            </a:r>
          </a:p>
        </p:txBody>
      </p:sp>
      <p:grpSp>
        <p:nvGrpSpPr>
          <p:cNvPr id="32" name="Group 32"/>
          <p:cNvGrpSpPr/>
          <p:nvPr/>
        </p:nvGrpSpPr>
        <p:grpSpPr>
          <a:xfrm>
            <a:off x="12514366" y="5019905"/>
            <a:ext cx="1299328" cy="1299328"/>
            <a:chOff x="0" y="0"/>
            <a:chExt cx="812800" cy="812800"/>
          </a:xfrm>
        </p:grpSpPr>
        <p:sp>
          <p:nvSpPr>
            <p:cNvPr id="33" name="Freeform 3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82A1B"/>
            </a:solidFill>
          </p:spPr>
        </p:sp>
        <p:sp>
          <p:nvSpPr>
            <p:cNvPr id="34" name="TextBox 34"/>
            <p:cNvSpPr txBox="1"/>
            <p:nvPr/>
          </p:nvSpPr>
          <p:spPr>
            <a:xfrm>
              <a:off x="76200" y="19050"/>
              <a:ext cx="660400" cy="717550"/>
            </a:xfrm>
            <a:prstGeom prst="rect">
              <a:avLst/>
            </a:prstGeom>
          </p:spPr>
          <p:txBody>
            <a:bodyPr lIns="50800" tIns="50800" rIns="50800" bIns="50800" rtlCol="0" anchor="ctr"/>
            <a:lstStyle/>
            <a:p>
              <a:pPr algn="ctr">
                <a:lnSpc>
                  <a:spcPts val="3919"/>
                </a:lnSpc>
              </a:pPr>
              <a:r>
                <a:rPr lang="en-US" sz="2799">
                  <a:solidFill>
                    <a:srgbClr val="FFFFFF"/>
                  </a:solidFill>
                  <a:latin typeface="Muli"/>
                </a:rPr>
                <a:t>26</a:t>
              </a:r>
            </a:p>
          </p:txBody>
        </p:sp>
      </p:grpSp>
      <p:sp>
        <p:nvSpPr>
          <p:cNvPr id="35" name="AutoShape 35"/>
          <p:cNvSpPr/>
          <p:nvPr/>
        </p:nvSpPr>
        <p:spPr>
          <a:xfrm flipH="1">
            <a:off x="11727826" y="5775640"/>
            <a:ext cx="1129422" cy="1129422"/>
          </a:xfrm>
          <a:prstGeom prst="line">
            <a:avLst/>
          </a:prstGeom>
          <a:ln w="38100" cap="flat">
            <a:solidFill>
              <a:srgbClr val="882A1B"/>
            </a:solidFill>
            <a:prstDash val="solid"/>
            <a:headEnd type="oval" w="lg" len="lg"/>
            <a:tailEnd type="oval" w="lg" len="lg"/>
          </a:ln>
        </p:spPr>
      </p:sp>
      <p:sp>
        <p:nvSpPr>
          <p:cNvPr id="36" name="AutoShape 36"/>
          <p:cNvSpPr/>
          <p:nvPr/>
        </p:nvSpPr>
        <p:spPr>
          <a:xfrm flipH="1" flipV="1">
            <a:off x="13686582" y="5788606"/>
            <a:ext cx="1087183" cy="1170137"/>
          </a:xfrm>
          <a:prstGeom prst="line">
            <a:avLst/>
          </a:prstGeom>
          <a:ln w="38100" cap="flat">
            <a:solidFill>
              <a:srgbClr val="882A1B"/>
            </a:solidFill>
            <a:prstDash val="solid"/>
            <a:headEnd type="oval" w="lg" len="lg"/>
            <a:tailEnd type="oval" w="lg" len="lg"/>
          </a:ln>
        </p:spPr>
      </p:sp>
      <p:graphicFrame>
        <p:nvGraphicFramePr>
          <p:cNvPr id="37" name="Table 12">
            <a:extLst>
              <a:ext uri="{FF2B5EF4-FFF2-40B4-BE49-F238E27FC236}">
                <a16:creationId xmlns:a16="http://schemas.microsoft.com/office/drawing/2014/main" id="{FE5E4DAE-A2EC-C587-C980-2BBBE65A11AD}"/>
              </a:ext>
            </a:extLst>
          </p:cNvPr>
          <p:cNvGraphicFramePr>
            <a:graphicFrameLocks noGrp="1"/>
          </p:cNvGraphicFramePr>
          <p:nvPr>
            <p:extLst>
              <p:ext uri="{D42A27DB-BD31-4B8C-83A1-F6EECF244321}">
                <p14:modId xmlns:p14="http://schemas.microsoft.com/office/powerpoint/2010/main" val="893011123"/>
              </p:ext>
            </p:extLst>
          </p:nvPr>
        </p:nvGraphicFramePr>
        <p:xfrm>
          <a:off x="12043076" y="2699935"/>
          <a:ext cx="2335328" cy="1390650"/>
        </p:xfrm>
        <a:graphic>
          <a:graphicData uri="http://schemas.openxmlformats.org/drawingml/2006/table">
            <a:tbl>
              <a:tblPr/>
              <a:tblGrid>
                <a:gridCol w="2335328">
                  <a:extLst>
                    <a:ext uri="{9D8B030D-6E8A-4147-A177-3AD203B41FA5}">
                      <a16:colId xmlns:a16="http://schemas.microsoft.com/office/drawing/2014/main" val="20000"/>
                    </a:ext>
                  </a:extLst>
                </a:gridCol>
              </a:tblGrid>
              <a:tr h="1390650">
                <a:tc>
                  <a:txBody>
                    <a:bodyPr/>
                    <a:lstStyle/>
                    <a:p>
                      <a:pPr algn="ctr">
                        <a:lnSpc>
                          <a:spcPts val="3499"/>
                        </a:lnSpc>
                        <a:defRPr/>
                      </a:pPr>
                      <a:r>
                        <a:rPr lang="en-US" sz="2499">
                          <a:solidFill>
                            <a:srgbClr val="000000"/>
                          </a:solidFill>
                          <a:latin typeface="Muli Bold"/>
                        </a:rPr>
                        <a:t>Key: CAB</a:t>
                      </a:r>
                      <a:endParaRPr lang="en-US" sz="1100"/>
                    </a:p>
                    <a:p>
                      <a:pPr algn="ctr">
                        <a:lnSpc>
                          <a:spcPts val="3499"/>
                        </a:lnSpc>
                      </a:pPr>
                      <a:r>
                        <a:rPr lang="en-US" sz="2499">
                          <a:solidFill>
                            <a:srgbClr val="000000"/>
                          </a:solidFill>
                          <a:latin typeface="Muli Bold"/>
                        </a:rPr>
                        <a:t>Value: 26</a:t>
                      </a:r>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solidFill>
                      <a:srgbClr val="FFEBCD"/>
                    </a:solidFill>
                  </a:tcPr>
                </a:tc>
                <a:extLst>
                  <a:ext uri="{0D108BD9-81ED-4DB2-BD59-A6C34878D82A}">
                    <a16:rowId xmlns:a16="http://schemas.microsoft.com/office/drawing/2014/main" val="10000"/>
                  </a:ext>
                </a:extLst>
              </a:tr>
            </a:tbl>
          </a:graphicData>
        </a:graphic>
      </p:graphicFrame>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4F1E8"/>
        </a:solidFill>
        <a:effectLst/>
      </p:bgPr>
    </p:bg>
    <p:spTree>
      <p:nvGrpSpPr>
        <p:cNvPr id="1" name=""/>
        <p:cNvGrpSpPr/>
        <p:nvPr/>
      </p:nvGrpSpPr>
      <p:grpSpPr>
        <a:xfrm>
          <a:off x="0" y="0"/>
          <a:ext cx="0" cy="0"/>
          <a:chOff x="0" y="0"/>
          <a:chExt cx="0" cy="0"/>
        </a:xfrm>
      </p:grpSpPr>
      <p:grpSp>
        <p:nvGrpSpPr>
          <p:cNvPr id="2" name="Group 2"/>
          <p:cNvGrpSpPr/>
          <p:nvPr/>
        </p:nvGrpSpPr>
        <p:grpSpPr>
          <a:xfrm>
            <a:off x="9339387" y="9955221"/>
            <a:ext cx="8948613" cy="3086100"/>
            <a:chOff x="0" y="0"/>
            <a:chExt cx="2356836" cy="812800"/>
          </a:xfrm>
        </p:grpSpPr>
        <p:sp>
          <p:nvSpPr>
            <p:cNvPr id="3" name="Freeform 3"/>
            <p:cNvSpPr/>
            <p:nvPr/>
          </p:nvSpPr>
          <p:spPr>
            <a:xfrm>
              <a:off x="0" y="0"/>
              <a:ext cx="2356836" cy="812800"/>
            </a:xfrm>
            <a:custGeom>
              <a:avLst/>
              <a:gdLst/>
              <a:ahLst/>
              <a:cxnLst/>
              <a:rect l="l" t="t" r="r" b="b"/>
              <a:pathLst>
                <a:path w="2356836" h="812800">
                  <a:moveTo>
                    <a:pt x="0" y="0"/>
                  </a:moveTo>
                  <a:lnTo>
                    <a:pt x="2356836" y="0"/>
                  </a:lnTo>
                  <a:lnTo>
                    <a:pt x="2356836" y="812800"/>
                  </a:lnTo>
                  <a:lnTo>
                    <a:pt x="0" y="812800"/>
                  </a:lnTo>
                  <a:close/>
                </a:path>
              </a:pathLst>
            </a:custGeom>
            <a:solidFill>
              <a:srgbClr val="882A1B"/>
            </a:solidFill>
          </p:spPr>
        </p:sp>
        <p:sp>
          <p:nvSpPr>
            <p:cNvPr id="4" name="TextBox 4"/>
            <p:cNvSpPr txBox="1"/>
            <p:nvPr/>
          </p:nvSpPr>
          <p:spPr>
            <a:xfrm>
              <a:off x="0" y="-38100"/>
              <a:ext cx="2356836" cy="850900"/>
            </a:xfrm>
            <a:prstGeom prst="rect">
              <a:avLst/>
            </a:prstGeom>
          </p:spPr>
          <p:txBody>
            <a:bodyPr lIns="50800" tIns="50800" rIns="50800" bIns="50800" rtlCol="0" anchor="ctr"/>
            <a:lstStyle/>
            <a:p>
              <a:pPr algn="ctr">
                <a:lnSpc>
                  <a:spcPts val="3079"/>
                </a:lnSpc>
              </a:pPr>
              <a:endParaRPr/>
            </a:p>
          </p:txBody>
        </p:sp>
      </p:grpSp>
      <p:grpSp>
        <p:nvGrpSpPr>
          <p:cNvPr id="5" name="Group 5"/>
          <p:cNvGrpSpPr/>
          <p:nvPr/>
        </p:nvGrpSpPr>
        <p:grpSpPr>
          <a:xfrm>
            <a:off x="9554998" y="-2057400"/>
            <a:ext cx="8733002" cy="3086100"/>
            <a:chOff x="0" y="0"/>
            <a:chExt cx="2300050" cy="812800"/>
          </a:xfrm>
        </p:grpSpPr>
        <p:sp>
          <p:nvSpPr>
            <p:cNvPr id="6" name="Freeform 6"/>
            <p:cNvSpPr/>
            <p:nvPr/>
          </p:nvSpPr>
          <p:spPr>
            <a:xfrm>
              <a:off x="0" y="0"/>
              <a:ext cx="2300050" cy="812800"/>
            </a:xfrm>
            <a:custGeom>
              <a:avLst/>
              <a:gdLst/>
              <a:ahLst/>
              <a:cxnLst/>
              <a:rect l="l" t="t" r="r" b="b"/>
              <a:pathLst>
                <a:path w="2300050" h="812800">
                  <a:moveTo>
                    <a:pt x="0" y="0"/>
                  </a:moveTo>
                  <a:lnTo>
                    <a:pt x="2300050" y="0"/>
                  </a:lnTo>
                  <a:lnTo>
                    <a:pt x="2300050" y="812800"/>
                  </a:lnTo>
                  <a:lnTo>
                    <a:pt x="0" y="812800"/>
                  </a:lnTo>
                  <a:close/>
                </a:path>
              </a:pathLst>
            </a:custGeom>
            <a:solidFill>
              <a:srgbClr val="882A1B"/>
            </a:solidFill>
          </p:spPr>
        </p:sp>
        <p:sp>
          <p:nvSpPr>
            <p:cNvPr id="7" name="TextBox 7"/>
            <p:cNvSpPr txBox="1"/>
            <p:nvPr/>
          </p:nvSpPr>
          <p:spPr>
            <a:xfrm>
              <a:off x="0" y="-38100"/>
              <a:ext cx="2300050" cy="850900"/>
            </a:xfrm>
            <a:prstGeom prst="rect">
              <a:avLst/>
            </a:prstGeom>
          </p:spPr>
          <p:txBody>
            <a:bodyPr lIns="50800" tIns="50800" rIns="50800" bIns="50800" rtlCol="0" anchor="ctr"/>
            <a:lstStyle/>
            <a:p>
              <a:pPr algn="ctr">
                <a:lnSpc>
                  <a:spcPts val="3079"/>
                </a:lnSpc>
              </a:pPr>
              <a:endParaRPr/>
            </a:p>
          </p:txBody>
        </p:sp>
      </p:grpSp>
      <p:grpSp>
        <p:nvGrpSpPr>
          <p:cNvPr id="8" name="Group 8"/>
          <p:cNvGrpSpPr/>
          <p:nvPr/>
        </p:nvGrpSpPr>
        <p:grpSpPr>
          <a:xfrm>
            <a:off x="-1751523" y="-1660351"/>
            <a:ext cx="4686469" cy="4686469"/>
            <a:chOff x="0" y="0"/>
            <a:chExt cx="6248625" cy="6248625"/>
          </a:xfrm>
        </p:grpSpPr>
        <p:sp>
          <p:nvSpPr>
            <p:cNvPr id="9" name="Freeform 9"/>
            <p:cNvSpPr/>
            <p:nvPr/>
          </p:nvSpPr>
          <p:spPr>
            <a:xfrm>
              <a:off x="0" y="0"/>
              <a:ext cx="6248625" cy="6248625"/>
            </a:xfrm>
            <a:custGeom>
              <a:avLst/>
              <a:gdLst/>
              <a:ahLst/>
              <a:cxnLst/>
              <a:rect l="l" t="t" r="r" b="b"/>
              <a:pathLst>
                <a:path w="6248625" h="6248625">
                  <a:moveTo>
                    <a:pt x="0" y="0"/>
                  </a:moveTo>
                  <a:lnTo>
                    <a:pt x="6248625" y="0"/>
                  </a:lnTo>
                  <a:lnTo>
                    <a:pt x="6248625" y="6248625"/>
                  </a:lnTo>
                  <a:lnTo>
                    <a:pt x="0" y="62486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103977" y="90980"/>
              <a:ext cx="5945453" cy="5945453"/>
            </a:xfrm>
            <a:custGeom>
              <a:avLst/>
              <a:gdLst/>
              <a:ahLst/>
              <a:cxnLst/>
              <a:rect l="l" t="t" r="r" b="b"/>
              <a:pathLst>
                <a:path w="5945453" h="5945453">
                  <a:moveTo>
                    <a:pt x="0" y="0"/>
                  </a:moveTo>
                  <a:lnTo>
                    <a:pt x="5945454" y="0"/>
                  </a:lnTo>
                  <a:lnTo>
                    <a:pt x="5945454" y="5945454"/>
                  </a:lnTo>
                  <a:lnTo>
                    <a:pt x="0" y="594545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91973" y="181961"/>
              <a:ext cx="5614783" cy="5614783"/>
            </a:xfrm>
            <a:custGeom>
              <a:avLst/>
              <a:gdLst/>
              <a:ahLst/>
              <a:cxnLst/>
              <a:rect l="l" t="t" r="r" b="b"/>
              <a:pathLst>
                <a:path w="5614783" h="5614783">
                  <a:moveTo>
                    <a:pt x="0" y="0"/>
                  </a:moveTo>
                  <a:lnTo>
                    <a:pt x="5614782" y="0"/>
                  </a:lnTo>
                  <a:lnTo>
                    <a:pt x="5614782" y="5614783"/>
                  </a:lnTo>
                  <a:lnTo>
                    <a:pt x="0" y="561478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grpSp>
        <p:nvGrpSpPr>
          <p:cNvPr id="12" name="Group 12"/>
          <p:cNvGrpSpPr/>
          <p:nvPr/>
        </p:nvGrpSpPr>
        <p:grpSpPr>
          <a:xfrm>
            <a:off x="7601883" y="7271930"/>
            <a:ext cx="4590104" cy="944870"/>
            <a:chOff x="0" y="0"/>
            <a:chExt cx="6120138" cy="1259827"/>
          </a:xfrm>
        </p:grpSpPr>
        <p:grpSp>
          <p:nvGrpSpPr>
            <p:cNvPr id="13" name="Group 13"/>
            <p:cNvGrpSpPr/>
            <p:nvPr/>
          </p:nvGrpSpPr>
          <p:grpSpPr>
            <a:xfrm>
              <a:off x="0" y="0"/>
              <a:ext cx="2193851" cy="1259827"/>
              <a:chOff x="0" y="0"/>
              <a:chExt cx="433353" cy="248855"/>
            </a:xfrm>
          </p:grpSpPr>
          <p:sp>
            <p:nvSpPr>
              <p:cNvPr id="14" name="Freeform 14"/>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sp>
          <p:sp>
            <p:nvSpPr>
              <p:cNvPr id="15" name="TextBox 15"/>
              <p:cNvSpPr txBox="1"/>
              <p:nvPr/>
            </p:nvSpPr>
            <p:spPr>
              <a:xfrm>
                <a:off x="0" y="-57150"/>
                <a:ext cx="433353" cy="306005"/>
              </a:xfrm>
              <a:prstGeom prst="rect">
                <a:avLst/>
              </a:prstGeom>
            </p:spPr>
            <p:txBody>
              <a:bodyPr lIns="50800" tIns="50800" rIns="50800" bIns="50800" rtlCol="0" anchor="ctr"/>
              <a:lstStyle/>
              <a:p>
                <a:pPr algn="ctr">
                  <a:lnSpc>
                    <a:spcPts val="3919"/>
                  </a:lnSpc>
                </a:pPr>
                <a:r>
                  <a:rPr lang="en-US" sz="2799">
                    <a:solidFill>
                      <a:srgbClr val="FFFFFF"/>
                    </a:solidFill>
                    <a:latin typeface="Muli"/>
                  </a:rPr>
                  <a:t>A | 5</a:t>
                </a:r>
              </a:p>
            </p:txBody>
          </p:sp>
        </p:grpSp>
        <p:grpSp>
          <p:nvGrpSpPr>
            <p:cNvPr id="16" name="Group 16"/>
            <p:cNvGrpSpPr/>
            <p:nvPr/>
          </p:nvGrpSpPr>
          <p:grpSpPr>
            <a:xfrm>
              <a:off x="3926287" y="0"/>
              <a:ext cx="2193851" cy="1259827"/>
              <a:chOff x="0" y="0"/>
              <a:chExt cx="433353" cy="248855"/>
            </a:xfrm>
          </p:grpSpPr>
          <p:sp>
            <p:nvSpPr>
              <p:cNvPr id="17" name="Freeform 17"/>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sp>
          <p:sp>
            <p:nvSpPr>
              <p:cNvPr id="18" name="TextBox 18"/>
              <p:cNvSpPr txBox="1"/>
              <p:nvPr/>
            </p:nvSpPr>
            <p:spPr>
              <a:xfrm>
                <a:off x="0" y="-47625"/>
                <a:ext cx="433353" cy="296480"/>
              </a:xfrm>
              <a:prstGeom prst="rect">
                <a:avLst/>
              </a:prstGeom>
            </p:spPr>
            <p:txBody>
              <a:bodyPr lIns="50800" tIns="50800" rIns="50800" bIns="50800" rtlCol="0" anchor="ctr"/>
              <a:lstStyle/>
              <a:p>
                <a:pPr algn="ctr">
                  <a:lnSpc>
                    <a:spcPts val="4059"/>
                  </a:lnSpc>
                </a:pPr>
                <a:r>
                  <a:rPr lang="en-US" sz="2899">
                    <a:solidFill>
                      <a:srgbClr val="FFFFFF"/>
                    </a:solidFill>
                    <a:latin typeface="Muli"/>
                  </a:rPr>
                  <a:t>B | 9</a:t>
                </a:r>
              </a:p>
            </p:txBody>
          </p:sp>
        </p:grpSp>
      </p:grpSp>
      <p:sp>
        <p:nvSpPr>
          <p:cNvPr id="19" name="AutoShape 19"/>
          <p:cNvSpPr/>
          <p:nvPr/>
        </p:nvSpPr>
        <p:spPr>
          <a:xfrm flipH="1">
            <a:off x="8740086" y="6155474"/>
            <a:ext cx="1129422" cy="1129422"/>
          </a:xfrm>
          <a:prstGeom prst="line">
            <a:avLst/>
          </a:prstGeom>
          <a:ln w="38100" cap="flat">
            <a:solidFill>
              <a:srgbClr val="882A1B"/>
            </a:solidFill>
            <a:prstDash val="solid"/>
            <a:headEnd type="oval" w="lg" len="lg"/>
            <a:tailEnd type="oval" w="lg" len="lg"/>
          </a:ln>
        </p:spPr>
      </p:sp>
      <p:sp>
        <p:nvSpPr>
          <p:cNvPr id="20" name="AutoShape 20"/>
          <p:cNvSpPr/>
          <p:nvPr/>
        </p:nvSpPr>
        <p:spPr>
          <a:xfrm flipH="1" flipV="1">
            <a:off x="10162081" y="6154971"/>
            <a:ext cx="1087183" cy="1170137"/>
          </a:xfrm>
          <a:prstGeom prst="line">
            <a:avLst/>
          </a:prstGeom>
          <a:ln w="38100" cap="flat">
            <a:solidFill>
              <a:srgbClr val="882A1B"/>
            </a:solidFill>
            <a:prstDash val="solid"/>
            <a:headEnd type="oval" w="lg" len="lg"/>
            <a:tailEnd type="oval" w="lg" len="lg"/>
          </a:ln>
        </p:spPr>
      </p:sp>
      <p:grpSp>
        <p:nvGrpSpPr>
          <p:cNvPr id="21" name="Group 21"/>
          <p:cNvGrpSpPr/>
          <p:nvPr/>
        </p:nvGrpSpPr>
        <p:grpSpPr>
          <a:xfrm>
            <a:off x="9060284" y="5237345"/>
            <a:ext cx="1645388" cy="944870"/>
            <a:chOff x="0" y="0"/>
            <a:chExt cx="433353" cy="248855"/>
          </a:xfrm>
        </p:grpSpPr>
        <p:sp>
          <p:nvSpPr>
            <p:cNvPr id="22" name="Freeform 22"/>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sp>
        <p:sp>
          <p:nvSpPr>
            <p:cNvPr id="23" name="TextBox 23"/>
            <p:cNvSpPr txBox="1"/>
            <p:nvPr/>
          </p:nvSpPr>
          <p:spPr>
            <a:xfrm>
              <a:off x="0" y="-57150"/>
              <a:ext cx="433353" cy="306005"/>
            </a:xfrm>
            <a:prstGeom prst="rect">
              <a:avLst/>
            </a:prstGeom>
          </p:spPr>
          <p:txBody>
            <a:bodyPr lIns="50800" tIns="50800" rIns="50800" bIns="50800" rtlCol="0" anchor="ctr"/>
            <a:lstStyle/>
            <a:p>
              <a:pPr algn="ctr">
                <a:lnSpc>
                  <a:spcPts val="3919"/>
                </a:lnSpc>
              </a:pPr>
              <a:r>
                <a:rPr lang="en-US" sz="2799">
                  <a:solidFill>
                    <a:srgbClr val="FFFFFF"/>
                  </a:solidFill>
                  <a:latin typeface="Muli"/>
                </a:rPr>
                <a:t>AB | 14</a:t>
              </a:r>
            </a:p>
          </p:txBody>
        </p:sp>
      </p:grpSp>
      <p:grpSp>
        <p:nvGrpSpPr>
          <p:cNvPr id="24" name="Group 24"/>
          <p:cNvGrpSpPr/>
          <p:nvPr/>
        </p:nvGrpSpPr>
        <p:grpSpPr>
          <a:xfrm>
            <a:off x="5440110" y="5197134"/>
            <a:ext cx="1645388" cy="944870"/>
            <a:chOff x="0" y="0"/>
            <a:chExt cx="433353" cy="248855"/>
          </a:xfrm>
        </p:grpSpPr>
        <p:sp>
          <p:nvSpPr>
            <p:cNvPr id="25" name="Freeform 25"/>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sp>
        <p:sp>
          <p:nvSpPr>
            <p:cNvPr id="26" name="TextBox 26"/>
            <p:cNvSpPr txBox="1"/>
            <p:nvPr/>
          </p:nvSpPr>
          <p:spPr>
            <a:xfrm>
              <a:off x="0" y="-57150"/>
              <a:ext cx="433353" cy="306005"/>
            </a:xfrm>
            <a:prstGeom prst="rect">
              <a:avLst/>
            </a:prstGeom>
          </p:spPr>
          <p:txBody>
            <a:bodyPr lIns="50800" tIns="50800" rIns="50800" bIns="50800" rtlCol="0" anchor="ctr"/>
            <a:lstStyle/>
            <a:p>
              <a:pPr algn="ctr">
                <a:lnSpc>
                  <a:spcPts val="3919"/>
                </a:lnSpc>
              </a:pPr>
              <a:r>
                <a:rPr lang="en-US" sz="2799">
                  <a:solidFill>
                    <a:srgbClr val="FFFFFF"/>
                  </a:solidFill>
                  <a:latin typeface="Muli"/>
                </a:rPr>
                <a:t>C | 12</a:t>
              </a:r>
            </a:p>
          </p:txBody>
        </p:sp>
      </p:grpSp>
      <p:sp>
        <p:nvSpPr>
          <p:cNvPr id="27" name="TextBox 27"/>
          <p:cNvSpPr txBox="1"/>
          <p:nvPr/>
        </p:nvSpPr>
        <p:spPr>
          <a:xfrm>
            <a:off x="9732035" y="130175"/>
            <a:ext cx="13444671" cy="717550"/>
          </a:xfrm>
          <a:prstGeom prst="rect">
            <a:avLst/>
          </a:prstGeom>
        </p:spPr>
        <p:txBody>
          <a:bodyPr lIns="0" tIns="0" rIns="0" bIns="0" rtlCol="0" anchor="t">
            <a:spAutoFit/>
          </a:bodyPr>
          <a:lstStyle/>
          <a:p>
            <a:pPr marL="0" lvl="0" indent="0">
              <a:lnSpc>
                <a:spcPts val="5600"/>
              </a:lnSpc>
              <a:spcBef>
                <a:spcPct val="0"/>
              </a:spcBef>
            </a:pPr>
            <a:r>
              <a:rPr lang="en-US" sz="5000">
                <a:solidFill>
                  <a:srgbClr val="F4F1E8"/>
                </a:solidFill>
                <a:latin typeface="Cabin"/>
              </a:rPr>
              <a:t>II. Priority Queue trong mã hóa</a:t>
            </a:r>
          </a:p>
        </p:txBody>
      </p:sp>
      <p:sp>
        <p:nvSpPr>
          <p:cNvPr id="28" name="TextBox 28"/>
          <p:cNvSpPr txBox="1"/>
          <p:nvPr/>
        </p:nvSpPr>
        <p:spPr>
          <a:xfrm>
            <a:off x="-61163" y="130175"/>
            <a:ext cx="2103526" cy="2127250"/>
          </a:xfrm>
          <a:prstGeom prst="rect">
            <a:avLst/>
          </a:prstGeom>
        </p:spPr>
        <p:txBody>
          <a:bodyPr lIns="0" tIns="0" rIns="0" bIns="0" rtlCol="0" anchor="t">
            <a:spAutoFit/>
          </a:bodyPr>
          <a:lstStyle/>
          <a:p>
            <a:pPr marL="0" lvl="0" indent="0" algn="ctr">
              <a:lnSpc>
                <a:spcPts val="5600"/>
              </a:lnSpc>
              <a:spcBef>
                <a:spcPct val="0"/>
              </a:spcBef>
            </a:pPr>
            <a:r>
              <a:rPr lang="en-US" sz="5000">
                <a:solidFill>
                  <a:srgbClr val="F4F1E8"/>
                </a:solidFill>
                <a:latin typeface="Cabin"/>
              </a:rPr>
              <a:t>Cách thực hiện</a:t>
            </a:r>
          </a:p>
        </p:txBody>
      </p:sp>
      <p:sp>
        <p:nvSpPr>
          <p:cNvPr id="29" name="TextBox 29"/>
          <p:cNvSpPr txBox="1"/>
          <p:nvPr/>
        </p:nvSpPr>
        <p:spPr>
          <a:xfrm>
            <a:off x="5440110" y="1577975"/>
            <a:ext cx="5753576" cy="679450"/>
          </a:xfrm>
          <a:prstGeom prst="rect">
            <a:avLst/>
          </a:prstGeom>
        </p:spPr>
        <p:txBody>
          <a:bodyPr lIns="0" tIns="0" rIns="0" bIns="0" rtlCol="0" anchor="t">
            <a:spAutoFit/>
          </a:bodyPr>
          <a:lstStyle/>
          <a:p>
            <a:pPr marL="0" lvl="0" indent="0" algn="ctr">
              <a:lnSpc>
                <a:spcPts val="5599"/>
              </a:lnSpc>
              <a:spcBef>
                <a:spcPct val="0"/>
              </a:spcBef>
            </a:pPr>
            <a:r>
              <a:rPr lang="en-US" sz="3999">
                <a:solidFill>
                  <a:srgbClr val="000000"/>
                </a:solidFill>
                <a:latin typeface="Muli Bold"/>
              </a:rPr>
              <a:t>Cây Huffman thu được: </a:t>
            </a:r>
          </a:p>
        </p:txBody>
      </p:sp>
      <p:sp>
        <p:nvSpPr>
          <p:cNvPr id="30" name="AutoShape 30"/>
          <p:cNvSpPr/>
          <p:nvPr/>
        </p:nvSpPr>
        <p:spPr>
          <a:xfrm flipH="1">
            <a:off x="6458990" y="4094453"/>
            <a:ext cx="1129422" cy="1129422"/>
          </a:xfrm>
          <a:prstGeom prst="line">
            <a:avLst/>
          </a:prstGeom>
          <a:ln w="38100" cap="flat">
            <a:solidFill>
              <a:srgbClr val="882A1B"/>
            </a:solidFill>
            <a:prstDash val="solid"/>
            <a:headEnd type="oval" w="lg" len="lg"/>
            <a:tailEnd type="oval" w="lg" len="lg"/>
          </a:ln>
        </p:spPr>
      </p:sp>
      <p:sp>
        <p:nvSpPr>
          <p:cNvPr id="31" name="AutoShape 31"/>
          <p:cNvSpPr/>
          <p:nvPr/>
        </p:nvSpPr>
        <p:spPr>
          <a:xfrm flipH="1" flipV="1">
            <a:off x="8795795" y="4067208"/>
            <a:ext cx="1087183" cy="1170137"/>
          </a:xfrm>
          <a:prstGeom prst="line">
            <a:avLst/>
          </a:prstGeom>
          <a:ln w="38100" cap="flat">
            <a:solidFill>
              <a:srgbClr val="882A1B"/>
            </a:solidFill>
            <a:prstDash val="solid"/>
            <a:headEnd type="oval" w="lg" len="lg"/>
            <a:tailEnd type="oval" w="lg" len="lg"/>
          </a:ln>
        </p:spPr>
      </p:sp>
      <p:grpSp>
        <p:nvGrpSpPr>
          <p:cNvPr id="32" name="Group 32"/>
          <p:cNvGrpSpPr/>
          <p:nvPr/>
        </p:nvGrpSpPr>
        <p:grpSpPr>
          <a:xfrm>
            <a:off x="7405696" y="3581806"/>
            <a:ext cx="1645388" cy="944870"/>
            <a:chOff x="0" y="0"/>
            <a:chExt cx="433353" cy="248855"/>
          </a:xfrm>
        </p:grpSpPr>
        <p:sp>
          <p:nvSpPr>
            <p:cNvPr id="33" name="Freeform 33"/>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sp>
        <p:sp>
          <p:nvSpPr>
            <p:cNvPr id="34" name="TextBox 34"/>
            <p:cNvSpPr txBox="1"/>
            <p:nvPr/>
          </p:nvSpPr>
          <p:spPr>
            <a:xfrm>
              <a:off x="0" y="-57150"/>
              <a:ext cx="433353" cy="306005"/>
            </a:xfrm>
            <a:prstGeom prst="rect">
              <a:avLst/>
            </a:prstGeom>
          </p:spPr>
          <p:txBody>
            <a:bodyPr lIns="50800" tIns="50800" rIns="50800" bIns="50800" rtlCol="0" anchor="ctr"/>
            <a:lstStyle/>
            <a:p>
              <a:pPr algn="ctr">
                <a:lnSpc>
                  <a:spcPts val="3919"/>
                </a:lnSpc>
              </a:pPr>
              <a:r>
                <a:rPr lang="en-US" sz="2799">
                  <a:solidFill>
                    <a:srgbClr val="FFFFFF"/>
                  </a:solidFill>
                  <a:latin typeface="Muli"/>
                </a:rPr>
                <a:t>CAB | 26</a:t>
              </a: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4F1E8"/>
        </a:solidFill>
        <a:effectLst/>
      </p:bgPr>
    </p:bg>
    <p:spTree>
      <p:nvGrpSpPr>
        <p:cNvPr id="1" name=""/>
        <p:cNvGrpSpPr/>
        <p:nvPr/>
      </p:nvGrpSpPr>
      <p:grpSpPr>
        <a:xfrm>
          <a:off x="0" y="0"/>
          <a:ext cx="0" cy="0"/>
          <a:chOff x="0" y="0"/>
          <a:chExt cx="0" cy="0"/>
        </a:xfrm>
      </p:grpSpPr>
      <p:grpSp>
        <p:nvGrpSpPr>
          <p:cNvPr id="2" name="Group 2"/>
          <p:cNvGrpSpPr/>
          <p:nvPr/>
        </p:nvGrpSpPr>
        <p:grpSpPr>
          <a:xfrm>
            <a:off x="9339387" y="9955221"/>
            <a:ext cx="8948613" cy="3086100"/>
            <a:chOff x="0" y="0"/>
            <a:chExt cx="2356836" cy="812800"/>
          </a:xfrm>
        </p:grpSpPr>
        <p:sp>
          <p:nvSpPr>
            <p:cNvPr id="3" name="Freeform 3"/>
            <p:cNvSpPr/>
            <p:nvPr/>
          </p:nvSpPr>
          <p:spPr>
            <a:xfrm>
              <a:off x="0" y="0"/>
              <a:ext cx="2356836" cy="812800"/>
            </a:xfrm>
            <a:custGeom>
              <a:avLst/>
              <a:gdLst/>
              <a:ahLst/>
              <a:cxnLst/>
              <a:rect l="l" t="t" r="r" b="b"/>
              <a:pathLst>
                <a:path w="2356836" h="812800">
                  <a:moveTo>
                    <a:pt x="0" y="0"/>
                  </a:moveTo>
                  <a:lnTo>
                    <a:pt x="2356836" y="0"/>
                  </a:lnTo>
                  <a:lnTo>
                    <a:pt x="2356836" y="812800"/>
                  </a:lnTo>
                  <a:lnTo>
                    <a:pt x="0" y="812800"/>
                  </a:lnTo>
                  <a:close/>
                </a:path>
              </a:pathLst>
            </a:custGeom>
            <a:solidFill>
              <a:srgbClr val="882A1B"/>
            </a:solidFill>
          </p:spPr>
        </p:sp>
        <p:sp>
          <p:nvSpPr>
            <p:cNvPr id="4" name="TextBox 4"/>
            <p:cNvSpPr txBox="1"/>
            <p:nvPr/>
          </p:nvSpPr>
          <p:spPr>
            <a:xfrm>
              <a:off x="0" y="-38100"/>
              <a:ext cx="2356836" cy="850900"/>
            </a:xfrm>
            <a:prstGeom prst="rect">
              <a:avLst/>
            </a:prstGeom>
          </p:spPr>
          <p:txBody>
            <a:bodyPr lIns="50800" tIns="50800" rIns="50800" bIns="50800" rtlCol="0" anchor="ctr"/>
            <a:lstStyle/>
            <a:p>
              <a:pPr algn="ctr">
                <a:lnSpc>
                  <a:spcPts val="3079"/>
                </a:lnSpc>
              </a:pPr>
              <a:endParaRPr/>
            </a:p>
          </p:txBody>
        </p:sp>
      </p:grpSp>
      <p:grpSp>
        <p:nvGrpSpPr>
          <p:cNvPr id="5" name="Group 5"/>
          <p:cNvGrpSpPr/>
          <p:nvPr/>
        </p:nvGrpSpPr>
        <p:grpSpPr>
          <a:xfrm>
            <a:off x="9554998" y="-2057400"/>
            <a:ext cx="8733002" cy="3086100"/>
            <a:chOff x="0" y="0"/>
            <a:chExt cx="2300050" cy="812800"/>
          </a:xfrm>
        </p:grpSpPr>
        <p:sp>
          <p:nvSpPr>
            <p:cNvPr id="6" name="Freeform 6"/>
            <p:cNvSpPr/>
            <p:nvPr/>
          </p:nvSpPr>
          <p:spPr>
            <a:xfrm>
              <a:off x="0" y="0"/>
              <a:ext cx="2300050" cy="812800"/>
            </a:xfrm>
            <a:custGeom>
              <a:avLst/>
              <a:gdLst/>
              <a:ahLst/>
              <a:cxnLst/>
              <a:rect l="l" t="t" r="r" b="b"/>
              <a:pathLst>
                <a:path w="2300050" h="812800">
                  <a:moveTo>
                    <a:pt x="0" y="0"/>
                  </a:moveTo>
                  <a:lnTo>
                    <a:pt x="2300050" y="0"/>
                  </a:lnTo>
                  <a:lnTo>
                    <a:pt x="2300050" y="812800"/>
                  </a:lnTo>
                  <a:lnTo>
                    <a:pt x="0" y="812800"/>
                  </a:lnTo>
                  <a:close/>
                </a:path>
              </a:pathLst>
            </a:custGeom>
            <a:solidFill>
              <a:srgbClr val="882A1B"/>
            </a:solidFill>
          </p:spPr>
        </p:sp>
        <p:sp>
          <p:nvSpPr>
            <p:cNvPr id="7" name="TextBox 7"/>
            <p:cNvSpPr txBox="1"/>
            <p:nvPr/>
          </p:nvSpPr>
          <p:spPr>
            <a:xfrm>
              <a:off x="0" y="-38100"/>
              <a:ext cx="2300050" cy="850900"/>
            </a:xfrm>
            <a:prstGeom prst="rect">
              <a:avLst/>
            </a:prstGeom>
          </p:spPr>
          <p:txBody>
            <a:bodyPr lIns="50800" tIns="50800" rIns="50800" bIns="50800" rtlCol="0" anchor="ctr"/>
            <a:lstStyle/>
            <a:p>
              <a:pPr algn="ctr">
                <a:lnSpc>
                  <a:spcPts val="3079"/>
                </a:lnSpc>
              </a:pPr>
              <a:endParaRPr/>
            </a:p>
          </p:txBody>
        </p:sp>
      </p:grpSp>
      <p:grpSp>
        <p:nvGrpSpPr>
          <p:cNvPr id="8" name="Group 8"/>
          <p:cNvGrpSpPr/>
          <p:nvPr/>
        </p:nvGrpSpPr>
        <p:grpSpPr>
          <a:xfrm>
            <a:off x="-1751523" y="-1660351"/>
            <a:ext cx="4686469" cy="4686469"/>
            <a:chOff x="0" y="0"/>
            <a:chExt cx="6248625" cy="6248625"/>
          </a:xfrm>
        </p:grpSpPr>
        <p:sp>
          <p:nvSpPr>
            <p:cNvPr id="9" name="Freeform 9"/>
            <p:cNvSpPr/>
            <p:nvPr/>
          </p:nvSpPr>
          <p:spPr>
            <a:xfrm>
              <a:off x="0" y="0"/>
              <a:ext cx="6248625" cy="6248625"/>
            </a:xfrm>
            <a:custGeom>
              <a:avLst/>
              <a:gdLst/>
              <a:ahLst/>
              <a:cxnLst/>
              <a:rect l="l" t="t" r="r" b="b"/>
              <a:pathLst>
                <a:path w="6248625" h="6248625">
                  <a:moveTo>
                    <a:pt x="0" y="0"/>
                  </a:moveTo>
                  <a:lnTo>
                    <a:pt x="6248625" y="0"/>
                  </a:lnTo>
                  <a:lnTo>
                    <a:pt x="6248625" y="6248625"/>
                  </a:lnTo>
                  <a:lnTo>
                    <a:pt x="0" y="62486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103977" y="90980"/>
              <a:ext cx="5945453" cy="5945453"/>
            </a:xfrm>
            <a:custGeom>
              <a:avLst/>
              <a:gdLst/>
              <a:ahLst/>
              <a:cxnLst/>
              <a:rect l="l" t="t" r="r" b="b"/>
              <a:pathLst>
                <a:path w="5945453" h="5945453">
                  <a:moveTo>
                    <a:pt x="0" y="0"/>
                  </a:moveTo>
                  <a:lnTo>
                    <a:pt x="5945454" y="0"/>
                  </a:lnTo>
                  <a:lnTo>
                    <a:pt x="5945454" y="5945454"/>
                  </a:lnTo>
                  <a:lnTo>
                    <a:pt x="0" y="594545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91973" y="181961"/>
              <a:ext cx="5614783" cy="5614783"/>
            </a:xfrm>
            <a:custGeom>
              <a:avLst/>
              <a:gdLst/>
              <a:ahLst/>
              <a:cxnLst/>
              <a:rect l="l" t="t" r="r" b="b"/>
              <a:pathLst>
                <a:path w="5614783" h="5614783">
                  <a:moveTo>
                    <a:pt x="0" y="0"/>
                  </a:moveTo>
                  <a:lnTo>
                    <a:pt x="5614782" y="0"/>
                  </a:lnTo>
                  <a:lnTo>
                    <a:pt x="5614782" y="5614783"/>
                  </a:lnTo>
                  <a:lnTo>
                    <a:pt x="0" y="561478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grpSp>
        <p:nvGrpSpPr>
          <p:cNvPr id="12" name="Group 12"/>
          <p:cNvGrpSpPr/>
          <p:nvPr/>
        </p:nvGrpSpPr>
        <p:grpSpPr>
          <a:xfrm>
            <a:off x="3660000" y="7132408"/>
            <a:ext cx="4590104" cy="944870"/>
            <a:chOff x="0" y="0"/>
            <a:chExt cx="6120138" cy="1259827"/>
          </a:xfrm>
        </p:grpSpPr>
        <p:grpSp>
          <p:nvGrpSpPr>
            <p:cNvPr id="13" name="Group 13"/>
            <p:cNvGrpSpPr/>
            <p:nvPr/>
          </p:nvGrpSpPr>
          <p:grpSpPr>
            <a:xfrm>
              <a:off x="0" y="0"/>
              <a:ext cx="2193851" cy="1259827"/>
              <a:chOff x="0" y="0"/>
              <a:chExt cx="433353" cy="248855"/>
            </a:xfrm>
          </p:grpSpPr>
          <p:sp>
            <p:nvSpPr>
              <p:cNvPr id="14" name="Freeform 14"/>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sp>
          <p:sp>
            <p:nvSpPr>
              <p:cNvPr id="15" name="TextBox 15"/>
              <p:cNvSpPr txBox="1"/>
              <p:nvPr/>
            </p:nvSpPr>
            <p:spPr>
              <a:xfrm>
                <a:off x="0" y="-57150"/>
                <a:ext cx="433353" cy="306005"/>
              </a:xfrm>
              <a:prstGeom prst="rect">
                <a:avLst/>
              </a:prstGeom>
            </p:spPr>
            <p:txBody>
              <a:bodyPr lIns="50800" tIns="50800" rIns="50800" bIns="50800" rtlCol="0" anchor="ctr"/>
              <a:lstStyle/>
              <a:p>
                <a:pPr algn="ctr">
                  <a:lnSpc>
                    <a:spcPts val="3919"/>
                  </a:lnSpc>
                </a:pPr>
                <a:r>
                  <a:rPr lang="en-US" sz="2799">
                    <a:solidFill>
                      <a:srgbClr val="FFFFFF"/>
                    </a:solidFill>
                    <a:latin typeface="Muli"/>
                  </a:rPr>
                  <a:t>A | 5</a:t>
                </a:r>
              </a:p>
            </p:txBody>
          </p:sp>
        </p:grpSp>
        <p:grpSp>
          <p:nvGrpSpPr>
            <p:cNvPr id="16" name="Group 16"/>
            <p:cNvGrpSpPr/>
            <p:nvPr/>
          </p:nvGrpSpPr>
          <p:grpSpPr>
            <a:xfrm>
              <a:off x="3926287" y="0"/>
              <a:ext cx="2193851" cy="1259827"/>
              <a:chOff x="0" y="0"/>
              <a:chExt cx="433353" cy="248855"/>
            </a:xfrm>
          </p:grpSpPr>
          <p:sp>
            <p:nvSpPr>
              <p:cNvPr id="17" name="Freeform 17"/>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sp>
          <p:sp>
            <p:nvSpPr>
              <p:cNvPr id="18" name="TextBox 18"/>
              <p:cNvSpPr txBox="1"/>
              <p:nvPr/>
            </p:nvSpPr>
            <p:spPr>
              <a:xfrm>
                <a:off x="0" y="-47625"/>
                <a:ext cx="433353" cy="296480"/>
              </a:xfrm>
              <a:prstGeom prst="rect">
                <a:avLst/>
              </a:prstGeom>
            </p:spPr>
            <p:txBody>
              <a:bodyPr lIns="50800" tIns="50800" rIns="50800" bIns="50800" rtlCol="0" anchor="ctr"/>
              <a:lstStyle/>
              <a:p>
                <a:pPr algn="ctr">
                  <a:lnSpc>
                    <a:spcPts val="4059"/>
                  </a:lnSpc>
                </a:pPr>
                <a:r>
                  <a:rPr lang="en-US" sz="2899">
                    <a:solidFill>
                      <a:srgbClr val="FFFFFF"/>
                    </a:solidFill>
                    <a:latin typeface="Muli"/>
                  </a:rPr>
                  <a:t>B | 9</a:t>
                </a:r>
              </a:p>
            </p:txBody>
          </p:sp>
        </p:grpSp>
      </p:grpSp>
      <p:sp>
        <p:nvSpPr>
          <p:cNvPr id="19" name="AutoShape 19"/>
          <p:cNvSpPr/>
          <p:nvPr/>
        </p:nvSpPr>
        <p:spPr>
          <a:xfrm flipH="1">
            <a:off x="4784248" y="6266071"/>
            <a:ext cx="1129422" cy="1129422"/>
          </a:xfrm>
          <a:prstGeom prst="line">
            <a:avLst/>
          </a:prstGeom>
          <a:ln w="38100" cap="flat">
            <a:solidFill>
              <a:srgbClr val="882A1B"/>
            </a:solidFill>
            <a:prstDash val="solid"/>
            <a:headEnd type="oval" w="lg" len="lg"/>
            <a:tailEnd type="oval" w="lg" len="lg"/>
          </a:ln>
        </p:spPr>
      </p:sp>
      <p:sp>
        <p:nvSpPr>
          <p:cNvPr id="20" name="AutoShape 20"/>
          <p:cNvSpPr/>
          <p:nvPr/>
        </p:nvSpPr>
        <p:spPr>
          <a:xfrm flipH="1" flipV="1">
            <a:off x="5955052" y="6212389"/>
            <a:ext cx="1087183" cy="1170137"/>
          </a:xfrm>
          <a:prstGeom prst="line">
            <a:avLst/>
          </a:prstGeom>
          <a:ln w="38100" cap="flat">
            <a:solidFill>
              <a:srgbClr val="882A1B"/>
            </a:solidFill>
            <a:prstDash val="solid"/>
            <a:headEnd type="oval" w="lg" len="lg"/>
            <a:tailEnd type="oval" w="lg" len="lg"/>
          </a:ln>
        </p:spPr>
      </p:sp>
      <p:grpSp>
        <p:nvGrpSpPr>
          <p:cNvPr id="21" name="Group 21"/>
          <p:cNvGrpSpPr/>
          <p:nvPr/>
        </p:nvGrpSpPr>
        <p:grpSpPr>
          <a:xfrm>
            <a:off x="5118402" y="5438237"/>
            <a:ext cx="1645388" cy="944870"/>
            <a:chOff x="0" y="0"/>
            <a:chExt cx="433353" cy="248855"/>
          </a:xfrm>
        </p:grpSpPr>
        <p:sp>
          <p:nvSpPr>
            <p:cNvPr id="22" name="Freeform 22"/>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sp>
        <p:sp>
          <p:nvSpPr>
            <p:cNvPr id="23" name="TextBox 23"/>
            <p:cNvSpPr txBox="1"/>
            <p:nvPr/>
          </p:nvSpPr>
          <p:spPr>
            <a:xfrm>
              <a:off x="0" y="-57150"/>
              <a:ext cx="433353" cy="306005"/>
            </a:xfrm>
            <a:prstGeom prst="rect">
              <a:avLst/>
            </a:prstGeom>
          </p:spPr>
          <p:txBody>
            <a:bodyPr lIns="50800" tIns="50800" rIns="50800" bIns="50800" rtlCol="0" anchor="ctr"/>
            <a:lstStyle/>
            <a:p>
              <a:pPr algn="ctr">
                <a:lnSpc>
                  <a:spcPts val="3919"/>
                </a:lnSpc>
              </a:pPr>
              <a:r>
                <a:rPr lang="en-US" sz="2799">
                  <a:solidFill>
                    <a:srgbClr val="FFFFFF"/>
                  </a:solidFill>
                  <a:latin typeface="Muli"/>
                </a:rPr>
                <a:t>AB | 14</a:t>
              </a:r>
            </a:p>
          </p:txBody>
        </p:sp>
      </p:grpSp>
      <p:grpSp>
        <p:nvGrpSpPr>
          <p:cNvPr id="24" name="Group 24"/>
          <p:cNvGrpSpPr/>
          <p:nvPr/>
        </p:nvGrpSpPr>
        <p:grpSpPr>
          <a:xfrm>
            <a:off x="1636040" y="5438237"/>
            <a:ext cx="1645388" cy="944870"/>
            <a:chOff x="0" y="0"/>
            <a:chExt cx="433353" cy="248855"/>
          </a:xfrm>
        </p:grpSpPr>
        <p:sp>
          <p:nvSpPr>
            <p:cNvPr id="25" name="Freeform 25"/>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sp>
        <p:sp>
          <p:nvSpPr>
            <p:cNvPr id="26" name="TextBox 26"/>
            <p:cNvSpPr txBox="1"/>
            <p:nvPr/>
          </p:nvSpPr>
          <p:spPr>
            <a:xfrm>
              <a:off x="0" y="-57150"/>
              <a:ext cx="433353" cy="306005"/>
            </a:xfrm>
            <a:prstGeom prst="rect">
              <a:avLst/>
            </a:prstGeom>
          </p:spPr>
          <p:txBody>
            <a:bodyPr lIns="50800" tIns="50800" rIns="50800" bIns="50800" rtlCol="0" anchor="ctr"/>
            <a:lstStyle/>
            <a:p>
              <a:pPr algn="ctr">
                <a:lnSpc>
                  <a:spcPts val="3919"/>
                </a:lnSpc>
              </a:pPr>
              <a:r>
                <a:rPr lang="en-US" sz="2799">
                  <a:solidFill>
                    <a:srgbClr val="FFFFFF"/>
                  </a:solidFill>
                  <a:latin typeface="Muli"/>
                </a:rPr>
                <a:t>C | 12</a:t>
              </a:r>
            </a:p>
          </p:txBody>
        </p:sp>
      </p:grpSp>
      <p:sp>
        <p:nvSpPr>
          <p:cNvPr id="27" name="AutoShape 27"/>
          <p:cNvSpPr/>
          <p:nvPr/>
        </p:nvSpPr>
        <p:spPr>
          <a:xfrm flipH="1">
            <a:off x="2716717" y="4409549"/>
            <a:ext cx="1129422" cy="1129422"/>
          </a:xfrm>
          <a:prstGeom prst="line">
            <a:avLst/>
          </a:prstGeom>
          <a:ln w="38100" cap="flat">
            <a:solidFill>
              <a:srgbClr val="882A1B"/>
            </a:solidFill>
            <a:prstDash val="solid"/>
            <a:headEnd type="oval" w="lg" len="lg"/>
            <a:tailEnd type="oval" w="lg" len="lg"/>
          </a:ln>
        </p:spPr>
      </p:sp>
      <p:sp>
        <p:nvSpPr>
          <p:cNvPr id="28" name="AutoShape 28"/>
          <p:cNvSpPr/>
          <p:nvPr/>
        </p:nvSpPr>
        <p:spPr>
          <a:xfrm flipH="1" flipV="1">
            <a:off x="4839957" y="4409045"/>
            <a:ext cx="1087183" cy="1170137"/>
          </a:xfrm>
          <a:prstGeom prst="line">
            <a:avLst/>
          </a:prstGeom>
          <a:ln w="38100" cap="flat">
            <a:solidFill>
              <a:srgbClr val="882A1B"/>
            </a:solidFill>
            <a:prstDash val="solid"/>
            <a:headEnd type="oval" w="lg" len="lg"/>
            <a:tailEnd type="oval" w="lg" len="lg"/>
          </a:ln>
        </p:spPr>
      </p:sp>
      <p:grpSp>
        <p:nvGrpSpPr>
          <p:cNvPr id="29" name="Group 29"/>
          <p:cNvGrpSpPr/>
          <p:nvPr/>
        </p:nvGrpSpPr>
        <p:grpSpPr>
          <a:xfrm>
            <a:off x="3499369" y="3765800"/>
            <a:ext cx="1645388" cy="944870"/>
            <a:chOff x="0" y="0"/>
            <a:chExt cx="433353" cy="248855"/>
          </a:xfrm>
        </p:grpSpPr>
        <p:sp>
          <p:nvSpPr>
            <p:cNvPr id="30" name="Freeform 30"/>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sp>
        <p:sp>
          <p:nvSpPr>
            <p:cNvPr id="31" name="TextBox 31"/>
            <p:cNvSpPr txBox="1"/>
            <p:nvPr/>
          </p:nvSpPr>
          <p:spPr>
            <a:xfrm>
              <a:off x="0" y="-57150"/>
              <a:ext cx="433353" cy="306005"/>
            </a:xfrm>
            <a:prstGeom prst="rect">
              <a:avLst/>
            </a:prstGeom>
          </p:spPr>
          <p:txBody>
            <a:bodyPr lIns="50800" tIns="50800" rIns="50800" bIns="50800" rtlCol="0" anchor="ctr"/>
            <a:lstStyle/>
            <a:p>
              <a:pPr algn="ctr">
                <a:lnSpc>
                  <a:spcPts val="3919"/>
                </a:lnSpc>
              </a:pPr>
              <a:r>
                <a:rPr lang="en-US" sz="2799">
                  <a:solidFill>
                    <a:srgbClr val="FFFFFF"/>
                  </a:solidFill>
                  <a:latin typeface="Muli"/>
                </a:rPr>
                <a:t>CAB | 26</a:t>
              </a:r>
            </a:p>
          </p:txBody>
        </p:sp>
      </p:grpSp>
      <p:graphicFrame>
        <p:nvGraphicFramePr>
          <p:cNvPr id="32" name="Table 32"/>
          <p:cNvGraphicFramePr>
            <a:graphicFrameLocks noGrp="1"/>
          </p:cNvGraphicFramePr>
          <p:nvPr/>
        </p:nvGraphicFramePr>
        <p:xfrm>
          <a:off x="9694622" y="4132584"/>
          <a:ext cx="7315200" cy="4152900"/>
        </p:xfrm>
        <a:graphic>
          <a:graphicData uri="http://schemas.openxmlformats.org/drawingml/2006/table">
            <a:tbl>
              <a:tblPr/>
              <a:tblGrid>
                <a:gridCol w="3657600">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tblGrid>
              <a:tr h="1038225">
                <a:tc>
                  <a:txBody>
                    <a:bodyPr/>
                    <a:lstStyle/>
                    <a:p>
                      <a:pPr algn="ctr">
                        <a:lnSpc>
                          <a:spcPts val="4200"/>
                        </a:lnSpc>
                        <a:defRPr/>
                      </a:pPr>
                      <a:r>
                        <a:rPr lang="en-US" sz="3000">
                          <a:solidFill>
                            <a:srgbClr val="000000"/>
                          </a:solidFill>
                          <a:latin typeface="Muli Bold"/>
                        </a:rPr>
                        <a:t>Ký tự</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solidFill>
                      <a:srgbClr val="FFEBCD"/>
                    </a:solidFill>
                  </a:tcPr>
                </a:tc>
                <a:tc>
                  <a:txBody>
                    <a:bodyPr/>
                    <a:lstStyle/>
                    <a:p>
                      <a:pPr algn="ctr">
                        <a:lnSpc>
                          <a:spcPts val="4200"/>
                        </a:lnSpc>
                        <a:defRPr/>
                      </a:pPr>
                      <a:r>
                        <a:rPr lang="en-US" sz="3000">
                          <a:solidFill>
                            <a:srgbClr val="000000"/>
                          </a:solidFill>
                          <a:latin typeface="Muli Bold"/>
                        </a:rPr>
                        <a:t>code-word</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solidFill>
                      <a:srgbClr val="FFEBCD"/>
                    </a:solidFill>
                  </a:tcPr>
                </a:tc>
                <a:extLst>
                  <a:ext uri="{0D108BD9-81ED-4DB2-BD59-A6C34878D82A}">
                    <a16:rowId xmlns:a16="http://schemas.microsoft.com/office/drawing/2014/main" val="10000"/>
                  </a:ext>
                </a:extLst>
              </a:tr>
              <a:tr h="1038225">
                <a:tc>
                  <a:txBody>
                    <a:bodyPr/>
                    <a:lstStyle/>
                    <a:p>
                      <a:pPr algn="ctr">
                        <a:lnSpc>
                          <a:spcPts val="4200"/>
                        </a:lnSpc>
                        <a:defRPr/>
                      </a:pPr>
                      <a:r>
                        <a:rPr lang="en-US" sz="3000">
                          <a:solidFill>
                            <a:srgbClr val="000000"/>
                          </a:solidFill>
                          <a:latin typeface="Muli Bold"/>
                        </a:rPr>
                        <a:t>A</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tcPr>
                </a:tc>
                <a:tc>
                  <a:txBody>
                    <a:bodyPr/>
                    <a:lstStyle/>
                    <a:p>
                      <a:pPr algn="ctr">
                        <a:lnSpc>
                          <a:spcPts val="4200"/>
                        </a:lnSpc>
                        <a:defRPr/>
                      </a:pPr>
                      <a:r>
                        <a:rPr lang="en-US" sz="3000">
                          <a:solidFill>
                            <a:srgbClr val="000000"/>
                          </a:solidFill>
                          <a:latin typeface="Muli Bold"/>
                        </a:rPr>
                        <a:t>10</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tcPr>
                </a:tc>
                <a:extLst>
                  <a:ext uri="{0D108BD9-81ED-4DB2-BD59-A6C34878D82A}">
                    <a16:rowId xmlns:a16="http://schemas.microsoft.com/office/drawing/2014/main" val="10001"/>
                  </a:ext>
                </a:extLst>
              </a:tr>
              <a:tr h="1038225">
                <a:tc>
                  <a:txBody>
                    <a:bodyPr/>
                    <a:lstStyle/>
                    <a:p>
                      <a:pPr algn="ctr">
                        <a:lnSpc>
                          <a:spcPts val="4200"/>
                        </a:lnSpc>
                        <a:defRPr/>
                      </a:pPr>
                      <a:r>
                        <a:rPr lang="en-US" sz="3000">
                          <a:solidFill>
                            <a:srgbClr val="000000"/>
                          </a:solidFill>
                          <a:latin typeface="Muli Bold"/>
                        </a:rPr>
                        <a:t>B</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tcPr>
                </a:tc>
                <a:tc>
                  <a:txBody>
                    <a:bodyPr/>
                    <a:lstStyle/>
                    <a:p>
                      <a:pPr algn="ctr">
                        <a:lnSpc>
                          <a:spcPts val="4200"/>
                        </a:lnSpc>
                        <a:defRPr/>
                      </a:pPr>
                      <a:r>
                        <a:rPr lang="en-US" sz="3000">
                          <a:solidFill>
                            <a:srgbClr val="000000"/>
                          </a:solidFill>
                          <a:latin typeface="Muli Bold"/>
                        </a:rPr>
                        <a:t>11</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tcPr>
                </a:tc>
                <a:extLst>
                  <a:ext uri="{0D108BD9-81ED-4DB2-BD59-A6C34878D82A}">
                    <a16:rowId xmlns:a16="http://schemas.microsoft.com/office/drawing/2014/main" val="10002"/>
                  </a:ext>
                </a:extLst>
              </a:tr>
              <a:tr h="1038225">
                <a:tc>
                  <a:txBody>
                    <a:bodyPr/>
                    <a:lstStyle/>
                    <a:p>
                      <a:pPr algn="ctr">
                        <a:lnSpc>
                          <a:spcPts val="4200"/>
                        </a:lnSpc>
                        <a:defRPr/>
                      </a:pPr>
                      <a:r>
                        <a:rPr lang="en-US" sz="3000">
                          <a:solidFill>
                            <a:srgbClr val="000000"/>
                          </a:solidFill>
                          <a:latin typeface="Muli Bold"/>
                        </a:rPr>
                        <a:t>C</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tcPr>
                </a:tc>
                <a:tc>
                  <a:txBody>
                    <a:bodyPr/>
                    <a:lstStyle/>
                    <a:p>
                      <a:pPr algn="ctr">
                        <a:lnSpc>
                          <a:spcPts val="4200"/>
                        </a:lnSpc>
                        <a:defRPr/>
                      </a:pPr>
                      <a:r>
                        <a:rPr lang="en-US" sz="3000">
                          <a:solidFill>
                            <a:srgbClr val="000000"/>
                          </a:solidFill>
                          <a:latin typeface="Muli Bold"/>
                        </a:rPr>
                        <a:t>0</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33" name="TextBox 33"/>
          <p:cNvSpPr txBox="1"/>
          <p:nvPr/>
        </p:nvSpPr>
        <p:spPr>
          <a:xfrm>
            <a:off x="9732035" y="130175"/>
            <a:ext cx="13444671" cy="717550"/>
          </a:xfrm>
          <a:prstGeom prst="rect">
            <a:avLst/>
          </a:prstGeom>
        </p:spPr>
        <p:txBody>
          <a:bodyPr lIns="0" tIns="0" rIns="0" bIns="0" rtlCol="0" anchor="t">
            <a:spAutoFit/>
          </a:bodyPr>
          <a:lstStyle/>
          <a:p>
            <a:pPr marL="0" lvl="0" indent="0">
              <a:lnSpc>
                <a:spcPts val="5600"/>
              </a:lnSpc>
              <a:spcBef>
                <a:spcPct val="0"/>
              </a:spcBef>
            </a:pPr>
            <a:r>
              <a:rPr lang="en-US" sz="5000">
                <a:solidFill>
                  <a:srgbClr val="F4F1E8"/>
                </a:solidFill>
                <a:latin typeface="Cabin"/>
              </a:rPr>
              <a:t>II. Priority Queue trong mã hóa</a:t>
            </a:r>
          </a:p>
        </p:txBody>
      </p:sp>
      <p:sp>
        <p:nvSpPr>
          <p:cNvPr id="34" name="TextBox 34"/>
          <p:cNvSpPr txBox="1"/>
          <p:nvPr/>
        </p:nvSpPr>
        <p:spPr>
          <a:xfrm>
            <a:off x="-61163" y="130175"/>
            <a:ext cx="2103526" cy="2127250"/>
          </a:xfrm>
          <a:prstGeom prst="rect">
            <a:avLst/>
          </a:prstGeom>
        </p:spPr>
        <p:txBody>
          <a:bodyPr lIns="0" tIns="0" rIns="0" bIns="0" rtlCol="0" anchor="t">
            <a:spAutoFit/>
          </a:bodyPr>
          <a:lstStyle/>
          <a:p>
            <a:pPr marL="0" lvl="0" indent="0" algn="ctr">
              <a:lnSpc>
                <a:spcPts val="5600"/>
              </a:lnSpc>
              <a:spcBef>
                <a:spcPct val="0"/>
              </a:spcBef>
            </a:pPr>
            <a:r>
              <a:rPr lang="en-US" sz="5000">
                <a:solidFill>
                  <a:srgbClr val="F4F1E8"/>
                </a:solidFill>
                <a:latin typeface="Cabin"/>
              </a:rPr>
              <a:t>Cách thực hiện</a:t>
            </a:r>
          </a:p>
        </p:txBody>
      </p:sp>
      <p:sp>
        <p:nvSpPr>
          <p:cNvPr id="35" name="TextBox 35"/>
          <p:cNvSpPr txBox="1"/>
          <p:nvPr/>
        </p:nvSpPr>
        <p:spPr>
          <a:xfrm>
            <a:off x="2716717" y="4464049"/>
            <a:ext cx="304800" cy="679451"/>
          </a:xfrm>
          <a:prstGeom prst="rect">
            <a:avLst/>
          </a:prstGeom>
        </p:spPr>
        <p:txBody>
          <a:bodyPr lIns="0" tIns="0" rIns="0" bIns="0" rtlCol="0" anchor="t">
            <a:spAutoFit/>
          </a:bodyPr>
          <a:lstStyle/>
          <a:p>
            <a:pPr algn="ctr">
              <a:lnSpc>
                <a:spcPts val="5599"/>
              </a:lnSpc>
              <a:spcBef>
                <a:spcPct val="0"/>
              </a:spcBef>
            </a:pPr>
            <a:r>
              <a:rPr lang="en-US" sz="3999">
                <a:solidFill>
                  <a:srgbClr val="882A1B"/>
                </a:solidFill>
                <a:latin typeface="Muli"/>
              </a:rPr>
              <a:t>0</a:t>
            </a:r>
          </a:p>
        </p:txBody>
      </p:sp>
      <p:sp>
        <p:nvSpPr>
          <p:cNvPr id="36" name="TextBox 36"/>
          <p:cNvSpPr txBox="1"/>
          <p:nvPr/>
        </p:nvSpPr>
        <p:spPr>
          <a:xfrm>
            <a:off x="4839957" y="6452956"/>
            <a:ext cx="304800" cy="679451"/>
          </a:xfrm>
          <a:prstGeom prst="rect">
            <a:avLst/>
          </a:prstGeom>
        </p:spPr>
        <p:txBody>
          <a:bodyPr lIns="0" tIns="0" rIns="0" bIns="0" rtlCol="0" anchor="t">
            <a:spAutoFit/>
          </a:bodyPr>
          <a:lstStyle/>
          <a:p>
            <a:pPr algn="ctr">
              <a:lnSpc>
                <a:spcPts val="5599"/>
              </a:lnSpc>
              <a:spcBef>
                <a:spcPct val="0"/>
              </a:spcBef>
            </a:pPr>
            <a:r>
              <a:rPr lang="en-US" sz="3999">
                <a:solidFill>
                  <a:srgbClr val="882A1B"/>
                </a:solidFill>
                <a:latin typeface="Muli"/>
              </a:rPr>
              <a:t>0</a:t>
            </a:r>
          </a:p>
        </p:txBody>
      </p:sp>
      <p:sp>
        <p:nvSpPr>
          <p:cNvPr id="37" name="TextBox 37"/>
          <p:cNvSpPr txBox="1"/>
          <p:nvPr/>
        </p:nvSpPr>
        <p:spPr>
          <a:xfrm>
            <a:off x="5608870" y="4516473"/>
            <a:ext cx="304800" cy="679451"/>
          </a:xfrm>
          <a:prstGeom prst="rect">
            <a:avLst/>
          </a:prstGeom>
        </p:spPr>
        <p:txBody>
          <a:bodyPr lIns="0" tIns="0" rIns="0" bIns="0" rtlCol="0" anchor="t">
            <a:spAutoFit/>
          </a:bodyPr>
          <a:lstStyle/>
          <a:p>
            <a:pPr algn="ctr">
              <a:lnSpc>
                <a:spcPts val="5599"/>
              </a:lnSpc>
              <a:spcBef>
                <a:spcPct val="0"/>
              </a:spcBef>
            </a:pPr>
            <a:r>
              <a:rPr lang="en-US" sz="3999">
                <a:solidFill>
                  <a:srgbClr val="882A1B"/>
                </a:solidFill>
                <a:latin typeface="Muli"/>
              </a:rPr>
              <a:t>1</a:t>
            </a:r>
          </a:p>
        </p:txBody>
      </p:sp>
      <p:sp>
        <p:nvSpPr>
          <p:cNvPr id="38" name="TextBox 38"/>
          <p:cNvSpPr txBox="1"/>
          <p:nvPr/>
        </p:nvSpPr>
        <p:spPr>
          <a:xfrm>
            <a:off x="6737435" y="6452956"/>
            <a:ext cx="304800" cy="679451"/>
          </a:xfrm>
          <a:prstGeom prst="rect">
            <a:avLst/>
          </a:prstGeom>
        </p:spPr>
        <p:txBody>
          <a:bodyPr lIns="0" tIns="0" rIns="0" bIns="0" rtlCol="0" anchor="t">
            <a:spAutoFit/>
          </a:bodyPr>
          <a:lstStyle/>
          <a:p>
            <a:pPr algn="ctr">
              <a:lnSpc>
                <a:spcPts val="5599"/>
              </a:lnSpc>
              <a:spcBef>
                <a:spcPct val="0"/>
              </a:spcBef>
            </a:pPr>
            <a:r>
              <a:rPr lang="en-US" sz="3999">
                <a:solidFill>
                  <a:srgbClr val="882A1B"/>
                </a:solidFill>
                <a:latin typeface="Muli"/>
              </a:rPr>
              <a:t>1</a:t>
            </a:r>
          </a:p>
        </p:txBody>
      </p:sp>
      <p:sp>
        <p:nvSpPr>
          <p:cNvPr id="39" name="TextBox 39"/>
          <p:cNvSpPr txBox="1"/>
          <p:nvPr/>
        </p:nvSpPr>
        <p:spPr>
          <a:xfrm>
            <a:off x="5419719" y="2042477"/>
            <a:ext cx="12868281" cy="1493520"/>
          </a:xfrm>
          <a:prstGeom prst="rect">
            <a:avLst/>
          </a:prstGeom>
        </p:spPr>
        <p:txBody>
          <a:bodyPr lIns="0" tIns="0" rIns="0" bIns="0" rtlCol="0" anchor="t">
            <a:spAutoFit/>
          </a:bodyPr>
          <a:lstStyle/>
          <a:p>
            <a:pPr marL="690881" lvl="1" indent="-345440" algn="ctr">
              <a:lnSpc>
                <a:spcPts val="4480"/>
              </a:lnSpc>
              <a:buFont typeface="Arial"/>
              <a:buChar char="•"/>
            </a:pPr>
            <a:r>
              <a:rPr lang="en-US" sz="3200">
                <a:solidFill>
                  <a:srgbClr val="000000"/>
                </a:solidFill>
                <a:latin typeface="Muli Bold"/>
              </a:rPr>
              <a:t>Đi ngang cây bắt đầu từ gốc. Di chuyển sang con trái thì thêm trọng số 0, sang con phải thì thêm trọng số 1.</a:t>
            </a:r>
          </a:p>
          <a:p>
            <a:pPr>
              <a:lnSpc>
                <a:spcPts val="3079"/>
              </a:lnSpc>
              <a:spcBef>
                <a:spcPct val="0"/>
              </a:spcBef>
            </a:pPr>
            <a:endParaRPr lang="en-US" sz="3200">
              <a:solidFill>
                <a:srgbClr val="000000"/>
              </a:solidFill>
              <a:latin typeface="Muli Bold"/>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4F1E8"/>
        </a:solidFill>
        <a:effectLst/>
      </p:bgPr>
    </p:bg>
    <p:spTree>
      <p:nvGrpSpPr>
        <p:cNvPr id="1" name=""/>
        <p:cNvGrpSpPr/>
        <p:nvPr/>
      </p:nvGrpSpPr>
      <p:grpSpPr>
        <a:xfrm>
          <a:off x="0" y="0"/>
          <a:ext cx="0" cy="0"/>
          <a:chOff x="0" y="0"/>
          <a:chExt cx="0" cy="0"/>
        </a:xfrm>
      </p:grpSpPr>
      <p:grpSp>
        <p:nvGrpSpPr>
          <p:cNvPr id="2" name="Group 2"/>
          <p:cNvGrpSpPr/>
          <p:nvPr/>
        </p:nvGrpSpPr>
        <p:grpSpPr>
          <a:xfrm>
            <a:off x="9339387" y="9955221"/>
            <a:ext cx="8948613" cy="3086100"/>
            <a:chOff x="0" y="0"/>
            <a:chExt cx="2356836" cy="812800"/>
          </a:xfrm>
        </p:grpSpPr>
        <p:sp>
          <p:nvSpPr>
            <p:cNvPr id="3" name="Freeform 3"/>
            <p:cNvSpPr/>
            <p:nvPr/>
          </p:nvSpPr>
          <p:spPr>
            <a:xfrm>
              <a:off x="0" y="0"/>
              <a:ext cx="2356836" cy="812800"/>
            </a:xfrm>
            <a:custGeom>
              <a:avLst/>
              <a:gdLst/>
              <a:ahLst/>
              <a:cxnLst/>
              <a:rect l="l" t="t" r="r" b="b"/>
              <a:pathLst>
                <a:path w="2356836" h="812800">
                  <a:moveTo>
                    <a:pt x="0" y="0"/>
                  </a:moveTo>
                  <a:lnTo>
                    <a:pt x="2356836" y="0"/>
                  </a:lnTo>
                  <a:lnTo>
                    <a:pt x="2356836" y="812800"/>
                  </a:lnTo>
                  <a:lnTo>
                    <a:pt x="0" y="812800"/>
                  </a:lnTo>
                  <a:close/>
                </a:path>
              </a:pathLst>
            </a:custGeom>
            <a:solidFill>
              <a:srgbClr val="882A1B"/>
            </a:solidFill>
          </p:spPr>
        </p:sp>
        <p:sp>
          <p:nvSpPr>
            <p:cNvPr id="4" name="TextBox 4"/>
            <p:cNvSpPr txBox="1"/>
            <p:nvPr/>
          </p:nvSpPr>
          <p:spPr>
            <a:xfrm>
              <a:off x="0" y="-38100"/>
              <a:ext cx="2356836" cy="850900"/>
            </a:xfrm>
            <a:prstGeom prst="rect">
              <a:avLst/>
            </a:prstGeom>
          </p:spPr>
          <p:txBody>
            <a:bodyPr lIns="50800" tIns="50800" rIns="50800" bIns="50800" rtlCol="0" anchor="ctr"/>
            <a:lstStyle/>
            <a:p>
              <a:pPr algn="ctr">
                <a:lnSpc>
                  <a:spcPts val="3079"/>
                </a:lnSpc>
              </a:pPr>
              <a:endParaRPr/>
            </a:p>
          </p:txBody>
        </p:sp>
      </p:grpSp>
      <p:grpSp>
        <p:nvGrpSpPr>
          <p:cNvPr id="5" name="Group 5"/>
          <p:cNvGrpSpPr/>
          <p:nvPr/>
        </p:nvGrpSpPr>
        <p:grpSpPr>
          <a:xfrm>
            <a:off x="4563185" y="4385302"/>
            <a:ext cx="9161630" cy="1344800"/>
            <a:chOff x="0" y="0"/>
            <a:chExt cx="2412940" cy="354186"/>
          </a:xfrm>
        </p:grpSpPr>
        <p:sp>
          <p:nvSpPr>
            <p:cNvPr id="6" name="Freeform 6"/>
            <p:cNvSpPr/>
            <p:nvPr/>
          </p:nvSpPr>
          <p:spPr>
            <a:xfrm>
              <a:off x="0" y="0"/>
              <a:ext cx="2412940" cy="354186"/>
            </a:xfrm>
            <a:custGeom>
              <a:avLst/>
              <a:gdLst/>
              <a:ahLst/>
              <a:cxnLst/>
              <a:rect l="l" t="t" r="r" b="b"/>
              <a:pathLst>
                <a:path w="2412940" h="354186">
                  <a:moveTo>
                    <a:pt x="0" y="0"/>
                  </a:moveTo>
                  <a:lnTo>
                    <a:pt x="2412940" y="0"/>
                  </a:lnTo>
                  <a:lnTo>
                    <a:pt x="2412940" y="354186"/>
                  </a:lnTo>
                  <a:lnTo>
                    <a:pt x="0" y="354186"/>
                  </a:lnTo>
                  <a:close/>
                </a:path>
              </a:pathLst>
            </a:custGeom>
            <a:solidFill>
              <a:srgbClr val="882A1B"/>
            </a:solidFill>
          </p:spPr>
        </p:sp>
        <p:sp>
          <p:nvSpPr>
            <p:cNvPr id="7" name="TextBox 7"/>
            <p:cNvSpPr txBox="1"/>
            <p:nvPr/>
          </p:nvSpPr>
          <p:spPr>
            <a:xfrm>
              <a:off x="0" y="-38100"/>
              <a:ext cx="2412940" cy="392286"/>
            </a:xfrm>
            <a:prstGeom prst="rect">
              <a:avLst/>
            </a:prstGeom>
          </p:spPr>
          <p:txBody>
            <a:bodyPr lIns="50800" tIns="50800" rIns="50800" bIns="50800" rtlCol="0" anchor="ctr"/>
            <a:lstStyle/>
            <a:p>
              <a:pPr algn="ctr">
                <a:lnSpc>
                  <a:spcPts val="3079"/>
                </a:lnSpc>
              </a:pPr>
              <a:endParaRPr/>
            </a:p>
          </p:txBody>
        </p:sp>
      </p:grpSp>
      <p:grpSp>
        <p:nvGrpSpPr>
          <p:cNvPr id="8" name="Group 8"/>
          <p:cNvGrpSpPr/>
          <p:nvPr/>
        </p:nvGrpSpPr>
        <p:grpSpPr>
          <a:xfrm>
            <a:off x="-1751523" y="-1660351"/>
            <a:ext cx="4579312" cy="4579312"/>
            <a:chOff x="0" y="0"/>
            <a:chExt cx="6105749" cy="6105749"/>
          </a:xfrm>
        </p:grpSpPr>
        <p:sp>
          <p:nvSpPr>
            <p:cNvPr id="9" name="Freeform 9"/>
            <p:cNvSpPr/>
            <p:nvPr/>
          </p:nvSpPr>
          <p:spPr>
            <a:xfrm>
              <a:off x="0" y="0"/>
              <a:ext cx="6105749" cy="6105749"/>
            </a:xfrm>
            <a:custGeom>
              <a:avLst/>
              <a:gdLst/>
              <a:ahLst/>
              <a:cxnLst/>
              <a:rect l="l" t="t" r="r" b="b"/>
              <a:pathLst>
                <a:path w="6105749" h="6105749">
                  <a:moveTo>
                    <a:pt x="0" y="0"/>
                  </a:moveTo>
                  <a:lnTo>
                    <a:pt x="6105749" y="0"/>
                  </a:lnTo>
                  <a:lnTo>
                    <a:pt x="6105749" y="6105749"/>
                  </a:lnTo>
                  <a:lnTo>
                    <a:pt x="0" y="610574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101600" y="88900"/>
              <a:ext cx="5809510" cy="5809510"/>
            </a:xfrm>
            <a:custGeom>
              <a:avLst/>
              <a:gdLst/>
              <a:ahLst/>
              <a:cxnLst/>
              <a:rect l="l" t="t" r="r" b="b"/>
              <a:pathLst>
                <a:path w="5809510" h="5809510">
                  <a:moveTo>
                    <a:pt x="0" y="0"/>
                  </a:moveTo>
                  <a:lnTo>
                    <a:pt x="5809510" y="0"/>
                  </a:lnTo>
                  <a:lnTo>
                    <a:pt x="5809510" y="5809510"/>
                  </a:lnTo>
                  <a:lnTo>
                    <a:pt x="0" y="580951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87583" y="177800"/>
              <a:ext cx="5486400" cy="5486400"/>
            </a:xfrm>
            <a:custGeom>
              <a:avLst/>
              <a:gdLst/>
              <a:ahLst/>
              <a:cxnLst/>
              <a:rect l="l" t="t" r="r" b="b"/>
              <a:pathLst>
                <a:path w="5486400" h="5486400">
                  <a:moveTo>
                    <a:pt x="0" y="0"/>
                  </a:moveTo>
                  <a:lnTo>
                    <a:pt x="5486400" y="0"/>
                  </a:lnTo>
                  <a:lnTo>
                    <a:pt x="5486400" y="5486400"/>
                  </a:lnTo>
                  <a:lnTo>
                    <a:pt x="0" y="54864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sp>
        <p:nvSpPr>
          <p:cNvPr id="12" name="TextBox 12"/>
          <p:cNvSpPr txBox="1"/>
          <p:nvPr/>
        </p:nvSpPr>
        <p:spPr>
          <a:xfrm>
            <a:off x="6557839" y="4717977"/>
            <a:ext cx="13444671" cy="717550"/>
          </a:xfrm>
          <a:prstGeom prst="rect">
            <a:avLst/>
          </a:prstGeom>
        </p:spPr>
        <p:txBody>
          <a:bodyPr lIns="0" tIns="0" rIns="0" bIns="0" rtlCol="0" anchor="t">
            <a:spAutoFit/>
          </a:bodyPr>
          <a:lstStyle/>
          <a:p>
            <a:pPr marL="0" lvl="0" indent="0">
              <a:lnSpc>
                <a:spcPts val="5600"/>
              </a:lnSpc>
              <a:spcBef>
                <a:spcPct val="0"/>
              </a:spcBef>
            </a:pPr>
            <a:r>
              <a:rPr lang="en-US" sz="5000">
                <a:solidFill>
                  <a:srgbClr val="F4F1E8"/>
                </a:solidFill>
                <a:latin typeface="Cabin"/>
              </a:rPr>
              <a:t>III. Giải mã Huffman</a:t>
            </a:r>
          </a:p>
        </p:txBody>
      </p:sp>
      <p:sp>
        <p:nvSpPr>
          <p:cNvPr id="13" name="Freeform 13"/>
          <p:cNvSpPr/>
          <p:nvPr/>
        </p:nvSpPr>
        <p:spPr>
          <a:xfrm>
            <a:off x="416644" y="8858151"/>
            <a:ext cx="4822289" cy="1097071"/>
          </a:xfrm>
          <a:custGeom>
            <a:avLst/>
            <a:gdLst/>
            <a:ahLst/>
            <a:cxnLst/>
            <a:rect l="l" t="t" r="r" b="b"/>
            <a:pathLst>
              <a:path w="4822289" h="1097071">
                <a:moveTo>
                  <a:pt x="0" y="0"/>
                </a:moveTo>
                <a:lnTo>
                  <a:pt x="4822289" y="0"/>
                </a:lnTo>
                <a:lnTo>
                  <a:pt x="4822289" y="1097070"/>
                </a:lnTo>
                <a:lnTo>
                  <a:pt x="0" y="1097070"/>
                </a:lnTo>
                <a:lnTo>
                  <a:pt x="0" y="0"/>
                </a:lnTo>
                <a:close/>
              </a:path>
            </a:pathLst>
          </a:custGeom>
          <a:blipFill>
            <a:blip r:embed="rId8"/>
            <a:stretch>
              <a:fillRect/>
            </a:stretch>
          </a:blipFill>
        </p:spPr>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4F1E8"/>
        </a:solidFill>
        <a:effectLst/>
      </p:bgPr>
    </p:bg>
    <p:spTree>
      <p:nvGrpSpPr>
        <p:cNvPr id="1" name=""/>
        <p:cNvGrpSpPr/>
        <p:nvPr/>
      </p:nvGrpSpPr>
      <p:grpSpPr>
        <a:xfrm>
          <a:off x="0" y="0"/>
          <a:ext cx="0" cy="0"/>
          <a:chOff x="0" y="0"/>
          <a:chExt cx="0" cy="0"/>
        </a:xfrm>
      </p:grpSpPr>
      <p:grpSp>
        <p:nvGrpSpPr>
          <p:cNvPr id="2" name="Group 2"/>
          <p:cNvGrpSpPr/>
          <p:nvPr/>
        </p:nvGrpSpPr>
        <p:grpSpPr>
          <a:xfrm>
            <a:off x="9339387" y="9955221"/>
            <a:ext cx="8948613" cy="3086100"/>
            <a:chOff x="0" y="0"/>
            <a:chExt cx="2356836" cy="812800"/>
          </a:xfrm>
        </p:grpSpPr>
        <p:sp>
          <p:nvSpPr>
            <p:cNvPr id="3" name="Freeform 3"/>
            <p:cNvSpPr/>
            <p:nvPr/>
          </p:nvSpPr>
          <p:spPr>
            <a:xfrm>
              <a:off x="0" y="0"/>
              <a:ext cx="2356836" cy="812800"/>
            </a:xfrm>
            <a:custGeom>
              <a:avLst/>
              <a:gdLst/>
              <a:ahLst/>
              <a:cxnLst/>
              <a:rect l="l" t="t" r="r" b="b"/>
              <a:pathLst>
                <a:path w="2356836" h="812800">
                  <a:moveTo>
                    <a:pt x="0" y="0"/>
                  </a:moveTo>
                  <a:lnTo>
                    <a:pt x="2356836" y="0"/>
                  </a:lnTo>
                  <a:lnTo>
                    <a:pt x="2356836" y="812800"/>
                  </a:lnTo>
                  <a:lnTo>
                    <a:pt x="0" y="812800"/>
                  </a:lnTo>
                  <a:close/>
                </a:path>
              </a:pathLst>
            </a:custGeom>
            <a:solidFill>
              <a:srgbClr val="882A1B"/>
            </a:solidFill>
          </p:spPr>
        </p:sp>
        <p:sp>
          <p:nvSpPr>
            <p:cNvPr id="4" name="TextBox 4"/>
            <p:cNvSpPr txBox="1"/>
            <p:nvPr/>
          </p:nvSpPr>
          <p:spPr>
            <a:xfrm>
              <a:off x="0" y="-38100"/>
              <a:ext cx="2356836" cy="850900"/>
            </a:xfrm>
            <a:prstGeom prst="rect">
              <a:avLst/>
            </a:prstGeom>
          </p:spPr>
          <p:txBody>
            <a:bodyPr lIns="50800" tIns="50800" rIns="50800" bIns="50800" rtlCol="0" anchor="ctr"/>
            <a:lstStyle/>
            <a:p>
              <a:pPr algn="ctr">
                <a:lnSpc>
                  <a:spcPts val="3079"/>
                </a:lnSpc>
              </a:pPr>
              <a:endParaRPr/>
            </a:p>
          </p:txBody>
        </p:sp>
      </p:grpSp>
      <p:grpSp>
        <p:nvGrpSpPr>
          <p:cNvPr id="5" name="Group 5"/>
          <p:cNvGrpSpPr/>
          <p:nvPr/>
        </p:nvGrpSpPr>
        <p:grpSpPr>
          <a:xfrm>
            <a:off x="12633583" y="-2057400"/>
            <a:ext cx="5652896" cy="3086100"/>
            <a:chOff x="0" y="0"/>
            <a:chExt cx="1488829" cy="812800"/>
          </a:xfrm>
        </p:grpSpPr>
        <p:sp>
          <p:nvSpPr>
            <p:cNvPr id="6" name="Freeform 6"/>
            <p:cNvSpPr/>
            <p:nvPr/>
          </p:nvSpPr>
          <p:spPr>
            <a:xfrm>
              <a:off x="0" y="0"/>
              <a:ext cx="1488829" cy="812800"/>
            </a:xfrm>
            <a:custGeom>
              <a:avLst/>
              <a:gdLst/>
              <a:ahLst/>
              <a:cxnLst/>
              <a:rect l="l" t="t" r="r" b="b"/>
              <a:pathLst>
                <a:path w="1488829" h="812800">
                  <a:moveTo>
                    <a:pt x="0" y="0"/>
                  </a:moveTo>
                  <a:lnTo>
                    <a:pt x="1488829" y="0"/>
                  </a:lnTo>
                  <a:lnTo>
                    <a:pt x="1488829" y="812800"/>
                  </a:lnTo>
                  <a:lnTo>
                    <a:pt x="0" y="812800"/>
                  </a:lnTo>
                  <a:close/>
                </a:path>
              </a:pathLst>
            </a:custGeom>
            <a:solidFill>
              <a:srgbClr val="882A1B"/>
            </a:solidFill>
          </p:spPr>
        </p:sp>
        <p:sp>
          <p:nvSpPr>
            <p:cNvPr id="7" name="TextBox 7"/>
            <p:cNvSpPr txBox="1"/>
            <p:nvPr/>
          </p:nvSpPr>
          <p:spPr>
            <a:xfrm>
              <a:off x="0" y="-38100"/>
              <a:ext cx="1488829" cy="850900"/>
            </a:xfrm>
            <a:prstGeom prst="rect">
              <a:avLst/>
            </a:prstGeom>
          </p:spPr>
          <p:txBody>
            <a:bodyPr lIns="50800" tIns="50800" rIns="50800" bIns="50800" rtlCol="0" anchor="ctr"/>
            <a:lstStyle/>
            <a:p>
              <a:pPr algn="ctr">
                <a:lnSpc>
                  <a:spcPts val="3079"/>
                </a:lnSpc>
              </a:pPr>
              <a:endParaRPr/>
            </a:p>
          </p:txBody>
        </p:sp>
      </p:grpSp>
      <p:grpSp>
        <p:nvGrpSpPr>
          <p:cNvPr id="8" name="Group 8"/>
          <p:cNvGrpSpPr/>
          <p:nvPr/>
        </p:nvGrpSpPr>
        <p:grpSpPr>
          <a:xfrm>
            <a:off x="-1751523" y="-1660351"/>
            <a:ext cx="4579312" cy="4579312"/>
            <a:chOff x="0" y="0"/>
            <a:chExt cx="6105749" cy="6105749"/>
          </a:xfrm>
        </p:grpSpPr>
        <p:sp>
          <p:nvSpPr>
            <p:cNvPr id="9" name="Freeform 9"/>
            <p:cNvSpPr/>
            <p:nvPr/>
          </p:nvSpPr>
          <p:spPr>
            <a:xfrm>
              <a:off x="0" y="0"/>
              <a:ext cx="6105749" cy="6105749"/>
            </a:xfrm>
            <a:custGeom>
              <a:avLst/>
              <a:gdLst/>
              <a:ahLst/>
              <a:cxnLst/>
              <a:rect l="l" t="t" r="r" b="b"/>
              <a:pathLst>
                <a:path w="6105749" h="6105749">
                  <a:moveTo>
                    <a:pt x="0" y="0"/>
                  </a:moveTo>
                  <a:lnTo>
                    <a:pt x="6105749" y="0"/>
                  </a:lnTo>
                  <a:lnTo>
                    <a:pt x="6105749" y="6105749"/>
                  </a:lnTo>
                  <a:lnTo>
                    <a:pt x="0" y="610574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101600" y="88900"/>
              <a:ext cx="5809510" cy="5809510"/>
            </a:xfrm>
            <a:custGeom>
              <a:avLst/>
              <a:gdLst/>
              <a:ahLst/>
              <a:cxnLst/>
              <a:rect l="l" t="t" r="r" b="b"/>
              <a:pathLst>
                <a:path w="5809510" h="5809510">
                  <a:moveTo>
                    <a:pt x="0" y="0"/>
                  </a:moveTo>
                  <a:lnTo>
                    <a:pt x="5809510" y="0"/>
                  </a:lnTo>
                  <a:lnTo>
                    <a:pt x="5809510" y="5809510"/>
                  </a:lnTo>
                  <a:lnTo>
                    <a:pt x="0" y="580951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87583" y="177800"/>
              <a:ext cx="5486400" cy="5486400"/>
            </a:xfrm>
            <a:custGeom>
              <a:avLst/>
              <a:gdLst/>
              <a:ahLst/>
              <a:cxnLst/>
              <a:rect l="l" t="t" r="r" b="b"/>
              <a:pathLst>
                <a:path w="5486400" h="5486400">
                  <a:moveTo>
                    <a:pt x="0" y="0"/>
                  </a:moveTo>
                  <a:lnTo>
                    <a:pt x="5486400" y="0"/>
                  </a:lnTo>
                  <a:lnTo>
                    <a:pt x="5486400" y="5486400"/>
                  </a:lnTo>
                  <a:lnTo>
                    <a:pt x="0" y="54864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sp>
        <p:nvSpPr>
          <p:cNvPr id="12" name="Freeform 12"/>
          <p:cNvSpPr/>
          <p:nvPr/>
        </p:nvSpPr>
        <p:spPr>
          <a:xfrm>
            <a:off x="10144234" y="2925875"/>
            <a:ext cx="8290431" cy="5132172"/>
          </a:xfrm>
          <a:custGeom>
            <a:avLst/>
            <a:gdLst/>
            <a:ahLst/>
            <a:cxnLst/>
            <a:rect l="l" t="t" r="r" b="b"/>
            <a:pathLst>
              <a:path w="8290431" h="5132172">
                <a:moveTo>
                  <a:pt x="0" y="0"/>
                </a:moveTo>
                <a:lnTo>
                  <a:pt x="8290431" y="0"/>
                </a:lnTo>
                <a:lnTo>
                  <a:pt x="8290431" y="5132172"/>
                </a:lnTo>
                <a:lnTo>
                  <a:pt x="0" y="5132172"/>
                </a:lnTo>
                <a:lnTo>
                  <a:pt x="0" y="0"/>
                </a:lnTo>
                <a:close/>
              </a:path>
            </a:pathLst>
          </a:custGeom>
          <a:blipFill>
            <a:blip r:embed="rId8"/>
            <a:stretch>
              <a:fillRect/>
            </a:stretch>
          </a:blipFill>
        </p:spPr>
      </p:sp>
      <p:sp>
        <p:nvSpPr>
          <p:cNvPr id="13" name="TextBox 13"/>
          <p:cNvSpPr txBox="1"/>
          <p:nvPr/>
        </p:nvSpPr>
        <p:spPr>
          <a:xfrm>
            <a:off x="12806716" y="168275"/>
            <a:ext cx="13444671" cy="717550"/>
          </a:xfrm>
          <a:prstGeom prst="rect">
            <a:avLst/>
          </a:prstGeom>
        </p:spPr>
        <p:txBody>
          <a:bodyPr lIns="0" tIns="0" rIns="0" bIns="0" rtlCol="0" anchor="t">
            <a:spAutoFit/>
          </a:bodyPr>
          <a:lstStyle/>
          <a:p>
            <a:pPr marL="0" lvl="0" indent="0">
              <a:lnSpc>
                <a:spcPts val="5600"/>
              </a:lnSpc>
              <a:spcBef>
                <a:spcPct val="0"/>
              </a:spcBef>
            </a:pPr>
            <a:r>
              <a:rPr lang="en-US" sz="5000">
                <a:solidFill>
                  <a:srgbClr val="F4F1E8"/>
                </a:solidFill>
                <a:latin typeface="Cabin"/>
              </a:rPr>
              <a:t>III. Giải mã Huffman</a:t>
            </a:r>
          </a:p>
        </p:txBody>
      </p:sp>
      <p:sp>
        <p:nvSpPr>
          <p:cNvPr id="14" name="TextBox 14"/>
          <p:cNvSpPr txBox="1"/>
          <p:nvPr/>
        </p:nvSpPr>
        <p:spPr>
          <a:xfrm>
            <a:off x="104775" y="359664"/>
            <a:ext cx="2103526" cy="1195197"/>
          </a:xfrm>
          <a:prstGeom prst="rect">
            <a:avLst/>
          </a:prstGeom>
        </p:spPr>
        <p:txBody>
          <a:bodyPr lIns="0" tIns="0" rIns="0" bIns="0" rtlCol="0" anchor="t">
            <a:spAutoFit/>
          </a:bodyPr>
          <a:lstStyle/>
          <a:p>
            <a:pPr marL="0" lvl="0" indent="0" algn="ctr">
              <a:lnSpc>
                <a:spcPts val="4704"/>
              </a:lnSpc>
              <a:spcBef>
                <a:spcPct val="0"/>
              </a:spcBef>
            </a:pPr>
            <a:r>
              <a:rPr lang="en-US" sz="4200">
                <a:solidFill>
                  <a:srgbClr val="F4F1E8"/>
                </a:solidFill>
                <a:latin typeface="Cabin"/>
              </a:rPr>
              <a:t>Các bước đơn giản</a:t>
            </a:r>
          </a:p>
        </p:txBody>
      </p:sp>
      <p:sp>
        <p:nvSpPr>
          <p:cNvPr id="15" name="TextBox 15"/>
          <p:cNvSpPr txBox="1"/>
          <p:nvPr/>
        </p:nvSpPr>
        <p:spPr>
          <a:xfrm>
            <a:off x="538133" y="2419101"/>
            <a:ext cx="8987696" cy="8157814"/>
          </a:xfrm>
          <a:prstGeom prst="rect">
            <a:avLst/>
          </a:prstGeom>
        </p:spPr>
        <p:txBody>
          <a:bodyPr lIns="0" tIns="0" rIns="0" bIns="0" rtlCol="0" anchor="t">
            <a:spAutoFit/>
          </a:bodyPr>
          <a:lstStyle/>
          <a:p>
            <a:pPr>
              <a:lnSpc>
                <a:spcPts val="5006"/>
              </a:lnSpc>
            </a:pPr>
            <a:r>
              <a:rPr lang="en-US" sz="3576">
                <a:solidFill>
                  <a:srgbClr val="000000"/>
                </a:solidFill>
                <a:latin typeface="Muli"/>
              </a:rPr>
              <a:t>    </a:t>
            </a:r>
          </a:p>
          <a:p>
            <a:pPr>
              <a:lnSpc>
                <a:spcPts val="5006"/>
              </a:lnSpc>
            </a:pPr>
            <a:r>
              <a:rPr lang="en-US" sz="3576">
                <a:solidFill>
                  <a:srgbClr val="000000"/>
                </a:solidFill>
                <a:latin typeface="Muli"/>
              </a:rPr>
              <a:t> - Chúng ta bắt đầu từ gốc và làm như sau cho đến khi tìm thấy một chiếc lá:</a:t>
            </a:r>
          </a:p>
          <a:p>
            <a:pPr marL="772104" lvl="1" indent="-386052">
              <a:lnSpc>
                <a:spcPts val="5006"/>
              </a:lnSpc>
              <a:buFont typeface="Arial"/>
              <a:buChar char="•"/>
            </a:pPr>
            <a:r>
              <a:rPr lang="en-US" sz="3576">
                <a:solidFill>
                  <a:srgbClr val="000000"/>
                </a:solidFill>
                <a:latin typeface="Muli"/>
              </a:rPr>
              <a:t>Nếu bit hiện tại là 0, chúng ta di chuyển đến nút bên trái của cây.</a:t>
            </a:r>
          </a:p>
          <a:p>
            <a:pPr marL="772104" lvl="1" indent="-386052">
              <a:lnSpc>
                <a:spcPts val="5006"/>
              </a:lnSpc>
              <a:buFont typeface="Arial"/>
              <a:buChar char="•"/>
            </a:pPr>
            <a:r>
              <a:rPr lang="en-US" sz="3576">
                <a:solidFill>
                  <a:srgbClr val="000000"/>
                </a:solidFill>
                <a:latin typeface="Muli"/>
              </a:rPr>
              <a:t>Nếu bit là 1, chúng ta di chuyển đến nút bên phải của cây.</a:t>
            </a:r>
          </a:p>
          <a:p>
            <a:pPr marL="772104" lvl="1" indent="-386052">
              <a:lnSpc>
                <a:spcPts val="5006"/>
              </a:lnSpc>
              <a:buFont typeface="Arial"/>
              <a:buChar char="•"/>
            </a:pPr>
            <a:r>
              <a:rPr lang="en-US" sz="3576">
                <a:solidFill>
                  <a:srgbClr val="000000"/>
                </a:solidFill>
                <a:latin typeface="Muli"/>
              </a:rPr>
              <a:t>Nếu trong quá trình di chuyển, chúng ta gặp một nút lá, chúng ta in ký tự của nút lá cụ thể đó và sau đó tiếp tục lặp lại dữ liệu được mã hóa bắt đầu từ bước 1.</a:t>
            </a:r>
          </a:p>
          <a:p>
            <a:pPr>
              <a:lnSpc>
                <a:spcPts val="5006"/>
              </a:lnSpc>
              <a:spcBef>
                <a:spcPct val="0"/>
              </a:spcBef>
            </a:pPr>
            <a:endParaRPr lang="en-US" sz="3576">
              <a:solidFill>
                <a:srgbClr val="000000"/>
              </a:solidFill>
              <a:latin typeface="Muli"/>
            </a:endParaRPr>
          </a:p>
        </p:txBody>
      </p:sp>
      <p:sp>
        <p:nvSpPr>
          <p:cNvPr id="16" name="TextBox 16"/>
          <p:cNvSpPr txBox="1"/>
          <p:nvPr/>
        </p:nvSpPr>
        <p:spPr>
          <a:xfrm>
            <a:off x="3546388" y="1478661"/>
            <a:ext cx="11958882" cy="613918"/>
          </a:xfrm>
          <a:prstGeom prst="rect">
            <a:avLst/>
          </a:prstGeom>
        </p:spPr>
        <p:txBody>
          <a:bodyPr lIns="0" tIns="0" rIns="0" bIns="0" rtlCol="0" anchor="t">
            <a:spAutoFit/>
          </a:bodyPr>
          <a:lstStyle/>
          <a:p>
            <a:pPr algn="ctr">
              <a:lnSpc>
                <a:spcPts val="5011"/>
              </a:lnSpc>
              <a:spcBef>
                <a:spcPct val="0"/>
              </a:spcBef>
            </a:pPr>
            <a:r>
              <a:rPr lang="en-US" sz="3579">
                <a:solidFill>
                  <a:srgbClr val="000000"/>
                </a:solidFill>
                <a:latin typeface="Muli Bold"/>
              </a:rPr>
              <a:t>Phục hồi cây hufffman dựa trên thông tin đã lưu trữ</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4F1E8"/>
        </a:solidFill>
        <a:effectLst/>
      </p:bgPr>
    </p:bg>
    <p:spTree>
      <p:nvGrpSpPr>
        <p:cNvPr id="1" name=""/>
        <p:cNvGrpSpPr/>
        <p:nvPr/>
      </p:nvGrpSpPr>
      <p:grpSpPr>
        <a:xfrm>
          <a:off x="0" y="0"/>
          <a:ext cx="0" cy="0"/>
          <a:chOff x="0" y="0"/>
          <a:chExt cx="0" cy="0"/>
        </a:xfrm>
      </p:grpSpPr>
      <p:grpSp>
        <p:nvGrpSpPr>
          <p:cNvPr id="2" name="Group 2"/>
          <p:cNvGrpSpPr/>
          <p:nvPr/>
        </p:nvGrpSpPr>
        <p:grpSpPr>
          <a:xfrm>
            <a:off x="9339387" y="9955221"/>
            <a:ext cx="8948613" cy="3086100"/>
            <a:chOff x="0" y="0"/>
            <a:chExt cx="2356836" cy="812800"/>
          </a:xfrm>
        </p:grpSpPr>
        <p:sp>
          <p:nvSpPr>
            <p:cNvPr id="3" name="Freeform 3"/>
            <p:cNvSpPr/>
            <p:nvPr/>
          </p:nvSpPr>
          <p:spPr>
            <a:xfrm>
              <a:off x="0" y="0"/>
              <a:ext cx="2356836" cy="812800"/>
            </a:xfrm>
            <a:custGeom>
              <a:avLst/>
              <a:gdLst/>
              <a:ahLst/>
              <a:cxnLst/>
              <a:rect l="l" t="t" r="r" b="b"/>
              <a:pathLst>
                <a:path w="2356836" h="812800">
                  <a:moveTo>
                    <a:pt x="0" y="0"/>
                  </a:moveTo>
                  <a:lnTo>
                    <a:pt x="2356836" y="0"/>
                  </a:lnTo>
                  <a:lnTo>
                    <a:pt x="2356836" y="812800"/>
                  </a:lnTo>
                  <a:lnTo>
                    <a:pt x="0" y="812800"/>
                  </a:lnTo>
                  <a:close/>
                </a:path>
              </a:pathLst>
            </a:custGeom>
            <a:solidFill>
              <a:srgbClr val="882A1B"/>
            </a:solidFill>
          </p:spPr>
        </p:sp>
        <p:sp>
          <p:nvSpPr>
            <p:cNvPr id="4" name="TextBox 4"/>
            <p:cNvSpPr txBox="1"/>
            <p:nvPr/>
          </p:nvSpPr>
          <p:spPr>
            <a:xfrm>
              <a:off x="0" y="-38100"/>
              <a:ext cx="2356836" cy="850900"/>
            </a:xfrm>
            <a:prstGeom prst="rect">
              <a:avLst/>
            </a:prstGeom>
          </p:spPr>
          <p:txBody>
            <a:bodyPr lIns="50800" tIns="50800" rIns="50800" bIns="50800" rtlCol="0" anchor="ctr"/>
            <a:lstStyle/>
            <a:p>
              <a:pPr algn="ctr">
                <a:lnSpc>
                  <a:spcPts val="3079"/>
                </a:lnSpc>
              </a:pPr>
              <a:endParaRPr/>
            </a:p>
          </p:txBody>
        </p:sp>
      </p:grpSp>
      <p:grpSp>
        <p:nvGrpSpPr>
          <p:cNvPr id="5" name="Group 5"/>
          <p:cNvGrpSpPr/>
          <p:nvPr/>
        </p:nvGrpSpPr>
        <p:grpSpPr>
          <a:xfrm>
            <a:off x="12633583" y="-2057400"/>
            <a:ext cx="5652896" cy="3086100"/>
            <a:chOff x="0" y="0"/>
            <a:chExt cx="1488829" cy="812800"/>
          </a:xfrm>
        </p:grpSpPr>
        <p:sp>
          <p:nvSpPr>
            <p:cNvPr id="6" name="Freeform 6"/>
            <p:cNvSpPr/>
            <p:nvPr/>
          </p:nvSpPr>
          <p:spPr>
            <a:xfrm>
              <a:off x="0" y="0"/>
              <a:ext cx="1488829" cy="812800"/>
            </a:xfrm>
            <a:custGeom>
              <a:avLst/>
              <a:gdLst/>
              <a:ahLst/>
              <a:cxnLst/>
              <a:rect l="l" t="t" r="r" b="b"/>
              <a:pathLst>
                <a:path w="1488829" h="812800">
                  <a:moveTo>
                    <a:pt x="0" y="0"/>
                  </a:moveTo>
                  <a:lnTo>
                    <a:pt x="1488829" y="0"/>
                  </a:lnTo>
                  <a:lnTo>
                    <a:pt x="1488829" y="812800"/>
                  </a:lnTo>
                  <a:lnTo>
                    <a:pt x="0" y="812800"/>
                  </a:lnTo>
                  <a:close/>
                </a:path>
              </a:pathLst>
            </a:custGeom>
            <a:solidFill>
              <a:srgbClr val="882A1B"/>
            </a:solidFill>
          </p:spPr>
        </p:sp>
        <p:sp>
          <p:nvSpPr>
            <p:cNvPr id="7" name="TextBox 7"/>
            <p:cNvSpPr txBox="1"/>
            <p:nvPr/>
          </p:nvSpPr>
          <p:spPr>
            <a:xfrm>
              <a:off x="0" y="-38100"/>
              <a:ext cx="1488829" cy="850900"/>
            </a:xfrm>
            <a:prstGeom prst="rect">
              <a:avLst/>
            </a:prstGeom>
          </p:spPr>
          <p:txBody>
            <a:bodyPr lIns="50800" tIns="50800" rIns="50800" bIns="50800" rtlCol="0" anchor="ctr"/>
            <a:lstStyle/>
            <a:p>
              <a:pPr algn="ctr">
                <a:lnSpc>
                  <a:spcPts val="3079"/>
                </a:lnSpc>
              </a:pPr>
              <a:endParaRPr/>
            </a:p>
          </p:txBody>
        </p:sp>
      </p:grpSp>
      <p:grpSp>
        <p:nvGrpSpPr>
          <p:cNvPr id="8" name="Group 8"/>
          <p:cNvGrpSpPr/>
          <p:nvPr/>
        </p:nvGrpSpPr>
        <p:grpSpPr>
          <a:xfrm>
            <a:off x="-1751523" y="-1660351"/>
            <a:ext cx="4579312" cy="4579312"/>
            <a:chOff x="0" y="0"/>
            <a:chExt cx="6105749" cy="6105749"/>
          </a:xfrm>
        </p:grpSpPr>
        <p:sp>
          <p:nvSpPr>
            <p:cNvPr id="9" name="Freeform 9"/>
            <p:cNvSpPr/>
            <p:nvPr/>
          </p:nvSpPr>
          <p:spPr>
            <a:xfrm>
              <a:off x="0" y="0"/>
              <a:ext cx="6105749" cy="6105749"/>
            </a:xfrm>
            <a:custGeom>
              <a:avLst/>
              <a:gdLst/>
              <a:ahLst/>
              <a:cxnLst/>
              <a:rect l="l" t="t" r="r" b="b"/>
              <a:pathLst>
                <a:path w="6105749" h="6105749">
                  <a:moveTo>
                    <a:pt x="0" y="0"/>
                  </a:moveTo>
                  <a:lnTo>
                    <a:pt x="6105749" y="0"/>
                  </a:lnTo>
                  <a:lnTo>
                    <a:pt x="6105749" y="6105749"/>
                  </a:lnTo>
                  <a:lnTo>
                    <a:pt x="0" y="610574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101600" y="88900"/>
              <a:ext cx="5809510" cy="5809510"/>
            </a:xfrm>
            <a:custGeom>
              <a:avLst/>
              <a:gdLst/>
              <a:ahLst/>
              <a:cxnLst/>
              <a:rect l="l" t="t" r="r" b="b"/>
              <a:pathLst>
                <a:path w="5809510" h="5809510">
                  <a:moveTo>
                    <a:pt x="0" y="0"/>
                  </a:moveTo>
                  <a:lnTo>
                    <a:pt x="5809510" y="0"/>
                  </a:lnTo>
                  <a:lnTo>
                    <a:pt x="5809510" y="5809510"/>
                  </a:lnTo>
                  <a:lnTo>
                    <a:pt x="0" y="580951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87583" y="177800"/>
              <a:ext cx="5486400" cy="5486400"/>
            </a:xfrm>
            <a:custGeom>
              <a:avLst/>
              <a:gdLst/>
              <a:ahLst/>
              <a:cxnLst/>
              <a:rect l="l" t="t" r="r" b="b"/>
              <a:pathLst>
                <a:path w="5486400" h="5486400">
                  <a:moveTo>
                    <a:pt x="0" y="0"/>
                  </a:moveTo>
                  <a:lnTo>
                    <a:pt x="5486400" y="0"/>
                  </a:lnTo>
                  <a:lnTo>
                    <a:pt x="5486400" y="5486400"/>
                  </a:lnTo>
                  <a:lnTo>
                    <a:pt x="0" y="54864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sp>
        <p:nvSpPr>
          <p:cNvPr id="12" name="TextBox 12"/>
          <p:cNvSpPr txBox="1"/>
          <p:nvPr/>
        </p:nvSpPr>
        <p:spPr>
          <a:xfrm>
            <a:off x="114300" y="216789"/>
            <a:ext cx="2103526" cy="1785747"/>
          </a:xfrm>
          <a:prstGeom prst="rect">
            <a:avLst/>
          </a:prstGeom>
        </p:spPr>
        <p:txBody>
          <a:bodyPr lIns="0" tIns="0" rIns="0" bIns="0" rtlCol="0" anchor="t">
            <a:spAutoFit/>
          </a:bodyPr>
          <a:lstStyle/>
          <a:p>
            <a:pPr marL="0" lvl="0" indent="0" algn="ctr">
              <a:lnSpc>
                <a:spcPts val="4704"/>
              </a:lnSpc>
              <a:spcBef>
                <a:spcPct val="0"/>
              </a:spcBef>
            </a:pPr>
            <a:r>
              <a:rPr lang="en-US" sz="4200">
                <a:solidFill>
                  <a:srgbClr val="F4F1E8"/>
                </a:solidFill>
                <a:latin typeface="Cabin"/>
              </a:rPr>
              <a:t>So sánh kích thước</a:t>
            </a:r>
          </a:p>
        </p:txBody>
      </p:sp>
      <p:sp>
        <p:nvSpPr>
          <p:cNvPr id="13" name="TextBox 13"/>
          <p:cNvSpPr txBox="1"/>
          <p:nvPr/>
        </p:nvSpPr>
        <p:spPr>
          <a:xfrm>
            <a:off x="1166063" y="3348751"/>
            <a:ext cx="8447430" cy="2034541"/>
          </a:xfrm>
          <a:prstGeom prst="rect">
            <a:avLst/>
          </a:prstGeom>
        </p:spPr>
        <p:txBody>
          <a:bodyPr lIns="0" tIns="0" rIns="0" bIns="0" rtlCol="0" anchor="t">
            <a:spAutoFit/>
          </a:bodyPr>
          <a:lstStyle/>
          <a:p>
            <a:pPr>
              <a:lnSpc>
                <a:spcPts val="5459"/>
              </a:lnSpc>
              <a:spcBef>
                <a:spcPct val="0"/>
              </a:spcBef>
            </a:pPr>
            <a:r>
              <a:rPr lang="en-US" sz="3899">
                <a:solidFill>
                  <a:srgbClr val="000000"/>
                </a:solidFill>
                <a:latin typeface="Muli Italics"/>
              </a:rPr>
              <a:t>Kích thước tệp đầu vào:</a:t>
            </a:r>
          </a:p>
          <a:p>
            <a:pPr>
              <a:lnSpc>
                <a:spcPts val="5459"/>
              </a:lnSpc>
              <a:spcBef>
                <a:spcPct val="0"/>
              </a:spcBef>
            </a:pPr>
            <a:r>
              <a:rPr lang="en-US" sz="3899">
                <a:solidFill>
                  <a:srgbClr val="000000"/>
                </a:solidFill>
                <a:latin typeface="Muli"/>
              </a:rPr>
              <a:t>      Nhập: "Gr_eight" – 11 lần </a:t>
            </a:r>
          </a:p>
          <a:p>
            <a:pPr>
              <a:lnSpc>
                <a:spcPts val="5459"/>
              </a:lnSpc>
              <a:spcBef>
                <a:spcPct val="0"/>
              </a:spcBef>
            </a:pPr>
            <a:r>
              <a:rPr lang="en-US" sz="3899">
                <a:solidFill>
                  <a:srgbClr val="000000"/>
                </a:solidFill>
                <a:latin typeface="Muli"/>
              </a:rPr>
              <a:t>      xuất hiện ký tự * 8 bit = 88 bit.</a:t>
            </a:r>
          </a:p>
        </p:txBody>
      </p:sp>
      <p:sp>
        <p:nvSpPr>
          <p:cNvPr id="14" name="TextBox 14"/>
          <p:cNvSpPr txBox="1"/>
          <p:nvPr/>
        </p:nvSpPr>
        <p:spPr>
          <a:xfrm>
            <a:off x="12806716" y="168275"/>
            <a:ext cx="13444671" cy="717550"/>
          </a:xfrm>
          <a:prstGeom prst="rect">
            <a:avLst/>
          </a:prstGeom>
        </p:spPr>
        <p:txBody>
          <a:bodyPr lIns="0" tIns="0" rIns="0" bIns="0" rtlCol="0" anchor="t">
            <a:spAutoFit/>
          </a:bodyPr>
          <a:lstStyle/>
          <a:p>
            <a:pPr marL="0" lvl="0" indent="0">
              <a:lnSpc>
                <a:spcPts val="5600"/>
              </a:lnSpc>
              <a:spcBef>
                <a:spcPct val="0"/>
              </a:spcBef>
            </a:pPr>
            <a:r>
              <a:rPr lang="en-US" sz="5000">
                <a:solidFill>
                  <a:srgbClr val="F4F1E8"/>
                </a:solidFill>
                <a:latin typeface="Cabin"/>
              </a:rPr>
              <a:t>III. Giải mã Huffman</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4F1E8"/>
        </a:solidFill>
        <a:effectLst/>
      </p:bgPr>
    </p:bg>
    <p:spTree>
      <p:nvGrpSpPr>
        <p:cNvPr id="1" name=""/>
        <p:cNvGrpSpPr/>
        <p:nvPr/>
      </p:nvGrpSpPr>
      <p:grpSpPr>
        <a:xfrm>
          <a:off x="0" y="0"/>
          <a:ext cx="0" cy="0"/>
          <a:chOff x="0" y="0"/>
          <a:chExt cx="0" cy="0"/>
        </a:xfrm>
      </p:grpSpPr>
      <p:grpSp>
        <p:nvGrpSpPr>
          <p:cNvPr id="2" name="Group 2"/>
          <p:cNvGrpSpPr/>
          <p:nvPr/>
        </p:nvGrpSpPr>
        <p:grpSpPr>
          <a:xfrm>
            <a:off x="9339387" y="9955221"/>
            <a:ext cx="8948613" cy="3086100"/>
            <a:chOff x="0" y="0"/>
            <a:chExt cx="2356836" cy="812800"/>
          </a:xfrm>
        </p:grpSpPr>
        <p:sp>
          <p:nvSpPr>
            <p:cNvPr id="3" name="Freeform 3"/>
            <p:cNvSpPr/>
            <p:nvPr/>
          </p:nvSpPr>
          <p:spPr>
            <a:xfrm>
              <a:off x="0" y="0"/>
              <a:ext cx="2356836" cy="812800"/>
            </a:xfrm>
            <a:custGeom>
              <a:avLst/>
              <a:gdLst/>
              <a:ahLst/>
              <a:cxnLst/>
              <a:rect l="l" t="t" r="r" b="b"/>
              <a:pathLst>
                <a:path w="2356836" h="812800">
                  <a:moveTo>
                    <a:pt x="0" y="0"/>
                  </a:moveTo>
                  <a:lnTo>
                    <a:pt x="2356836" y="0"/>
                  </a:lnTo>
                  <a:lnTo>
                    <a:pt x="2356836" y="812800"/>
                  </a:lnTo>
                  <a:lnTo>
                    <a:pt x="0" y="812800"/>
                  </a:lnTo>
                  <a:close/>
                </a:path>
              </a:pathLst>
            </a:custGeom>
            <a:solidFill>
              <a:srgbClr val="882A1B"/>
            </a:solidFill>
          </p:spPr>
        </p:sp>
        <p:sp>
          <p:nvSpPr>
            <p:cNvPr id="4" name="TextBox 4"/>
            <p:cNvSpPr txBox="1"/>
            <p:nvPr/>
          </p:nvSpPr>
          <p:spPr>
            <a:xfrm>
              <a:off x="0" y="-38100"/>
              <a:ext cx="2356836" cy="850900"/>
            </a:xfrm>
            <a:prstGeom prst="rect">
              <a:avLst/>
            </a:prstGeom>
          </p:spPr>
          <p:txBody>
            <a:bodyPr lIns="50800" tIns="50800" rIns="50800" bIns="50800" rtlCol="0" anchor="ctr"/>
            <a:lstStyle/>
            <a:p>
              <a:pPr algn="ctr">
                <a:lnSpc>
                  <a:spcPts val="3079"/>
                </a:lnSpc>
              </a:pPr>
              <a:endParaRPr/>
            </a:p>
          </p:txBody>
        </p:sp>
      </p:grpSp>
      <p:grpSp>
        <p:nvGrpSpPr>
          <p:cNvPr id="5" name="Group 5"/>
          <p:cNvGrpSpPr/>
          <p:nvPr/>
        </p:nvGrpSpPr>
        <p:grpSpPr>
          <a:xfrm>
            <a:off x="12633583" y="-2057400"/>
            <a:ext cx="5652896" cy="3086100"/>
            <a:chOff x="0" y="0"/>
            <a:chExt cx="1488829" cy="812800"/>
          </a:xfrm>
        </p:grpSpPr>
        <p:sp>
          <p:nvSpPr>
            <p:cNvPr id="6" name="Freeform 6"/>
            <p:cNvSpPr/>
            <p:nvPr/>
          </p:nvSpPr>
          <p:spPr>
            <a:xfrm>
              <a:off x="0" y="0"/>
              <a:ext cx="1488829" cy="812800"/>
            </a:xfrm>
            <a:custGeom>
              <a:avLst/>
              <a:gdLst/>
              <a:ahLst/>
              <a:cxnLst/>
              <a:rect l="l" t="t" r="r" b="b"/>
              <a:pathLst>
                <a:path w="1488829" h="812800">
                  <a:moveTo>
                    <a:pt x="0" y="0"/>
                  </a:moveTo>
                  <a:lnTo>
                    <a:pt x="1488829" y="0"/>
                  </a:lnTo>
                  <a:lnTo>
                    <a:pt x="1488829" y="812800"/>
                  </a:lnTo>
                  <a:lnTo>
                    <a:pt x="0" y="812800"/>
                  </a:lnTo>
                  <a:close/>
                </a:path>
              </a:pathLst>
            </a:custGeom>
            <a:solidFill>
              <a:srgbClr val="882A1B"/>
            </a:solidFill>
          </p:spPr>
        </p:sp>
        <p:sp>
          <p:nvSpPr>
            <p:cNvPr id="7" name="TextBox 7"/>
            <p:cNvSpPr txBox="1"/>
            <p:nvPr/>
          </p:nvSpPr>
          <p:spPr>
            <a:xfrm>
              <a:off x="0" y="-38100"/>
              <a:ext cx="1488829" cy="850900"/>
            </a:xfrm>
            <a:prstGeom prst="rect">
              <a:avLst/>
            </a:prstGeom>
          </p:spPr>
          <p:txBody>
            <a:bodyPr lIns="50800" tIns="50800" rIns="50800" bIns="50800" rtlCol="0" anchor="ctr"/>
            <a:lstStyle/>
            <a:p>
              <a:pPr algn="ctr">
                <a:lnSpc>
                  <a:spcPts val="3079"/>
                </a:lnSpc>
              </a:pPr>
              <a:endParaRPr/>
            </a:p>
          </p:txBody>
        </p:sp>
      </p:grpSp>
      <p:grpSp>
        <p:nvGrpSpPr>
          <p:cNvPr id="8" name="Group 8"/>
          <p:cNvGrpSpPr/>
          <p:nvPr/>
        </p:nvGrpSpPr>
        <p:grpSpPr>
          <a:xfrm>
            <a:off x="-1751523" y="-1660351"/>
            <a:ext cx="4579312" cy="4579312"/>
            <a:chOff x="0" y="0"/>
            <a:chExt cx="6105749" cy="6105749"/>
          </a:xfrm>
        </p:grpSpPr>
        <p:sp>
          <p:nvSpPr>
            <p:cNvPr id="9" name="Freeform 9"/>
            <p:cNvSpPr/>
            <p:nvPr/>
          </p:nvSpPr>
          <p:spPr>
            <a:xfrm>
              <a:off x="0" y="0"/>
              <a:ext cx="6105749" cy="6105749"/>
            </a:xfrm>
            <a:custGeom>
              <a:avLst/>
              <a:gdLst/>
              <a:ahLst/>
              <a:cxnLst/>
              <a:rect l="l" t="t" r="r" b="b"/>
              <a:pathLst>
                <a:path w="6105749" h="6105749">
                  <a:moveTo>
                    <a:pt x="0" y="0"/>
                  </a:moveTo>
                  <a:lnTo>
                    <a:pt x="6105749" y="0"/>
                  </a:lnTo>
                  <a:lnTo>
                    <a:pt x="6105749" y="6105749"/>
                  </a:lnTo>
                  <a:lnTo>
                    <a:pt x="0" y="610574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101600" y="88900"/>
              <a:ext cx="5809510" cy="5809510"/>
            </a:xfrm>
            <a:custGeom>
              <a:avLst/>
              <a:gdLst/>
              <a:ahLst/>
              <a:cxnLst/>
              <a:rect l="l" t="t" r="r" b="b"/>
              <a:pathLst>
                <a:path w="5809510" h="5809510">
                  <a:moveTo>
                    <a:pt x="0" y="0"/>
                  </a:moveTo>
                  <a:lnTo>
                    <a:pt x="5809510" y="0"/>
                  </a:lnTo>
                  <a:lnTo>
                    <a:pt x="5809510" y="5809510"/>
                  </a:lnTo>
                  <a:lnTo>
                    <a:pt x="0" y="580951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87583" y="177800"/>
              <a:ext cx="5486400" cy="5486400"/>
            </a:xfrm>
            <a:custGeom>
              <a:avLst/>
              <a:gdLst/>
              <a:ahLst/>
              <a:cxnLst/>
              <a:rect l="l" t="t" r="r" b="b"/>
              <a:pathLst>
                <a:path w="5486400" h="5486400">
                  <a:moveTo>
                    <a:pt x="0" y="0"/>
                  </a:moveTo>
                  <a:lnTo>
                    <a:pt x="5486400" y="0"/>
                  </a:lnTo>
                  <a:lnTo>
                    <a:pt x="5486400" y="5486400"/>
                  </a:lnTo>
                  <a:lnTo>
                    <a:pt x="0" y="54864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sp>
        <p:nvSpPr>
          <p:cNvPr id="12" name="Freeform 12"/>
          <p:cNvSpPr/>
          <p:nvPr/>
        </p:nvSpPr>
        <p:spPr>
          <a:xfrm rot="5400000">
            <a:off x="5486400" y="5125212"/>
            <a:ext cx="7315200" cy="36576"/>
          </a:xfrm>
          <a:custGeom>
            <a:avLst/>
            <a:gdLst/>
            <a:ahLst/>
            <a:cxnLst/>
            <a:rect l="l" t="t" r="r" b="b"/>
            <a:pathLst>
              <a:path w="7315200" h="36576">
                <a:moveTo>
                  <a:pt x="0" y="0"/>
                </a:moveTo>
                <a:lnTo>
                  <a:pt x="7315200" y="0"/>
                </a:lnTo>
                <a:lnTo>
                  <a:pt x="7315200" y="36576"/>
                </a:lnTo>
                <a:lnTo>
                  <a:pt x="0" y="3657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graphicFrame>
        <p:nvGraphicFramePr>
          <p:cNvPr id="13" name="Table 13"/>
          <p:cNvGraphicFramePr>
            <a:graphicFrameLocks noGrp="1"/>
          </p:cNvGraphicFramePr>
          <p:nvPr/>
        </p:nvGraphicFramePr>
        <p:xfrm>
          <a:off x="10543644" y="2002536"/>
          <a:ext cx="5764275" cy="7924797"/>
        </p:xfrm>
        <a:graphic>
          <a:graphicData uri="http://schemas.openxmlformats.org/drawingml/2006/table">
            <a:tbl>
              <a:tblPr/>
              <a:tblGrid>
                <a:gridCol w="1921425">
                  <a:extLst>
                    <a:ext uri="{9D8B030D-6E8A-4147-A177-3AD203B41FA5}">
                      <a16:colId xmlns:a16="http://schemas.microsoft.com/office/drawing/2014/main" val="20000"/>
                    </a:ext>
                  </a:extLst>
                </a:gridCol>
                <a:gridCol w="1921425">
                  <a:extLst>
                    <a:ext uri="{9D8B030D-6E8A-4147-A177-3AD203B41FA5}">
                      <a16:colId xmlns:a16="http://schemas.microsoft.com/office/drawing/2014/main" val="20001"/>
                    </a:ext>
                  </a:extLst>
                </a:gridCol>
                <a:gridCol w="1921425">
                  <a:extLst>
                    <a:ext uri="{9D8B030D-6E8A-4147-A177-3AD203B41FA5}">
                      <a16:colId xmlns:a16="http://schemas.microsoft.com/office/drawing/2014/main" val="20002"/>
                    </a:ext>
                  </a:extLst>
                </a:gridCol>
              </a:tblGrid>
              <a:tr h="880533">
                <a:tc>
                  <a:txBody>
                    <a:bodyPr/>
                    <a:lstStyle/>
                    <a:p>
                      <a:pPr algn="ctr">
                        <a:lnSpc>
                          <a:spcPts val="3219"/>
                        </a:lnSpc>
                        <a:defRPr/>
                      </a:pPr>
                      <a:r>
                        <a:rPr lang="en-US" sz="2299">
                          <a:solidFill>
                            <a:srgbClr val="000000"/>
                          </a:solidFill>
                          <a:latin typeface="Muli Bold"/>
                        </a:rPr>
                        <a:t>Ký tự</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solidFill>
                      <a:srgbClr val="FFEBCD"/>
                    </a:solidFill>
                  </a:tcPr>
                </a:tc>
                <a:tc>
                  <a:txBody>
                    <a:bodyPr/>
                    <a:lstStyle/>
                    <a:p>
                      <a:pPr algn="ctr">
                        <a:lnSpc>
                          <a:spcPts val="3219"/>
                        </a:lnSpc>
                        <a:defRPr/>
                      </a:pPr>
                      <a:r>
                        <a:rPr lang="en-US" sz="2299">
                          <a:solidFill>
                            <a:srgbClr val="000000"/>
                          </a:solidFill>
                          <a:latin typeface="Muli Bold"/>
                        </a:rPr>
                        <a:t>Tần só</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solidFill>
                      <a:srgbClr val="FFEBCD"/>
                    </a:solidFill>
                  </a:tcPr>
                </a:tc>
                <a:tc>
                  <a:txBody>
                    <a:bodyPr/>
                    <a:lstStyle/>
                    <a:p>
                      <a:pPr algn="ctr">
                        <a:lnSpc>
                          <a:spcPts val="3219"/>
                        </a:lnSpc>
                        <a:defRPr/>
                      </a:pPr>
                      <a:r>
                        <a:rPr lang="en-US" sz="2299">
                          <a:solidFill>
                            <a:srgbClr val="000000"/>
                          </a:solidFill>
                          <a:latin typeface="Muli Bold"/>
                        </a:rPr>
                        <a:t>Nhị phân</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solidFill>
                      <a:srgbClr val="FFEBCD"/>
                    </a:solidFill>
                  </a:tcPr>
                </a:tc>
                <a:extLst>
                  <a:ext uri="{0D108BD9-81ED-4DB2-BD59-A6C34878D82A}">
                    <a16:rowId xmlns:a16="http://schemas.microsoft.com/office/drawing/2014/main" val="10000"/>
                  </a:ext>
                </a:extLst>
              </a:tr>
              <a:tr h="880533">
                <a:tc>
                  <a:txBody>
                    <a:bodyPr/>
                    <a:lstStyle/>
                    <a:p>
                      <a:pPr algn="ctr">
                        <a:lnSpc>
                          <a:spcPts val="3219"/>
                        </a:lnSpc>
                        <a:defRPr/>
                      </a:pPr>
                      <a:r>
                        <a:rPr lang="en-US" sz="2299">
                          <a:solidFill>
                            <a:srgbClr val="000000"/>
                          </a:solidFill>
                          <a:latin typeface="Muli"/>
                        </a:rPr>
                        <a:t>r</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tcPr>
                </a:tc>
                <a:tc>
                  <a:txBody>
                    <a:bodyPr/>
                    <a:lstStyle/>
                    <a:p>
                      <a:pPr algn="ctr">
                        <a:lnSpc>
                          <a:spcPts val="3219"/>
                        </a:lnSpc>
                        <a:defRPr/>
                      </a:pPr>
                      <a:r>
                        <a:rPr lang="en-US" sz="2299">
                          <a:solidFill>
                            <a:srgbClr val="000000"/>
                          </a:solidFill>
                          <a:latin typeface="Muli"/>
                        </a:rPr>
                        <a:t>1</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tcPr>
                </a:tc>
                <a:tc>
                  <a:txBody>
                    <a:bodyPr/>
                    <a:lstStyle/>
                    <a:p>
                      <a:pPr algn="ctr">
                        <a:lnSpc>
                          <a:spcPts val="3219"/>
                        </a:lnSpc>
                        <a:defRPr/>
                      </a:pPr>
                      <a:r>
                        <a:rPr lang="en-US" sz="2299">
                          <a:solidFill>
                            <a:srgbClr val="000000"/>
                          </a:solidFill>
                          <a:latin typeface="Muli"/>
                        </a:rPr>
                        <a:t>000</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tcPr>
                </a:tc>
                <a:extLst>
                  <a:ext uri="{0D108BD9-81ED-4DB2-BD59-A6C34878D82A}">
                    <a16:rowId xmlns:a16="http://schemas.microsoft.com/office/drawing/2014/main" val="10001"/>
                  </a:ext>
                </a:extLst>
              </a:tr>
              <a:tr h="880533">
                <a:tc>
                  <a:txBody>
                    <a:bodyPr/>
                    <a:lstStyle/>
                    <a:p>
                      <a:pPr algn="ctr">
                        <a:lnSpc>
                          <a:spcPts val="3219"/>
                        </a:lnSpc>
                        <a:defRPr/>
                      </a:pPr>
                      <a:r>
                        <a:rPr lang="en-US" sz="2299">
                          <a:solidFill>
                            <a:srgbClr val="000000"/>
                          </a:solidFill>
                          <a:latin typeface="Muli"/>
                        </a:rPr>
                        <a:t>t</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tcPr>
                </a:tc>
                <a:tc>
                  <a:txBody>
                    <a:bodyPr/>
                    <a:lstStyle/>
                    <a:p>
                      <a:pPr algn="ctr">
                        <a:lnSpc>
                          <a:spcPts val="3219"/>
                        </a:lnSpc>
                        <a:defRPr/>
                      </a:pPr>
                      <a:r>
                        <a:rPr lang="en-US" sz="2299">
                          <a:solidFill>
                            <a:srgbClr val="000000"/>
                          </a:solidFill>
                          <a:latin typeface="Muli"/>
                        </a:rPr>
                        <a:t>1</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tcPr>
                </a:tc>
                <a:tc>
                  <a:txBody>
                    <a:bodyPr/>
                    <a:lstStyle/>
                    <a:p>
                      <a:pPr algn="ctr">
                        <a:lnSpc>
                          <a:spcPts val="3219"/>
                        </a:lnSpc>
                        <a:defRPr/>
                      </a:pPr>
                      <a:r>
                        <a:rPr lang="en-US" sz="2299">
                          <a:solidFill>
                            <a:srgbClr val="000000"/>
                          </a:solidFill>
                          <a:latin typeface="Muli"/>
                        </a:rPr>
                        <a:t>111</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tcPr>
                </a:tc>
                <a:extLst>
                  <a:ext uri="{0D108BD9-81ED-4DB2-BD59-A6C34878D82A}">
                    <a16:rowId xmlns:a16="http://schemas.microsoft.com/office/drawing/2014/main" val="10002"/>
                  </a:ext>
                </a:extLst>
              </a:tr>
              <a:tr h="880533">
                <a:tc>
                  <a:txBody>
                    <a:bodyPr/>
                    <a:lstStyle/>
                    <a:p>
                      <a:pPr algn="ctr">
                        <a:lnSpc>
                          <a:spcPts val="3219"/>
                        </a:lnSpc>
                        <a:defRPr/>
                      </a:pPr>
                      <a:r>
                        <a:rPr lang="en-US" sz="2299">
                          <a:solidFill>
                            <a:srgbClr val="000000"/>
                          </a:solidFill>
                          <a:latin typeface="Muli"/>
                        </a:rPr>
                        <a:t>e</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tcPr>
                </a:tc>
                <a:tc>
                  <a:txBody>
                    <a:bodyPr/>
                    <a:lstStyle/>
                    <a:p>
                      <a:pPr algn="ctr">
                        <a:lnSpc>
                          <a:spcPts val="3219"/>
                        </a:lnSpc>
                        <a:defRPr/>
                      </a:pPr>
                      <a:r>
                        <a:rPr lang="en-US" sz="2299">
                          <a:solidFill>
                            <a:srgbClr val="000000"/>
                          </a:solidFill>
                          <a:latin typeface="Muli"/>
                        </a:rPr>
                        <a:t>1</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tcPr>
                </a:tc>
                <a:tc>
                  <a:txBody>
                    <a:bodyPr/>
                    <a:lstStyle/>
                    <a:p>
                      <a:pPr algn="ctr">
                        <a:lnSpc>
                          <a:spcPts val="3219"/>
                        </a:lnSpc>
                        <a:defRPr/>
                      </a:pPr>
                      <a:r>
                        <a:rPr lang="en-US" sz="2299">
                          <a:solidFill>
                            <a:srgbClr val="000000"/>
                          </a:solidFill>
                          <a:latin typeface="Muli"/>
                        </a:rPr>
                        <a:t>011</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tcPr>
                </a:tc>
                <a:extLst>
                  <a:ext uri="{0D108BD9-81ED-4DB2-BD59-A6C34878D82A}">
                    <a16:rowId xmlns:a16="http://schemas.microsoft.com/office/drawing/2014/main" val="10003"/>
                  </a:ext>
                </a:extLst>
              </a:tr>
              <a:tr h="880533">
                <a:tc>
                  <a:txBody>
                    <a:bodyPr/>
                    <a:lstStyle/>
                    <a:p>
                      <a:pPr algn="ctr">
                        <a:lnSpc>
                          <a:spcPts val="3219"/>
                        </a:lnSpc>
                        <a:defRPr/>
                      </a:pPr>
                      <a:r>
                        <a:rPr lang="en-US" sz="2299">
                          <a:solidFill>
                            <a:srgbClr val="000000"/>
                          </a:solidFill>
                          <a:latin typeface="Muli"/>
                        </a:rPr>
                        <a:t>g</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tcPr>
                </a:tc>
                <a:tc>
                  <a:txBody>
                    <a:bodyPr/>
                    <a:lstStyle/>
                    <a:p>
                      <a:pPr algn="ctr">
                        <a:lnSpc>
                          <a:spcPts val="3219"/>
                        </a:lnSpc>
                        <a:defRPr/>
                      </a:pPr>
                      <a:r>
                        <a:rPr lang="en-US" sz="2299">
                          <a:solidFill>
                            <a:srgbClr val="000000"/>
                          </a:solidFill>
                          <a:latin typeface="Muli"/>
                        </a:rPr>
                        <a:t>1</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tcPr>
                </a:tc>
                <a:tc>
                  <a:txBody>
                    <a:bodyPr/>
                    <a:lstStyle/>
                    <a:p>
                      <a:pPr algn="ctr">
                        <a:lnSpc>
                          <a:spcPts val="3219"/>
                        </a:lnSpc>
                        <a:defRPr/>
                      </a:pPr>
                      <a:r>
                        <a:rPr lang="en-US" sz="2299">
                          <a:solidFill>
                            <a:srgbClr val="000000"/>
                          </a:solidFill>
                          <a:latin typeface="Muli"/>
                        </a:rPr>
                        <a:t>010</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tcPr>
                </a:tc>
                <a:extLst>
                  <a:ext uri="{0D108BD9-81ED-4DB2-BD59-A6C34878D82A}">
                    <a16:rowId xmlns:a16="http://schemas.microsoft.com/office/drawing/2014/main" val="10004"/>
                  </a:ext>
                </a:extLst>
              </a:tr>
              <a:tr h="880533">
                <a:tc>
                  <a:txBody>
                    <a:bodyPr/>
                    <a:lstStyle/>
                    <a:p>
                      <a:pPr algn="ctr">
                        <a:lnSpc>
                          <a:spcPts val="3219"/>
                        </a:lnSpc>
                        <a:defRPr/>
                      </a:pPr>
                      <a:r>
                        <a:rPr lang="en-US" sz="2299">
                          <a:solidFill>
                            <a:srgbClr val="000000"/>
                          </a:solidFill>
                          <a:latin typeface="Muli"/>
                        </a:rPr>
                        <a:t>G</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tcPr>
                </a:tc>
                <a:tc>
                  <a:txBody>
                    <a:bodyPr/>
                    <a:lstStyle/>
                    <a:p>
                      <a:pPr algn="ctr">
                        <a:lnSpc>
                          <a:spcPts val="3219"/>
                        </a:lnSpc>
                        <a:defRPr/>
                      </a:pPr>
                      <a:r>
                        <a:rPr lang="en-US" sz="2299">
                          <a:solidFill>
                            <a:srgbClr val="000000"/>
                          </a:solidFill>
                          <a:latin typeface="Muli"/>
                        </a:rPr>
                        <a:t>1</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tcPr>
                </a:tc>
                <a:tc>
                  <a:txBody>
                    <a:bodyPr/>
                    <a:lstStyle/>
                    <a:p>
                      <a:pPr algn="ctr">
                        <a:lnSpc>
                          <a:spcPts val="3219"/>
                        </a:lnSpc>
                        <a:defRPr/>
                      </a:pPr>
                      <a:r>
                        <a:rPr lang="en-US" sz="2299">
                          <a:solidFill>
                            <a:srgbClr val="000000"/>
                          </a:solidFill>
                          <a:latin typeface="Muli"/>
                        </a:rPr>
                        <a:t>101</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tcPr>
                </a:tc>
                <a:extLst>
                  <a:ext uri="{0D108BD9-81ED-4DB2-BD59-A6C34878D82A}">
                    <a16:rowId xmlns:a16="http://schemas.microsoft.com/office/drawing/2014/main" val="10005"/>
                  </a:ext>
                </a:extLst>
              </a:tr>
              <a:tr h="880533">
                <a:tc>
                  <a:txBody>
                    <a:bodyPr/>
                    <a:lstStyle/>
                    <a:p>
                      <a:pPr algn="ctr">
                        <a:lnSpc>
                          <a:spcPts val="3219"/>
                        </a:lnSpc>
                        <a:defRPr/>
                      </a:pPr>
                      <a:r>
                        <a:rPr lang="en-US" sz="2299">
                          <a:solidFill>
                            <a:srgbClr val="000000"/>
                          </a:solidFill>
                          <a:latin typeface="Muli"/>
                        </a:rPr>
                        <a:t>h</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tcPr>
                </a:tc>
                <a:tc>
                  <a:txBody>
                    <a:bodyPr/>
                    <a:lstStyle/>
                    <a:p>
                      <a:pPr algn="ctr">
                        <a:lnSpc>
                          <a:spcPts val="3219"/>
                        </a:lnSpc>
                        <a:defRPr/>
                      </a:pPr>
                      <a:r>
                        <a:rPr lang="en-US" sz="2299">
                          <a:solidFill>
                            <a:srgbClr val="000000"/>
                          </a:solidFill>
                          <a:latin typeface="Muli"/>
                        </a:rPr>
                        <a:t>1</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tcPr>
                </a:tc>
                <a:tc>
                  <a:txBody>
                    <a:bodyPr/>
                    <a:lstStyle/>
                    <a:p>
                      <a:pPr algn="ctr">
                        <a:lnSpc>
                          <a:spcPts val="3219"/>
                        </a:lnSpc>
                        <a:defRPr/>
                      </a:pPr>
                      <a:r>
                        <a:rPr lang="en-US" sz="2299">
                          <a:solidFill>
                            <a:srgbClr val="000000"/>
                          </a:solidFill>
                          <a:latin typeface="Muli"/>
                        </a:rPr>
                        <a:t>100</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tcPr>
                </a:tc>
                <a:extLst>
                  <a:ext uri="{0D108BD9-81ED-4DB2-BD59-A6C34878D82A}">
                    <a16:rowId xmlns:a16="http://schemas.microsoft.com/office/drawing/2014/main" val="10006"/>
                  </a:ext>
                </a:extLst>
              </a:tr>
              <a:tr h="880533">
                <a:tc>
                  <a:txBody>
                    <a:bodyPr/>
                    <a:lstStyle/>
                    <a:p>
                      <a:pPr algn="ctr">
                        <a:lnSpc>
                          <a:spcPts val="3219"/>
                        </a:lnSpc>
                        <a:defRPr/>
                      </a:pPr>
                      <a:r>
                        <a:rPr lang="en-US" sz="2299">
                          <a:solidFill>
                            <a:srgbClr val="000000"/>
                          </a:solidFill>
                          <a:latin typeface="Muli"/>
                        </a:rPr>
                        <a:t>i</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tcPr>
                </a:tc>
                <a:tc>
                  <a:txBody>
                    <a:bodyPr/>
                    <a:lstStyle/>
                    <a:p>
                      <a:pPr algn="ctr">
                        <a:lnSpc>
                          <a:spcPts val="3219"/>
                        </a:lnSpc>
                        <a:defRPr/>
                      </a:pPr>
                      <a:r>
                        <a:rPr lang="en-US" sz="2299">
                          <a:solidFill>
                            <a:srgbClr val="000000"/>
                          </a:solidFill>
                          <a:latin typeface="Muli"/>
                        </a:rPr>
                        <a:t>1</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tcPr>
                </a:tc>
                <a:tc>
                  <a:txBody>
                    <a:bodyPr/>
                    <a:lstStyle/>
                    <a:p>
                      <a:pPr algn="ctr">
                        <a:lnSpc>
                          <a:spcPts val="3219"/>
                        </a:lnSpc>
                        <a:defRPr/>
                      </a:pPr>
                      <a:r>
                        <a:rPr lang="en-US" sz="2299">
                          <a:solidFill>
                            <a:srgbClr val="000000"/>
                          </a:solidFill>
                          <a:latin typeface="Muli"/>
                        </a:rPr>
                        <a:t>110</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tcPr>
                </a:tc>
                <a:extLst>
                  <a:ext uri="{0D108BD9-81ED-4DB2-BD59-A6C34878D82A}">
                    <a16:rowId xmlns:a16="http://schemas.microsoft.com/office/drawing/2014/main" val="10007"/>
                  </a:ext>
                </a:extLst>
              </a:tr>
              <a:tr h="880533">
                <a:tc>
                  <a:txBody>
                    <a:bodyPr/>
                    <a:lstStyle/>
                    <a:p>
                      <a:pPr algn="ctr">
                        <a:lnSpc>
                          <a:spcPts val="3219"/>
                        </a:lnSpc>
                        <a:defRPr/>
                      </a:pPr>
                      <a:r>
                        <a:rPr lang="en-US" sz="2299">
                          <a:solidFill>
                            <a:srgbClr val="000000"/>
                          </a:solidFill>
                          <a:latin typeface="Muli"/>
                        </a:rPr>
                        <a:t>_</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tcPr>
                </a:tc>
                <a:tc>
                  <a:txBody>
                    <a:bodyPr/>
                    <a:lstStyle/>
                    <a:p>
                      <a:pPr algn="ctr">
                        <a:lnSpc>
                          <a:spcPts val="3219"/>
                        </a:lnSpc>
                        <a:defRPr/>
                      </a:pPr>
                      <a:r>
                        <a:rPr lang="en-US" sz="2299">
                          <a:solidFill>
                            <a:srgbClr val="000000"/>
                          </a:solidFill>
                          <a:latin typeface="Muli"/>
                        </a:rPr>
                        <a:t>1</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tcPr>
                </a:tc>
                <a:tc>
                  <a:txBody>
                    <a:bodyPr/>
                    <a:lstStyle/>
                    <a:p>
                      <a:pPr algn="ctr">
                        <a:lnSpc>
                          <a:spcPts val="3219"/>
                        </a:lnSpc>
                        <a:defRPr/>
                      </a:pPr>
                      <a:r>
                        <a:rPr lang="en-US" sz="2299">
                          <a:solidFill>
                            <a:srgbClr val="000000"/>
                          </a:solidFill>
                          <a:latin typeface="Muli"/>
                        </a:rPr>
                        <a:t>001</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14" name="TextBox 14"/>
          <p:cNvSpPr txBox="1"/>
          <p:nvPr/>
        </p:nvSpPr>
        <p:spPr>
          <a:xfrm>
            <a:off x="114300" y="216789"/>
            <a:ext cx="2103526" cy="1785747"/>
          </a:xfrm>
          <a:prstGeom prst="rect">
            <a:avLst/>
          </a:prstGeom>
        </p:spPr>
        <p:txBody>
          <a:bodyPr lIns="0" tIns="0" rIns="0" bIns="0" rtlCol="0" anchor="t">
            <a:spAutoFit/>
          </a:bodyPr>
          <a:lstStyle/>
          <a:p>
            <a:pPr marL="0" lvl="0" indent="0" algn="ctr">
              <a:lnSpc>
                <a:spcPts val="4704"/>
              </a:lnSpc>
              <a:spcBef>
                <a:spcPct val="0"/>
              </a:spcBef>
            </a:pPr>
            <a:r>
              <a:rPr lang="en-US" sz="4200">
                <a:solidFill>
                  <a:srgbClr val="F4F1E8"/>
                </a:solidFill>
                <a:latin typeface="Cabin"/>
              </a:rPr>
              <a:t>So sánh kích thước</a:t>
            </a:r>
          </a:p>
        </p:txBody>
      </p:sp>
      <p:sp>
        <p:nvSpPr>
          <p:cNvPr id="15" name="TextBox 15"/>
          <p:cNvSpPr txBox="1"/>
          <p:nvPr/>
        </p:nvSpPr>
        <p:spPr>
          <a:xfrm>
            <a:off x="538133" y="3402329"/>
            <a:ext cx="8447430" cy="2034541"/>
          </a:xfrm>
          <a:prstGeom prst="rect">
            <a:avLst/>
          </a:prstGeom>
        </p:spPr>
        <p:txBody>
          <a:bodyPr lIns="0" tIns="0" rIns="0" bIns="0" rtlCol="0" anchor="t">
            <a:spAutoFit/>
          </a:bodyPr>
          <a:lstStyle/>
          <a:p>
            <a:pPr>
              <a:lnSpc>
                <a:spcPts val="5459"/>
              </a:lnSpc>
              <a:spcBef>
                <a:spcPct val="0"/>
              </a:spcBef>
            </a:pPr>
            <a:r>
              <a:rPr lang="en-US" sz="3899">
                <a:solidFill>
                  <a:srgbClr val="000000"/>
                </a:solidFill>
                <a:latin typeface="Muli Italics"/>
              </a:rPr>
              <a:t>Kích thước tệp đầu vào:</a:t>
            </a:r>
          </a:p>
          <a:p>
            <a:pPr>
              <a:lnSpc>
                <a:spcPts val="5459"/>
              </a:lnSpc>
              <a:spcBef>
                <a:spcPct val="0"/>
              </a:spcBef>
            </a:pPr>
            <a:r>
              <a:rPr lang="en-US" sz="3899">
                <a:solidFill>
                  <a:srgbClr val="000000"/>
                </a:solidFill>
                <a:latin typeface="Muli"/>
              </a:rPr>
              <a:t>      Nhập: "Gr_eight" – 11 lần </a:t>
            </a:r>
          </a:p>
          <a:p>
            <a:pPr>
              <a:lnSpc>
                <a:spcPts val="5459"/>
              </a:lnSpc>
              <a:spcBef>
                <a:spcPct val="0"/>
              </a:spcBef>
            </a:pPr>
            <a:r>
              <a:rPr lang="en-US" sz="3899">
                <a:solidFill>
                  <a:srgbClr val="000000"/>
                </a:solidFill>
                <a:latin typeface="Muli"/>
              </a:rPr>
              <a:t>      xuất hiện ký tự * 8 bit = 88 bit.</a:t>
            </a:r>
          </a:p>
        </p:txBody>
      </p:sp>
      <p:sp>
        <p:nvSpPr>
          <p:cNvPr id="16" name="TextBox 16"/>
          <p:cNvSpPr txBox="1"/>
          <p:nvPr/>
        </p:nvSpPr>
        <p:spPr>
          <a:xfrm>
            <a:off x="9639308" y="1047750"/>
            <a:ext cx="6449116" cy="1489693"/>
          </a:xfrm>
          <a:prstGeom prst="rect">
            <a:avLst/>
          </a:prstGeom>
        </p:spPr>
        <p:txBody>
          <a:bodyPr lIns="0" tIns="0" rIns="0" bIns="0" rtlCol="0" anchor="t">
            <a:spAutoFit/>
          </a:bodyPr>
          <a:lstStyle/>
          <a:p>
            <a:pPr>
              <a:lnSpc>
                <a:spcPts val="3990"/>
              </a:lnSpc>
              <a:spcBef>
                <a:spcPct val="0"/>
              </a:spcBef>
            </a:pPr>
            <a:r>
              <a:rPr lang="en-US" sz="2850">
                <a:solidFill>
                  <a:srgbClr val="000000"/>
                </a:solidFill>
                <a:latin typeface="Muli Italics"/>
              </a:rPr>
              <a:t>Kích thước tệp đầu ra:</a:t>
            </a:r>
          </a:p>
          <a:p>
            <a:pPr>
              <a:lnSpc>
                <a:spcPts val="3990"/>
              </a:lnSpc>
              <a:spcBef>
                <a:spcPct val="0"/>
              </a:spcBef>
            </a:pPr>
            <a:r>
              <a:rPr lang="en-US" sz="2850">
                <a:solidFill>
                  <a:srgbClr val="000000"/>
                </a:solidFill>
                <a:latin typeface="Muli"/>
              </a:rPr>
              <a:t>     Nhập: "Gr_eight"</a:t>
            </a:r>
          </a:p>
          <a:p>
            <a:pPr>
              <a:lnSpc>
                <a:spcPts val="3990"/>
              </a:lnSpc>
              <a:spcBef>
                <a:spcPct val="0"/>
              </a:spcBef>
            </a:pPr>
            <a:endParaRPr lang="en-US" sz="2850">
              <a:solidFill>
                <a:srgbClr val="000000"/>
              </a:solidFill>
              <a:latin typeface="Muli"/>
            </a:endParaRPr>
          </a:p>
        </p:txBody>
      </p:sp>
      <p:sp>
        <p:nvSpPr>
          <p:cNvPr id="17" name="TextBox 17"/>
          <p:cNvSpPr txBox="1"/>
          <p:nvPr/>
        </p:nvSpPr>
        <p:spPr>
          <a:xfrm>
            <a:off x="12806716" y="168275"/>
            <a:ext cx="13444671" cy="717550"/>
          </a:xfrm>
          <a:prstGeom prst="rect">
            <a:avLst/>
          </a:prstGeom>
        </p:spPr>
        <p:txBody>
          <a:bodyPr lIns="0" tIns="0" rIns="0" bIns="0" rtlCol="0" anchor="t">
            <a:spAutoFit/>
          </a:bodyPr>
          <a:lstStyle/>
          <a:p>
            <a:pPr marL="0" lvl="0" indent="0">
              <a:lnSpc>
                <a:spcPts val="5600"/>
              </a:lnSpc>
              <a:spcBef>
                <a:spcPct val="0"/>
              </a:spcBef>
            </a:pPr>
            <a:r>
              <a:rPr lang="en-US" sz="5000">
                <a:solidFill>
                  <a:srgbClr val="F4F1E8"/>
                </a:solidFill>
                <a:latin typeface="Cabin"/>
              </a:rPr>
              <a:t>III. Giải mã Huffman</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4F1E8"/>
        </a:solidFill>
        <a:effectLst/>
      </p:bgPr>
    </p:bg>
    <p:spTree>
      <p:nvGrpSpPr>
        <p:cNvPr id="1" name=""/>
        <p:cNvGrpSpPr/>
        <p:nvPr/>
      </p:nvGrpSpPr>
      <p:grpSpPr>
        <a:xfrm>
          <a:off x="0" y="0"/>
          <a:ext cx="0" cy="0"/>
          <a:chOff x="0" y="0"/>
          <a:chExt cx="0" cy="0"/>
        </a:xfrm>
      </p:grpSpPr>
      <p:grpSp>
        <p:nvGrpSpPr>
          <p:cNvPr id="2" name="Group 2"/>
          <p:cNvGrpSpPr/>
          <p:nvPr/>
        </p:nvGrpSpPr>
        <p:grpSpPr>
          <a:xfrm>
            <a:off x="9339387" y="9955221"/>
            <a:ext cx="8948613" cy="3086100"/>
            <a:chOff x="0" y="0"/>
            <a:chExt cx="2356836" cy="812800"/>
          </a:xfrm>
        </p:grpSpPr>
        <p:sp>
          <p:nvSpPr>
            <p:cNvPr id="3" name="Freeform 3"/>
            <p:cNvSpPr/>
            <p:nvPr/>
          </p:nvSpPr>
          <p:spPr>
            <a:xfrm>
              <a:off x="0" y="0"/>
              <a:ext cx="2356836" cy="812800"/>
            </a:xfrm>
            <a:custGeom>
              <a:avLst/>
              <a:gdLst/>
              <a:ahLst/>
              <a:cxnLst/>
              <a:rect l="l" t="t" r="r" b="b"/>
              <a:pathLst>
                <a:path w="2356836" h="812800">
                  <a:moveTo>
                    <a:pt x="0" y="0"/>
                  </a:moveTo>
                  <a:lnTo>
                    <a:pt x="2356836" y="0"/>
                  </a:lnTo>
                  <a:lnTo>
                    <a:pt x="2356836" y="812800"/>
                  </a:lnTo>
                  <a:lnTo>
                    <a:pt x="0" y="812800"/>
                  </a:lnTo>
                  <a:close/>
                </a:path>
              </a:pathLst>
            </a:custGeom>
            <a:solidFill>
              <a:srgbClr val="882A1B"/>
            </a:solidFill>
          </p:spPr>
        </p:sp>
        <p:sp>
          <p:nvSpPr>
            <p:cNvPr id="4" name="TextBox 4"/>
            <p:cNvSpPr txBox="1"/>
            <p:nvPr/>
          </p:nvSpPr>
          <p:spPr>
            <a:xfrm>
              <a:off x="0" y="-38100"/>
              <a:ext cx="2356836" cy="850900"/>
            </a:xfrm>
            <a:prstGeom prst="rect">
              <a:avLst/>
            </a:prstGeom>
          </p:spPr>
          <p:txBody>
            <a:bodyPr lIns="50800" tIns="50800" rIns="50800" bIns="50800" rtlCol="0" anchor="ctr"/>
            <a:lstStyle/>
            <a:p>
              <a:pPr algn="ctr">
                <a:lnSpc>
                  <a:spcPts val="3079"/>
                </a:lnSpc>
              </a:pPr>
              <a:endParaRPr/>
            </a:p>
          </p:txBody>
        </p:sp>
      </p:grpSp>
      <p:grpSp>
        <p:nvGrpSpPr>
          <p:cNvPr id="5" name="Group 5"/>
          <p:cNvGrpSpPr/>
          <p:nvPr/>
        </p:nvGrpSpPr>
        <p:grpSpPr>
          <a:xfrm>
            <a:off x="12633583" y="-2057400"/>
            <a:ext cx="5652896" cy="3086100"/>
            <a:chOff x="0" y="0"/>
            <a:chExt cx="1488829" cy="812800"/>
          </a:xfrm>
        </p:grpSpPr>
        <p:sp>
          <p:nvSpPr>
            <p:cNvPr id="6" name="Freeform 6"/>
            <p:cNvSpPr/>
            <p:nvPr/>
          </p:nvSpPr>
          <p:spPr>
            <a:xfrm>
              <a:off x="0" y="0"/>
              <a:ext cx="1488829" cy="812800"/>
            </a:xfrm>
            <a:custGeom>
              <a:avLst/>
              <a:gdLst/>
              <a:ahLst/>
              <a:cxnLst/>
              <a:rect l="l" t="t" r="r" b="b"/>
              <a:pathLst>
                <a:path w="1488829" h="812800">
                  <a:moveTo>
                    <a:pt x="0" y="0"/>
                  </a:moveTo>
                  <a:lnTo>
                    <a:pt x="1488829" y="0"/>
                  </a:lnTo>
                  <a:lnTo>
                    <a:pt x="1488829" y="812800"/>
                  </a:lnTo>
                  <a:lnTo>
                    <a:pt x="0" y="812800"/>
                  </a:lnTo>
                  <a:close/>
                </a:path>
              </a:pathLst>
            </a:custGeom>
            <a:solidFill>
              <a:srgbClr val="882A1B"/>
            </a:solidFill>
          </p:spPr>
        </p:sp>
        <p:sp>
          <p:nvSpPr>
            <p:cNvPr id="7" name="TextBox 7"/>
            <p:cNvSpPr txBox="1"/>
            <p:nvPr/>
          </p:nvSpPr>
          <p:spPr>
            <a:xfrm>
              <a:off x="0" y="-38100"/>
              <a:ext cx="1488829" cy="850900"/>
            </a:xfrm>
            <a:prstGeom prst="rect">
              <a:avLst/>
            </a:prstGeom>
          </p:spPr>
          <p:txBody>
            <a:bodyPr lIns="50800" tIns="50800" rIns="50800" bIns="50800" rtlCol="0" anchor="ctr"/>
            <a:lstStyle/>
            <a:p>
              <a:pPr algn="ctr">
                <a:lnSpc>
                  <a:spcPts val="3079"/>
                </a:lnSpc>
              </a:pPr>
              <a:endParaRPr/>
            </a:p>
          </p:txBody>
        </p:sp>
      </p:grpSp>
      <p:grpSp>
        <p:nvGrpSpPr>
          <p:cNvPr id="8" name="Group 8"/>
          <p:cNvGrpSpPr/>
          <p:nvPr/>
        </p:nvGrpSpPr>
        <p:grpSpPr>
          <a:xfrm>
            <a:off x="-1751523" y="-1660351"/>
            <a:ext cx="4579312" cy="4579312"/>
            <a:chOff x="0" y="0"/>
            <a:chExt cx="6105749" cy="6105749"/>
          </a:xfrm>
        </p:grpSpPr>
        <p:sp>
          <p:nvSpPr>
            <p:cNvPr id="9" name="Freeform 9"/>
            <p:cNvSpPr/>
            <p:nvPr/>
          </p:nvSpPr>
          <p:spPr>
            <a:xfrm>
              <a:off x="0" y="0"/>
              <a:ext cx="6105749" cy="6105749"/>
            </a:xfrm>
            <a:custGeom>
              <a:avLst/>
              <a:gdLst/>
              <a:ahLst/>
              <a:cxnLst/>
              <a:rect l="l" t="t" r="r" b="b"/>
              <a:pathLst>
                <a:path w="6105749" h="6105749">
                  <a:moveTo>
                    <a:pt x="0" y="0"/>
                  </a:moveTo>
                  <a:lnTo>
                    <a:pt x="6105749" y="0"/>
                  </a:lnTo>
                  <a:lnTo>
                    <a:pt x="6105749" y="6105749"/>
                  </a:lnTo>
                  <a:lnTo>
                    <a:pt x="0" y="610574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101600" y="88900"/>
              <a:ext cx="5809510" cy="5809510"/>
            </a:xfrm>
            <a:custGeom>
              <a:avLst/>
              <a:gdLst/>
              <a:ahLst/>
              <a:cxnLst/>
              <a:rect l="l" t="t" r="r" b="b"/>
              <a:pathLst>
                <a:path w="5809510" h="5809510">
                  <a:moveTo>
                    <a:pt x="0" y="0"/>
                  </a:moveTo>
                  <a:lnTo>
                    <a:pt x="5809510" y="0"/>
                  </a:lnTo>
                  <a:lnTo>
                    <a:pt x="5809510" y="5809510"/>
                  </a:lnTo>
                  <a:lnTo>
                    <a:pt x="0" y="580951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87583" y="177800"/>
              <a:ext cx="5486400" cy="5486400"/>
            </a:xfrm>
            <a:custGeom>
              <a:avLst/>
              <a:gdLst/>
              <a:ahLst/>
              <a:cxnLst/>
              <a:rect l="l" t="t" r="r" b="b"/>
              <a:pathLst>
                <a:path w="5486400" h="5486400">
                  <a:moveTo>
                    <a:pt x="0" y="0"/>
                  </a:moveTo>
                  <a:lnTo>
                    <a:pt x="5486400" y="0"/>
                  </a:lnTo>
                  <a:lnTo>
                    <a:pt x="5486400" y="5486400"/>
                  </a:lnTo>
                  <a:lnTo>
                    <a:pt x="0" y="54864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sp>
        <p:nvSpPr>
          <p:cNvPr id="12" name="Freeform 12"/>
          <p:cNvSpPr/>
          <p:nvPr/>
        </p:nvSpPr>
        <p:spPr>
          <a:xfrm rot="5400000">
            <a:off x="5486400" y="5125212"/>
            <a:ext cx="7315200" cy="36576"/>
          </a:xfrm>
          <a:custGeom>
            <a:avLst/>
            <a:gdLst/>
            <a:ahLst/>
            <a:cxnLst/>
            <a:rect l="l" t="t" r="r" b="b"/>
            <a:pathLst>
              <a:path w="7315200" h="36576">
                <a:moveTo>
                  <a:pt x="0" y="0"/>
                </a:moveTo>
                <a:lnTo>
                  <a:pt x="7315200" y="0"/>
                </a:lnTo>
                <a:lnTo>
                  <a:pt x="7315200" y="36576"/>
                </a:lnTo>
                <a:lnTo>
                  <a:pt x="0" y="3657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3" name="TextBox 13"/>
          <p:cNvSpPr txBox="1"/>
          <p:nvPr/>
        </p:nvSpPr>
        <p:spPr>
          <a:xfrm>
            <a:off x="114300" y="216789"/>
            <a:ext cx="2103526" cy="1785747"/>
          </a:xfrm>
          <a:prstGeom prst="rect">
            <a:avLst/>
          </a:prstGeom>
        </p:spPr>
        <p:txBody>
          <a:bodyPr lIns="0" tIns="0" rIns="0" bIns="0" rtlCol="0" anchor="t">
            <a:spAutoFit/>
          </a:bodyPr>
          <a:lstStyle/>
          <a:p>
            <a:pPr marL="0" lvl="0" indent="0" algn="ctr">
              <a:lnSpc>
                <a:spcPts val="4704"/>
              </a:lnSpc>
              <a:spcBef>
                <a:spcPct val="0"/>
              </a:spcBef>
            </a:pPr>
            <a:r>
              <a:rPr lang="en-US" sz="4200">
                <a:solidFill>
                  <a:srgbClr val="F4F1E8"/>
                </a:solidFill>
                <a:latin typeface="Cabin"/>
              </a:rPr>
              <a:t>So sánh kích thước</a:t>
            </a:r>
          </a:p>
        </p:txBody>
      </p:sp>
      <p:sp>
        <p:nvSpPr>
          <p:cNvPr id="14" name="TextBox 14"/>
          <p:cNvSpPr txBox="1"/>
          <p:nvPr/>
        </p:nvSpPr>
        <p:spPr>
          <a:xfrm>
            <a:off x="538133" y="3402329"/>
            <a:ext cx="8447430" cy="2034541"/>
          </a:xfrm>
          <a:prstGeom prst="rect">
            <a:avLst/>
          </a:prstGeom>
        </p:spPr>
        <p:txBody>
          <a:bodyPr lIns="0" tIns="0" rIns="0" bIns="0" rtlCol="0" anchor="t">
            <a:spAutoFit/>
          </a:bodyPr>
          <a:lstStyle/>
          <a:p>
            <a:pPr>
              <a:lnSpc>
                <a:spcPts val="5459"/>
              </a:lnSpc>
              <a:spcBef>
                <a:spcPct val="0"/>
              </a:spcBef>
            </a:pPr>
            <a:r>
              <a:rPr lang="en-US" sz="3899">
                <a:solidFill>
                  <a:srgbClr val="000000"/>
                </a:solidFill>
                <a:latin typeface="Muli Italics"/>
              </a:rPr>
              <a:t>Kích thước tệp đầu vào:</a:t>
            </a:r>
          </a:p>
          <a:p>
            <a:pPr>
              <a:lnSpc>
                <a:spcPts val="5459"/>
              </a:lnSpc>
              <a:spcBef>
                <a:spcPct val="0"/>
              </a:spcBef>
            </a:pPr>
            <a:r>
              <a:rPr lang="en-US" sz="3899">
                <a:solidFill>
                  <a:srgbClr val="000000"/>
                </a:solidFill>
                <a:latin typeface="Muli"/>
              </a:rPr>
              <a:t>      Nhập: "Gr_eight" – 11 lần </a:t>
            </a:r>
          </a:p>
          <a:p>
            <a:pPr>
              <a:lnSpc>
                <a:spcPts val="5459"/>
              </a:lnSpc>
              <a:spcBef>
                <a:spcPct val="0"/>
              </a:spcBef>
            </a:pPr>
            <a:r>
              <a:rPr lang="en-US" sz="3899">
                <a:solidFill>
                  <a:srgbClr val="000000"/>
                </a:solidFill>
                <a:latin typeface="Muli"/>
              </a:rPr>
              <a:t>      xuất hiện ký tự * 8 bit = 88 bit.</a:t>
            </a:r>
          </a:p>
        </p:txBody>
      </p:sp>
      <p:sp>
        <p:nvSpPr>
          <p:cNvPr id="15" name="TextBox 15"/>
          <p:cNvSpPr txBox="1"/>
          <p:nvPr/>
        </p:nvSpPr>
        <p:spPr>
          <a:xfrm>
            <a:off x="10285527" y="1384146"/>
            <a:ext cx="6449116" cy="8148955"/>
          </a:xfrm>
          <a:prstGeom prst="rect">
            <a:avLst/>
          </a:prstGeom>
        </p:spPr>
        <p:txBody>
          <a:bodyPr lIns="0" tIns="0" rIns="0" bIns="0" rtlCol="0" anchor="t">
            <a:spAutoFit/>
          </a:bodyPr>
          <a:lstStyle/>
          <a:p>
            <a:pPr>
              <a:lnSpc>
                <a:spcPts val="4969"/>
              </a:lnSpc>
              <a:spcBef>
                <a:spcPct val="0"/>
              </a:spcBef>
            </a:pPr>
            <a:r>
              <a:rPr lang="en-US" sz="3549">
                <a:solidFill>
                  <a:srgbClr val="000000"/>
                </a:solidFill>
                <a:latin typeface="Muli Italics"/>
              </a:rPr>
              <a:t>Kích thước tệp đầu ra:</a:t>
            </a:r>
          </a:p>
          <a:p>
            <a:pPr>
              <a:lnSpc>
                <a:spcPts val="4969"/>
              </a:lnSpc>
              <a:spcBef>
                <a:spcPct val="0"/>
              </a:spcBef>
            </a:pPr>
            <a:r>
              <a:rPr lang="en-US" sz="3549">
                <a:solidFill>
                  <a:srgbClr val="000000"/>
                </a:solidFill>
                <a:latin typeface="Muli"/>
              </a:rPr>
              <a:t>     Nhập: "Gr_eight"</a:t>
            </a:r>
          </a:p>
          <a:p>
            <a:pPr>
              <a:lnSpc>
                <a:spcPts val="4969"/>
              </a:lnSpc>
              <a:spcBef>
                <a:spcPct val="0"/>
              </a:spcBef>
            </a:pPr>
            <a:r>
              <a:rPr lang="en-US" sz="3549">
                <a:solidFill>
                  <a:srgbClr val="000000"/>
                </a:solidFill>
                <a:latin typeface="Muli"/>
              </a:rPr>
              <a:t>Vì vậy, để tính kích thước tệp đầu ra:</a:t>
            </a:r>
          </a:p>
          <a:p>
            <a:pPr>
              <a:lnSpc>
                <a:spcPts val="4969"/>
              </a:lnSpc>
              <a:spcBef>
                <a:spcPct val="0"/>
              </a:spcBef>
            </a:pPr>
            <a:r>
              <a:rPr lang="en-US" sz="3549">
                <a:solidFill>
                  <a:srgbClr val="000000"/>
                </a:solidFill>
                <a:latin typeface="Muli"/>
              </a:rPr>
              <a:t>r: 1 lần xuất hiện * 3 bit = 3 bit</a:t>
            </a:r>
          </a:p>
          <a:p>
            <a:pPr>
              <a:lnSpc>
                <a:spcPts val="4969"/>
              </a:lnSpc>
              <a:spcBef>
                <a:spcPct val="0"/>
              </a:spcBef>
            </a:pPr>
            <a:r>
              <a:rPr lang="en-US" sz="3549">
                <a:solidFill>
                  <a:srgbClr val="000000"/>
                </a:solidFill>
                <a:latin typeface="Muli"/>
              </a:rPr>
              <a:t>t: 1 lần xuất hiện * 3 bit = 3 bit</a:t>
            </a:r>
          </a:p>
          <a:p>
            <a:pPr>
              <a:lnSpc>
                <a:spcPts val="4969"/>
              </a:lnSpc>
              <a:spcBef>
                <a:spcPct val="0"/>
              </a:spcBef>
            </a:pPr>
            <a:r>
              <a:rPr lang="en-US" sz="3549">
                <a:solidFill>
                  <a:srgbClr val="000000"/>
                </a:solidFill>
                <a:latin typeface="Muli"/>
              </a:rPr>
              <a:t>e: 1 lần xuất hiện * 3 bit = 3 bit</a:t>
            </a:r>
          </a:p>
          <a:p>
            <a:pPr>
              <a:lnSpc>
                <a:spcPts val="4969"/>
              </a:lnSpc>
              <a:spcBef>
                <a:spcPct val="0"/>
              </a:spcBef>
            </a:pPr>
            <a:r>
              <a:rPr lang="en-US" sz="3549">
                <a:solidFill>
                  <a:srgbClr val="000000"/>
                </a:solidFill>
                <a:latin typeface="Muli"/>
              </a:rPr>
              <a:t>g: 1 lần xuất hiện * 3 bit = 3 bit</a:t>
            </a:r>
          </a:p>
          <a:p>
            <a:pPr>
              <a:lnSpc>
                <a:spcPts val="4969"/>
              </a:lnSpc>
              <a:spcBef>
                <a:spcPct val="0"/>
              </a:spcBef>
            </a:pPr>
            <a:r>
              <a:rPr lang="en-US" sz="3549">
                <a:solidFill>
                  <a:srgbClr val="000000"/>
                </a:solidFill>
                <a:latin typeface="Muli"/>
              </a:rPr>
              <a:t>G: 1 lần xuất hiện * 3 bit = 3 bit</a:t>
            </a:r>
          </a:p>
          <a:p>
            <a:pPr>
              <a:lnSpc>
                <a:spcPts val="4969"/>
              </a:lnSpc>
              <a:spcBef>
                <a:spcPct val="0"/>
              </a:spcBef>
            </a:pPr>
            <a:r>
              <a:rPr lang="en-US" sz="3549">
                <a:solidFill>
                  <a:srgbClr val="000000"/>
                </a:solidFill>
                <a:latin typeface="Muli"/>
              </a:rPr>
              <a:t>h: 1 lần xuất hiện * 3 bit = 3 bit</a:t>
            </a:r>
          </a:p>
          <a:p>
            <a:pPr>
              <a:lnSpc>
                <a:spcPts val="4969"/>
              </a:lnSpc>
              <a:spcBef>
                <a:spcPct val="0"/>
              </a:spcBef>
            </a:pPr>
            <a:r>
              <a:rPr lang="en-US" sz="3549">
                <a:solidFill>
                  <a:srgbClr val="000000"/>
                </a:solidFill>
                <a:latin typeface="Muli"/>
              </a:rPr>
              <a:t>i: 1 lần xuất hiện * 3 bit = 3 bit</a:t>
            </a:r>
          </a:p>
          <a:p>
            <a:pPr>
              <a:lnSpc>
                <a:spcPts val="4969"/>
              </a:lnSpc>
              <a:spcBef>
                <a:spcPct val="0"/>
              </a:spcBef>
            </a:pPr>
            <a:r>
              <a:rPr lang="en-US" sz="3549">
                <a:solidFill>
                  <a:srgbClr val="000000"/>
                </a:solidFill>
                <a:latin typeface="Muli"/>
              </a:rPr>
              <a:t>_: 1 lần xuất hiện * 3 bit = 3 bit</a:t>
            </a:r>
          </a:p>
          <a:p>
            <a:pPr>
              <a:lnSpc>
                <a:spcPts val="4969"/>
              </a:lnSpc>
              <a:spcBef>
                <a:spcPct val="0"/>
              </a:spcBef>
            </a:pPr>
            <a:r>
              <a:rPr lang="en-US" sz="3549">
                <a:solidFill>
                  <a:srgbClr val="000000"/>
                </a:solidFill>
                <a:latin typeface="Muli Bold Italics"/>
              </a:rPr>
              <a:t>Tổng cộng</a:t>
            </a:r>
            <a:r>
              <a:rPr lang="en-US" sz="3549">
                <a:solidFill>
                  <a:srgbClr val="000000"/>
                </a:solidFill>
                <a:latin typeface="Muli"/>
              </a:rPr>
              <a:t>: 24 bit.</a:t>
            </a:r>
          </a:p>
        </p:txBody>
      </p:sp>
      <p:sp>
        <p:nvSpPr>
          <p:cNvPr id="16" name="TextBox 16"/>
          <p:cNvSpPr txBox="1"/>
          <p:nvPr/>
        </p:nvSpPr>
        <p:spPr>
          <a:xfrm>
            <a:off x="12806716" y="168275"/>
            <a:ext cx="13444671" cy="717550"/>
          </a:xfrm>
          <a:prstGeom prst="rect">
            <a:avLst/>
          </a:prstGeom>
        </p:spPr>
        <p:txBody>
          <a:bodyPr lIns="0" tIns="0" rIns="0" bIns="0" rtlCol="0" anchor="t">
            <a:spAutoFit/>
          </a:bodyPr>
          <a:lstStyle/>
          <a:p>
            <a:pPr marL="0" lvl="0" indent="0">
              <a:lnSpc>
                <a:spcPts val="5600"/>
              </a:lnSpc>
              <a:spcBef>
                <a:spcPct val="0"/>
              </a:spcBef>
            </a:pPr>
            <a:r>
              <a:rPr lang="en-US" sz="5000">
                <a:solidFill>
                  <a:srgbClr val="F4F1E8"/>
                </a:solidFill>
                <a:latin typeface="Cabin"/>
              </a:rPr>
              <a:t>III. Giải mã Huffman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4F1E8"/>
        </a:solidFill>
        <a:effectLst/>
      </p:bgPr>
    </p:bg>
    <p:spTree>
      <p:nvGrpSpPr>
        <p:cNvPr id="1" name=""/>
        <p:cNvGrpSpPr/>
        <p:nvPr/>
      </p:nvGrpSpPr>
      <p:grpSpPr>
        <a:xfrm>
          <a:off x="0" y="0"/>
          <a:ext cx="0" cy="0"/>
          <a:chOff x="0" y="0"/>
          <a:chExt cx="0" cy="0"/>
        </a:xfrm>
      </p:grpSpPr>
      <p:grpSp>
        <p:nvGrpSpPr>
          <p:cNvPr id="2" name="Group 2"/>
          <p:cNvGrpSpPr/>
          <p:nvPr/>
        </p:nvGrpSpPr>
        <p:grpSpPr>
          <a:xfrm>
            <a:off x="9339387" y="9955221"/>
            <a:ext cx="8948613" cy="3086100"/>
            <a:chOff x="0" y="0"/>
            <a:chExt cx="2356836" cy="812800"/>
          </a:xfrm>
        </p:grpSpPr>
        <p:sp>
          <p:nvSpPr>
            <p:cNvPr id="3" name="Freeform 3"/>
            <p:cNvSpPr/>
            <p:nvPr/>
          </p:nvSpPr>
          <p:spPr>
            <a:xfrm>
              <a:off x="0" y="0"/>
              <a:ext cx="2356836" cy="812800"/>
            </a:xfrm>
            <a:custGeom>
              <a:avLst/>
              <a:gdLst/>
              <a:ahLst/>
              <a:cxnLst/>
              <a:rect l="l" t="t" r="r" b="b"/>
              <a:pathLst>
                <a:path w="2356836" h="812800">
                  <a:moveTo>
                    <a:pt x="0" y="0"/>
                  </a:moveTo>
                  <a:lnTo>
                    <a:pt x="2356836" y="0"/>
                  </a:lnTo>
                  <a:lnTo>
                    <a:pt x="2356836" y="812800"/>
                  </a:lnTo>
                  <a:lnTo>
                    <a:pt x="0" y="812800"/>
                  </a:lnTo>
                  <a:close/>
                </a:path>
              </a:pathLst>
            </a:custGeom>
            <a:solidFill>
              <a:srgbClr val="882A1B"/>
            </a:solidFill>
          </p:spPr>
        </p:sp>
        <p:sp>
          <p:nvSpPr>
            <p:cNvPr id="4" name="TextBox 4"/>
            <p:cNvSpPr txBox="1"/>
            <p:nvPr/>
          </p:nvSpPr>
          <p:spPr>
            <a:xfrm>
              <a:off x="0" y="-38100"/>
              <a:ext cx="2356836" cy="850900"/>
            </a:xfrm>
            <a:prstGeom prst="rect">
              <a:avLst/>
            </a:prstGeom>
          </p:spPr>
          <p:txBody>
            <a:bodyPr lIns="50800" tIns="50800" rIns="50800" bIns="50800" rtlCol="0" anchor="ctr"/>
            <a:lstStyle/>
            <a:p>
              <a:pPr algn="ctr">
                <a:lnSpc>
                  <a:spcPts val="3079"/>
                </a:lnSpc>
              </a:pPr>
              <a:endParaRPr/>
            </a:p>
          </p:txBody>
        </p:sp>
      </p:grpSp>
      <p:grpSp>
        <p:nvGrpSpPr>
          <p:cNvPr id="5" name="Group 5"/>
          <p:cNvGrpSpPr/>
          <p:nvPr/>
        </p:nvGrpSpPr>
        <p:grpSpPr>
          <a:xfrm>
            <a:off x="12827449" y="-2057400"/>
            <a:ext cx="13578021" cy="3086100"/>
            <a:chOff x="0" y="0"/>
            <a:chExt cx="18104028" cy="4114800"/>
          </a:xfrm>
        </p:grpSpPr>
        <p:grpSp>
          <p:nvGrpSpPr>
            <p:cNvPr id="6" name="Group 6"/>
            <p:cNvGrpSpPr/>
            <p:nvPr/>
          </p:nvGrpSpPr>
          <p:grpSpPr>
            <a:xfrm>
              <a:off x="0" y="0"/>
              <a:ext cx="7278707" cy="4114800"/>
              <a:chOff x="0" y="0"/>
              <a:chExt cx="1437769" cy="812800"/>
            </a:xfrm>
          </p:grpSpPr>
          <p:sp>
            <p:nvSpPr>
              <p:cNvPr id="7" name="Freeform 7"/>
              <p:cNvSpPr/>
              <p:nvPr/>
            </p:nvSpPr>
            <p:spPr>
              <a:xfrm>
                <a:off x="0" y="0"/>
                <a:ext cx="1437769" cy="812800"/>
              </a:xfrm>
              <a:custGeom>
                <a:avLst/>
                <a:gdLst/>
                <a:ahLst/>
                <a:cxnLst/>
                <a:rect l="l" t="t" r="r" b="b"/>
                <a:pathLst>
                  <a:path w="1437769" h="812800">
                    <a:moveTo>
                      <a:pt x="0" y="0"/>
                    </a:moveTo>
                    <a:lnTo>
                      <a:pt x="1437769" y="0"/>
                    </a:lnTo>
                    <a:lnTo>
                      <a:pt x="1437769" y="812800"/>
                    </a:lnTo>
                    <a:lnTo>
                      <a:pt x="0" y="812800"/>
                    </a:lnTo>
                    <a:close/>
                  </a:path>
                </a:pathLst>
              </a:custGeom>
              <a:solidFill>
                <a:srgbClr val="882A1B"/>
              </a:solidFill>
            </p:spPr>
          </p:sp>
          <p:sp>
            <p:nvSpPr>
              <p:cNvPr id="8" name="TextBox 8"/>
              <p:cNvSpPr txBox="1"/>
              <p:nvPr/>
            </p:nvSpPr>
            <p:spPr>
              <a:xfrm>
                <a:off x="0" y="-38100"/>
                <a:ext cx="1437769" cy="850900"/>
              </a:xfrm>
              <a:prstGeom prst="rect">
                <a:avLst/>
              </a:prstGeom>
            </p:spPr>
            <p:txBody>
              <a:bodyPr lIns="50800" tIns="50800" rIns="50800" bIns="50800" rtlCol="0" anchor="ctr"/>
              <a:lstStyle/>
              <a:p>
                <a:pPr algn="ctr">
                  <a:lnSpc>
                    <a:spcPts val="3079"/>
                  </a:lnSpc>
                </a:pPr>
                <a:endParaRPr/>
              </a:p>
            </p:txBody>
          </p:sp>
        </p:grpSp>
        <p:sp>
          <p:nvSpPr>
            <p:cNvPr id="9" name="TextBox 9"/>
            <p:cNvSpPr txBox="1"/>
            <p:nvPr/>
          </p:nvSpPr>
          <p:spPr>
            <a:xfrm>
              <a:off x="177800" y="2954867"/>
              <a:ext cx="17926228" cy="969433"/>
            </a:xfrm>
            <a:prstGeom prst="rect">
              <a:avLst/>
            </a:prstGeom>
          </p:spPr>
          <p:txBody>
            <a:bodyPr lIns="0" tIns="0" rIns="0" bIns="0" rtlCol="0" anchor="t">
              <a:spAutoFit/>
            </a:bodyPr>
            <a:lstStyle/>
            <a:p>
              <a:pPr marL="0" lvl="0" indent="0">
                <a:lnSpc>
                  <a:spcPts val="5600"/>
                </a:lnSpc>
                <a:spcBef>
                  <a:spcPct val="0"/>
                </a:spcBef>
              </a:pPr>
              <a:r>
                <a:rPr lang="en-US" sz="5000">
                  <a:solidFill>
                    <a:srgbClr val="F4F1E8"/>
                  </a:solidFill>
                  <a:latin typeface="Cabin"/>
                </a:rPr>
                <a:t>I. Mã hóa Huffman</a:t>
              </a:r>
            </a:p>
          </p:txBody>
        </p:sp>
      </p:grpSp>
      <p:grpSp>
        <p:nvGrpSpPr>
          <p:cNvPr id="10" name="Group 10"/>
          <p:cNvGrpSpPr/>
          <p:nvPr/>
        </p:nvGrpSpPr>
        <p:grpSpPr>
          <a:xfrm>
            <a:off x="-1751523" y="-1660351"/>
            <a:ext cx="4579312" cy="4579312"/>
            <a:chOff x="0" y="0"/>
            <a:chExt cx="6105749" cy="6105749"/>
          </a:xfrm>
        </p:grpSpPr>
        <p:sp>
          <p:nvSpPr>
            <p:cNvPr id="11" name="Freeform 11"/>
            <p:cNvSpPr/>
            <p:nvPr/>
          </p:nvSpPr>
          <p:spPr>
            <a:xfrm>
              <a:off x="0" y="0"/>
              <a:ext cx="6105749" cy="6105749"/>
            </a:xfrm>
            <a:custGeom>
              <a:avLst/>
              <a:gdLst/>
              <a:ahLst/>
              <a:cxnLst/>
              <a:rect l="l" t="t" r="r" b="b"/>
              <a:pathLst>
                <a:path w="6105749" h="6105749">
                  <a:moveTo>
                    <a:pt x="0" y="0"/>
                  </a:moveTo>
                  <a:lnTo>
                    <a:pt x="6105749" y="0"/>
                  </a:lnTo>
                  <a:lnTo>
                    <a:pt x="6105749" y="6105749"/>
                  </a:lnTo>
                  <a:lnTo>
                    <a:pt x="0" y="610574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12"/>
            <p:cNvSpPr/>
            <p:nvPr/>
          </p:nvSpPr>
          <p:spPr>
            <a:xfrm>
              <a:off x="101600" y="88900"/>
              <a:ext cx="5809510" cy="5809510"/>
            </a:xfrm>
            <a:custGeom>
              <a:avLst/>
              <a:gdLst/>
              <a:ahLst/>
              <a:cxnLst/>
              <a:rect l="l" t="t" r="r" b="b"/>
              <a:pathLst>
                <a:path w="5809510" h="5809510">
                  <a:moveTo>
                    <a:pt x="0" y="0"/>
                  </a:moveTo>
                  <a:lnTo>
                    <a:pt x="5809510" y="0"/>
                  </a:lnTo>
                  <a:lnTo>
                    <a:pt x="5809510" y="5809510"/>
                  </a:lnTo>
                  <a:lnTo>
                    <a:pt x="0" y="580951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Freeform 13"/>
            <p:cNvSpPr/>
            <p:nvPr/>
          </p:nvSpPr>
          <p:spPr>
            <a:xfrm>
              <a:off x="187583" y="177800"/>
              <a:ext cx="5486400" cy="5486400"/>
            </a:xfrm>
            <a:custGeom>
              <a:avLst/>
              <a:gdLst/>
              <a:ahLst/>
              <a:cxnLst/>
              <a:rect l="l" t="t" r="r" b="b"/>
              <a:pathLst>
                <a:path w="5486400" h="5486400">
                  <a:moveTo>
                    <a:pt x="0" y="0"/>
                  </a:moveTo>
                  <a:lnTo>
                    <a:pt x="5486400" y="0"/>
                  </a:lnTo>
                  <a:lnTo>
                    <a:pt x="5486400" y="5486400"/>
                  </a:lnTo>
                  <a:lnTo>
                    <a:pt x="0" y="54864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sp>
        <p:nvSpPr>
          <p:cNvPr id="14" name="Freeform 14"/>
          <p:cNvSpPr/>
          <p:nvPr/>
        </p:nvSpPr>
        <p:spPr>
          <a:xfrm>
            <a:off x="538133" y="2358140"/>
            <a:ext cx="6736281" cy="6900160"/>
          </a:xfrm>
          <a:custGeom>
            <a:avLst/>
            <a:gdLst/>
            <a:ahLst/>
            <a:cxnLst/>
            <a:rect l="l" t="t" r="r" b="b"/>
            <a:pathLst>
              <a:path w="6736281" h="6900160">
                <a:moveTo>
                  <a:pt x="0" y="0"/>
                </a:moveTo>
                <a:lnTo>
                  <a:pt x="6736281" y="0"/>
                </a:lnTo>
                <a:lnTo>
                  <a:pt x="6736281" y="6900160"/>
                </a:lnTo>
                <a:lnTo>
                  <a:pt x="0" y="6900160"/>
                </a:lnTo>
                <a:lnTo>
                  <a:pt x="0" y="0"/>
                </a:lnTo>
                <a:close/>
              </a:path>
            </a:pathLst>
          </a:custGeom>
          <a:blipFill>
            <a:blip r:embed="rId8"/>
            <a:stretch>
              <a:fillRect/>
            </a:stretch>
          </a:blipFill>
        </p:spPr>
      </p:sp>
      <p:sp>
        <p:nvSpPr>
          <p:cNvPr id="15" name="TextBox 15"/>
          <p:cNvSpPr txBox="1"/>
          <p:nvPr/>
        </p:nvSpPr>
        <p:spPr>
          <a:xfrm>
            <a:off x="235753" y="327025"/>
            <a:ext cx="1683484" cy="1422400"/>
          </a:xfrm>
          <a:prstGeom prst="rect">
            <a:avLst/>
          </a:prstGeom>
        </p:spPr>
        <p:txBody>
          <a:bodyPr lIns="0" tIns="0" rIns="0" bIns="0" rtlCol="0" anchor="t">
            <a:spAutoFit/>
          </a:bodyPr>
          <a:lstStyle/>
          <a:p>
            <a:pPr marL="0" lvl="0" indent="0" algn="ctr">
              <a:lnSpc>
                <a:spcPts val="5600"/>
              </a:lnSpc>
              <a:spcBef>
                <a:spcPct val="0"/>
              </a:spcBef>
            </a:pPr>
            <a:r>
              <a:rPr lang="en-US" sz="5000">
                <a:solidFill>
                  <a:srgbClr val="F4F1E8"/>
                </a:solidFill>
                <a:latin typeface="Cabin"/>
              </a:rPr>
              <a:t>Ý tưởng</a:t>
            </a:r>
          </a:p>
        </p:txBody>
      </p:sp>
      <p:sp>
        <p:nvSpPr>
          <p:cNvPr id="16" name="TextBox 16"/>
          <p:cNvSpPr txBox="1"/>
          <p:nvPr/>
        </p:nvSpPr>
        <p:spPr>
          <a:xfrm>
            <a:off x="8372836" y="1867291"/>
            <a:ext cx="9233857" cy="1367174"/>
          </a:xfrm>
          <a:prstGeom prst="rect">
            <a:avLst/>
          </a:prstGeom>
        </p:spPr>
        <p:txBody>
          <a:bodyPr lIns="0" tIns="0" rIns="0" bIns="0" rtlCol="0" anchor="t">
            <a:spAutoFit/>
          </a:bodyPr>
          <a:lstStyle/>
          <a:p>
            <a:pPr marL="847248" lvl="1" indent="-423624">
              <a:lnSpc>
                <a:spcPts val="5493"/>
              </a:lnSpc>
              <a:spcBef>
                <a:spcPct val="0"/>
              </a:spcBef>
              <a:buFont typeface="Arial"/>
              <a:buChar char="•"/>
            </a:pPr>
            <a:r>
              <a:rPr lang="en-US" sz="3924">
                <a:solidFill>
                  <a:srgbClr val="000000"/>
                </a:solidFill>
                <a:latin typeface="Muli"/>
              </a:rPr>
              <a:t>Gán mã có độ dài thay đổi cho các ký tự đầu vào.</a:t>
            </a:r>
          </a:p>
        </p:txBody>
      </p:sp>
      <p:sp>
        <p:nvSpPr>
          <p:cNvPr id="17" name="TextBox 17"/>
          <p:cNvSpPr txBox="1"/>
          <p:nvPr/>
        </p:nvSpPr>
        <p:spPr>
          <a:xfrm>
            <a:off x="8372836" y="4072664"/>
            <a:ext cx="9688988" cy="4843799"/>
          </a:xfrm>
          <a:prstGeom prst="rect">
            <a:avLst/>
          </a:prstGeom>
        </p:spPr>
        <p:txBody>
          <a:bodyPr lIns="0" tIns="0" rIns="0" bIns="0" rtlCol="0" anchor="t">
            <a:spAutoFit/>
          </a:bodyPr>
          <a:lstStyle/>
          <a:p>
            <a:pPr marL="847248" lvl="1" indent="-423624">
              <a:lnSpc>
                <a:spcPts val="5493"/>
              </a:lnSpc>
              <a:buFont typeface="Arial"/>
              <a:buChar char="•"/>
            </a:pPr>
            <a:r>
              <a:rPr lang="en-US" sz="3924">
                <a:solidFill>
                  <a:srgbClr val="000000"/>
                </a:solidFill>
                <a:latin typeface="Muli"/>
              </a:rPr>
              <a:t>Chủ yếu có hai thành phần chính trong Huffman Coding:</a:t>
            </a:r>
          </a:p>
          <a:p>
            <a:pPr>
              <a:lnSpc>
                <a:spcPts val="5493"/>
              </a:lnSpc>
            </a:pPr>
            <a:r>
              <a:rPr lang="en-US" sz="3924">
                <a:solidFill>
                  <a:srgbClr val="000000"/>
                </a:solidFill>
                <a:latin typeface="Muli"/>
              </a:rPr>
              <a:t>           - Xây dựng Cây Huffman từ các ký</a:t>
            </a:r>
          </a:p>
          <a:p>
            <a:pPr>
              <a:lnSpc>
                <a:spcPts val="5493"/>
              </a:lnSpc>
            </a:pPr>
            <a:r>
              <a:rPr lang="en-US" sz="3924">
                <a:solidFill>
                  <a:srgbClr val="000000"/>
                </a:solidFill>
                <a:latin typeface="Muli"/>
              </a:rPr>
              <a:t>              tự đầu vào.</a:t>
            </a:r>
          </a:p>
          <a:p>
            <a:pPr>
              <a:lnSpc>
                <a:spcPts val="5493"/>
              </a:lnSpc>
            </a:pPr>
            <a:r>
              <a:rPr lang="en-US" sz="3924">
                <a:solidFill>
                  <a:srgbClr val="000000"/>
                </a:solidFill>
                <a:latin typeface="Muli"/>
              </a:rPr>
              <a:t>           - Đi qua Cây Huffman và gán mã</a:t>
            </a:r>
          </a:p>
          <a:p>
            <a:pPr>
              <a:lnSpc>
                <a:spcPts val="5493"/>
              </a:lnSpc>
            </a:pPr>
            <a:r>
              <a:rPr lang="en-US" sz="3924">
                <a:solidFill>
                  <a:srgbClr val="000000"/>
                </a:solidFill>
                <a:latin typeface="Muli"/>
              </a:rPr>
              <a:t>              cho các ký tự.</a:t>
            </a:r>
          </a:p>
          <a:p>
            <a:pPr>
              <a:lnSpc>
                <a:spcPts val="5493"/>
              </a:lnSpc>
              <a:spcBef>
                <a:spcPct val="0"/>
              </a:spcBef>
            </a:pPr>
            <a:endParaRPr lang="en-US" sz="3924">
              <a:solidFill>
                <a:srgbClr val="000000"/>
              </a:solidFill>
              <a:latin typeface="Muli"/>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4F1E8"/>
        </a:solidFill>
        <a:effectLst/>
      </p:bgPr>
    </p:bg>
    <p:spTree>
      <p:nvGrpSpPr>
        <p:cNvPr id="1" name=""/>
        <p:cNvGrpSpPr/>
        <p:nvPr/>
      </p:nvGrpSpPr>
      <p:grpSpPr>
        <a:xfrm>
          <a:off x="0" y="0"/>
          <a:ext cx="0" cy="0"/>
          <a:chOff x="0" y="0"/>
          <a:chExt cx="0" cy="0"/>
        </a:xfrm>
      </p:grpSpPr>
      <p:grpSp>
        <p:nvGrpSpPr>
          <p:cNvPr id="2" name="Group 2"/>
          <p:cNvGrpSpPr/>
          <p:nvPr/>
        </p:nvGrpSpPr>
        <p:grpSpPr>
          <a:xfrm>
            <a:off x="9339387" y="9955221"/>
            <a:ext cx="8948613" cy="3086100"/>
            <a:chOff x="0" y="0"/>
            <a:chExt cx="2356836" cy="812800"/>
          </a:xfrm>
        </p:grpSpPr>
        <p:sp>
          <p:nvSpPr>
            <p:cNvPr id="3" name="Freeform 3"/>
            <p:cNvSpPr/>
            <p:nvPr/>
          </p:nvSpPr>
          <p:spPr>
            <a:xfrm>
              <a:off x="0" y="0"/>
              <a:ext cx="2356836" cy="812800"/>
            </a:xfrm>
            <a:custGeom>
              <a:avLst/>
              <a:gdLst/>
              <a:ahLst/>
              <a:cxnLst/>
              <a:rect l="l" t="t" r="r" b="b"/>
              <a:pathLst>
                <a:path w="2356836" h="812800">
                  <a:moveTo>
                    <a:pt x="0" y="0"/>
                  </a:moveTo>
                  <a:lnTo>
                    <a:pt x="2356836" y="0"/>
                  </a:lnTo>
                  <a:lnTo>
                    <a:pt x="2356836" y="812800"/>
                  </a:lnTo>
                  <a:lnTo>
                    <a:pt x="0" y="812800"/>
                  </a:lnTo>
                  <a:close/>
                </a:path>
              </a:pathLst>
            </a:custGeom>
            <a:solidFill>
              <a:srgbClr val="882A1B"/>
            </a:solidFill>
          </p:spPr>
        </p:sp>
        <p:sp>
          <p:nvSpPr>
            <p:cNvPr id="4" name="TextBox 4"/>
            <p:cNvSpPr txBox="1"/>
            <p:nvPr/>
          </p:nvSpPr>
          <p:spPr>
            <a:xfrm>
              <a:off x="0" y="-38100"/>
              <a:ext cx="2356836" cy="850900"/>
            </a:xfrm>
            <a:prstGeom prst="rect">
              <a:avLst/>
            </a:prstGeom>
          </p:spPr>
          <p:txBody>
            <a:bodyPr lIns="50800" tIns="50800" rIns="50800" bIns="50800" rtlCol="0" anchor="ctr"/>
            <a:lstStyle/>
            <a:p>
              <a:pPr algn="ctr">
                <a:lnSpc>
                  <a:spcPts val="3079"/>
                </a:lnSpc>
              </a:pPr>
              <a:endParaRPr/>
            </a:p>
          </p:txBody>
        </p:sp>
      </p:grpSp>
      <p:grpSp>
        <p:nvGrpSpPr>
          <p:cNvPr id="5" name="Group 5"/>
          <p:cNvGrpSpPr/>
          <p:nvPr/>
        </p:nvGrpSpPr>
        <p:grpSpPr>
          <a:xfrm>
            <a:off x="3813087" y="4385302"/>
            <a:ext cx="12858543" cy="1344800"/>
            <a:chOff x="0" y="0"/>
            <a:chExt cx="3386612" cy="354186"/>
          </a:xfrm>
        </p:grpSpPr>
        <p:sp>
          <p:nvSpPr>
            <p:cNvPr id="6" name="Freeform 6"/>
            <p:cNvSpPr/>
            <p:nvPr/>
          </p:nvSpPr>
          <p:spPr>
            <a:xfrm>
              <a:off x="0" y="0"/>
              <a:ext cx="3386612" cy="354186"/>
            </a:xfrm>
            <a:custGeom>
              <a:avLst/>
              <a:gdLst/>
              <a:ahLst/>
              <a:cxnLst/>
              <a:rect l="l" t="t" r="r" b="b"/>
              <a:pathLst>
                <a:path w="3386612" h="354186">
                  <a:moveTo>
                    <a:pt x="0" y="0"/>
                  </a:moveTo>
                  <a:lnTo>
                    <a:pt x="3386612" y="0"/>
                  </a:lnTo>
                  <a:lnTo>
                    <a:pt x="3386612" y="354186"/>
                  </a:lnTo>
                  <a:lnTo>
                    <a:pt x="0" y="354186"/>
                  </a:lnTo>
                  <a:close/>
                </a:path>
              </a:pathLst>
            </a:custGeom>
            <a:solidFill>
              <a:srgbClr val="882A1B"/>
            </a:solidFill>
          </p:spPr>
        </p:sp>
        <p:sp>
          <p:nvSpPr>
            <p:cNvPr id="7" name="TextBox 7"/>
            <p:cNvSpPr txBox="1"/>
            <p:nvPr/>
          </p:nvSpPr>
          <p:spPr>
            <a:xfrm>
              <a:off x="0" y="-38100"/>
              <a:ext cx="3386612" cy="392286"/>
            </a:xfrm>
            <a:prstGeom prst="rect">
              <a:avLst/>
            </a:prstGeom>
          </p:spPr>
          <p:txBody>
            <a:bodyPr lIns="50800" tIns="50800" rIns="50800" bIns="50800" rtlCol="0" anchor="ctr"/>
            <a:lstStyle/>
            <a:p>
              <a:pPr algn="ctr">
                <a:lnSpc>
                  <a:spcPts val="3079"/>
                </a:lnSpc>
              </a:pPr>
              <a:endParaRPr/>
            </a:p>
          </p:txBody>
        </p:sp>
      </p:grpSp>
      <p:grpSp>
        <p:nvGrpSpPr>
          <p:cNvPr id="8" name="Group 8"/>
          <p:cNvGrpSpPr/>
          <p:nvPr/>
        </p:nvGrpSpPr>
        <p:grpSpPr>
          <a:xfrm>
            <a:off x="-1751523" y="-1660351"/>
            <a:ext cx="4579312" cy="4579312"/>
            <a:chOff x="0" y="0"/>
            <a:chExt cx="6105749" cy="6105749"/>
          </a:xfrm>
        </p:grpSpPr>
        <p:sp>
          <p:nvSpPr>
            <p:cNvPr id="9" name="Freeform 9"/>
            <p:cNvSpPr/>
            <p:nvPr/>
          </p:nvSpPr>
          <p:spPr>
            <a:xfrm>
              <a:off x="0" y="0"/>
              <a:ext cx="6105749" cy="6105749"/>
            </a:xfrm>
            <a:custGeom>
              <a:avLst/>
              <a:gdLst/>
              <a:ahLst/>
              <a:cxnLst/>
              <a:rect l="l" t="t" r="r" b="b"/>
              <a:pathLst>
                <a:path w="6105749" h="6105749">
                  <a:moveTo>
                    <a:pt x="0" y="0"/>
                  </a:moveTo>
                  <a:lnTo>
                    <a:pt x="6105749" y="0"/>
                  </a:lnTo>
                  <a:lnTo>
                    <a:pt x="6105749" y="6105749"/>
                  </a:lnTo>
                  <a:lnTo>
                    <a:pt x="0" y="610574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101600" y="88900"/>
              <a:ext cx="5809510" cy="5809510"/>
            </a:xfrm>
            <a:custGeom>
              <a:avLst/>
              <a:gdLst/>
              <a:ahLst/>
              <a:cxnLst/>
              <a:rect l="l" t="t" r="r" b="b"/>
              <a:pathLst>
                <a:path w="5809510" h="5809510">
                  <a:moveTo>
                    <a:pt x="0" y="0"/>
                  </a:moveTo>
                  <a:lnTo>
                    <a:pt x="5809510" y="0"/>
                  </a:lnTo>
                  <a:lnTo>
                    <a:pt x="5809510" y="5809510"/>
                  </a:lnTo>
                  <a:lnTo>
                    <a:pt x="0" y="580951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87583" y="177800"/>
              <a:ext cx="5486400" cy="5486400"/>
            </a:xfrm>
            <a:custGeom>
              <a:avLst/>
              <a:gdLst/>
              <a:ahLst/>
              <a:cxnLst/>
              <a:rect l="l" t="t" r="r" b="b"/>
              <a:pathLst>
                <a:path w="5486400" h="5486400">
                  <a:moveTo>
                    <a:pt x="0" y="0"/>
                  </a:moveTo>
                  <a:lnTo>
                    <a:pt x="5486400" y="0"/>
                  </a:lnTo>
                  <a:lnTo>
                    <a:pt x="5486400" y="5486400"/>
                  </a:lnTo>
                  <a:lnTo>
                    <a:pt x="0" y="54864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sp>
        <p:nvSpPr>
          <p:cNvPr id="12" name="TextBox 12"/>
          <p:cNvSpPr txBox="1"/>
          <p:nvPr/>
        </p:nvSpPr>
        <p:spPr>
          <a:xfrm>
            <a:off x="5340073" y="4717977"/>
            <a:ext cx="13444671" cy="717550"/>
          </a:xfrm>
          <a:prstGeom prst="rect">
            <a:avLst/>
          </a:prstGeom>
        </p:spPr>
        <p:txBody>
          <a:bodyPr lIns="0" tIns="0" rIns="0" bIns="0" rtlCol="0" anchor="t">
            <a:spAutoFit/>
          </a:bodyPr>
          <a:lstStyle/>
          <a:p>
            <a:pPr marL="0" lvl="0" indent="0">
              <a:lnSpc>
                <a:spcPts val="5600"/>
              </a:lnSpc>
              <a:spcBef>
                <a:spcPct val="0"/>
              </a:spcBef>
            </a:pPr>
            <a:r>
              <a:rPr lang="en-US" sz="5000">
                <a:solidFill>
                  <a:srgbClr val="F4F1E8"/>
                </a:solidFill>
                <a:latin typeface="Cabin"/>
              </a:rPr>
              <a:t>IV. Ứng dựng của thuật toán Huffman</a:t>
            </a:r>
          </a:p>
        </p:txBody>
      </p:sp>
      <p:sp>
        <p:nvSpPr>
          <p:cNvPr id="13" name="Freeform 13"/>
          <p:cNvSpPr/>
          <p:nvPr/>
        </p:nvSpPr>
        <p:spPr>
          <a:xfrm>
            <a:off x="416644" y="8858151"/>
            <a:ext cx="4822289" cy="1097071"/>
          </a:xfrm>
          <a:custGeom>
            <a:avLst/>
            <a:gdLst/>
            <a:ahLst/>
            <a:cxnLst/>
            <a:rect l="l" t="t" r="r" b="b"/>
            <a:pathLst>
              <a:path w="4822289" h="1097071">
                <a:moveTo>
                  <a:pt x="0" y="0"/>
                </a:moveTo>
                <a:lnTo>
                  <a:pt x="4822289" y="0"/>
                </a:lnTo>
                <a:lnTo>
                  <a:pt x="4822289" y="1097070"/>
                </a:lnTo>
                <a:lnTo>
                  <a:pt x="0" y="1097070"/>
                </a:lnTo>
                <a:lnTo>
                  <a:pt x="0" y="0"/>
                </a:lnTo>
                <a:close/>
              </a:path>
            </a:pathLst>
          </a:custGeom>
          <a:blipFill>
            <a:blip r:embed="rId8"/>
            <a:stretch>
              <a:fillRect/>
            </a:stretch>
          </a:blipFill>
        </p:spPr>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4F1E8"/>
        </a:solidFill>
        <a:effectLst/>
      </p:bgPr>
    </p:bg>
    <p:spTree>
      <p:nvGrpSpPr>
        <p:cNvPr id="1" name=""/>
        <p:cNvGrpSpPr/>
        <p:nvPr/>
      </p:nvGrpSpPr>
      <p:grpSpPr>
        <a:xfrm>
          <a:off x="0" y="0"/>
          <a:ext cx="0" cy="0"/>
          <a:chOff x="0" y="0"/>
          <a:chExt cx="0" cy="0"/>
        </a:xfrm>
      </p:grpSpPr>
      <p:grpSp>
        <p:nvGrpSpPr>
          <p:cNvPr id="2" name="Group 2"/>
          <p:cNvGrpSpPr/>
          <p:nvPr/>
        </p:nvGrpSpPr>
        <p:grpSpPr>
          <a:xfrm>
            <a:off x="9339387" y="9955221"/>
            <a:ext cx="8948613" cy="3086100"/>
            <a:chOff x="0" y="0"/>
            <a:chExt cx="2356836" cy="812800"/>
          </a:xfrm>
        </p:grpSpPr>
        <p:sp>
          <p:nvSpPr>
            <p:cNvPr id="3" name="Freeform 3"/>
            <p:cNvSpPr/>
            <p:nvPr/>
          </p:nvSpPr>
          <p:spPr>
            <a:xfrm>
              <a:off x="0" y="0"/>
              <a:ext cx="2356836" cy="812800"/>
            </a:xfrm>
            <a:custGeom>
              <a:avLst/>
              <a:gdLst/>
              <a:ahLst/>
              <a:cxnLst/>
              <a:rect l="l" t="t" r="r" b="b"/>
              <a:pathLst>
                <a:path w="2356836" h="812800">
                  <a:moveTo>
                    <a:pt x="0" y="0"/>
                  </a:moveTo>
                  <a:lnTo>
                    <a:pt x="2356836" y="0"/>
                  </a:lnTo>
                  <a:lnTo>
                    <a:pt x="2356836" y="812800"/>
                  </a:lnTo>
                  <a:lnTo>
                    <a:pt x="0" y="812800"/>
                  </a:lnTo>
                  <a:close/>
                </a:path>
              </a:pathLst>
            </a:custGeom>
            <a:solidFill>
              <a:srgbClr val="882A1B"/>
            </a:solidFill>
          </p:spPr>
        </p:sp>
        <p:sp>
          <p:nvSpPr>
            <p:cNvPr id="4" name="TextBox 4"/>
            <p:cNvSpPr txBox="1"/>
            <p:nvPr/>
          </p:nvSpPr>
          <p:spPr>
            <a:xfrm>
              <a:off x="0" y="-38100"/>
              <a:ext cx="2356836" cy="850900"/>
            </a:xfrm>
            <a:prstGeom prst="rect">
              <a:avLst/>
            </a:prstGeom>
          </p:spPr>
          <p:txBody>
            <a:bodyPr lIns="50800" tIns="50800" rIns="50800" bIns="50800" rtlCol="0" anchor="ctr"/>
            <a:lstStyle/>
            <a:p>
              <a:pPr algn="ctr">
                <a:lnSpc>
                  <a:spcPts val="3079"/>
                </a:lnSpc>
              </a:pPr>
              <a:endParaRPr/>
            </a:p>
          </p:txBody>
        </p:sp>
      </p:grpSp>
      <p:grpSp>
        <p:nvGrpSpPr>
          <p:cNvPr id="5" name="Group 5"/>
          <p:cNvGrpSpPr/>
          <p:nvPr/>
        </p:nvGrpSpPr>
        <p:grpSpPr>
          <a:xfrm>
            <a:off x="14216820" y="-2057400"/>
            <a:ext cx="4069659" cy="3086100"/>
            <a:chOff x="0" y="0"/>
            <a:chExt cx="1071844" cy="812800"/>
          </a:xfrm>
        </p:grpSpPr>
        <p:sp>
          <p:nvSpPr>
            <p:cNvPr id="6" name="Freeform 6"/>
            <p:cNvSpPr/>
            <p:nvPr/>
          </p:nvSpPr>
          <p:spPr>
            <a:xfrm>
              <a:off x="0" y="0"/>
              <a:ext cx="1071844" cy="812800"/>
            </a:xfrm>
            <a:custGeom>
              <a:avLst/>
              <a:gdLst/>
              <a:ahLst/>
              <a:cxnLst/>
              <a:rect l="l" t="t" r="r" b="b"/>
              <a:pathLst>
                <a:path w="1071844" h="812800">
                  <a:moveTo>
                    <a:pt x="0" y="0"/>
                  </a:moveTo>
                  <a:lnTo>
                    <a:pt x="1071844" y="0"/>
                  </a:lnTo>
                  <a:lnTo>
                    <a:pt x="1071844" y="812800"/>
                  </a:lnTo>
                  <a:lnTo>
                    <a:pt x="0" y="812800"/>
                  </a:lnTo>
                  <a:close/>
                </a:path>
              </a:pathLst>
            </a:custGeom>
            <a:solidFill>
              <a:srgbClr val="882A1B"/>
            </a:solidFill>
          </p:spPr>
        </p:sp>
        <p:sp>
          <p:nvSpPr>
            <p:cNvPr id="7" name="TextBox 7"/>
            <p:cNvSpPr txBox="1"/>
            <p:nvPr/>
          </p:nvSpPr>
          <p:spPr>
            <a:xfrm>
              <a:off x="0" y="-38100"/>
              <a:ext cx="1071844" cy="850900"/>
            </a:xfrm>
            <a:prstGeom prst="rect">
              <a:avLst/>
            </a:prstGeom>
          </p:spPr>
          <p:txBody>
            <a:bodyPr lIns="50800" tIns="50800" rIns="50800" bIns="50800" rtlCol="0" anchor="ctr"/>
            <a:lstStyle/>
            <a:p>
              <a:pPr algn="ctr">
                <a:lnSpc>
                  <a:spcPts val="3079"/>
                </a:lnSpc>
              </a:pPr>
              <a:endParaRPr/>
            </a:p>
          </p:txBody>
        </p:sp>
      </p:grpSp>
      <p:grpSp>
        <p:nvGrpSpPr>
          <p:cNvPr id="8" name="Group 8"/>
          <p:cNvGrpSpPr/>
          <p:nvPr/>
        </p:nvGrpSpPr>
        <p:grpSpPr>
          <a:xfrm>
            <a:off x="-1751523" y="-1660351"/>
            <a:ext cx="4579312" cy="4579312"/>
            <a:chOff x="0" y="0"/>
            <a:chExt cx="6105749" cy="6105749"/>
          </a:xfrm>
        </p:grpSpPr>
        <p:sp>
          <p:nvSpPr>
            <p:cNvPr id="9" name="Freeform 9"/>
            <p:cNvSpPr/>
            <p:nvPr/>
          </p:nvSpPr>
          <p:spPr>
            <a:xfrm>
              <a:off x="0" y="0"/>
              <a:ext cx="6105749" cy="6105749"/>
            </a:xfrm>
            <a:custGeom>
              <a:avLst/>
              <a:gdLst/>
              <a:ahLst/>
              <a:cxnLst/>
              <a:rect l="l" t="t" r="r" b="b"/>
              <a:pathLst>
                <a:path w="6105749" h="6105749">
                  <a:moveTo>
                    <a:pt x="0" y="0"/>
                  </a:moveTo>
                  <a:lnTo>
                    <a:pt x="6105749" y="0"/>
                  </a:lnTo>
                  <a:lnTo>
                    <a:pt x="6105749" y="6105749"/>
                  </a:lnTo>
                  <a:lnTo>
                    <a:pt x="0" y="610574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101600" y="88900"/>
              <a:ext cx="5809510" cy="5809510"/>
            </a:xfrm>
            <a:custGeom>
              <a:avLst/>
              <a:gdLst/>
              <a:ahLst/>
              <a:cxnLst/>
              <a:rect l="l" t="t" r="r" b="b"/>
              <a:pathLst>
                <a:path w="5809510" h="5809510">
                  <a:moveTo>
                    <a:pt x="0" y="0"/>
                  </a:moveTo>
                  <a:lnTo>
                    <a:pt x="5809510" y="0"/>
                  </a:lnTo>
                  <a:lnTo>
                    <a:pt x="5809510" y="5809510"/>
                  </a:lnTo>
                  <a:lnTo>
                    <a:pt x="0" y="580951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87583" y="177800"/>
              <a:ext cx="5486400" cy="5486400"/>
            </a:xfrm>
            <a:custGeom>
              <a:avLst/>
              <a:gdLst/>
              <a:ahLst/>
              <a:cxnLst/>
              <a:rect l="l" t="t" r="r" b="b"/>
              <a:pathLst>
                <a:path w="5486400" h="5486400">
                  <a:moveTo>
                    <a:pt x="0" y="0"/>
                  </a:moveTo>
                  <a:lnTo>
                    <a:pt x="5486400" y="0"/>
                  </a:lnTo>
                  <a:lnTo>
                    <a:pt x="5486400" y="5486400"/>
                  </a:lnTo>
                  <a:lnTo>
                    <a:pt x="0" y="54864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sp>
        <p:nvSpPr>
          <p:cNvPr id="12" name="Freeform 12"/>
          <p:cNvSpPr/>
          <p:nvPr/>
        </p:nvSpPr>
        <p:spPr>
          <a:xfrm>
            <a:off x="16071915" y="6407964"/>
            <a:ext cx="1826575" cy="3232876"/>
          </a:xfrm>
          <a:custGeom>
            <a:avLst/>
            <a:gdLst/>
            <a:ahLst/>
            <a:cxnLst/>
            <a:rect l="l" t="t" r="r" b="b"/>
            <a:pathLst>
              <a:path w="1826575" h="3232876">
                <a:moveTo>
                  <a:pt x="0" y="0"/>
                </a:moveTo>
                <a:lnTo>
                  <a:pt x="1826575" y="0"/>
                </a:lnTo>
                <a:lnTo>
                  <a:pt x="1826575" y="3232876"/>
                </a:lnTo>
                <a:lnTo>
                  <a:pt x="0" y="323287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3" name="TextBox 13"/>
          <p:cNvSpPr txBox="1"/>
          <p:nvPr/>
        </p:nvSpPr>
        <p:spPr>
          <a:xfrm>
            <a:off x="14544036" y="168275"/>
            <a:ext cx="13444671" cy="717550"/>
          </a:xfrm>
          <a:prstGeom prst="rect">
            <a:avLst/>
          </a:prstGeom>
        </p:spPr>
        <p:txBody>
          <a:bodyPr lIns="0" tIns="0" rIns="0" bIns="0" rtlCol="0" anchor="t">
            <a:spAutoFit/>
          </a:bodyPr>
          <a:lstStyle/>
          <a:p>
            <a:pPr marL="0" lvl="0" indent="0">
              <a:lnSpc>
                <a:spcPts val="5600"/>
              </a:lnSpc>
              <a:spcBef>
                <a:spcPct val="0"/>
              </a:spcBef>
            </a:pPr>
            <a:r>
              <a:rPr lang="en-US" sz="5000">
                <a:solidFill>
                  <a:srgbClr val="F4F1E8"/>
                </a:solidFill>
                <a:latin typeface="Cabin"/>
              </a:rPr>
              <a:t>IV. Ứng dụng</a:t>
            </a:r>
          </a:p>
        </p:txBody>
      </p:sp>
      <p:sp>
        <p:nvSpPr>
          <p:cNvPr id="14" name="TextBox 14"/>
          <p:cNvSpPr txBox="1"/>
          <p:nvPr/>
        </p:nvSpPr>
        <p:spPr>
          <a:xfrm>
            <a:off x="95699" y="38100"/>
            <a:ext cx="1866003" cy="2304016"/>
          </a:xfrm>
          <a:prstGeom prst="rect">
            <a:avLst/>
          </a:prstGeom>
        </p:spPr>
        <p:txBody>
          <a:bodyPr lIns="0" tIns="0" rIns="0" bIns="0" rtlCol="0" anchor="t">
            <a:spAutoFit/>
          </a:bodyPr>
          <a:lstStyle/>
          <a:p>
            <a:pPr marL="0" lvl="0" indent="0" algn="ctr">
              <a:lnSpc>
                <a:spcPts val="4581"/>
              </a:lnSpc>
              <a:spcBef>
                <a:spcPct val="0"/>
              </a:spcBef>
            </a:pPr>
            <a:r>
              <a:rPr lang="en-US" sz="4090">
                <a:solidFill>
                  <a:srgbClr val="F4F1E8"/>
                </a:solidFill>
                <a:latin typeface="Cabin"/>
              </a:rPr>
              <a:t>Đánh giá thuật toán</a:t>
            </a:r>
          </a:p>
        </p:txBody>
      </p:sp>
      <p:sp>
        <p:nvSpPr>
          <p:cNvPr id="15" name="TextBox 15"/>
          <p:cNvSpPr txBox="1"/>
          <p:nvPr/>
        </p:nvSpPr>
        <p:spPr>
          <a:xfrm>
            <a:off x="2971800" y="1108810"/>
            <a:ext cx="3318895" cy="677466"/>
          </a:xfrm>
          <a:prstGeom prst="rect">
            <a:avLst/>
          </a:prstGeom>
        </p:spPr>
        <p:txBody>
          <a:bodyPr wrap="square" lIns="0" tIns="0" rIns="0" bIns="0" rtlCol="0" anchor="t">
            <a:spAutoFit/>
          </a:bodyPr>
          <a:lstStyle/>
          <a:p>
            <a:pPr marL="863599" lvl="1" indent="-431800" algn="ctr">
              <a:lnSpc>
                <a:spcPts val="5599"/>
              </a:lnSpc>
              <a:buFont typeface="Arial"/>
              <a:buChar char="•"/>
            </a:pPr>
            <a:r>
              <a:rPr lang="en-US" sz="3999">
                <a:solidFill>
                  <a:srgbClr val="000000"/>
                </a:solidFill>
                <a:latin typeface="Muli Bold"/>
              </a:rPr>
              <a:t>Ưu điểm</a:t>
            </a:r>
          </a:p>
        </p:txBody>
      </p:sp>
      <p:sp>
        <p:nvSpPr>
          <p:cNvPr id="16" name="TextBox 16"/>
          <p:cNvSpPr txBox="1"/>
          <p:nvPr/>
        </p:nvSpPr>
        <p:spPr>
          <a:xfrm>
            <a:off x="3085600" y="2369286"/>
            <a:ext cx="12507574" cy="2089150"/>
          </a:xfrm>
          <a:prstGeom prst="rect">
            <a:avLst/>
          </a:prstGeom>
        </p:spPr>
        <p:txBody>
          <a:bodyPr lIns="0" tIns="0" rIns="0" bIns="0" rtlCol="0" anchor="t">
            <a:spAutoFit/>
          </a:bodyPr>
          <a:lstStyle/>
          <a:p>
            <a:pPr>
              <a:lnSpc>
                <a:spcPts val="5599"/>
              </a:lnSpc>
            </a:pPr>
            <a:r>
              <a:rPr lang="en-US" sz="3999">
                <a:solidFill>
                  <a:srgbClr val="000000"/>
                </a:solidFill>
                <a:latin typeface="Muli"/>
              </a:rPr>
              <a:t>   -  Hệ số nén tương đối cao</a:t>
            </a:r>
          </a:p>
          <a:p>
            <a:pPr>
              <a:lnSpc>
                <a:spcPts val="5599"/>
              </a:lnSpc>
            </a:pPr>
            <a:r>
              <a:rPr lang="en-US" sz="3999">
                <a:solidFill>
                  <a:srgbClr val="000000"/>
                </a:solidFill>
                <a:latin typeface="Muli"/>
              </a:rPr>
              <a:t>   -  Phương pháp thực hiên tương đối đơn giản</a:t>
            </a:r>
          </a:p>
          <a:p>
            <a:pPr>
              <a:lnSpc>
                <a:spcPts val="5599"/>
              </a:lnSpc>
              <a:spcBef>
                <a:spcPct val="0"/>
              </a:spcBef>
            </a:pPr>
            <a:r>
              <a:rPr lang="en-US" sz="3999">
                <a:solidFill>
                  <a:srgbClr val="000000"/>
                </a:solidFill>
                <a:latin typeface="Muli"/>
              </a:rPr>
              <a:t>   -  Đòi hỏi ít bộ nhớ</a:t>
            </a:r>
          </a:p>
        </p:txBody>
      </p:sp>
      <p:sp>
        <p:nvSpPr>
          <p:cNvPr id="17" name="TextBox 17"/>
          <p:cNvSpPr txBox="1"/>
          <p:nvPr/>
        </p:nvSpPr>
        <p:spPr>
          <a:xfrm>
            <a:off x="3158105" y="5355038"/>
            <a:ext cx="3743682" cy="679450"/>
          </a:xfrm>
          <a:prstGeom prst="rect">
            <a:avLst/>
          </a:prstGeom>
        </p:spPr>
        <p:txBody>
          <a:bodyPr lIns="0" tIns="0" rIns="0" bIns="0" rtlCol="0" anchor="t">
            <a:spAutoFit/>
          </a:bodyPr>
          <a:lstStyle/>
          <a:p>
            <a:pPr marL="863599" lvl="1" indent="-431800" algn="ctr">
              <a:lnSpc>
                <a:spcPts val="5599"/>
              </a:lnSpc>
              <a:buFont typeface="Arial"/>
              <a:buChar char="•"/>
            </a:pPr>
            <a:r>
              <a:rPr lang="en-US" sz="3999">
                <a:solidFill>
                  <a:srgbClr val="000000"/>
                </a:solidFill>
                <a:latin typeface="Muli Bold"/>
              </a:rPr>
              <a:t>Nhược điểm</a:t>
            </a:r>
          </a:p>
        </p:txBody>
      </p:sp>
      <p:sp>
        <p:nvSpPr>
          <p:cNvPr id="18" name="TextBox 18"/>
          <p:cNvSpPr txBox="1"/>
          <p:nvPr/>
        </p:nvSpPr>
        <p:spPr>
          <a:xfrm>
            <a:off x="3085600" y="6617498"/>
            <a:ext cx="12507574" cy="2089150"/>
          </a:xfrm>
          <a:prstGeom prst="rect">
            <a:avLst/>
          </a:prstGeom>
        </p:spPr>
        <p:txBody>
          <a:bodyPr lIns="0" tIns="0" rIns="0" bIns="0" rtlCol="0" anchor="t">
            <a:spAutoFit/>
          </a:bodyPr>
          <a:lstStyle/>
          <a:p>
            <a:pPr>
              <a:lnSpc>
                <a:spcPts val="5599"/>
              </a:lnSpc>
            </a:pPr>
            <a:r>
              <a:rPr lang="en-US" sz="3999">
                <a:solidFill>
                  <a:srgbClr val="000000"/>
                </a:solidFill>
                <a:latin typeface="Muli"/>
              </a:rPr>
              <a:t>   -  Mất 2 lần duyệt file khi nén</a:t>
            </a:r>
          </a:p>
          <a:p>
            <a:pPr>
              <a:lnSpc>
                <a:spcPts val="5599"/>
              </a:lnSpc>
            </a:pPr>
            <a:r>
              <a:rPr lang="en-US" sz="3999">
                <a:solidFill>
                  <a:srgbClr val="000000"/>
                </a:solidFill>
                <a:latin typeface="Muli"/>
              </a:rPr>
              <a:t>   -  Phải lưu trữ thông tin giải mã vào file nén</a:t>
            </a:r>
          </a:p>
          <a:p>
            <a:pPr>
              <a:lnSpc>
                <a:spcPts val="5599"/>
              </a:lnSpc>
              <a:spcBef>
                <a:spcPct val="0"/>
              </a:spcBef>
            </a:pPr>
            <a:r>
              <a:rPr lang="en-US" sz="3999">
                <a:solidFill>
                  <a:srgbClr val="000000"/>
                </a:solidFill>
                <a:latin typeface="Muli"/>
              </a:rPr>
              <a:t>   -  Phải xây dựng lại cây Huffman khi giải nén</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4F1E8"/>
        </a:solidFill>
        <a:effectLst/>
      </p:bgPr>
    </p:bg>
    <p:spTree>
      <p:nvGrpSpPr>
        <p:cNvPr id="1" name=""/>
        <p:cNvGrpSpPr/>
        <p:nvPr/>
      </p:nvGrpSpPr>
      <p:grpSpPr>
        <a:xfrm>
          <a:off x="0" y="0"/>
          <a:ext cx="0" cy="0"/>
          <a:chOff x="0" y="0"/>
          <a:chExt cx="0" cy="0"/>
        </a:xfrm>
      </p:grpSpPr>
      <p:grpSp>
        <p:nvGrpSpPr>
          <p:cNvPr id="2" name="Group 2"/>
          <p:cNvGrpSpPr/>
          <p:nvPr/>
        </p:nvGrpSpPr>
        <p:grpSpPr>
          <a:xfrm>
            <a:off x="9339387" y="9955221"/>
            <a:ext cx="8948613" cy="3086100"/>
            <a:chOff x="0" y="0"/>
            <a:chExt cx="2356836" cy="812800"/>
          </a:xfrm>
        </p:grpSpPr>
        <p:sp>
          <p:nvSpPr>
            <p:cNvPr id="3" name="Freeform 3"/>
            <p:cNvSpPr/>
            <p:nvPr/>
          </p:nvSpPr>
          <p:spPr>
            <a:xfrm>
              <a:off x="0" y="0"/>
              <a:ext cx="2356836" cy="812800"/>
            </a:xfrm>
            <a:custGeom>
              <a:avLst/>
              <a:gdLst/>
              <a:ahLst/>
              <a:cxnLst/>
              <a:rect l="l" t="t" r="r" b="b"/>
              <a:pathLst>
                <a:path w="2356836" h="812800">
                  <a:moveTo>
                    <a:pt x="0" y="0"/>
                  </a:moveTo>
                  <a:lnTo>
                    <a:pt x="2356836" y="0"/>
                  </a:lnTo>
                  <a:lnTo>
                    <a:pt x="2356836" y="812800"/>
                  </a:lnTo>
                  <a:lnTo>
                    <a:pt x="0" y="812800"/>
                  </a:lnTo>
                  <a:close/>
                </a:path>
              </a:pathLst>
            </a:custGeom>
            <a:solidFill>
              <a:srgbClr val="882A1B"/>
            </a:solidFill>
          </p:spPr>
        </p:sp>
        <p:sp>
          <p:nvSpPr>
            <p:cNvPr id="4" name="TextBox 4"/>
            <p:cNvSpPr txBox="1"/>
            <p:nvPr/>
          </p:nvSpPr>
          <p:spPr>
            <a:xfrm>
              <a:off x="0" y="-38100"/>
              <a:ext cx="2356836" cy="850900"/>
            </a:xfrm>
            <a:prstGeom prst="rect">
              <a:avLst/>
            </a:prstGeom>
          </p:spPr>
          <p:txBody>
            <a:bodyPr lIns="50800" tIns="50800" rIns="50800" bIns="50800" rtlCol="0" anchor="ctr"/>
            <a:lstStyle/>
            <a:p>
              <a:pPr algn="ctr">
                <a:lnSpc>
                  <a:spcPts val="3079"/>
                </a:lnSpc>
              </a:pPr>
              <a:endParaRPr/>
            </a:p>
          </p:txBody>
        </p:sp>
      </p:grpSp>
      <p:grpSp>
        <p:nvGrpSpPr>
          <p:cNvPr id="5" name="Group 5"/>
          <p:cNvGrpSpPr/>
          <p:nvPr/>
        </p:nvGrpSpPr>
        <p:grpSpPr>
          <a:xfrm>
            <a:off x="14216820" y="-2057400"/>
            <a:ext cx="4069659" cy="3086100"/>
            <a:chOff x="0" y="0"/>
            <a:chExt cx="1071844" cy="812800"/>
          </a:xfrm>
        </p:grpSpPr>
        <p:sp>
          <p:nvSpPr>
            <p:cNvPr id="6" name="Freeform 6"/>
            <p:cNvSpPr/>
            <p:nvPr/>
          </p:nvSpPr>
          <p:spPr>
            <a:xfrm>
              <a:off x="0" y="0"/>
              <a:ext cx="1071844" cy="812800"/>
            </a:xfrm>
            <a:custGeom>
              <a:avLst/>
              <a:gdLst/>
              <a:ahLst/>
              <a:cxnLst/>
              <a:rect l="l" t="t" r="r" b="b"/>
              <a:pathLst>
                <a:path w="1071844" h="812800">
                  <a:moveTo>
                    <a:pt x="0" y="0"/>
                  </a:moveTo>
                  <a:lnTo>
                    <a:pt x="1071844" y="0"/>
                  </a:lnTo>
                  <a:lnTo>
                    <a:pt x="1071844" y="812800"/>
                  </a:lnTo>
                  <a:lnTo>
                    <a:pt x="0" y="812800"/>
                  </a:lnTo>
                  <a:close/>
                </a:path>
              </a:pathLst>
            </a:custGeom>
            <a:solidFill>
              <a:srgbClr val="882A1B"/>
            </a:solidFill>
          </p:spPr>
        </p:sp>
        <p:sp>
          <p:nvSpPr>
            <p:cNvPr id="7" name="TextBox 7"/>
            <p:cNvSpPr txBox="1"/>
            <p:nvPr/>
          </p:nvSpPr>
          <p:spPr>
            <a:xfrm>
              <a:off x="0" y="-38100"/>
              <a:ext cx="1071844" cy="850900"/>
            </a:xfrm>
            <a:prstGeom prst="rect">
              <a:avLst/>
            </a:prstGeom>
          </p:spPr>
          <p:txBody>
            <a:bodyPr lIns="50800" tIns="50800" rIns="50800" bIns="50800" rtlCol="0" anchor="ctr"/>
            <a:lstStyle/>
            <a:p>
              <a:pPr algn="ctr">
                <a:lnSpc>
                  <a:spcPts val="3079"/>
                </a:lnSpc>
              </a:pPr>
              <a:endParaRPr/>
            </a:p>
          </p:txBody>
        </p:sp>
      </p:grpSp>
      <p:grpSp>
        <p:nvGrpSpPr>
          <p:cNvPr id="8" name="Group 8"/>
          <p:cNvGrpSpPr/>
          <p:nvPr/>
        </p:nvGrpSpPr>
        <p:grpSpPr>
          <a:xfrm>
            <a:off x="-1751523" y="-1660351"/>
            <a:ext cx="4579312" cy="4579312"/>
            <a:chOff x="0" y="0"/>
            <a:chExt cx="6105749" cy="6105749"/>
          </a:xfrm>
        </p:grpSpPr>
        <p:sp>
          <p:nvSpPr>
            <p:cNvPr id="9" name="Freeform 9"/>
            <p:cNvSpPr/>
            <p:nvPr/>
          </p:nvSpPr>
          <p:spPr>
            <a:xfrm>
              <a:off x="0" y="0"/>
              <a:ext cx="6105749" cy="6105749"/>
            </a:xfrm>
            <a:custGeom>
              <a:avLst/>
              <a:gdLst/>
              <a:ahLst/>
              <a:cxnLst/>
              <a:rect l="l" t="t" r="r" b="b"/>
              <a:pathLst>
                <a:path w="6105749" h="6105749">
                  <a:moveTo>
                    <a:pt x="0" y="0"/>
                  </a:moveTo>
                  <a:lnTo>
                    <a:pt x="6105749" y="0"/>
                  </a:lnTo>
                  <a:lnTo>
                    <a:pt x="6105749" y="6105749"/>
                  </a:lnTo>
                  <a:lnTo>
                    <a:pt x="0" y="610574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101600" y="88900"/>
              <a:ext cx="5809510" cy="5809510"/>
            </a:xfrm>
            <a:custGeom>
              <a:avLst/>
              <a:gdLst/>
              <a:ahLst/>
              <a:cxnLst/>
              <a:rect l="l" t="t" r="r" b="b"/>
              <a:pathLst>
                <a:path w="5809510" h="5809510">
                  <a:moveTo>
                    <a:pt x="0" y="0"/>
                  </a:moveTo>
                  <a:lnTo>
                    <a:pt x="5809510" y="0"/>
                  </a:lnTo>
                  <a:lnTo>
                    <a:pt x="5809510" y="5809510"/>
                  </a:lnTo>
                  <a:lnTo>
                    <a:pt x="0" y="580951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87583" y="177800"/>
              <a:ext cx="5486400" cy="5486400"/>
            </a:xfrm>
            <a:custGeom>
              <a:avLst/>
              <a:gdLst/>
              <a:ahLst/>
              <a:cxnLst/>
              <a:rect l="l" t="t" r="r" b="b"/>
              <a:pathLst>
                <a:path w="5486400" h="5486400">
                  <a:moveTo>
                    <a:pt x="0" y="0"/>
                  </a:moveTo>
                  <a:lnTo>
                    <a:pt x="5486400" y="0"/>
                  </a:lnTo>
                  <a:lnTo>
                    <a:pt x="5486400" y="5486400"/>
                  </a:lnTo>
                  <a:lnTo>
                    <a:pt x="0" y="54864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sp>
        <p:nvSpPr>
          <p:cNvPr id="12" name="Freeform 12"/>
          <p:cNvSpPr/>
          <p:nvPr/>
        </p:nvSpPr>
        <p:spPr>
          <a:xfrm>
            <a:off x="2289811" y="3758242"/>
            <a:ext cx="13708378" cy="5020693"/>
          </a:xfrm>
          <a:custGeom>
            <a:avLst/>
            <a:gdLst/>
            <a:ahLst/>
            <a:cxnLst/>
            <a:rect l="l" t="t" r="r" b="b"/>
            <a:pathLst>
              <a:path w="13708378" h="5020693">
                <a:moveTo>
                  <a:pt x="0" y="0"/>
                </a:moveTo>
                <a:lnTo>
                  <a:pt x="13708378" y="0"/>
                </a:lnTo>
                <a:lnTo>
                  <a:pt x="13708378" y="5020693"/>
                </a:lnTo>
                <a:lnTo>
                  <a:pt x="0" y="5020693"/>
                </a:lnTo>
                <a:lnTo>
                  <a:pt x="0" y="0"/>
                </a:lnTo>
                <a:close/>
              </a:path>
            </a:pathLst>
          </a:custGeom>
          <a:blipFill>
            <a:blip r:embed="rId8"/>
            <a:stretch>
              <a:fillRect/>
            </a:stretch>
          </a:blipFill>
        </p:spPr>
      </p:sp>
      <p:sp>
        <p:nvSpPr>
          <p:cNvPr id="13" name="TextBox 13"/>
          <p:cNvSpPr txBox="1"/>
          <p:nvPr/>
        </p:nvSpPr>
        <p:spPr>
          <a:xfrm>
            <a:off x="14544036" y="168275"/>
            <a:ext cx="13444671" cy="717550"/>
          </a:xfrm>
          <a:prstGeom prst="rect">
            <a:avLst/>
          </a:prstGeom>
        </p:spPr>
        <p:txBody>
          <a:bodyPr lIns="0" tIns="0" rIns="0" bIns="0" rtlCol="0" anchor="t">
            <a:spAutoFit/>
          </a:bodyPr>
          <a:lstStyle/>
          <a:p>
            <a:pPr marL="0" lvl="0" indent="0">
              <a:lnSpc>
                <a:spcPts val="5600"/>
              </a:lnSpc>
              <a:spcBef>
                <a:spcPct val="0"/>
              </a:spcBef>
            </a:pPr>
            <a:r>
              <a:rPr lang="en-US" sz="5000">
                <a:solidFill>
                  <a:srgbClr val="F4F1E8"/>
                </a:solidFill>
                <a:latin typeface="Cabin"/>
              </a:rPr>
              <a:t>IV. Ứng dụng</a:t>
            </a:r>
          </a:p>
        </p:txBody>
      </p:sp>
      <p:sp>
        <p:nvSpPr>
          <p:cNvPr id="14" name="TextBox 14"/>
          <p:cNvSpPr txBox="1"/>
          <p:nvPr/>
        </p:nvSpPr>
        <p:spPr>
          <a:xfrm>
            <a:off x="3352800" y="809625"/>
            <a:ext cx="3482841" cy="661207"/>
          </a:xfrm>
          <a:prstGeom prst="rect">
            <a:avLst/>
          </a:prstGeom>
        </p:spPr>
        <p:txBody>
          <a:bodyPr wrap="square" lIns="0" tIns="0" rIns="0" bIns="0" rtlCol="0" anchor="t">
            <a:spAutoFit/>
          </a:bodyPr>
          <a:lstStyle/>
          <a:p>
            <a:pPr marL="863599" lvl="1" indent="-431800" algn="ctr">
              <a:lnSpc>
                <a:spcPts val="5599"/>
              </a:lnSpc>
              <a:buFont typeface="Arial"/>
              <a:buChar char="•"/>
            </a:pPr>
            <a:r>
              <a:rPr lang="en-US" sz="3999">
                <a:solidFill>
                  <a:srgbClr val="000000"/>
                </a:solidFill>
                <a:latin typeface="Muli Bold"/>
              </a:rPr>
              <a:t>Ứng dụng</a:t>
            </a:r>
          </a:p>
        </p:txBody>
      </p:sp>
      <p:sp>
        <p:nvSpPr>
          <p:cNvPr id="15" name="TextBox 15"/>
          <p:cNvSpPr txBox="1"/>
          <p:nvPr/>
        </p:nvSpPr>
        <p:spPr>
          <a:xfrm>
            <a:off x="3085600" y="1898195"/>
            <a:ext cx="12596943" cy="683760"/>
          </a:xfrm>
          <a:prstGeom prst="rect">
            <a:avLst/>
          </a:prstGeom>
        </p:spPr>
        <p:txBody>
          <a:bodyPr lIns="0" tIns="0" rIns="0" bIns="0" rtlCol="0" anchor="t">
            <a:spAutoFit/>
          </a:bodyPr>
          <a:lstStyle/>
          <a:p>
            <a:pPr>
              <a:lnSpc>
                <a:spcPts val="5640"/>
              </a:lnSpc>
              <a:spcBef>
                <a:spcPct val="0"/>
              </a:spcBef>
            </a:pPr>
            <a:r>
              <a:rPr lang="en-US" sz="4028">
                <a:solidFill>
                  <a:srgbClr val="000000"/>
                </a:solidFill>
                <a:latin typeface="Muli"/>
              </a:rPr>
              <a:t>      -  Mã hóa đầu vào là hình ảnh</a:t>
            </a:r>
          </a:p>
        </p:txBody>
      </p:sp>
      <p:sp>
        <p:nvSpPr>
          <p:cNvPr id="16" name="Freeform 16"/>
          <p:cNvSpPr/>
          <p:nvPr/>
        </p:nvSpPr>
        <p:spPr>
          <a:xfrm>
            <a:off x="16070758" y="7073370"/>
            <a:ext cx="2215721" cy="2881851"/>
          </a:xfrm>
          <a:custGeom>
            <a:avLst/>
            <a:gdLst/>
            <a:ahLst/>
            <a:cxnLst/>
            <a:rect l="l" t="t" r="r" b="b"/>
            <a:pathLst>
              <a:path w="2215721" h="2881851">
                <a:moveTo>
                  <a:pt x="0" y="0"/>
                </a:moveTo>
                <a:lnTo>
                  <a:pt x="2215721" y="0"/>
                </a:lnTo>
                <a:lnTo>
                  <a:pt x="2215721" y="2881851"/>
                </a:lnTo>
                <a:lnTo>
                  <a:pt x="0" y="2881851"/>
                </a:lnTo>
                <a:lnTo>
                  <a:pt x="0" y="0"/>
                </a:lnTo>
                <a:close/>
              </a:path>
            </a:pathLst>
          </a:custGeom>
          <a:blipFill>
            <a:blip r:embed="rId9"/>
            <a:stretch>
              <a:fillRect l="-3163" r="-3163"/>
            </a:stretch>
          </a:blipFill>
        </p:spPr>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4F1E8"/>
        </a:solidFill>
        <a:effectLst/>
      </p:bgPr>
    </p:bg>
    <p:spTree>
      <p:nvGrpSpPr>
        <p:cNvPr id="1" name=""/>
        <p:cNvGrpSpPr/>
        <p:nvPr/>
      </p:nvGrpSpPr>
      <p:grpSpPr>
        <a:xfrm>
          <a:off x="0" y="0"/>
          <a:ext cx="0" cy="0"/>
          <a:chOff x="0" y="0"/>
          <a:chExt cx="0" cy="0"/>
        </a:xfrm>
      </p:grpSpPr>
      <p:grpSp>
        <p:nvGrpSpPr>
          <p:cNvPr id="2" name="Group 2"/>
          <p:cNvGrpSpPr/>
          <p:nvPr/>
        </p:nvGrpSpPr>
        <p:grpSpPr>
          <a:xfrm>
            <a:off x="9339387" y="9955221"/>
            <a:ext cx="8948613" cy="3086100"/>
            <a:chOff x="0" y="0"/>
            <a:chExt cx="2356836" cy="812800"/>
          </a:xfrm>
        </p:grpSpPr>
        <p:sp>
          <p:nvSpPr>
            <p:cNvPr id="3" name="Freeform 3"/>
            <p:cNvSpPr/>
            <p:nvPr/>
          </p:nvSpPr>
          <p:spPr>
            <a:xfrm>
              <a:off x="0" y="0"/>
              <a:ext cx="2356836" cy="812800"/>
            </a:xfrm>
            <a:custGeom>
              <a:avLst/>
              <a:gdLst/>
              <a:ahLst/>
              <a:cxnLst/>
              <a:rect l="l" t="t" r="r" b="b"/>
              <a:pathLst>
                <a:path w="2356836" h="812800">
                  <a:moveTo>
                    <a:pt x="0" y="0"/>
                  </a:moveTo>
                  <a:lnTo>
                    <a:pt x="2356836" y="0"/>
                  </a:lnTo>
                  <a:lnTo>
                    <a:pt x="2356836" y="812800"/>
                  </a:lnTo>
                  <a:lnTo>
                    <a:pt x="0" y="812800"/>
                  </a:lnTo>
                  <a:close/>
                </a:path>
              </a:pathLst>
            </a:custGeom>
            <a:solidFill>
              <a:srgbClr val="882A1B"/>
            </a:solidFill>
          </p:spPr>
        </p:sp>
        <p:sp>
          <p:nvSpPr>
            <p:cNvPr id="4" name="TextBox 4"/>
            <p:cNvSpPr txBox="1"/>
            <p:nvPr/>
          </p:nvSpPr>
          <p:spPr>
            <a:xfrm>
              <a:off x="0" y="-38100"/>
              <a:ext cx="2356836" cy="850900"/>
            </a:xfrm>
            <a:prstGeom prst="rect">
              <a:avLst/>
            </a:prstGeom>
          </p:spPr>
          <p:txBody>
            <a:bodyPr lIns="50800" tIns="50800" rIns="50800" bIns="50800" rtlCol="0" anchor="ctr"/>
            <a:lstStyle/>
            <a:p>
              <a:pPr algn="ctr">
                <a:lnSpc>
                  <a:spcPts val="3079"/>
                </a:lnSpc>
              </a:pPr>
              <a:endParaRPr/>
            </a:p>
          </p:txBody>
        </p:sp>
      </p:grpSp>
      <p:grpSp>
        <p:nvGrpSpPr>
          <p:cNvPr id="5" name="Group 5"/>
          <p:cNvGrpSpPr/>
          <p:nvPr/>
        </p:nvGrpSpPr>
        <p:grpSpPr>
          <a:xfrm>
            <a:off x="14216820" y="-2057400"/>
            <a:ext cx="4069659" cy="3086100"/>
            <a:chOff x="0" y="0"/>
            <a:chExt cx="1071844" cy="812800"/>
          </a:xfrm>
        </p:grpSpPr>
        <p:sp>
          <p:nvSpPr>
            <p:cNvPr id="6" name="Freeform 6"/>
            <p:cNvSpPr/>
            <p:nvPr/>
          </p:nvSpPr>
          <p:spPr>
            <a:xfrm>
              <a:off x="0" y="0"/>
              <a:ext cx="1071844" cy="812800"/>
            </a:xfrm>
            <a:custGeom>
              <a:avLst/>
              <a:gdLst/>
              <a:ahLst/>
              <a:cxnLst/>
              <a:rect l="l" t="t" r="r" b="b"/>
              <a:pathLst>
                <a:path w="1071844" h="812800">
                  <a:moveTo>
                    <a:pt x="0" y="0"/>
                  </a:moveTo>
                  <a:lnTo>
                    <a:pt x="1071844" y="0"/>
                  </a:lnTo>
                  <a:lnTo>
                    <a:pt x="1071844" y="812800"/>
                  </a:lnTo>
                  <a:lnTo>
                    <a:pt x="0" y="812800"/>
                  </a:lnTo>
                  <a:close/>
                </a:path>
              </a:pathLst>
            </a:custGeom>
            <a:solidFill>
              <a:srgbClr val="882A1B"/>
            </a:solidFill>
          </p:spPr>
        </p:sp>
        <p:sp>
          <p:nvSpPr>
            <p:cNvPr id="7" name="TextBox 7"/>
            <p:cNvSpPr txBox="1"/>
            <p:nvPr/>
          </p:nvSpPr>
          <p:spPr>
            <a:xfrm>
              <a:off x="0" y="-38100"/>
              <a:ext cx="1071844" cy="850900"/>
            </a:xfrm>
            <a:prstGeom prst="rect">
              <a:avLst/>
            </a:prstGeom>
          </p:spPr>
          <p:txBody>
            <a:bodyPr lIns="50800" tIns="50800" rIns="50800" bIns="50800" rtlCol="0" anchor="ctr"/>
            <a:lstStyle/>
            <a:p>
              <a:pPr algn="ctr">
                <a:lnSpc>
                  <a:spcPts val="3079"/>
                </a:lnSpc>
              </a:pPr>
              <a:endParaRPr/>
            </a:p>
          </p:txBody>
        </p:sp>
      </p:grpSp>
      <p:grpSp>
        <p:nvGrpSpPr>
          <p:cNvPr id="8" name="Group 8"/>
          <p:cNvGrpSpPr/>
          <p:nvPr/>
        </p:nvGrpSpPr>
        <p:grpSpPr>
          <a:xfrm>
            <a:off x="-1751523" y="-1660351"/>
            <a:ext cx="4579312" cy="4579312"/>
            <a:chOff x="0" y="0"/>
            <a:chExt cx="6105749" cy="6105749"/>
          </a:xfrm>
        </p:grpSpPr>
        <p:sp>
          <p:nvSpPr>
            <p:cNvPr id="9" name="Freeform 9"/>
            <p:cNvSpPr/>
            <p:nvPr/>
          </p:nvSpPr>
          <p:spPr>
            <a:xfrm>
              <a:off x="0" y="0"/>
              <a:ext cx="6105749" cy="6105749"/>
            </a:xfrm>
            <a:custGeom>
              <a:avLst/>
              <a:gdLst/>
              <a:ahLst/>
              <a:cxnLst/>
              <a:rect l="l" t="t" r="r" b="b"/>
              <a:pathLst>
                <a:path w="6105749" h="6105749">
                  <a:moveTo>
                    <a:pt x="0" y="0"/>
                  </a:moveTo>
                  <a:lnTo>
                    <a:pt x="6105749" y="0"/>
                  </a:lnTo>
                  <a:lnTo>
                    <a:pt x="6105749" y="6105749"/>
                  </a:lnTo>
                  <a:lnTo>
                    <a:pt x="0" y="610574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101600" y="88900"/>
              <a:ext cx="5809510" cy="5809510"/>
            </a:xfrm>
            <a:custGeom>
              <a:avLst/>
              <a:gdLst/>
              <a:ahLst/>
              <a:cxnLst/>
              <a:rect l="l" t="t" r="r" b="b"/>
              <a:pathLst>
                <a:path w="5809510" h="5809510">
                  <a:moveTo>
                    <a:pt x="0" y="0"/>
                  </a:moveTo>
                  <a:lnTo>
                    <a:pt x="5809510" y="0"/>
                  </a:lnTo>
                  <a:lnTo>
                    <a:pt x="5809510" y="5809510"/>
                  </a:lnTo>
                  <a:lnTo>
                    <a:pt x="0" y="580951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87583" y="177800"/>
              <a:ext cx="5486400" cy="5486400"/>
            </a:xfrm>
            <a:custGeom>
              <a:avLst/>
              <a:gdLst/>
              <a:ahLst/>
              <a:cxnLst/>
              <a:rect l="l" t="t" r="r" b="b"/>
              <a:pathLst>
                <a:path w="5486400" h="5486400">
                  <a:moveTo>
                    <a:pt x="0" y="0"/>
                  </a:moveTo>
                  <a:lnTo>
                    <a:pt x="5486400" y="0"/>
                  </a:lnTo>
                  <a:lnTo>
                    <a:pt x="5486400" y="5486400"/>
                  </a:lnTo>
                  <a:lnTo>
                    <a:pt x="0" y="54864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sp>
        <p:nvSpPr>
          <p:cNvPr id="12" name="Freeform 12"/>
          <p:cNvSpPr/>
          <p:nvPr/>
        </p:nvSpPr>
        <p:spPr>
          <a:xfrm>
            <a:off x="117164" y="6172200"/>
            <a:ext cx="2710624" cy="4114800"/>
          </a:xfrm>
          <a:custGeom>
            <a:avLst/>
            <a:gdLst/>
            <a:ahLst/>
            <a:cxnLst/>
            <a:rect l="l" t="t" r="r" b="b"/>
            <a:pathLst>
              <a:path w="2710624" h="4114800">
                <a:moveTo>
                  <a:pt x="0" y="0"/>
                </a:moveTo>
                <a:lnTo>
                  <a:pt x="2710625" y="0"/>
                </a:lnTo>
                <a:lnTo>
                  <a:pt x="2710625"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3" name="Freeform 13"/>
          <p:cNvSpPr/>
          <p:nvPr/>
        </p:nvSpPr>
        <p:spPr>
          <a:xfrm>
            <a:off x="16070758" y="7073370"/>
            <a:ext cx="2215721" cy="2881851"/>
          </a:xfrm>
          <a:custGeom>
            <a:avLst/>
            <a:gdLst/>
            <a:ahLst/>
            <a:cxnLst/>
            <a:rect l="l" t="t" r="r" b="b"/>
            <a:pathLst>
              <a:path w="2215721" h="2881851">
                <a:moveTo>
                  <a:pt x="0" y="0"/>
                </a:moveTo>
                <a:lnTo>
                  <a:pt x="2215721" y="0"/>
                </a:lnTo>
                <a:lnTo>
                  <a:pt x="2215721" y="2881851"/>
                </a:lnTo>
                <a:lnTo>
                  <a:pt x="0" y="2881851"/>
                </a:lnTo>
                <a:lnTo>
                  <a:pt x="0" y="0"/>
                </a:lnTo>
                <a:close/>
              </a:path>
            </a:pathLst>
          </a:custGeom>
          <a:blipFill>
            <a:blip r:embed="rId10"/>
            <a:stretch>
              <a:fillRect l="-3163" r="-3163"/>
            </a:stretch>
          </a:blipFill>
        </p:spPr>
      </p:sp>
      <p:sp>
        <p:nvSpPr>
          <p:cNvPr id="14" name="TextBox 14"/>
          <p:cNvSpPr txBox="1"/>
          <p:nvPr/>
        </p:nvSpPr>
        <p:spPr>
          <a:xfrm>
            <a:off x="4210747" y="2852286"/>
            <a:ext cx="11538803" cy="3669597"/>
          </a:xfrm>
          <a:prstGeom prst="rect">
            <a:avLst/>
          </a:prstGeom>
        </p:spPr>
        <p:txBody>
          <a:bodyPr lIns="0" tIns="0" rIns="0" bIns="0" rtlCol="0" anchor="t">
            <a:spAutoFit/>
          </a:bodyPr>
          <a:lstStyle/>
          <a:p>
            <a:pPr>
              <a:lnSpc>
                <a:spcPts val="5113"/>
              </a:lnSpc>
            </a:pPr>
            <a:endParaRPr/>
          </a:p>
          <a:p>
            <a:pPr>
              <a:lnSpc>
                <a:spcPts val="4759"/>
              </a:lnSpc>
            </a:pPr>
            <a:r>
              <a:rPr lang="en-US" sz="3399">
                <a:solidFill>
                  <a:srgbClr val="000000"/>
                </a:solidFill>
                <a:latin typeface="Muli"/>
              </a:rPr>
              <a:t> - Truyền thông: Huffman cũng được sử dụng    </a:t>
            </a:r>
          </a:p>
          <a:p>
            <a:pPr>
              <a:lnSpc>
                <a:spcPts val="4759"/>
              </a:lnSpc>
            </a:pPr>
            <a:r>
              <a:rPr lang="en-US" sz="3399">
                <a:solidFill>
                  <a:srgbClr val="000000"/>
                </a:solidFill>
                <a:latin typeface="Muli"/>
              </a:rPr>
              <a:t>trong việc truyền thông mạng để giảm dung lượng dữ liệu cần truyền, giúp tăng tốc độ truyền thông và giảm tải cho hệ thống mạng.</a:t>
            </a:r>
          </a:p>
          <a:p>
            <a:pPr>
              <a:lnSpc>
                <a:spcPts val="5113"/>
              </a:lnSpc>
              <a:spcBef>
                <a:spcPct val="0"/>
              </a:spcBef>
            </a:pPr>
            <a:endParaRPr lang="en-US" sz="3399">
              <a:solidFill>
                <a:srgbClr val="000000"/>
              </a:solidFill>
              <a:latin typeface="Muli"/>
            </a:endParaRPr>
          </a:p>
        </p:txBody>
      </p:sp>
      <p:sp>
        <p:nvSpPr>
          <p:cNvPr id="15" name="TextBox 15"/>
          <p:cNvSpPr txBox="1"/>
          <p:nvPr/>
        </p:nvSpPr>
        <p:spPr>
          <a:xfrm>
            <a:off x="14544036" y="168275"/>
            <a:ext cx="13444671" cy="717550"/>
          </a:xfrm>
          <a:prstGeom prst="rect">
            <a:avLst/>
          </a:prstGeom>
        </p:spPr>
        <p:txBody>
          <a:bodyPr lIns="0" tIns="0" rIns="0" bIns="0" rtlCol="0" anchor="t">
            <a:spAutoFit/>
          </a:bodyPr>
          <a:lstStyle/>
          <a:p>
            <a:pPr marL="0" lvl="0" indent="0">
              <a:lnSpc>
                <a:spcPts val="5600"/>
              </a:lnSpc>
              <a:spcBef>
                <a:spcPct val="0"/>
              </a:spcBef>
            </a:pPr>
            <a:r>
              <a:rPr lang="en-US" sz="5000">
                <a:solidFill>
                  <a:srgbClr val="F4F1E8"/>
                </a:solidFill>
                <a:latin typeface="Cabin"/>
              </a:rPr>
              <a:t>IV. Ứng dụng</a:t>
            </a:r>
          </a:p>
        </p:txBody>
      </p:sp>
      <p:sp>
        <p:nvSpPr>
          <p:cNvPr id="17" name="TextBox 17"/>
          <p:cNvSpPr txBox="1"/>
          <p:nvPr/>
        </p:nvSpPr>
        <p:spPr>
          <a:xfrm>
            <a:off x="4210747" y="6207257"/>
            <a:ext cx="11538803" cy="2371090"/>
          </a:xfrm>
          <a:prstGeom prst="rect">
            <a:avLst/>
          </a:prstGeom>
        </p:spPr>
        <p:txBody>
          <a:bodyPr lIns="0" tIns="0" rIns="0" bIns="0" rtlCol="0" anchor="t">
            <a:spAutoFit/>
          </a:bodyPr>
          <a:lstStyle/>
          <a:p>
            <a:pPr>
              <a:lnSpc>
                <a:spcPts val="4759"/>
              </a:lnSpc>
              <a:spcBef>
                <a:spcPct val="0"/>
              </a:spcBef>
            </a:pPr>
            <a:r>
              <a:rPr lang="en-US" sz="3399">
                <a:solidFill>
                  <a:srgbClr val="000000"/>
                </a:solidFill>
                <a:latin typeface="Muli"/>
              </a:rPr>
              <a:t>- Lưu lượng mạng: Trong các ứng dụng như web, Huffman được sử dụng để nén dữ liệu truyền tải giữa máy chủ và trình duyệt web, giảm lưu lượng mạng và tăng tốc độ tải trang.</a:t>
            </a:r>
          </a:p>
        </p:txBody>
      </p:sp>
      <p:sp>
        <p:nvSpPr>
          <p:cNvPr id="18" name="TextBox 18"/>
          <p:cNvSpPr txBox="1"/>
          <p:nvPr/>
        </p:nvSpPr>
        <p:spPr>
          <a:xfrm>
            <a:off x="4210747" y="1558240"/>
            <a:ext cx="11538803" cy="1224881"/>
          </a:xfrm>
          <a:prstGeom prst="rect">
            <a:avLst/>
          </a:prstGeom>
        </p:spPr>
        <p:txBody>
          <a:bodyPr lIns="0" tIns="0" rIns="0" bIns="0" rtlCol="0" anchor="t">
            <a:spAutoFit/>
          </a:bodyPr>
          <a:lstStyle/>
          <a:p>
            <a:pPr>
              <a:lnSpc>
                <a:spcPts val="5113"/>
              </a:lnSpc>
            </a:pPr>
            <a:endParaRPr/>
          </a:p>
          <a:p>
            <a:pPr>
              <a:lnSpc>
                <a:spcPts val="4759"/>
              </a:lnSpc>
              <a:spcBef>
                <a:spcPct val="0"/>
              </a:spcBef>
            </a:pPr>
            <a:r>
              <a:rPr lang="en-US" sz="3399">
                <a:solidFill>
                  <a:srgbClr val="000000"/>
                </a:solidFill>
                <a:latin typeface="Muli"/>
              </a:rPr>
              <a:t> - Mã hóa đầu vào là âm thanh, video</a:t>
            </a:r>
          </a:p>
        </p:txBody>
      </p:sp>
      <p:sp>
        <p:nvSpPr>
          <p:cNvPr id="19" name="TextBox 14">
            <a:extLst>
              <a:ext uri="{FF2B5EF4-FFF2-40B4-BE49-F238E27FC236}">
                <a16:creationId xmlns:a16="http://schemas.microsoft.com/office/drawing/2014/main" id="{41F4D817-DCC0-98B3-A57D-45CA9CEE471D}"/>
              </a:ext>
            </a:extLst>
          </p:cNvPr>
          <p:cNvSpPr txBox="1"/>
          <p:nvPr/>
        </p:nvSpPr>
        <p:spPr>
          <a:xfrm>
            <a:off x="3756159" y="809625"/>
            <a:ext cx="3482841" cy="661207"/>
          </a:xfrm>
          <a:prstGeom prst="rect">
            <a:avLst/>
          </a:prstGeom>
        </p:spPr>
        <p:txBody>
          <a:bodyPr wrap="square" lIns="0" tIns="0" rIns="0" bIns="0" rtlCol="0" anchor="t">
            <a:spAutoFit/>
          </a:bodyPr>
          <a:lstStyle/>
          <a:p>
            <a:pPr marL="863599" lvl="1" indent="-431800" algn="ctr">
              <a:lnSpc>
                <a:spcPts val="5599"/>
              </a:lnSpc>
              <a:buFont typeface="Arial"/>
              <a:buChar char="•"/>
            </a:pPr>
            <a:r>
              <a:rPr lang="en-US" sz="3999">
                <a:solidFill>
                  <a:srgbClr val="000000"/>
                </a:solidFill>
                <a:latin typeface="Muli Bold"/>
              </a:rPr>
              <a:t>Ứng dụng</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F4F1E8"/>
        </a:solidFill>
        <a:effectLst/>
      </p:bgPr>
    </p:bg>
    <p:spTree>
      <p:nvGrpSpPr>
        <p:cNvPr id="1" name=""/>
        <p:cNvGrpSpPr/>
        <p:nvPr/>
      </p:nvGrpSpPr>
      <p:grpSpPr>
        <a:xfrm>
          <a:off x="0" y="0"/>
          <a:ext cx="0" cy="0"/>
          <a:chOff x="0" y="0"/>
          <a:chExt cx="0" cy="0"/>
        </a:xfrm>
      </p:grpSpPr>
      <p:grpSp>
        <p:nvGrpSpPr>
          <p:cNvPr id="2" name="Group 2"/>
          <p:cNvGrpSpPr/>
          <p:nvPr/>
        </p:nvGrpSpPr>
        <p:grpSpPr>
          <a:xfrm>
            <a:off x="9339387" y="9955221"/>
            <a:ext cx="8948613" cy="3086100"/>
            <a:chOff x="0" y="0"/>
            <a:chExt cx="2356836" cy="812800"/>
          </a:xfrm>
        </p:grpSpPr>
        <p:sp>
          <p:nvSpPr>
            <p:cNvPr id="3" name="Freeform 3"/>
            <p:cNvSpPr/>
            <p:nvPr/>
          </p:nvSpPr>
          <p:spPr>
            <a:xfrm>
              <a:off x="0" y="0"/>
              <a:ext cx="2356836" cy="812800"/>
            </a:xfrm>
            <a:custGeom>
              <a:avLst/>
              <a:gdLst/>
              <a:ahLst/>
              <a:cxnLst/>
              <a:rect l="l" t="t" r="r" b="b"/>
              <a:pathLst>
                <a:path w="2356836" h="812800">
                  <a:moveTo>
                    <a:pt x="0" y="0"/>
                  </a:moveTo>
                  <a:lnTo>
                    <a:pt x="2356836" y="0"/>
                  </a:lnTo>
                  <a:lnTo>
                    <a:pt x="2356836" y="812800"/>
                  </a:lnTo>
                  <a:lnTo>
                    <a:pt x="0" y="812800"/>
                  </a:lnTo>
                  <a:close/>
                </a:path>
              </a:pathLst>
            </a:custGeom>
            <a:solidFill>
              <a:srgbClr val="882A1B"/>
            </a:solidFill>
          </p:spPr>
        </p:sp>
        <p:sp>
          <p:nvSpPr>
            <p:cNvPr id="4" name="TextBox 4"/>
            <p:cNvSpPr txBox="1"/>
            <p:nvPr/>
          </p:nvSpPr>
          <p:spPr>
            <a:xfrm>
              <a:off x="0" y="-38100"/>
              <a:ext cx="2356836" cy="850900"/>
            </a:xfrm>
            <a:prstGeom prst="rect">
              <a:avLst/>
            </a:prstGeom>
          </p:spPr>
          <p:txBody>
            <a:bodyPr lIns="50800" tIns="50800" rIns="50800" bIns="50800" rtlCol="0" anchor="ctr"/>
            <a:lstStyle/>
            <a:p>
              <a:pPr algn="ctr">
                <a:lnSpc>
                  <a:spcPts val="3079"/>
                </a:lnSpc>
              </a:pPr>
              <a:endParaRPr/>
            </a:p>
          </p:txBody>
        </p:sp>
      </p:grpSp>
      <p:grpSp>
        <p:nvGrpSpPr>
          <p:cNvPr id="5" name="Group 5"/>
          <p:cNvGrpSpPr/>
          <p:nvPr/>
        </p:nvGrpSpPr>
        <p:grpSpPr>
          <a:xfrm>
            <a:off x="5129190" y="2918961"/>
            <a:ext cx="8029621" cy="1515389"/>
            <a:chOff x="0" y="0"/>
            <a:chExt cx="2114797" cy="399115"/>
          </a:xfrm>
        </p:grpSpPr>
        <p:sp>
          <p:nvSpPr>
            <p:cNvPr id="6" name="Freeform 6"/>
            <p:cNvSpPr/>
            <p:nvPr/>
          </p:nvSpPr>
          <p:spPr>
            <a:xfrm>
              <a:off x="0" y="0"/>
              <a:ext cx="2114797" cy="399115"/>
            </a:xfrm>
            <a:custGeom>
              <a:avLst/>
              <a:gdLst/>
              <a:ahLst/>
              <a:cxnLst/>
              <a:rect l="l" t="t" r="r" b="b"/>
              <a:pathLst>
                <a:path w="2114797" h="399115">
                  <a:moveTo>
                    <a:pt x="0" y="0"/>
                  </a:moveTo>
                  <a:lnTo>
                    <a:pt x="2114797" y="0"/>
                  </a:lnTo>
                  <a:lnTo>
                    <a:pt x="2114797" y="399115"/>
                  </a:lnTo>
                  <a:lnTo>
                    <a:pt x="0" y="399115"/>
                  </a:lnTo>
                  <a:close/>
                </a:path>
              </a:pathLst>
            </a:custGeom>
            <a:solidFill>
              <a:srgbClr val="882A1B"/>
            </a:solidFill>
          </p:spPr>
        </p:sp>
        <p:sp>
          <p:nvSpPr>
            <p:cNvPr id="7" name="TextBox 7"/>
            <p:cNvSpPr txBox="1"/>
            <p:nvPr/>
          </p:nvSpPr>
          <p:spPr>
            <a:xfrm>
              <a:off x="0" y="-57150"/>
              <a:ext cx="2114797" cy="456265"/>
            </a:xfrm>
            <a:prstGeom prst="rect">
              <a:avLst/>
            </a:prstGeom>
          </p:spPr>
          <p:txBody>
            <a:bodyPr lIns="50800" tIns="50800" rIns="50800" bIns="50800" rtlCol="0" anchor="ctr"/>
            <a:lstStyle/>
            <a:p>
              <a:pPr algn="ctr">
                <a:lnSpc>
                  <a:spcPts val="4619"/>
                </a:lnSpc>
              </a:pPr>
              <a:r>
                <a:rPr lang="en-US" sz="3299">
                  <a:solidFill>
                    <a:srgbClr val="FFFFFF"/>
                  </a:solidFill>
                  <a:latin typeface="Muli"/>
                </a:rPr>
                <a:t>Cảm ơn cô và các bạn đã lắng nghe!</a:t>
              </a:r>
            </a:p>
          </p:txBody>
        </p:sp>
      </p:grpSp>
      <p:grpSp>
        <p:nvGrpSpPr>
          <p:cNvPr id="8" name="Group 8"/>
          <p:cNvGrpSpPr/>
          <p:nvPr/>
        </p:nvGrpSpPr>
        <p:grpSpPr>
          <a:xfrm>
            <a:off x="-1751523" y="-1660351"/>
            <a:ext cx="4579312" cy="4579312"/>
            <a:chOff x="0" y="0"/>
            <a:chExt cx="6105749" cy="6105749"/>
          </a:xfrm>
        </p:grpSpPr>
        <p:sp>
          <p:nvSpPr>
            <p:cNvPr id="9" name="Freeform 9"/>
            <p:cNvSpPr/>
            <p:nvPr/>
          </p:nvSpPr>
          <p:spPr>
            <a:xfrm>
              <a:off x="0" y="0"/>
              <a:ext cx="6105749" cy="6105749"/>
            </a:xfrm>
            <a:custGeom>
              <a:avLst/>
              <a:gdLst/>
              <a:ahLst/>
              <a:cxnLst/>
              <a:rect l="l" t="t" r="r" b="b"/>
              <a:pathLst>
                <a:path w="6105749" h="6105749">
                  <a:moveTo>
                    <a:pt x="0" y="0"/>
                  </a:moveTo>
                  <a:lnTo>
                    <a:pt x="6105749" y="0"/>
                  </a:lnTo>
                  <a:lnTo>
                    <a:pt x="6105749" y="6105749"/>
                  </a:lnTo>
                  <a:lnTo>
                    <a:pt x="0" y="610574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101600" y="88900"/>
              <a:ext cx="5809510" cy="5809510"/>
            </a:xfrm>
            <a:custGeom>
              <a:avLst/>
              <a:gdLst/>
              <a:ahLst/>
              <a:cxnLst/>
              <a:rect l="l" t="t" r="r" b="b"/>
              <a:pathLst>
                <a:path w="5809510" h="5809510">
                  <a:moveTo>
                    <a:pt x="0" y="0"/>
                  </a:moveTo>
                  <a:lnTo>
                    <a:pt x="5809510" y="0"/>
                  </a:lnTo>
                  <a:lnTo>
                    <a:pt x="5809510" y="5809510"/>
                  </a:lnTo>
                  <a:lnTo>
                    <a:pt x="0" y="580951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87583" y="177800"/>
              <a:ext cx="5486400" cy="5486400"/>
            </a:xfrm>
            <a:custGeom>
              <a:avLst/>
              <a:gdLst/>
              <a:ahLst/>
              <a:cxnLst/>
              <a:rect l="l" t="t" r="r" b="b"/>
              <a:pathLst>
                <a:path w="5486400" h="5486400">
                  <a:moveTo>
                    <a:pt x="0" y="0"/>
                  </a:moveTo>
                  <a:lnTo>
                    <a:pt x="5486400" y="0"/>
                  </a:lnTo>
                  <a:lnTo>
                    <a:pt x="5486400" y="5486400"/>
                  </a:lnTo>
                  <a:lnTo>
                    <a:pt x="0" y="54864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sp>
        <p:nvSpPr>
          <p:cNvPr id="12" name="Freeform 12"/>
          <p:cNvSpPr/>
          <p:nvPr/>
        </p:nvSpPr>
        <p:spPr>
          <a:xfrm>
            <a:off x="16070758" y="7073370"/>
            <a:ext cx="2215721" cy="2881851"/>
          </a:xfrm>
          <a:custGeom>
            <a:avLst/>
            <a:gdLst/>
            <a:ahLst/>
            <a:cxnLst/>
            <a:rect l="l" t="t" r="r" b="b"/>
            <a:pathLst>
              <a:path w="2215721" h="2881851">
                <a:moveTo>
                  <a:pt x="0" y="0"/>
                </a:moveTo>
                <a:lnTo>
                  <a:pt x="2215721" y="0"/>
                </a:lnTo>
                <a:lnTo>
                  <a:pt x="2215721" y="2881851"/>
                </a:lnTo>
                <a:lnTo>
                  <a:pt x="0" y="2881851"/>
                </a:lnTo>
                <a:lnTo>
                  <a:pt x="0" y="0"/>
                </a:lnTo>
                <a:close/>
              </a:path>
            </a:pathLst>
          </a:custGeom>
          <a:blipFill>
            <a:blip r:embed="rId8"/>
            <a:stretch>
              <a:fillRect l="-3163" r="-3163"/>
            </a:stretch>
          </a:blipFill>
        </p:spPr>
      </p:sp>
      <p:sp>
        <p:nvSpPr>
          <p:cNvPr id="13" name="Freeform 13"/>
          <p:cNvSpPr/>
          <p:nvPr/>
        </p:nvSpPr>
        <p:spPr>
          <a:xfrm>
            <a:off x="4194984" y="5697456"/>
            <a:ext cx="9618709" cy="2092069"/>
          </a:xfrm>
          <a:custGeom>
            <a:avLst/>
            <a:gdLst/>
            <a:ahLst/>
            <a:cxnLst/>
            <a:rect l="l" t="t" r="r" b="b"/>
            <a:pathLst>
              <a:path w="9618709" h="2092069">
                <a:moveTo>
                  <a:pt x="0" y="0"/>
                </a:moveTo>
                <a:lnTo>
                  <a:pt x="9618709" y="0"/>
                </a:lnTo>
                <a:lnTo>
                  <a:pt x="9618709" y="2092069"/>
                </a:lnTo>
                <a:lnTo>
                  <a:pt x="0" y="2092069"/>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4F1E8"/>
        </a:solidFill>
        <a:effectLst/>
      </p:bgPr>
    </p:bg>
    <p:spTree>
      <p:nvGrpSpPr>
        <p:cNvPr id="1" name=""/>
        <p:cNvGrpSpPr/>
        <p:nvPr/>
      </p:nvGrpSpPr>
      <p:grpSpPr>
        <a:xfrm>
          <a:off x="0" y="0"/>
          <a:ext cx="0" cy="0"/>
          <a:chOff x="0" y="0"/>
          <a:chExt cx="0" cy="0"/>
        </a:xfrm>
      </p:grpSpPr>
      <p:grpSp>
        <p:nvGrpSpPr>
          <p:cNvPr id="2" name="Group 2"/>
          <p:cNvGrpSpPr/>
          <p:nvPr/>
        </p:nvGrpSpPr>
        <p:grpSpPr>
          <a:xfrm>
            <a:off x="9339387" y="9955221"/>
            <a:ext cx="8948613" cy="3086100"/>
            <a:chOff x="0" y="0"/>
            <a:chExt cx="2356836" cy="812800"/>
          </a:xfrm>
        </p:grpSpPr>
        <p:sp>
          <p:nvSpPr>
            <p:cNvPr id="3" name="Freeform 3"/>
            <p:cNvSpPr/>
            <p:nvPr/>
          </p:nvSpPr>
          <p:spPr>
            <a:xfrm>
              <a:off x="0" y="0"/>
              <a:ext cx="2356836" cy="812800"/>
            </a:xfrm>
            <a:custGeom>
              <a:avLst/>
              <a:gdLst/>
              <a:ahLst/>
              <a:cxnLst/>
              <a:rect l="l" t="t" r="r" b="b"/>
              <a:pathLst>
                <a:path w="2356836" h="812800">
                  <a:moveTo>
                    <a:pt x="0" y="0"/>
                  </a:moveTo>
                  <a:lnTo>
                    <a:pt x="2356836" y="0"/>
                  </a:lnTo>
                  <a:lnTo>
                    <a:pt x="2356836" y="812800"/>
                  </a:lnTo>
                  <a:lnTo>
                    <a:pt x="0" y="812800"/>
                  </a:lnTo>
                  <a:close/>
                </a:path>
              </a:pathLst>
            </a:custGeom>
            <a:solidFill>
              <a:srgbClr val="882A1B"/>
            </a:solidFill>
          </p:spPr>
        </p:sp>
        <p:sp>
          <p:nvSpPr>
            <p:cNvPr id="4" name="TextBox 4"/>
            <p:cNvSpPr txBox="1"/>
            <p:nvPr/>
          </p:nvSpPr>
          <p:spPr>
            <a:xfrm>
              <a:off x="0" y="-38100"/>
              <a:ext cx="2356836" cy="850900"/>
            </a:xfrm>
            <a:prstGeom prst="rect">
              <a:avLst/>
            </a:prstGeom>
          </p:spPr>
          <p:txBody>
            <a:bodyPr lIns="50800" tIns="50800" rIns="50800" bIns="50800" rtlCol="0" anchor="ctr"/>
            <a:lstStyle/>
            <a:p>
              <a:pPr algn="ctr">
                <a:lnSpc>
                  <a:spcPts val="3079"/>
                </a:lnSpc>
              </a:pPr>
              <a:endParaRPr/>
            </a:p>
          </p:txBody>
        </p:sp>
      </p:grpSp>
      <p:grpSp>
        <p:nvGrpSpPr>
          <p:cNvPr id="5" name="Group 5"/>
          <p:cNvGrpSpPr/>
          <p:nvPr/>
        </p:nvGrpSpPr>
        <p:grpSpPr>
          <a:xfrm>
            <a:off x="12827449" y="-2057400"/>
            <a:ext cx="13578021" cy="3086100"/>
            <a:chOff x="0" y="0"/>
            <a:chExt cx="18104028" cy="4114800"/>
          </a:xfrm>
        </p:grpSpPr>
        <p:grpSp>
          <p:nvGrpSpPr>
            <p:cNvPr id="6" name="Group 6"/>
            <p:cNvGrpSpPr/>
            <p:nvPr/>
          </p:nvGrpSpPr>
          <p:grpSpPr>
            <a:xfrm>
              <a:off x="0" y="0"/>
              <a:ext cx="7278707" cy="4114800"/>
              <a:chOff x="0" y="0"/>
              <a:chExt cx="1437769" cy="812800"/>
            </a:xfrm>
          </p:grpSpPr>
          <p:sp>
            <p:nvSpPr>
              <p:cNvPr id="7" name="Freeform 7"/>
              <p:cNvSpPr/>
              <p:nvPr/>
            </p:nvSpPr>
            <p:spPr>
              <a:xfrm>
                <a:off x="0" y="0"/>
                <a:ext cx="1437769" cy="812800"/>
              </a:xfrm>
              <a:custGeom>
                <a:avLst/>
                <a:gdLst/>
                <a:ahLst/>
                <a:cxnLst/>
                <a:rect l="l" t="t" r="r" b="b"/>
                <a:pathLst>
                  <a:path w="1437769" h="812800">
                    <a:moveTo>
                      <a:pt x="0" y="0"/>
                    </a:moveTo>
                    <a:lnTo>
                      <a:pt x="1437769" y="0"/>
                    </a:lnTo>
                    <a:lnTo>
                      <a:pt x="1437769" y="812800"/>
                    </a:lnTo>
                    <a:lnTo>
                      <a:pt x="0" y="812800"/>
                    </a:lnTo>
                    <a:close/>
                  </a:path>
                </a:pathLst>
              </a:custGeom>
              <a:solidFill>
                <a:srgbClr val="882A1B"/>
              </a:solidFill>
            </p:spPr>
          </p:sp>
          <p:sp>
            <p:nvSpPr>
              <p:cNvPr id="8" name="TextBox 8"/>
              <p:cNvSpPr txBox="1"/>
              <p:nvPr/>
            </p:nvSpPr>
            <p:spPr>
              <a:xfrm>
                <a:off x="0" y="-38100"/>
                <a:ext cx="1437769" cy="850900"/>
              </a:xfrm>
              <a:prstGeom prst="rect">
                <a:avLst/>
              </a:prstGeom>
            </p:spPr>
            <p:txBody>
              <a:bodyPr lIns="50800" tIns="50800" rIns="50800" bIns="50800" rtlCol="0" anchor="ctr"/>
              <a:lstStyle/>
              <a:p>
                <a:pPr algn="ctr">
                  <a:lnSpc>
                    <a:spcPts val="3079"/>
                  </a:lnSpc>
                </a:pPr>
                <a:endParaRPr/>
              </a:p>
            </p:txBody>
          </p:sp>
        </p:grpSp>
        <p:sp>
          <p:nvSpPr>
            <p:cNvPr id="9" name="TextBox 9"/>
            <p:cNvSpPr txBox="1"/>
            <p:nvPr/>
          </p:nvSpPr>
          <p:spPr>
            <a:xfrm>
              <a:off x="177800" y="2954867"/>
              <a:ext cx="17926228" cy="969433"/>
            </a:xfrm>
            <a:prstGeom prst="rect">
              <a:avLst/>
            </a:prstGeom>
          </p:spPr>
          <p:txBody>
            <a:bodyPr lIns="0" tIns="0" rIns="0" bIns="0" rtlCol="0" anchor="t">
              <a:spAutoFit/>
            </a:bodyPr>
            <a:lstStyle/>
            <a:p>
              <a:pPr marL="0" lvl="0" indent="0">
                <a:lnSpc>
                  <a:spcPts val="5600"/>
                </a:lnSpc>
                <a:spcBef>
                  <a:spcPct val="0"/>
                </a:spcBef>
              </a:pPr>
              <a:r>
                <a:rPr lang="en-US" sz="5000">
                  <a:solidFill>
                    <a:srgbClr val="F4F1E8"/>
                  </a:solidFill>
                  <a:latin typeface="Cabin"/>
                </a:rPr>
                <a:t>I. Mã hóa Huffman</a:t>
              </a:r>
            </a:p>
          </p:txBody>
        </p:sp>
      </p:grpSp>
      <p:grpSp>
        <p:nvGrpSpPr>
          <p:cNvPr id="10" name="Group 10"/>
          <p:cNvGrpSpPr/>
          <p:nvPr/>
        </p:nvGrpSpPr>
        <p:grpSpPr>
          <a:xfrm>
            <a:off x="-1751523" y="-1660351"/>
            <a:ext cx="4579312" cy="4579312"/>
            <a:chOff x="0" y="0"/>
            <a:chExt cx="6105749" cy="6105749"/>
          </a:xfrm>
        </p:grpSpPr>
        <p:sp>
          <p:nvSpPr>
            <p:cNvPr id="11" name="Freeform 11"/>
            <p:cNvSpPr/>
            <p:nvPr/>
          </p:nvSpPr>
          <p:spPr>
            <a:xfrm>
              <a:off x="0" y="0"/>
              <a:ext cx="6105749" cy="6105749"/>
            </a:xfrm>
            <a:custGeom>
              <a:avLst/>
              <a:gdLst/>
              <a:ahLst/>
              <a:cxnLst/>
              <a:rect l="l" t="t" r="r" b="b"/>
              <a:pathLst>
                <a:path w="6105749" h="6105749">
                  <a:moveTo>
                    <a:pt x="0" y="0"/>
                  </a:moveTo>
                  <a:lnTo>
                    <a:pt x="6105749" y="0"/>
                  </a:lnTo>
                  <a:lnTo>
                    <a:pt x="6105749" y="6105749"/>
                  </a:lnTo>
                  <a:lnTo>
                    <a:pt x="0" y="610574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12"/>
            <p:cNvSpPr/>
            <p:nvPr/>
          </p:nvSpPr>
          <p:spPr>
            <a:xfrm>
              <a:off x="101600" y="88900"/>
              <a:ext cx="5809510" cy="5809510"/>
            </a:xfrm>
            <a:custGeom>
              <a:avLst/>
              <a:gdLst/>
              <a:ahLst/>
              <a:cxnLst/>
              <a:rect l="l" t="t" r="r" b="b"/>
              <a:pathLst>
                <a:path w="5809510" h="5809510">
                  <a:moveTo>
                    <a:pt x="0" y="0"/>
                  </a:moveTo>
                  <a:lnTo>
                    <a:pt x="5809510" y="0"/>
                  </a:lnTo>
                  <a:lnTo>
                    <a:pt x="5809510" y="5809510"/>
                  </a:lnTo>
                  <a:lnTo>
                    <a:pt x="0" y="580951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Freeform 13"/>
            <p:cNvSpPr/>
            <p:nvPr/>
          </p:nvSpPr>
          <p:spPr>
            <a:xfrm>
              <a:off x="187583" y="177800"/>
              <a:ext cx="5486400" cy="5486400"/>
            </a:xfrm>
            <a:custGeom>
              <a:avLst/>
              <a:gdLst/>
              <a:ahLst/>
              <a:cxnLst/>
              <a:rect l="l" t="t" r="r" b="b"/>
              <a:pathLst>
                <a:path w="5486400" h="5486400">
                  <a:moveTo>
                    <a:pt x="0" y="0"/>
                  </a:moveTo>
                  <a:lnTo>
                    <a:pt x="5486400" y="0"/>
                  </a:lnTo>
                  <a:lnTo>
                    <a:pt x="5486400" y="5486400"/>
                  </a:lnTo>
                  <a:lnTo>
                    <a:pt x="0" y="54864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sp>
        <p:nvSpPr>
          <p:cNvPr id="14" name="TextBox 14"/>
          <p:cNvSpPr txBox="1"/>
          <p:nvPr/>
        </p:nvSpPr>
        <p:spPr>
          <a:xfrm>
            <a:off x="111928" y="403225"/>
            <a:ext cx="2103526" cy="1422400"/>
          </a:xfrm>
          <a:prstGeom prst="rect">
            <a:avLst/>
          </a:prstGeom>
        </p:spPr>
        <p:txBody>
          <a:bodyPr lIns="0" tIns="0" rIns="0" bIns="0" rtlCol="0" anchor="t">
            <a:spAutoFit/>
          </a:bodyPr>
          <a:lstStyle/>
          <a:p>
            <a:pPr marL="0" lvl="0" indent="0" algn="ctr">
              <a:lnSpc>
                <a:spcPts val="5600"/>
              </a:lnSpc>
              <a:spcBef>
                <a:spcPct val="0"/>
              </a:spcBef>
            </a:pPr>
            <a:r>
              <a:rPr lang="en-US" sz="5000">
                <a:solidFill>
                  <a:srgbClr val="F4F1E8"/>
                </a:solidFill>
                <a:latin typeface="Cabin"/>
              </a:rPr>
              <a:t>Phương pháp</a:t>
            </a:r>
          </a:p>
        </p:txBody>
      </p:sp>
      <p:sp>
        <p:nvSpPr>
          <p:cNvPr id="15" name="TextBox 15"/>
          <p:cNvSpPr txBox="1"/>
          <p:nvPr/>
        </p:nvSpPr>
        <p:spPr>
          <a:xfrm>
            <a:off x="8372836" y="1867291"/>
            <a:ext cx="9233857" cy="671849"/>
          </a:xfrm>
          <a:prstGeom prst="rect">
            <a:avLst/>
          </a:prstGeom>
        </p:spPr>
        <p:txBody>
          <a:bodyPr lIns="0" tIns="0" rIns="0" bIns="0" rtlCol="0" anchor="t">
            <a:spAutoFit/>
          </a:bodyPr>
          <a:lstStyle/>
          <a:p>
            <a:pPr marL="847248" lvl="1" indent="-423624">
              <a:lnSpc>
                <a:spcPts val="5493"/>
              </a:lnSpc>
              <a:spcBef>
                <a:spcPct val="0"/>
              </a:spcBef>
              <a:buFont typeface="Arial"/>
              <a:buChar char="•"/>
            </a:pPr>
            <a:r>
              <a:rPr lang="en-US" sz="3924">
                <a:solidFill>
                  <a:srgbClr val="000000"/>
                </a:solidFill>
                <a:latin typeface="Muli"/>
              </a:rPr>
              <a:t>Dựng một cây theo cách từ dưới lên. </a:t>
            </a:r>
          </a:p>
        </p:txBody>
      </p:sp>
      <p:sp>
        <p:nvSpPr>
          <p:cNvPr id="16" name="TextBox 16"/>
          <p:cNvSpPr txBox="1"/>
          <p:nvPr/>
        </p:nvSpPr>
        <p:spPr>
          <a:xfrm>
            <a:off x="8372836" y="3377339"/>
            <a:ext cx="9233857" cy="2757824"/>
          </a:xfrm>
          <a:prstGeom prst="rect">
            <a:avLst/>
          </a:prstGeom>
        </p:spPr>
        <p:txBody>
          <a:bodyPr lIns="0" tIns="0" rIns="0" bIns="0" rtlCol="0" anchor="t">
            <a:spAutoFit/>
          </a:bodyPr>
          <a:lstStyle/>
          <a:p>
            <a:pPr marL="847248" lvl="1" indent="-423624">
              <a:lnSpc>
                <a:spcPts val="5493"/>
              </a:lnSpc>
              <a:spcBef>
                <a:spcPct val="0"/>
              </a:spcBef>
              <a:buFont typeface="Arial"/>
              <a:buChar char="•"/>
            </a:pPr>
            <a:r>
              <a:rPr lang="en-US" sz="3924">
                <a:solidFill>
                  <a:srgbClr val="000000"/>
                </a:solidFill>
                <a:latin typeface="Muli"/>
              </a:rPr>
              <a:t>Với |c| là số lượng lá, |c|-1 là số hoạt động cần thiết để hợp nhất các nút và Q là hàng đợi ưu tiên. Ta có mã giả sau:</a:t>
            </a:r>
          </a:p>
        </p:txBody>
      </p:sp>
      <p:sp>
        <p:nvSpPr>
          <p:cNvPr id="17" name="Freeform 17"/>
          <p:cNvSpPr/>
          <p:nvPr/>
        </p:nvSpPr>
        <p:spPr>
          <a:xfrm>
            <a:off x="1828733" y="2918961"/>
            <a:ext cx="4936760" cy="6339339"/>
          </a:xfrm>
          <a:custGeom>
            <a:avLst/>
            <a:gdLst/>
            <a:ahLst/>
            <a:cxnLst/>
            <a:rect l="l" t="t" r="r" b="b"/>
            <a:pathLst>
              <a:path w="4936760" h="6339339">
                <a:moveTo>
                  <a:pt x="0" y="0"/>
                </a:moveTo>
                <a:lnTo>
                  <a:pt x="4936760" y="0"/>
                </a:lnTo>
                <a:lnTo>
                  <a:pt x="4936760" y="6339339"/>
                </a:lnTo>
                <a:lnTo>
                  <a:pt x="0" y="6339339"/>
                </a:lnTo>
                <a:lnTo>
                  <a:pt x="0" y="0"/>
                </a:lnTo>
                <a:close/>
              </a:path>
            </a:pathLst>
          </a:custGeom>
          <a:blipFill>
            <a:blip r:embed="rId8"/>
            <a:stretch>
              <a:fillRect/>
            </a:stretch>
          </a:blipFill>
        </p:spPr>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4F1E8"/>
        </a:solidFill>
        <a:effectLst/>
      </p:bgPr>
    </p:bg>
    <p:spTree>
      <p:nvGrpSpPr>
        <p:cNvPr id="1" name=""/>
        <p:cNvGrpSpPr/>
        <p:nvPr/>
      </p:nvGrpSpPr>
      <p:grpSpPr>
        <a:xfrm>
          <a:off x="0" y="0"/>
          <a:ext cx="0" cy="0"/>
          <a:chOff x="0" y="0"/>
          <a:chExt cx="0" cy="0"/>
        </a:xfrm>
      </p:grpSpPr>
      <p:grpSp>
        <p:nvGrpSpPr>
          <p:cNvPr id="2" name="Group 2"/>
          <p:cNvGrpSpPr/>
          <p:nvPr/>
        </p:nvGrpSpPr>
        <p:grpSpPr>
          <a:xfrm>
            <a:off x="9339387" y="9955221"/>
            <a:ext cx="8948613" cy="3086100"/>
            <a:chOff x="0" y="0"/>
            <a:chExt cx="2356836" cy="812800"/>
          </a:xfrm>
        </p:grpSpPr>
        <p:sp>
          <p:nvSpPr>
            <p:cNvPr id="3" name="Freeform 3"/>
            <p:cNvSpPr/>
            <p:nvPr/>
          </p:nvSpPr>
          <p:spPr>
            <a:xfrm>
              <a:off x="0" y="0"/>
              <a:ext cx="2356836" cy="812800"/>
            </a:xfrm>
            <a:custGeom>
              <a:avLst/>
              <a:gdLst/>
              <a:ahLst/>
              <a:cxnLst/>
              <a:rect l="l" t="t" r="r" b="b"/>
              <a:pathLst>
                <a:path w="2356836" h="812800">
                  <a:moveTo>
                    <a:pt x="0" y="0"/>
                  </a:moveTo>
                  <a:lnTo>
                    <a:pt x="2356836" y="0"/>
                  </a:lnTo>
                  <a:lnTo>
                    <a:pt x="2356836" y="812800"/>
                  </a:lnTo>
                  <a:lnTo>
                    <a:pt x="0" y="812800"/>
                  </a:lnTo>
                  <a:close/>
                </a:path>
              </a:pathLst>
            </a:custGeom>
            <a:solidFill>
              <a:srgbClr val="882A1B"/>
            </a:solidFill>
          </p:spPr>
        </p:sp>
        <p:sp>
          <p:nvSpPr>
            <p:cNvPr id="4" name="TextBox 4"/>
            <p:cNvSpPr txBox="1"/>
            <p:nvPr/>
          </p:nvSpPr>
          <p:spPr>
            <a:xfrm>
              <a:off x="0" y="-38100"/>
              <a:ext cx="2356836" cy="850900"/>
            </a:xfrm>
            <a:prstGeom prst="rect">
              <a:avLst/>
            </a:prstGeom>
          </p:spPr>
          <p:txBody>
            <a:bodyPr lIns="50800" tIns="50800" rIns="50800" bIns="50800" rtlCol="0" anchor="ctr"/>
            <a:lstStyle/>
            <a:p>
              <a:pPr algn="ctr">
                <a:lnSpc>
                  <a:spcPts val="3079"/>
                </a:lnSpc>
              </a:pPr>
              <a:endParaRPr/>
            </a:p>
          </p:txBody>
        </p:sp>
      </p:grpSp>
      <p:grpSp>
        <p:nvGrpSpPr>
          <p:cNvPr id="5" name="Group 5"/>
          <p:cNvGrpSpPr/>
          <p:nvPr/>
        </p:nvGrpSpPr>
        <p:grpSpPr>
          <a:xfrm>
            <a:off x="12827449" y="-2057400"/>
            <a:ext cx="13578021" cy="3086100"/>
            <a:chOff x="0" y="0"/>
            <a:chExt cx="18104028" cy="4114800"/>
          </a:xfrm>
        </p:grpSpPr>
        <p:grpSp>
          <p:nvGrpSpPr>
            <p:cNvPr id="6" name="Group 6"/>
            <p:cNvGrpSpPr/>
            <p:nvPr/>
          </p:nvGrpSpPr>
          <p:grpSpPr>
            <a:xfrm>
              <a:off x="0" y="0"/>
              <a:ext cx="7278707" cy="4114800"/>
              <a:chOff x="0" y="0"/>
              <a:chExt cx="1437769" cy="812800"/>
            </a:xfrm>
          </p:grpSpPr>
          <p:sp>
            <p:nvSpPr>
              <p:cNvPr id="7" name="Freeform 7"/>
              <p:cNvSpPr/>
              <p:nvPr/>
            </p:nvSpPr>
            <p:spPr>
              <a:xfrm>
                <a:off x="0" y="0"/>
                <a:ext cx="1437769" cy="812800"/>
              </a:xfrm>
              <a:custGeom>
                <a:avLst/>
                <a:gdLst/>
                <a:ahLst/>
                <a:cxnLst/>
                <a:rect l="l" t="t" r="r" b="b"/>
                <a:pathLst>
                  <a:path w="1437769" h="812800">
                    <a:moveTo>
                      <a:pt x="0" y="0"/>
                    </a:moveTo>
                    <a:lnTo>
                      <a:pt x="1437769" y="0"/>
                    </a:lnTo>
                    <a:lnTo>
                      <a:pt x="1437769" y="812800"/>
                    </a:lnTo>
                    <a:lnTo>
                      <a:pt x="0" y="812800"/>
                    </a:lnTo>
                    <a:close/>
                  </a:path>
                </a:pathLst>
              </a:custGeom>
              <a:solidFill>
                <a:srgbClr val="882A1B"/>
              </a:solidFill>
            </p:spPr>
          </p:sp>
          <p:sp>
            <p:nvSpPr>
              <p:cNvPr id="8" name="TextBox 8"/>
              <p:cNvSpPr txBox="1"/>
              <p:nvPr/>
            </p:nvSpPr>
            <p:spPr>
              <a:xfrm>
                <a:off x="0" y="-38100"/>
                <a:ext cx="1437769" cy="850900"/>
              </a:xfrm>
              <a:prstGeom prst="rect">
                <a:avLst/>
              </a:prstGeom>
            </p:spPr>
            <p:txBody>
              <a:bodyPr lIns="50800" tIns="50800" rIns="50800" bIns="50800" rtlCol="0" anchor="ctr"/>
              <a:lstStyle/>
              <a:p>
                <a:pPr algn="ctr">
                  <a:lnSpc>
                    <a:spcPts val="3079"/>
                  </a:lnSpc>
                </a:pPr>
                <a:endParaRPr/>
              </a:p>
            </p:txBody>
          </p:sp>
        </p:grpSp>
        <p:sp>
          <p:nvSpPr>
            <p:cNvPr id="9" name="TextBox 9"/>
            <p:cNvSpPr txBox="1"/>
            <p:nvPr/>
          </p:nvSpPr>
          <p:spPr>
            <a:xfrm>
              <a:off x="177800" y="2954867"/>
              <a:ext cx="17926228" cy="969433"/>
            </a:xfrm>
            <a:prstGeom prst="rect">
              <a:avLst/>
            </a:prstGeom>
          </p:spPr>
          <p:txBody>
            <a:bodyPr lIns="0" tIns="0" rIns="0" bIns="0" rtlCol="0" anchor="t">
              <a:spAutoFit/>
            </a:bodyPr>
            <a:lstStyle/>
            <a:p>
              <a:pPr marL="0" lvl="0" indent="0">
                <a:lnSpc>
                  <a:spcPts val="5600"/>
                </a:lnSpc>
                <a:spcBef>
                  <a:spcPct val="0"/>
                </a:spcBef>
              </a:pPr>
              <a:r>
                <a:rPr lang="en-US" sz="5000">
                  <a:solidFill>
                    <a:srgbClr val="F4F1E8"/>
                  </a:solidFill>
                  <a:latin typeface="Cabin"/>
                </a:rPr>
                <a:t>I. Mã hóa Huffman</a:t>
              </a:r>
            </a:p>
          </p:txBody>
        </p:sp>
      </p:grpSp>
      <p:grpSp>
        <p:nvGrpSpPr>
          <p:cNvPr id="10" name="Group 10"/>
          <p:cNvGrpSpPr/>
          <p:nvPr/>
        </p:nvGrpSpPr>
        <p:grpSpPr>
          <a:xfrm>
            <a:off x="-1751523" y="-1660351"/>
            <a:ext cx="4579312" cy="4579312"/>
            <a:chOff x="0" y="0"/>
            <a:chExt cx="6105749" cy="6105749"/>
          </a:xfrm>
        </p:grpSpPr>
        <p:sp>
          <p:nvSpPr>
            <p:cNvPr id="11" name="Freeform 11"/>
            <p:cNvSpPr/>
            <p:nvPr/>
          </p:nvSpPr>
          <p:spPr>
            <a:xfrm>
              <a:off x="0" y="0"/>
              <a:ext cx="6105749" cy="6105749"/>
            </a:xfrm>
            <a:custGeom>
              <a:avLst/>
              <a:gdLst/>
              <a:ahLst/>
              <a:cxnLst/>
              <a:rect l="l" t="t" r="r" b="b"/>
              <a:pathLst>
                <a:path w="6105749" h="6105749">
                  <a:moveTo>
                    <a:pt x="0" y="0"/>
                  </a:moveTo>
                  <a:lnTo>
                    <a:pt x="6105749" y="0"/>
                  </a:lnTo>
                  <a:lnTo>
                    <a:pt x="6105749" y="6105749"/>
                  </a:lnTo>
                  <a:lnTo>
                    <a:pt x="0" y="610574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12"/>
            <p:cNvSpPr/>
            <p:nvPr/>
          </p:nvSpPr>
          <p:spPr>
            <a:xfrm>
              <a:off x="101600" y="88900"/>
              <a:ext cx="5809510" cy="5809510"/>
            </a:xfrm>
            <a:custGeom>
              <a:avLst/>
              <a:gdLst/>
              <a:ahLst/>
              <a:cxnLst/>
              <a:rect l="l" t="t" r="r" b="b"/>
              <a:pathLst>
                <a:path w="5809510" h="5809510">
                  <a:moveTo>
                    <a:pt x="0" y="0"/>
                  </a:moveTo>
                  <a:lnTo>
                    <a:pt x="5809510" y="0"/>
                  </a:lnTo>
                  <a:lnTo>
                    <a:pt x="5809510" y="5809510"/>
                  </a:lnTo>
                  <a:lnTo>
                    <a:pt x="0" y="580951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Freeform 13"/>
            <p:cNvSpPr/>
            <p:nvPr/>
          </p:nvSpPr>
          <p:spPr>
            <a:xfrm>
              <a:off x="187583" y="177800"/>
              <a:ext cx="5486400" cy="5486400"/>
            </a:xfrm>
            <a:custGeom>
              <a:avLst/>
              <a:gdLst/>
              <a:ahLst/>
              <a:cxnLst/>
              <a:rect l="l" t="t" r="r" b="b"/>
              <a:pathLst>
                <a:path w="5486400" h="5486400">
                  <a:moveTo>
                    <a:pt x="0" y="0"/>
                  </a:moveTo>
                  <a:lnTo>
                    <a:pt x="5486400" y="0"/>
                  </a:lnTo>
                  <a:lnTo>
                    <a:pt x="5486400" y="5486400"/>
                  </a:lnTo>
                  <a:lnTo>
                    <a:pt x="0" y="54864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sp>
        <p:nvSpPr>
          <p:cNvPr id="14" name="TextBox 14"/>
          <p:cNvSpPr txBox="1"/>
          <p:nvPr/>
        </p:nvSpPr>
        <p:spPr>
          <a:xfrm>
            <a:off x="111928" y="403225"/>
            <a:ext cx="2103526" cy="1422400"/>
          </a:xfrm>
          <a:prstGeom prst="rect">
            <a:avLst/>
          </a:prstGeom>
        </p:spPr>
        <p:txBody>
          <a:bodyPr lIns="0" tIns="0" rIns="0" bIns="0" rtlCol="0" anchor="t">
            <a:spAutoFit/>
          </a:bodyPr>
          <a:lstStyle/>
          <a:p>
            <a:pPr marL="0" lvl="0" indent="0" algn="ctr">
              <a:lnSpc>
                <a:spcPts val="5600"/>
              </a:lnSpc>
              <a:spcBef>
                <a:spcPct val="0"/>
              </a:spcBef>
            </a:pPr>
            <a:r>
              <a:rPr lang="en-US" sz="5000">
                <a:solidFill>
                  <a:srgbClr val="F4F1E8"/>
                </a:solidFill>
                <a:latin typeface="Cabin"/>
              </a:rPr>
              <a:t>Phương pháp</a:t>
            </a:r>
          </a:p>
        </p:txBody>
      </p:sp>
      <p:sp>
        <p:nvSpPr>
          <p:cNvPr id="15" name="TextBox 15"/>
          <p:cNvSpPr txBox="1"/>
          <p:nvPr/>
        </p:nvSpPr>
        <p:spPr>
          <a:xfrm>
            <a:off x="8109780" y="962025"/>
            <a:ext cx="10931418" cy="8952605"/>
          </a:xfrm>
          <a:prstGeom prst="rect">
            <a:avLst/>
          </a:prstGeom>
        </p:spPr>
        <p:txBody>
          <a:bodyPr lIns="0" tIns="0" rIns="0" bIns="0" rtlCol="0" anchor="t">
            <a:spAutoFit/>
          </a:bodyPr>
          <a:lstStyle/>
          <a:p>
            <a:pPr>
              <a:lnSpc>
                <a:spcPts val="4419"/>
              </a:lnSpc>
              <a:spcBef>
                <a:spcPct val="0"/>
              </a:spcBef>
            </a:pPr>
            <a:r>
              <a:rPr lang="en-US" sz="3156">
                <a:solidFill>
                  <a:srgbClr val="000000"/>
                </a:solidFill>
                <a:latin typeface="Muli"/>
              </a:rPr>
              <a:t>Algorithm Huffman (c) {</a:t>
            </a:r>
          </a:p>
          <a:p>
            <a:pPr>
              <a:lnSpc>
                <a:spcPts val="4419"/>
              </a:lnSpc>
              <a:spcBef>
                <a:spcPct val="0"/>
              </a:spcBef>
            </a:pPr>
            <a:r>
              <a:rPr lang="en-US" sz="3156">
                <a:solidFill>
                  <a:srgbClr val="000000"/>
                </a:solidFill>
                <a:latin typeface="Muli"/>
              </a:rPr>
              <a:t>   n= |c| </a:t>
            </a:r>
          </a:p>
          <a:p>
            <a:pPr>
              <a:lnSpc>
                <a:spcPts val="4419"/>
              </a:lnSpc>
              <a:spcBef>
                <a:spcPct val="0"/>
              </a:spcBef>
            </a:pPr>
            <a:endParaRPr lang="en-US" sz="3156">
              <a:solidFill>
                <a:srgbClr val="000000"/>
              </a:solidFill>
              <a:latin typeface="Muli"/>
            </a:endParaRPr>
          </a:p>
          <a:p>
            <a:pPr>
              <a:lnSpc>
                <a:spcPts val="4419"/>
              </a:lnSpc>
              <a:spcBef>
                <a:spcPct val="0"/>
              </a:spcBef>
            </a:pPr>
            <a:r>
              <a:rPr lang="en-US" sz="3156">
                <a:solidFill>
                  <a:srgbClr val="000000"/>
                </a:solidFill>
                <a:latin typeface="Muli"/>
              </a:rPr>
              <a:t>   Q = c </a:t>
            </a:r>
          </a:p>
          <a:p>
            <a:pPr>
              <a:lnSpc>
                <a:spcPts val="4419"/>
              </a:lnSpc>
              <a:spcBef>
                <a:spcPct val="0"/>
              </a:spcBef>
            </a:pPr>
            <a:r>
              <a:rPr lang="en-US" sz="3156">
                <a:solidFill>
                  <a:srgbClr val="000000"/>
                </a:solidFill>
                <a:latin typeface="Muli"/>
              </a:rPr>
              <a:t>   for i&lt;-1 to n-1</a:t>
            </a:r>
          </a:p>
          <a:p>
            <a:pPr>
              <a:lnSpc>
                <a:spcPts val="4419"/>
              </a:lnSpc>
              <a:spcBef>
                <a:spcPct val="0"/>
              </a:spcBef>
            </a:pPr>
            <a:endParaRPr lang="en-US" sz="3156">
              <a:solidFill>
                <a:srgbClr val="000000"/>
              </a:solidFill>
              <a:latin typeface="Muli"/>
            </a:endParaRPr>
          </a:p>
          <a:p>
            <a:pPr>
              <a:lnSpc>
                <a:spcPts val="4419"/>
              </a:lnSpc>
              <a:spcBef>
                <a:spcPct val="0"/>
              </a:spcBef>
            </a:pPr>
            <a:r>
              <a:rPr lang="en-US" sz="3156">
                <a:solidFill>
                  <a:srgbClr val="000000"/>
                </a:solidFill>
                <a:latin typeface="Muli"/>
              </a:rPr>
              <a:t>   do {</a:t>
            </a:r>
          </a:p>
          <a:p>
            <a:pPr>
              <a:lnSpc>
                <a:spcPts val="4419"/>
              </a:lnSpc>
              <a:spcBef>
                <a:spcPct val="0"/>
              </a:spcBef>
            </a:pPr>
            <a:r>
              <a:rPr lang="en-US" sz="3156">
                <a:solidFill>
                  <a:srgbClr val="000000"/>
                </a:solidFill>
                <a:latin typeface="Muli"/>
              </a:rPr>
              <a:t>       temp &lt;- get node ()</a:t>
            </a:r>
          </a:p>
          <a:p>
            <a:pPr>
              <a:lnSpc>
                <a:spcPts val="4419"/>
              </a:lnSpc>
              <a:spcBef>
                <a:spcPct val="0"/>
              </a:spcBef>
            </a:pPr>
            <a:r>
              <a:rPr lang="en-US" sz="3156">
                <a:solidFill>
                  <a:srgbClr val="000000"/>
                </a:solidFill>
                <a:latin typeface="Muli"/>
              </a:rPr>
              <a:t>       left (temp] Get_min (Q) right [temp] Get Min (Q)</a:t>
            </a:r>
          </a:p>
          <a:p>
            <a:pPr>
              <a:lnSpc>
                <a:spcPts val="4419"/>
              </a:lnSpc>
              <a:spcBef>
                <a:spcPct val="0"/>
              </a:spcBef>
            </a:pPr>
            <a:r>
              <a:rPr lang="en-US" sz="3156">
                <a:solidFill>
                  <a:srgbClr val="000000"/>
                </a:solidFill>
                <a:latin typeface="Muli"/>
              </a:rPr>
              <a:t>       a = left [temp], b = right [temp]</a:t>
            </a:r>
          </a:p>
          <a:p>
            <a:pPr>
              <a:lnSpc>
                <a:spcPts val="4419"/>
              </a:lnSpc>
              <a:spcBef>
                <a:spcPct val="0"/>
              </a:spcBef>
            </a:pPr>
            <a:r>
              <a:rPr lang="en-US" sz="3156">
                <a:solidFill>
                  <a:srgbClr val="000000"/>
                </a:solidFill>
                <a:latin typeface="Muli"/>
              </a:rPr>
              <a:t>       F [temp]&lt;- f[a] + [b]</a:t>
            </a:r>
          </a:p>
          <a:p>
            <a:pPr>
              <a:lnSpc>
                <a:spcPts val="4419"/>
              </a:lnSpc>
              <a:spcBef>
                <a:spcPct val="0"/>
              </a:spcBef>
            </a:pPr>
            <a:r>
              <a:rPr lang="en-US" sz="3156">
                <a:solidFill>
                  <a:srgbClr val="000000"/>
                </a:solidFill>
                <a:latin typeface="Muli"/>
              </a:rPr>
              <a:t>       insert (Q, temp)</a:t>
            </a:r>
          </a:p>
          <a:p>
            <a:pPr>
              <a:lnSpc>
                <a:spcPts val="4419"/>
              </a:lnSpc>
              <a:spcBef>
                <a:spcPct val="0"/>
              </a:spcBef>
            </a:pPr>
            <a:r>
              <a:rPr lang="en-US" sz="3156">
                <a:solidFill>
                  <a:srgbClr val="000000"/>
                </a:solidFill>
                <a:latin typeface="Muli"/>
              </a:rPr>
              <a:t>    }</a:t>
            </a:r>
          </a:p>
          <a:p>
            <a:pPr>
              <a:lnSpc>
                <a:spcPts val="4419"/>
              </a:lnSpc>
              <a:spcBef>
                <a:spcPct val="0"/>
              </a:spcBef>
            </a:pPr>
            <a:endParaRPr lang="en-US" sz="3156">
              <a:solidFill>
                <a:srgbClr val="000000"/>
              </a:solidFill>
              <a:latin typeface="Muli"/>
            </a:endParaRPr>
          </a:p>
          <a:p>
            <a:pPr>
              <a:lnSpc>
                <a:spcPts val="4419"/>
              </a:lnSpc>
              <a:spcBef>
                <a:spcPct val="0"/>
              </a:spcBef>
            </a:pPr>
            <a:r>
              <a:rPr lang="en-US" sz="3156">
                <a:solidFill>
                  <a:srgbClr val="000000"/>
                </a:solidFill>
                <a:latin typeface="Muli"/>
              </a:rPr>
              <a:t>return Get_min (0)</a:t>
            </a:r>
          </a:p>
          <a:p>
            <a:pPr>
              <a:lnSpc>
                <a:spcPts val="4419"/>
              </a:lnSpc>
              <a:spcBef>
                <a:spcPct val="0"/>
              </a:spcBef>
            </a:pPr>
            <a:r>
              <a:rPr lang="en-US" sz="3156">
                <a:solidFill>
                  <a:srgbClr val="000000"/>
                </a:solidFill>
                <a:latin typeface="Muli"/>
              </a:rPr>
              <a:t>}</a:t>
            </a:r>
          </a:p>
        </p:txBody>
      </p:sp>
      <p:sp>
        <p:nvSpPr>
          <p:cNvPr id="16" name="Freeform 16"/>
          <p:cNvSpPr/>
          <p:nvPr/>
        </p:nvSpPr>
        <p:spPr>
          <a:xfrm>
            <a:off x="1828733" y="2918961"/>
            <a:ext cx="4936760" cy="6339339"/>
          </a:xfrm>
          <a:custGeom>
            <a:avLst/>
            <a:gdLst/>
            <a:ahLst/>
            <a:cxnLst/>
            <a:rect l="l" t="t" r="r" b="b"/>
            <a:pathLst>
              <a:path w="4936760" h="6339339">
                <a:moveTo>
                  <a:pt x="0" y="0"/>
                </a:moveTo>
                <a:lnTo>
                  <a:pt x="4936760" y="0"/>
                </a:lnTo>
                <a:lnTo>
                  <a:pt x="4936760" y="6339339"/>
                </a:lnTo>
                <a:lnTo>
                  <a:pt x="0" y="6339339"/>
                </a:lnTo>
                <a:lnTo>
                  <a:pt x="0" y="0"/>
                </a:lnTo>
                <a:close/>
              </a:path>
            </a:pathLst>
          </a:custGeom>
          <a:blipFill>
            <a:blip r:embed="rId8"/>
            <a:stretch>
              <a:fillRect/>
            </a:stretch>
          </a:blipFill>
        </p:spPr>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4F1E8"/>
        </a:solidFill>
        <a:effectLst/>
      </p:bgPr>
    </p:bg>
    <p:spTree>
      <p:nvGrpSpPr>
        <p:cNvPr id="1" name=""/>
        <p:cNvGrpSpPr/>
        <p:nvPr/>
      </p:nvGrpSpPr>
      <p:grpSpPr>
        <a:xfrm>
          <a:off x="0" y="0"/>
          <a:ext cx="0" cy="0"/>
          <a:chOff x="0" y="0"/>
          <a:chExt cx="0" cy="0"/>
        </a:xfrm>
      </p:grpSpPr>
      <p:grpSp>
        <p:nvGrpSpPr>
          <p:cNvPr id="2" name="Group 2"/>
          <p:cNvGrpSpPr/>
          <p:nvPr/>
        </p:nvGrpSpPr>
        <p:grpSpPr>
          <a:xfrm>
            <a:off x="9339387" y="9955221"/>
            <a:ext cx="8948613" cy="3086100"/>
            <a:chOff x="0" y="0"/>
            <a:chExt cx="2356836" cy="812800"/>
          </a:xfrm>
        </p:grpSpPr>
        <p:sp>
          <p:nvSpPr>
            <p:cNvPr id="3" name="Freeform 3"/>
            <p:cNvSpPr/>
            <p:nvPr/>
          </p:nvSpPr>
          <p:spPr>
            <a:xfrm>
              <a:off x="0" y="0"/>
              <a:ext cx="2356836" cy="812800"/>
            </a:xfrm>
            <a:custGeom>
              <a:avLst/>
              <a:gdLst/>
              <a:ahLst/>
              <a:cxnLst/>
              <a:rect l="l" t="t" r="r" b="b"/>
              <a:pathLst>
                <a:path w="2356836" h="812800">
                  <a:moveTo>
                    <a:pt x="0" y="0"/>
                  </a:moveTo>
                  <a:lnTo>
                    <a:pt x="2356836" y="0"/>
                  </a:lnTo>
                  <a:lnTo>
                    <a:pt x="2356836" y="812800"/>
                  </a:lnTo>
                  <a:lnTo>
                    <a:pt x="0" y="812800"/>
                  </a:lnTo>
                  <a:close/>
                </a:path>
              </a:pathLst>
            </a:custGeom>
            <a:solidFill>
              <a:srgbClr val="882A1B"/>
            </a:solidFill>
          </p:spPr>
        </p:sp>
        <p:sp>
          <p:nvSpPr>
            <p:cNvPr id="4" name="TextBox 4"/>
            <p:cNvSpPr txBox="1"/>
            <p:nvPr/>
          </p:nvSpPr>
          <p:spPr>
            <a:xfrm>
              <a:off x="0" y="-38100"/>
              <a:ext cx="2356836" cy="850900"/>
            </a:xfrm>
            <a:prstGeom prst="rect">
              <a:avLst/>
            </a:prstGeom>
          </p:spPr>
          <p:txBody>
            <a:bodyPr lIns="50800" tIns="50800" rIns="50800" bIns="50800" rtlCol="0" anchor="ctr"/>
            <a:lstStyle/>
            <a:p>
              <a:pPr algn="ctr">
                <a:lnSpc>
                  <a:spcPts val="3079"/>
                </a:lnSpc>
              </a:pPr>
              <a:endParaRPr/>
            </a:p>
          </p:txBody>
        </p:sp>
      </p:grpSp>
      <p:grpSp>
        <p:nvGrpSpPr>
          <p:cNvPr id="5" name="Group 5"/>
          <p:cNvGrpSpPr/>
          <p:nvPr/>
        </p:nvGrpSpPr>
        <p:grpSpPr>
          <a:xfrm>
            <a:off x="12827449" y="-2057400"/>
            <a:ext cx="13578021" cy="3086100"/>
            <a:chOff x="0" y="0"/>
            <a:chExt cx="18104028" cy="4114800"/>
          </a:xfrm>
        </p:grpSpPr>
        <p:grpSp>
          <p:nvGrpSpPr>
            <p:cNvPr id="6" name="Group 6"/>
            <p:cNvGrpSpPr/>
            <p:nvPr/>
          </p:nvGrpSpPr>
          <p:grpSpPr>
            <a:xfrm>
              <a:off x="0" y="0"/>
              <a:ext cx="7278707" cy="4114800"/>
              <a:chOff x="0" y="0"/>
              <a:chExt cx="1437769" cy="812800"/>
            </a:xfrm>
          </p:grpSpPr>
          <p:sp>
            <p:nvSpPr>
              <p:cNvPr id="7" name="Freeform 7"/>
              <p:cNvSpPr/>
              <p:nvPr/>
            </p:nvSpPr>
            <p:spPr>
              <a:xfrm>
                <a:off x="0" y="0"/>
                <a:ext cx="1437769" cy="812800"/>
              </a:xfrm>
              <a:custGeom>
                <a:avLst/>
                <a:gdLst/>
                <a:ahLst/>
                <a:cxnLst/>
                <a:rect l="l" t="t" r="r" b="b"/>
                <a:pathLst>
                  <a:path w="1437769" h="812800">
                    <a:moveTo>
                      <a:pt x="0" y="0"/>
                    </a:moveTo>
                    <a:lnTo>
                      <a:pt x="1437769" y="0"/>
                    </a:lnTo>
                    <a:lnTo>
                      <a:pt x="1437769" y="812800"/>
                    </a:lnTo>
                    <a:lnTo>
                      <a:pt x="0" y="812800"/>
                    </a:lnTo>
                    <a:close/>
                  </a:path>
                </a:pathLst>
              </a:custGeom>
              <a:solidFill>
                <a:srgbClr val="882A1B"/>
              </a:solidFill>
            </p:spPr>
          </p:sp>
          <p:sp>
            <p:nvSpPr>
              <p:cNvPr id="8" name="TextBox 8"/>
              <p:cNvSpPr txBox="1"/>
              <p:nvPr/>
            </p:nvSpPr>
            <p:spPr>
              <a:xfrm>
                <a:off x="0" y="-38100"/>
                <a:ext cx="1437769" cy="850900"/>
              </a:xfrm>
              <a:prstGeom prst="rect">
                <a:avLst/>
              </a:prstGeom>
            </p:spPr>
            <p:txBody>
              <a:bodyPr lIns="50800" tIns="50800" rIns="50800" bIns="50800" rtlCol="0" anchor="ctr"/>
              <a:lstStyle/>
              <a:p>
                <a:pPr algn="ctr">
                  <a:lnSpc>
                    <a:spcPts val="3079"/>
                  </a:lnSpc>
                </a:pPr>
                <a:endParaRPr/>
              </a:p>
            </p:txBody>
          </p:sp>
        </p:grpSp>
        <p:sp>
          <p:nvSpPr>
            <p:cNvPr id="9" name="TextBox 9"/>
            <p:cNvSpPr txBox="1"/>
            <p:nvPr/>
          </p:nvSpPr>
          <p:spPr>
            <a:xfrm>
              <a:off x="177800" y="2954867"/>
              <a:ext cx="17926228" cy="969433"/>
            </a:xfrm>
            <a:prstGeom prst="rect">
              <a:avLst/>
            </a:prstGeom>
          </p:spPr>
          <p:txBody>
            <a:bodyPr lIns="0" tIns="0" rIns="0" bIns="0" rtlCol="0" anchor="t">
              <a:spAutoFit/>
            </a:bodyPr>
            <a:lstStyle/>
            <a:p>
              <a:pPr marL="0" lvl="0" indent="0">
                <a:lnSpc>
                  <a:spcPts val="5600"/>
                </a:lnSpc>
                <a:spcBef>
                  <a:spcPct val="0"/>
                </a:spcBef>
              </a:pPr>
              <a:r>
                <a:rPr lang="en-US" sz="5000">
                  <a:solidFill>
                    <a:srgbClr val="F4F1E8"/>
                  </a:solidFill>
                  <a:latin typeface="Cabin"/>
                </a:rPr>
                <a:t>I. Mã hóa Huffman</a:t>
              </a:r>
            </a:p>
          </p:txBody>
        </p:sp>
      </p:grpSp>
      <p:grpSp>
        <p:nvGrpSpPr>
          <p:cNvPr id="10" name="Group 10"/>
          <p:cNvGrpSpPr/>
          <p:nvPr/>
        </p:nvGrpSpPr>
        <p:grpSpPr>
          <a:xfrm>
            <a:off x="-1751523" y="-1660351"/>
            <a:ext cx="4579312" cy="4579312"/>
            <a:chOff x="0" y="0"/>
            <a:chExt cx="6105749" cy="6105749"/>
          </a:xfrm>
        </p:grpSpPr>
        <p:sp>
          <p:nvSpPr>
            <p:cNvPr id="11" name="Freeform 11"/>
            <p:cNvSpPr/>
            <p:nvPr/>
          </p:nvSpPr>
          <p:spPr>
            <a:xfrm>
              <a:off x="0" y="0"/>
              <a:ext cx="6105749" cy="6105749"/>
            </a:xfrm>
            <a:custGeom>
              <a:avLst/>
              <a:gdLst/>
              <a:ahLst/>
              <a:cxnLst/>
              <a:rect l="l" t="t" r="r" b="b"/>
              <a:pathLst>
                <a:path w="6105749" h="6105749">
                  <a:moveTo>
                    <a:pt x="0" y="0"/>
                  </a:moveTo>
                  <a:lnTo>
                    <a:pt x="6105749" y="0"/>
                  </a:lnTo>
                  <a:lnTo>
                    <a:pt x="6105749" y="6105749"/>
                  </a:lnTo>
                  <a:lnTo>
                    <a:pt x="0" y="610574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12"/>
            <p:cNvSpPr/>
            <p:nvPr/>
          </p:nvSpPr>
          <p:spPr>
            <a:xfrm>
              <a:off x="101600" y="88900"/>
              <a:ext cx="5809510" cy="5809510"/>
            </a:xfrm>
            <a:custGeom>
              <a:avLst/>
              <a:gdLst/>
              <a:ahLst/>
              <a:cxnLst/>
              <a:rect l="l" t="t" r="r" b="b"/>
              <a:pathLst>
                <a:path w="5809510" h="5809510">
                  <a:moveTo>
                    <a:pt x="0" y="0"/>
                  </a:moveTo>
                  <a:lnTo>
                    <a:pt x="5809510" y="0"/>
                  </a:lnTo>
                  <a:lnTo>
                    <a:pt x="5809510" y="5809510"/>
                  </a:lnTo>
                  <a:lnTo>
                    <a:pt x="0" y="580951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Freeform 13"/>
            <p:cNvSpPr/>
            <p:nvPr/>
          </p:nvSpPr>
          <p:spPr>
            <a:xfrm>
              <a:off x="187583" y="177800"/>
              <a:ext cx="5486400" cy="5486400"/>
            </a:xfrm>
            <a:custGeom>
              <a:avLst/>
              <a:gdLst/>
              <a:ahLst/>
              <a:cxnLst/>
              <a:rect l="l" t="t" r="r" b="b"/>
              <a:pathLst>
                <a:path w="5486400" h="5486400">
                  <a:moveTo>
                    <a:pt x="0" y="0"/>
                  </a:moveTo>
                  <a:lnTo>
                    <a:pt x="5486400" y="0"/>
                  </a:lnTo>
                  <a:lnTo>
                    <a:pt x="5486400" y="5486400"/>
                  </a:lnTo>
                  <a:lnTo>
                    <a:pt x="0" y="54864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graphicFrame>
        <p:nvGraphicFramePr>
          <p:cNvPr id="14" name="Table 14"/>
          <p:cNvGraphicFramePr>
            <a:graphicFrameLocks noGrp="1"/>
          </p:cNvGraphicFramePr>
          <p:nvPr/>
        </p:nvGraphicFramePr>
        <p:xfrm>
          <a:off x="1690889" y="3086100"/>
          <a:ext cx="4582710" cy="6172200"/>
        </p:xfrm>
        <a:graphic>
          <a:graphicData uri="http://schemas.openxmlformats.org/drawingml/2006/table">
            <a:tbl>
              <a:tblPr/>
              <a:tblGrid>
                <a:gridCol w="2291355">
                  <a:extLst>
                    <a:ext uri="{9D8B030D-6E8A-4147-A177-3AD203B41FA5}">
                      <a16:colId xmlns:a16="http://schemas.microsoft.com/office/drawing/2014/main" val="20000"/>
                    </a:ext>
                  </a:extLst>
                </a:gridCol>
                <a:gridCol w="2291355">
                  <a:extLst>
                    <a:ext uri="{9D8B030D-6E8A-4147-A177-3AD203B41FA5}">
                      <a16:colId xmlns:a16="http://schemas.microsoft.com/office/drawing/2014/main" val="20001"/>
                    </a:ext>
                  </a:extLst>
                </a:gridCol>
              </a:tblGrid>
              <a:tr h="1543050">
                <a:tc>
                  <a:txBody>
                    <a:bodyPr/>
                    <a:lstStyle/>
                    <a:p>
                      <a:pPr algn="ctr">
                        <a:lnSpc>
                          <a:spcPts val="5459"/>
                        </a:lnSpc>
                        <a:defRPr/>
                      </a:pPr>
                      <a:r>
                        <a:rPr lang="en-US" sz="3899">
                          <a:solidFill>
                            <a:srgbClr val="000000"/>
                          </a:solidFill>
                          <a:latin typeface="Muli Bold"/>
                        </a:rPr>
                        <a:t>Ký tự</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solidFill>
                      <a:srgbClr val="FFEBCD"/>
                    </a:solidFill>
                  </a:tcPr>
                </a:tc>
                <a:tc>
                  <a:txBody>
                    <a:bodyPr/>
                    <a:lstStyle/>
                    <a:p>
                      <a:pPr algn="ctr">
                        <a:lnSpc>
                          <a:spcPts val="5459"/>
                        </a:lnSpc>
                        <a:defRPr/>
                      </a:pPr>
                      <a:r>
                        <a:rPr lang="en-US" sz="3899">
                          <a:solidFill>
                            <a:srgbClr val="000000"/>
                          </a:solidFill>
                          <a:latin typeface="Muli Bold"/>
                        </a:rPr>
                        <a:t>Tần số</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solidFill>
                      <a:srgbClr val="FFEBCD"/>
                    </a:solidFill>
                  </a:tcPr>
                </a:tc>
                <a:extLst>
                  <a:ext uri="{0D108BD9-81ED-4DB2-BD59-A6C34878D82A}">
                    <a16:rowId xmlns:a16="http://schemas.microsoft.com/office/drawing/2014/main" val="10000"/>
                  </a:ext>
                </a:extLst>
              </a:tr>
              <a:tr h="1543050">
                <a:tc>
                  <a:txBody>
                    <a:bodyPr/>
                    <a:lstStyle/>
                    <a:p>
                      <a:pPr algn="ctr">
                        <a:lnSpc>
                          <a:spcPts val="5459"/>
                        </a:lnSpc>
                        <a:defRPr/>
                      </a:pPr>
                      <a:r>
                        <a:rPr lang="en-US" sz="3900">
                          <a:solidFill>
                            <a:srgbClr val="000000"/>
                          </a:solidFill>
                          <a:latin typeface="Muli"/>
                        </a:rPr>
                        <a:t>a</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tcPr>
                </a:tc>
                <a:tc>
                  <a:txBody>
                    <a:bodyPr/>
                    <a:lstStyle/>
                    <a:p>
                      <a:pPr algn="ctr">
                        <a:lnSpc>
                          <a:spcPts val="5459"/>
                        </a:lnSpc>
                        <a:defRPr/>
                      </a:pPr>
                      <a:r>
                        <a:rPr lang="en-US" sz="3900">
                          <a:solidFill>
                            <a:srgbClr val="000000"/>
                          </a:solidFill>
                          <a:latin typeface="Muli"/>
                        </a:rPr>
                        <a:t>5</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tcPr>
                </a:tc>
                <a:extLst>
                  <a:ext uri="{0D108BD9-81ED-4DB2-BD59-A6C34878D82A}">
                    <a16:rowId xmlns:a16="http://schemas.microsoft.com/office/drawing/2014/main" val="10001"/>
                  </a:ext>
                </a:extLst>
              </a:tr>
              <a:tr h="1543050">
                <a:tc>
                  <a:txBody>
                    <a:bodyPr/>
                    <a:lstStyle/>
                    <a:p>
                      <a:pPr algn="ctr">
                        <a:lnSpc>
                          <a:spcPts val="5459"/>
                        </a:lnSpc>
                        <a:defRPr/>
                      </a:pPr>
                      <a:r>
                        <a:rPr lang="en-US" sz="3900">
                          <a:solidFill>
                            <a:srgbClr val="000000"/>
                          </a:solidFill>
                          <a:latin typeface="Muli"/>
                        </a:rPr>
                        <a:t>b</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tcPr>
                </a:tc>
                <a:tc>
                  <a:txBody>
                    <a:bodyPr/>
                    <a:lstStyle/>
                    <a:p>
                      <a:pPr algn="ctr">
                        <a:lnSpc>
                          <a:spcPts val="5459"/>
                        </a:lnSpc>
                        <a:defRPr/>
                      </a:pPr>
                      <a:r>
                        <a:rPr lang="en-US" sz="3900">
                          <a:solidFill>
                            <a:srgbClr val="000000"/>
                          </a:solidFill>
                          <a:latin typeface="Muli"/>
                        </a:rPr>
                        <a:t>9</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tcPr>
                </a:tc>
                <a:extLst>
                  <a:ext uri="{0D108BD9-81ED-4DB2-BD59-A6C34878D82A}">
                    <a16:rowId xmlns:a16="http://schemas.microsoft.com/office/drawing/2014/main" val="10002"/>
                  </a:ext>
                </a:extLst>
              </a:tr>
              <a:tr h="1543050">
                <a:tc>
                  <a:txBody>
                    <a:bodyPr/>
                    <a:lstStyle/>
                    <a:p>
                      <a:pPr algn="ctr">
                        <a:lnSpc>
                          <a:spcPts val="5459"/>
                        </a:lnSpc>
                        <a:defRPr/>
                      </a:pPr>
                      <a:r>
                        <a:rPr lang="en-US" sz="3900">
                          <a:solidFill>
                            <a:srgbClr val="000000"/>
                          </a:solidFill>
                          <a:latin typeface="Muli"/>
                        </a:rPr>
                        <a:t>c</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tcPr>
                </a:tc>
                <a:tc>
                  <a:txBody>
                    <a:bodyPr/>
                    <a:lstStyle/>
                    <a:p>
                      <a:pPr algn="ctr">
                        <a:lnSpc>
                          <a:spcPts val="5459"/>
                        </a:lnSpc>
                        <a:defRPr/>
                      </a:pPr>
                      <a:r>
                        <a:rPr lang="en-US" sz="3900">
                          <a:solidFill>
                            <a:srgbClr val="000000"/>
                          </a:solidFill>
                          <a:latin typeface="Muli"/>
                        </a:rPr>
                        <a:t>12</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15" name="TextBox 15"/>
          <p:cNvSpPr txBox="1"/>
          <p:nvPr/>
        </p:nvSpPr>
        <p:spPr>
          <a:xfrm>
            <a:off x="111928" y="403225"/>
            <a:ext cx="2103526" cy="1422400"/>
          </a:xfrm>
          <a:prstGeom prst="rect">
            <a:avLst/>
          </a:prstGeom>
        </p:spPr>
        <p:txBody>
          <a:bodyPr lIns="0" tIns="0" rIns="0" bIns="0" rtlCol="0" anchor="t">
            <a:spAutoFit/>
          </a:bodyPr>
          <a:lstStyle/>
          <a:p>
            <a:pPr marL="0" lvl="0" indent="0" algn="ctr">
              <a:lnSpc>
                <a:spcPts val="5600"/>
              </a:lnSpc>
              <a:spcBef>
                <a:spcPct val="0"/>
              </a:spcBef>
            </a:pPr>
            <a:r>
              <a:rPr lang="en-US" sz="5000">
                <a:solidFill>
                  <a:srgbClr val="F4F1E8"/>
                </a:solidFill>
                <a:latin typeface="Cabin"/>
              </a:rPr>
              <a:t>Phương pháp</a:t>
            </a:r>
          </a:p>
        </p:txBody>
      </p:sp>
      <p:sp>
        <p:nvSpPr>
          <p:cNvPr id="16" name="TextBox 16"/>
          <p:cNvSpPr txBox="1"/>
          <p:nvPr/>
        </p:nvSpPr>
        <p:spPr>
          <a:xfrm>
            <a:off x="8109780" y="962025"/>
            <a:ext cx="10931418" cy="8952605"/>
          </a:xfrm>
          <a:prstGeom prst="rect">
            <a:avLst/>
          </a:prstGeom>
        </p:spPr>
        <p:txBody>
          <a:bodyPr lIns="0" tIns="0" rIns="0" bIns="0" rtlCol="0" anchor="t">
            <a:spAutoFit/>
          </a:bodyPr>
          <a:lstStyle/>
          <a:p>
            <a:pPr>
              <a:lnSpc>
                <a:spcPts val="4419"/>
              </a:lnSpc>
              <a:spcBef>
                <a:spcPct val="0"/>
              </a:spcBef>
            </a:pPr>
            <a:r>
              <a:rPr lang="en-US" sz="3156">
                <a:solidFill>
                  <a:srgbClr val="000000"/>
                </a:solidFill>
                <a:latin typeface="Muli"/>
              </a:rPr>
              <a:t>Algorithm Huffman (c) {</a:t>
            </a:r>
          </a:p>
          <a:p>
            <a:pPr>
              <a:lnSpc>
                <a:spcPts val="4419"/>
              </a:lnSpc>
              <a:spcBef>
                <a:spcPct val="0"/>
              </a:spcBef>
            </a:pPr>
            <a:r>
              <a:rPr lang="en-US" sz="3156">
                <a:solidFill>
                  <a:srgbClr val="000000"/>
                </a:solidFill>
                <a:latin typeface="Muli"/>
              </a:rPr>
              <a:t>   n= |c| </a:t>
            </a:r>
          </a:p>
          <a:p>
            <a:pPr>
              <a:lnSpc>
                <a:spcPts val="4419"/>
              </a:lnSpc>
              <a:spcBef>
                <a:spcPct val="0"/>
              </a:spcBef>
            </a:pPr>
            <a:endParaRPr lang="en-US" sz="3156">
              <a:solidFill>
                <a:srgbClr val="000000"/>
              </a:solidFill>
              <a:latin typeface="Muli"/>
            </a:endParaRPr>
          </a:p>
          <a:p>
            <a:pPr>
              <a:lnSpc>
                <a:spcPts val="4419"/>
              </a:lnSpc>
              <a:spcBef>
                <a:spcPct val="0"/>
              </a:spcBef>
            </a:pPr>
            <a:r>
              <a:rPr lang="en-US" sz="3156">
                <a:solidFill>
                  <a:srgbClr val="000000"/>
                </a:solidFill>
                <a:latin typeface="Muli"/>
              </a:rPr>
              <a:t>   Q = c </a:t>
            </a:r>
          </a:p>
          <a:p>
            <a:pPr>
              <a:lnSpc>
                <a:spcPts val="4419"/>
              </a:lnSpc>
              <a:spcBef>
                <a:spcPct val="0"/>
              </a:spcBef>
            </a:pPr>
            <a:r>
              <a:rPr lang="en-US" sz="3156">
                <a:solidFill>
                  <a:srgbClr val="000000"/>
                </a:solidFill>
                <a:latin typeface="Muli"/>
              </a:rPr>
              <a:t>   for i&lt;-1 to n-1</a:t>
            </a:r>
          </a:p>
          <a:p>
            <a:pPr>
              <a:lnSpc>
                <a:spcPts val="4419"/>
              </a:lnSpc>
              <a:spcBef>
                <a:spcPct val="0"/>
              </a:spcBef>
            </a:pPr>
            <a:endParaRPr lang="en-US" sz="3156">
              <a:solidFill>
                <a:srgbClr val="000000"/>
              </a:solidFill>
              <a:latin typeface="Muli"/>
            </a:endParaRPr>
          </a:p>
          <a:p>
            <a:pPr>
              <a:lnSpc>
                <a:spcPts val="4419"/>
              </a:lnSpc>
              <a:spcBef>
                <a:spcPct val="0"/>
              </a:spcBef>
            </a:pPr>
            <a:r>
              <a:rPr lang="en-US" sz="3156">
                <a:solidFill>
                  <a:srgbClr val="000000"/>
                </a:solidFill>
                <a:latin typeface="Muli"/>
              </a:rPr>
              <a:t>   do {</a:t>
            </a:r>
          </a:p>
          <a:p>
            <a:pPr>
              <a:lnSpc>
                <a:spcPts val="4419"/>
              </a:lnSpc>
              <a:spcBef>
                <a:spcPct val="0"/>
              </a:spcBef>
            </a:pPr>
            <a:r>
              <a:rPr lang="en-US" sz="3156">
                <a:solidFill>
                  <a:srgbClr val="000000"/>
                </a:solidFill>
                <a:latin typeface="Muli"/>
              </a:rPr>
              <a:t>       temp &lt;- get node ()</a:t>
            </a:r>
          </a:p>
          <a:p>
            <a:pPr>
              <a:lnSpc>
                <a:spcPts val="4419"/>
              </a:lnSpc>
              <a:spcBef>
                <a:spcPct val="0"/>
              </a:spcBef>
            </a:pPr>
            <a:r>
              <a:rPr lang="en-US" sz="3156">
                <a:solidFill>
                  <a:srgbClr val="000000"/>
                </a:solidFill>
                <a:latin typeface="Muli"/>
              </a:rPr>
              <a:t>       left (temp] Get_min (Q) right [temp] Get Min (Q)</a:t>
            </a:r>
          </a:p>
          <a:p>
            <a:pPr>
              <a:lnSpc>
                <a:spcPts val="4419"/>
              </a:lnSpc>
              <a:spcBef>
                <a:spcPct val="0"/>
              </a:spcBef>
            </a:pPr>
            <a:r>
              <a:rPr lang="en-US" sz="3156">
                <a:solidFill>
                  <a:srgbClr val="000000"/>
                </a:solidFill>
                <a:latin typeface="Muli"/>
              </a:rPr>
              <a:t>       a = left [temp], b = right [temp]</a:t>
            </a:r>
          </a:p>
          <a:p>
            <a:pPr>
              <a:lnSpc>
                <a:spcPts val="4419"/>
              </a:lnSpc>
              <a:spcBef>
                <a:spcPct val="0"/>
              </a:spcBef>
            </a:pPr>
            <a:r>
              <a:rPr lang="en-US" sz="3156">
                <a:solidFill>
                  <a:srgbClr val="000000"/>
                </a:solidFill>
                <a:latin typeface="Muli"/>
              </a:rPr>
              <a:t>       F [temp]&lt;- f[a] + [b]</a:t>
            </a:r>
          </a:p>
          <a:p>
            <a:pPr>
              <a:lnSpc>
                <a:spcPts val="4419"/>
              </a:lnSpc>
              <a:spcBef>
                <a:spcPct val="0"/>
              </a:spcBef>
            </a:pPr>
            <a:r>
              <a:rPr lang="en-US" sz="3156">
                <a:solidFill>
                  <a:srgbClr val="000000"/>
                </a:solidFill>
                <a:latin typeface="Muli"/>
              </a:rPr>
              <a:t>       insert (Q, temp)</a:t>
            </a:r>
          </a:p>
          <a:p>
            <a:pPr>
              <a:lnSpc>
                <a:spcPts val="4419"/>
              </a:lnSpc>
              <a:spcBef>
                <a:spcPct val="0"/>
              </a:spcBef>
            </a:pPr>
            <a:r>
              <a:rPr lang="en-US" sz="3156">
                <a:solidFill>
                  <a:srgbClr val="000000"/>
                </a:solidFill>
                <a:latin typeface="Muli"/>
              </a:rPr>
              <a:t>    }</a:t>
            </a:r>
          </a:p>
          <a:p>
            <a:pPr>
              <a:lnSpc>
                <a:spcPts val="4419"/>
              </a:lnSpc>
              <a:spcBef>
                <a:spcPct val="0"/>
              </a:spcBef>
            </a:pPr>
            <a:endParaRPr lang="en-US" sz="3156">
              <a:solidFill>
                <a:srgbClr val="000000"/>
              </a:solidFill>
              <a:latin typeface="Muli"/>
            </a:endParaRPr>
          </a:p>
          <a:p>
            <a:pPr>
              <a:lnSpc>
                <a:spcPts val="4419"/>
              </a:lnSpc>
              <a:spcBef>
                <a:spcPct val="0"/>
              </a:spcBef>
            </a:pPr>
            <a:r>
              <a:rPr lang="en-US" sz="3156">
                <a:solidFill>
                  <a:srgbClr val="000000"/>
                </a:solidFill>
                <a:latin typeface="Muli"/>
              </a:rPr>
              <a:t>return Get_min (0)</a:t>
            </a:r>
          </a:p>
          <a:p>
            <a:pPr>
              <a:lnSpc>
                <a:spcPts val="4419"/>
              </a:lnSpc>
              <a:spcBef>
                <a:spcPct val="0"/>
              </a:spcBef>
            </a:pPr>
            <a:r>
              <a:rPr lang="en-US" sz="3156">
                <a:solidFill>
                  <a:srgbClr val="000000"/>
                </a:solidFill>
                <a:latin typeface="Muli"/>
              </a:rPr>
              <a: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4F1E8"/>
        </a:solidFill>
        <a:effectLst/>
      </p:bgPr>
    </p:bg>
    <p:spTree>
      <p:nvGrpSpPr>
        <p:cNvPr id="1" name=""/>
        <p:cNvGrpSpPr/>
        <p:nvPr/>
      </p:nvGrpSpPr>
      <p:grpSpPr>
        <a:xfrm>
          <a:off x="0" y="0"/>
          <a:ext cx="0" cy="0"/>
          <a:chOff x="0" y="0"/>
          <a:chExt cx="0" cy="0"/>
        </a:xfrm>
      </p:grpSpPr>
      <p:grpSp>
        <p:nvGrpSpPr>
          <p:cNvPr id="2" name="Group 2"/>
          <p:cNvGrpSpPr/>
          <p:nvPr/>
        </p:nvGrpSpPr>
        <p:grpSpPr>
          <a:xfrm>
            <a:off x="9339387" y="9955221"/>
            <a:ext cx="8948613" cy="3086100"/>
            <a:chOff x="0" y="0"/>
            <a:chExt cx="2356836" cy="812800"/>
          </a:xfrm>
        </p:grpSpPr>
        <p:sp>
          <p:nvSpPr>
            <p:cNvPr id="3" name="Freeform 3"/>
            <p:cNvSpPr/>
            <p:nvPr/>
          </p:nvSpPr>
          <p:spPr>
            <a:xfrm>
              <a:off x="0" y="0"/>
              <a:ext cx="2356836" cy="812800"/>
            </a:xfrm>
            <a:custGeom>
              <a:avLst/>
              <a:gdLst/>
              <a:ahLst/>
              <a:cxnLst/>
              <a:rect l="l" t="t" r="r" b="b"/>
              <a:pathLst>
                <a:path w="2356836" h="812800">
                  <a:moveTo>
                    <a:pt x="0" y="0"/>
                  </a:moveTo>
                  <a:lnTo>
                    <a:pt x="2356836" y="0"/>
                  </a:lnTo>
                  <a:lnTo>
                    <a:pt x="2356836" y="812800"/>
                  </a:lnTo>
                  <a:lnTo>
                    <a:pt x="0" y="812800"/>
                  </a:lnTo>
                  <a:close/>
                </a:path>
              </a:pathLst>
            </a:custGeom>
            <a:solidFill>
              <a:srgbClr val="882A1B"/>
            </a:solidFill>
          </p:spPr>
        </p:sp>
        <p:sp>
          <p:nvSpPr>
            <p:cNvPr id="4" name="TextBox 4"/>
            <p:cNvSpPr txBox="1"/>
            <p:nvPr/>
          </p:nvSpPr>
          <p:spPr>
            <a:xfrm>
              <a:off x="0" y="-38100"/>
              <a:ext cx="2356836" cy="850900"/>
            </a:xfrm>
            <a:prstGeom prst="rect">
              <a:avLst/>
            </a:prstGeom>
          </p:spPr>
          <p:txBody>
            <a:bodyPr lIns="50800" tIns="50800" rIns="50800" bIns="50800" rtlCol="0" anchor="ctr"/>
            <a:lstStyle/>
            <a:p>
              <a:pPr algn="ctr">
                <a:lnSpc>
                  <a:spcPts val="3079"/>
                </a:lnSpc>
              </a:pPr>
              <a:endParaRPr/>
            </a:p>
          </p:txBody>
        </p:sp>
      </p:grpSp>
      <p:grpSp>
        <p:nvGrpSpPr>
          <p:cNvPr id="5" name="Group 5"/>
          <p:cNvGrpSpPr/>
          <p:nvPr/>
        </p:nvGrpSpPr>
        <p:grpSpPr>
          <a:xfrm>
            <a:off x="12827449" y="-2057400"/>
            <a:ext cx="13578021" cy="3086100"/>
            <a:chOff x="0" y="0"/>
            <a:chExt cx="18104028" cy="4114800"/>
          </a:xfrm>
        </p:grpSpPr>
        <p:grpSp>
          <p:nvGrpSpPr>
            <p:cNvPr id="6" name="Group 6"/>
            <p:cNvGrpSpPr/>
            <p:nvPr/>
          </p:nvGrpSpPr>
          <p:grpSpPr>
            <a:xfrm>
              <a:off x="0" y="0"/>
              <a:ext cx="7278707" cy="4114800"/>
              <a:chOff x="0" y="0"/>
              <a:chExt cx="1437769" cy="812800"/>
            </a:xfrm>
          </p:grpSpPr>
          <p:sp>
            <p:nvSpPr>
              <p:cNvPr id="7" name="Freeform 7"/>
              <p:cNvSpPr/>
              <p:nvPr/>
            </p:nvSpPr>
            <p:spPr>
              <a:xfrm>
                <a:off x="0" y="0"/>
                <a:ext cx="1437769" cy="812800"/>
              </a:xfrm>
              <a:custGeom>
                <a:avLst/>
                <a:gdLst/>
                <a:ahLst/>
                <a:cxnLst/>
                <a:rect l="l" t="t" r="r" b="b"/>
                <a:pathLst>
                  <a:path w="1437769" h="812800">
                    <a:moveTo>
                      <a:pt x="0" y="0"/>
                    </a:moveTo>
                    <a:lnTo>
                      <a:pt x="1437769" y="0"/>
                    </a:lnTo>
                    <a:lnTo>
                      <a:pt x="1437769" y="812800"/>
                    </a:lnTo>
                    <a:lnTo>
                      <a:pt x="0" y="812800"/>
                    </a:lnTo>
                    <a:close/>
                  </a:path>
                </a:pathLst>
              </a:custGeom>
              <a:solidFill>
                <a:srgbClr val="882A1B"/>
              </a:solidFill>
            </p:spPr>
          </p:sp>
          <p:sp>
            <p:nvSpPr>
              <p:cNvPr id="8" name="TextBox 8"/>
              <p:cNvSpPr txBox="1"/>
              <p:nvPr/>
            </p:nvSpPr>
            <p:spPr>
              <a:xfrm>
                <a:off x="0" y="-38100"/>
                <a:ext cx="1437769" cy="850900"/>
              </a:xfrm>
              <a:prstGeom prst="rect">
                <a:avLst/>
              </a:prstGeom>
            </p:spPr>
            <p:txBody>
              <a:bodyPr lIns="50800" tIns="50800" rIns="50800" bIns="50800" rtlCol="0" anchor="ctr"/>
              <a:lstStyle/>
              <a:p>
                <a:pPr algn="ctr">
                  <a:lnSpc>
                    <a:spcPts val="3079"/>
                  </a:lnSpc>
                </a:pPr>
                <a:endParaRPr/>
              </a:p>
            </p:txBody>
          </p:sp>
        </p:grpSp>
        <p:sp>
          <p:nvSpPr>
            <p:cNvPr id="9" name="TextBox 9"/>
            <p:cNvSpPr txBox="1"/>
            <p:nvPr/>
          </p:nvSpPr>
          <p:spPr>
            <a:xfrm>
              <a:off x="177800" y="2954867"/>
              <a:ext cx="17926228" cy="969433"/>
            </a:xfrm>
            <a:prstGeom prst="rect">
              <a:avLst/>
            </a:prstGeom>
          </p:spPr>
          <p:txBody>
            <a:bodyPr lIns="0" tIns="0" rIns="0" bIns="0" rtlCol="0" anchor="t">
              <a:spAutoFit/>
            </a:bodyPr>
            <a:lstStyle/>
            <a:p>
              <a:pPr marL="0" lvl="0" indent="0">
                <a:lnSpc>
                  <a:spcPts val="5600"/>
                </a:lnSpc>
                <a:spcBef>
                  <a:spcPct val="0"/>
                </a:spcBef>
              </a:pPr>
              <a:r>
                <a:rPr lang="en-US" sz="5000">
                  <a:solidFill>
                    <a:srgbClr val="F4F1E8"/>
                  </a:solidFill>
                  <a:latin typeface="Cabin"/>
                </a:rPr>
                <a:t>I. Mã hóa Huffman</a:t>
              </a:r>
            </a:p>
          </p:txBody>
        </p:sp>
      </p:grpSp>
      <p:grpSp>
        <p:nvGrpSpPr>
          <p:cNvPr id="10" name="Group 10"/>
          <p:cNvGrpSpPr/>
          <p:nvPr/>
        </p:nvGrpSpPr>
        <p:grpSpPr>
          <a:xfrm>
            <a:off x="-1751523" y="-1660351"/>
            <a:ext cx="4579312" cy="4579312"/>
            <a:chOff x="0" y="0"/>
            <a:chExt cx="6105749" cy="6105749"/>
          </a:xfrm>
        </p:grpSpPr>
        <p:sp>
          <p:nvSpPr>
            <p:cNvPr id="11" name="Freeform 11"/>
            <p:cNvSpPr/>
            <p:nvPr/>
          </p:nvSpPr>
          <p:spPr>
            <a:xfrm>
              <a:off x="0" y="0"/>
              <a:ext cx="6105749" cy="6105749"/>
            </a:xfrm>
            <a:custGeom>
              <a:avLst/>
              <a:gdLst/>
              <a:ahLst/>
              <a:cxnLst/>
              <a:rect l="l" t="t" r="r" b="b"/>
              <a:pathLst>
                <a:path w="6105749" h="6105749">
                  <a:moveTo>
                    <a:pt x="0" y="0"/>
                  </a:moveTo>
                  <a:lnTo>
                    <a:pt x="6105749" y="0"/>
                  </a:lnTo>
                  <a:lnTo>
                    <a:pt x="6105749" y="6105749"/>
                  </a:lnTo>
                  <a:lnTo>
                    <a:pt x="0" y="610574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12"/>
            <p:cNvSpPr/>
            <p:nvPr/>
          </p:nvSpPr>
          <p:spPr>
            <a:xfrm>
              <a:off x="101600" y="88900"/>
              <a:ext cx="5809510" cy="5809510"/>
            </a:xfrm>
            <a:custGeom>
              <a:avLst/>
              <a:gdLst/>
              <a:ahLst/>
              <a:cxnLst/>
              <a:rect l="l" t="t" r="r" b="b"/>
              <a:pathLst>
                <a:path w="5809510" h="5809510">
                  <a:moveTo>
                    <a:pt x="0" y="0"/>
                  </a:moveTo>
                  <a:lnTo>
                    <a:pt x="5809510" y="0"/>
                  </a:lnTo>
                  <a:lnTo>
                    <a:pt x="5809510" y="5809510"/>
                  </a:lnTo>
                  <a:lnTo>
                    <a:pt x="0" y="580951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Freeform 13"/>
            <p:cNvSpPr/>
            <p:nvPr/>
          </p:nvSpPr>
          <p:spPr>
            <a:xfrm>
              <a:off x="187583" y="177800"/>
              <a:ext cx="5486400" cy="5486400"/>
            </a:xfrm>
            <a:custGeom>
              <a:avLst/>
              <a:gdLst/>
              <a:ahLst/>
              <a:cxnLst/>
              <a:rect l="l" t="t" r="r" b="b"/>
              <a:pathLst>
                <a:path w="5486400" h="5486400">
                  <a:moveTo>
                    <a:pt x="0" y="0"/>
                  </a:moveTo>
                  <a:lnTo>
                    <a:pt x="5486400" y="0"/>
                  </a:lnTo>
                  <a:lnTo>
                    <a:pt x="5486400" y="5486400"/>
                  </a:lnTo>
                  <a:lnTo>
                    <a:pt x="0" y="54864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grpSp>
        <p:nvGrpSpPr>
          <p:cNvPr id="14" name="Group 14"/>
          <p:cNvGrpSpPr/>
          <p:nvPr/>
        </p:nvGrpSpPr>
        <p:grpSpPr>
          <a:xfrm>
            <a:off x="8416301" y="4897992"/>
            <a:ext cx="10423373" cy="542527"/>
            <a:chOff x="0" y="0"/>
            <a:chExt cx="2745250" cy="142888"/>
          </a:xfrm>
        </p:grpSpPr>
        <p:sp>
          <p:nvSpPr>
            <p:cNvPr id="15" name="Freeform 15"/>
            <p:cNvSpPr/>
            <p:nvPr/>
          </p:nvSpPr>
          <p:spPr>
            <a:xfrm>
              <a:off x="0" y="0"/>
              <a:ext cx="2745250" cy="142888"/>
            </a:xfrm>
            <a:custGeom>
              <a:avLst/>
              <a:gdLst/>
              <a:ahLst/>
              <a:cxnLst/>
              <a:rect l="l" t="t" r="r" b="b"/>
              <a:pathLst>
                <a:path w="2745250" h="142888">
                  <a:moveTo>
                    <a:pt x="0" y="0"/>
                  </a:moveTo>
                  <a:lnTo>
                    <a:pt x="2745250" y="0"/>
                  </a:lnTo>
                  <a:lnTo>
                    <a:pt x="2745250" y="142888"/>
                  </a:lnTo>
                  <a:lnTo>
                    <a:pt x="0" y="142888"/>
                  </a:lnTo>
                  <a:close/>
                </a:path>
              </a:pathLst>
            </a:custGeom>
            <a:solidFill>
              <a:srgbClr val="FFD699"/>
            </a:solidFill>
          </p:spPr>
        </p:sp>
        <p:sp>
          <p:nvSpPr>
            <p:cNvPr id="16" name="TextBox 16"/>
            <p:cNvSpPr txBox="1"/>
            <p:nvPr/>
          </p:nvSpPr>
          <p:spPr>
            <a:xfrm>
              <a:off x="0" y="-38100"/>
              <a:ext cx="2745250" cy="180988"/>
            </a:xfrm>
            <a:prstGeom prst="rect">
              <a:avLst/>
            </a:prstGeom>
          </p:spPr>
          <p:txBody>
            <a:bodyPr lIns="50800" tIns="50800" rIns="50800" bIns="50800" rtlCol="0" anchor="ctr"/>
            <a:lstStyle/>
            <a:p>
              <a:pPr algn="ctr">
                <a:lnSpc>
                  <a:spcPts val="3079"/>
                </a:lnSpc>
              </a:pPr>
              <a:endParaRPr/>
            </a:p>
          </p:txBody>
        </p:sp>
      </p:grpSp>
      <p:sp>
        <p:nvSpPr>
          <p:cNvPr id="17" name="TextBox 17"/>
          <p:cNvSpPr txBox="1"/>
          <p:nvPr/>
        </p:nvSpPr>
        <p:spPr>
          <a:xfrm>
            <a:off x="8109780" y="962025"/>
            <a:ext cx="10931418" cy="8825690"/>
          </a:xfrm>
          <a:prstGeom prst="rect">
            <a:avLst/>
          </a:prstGeom>
        </p:spPr>
        <p:txBody>
          <a:bodyPr lIns="0" tIns="0" rIns="0" bIns="0" rtlCol="0" anchor="t">
            <a:spAutoFit/>
          </a:bodyPr>
          <a:lstStyle/>
          <a:p>
            <a:pPr>
              <a:lnSpc>
                <a:spcPts val="4419"/>
              </a:lnSpc>
              <a:spcBef>
                <a:spcPct val="0"/>
              </a:spcBef>
            </a:pPr>
            <a:r>
              <a:rPr lang="en-US" sz="3156">
                <a:solidFill>
                  <a:srgbClr val="000000"/>
                </a:solidFill>
                <a:latin typeface="Muli"/>
              </a:rPr>
              <a:t>Algorithm Huffman (c) {</a:t>
            </a:r>
          </a:p>
          <a:p>
            <a:pPr>
              <a:lnSpc>
                <a:spcPts val="4419"/>
              </a:lnSpc>
              <a:spcBef>
                <a:spcPct val="0"/>
              </a:spcBef>
            </a:pPr>
            <a:r>
              <a:rPr lang="en-US" sz="3156">
                <a:solidFill>
                  <a:srgbClr val="000000"/>
                </a:solidFill>
                <a:latin typeface="Muli"/>
              </a:rPr>
              <a:t>   n= |c| </a:t>
            </a:r>
          </a:p>
          <a:p>
            <a:pPr>
              <a:lnSpc>
                <a:spcPts val="4419"/>
              </a:lnSpc>
              <a:spcBef>
                <a:spcPct val="0"/>
              </a:spcBef>
            </a:pPr>
            <a:endParaRPr lang="en-US" sz="3156">
              <a:solidFill>
                <a:srgbClr val="000000"/>
              </a:solidFill>
              <a:latin typeface="Muli"/>
            </a:endParaRPr>
          </a:p>
          <a:p>
            <a:pPr>
              <a:lnSpc>
                <a:spcPts val="4419"/>
              </a:lnSpc>
              <a:spcBef>
                <a:spcPct val="0"/>
              </a:spcBef>
            </a:pPr>
            <a:r>
              <a:rPr lang="en-US" sz="3156">
                <a:solidFill>
                  <a:srgbClr val="000000"/>
                </a:solidFill>
                <a:latin typeface="Muli"/>
              </a:rPr>
              <a:t>   Q = c </a:t>
            </a:r>
          </a:p>
          <a:p>
            <a:pPr>
              <a:lnSpc>
                <a:spcPts val="4419"/>
              </a:lnSpc>
              <a:spcBef>
                <a:spcPct val="0"/>
              </a:spcBef>
            </a:pPr>
            <a:r>
              <a:rPr lang="en-US" sz="3156">
                <a:solidFill>
                  <a:srgbClr val="000000"/>
                </a:solidFill>
                <a:latin typeface="Muli"/>
              </a:rPr>
              <a:t>   for i&lt;-1 to n-1</a:t>
            </a:r>
          </a:p>
          <a:p>
            <a:pPr>
              <a:lnSpc>
                <a:spcPts val="4419"/>
              </a:lnSpc>
              <a:spcBef>
                <a:spcPct val="0"/>
              </a:spcBef>
            </a:pPr>
            <a:endParaRPr lang="en-US" sz="3156">
              <a:solidFill>
                <a:srgbClr val="000000"/>
              </a:solidFill>
              <a:latin typeface="Muli"/>
            </a:endParaRPr>
          </a:p>
          <a:p>
            <a:pPr>
              <a:lnSpc>
                <a:spcPts val="4419"/>
              </a:lnSpc>
              <a:spcBef>
                <a:spcPct val="0"/>
              </a:spcBef>
            </a:pPr>
            <a:r>
              <a:rPr lang="en-US" sz="3156">
                <a:solidFill>
                  <a:srgbClr val="000000"/>
                </a:solidFill>
                <a:latin typeface="Muli"/>
              </a:rPr>
              <a:t>   do {</a:t>
            </a:r>
          </a:p>
          <a:p>
            <a:pPr>
              <a:lnSpc>
                <a:spcPts val="4419"/>
              </a:lnSpc>
              <a:spcBef>
                <a:spcPct val="0"/>
              </a:spcBef>
            </a:pPr>
            <a:r>
              <a:rPr lang="en-US" sz="3156">
                <a:solidFill>
                  <a:srgbClr val="000000"/>
                </a:solidFill>
                <a:latin typeface="Muli"/>
              </a:rPr>
              <a:t>       temp &lt;- get node ()</a:t>
            </a:r>
          </a:p>
          <a:p>
            <a:pPr>
              <a:lnSpc>
                <a:spcPts val="4419"/>
              </a:lnSpc>
              <a:spcBef>
                <a:spcPct val="0"/>
              </a:spcBef>
            </a:pPr>
            <a:r>
              <a:rPr lang="en-US" sz="3156">
                <a:solidFill>
                  <a:srgbClr val="000000"/>
                </a:solidFill>
                <a:latin typeface="Muli"/>
              </a:rPr>
              <a:t>       left (temp] Get_min (Q) right [temp] Get Min (Q)</a:t>
            </a:r>
          </a:p>
          <a:p>
            <a:pPr>
              <a:lnSpc>
                <a:spcPts val="4419"/>
              </a:lnSpc>
              <a:spcBef>
                <a:spcPct val="0"/>
              </a:spcBef>
            </a:pPr>
            <a:r>
              <a:rPr lang="en-US" sz="3156">
                <a:solidFill>
                  <a:srgbClr val="000000"/>
                </a:solidFill>
                <a:latin typeface="Muli"/>
              </a:rPr>
              <a:t>       a = left [temp], b = right [temp]</a:t>
            </a:r>
          </a:p>
          <a:p>
            <a:pPr>
              <a:lnSpc>
                <a:spcPts val="4419"/>
              </a:lnSpc>
              <a:spcBef>
                <a:spcPct val="0"/>
              </a:spcBef>
            </a:pPr>
            <a:r>
              <a:rPr lang="en-US" sz="3156">
                <a:solidFill>
                  <a:srgbClr val="000000"/>
                </a:solidFill>
                <a:latin typeface="Muli"/>
              </a:rPr>
              <a:t>       F [temp]&lt;- f[a] + [b]</a:t>
            </a:r>
          </a:p>
          <a:p>
            <a:pPr>
              <a:lnSpc>
                <a:spcPts val="4419"/>
              </a:lnSpc>
              <a:spcBef>
                <a:spcPct val="0"/>
              </a:spcBef>
            </a:pPr>
            <a:r>
              <a:rPr lang="en-US" sz="3156">
                <a:solidFill>
                  <a:srgbClr val="000000"/>
                </a:solidFill>
                <a:latin typeface="Muli"/>
              </a:rPr>
              <a:t>       insert (Q, temp)</a:t>
            </a:r>
          </a:p>
          <a:p>
            <a:pPr>
              <a:lnSpc>
                <a:spcPts val="4419"/>
              </a:lnSpc>
              <a:spcBef>
                <a:spcPct val="0"/>
              </a:spcBef>
            </a:pPr>
            <a:r>
              <a:rPr lang="en-US" sz="3156">
                <a:solidFill>
                  <a:srgbClr val="000000"/>
                </a:solidFill>
                <a:latin typeface="Muli"/>
              </a:rPr>
              <a:t>    }</a:t>
            </a:r>
          </a:p>
          <a:p>
            <a:pPr>
              <a:lnSpc>
                <a:spcPts val="4419"/>
              </a:lnSpc>
              <a:spcBef>
                <a:spcPct val="0"/>
              </a:spcBef>
            </a:pPr>
            <a:endParaRPr lang="en-US" sz="3156">
              <a:solidFill>
                <a:srgbClr val="000000"/>
              </a:solidFill>
              <a:latin typeface="Muli"/>
            </a:endParaRPr>
          </a:p>
          <a:p>
            <a:pPr>
              <a:lnSpc>
                <a:spcPts val="4419"/>
              </a:lnSpc>
              <a:spcBef>
                <a:spcPct val="0"/>
              </a:spcBef>
            </a:pPr>
            <a:r>
              <a:rPr lang="en-US" sz="3156">
                <a:solidFill>
                  <a:srgbClr val="000000"/>
                </a:solidFill>
                <a:latin typeface="Muli"/>
              </a:rPr>
              <a:t>return Get_min (0)</a:t>
            </a:r>
          </a:p>
          <a:p>
            <a:pPr>
              <a:lnSpc>
                <a:spcPts val="4419"/>
              </a:lnSpc>
              <a:spcBef>
                <a:spcPct val="0"/>
              </a:spcBef>
            </a:pPr>
            <a:r>
              <a:rPr lang="en-US" sz="3156">
                <a:solidFill>
                  <a:srgbClr val="000000"/>
                </a:solidFill>
                <a:latin typeface="Muli"/>
              </a:rPr>
              <a:t>}</a:t>
            </a:r>
          </a:p>
        </p:txBody>
      </p:sp>
      <p:grpSp>
        <p:nvGrpSpPr>
          <p:cNvPr id="18" name="Group 18"/>
          <p:cNvGrpSpPr/>
          <p:nvPr/>
        </p:nvGrpSpPr>
        <p:grpSpPr>
          <a:xfrm>
            <a:off x="3135191" y="3187938"/>
            <a:ext cx="1299328" cy="1299328"/>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82A1B"/>
            </a:solidFill>
          </p:spPr>
        </p:sp>
        <p:sp>
          <p:nvSpPr>
            <p:cNvPr id="20" name="TextBox 20"/>
            <p:cNvSpPr txBox="1"/>
            <p:nvPr/>
          </p:nvSpPr>
          <p:spPr>
            <a:xfrm>
              <a:off x="76200" y="38100"/>
              <a:ext cx="660400" cy="698500"/>
            </a:xfrm>
            <a:prstGeom prst="rect">
              <a:avLst/>
            </a:prstGeom>
          </p:spPr>
          <p:txBody>
            <a:bodyPr lIns="50800" tIns="50800" rIns="50800" bIns="50800" rtlCol="0" anchor="ctr"/>
            <a:lstStyle/>
            <a:p>
              <a:pPr algn="ctr">
                <a:lnSpc>
                  <a:spcPts val="3079"/>
                </a:lnSpc>
              </a:pPr>
              <a:endParaRPr/>
            </a:p>
          </p:txBody>
        </p:sp>
      </p:grpSp>
      <p:sp>
        <p:nvSpPr>
          <p:cNvPr id="21" name="TextBox 21"/>
          <p:cNvSpPr txBox="1"/>
          <p:nvPr/>
        </p:nvSpPr>
        <p:spPr>
          <a:xfrm>
            <a:off x="111928" y="403225"/>
            <a:ext cx="2103526" cy="1422400"/>
          </a:xfrm>
          <a:prstGeom prst="rect">
            <a:avLst/>
          </a:prstGeom>
        </p:spPr>
        <p:txBody>
          <a:bodyPr lIns="0" tIns="0" rIns="0" bIns="0" rtlCol="0" anchor="t">
            <a:spAutoFit/>
          </a:bodyPr>
          <a:lstStyle/>
          <a:p>
            <a:pPr marL="0" lvl="0" indent="0" algn="ctr">
              <a:lnSpc>
                <a:spcPts val="5600"/>
              </a:lnSpc>
              <a:spcBef>
                <a:spcPct val="0"/>
              </a:spcBef>
            </a:pPr>
            <a:r>
              <a:rPr lang="en-US" sz="5000">
                <a:solidFill>
                  <a:srgbClr val="F4F1E8"/>
                </a:solidFill>
                <a:latin typeface="Cabin"/>
              </a:rPr>
              <a:t>Phương pháp</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TotalTime>
  <Words>2896</Words>
  <Application>Microsoft Office PowerPoint</Application>
  <PresentationFormat>Custom</PresentationFormat>
  <Paragraphs>547</Paragraphs>
  <Slides>54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54</vt:i4>
      </vt:variant>
    </vt:vector>
  </HeadingPairs>
  <TitlesOfParts>
    <vt:vector size="64" baseType="lpstr">
      <vt:lpstr>Arial</vt:lpstr>
      <vt:lpstr>Muli Italics</vt:lpstr>
      <vt:lpstr>Arimo</vt:lpstr>
      <vt:lpstr>Muli Bold</vt:lpstr>
      <vt:lpstr>Calibri</vt:lpstr>
      <vt:lpstr>Cabin Medium Italics</vt:lpstr>
      <vt:lpstr>Muli</vt:lpstr>
      <vt:lpstr>Muli Bold Italics</vt:lpstr>
      <vt:lpstr>Cabin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Bản thuyết trình Hồ sơ Năng lực Nhà Thiết kế Thương hiệu Màu Be Đen Đồng Phong cách Cổ điển Ấm áp</dc:title>
  <cp:lastModifiedBy>Khang Đinh</cp:lastModifiedBy>
  <cp:revision>4</cp:revision>
  <dcterms:created xsi:type="dcterms:W3CDTF">2006-08-16T00:00:00Z</dcterms:created>
  <dcterms:modified xsi:type="dcterms:W3CDTF">2023-12-11T12:44:55Z</dcterms:modified>
  <dc:identifier>DAF2ftO83Vg</dc:identifier>
</cp:coreProperties>
</file>