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73" r:id="rId1"/>
  </p:sldMasterIdLst>
  <p:notesMasterIdLst>
    <p:notesMasterId r:id="rId27"/>
  </p:notesMasterIdLst>
  <p:sldIdLst>
    <p:sldId id="256" r:id="rId2"/>
    <p:sldId id="257" r:id="rId3"/>
    <p:sldId id="259" r:id="rId4"/>
    <p:sldId id="260" r:id="rId5"/>
    <p:sldId id="297" r:id="rId6"/>
    <p:sldId id="298" r:id="rId7"/>
    <p:sldId id="261" r:id="rId8"/>
    <p:sldId id="299" r:id="rId9"/>
    <p:sldId id="300" r:id="rId10"/>
    <p:sldId id="301" r:id="rId11"/>
    <p:sldId id="302" r:id="rId12"/>
    <p:sldId id="303" r:id="rId13"/>
    <p:sldId id="262" r:id="rId14"/>
    <p:sldId id="263" r:id="rId15"/>
    <p:sldId id="304" r:id="rId16"/>
    <p:sldId id="305" r:id="rId17"/>
    <p:sldId id="275" r:id="rId18"/>
    <p:sldId id="306" r:id="rId19"/>
    <p:sldId id="307" r:id="rId20"/>
    <p:sldId id="308" r:id="rId21"/>
    <p:sldId id="272" r:id="rId22"/>
    <p:sldId id="266" r:id="rId23"/>
    <p:sldId id="258" r:id="rId24"/>
    <p:sldId id="268" r:id="rId25"/>
    <p:sldId id="309" r:id="rId26"/>
  </p:sldIdLst>
  <p:sldSz cx="9144000" cy="5143500" type="screen16x9"/>
  <p:notesSz cx="6858000" cy="9144000"/>
  <p:embeddedFontLst>
    <p:embeddedFont>
      <p:font typeface="Exo 2" panose="020B0604020202020204" charset="0"/>
      <p:regular r:id="rId28"/>
      <p:bold r:id="rId29"/>
      <p:italic r:id="rId30"/>
      <p:boldItalic r:id="rId31"/>
    </p:embeddedFont>
    <p:embeddedFont>
      <p:font typeface="Fira Sans Extra Condensed Medium" panose="020B0604020202020204" charset="0"/>
      <p:regular r:id="rId32"/>
      <p:bold r:id="rId33"/>
      <p:italic r:id="rId34"/>
      <p:boldItalic r:id="rId35"/>
    </p:embeddedFont>
    <p:embeddedFont>
      <p:font typeface="Roboto Condensed" panose="020B0604020202020204" charset="0"/>
      <p:regular r:id="rId36"/>
      <p:bold r:id="rId37"/>
      <p:italic r:id="rId38"/>
      <p:boldItalic r:id="rId39"/>
    </p:embeddedFont>
    <p:embeddedFont>
      <p:font typeface="Roboto Condensed Light" panose="020B0604020202020204" charset="0"/>
      <p:regular r:id="rId40"/>
      <p:bold r:id="rId41"/>
      <p:italic r:id="rId42"/>
      <p:boldItalic r:id="rId43"/>
    </p:embeddedFont>
    <p:embeddedFont>
      <p:font typeface="Squada One"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CEC9FA-2DDC-4F6E-8214-B12CABCDE99F}">
  <a:tblStyle styleId="{07CEC9FA-2DDC-4F6E-8214-B12CABCDE9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571075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8d3b44f0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8d3b44f0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8d3b44f0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8d3b44f0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1abfbaf28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1abfbaf28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p:cSld name="CUSTOM_28">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1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6" name="Google Shape;96;p16"/>
          <p:cNvSpPr txBox="1">
            <a:spLocks noGrp="1"/>
          </p:cNvSpPr>
          <p:nvPr>
            <p:ph type="ctrTitle" idx="2"/>
          </p:nvPr>
        </p:nvSpPr>
        <p:spPr>
          <a:xfrm>
            <a:off x="2285760" y="1652042"/>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97" name="Google Shape;97;p16"/>
          <p:cNvSpPr txBox="1">
            <a:spLocks noGrp="1"/>
          </p:cNvSpPr>
          <p:nvPr>
            <p:ph type="subTitle" idx="1"/>
          </p:nvPr>
        </p:nvSpPr>
        <p:spPr>
          <a:xfrm>
            <a:off x="2285760" y="1946292"/>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8" name="Google Shape;98;p16"/>
          <p:cNvSpPr txBox="1">
            <a:spLocks noGrp="1"/>
          </p:cNvSpPr>
          <p:nvPr>
            <p:ph type="ctrTitle" idx="3"/>
          </p:nvPr>
        </p:nvSpPr>
        <p:spPr>
          <a:xfrm>
            <a:off x="2285760" y="3570573"/>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99" name="Google Shape;99;p16"/>
          <p:cNvSpPr txBox="1">
            <a:spLocks noGrp="1"/>
          </p:cNvSpPr>
          <p:nvPr>
            <p:ph type="subTitle" idx="4"/>
          </p:nvPr>
        </p:nvSpPr>
        <p:spPr>
          <a:xfrm>
            <a:off x="2285760" y="3864823"/>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00" name="Google Shape;100;p16"/>
          <p:cNvSpPr txBox="1">
            <a:spLocks noGrp="1"/>
          </p:cNvSpPr>
          <p:nvPr>
            <p:ph type="ctrTitle" idx="5"/>
          </p:nvPr>
        </p:nvSpPr>
        <p:spPr>
          <a:xfrm>
            <a:off x="5047297" y="1652042"/>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a:endParaRPr/>
          </a:p>
        </p:txBody>
      </p:sp>
      <p:sp>
        <p:nvSpPr>
          <p:cNvPr id="101" name="Google Shape;101;p16"/>
          <p:cNvSpPr txBox="1">
            <a:spLocks noGrp="1"/>
          </p:cNvSpPr>
          <p:nvPr>
            <p:ph type="subTitle" idx="6"/>
          </p:nvPr>
        </p:nvSpPr>
        <p:spPr>
          <a:xfrm>
            <a:off x="5047299" y="1946292"/>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02" name="Google Shape;102;p16"/>
          <p:cNvSpPr txBox="1">
            <a:spLocks noGrp="1"/>
          </p:cNvSpPr>
          <p:nvPr>
            <p:ph type="ctrTitle" idx="7"/>
          </p:nvPr>
        </p:nvSpPr>
        <p:spPr>
          <a:xfrm>
            <a:off x="5047297" y="3570573"/>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a:endParaRPr/>
          </a:p>
        </p:txBody>
      </p:sp>
      <p:sp>
        <p:nvSpPr>
          <p:cNvPr id="103" name="Google Shape;103;p16"/>
          <p:cNvSpPr txBox="1">
            <a:spLocks noGrp="1"/>
          </p:cNvSpPr>
          <p:nvPr>
            <p:ph type="subTitle" idx="8"/>
          </p:nvPr>
        </p:nvSpPr>
        <p:spPr>
          <a:xfrm>
            <a:off x="5047299" y="3864823"/>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3">
  <p:cSld name="CUSTOM_15_1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rgbClr val="000000"/>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x Columns">
  <p:cSld name="CUSTOM_25">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0" name="Google Shape;70;p1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1" name="Google Shape;71;p1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2" name="Google Shape;72;p1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3" name="Google Shape;73;p1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4" name="Google Shape;74;p1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5" name="Google Shape;75;p1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6" name="Google Shape;76;p1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7" name="Google Shape;77;p1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8" name="Google Shape;78;p1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9" name="Google Shape;79;p1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0" name="Google Shape;80;p1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81" name="Google Shape;81;p1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 id="2147483662" r:id="rId10"/>
    <p:sldLayoutId id="2147483665"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FzicanS_trWDRMgd-Gn01LQBqtXp1_ex"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1802975" y="2724150"/>
            <a:ext cx="5342700" cy="71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Phân loại, nhận diện cảm xúc khuôn mặt qua hình ảnh</a:t>
            </a:r>
            <a:endParaRPr sz="1800" dirty="0">
              <a:latin typeface="Times New Roman" panose="02020603050405020304" pitchFamily="18" charset="0"/>
              <a:cs typeface="Times New Roman" panose="02020603050405020304" pitchFamily="18" charset="0"/>
            </a:endParaRPr>
          </a:p>
        </p:txBody>
      </p:sp>
      <p:sp>
        <p:nvSpPr>
          <p:cNvPr id="137" name="Google Shape;137;p28"/>
          <p:cNvSpPr txBox="1">
            <a:spLocks noGrp="1"/>
          </p:cNvSpPr>
          <p:nvPr>
            <p:ph type="ctrTitle"/>
          </p:nvPr>
        </p:nvSpPr>
        <p:spPr>
          <a:xfrm>
            <a:off x="1135981" y="1200150"/>
            <a:ext cx="68868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rgbClr val="434343"/>
                </a:solidFill>
                <a:latin typeface="Times New Roman" panose="02020603050405020304" pitchFamily="18" charset="0"/>
                <a:cs typeface="Times New Roman" panose="02020603050405020304" pitchFamily="18" charset="0"/>
              </a:rPr>
              <a:t>Đồ</a:t>
            </a:r>
            <a:r>
              <a:rPr lang="en-US" dirty="0">
                <a:solidFill>
                  <a:srgbClr val="434343"/>
                </a:solidFill>
                <a:latin typeface="Times New Roman" panose="02020603050405020304" pitchFamily="18" charset="0"/>
                <a:cs typeface="Times New Roman" panose="02020603050405020304" pitchFamily="18" charset="0"/>
              </a:rPr>
              <a:t> </a:t>
            </a:r>
            <a:r>
              <a:rPr lang="en-US" dirty="0" err="1">
                <a:solidFill>
                  <a:srgbClr val="434343"/>
                </a:solidFill>
                <a:latin typeface="Times New Roman" panose="02020603050405020304" pitchFamily="18" charset="0"/>
                <a:cs typeface="Times New Roman" panose="02020603050405020304" pitchFamily="18" charset="0"/>
              </a:rPr>
              <a:t>án</a:t>
            </a:r>
            <a:r>
              <a:rPr lang="en-US" dirty="0">
                <a:solidFill>
                  <a:srgbClr val="434343"/>
                </a:solidFill>
                <a:latin typeface="Times New Roman" panose="02020603050405020304" pitchFamily="18" charset="0"/>
                <a:cs typeface="Times New Roman" panose="02020603050405020304" pitchFamily="18" charset="0"/>
              </a:rPr>
              <a:t> </a:t>
            </a:r>
            <a:r>
              <a:rPr lang="en-US" dirty="0" err="1">
                <a:solidFill>
                  <a:srgbClr val="434343"/>
                </a:solidFill>
                <a:latin typeface="Times New Roman" panose="02020603050405020304" pitchFamily="18" charset="0"/>
                <a:cs typeface="Times New Roman" panose="02020603050405020304" pitchFamily="18" charset="0"/>
              </a:rPr>
              <a:t>môn</a:t>
            </a:r>
            <a:r>
              <a:rPr lang="en-US" dirty="0">
                <a:solidFill>
                  <a:srgbClr val="434343"/>
                </a:solidFill>
                <a:latin typeface="Times New Roman" panose="02020603050405020304" pitchFamily="18" charset="0"/>
                <a:cs typeface="Times New Roman" panose="02020603050405020304" pitchFamily="18" charset="0"/>
              </a:rPr>
              <a:t> </a:t>
            </a:r>
            <a:r>
              <a:rPr lang="en-US" dirty="0" err="1">
                <a:solidFill>
                  <a:srgbClr val="434343"/>
                </a:solidFill>
                <a:latin typeface="Times New Roman" panose="02020603050405020304" pitchFamily="18" charset="0"/>
                <a:cs typeface="Times New Roman" panose="02020603050405020304" pitchFamily="18" charset="0"/>
              </a:rPr>
              <a:t>học</a:t>
            </a:r>
            <a:r>
              <a:rPr lang="en-US" dirty="0">
                <a:solidFill>
                  <a:srgbClr val="434343"/>
                </a:solidFill>
                <a:latin typeface="Times New Roman" panose="02020603050405020304" pitchFamily="18" charset="0"/>
                <a:cs typeface="Times New Roman" panose="02020603050405020304" pitchFamily="18" charset="0"/>
              </a:rPr>
              <a:t>:</a:t>
            </a:r>
            <a:br>
              <a:rPr lang="en-US" dirty="0">
                <a:solidFill>
                  <a:srgbClr val="434343"/>
                </a:solidFill>
                <a:latin typeface="Times New Roman" panose="02020603050405020304" pitchFamily="18" charset="0"/>
                <a:cs typeface="Times New Roman" panose="02020603050405020304" pitchFamily="18" charset="0"/>
              </a:rPr>
            </a:br>
            <a:r>
              <a:rPr lang="en-US" dirty="0" err="1">
                <a:solidFill>
                  <a:srgbClr val="434343"/>
                </a:solidFill>
                <a:latin typeface="Times New Roman" panose="02020603050405020304" pitchFamily="18" charset="0"/>
                <a:cs typeface="Times New Roman" panose="02020603050405020304" pitchFamily="18" charset="0"/>
              </a:rPr>
              <a:t>Khai</a:t>
            </a:r>
            <a:r>
              <a:rPr lang="en-US" dirty="0">
                <a:solidFill>
                  <a:srgbClr val="434343"/>
                </a:solidFill>
                <a:latin typeface="Times New Roman" panose="02020603050405020304" pitchFamily="18" charset="0"/>
                <a:cs typeface="Times New Roman" panose="02020603050405020304" pitchFamily="18" charset="0"/>
              </a:rPr>
              <a:t> </a:t>
            </a:r>
            <a:r>
              <a:rPr lang="en-US" dirty="0" err="1">
                <a:solidFill>
                  <a:srgbClr val="434343"/>
                </a:solidFill>
                <a:latin typeface="Times New Roman" panose="02020603050405020304" pitchFamily="18" charset="0"/>
                <a:cs typeface="Times New Roman" panose="02020603050405020304" pitchFamily="18" charset="0"/>
              </a:rPr>
              <a:t>thác</a:t>
            </a:r>
            <a:r>
              <a:rPr lang="en-US" dirty="0">
                <a:solidFill>
                  <a:srgbClr val="434343"/>
                </a:solidFill>
                <a:latin typeface="Times New Roman" panose="02020603050405020304" pitchFamily="18" charset="0"/>
                <a:cs typeface="Times New Roman" panose="02020603050405020304" pitchFamily="18" charset="0"/>
              </a:rPr>
              <a:t> </a:t>
            </a:r>
            <a:r>
              <a:rPr lang="en-US" dirty="0" err="1">
                <a:solidFill>
                  <a:srgbClr val="434343"/>
                </a:solidFill>
                <a:latin typeface="Times New Roman" panose="02020603050405020304" pitchFamily="18" charset="0"/>
                <a:cs typeface="Times New Roman" panose="02020603050405020304" pitchFamily="18" charset="0"/>
              </a:rPr>
              <a:t>dữ</a:t>
            </a:r>
            <a:r>
              <a:rPr lang="en-US" dirty="0">
                <a:solidFill>
                  <a:srgbClr val="434343"/>
                </a:solidFill>
                <a:latin typeface="Times New Roman" panose="02020603050405020304" pitchFamily="18" charset="0"/>
                <a:cs typeface="Times New Roman" panose="02020603050405020304" pitchFamily="18" charset="0"/>
              </a:rPr>
              <a:t> </a:t>
            </a:r>
            <a:r>
              <a:rPr lang="en-US" dirty="0" err="1">
                <a:solidFill>
                  <a:srgbClr val="434343"/>
                </a:solidFill>
                <a:latin typeface="Times New Roman" panose="02020603050405020304" pitchFamily="18" charset="0"/>
                <a:cs typeface="Times New Roman" panose="02020603050405020304" pitchFamily="18" charset="0"/>
              </a:rPr>
              <a:t>liệu</a:t>
            </a:r>
            <a:endParaRPr dirty="0">
              <a:solidFill>
                <a:srgbClr val="434343"/>
              </a:solidFill>
              <a:latin typeface="Times New Roman" panose="02020603050405020304" pitchFamily="18" charset="0"/>
              <a:cs typeface="Times New Roman" panose="02020603050405020304" pitchFamily="18" charset="0"/>
            </a:endParaRPr>
          </a:p>
        </p:txBody>
      </p:sp>
      <p:cxnSp>
        <p:nvCxnSpPr>
          <p:cNvPr id="138" name="Google Shape;138;p28"/>
          <p:cNvCxnSpPr>
            <a:cxnSpLocks/>
          </p:cNvCxnSpPr>
          <p:nvPr/>
        </p:nvCxnSpPr>
        <p:spPr>
          <a:xfrm>
            <a:off x="7145675" y="3181350"/>
            <a:ext cx="1998325" cy="0"/>
          </a:xfrm>
          <a:prstGeom prst="straightConnector1">
            <a:avLst/>
          </a:prstGeom>
          <a:noFill/>
          <a:ln w="9525" cap="flat" cmpd="sng">
            <a:solidFill>
              <a:schemeClr val="dk1"/>
            </a:solidFill>
            <a:prstDash val="solid"/>
            <a:round/>
            <a:headEnd type="none" w="med" len="med"/>
            <a:tailEnd type="none" w="med" len="med"/>
          </a:ln>
        </p:spPr>
      </p:cxnSp>
      <p:sp>
        <p:nvSpPr>
          <p:cNvPr id="6" name="Google Shape;136;p28">
            <a:extLst>
              <a:ext uri="{FF2B5EF4-FFF2-40B4-BE49-F238E27FC236}">
                <a16:creationId xmlns:a16="http://schemas.microsoft.com/office/drawing/2014/main" id="{F2A21636-2E3C-4C0F-93A5-745E033B6973}"/>
              </a:ext>
            </a:extLst>
          </p:cNvPr>
          <p:cNvSpPr txBox="1">
            <a:spLocks/>
          </p:cNvSpPr>
          <p:nvPr/>
        </p:nvSpPr>
        <p:spPr>
          <a:xfrm>
            <a:off x="1752600" y="3181350"/>
            <a:ext cx="5342700" cy="71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r>
              <a:rPr lang="en-US" sz="1800">
                <a:latin typeface="Times New Roman" panose="02020603050405020304" pitchFamily="18" charset="0"/>
                <a:cs typeface="Times New Roman" panose="02020603050405020304" pitchFamily="18" charset="0"/>
              </a:rPr>
              <a:t>GVHD: Nguyễn Hồ Duy Trí</a:t>
            </a:r>
            <a:endParaRPr lang="en-US" sz="1800" dirty="0">
              <a:latin typeface="Times New Roman" panose="02020603050405020304" pitchFamily="18" charset="0"/>
              <a:cs typeface="Times New Roman" panose="02020603050405020304" pitchFamily="18" charset="0"/>
            </a:endParaRPr>
          </a:p>
        </p:txBody>
      </p:sp>
      <p:cxnSp>
        <p:nvCxnSpPr>
          <p:cNvPr id="7" name="Google Shape;138;p28">
            <a:extLst>
              <a:ext uri="{FF2B5EF4-FFF2-40B4-BE49-F238E27FC236}">
                <a16:creationId xmlns:a16="http://schemas.microsoft.com/office/drawing/2014/main" id="{473ED785-2987-4A87-9498-7E29FE14662B}"/>
              </a:ext>
            </a:extLst>
          </p:cNvPr>
          <p:cNvCxnSpPr>
            <a:cxnSpLocks/>
          </p:cNvCxnSpPr>
          <p:nvPr/>
        </p:nvCxnSpPr>
        <p:spPr>
          <a:xfrm>
            <a:off x="0" y="3181350"/>
            <a:ext cx="1802975"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381000" y="285749"/>
            <a:ext cx="3867300" cy="762000"/>
          </a:xfrm>
          <a:prstGeom prst="rect">
            <a:avLst/>
          </a:prstGeom>
        </p:spPr>
        <p:txBody>
          <a:bodyPr spcFirstLastPara="1" wrap="square" lIns="91425" tIns="91425" rIns="91425" bIns="91425" anchor="b" anchorCtr="0">
            <a:noAutofit/>
          </a:bodyPr>
          <a:lstStyle/>
          <a:p>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CNN</a:t>
            </a:r>
            <a:endParaRPr sz="2800" dirty="0">
              <a:latin typeface="Times New Roman" panose="02020603050405020304" pitchFamily="18" charset="0"/>
              <a:cs typeface="Times New Roman" panose="02020603050405020304" pitchFamily="18" charset="0"/>
            </a:endParaRPr>
          </a:p>
        </p:txBody>
      </p:sp>
      <p:cxnSp>
        <p:nvCxnSpPr>
          <p:cNvPr id="185" name="Google Shape;185;p32"/>
          <p:cNvCxnSpPr>
            <a:cxnSpLocks/>
          </p:cNvCxnSpPr>
          <p:nvPr/>
        </p:nvCxnSpPr>
        <p:spPr>
          <a:xfrm>
            <a:off x="2895600" y="819150"/>
            <a:ext cx="62484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a:off x="2743200" y="4476750"/>
            <a:ext cx="6400800" cy="0"/>
          </a:xfrm>
          <a:prstGeom prst="straightConnector1">
            <a:avLst/>
          </a:prstGeom>
          <a:noFill/>
          <a:ln w="9525" cap="flat" cmpd="sng">
            <a:solidFill>
              <a:schemeClr val="dk1"/>
            </a:solidFill>
            <a:prstDash val="solid"/>
            <a:round/>
            <a:headEnd type="none" w="med" len="med"/>
            <a:tailEnd type="none" w="med" len="med"/>
          </a:ln>
        </p:spPr>
      </p:cxnSp>
      <p:pic>
        <p:nvPicPr>
          <p:cNvPr id="7" name="image3.png"/>
          <p:cNvPicPr/>
          <p:nvPr/>
        </p:nvPicPr>
        <p:blipFill>
          <a:blip r:embed="rId3"/>
          <a:srcRect/>
          <a:stretch>
            <a:fillRect/>
          </a:stretch>
        </p:blipFill>
        <p:spPr>
          <a:xfrm>
            <a:off x="2698115" y="1572895"/>
            <a:ext cx="5760085" cy="2141855"/>
          </a:xfrm>
          <a:prstGeom prst="rect">
            <a:avLst/>
          </a:prstGeom>
        </p:spPr>
      </p:pic>
    </p:spTree>
    <p:extLst>
      <p:ext uri="{BB962C8B-B14F-4D97-AF65-F5344CB8AC3E}">
        <p14:creationId xmlns:p14="http://schemas.microsoft.com/office/powerpoint/2010/main" val="82603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133500" y="285750"/>
            <a:ext cx="4019700" cy="1143000"/>
          </a:xfrm>
          <a:prstGeom prst="rect">
            <a:avLst/>
          </a:prstGeom>
        </p:spPr>
        <p:txBody>
          <a:bodyPr spcFirstLastPara="1" wrap="square" lIns="91425" tIns="91425" rIns="91425" bIns="91425" anchor="b" anchorCtr="0">
            <a:noAutofit/>
          </a:bodyPr>
          <a:lstStyle/>
          <a:p>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(pooling layer)</a:t>
            </a:r>
            <a:endParaRPr sz="2800" dirty="0">
              <a:latin typeface="Times New Roman" panose="02020603050405020304" pitchFamily="18" charset="0"/>
              <a:cs typeface="Times New Roman" panose="02020603050405020304" pitchFamily="18" charset="0"/>
            </a:endParaRPr>
          </a:p>
        </p:txBody>
      </p:sp>
      <p:sp>
        <p:nvSpPr>
          <p:cNvPr id="184" name="Google Shape;184;p32"/>
          <p:cNvSpPr txBox="1">
            <a:spLocks noGrp="1"/>
          </p:cNvSpPr>
          <p:nvPr>
            <p:ph type="subTitle" idx="1"/>
          </p:nvPr>
        </p:nvSpPr>
        <p:spPr>
          <a:xfrm>
            <a:off x="3657600" y="1750159"/>
            <a:ext cx="5257800" cy="2301508"/>
          </a:xfrm>
          <a:prstGeom prst="rect">
            <a:avLst/>
          </a:prstGeom>
        </p:spPr>
        <p:txBody>
          <a:bodyPr spcFirstLastPara="1" wrap="square" lIns="91425" tIns="91425" rIns="91425" bIns="91425" anchor="t" anchorCtr="0">
            <a:noAutofit/>
          </a:bodyPr>
          <a:lstStyle/>
          <a:p>
            <a:pPr algn="l"/>
            <a:r>
              <a:rPr lang="en-US" sz="1400" dirty="0">
                <a:solidFill>
                  <a:schemeClr val="tx1"/>
                </a:solidFill>
                <a:latin typeface="Times New Roman" panose="02020603050405020304" pitchFamily="18" charset="0"/>
                <a:cs typeface="Times New Roman" panose="02020603050405020304" pitchFamily="18" charset="0"/>
              </a:rPr>
              <a:t>Pooling layer </a:t>
            </a:r>
            <a:r>
              <a:rPr lang="en-US" sz="1400" dirty="0" err="1">
                <a:solidFill>
                  <a:schemeClr val="tx1"/>
                </a:solidFill>
                <a:latin typeface="Times New Roman" panose="02020603050405020304" pitchFamily="18" charset="0"/>
                <a:cs typeface="Times New Roman" panose="02020603050405020304" pitchFamily="18" charset="0"/>
              </a:rPr>
              <a:t>thường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được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dùng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giữa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các</a:t>
            </a:r>
            <a:r>
              <a:rPr lang="en-US" sz="1400" dirty="0">
                <a:solidFill>
                  <a:schemeClr val="tx1"/>
                </a:solidFill>
                <a:latin typeface="Times New Roman" panose="02020603050405020304" pitchFamily="18" charset="0"/>
                <a:cs typeface="Times New Roman" panose="02020603050405020304" pitchFamily="18" charset="0"/>
              </a:rPr>
              <a:t> convolutional layer, </a:t>
            </a:r>
            <a:r>
              <a:rPr lang="en-US" sz="1400" dirty="0" err="1">
                <a:solidFill>
                  <a:schemeClr val="tx1"/>
                </a:solidFill>
                <a:latin typeface="Times New Roman" panose="02020603050405020304" pitchFamily="18" charset="0"/>
                <a:cs typeface="Times New Roman" panose="02020603050405020304" pitchFamily="18" charset="0"/>
              </a:rPr>
              <a:t>để</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giảm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kích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thước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dữ</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liệu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giảm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số</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lượng</a:t>
            </a:r>
            <a:r>
              <a:rPr lang="en-US" sz="1400" dirty="0">
                <a:solidFill>
                  <a:schemeClr val="tx1"/>
                </a:solidFill>
                <a:latin typeface="Times New Roman" panose="02020603050405020304" pitchFamily="18" charset="0"/>
                <a:cs typeface="Times New Roman" panose="02020603050405020304" pitchFamily="18" charset="0"/>
              </a:rPr>
              <a:t> neuron </a:t>
            </a:r>
            <a:r>
              <a:rPr lang="en-US" sz="1400" dirty="0" err="1">
                <a:solidFill>
                  <a:schemeClr val="tx1"/>
                </a:solidFill>
                <a:latin typeface="Times New Roman" panose="02020603050405020304" pitchFamily="18" charset="0"/>
                <a:cs typeface="Times New Roman" panose="02020603050405020304" pitchFamily="18" charset="0"/>
              </a:rPr>
              <a:t>nhưng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vẫn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giữ</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được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các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thuộc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tính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trọng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Kích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thước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dữ</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liệu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giảm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giúp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giảm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việc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tính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toán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trong</a:t>
            </a:r>
            <a:r>
              <a:rPr lang="en-US" sz="1400" dirty="0">
                <a:solidFill>
                  <a:schemeClr val="tx1"/>
                </a:solidFill>
                <a:latin typeface="Times New Roman" panose="02020603050405020304" pitchFamily="18" charset="0"/>
                <a:cs typeface="Times New Roman" panose="02020603050405020304" pitchFamily="18" charset="0"/>
              </a:rPr>
              <a:t> model.</a:t>
            </a:r>
          </a:p>
          <a:p>
            <a:pPr algn="l"/>
            <a:r>
              <a:rPr lang="en-US" sz="1400" dirty="0" err="1">
                <a:solidFill>
                  <a:schemeClr val="tx1"/>
                </a:solidFill>
                <a:latin typeface="Times New Roman" panose="02020603050405020304" pitchFamily="18" charset="0"/>
                <a:cs typeface="Times New Roman" panose="02020603050405020304" pitchFamily="18" charset="0"/>
              </a:rPr>
              <a:t>Gọi</a:t>
            </a:r>
            <a:r>
              <a:rPr lang="en-US" sz="1400" dirty="0">
                <a:solidFill>
                  <a:schemeClr val="tx1"/>
                </a:solidFill>
                <a:latin typeface="Times New Roman" panose="02020603050405020304" pitchFamily="18" charset="0"/>
                <a:cs typeface="Times New Roman" panose="02020603050405020304" pitchFamily="18" charset="0"/>
              </a:rPr>
              <a:t> pooling size </a:t>
            </a:r>
            <a:r>
              <a:rPr lang="en-US" sz="1400" dirty="0" err="1">
                <a:solidFill>
                  <a:schemeClr val="tx1"/>
                </a:solidFill>
                <a:latin typeface="Times New Roman" panose="02020603050405020304" pitchFamily="18" charset="0"/>
                <a:cs typeface="Times New Roman" panose="02020603050405020304" pitchFamily="18" charset="0"/>
              </a:rPr>
              <a:t>kích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thước</a:t>
            </a:r>
            <a:r>
              <a:rPr lang="en-US" sz="1400" dirty="0">
                <a:solidFill>
                  <a:schemeClr val="tx1"/>
                </a:solidFill>
                <a:latin typeface="Times New Roman" panose="02020603050405020304" pitchFamily="18" charset="0"/>
                <a:cs typeface="Times New Roman" panose="02020603050405020304" pitchFamily="18" charset="0"/>
              </a:rPr>
              <a:t> K*K. Input </a:t>
            </a:r>
            <a:r>
              <a:rPr lang="en-US" sz="1400" dirty="0" err="1">
                <a:solidFill>
                  <a:schemeClr val="tx1"/>
                </a:solidFill>
                <a:latin typeface="Times New Roman" panose="02020603050405020304" pitchFamily="18" charset="0"/>
                <a:cs typeface="Times New Roman" panose="02020603050405020304" pitchFamily="18" charset="0"/>
              </a:rPr>
              <a:t>của</a:t>
            </a:r>
            <a:r>
              <a:rPr lang="en-US" sz="1400" dirty="0">
                <a:solidFill>
                  <a:schemeClr val="tx1"/>
                </a:solidFill>
                <a:latin typeface="Times New Roman" panose="02020603050405020304" pitchFamily="18" charset="0"/>
                <a:cs typeface="Times New Roman" panose="02020603050405020304" pitchFamily="18" charset="0"/>
              </a:rPr>
              <a:t> pooling layer </a:t>
            </a:r>
            <a:r>
              <a:rPr lang="en-US" sz="1400" dirty="0" err="1">
                <a:solidFill>
                  <a:schemeClr val="tx1"/>
                </a:solidFill>
                <a:latin typeface="Times New Roman" panose="02020603050405020304" pitchFamily="18" charset="0"/>
                <a:cs typeface="Times New Roman" panose="02020603050405020304" pitchFamily="18" charset="0"/>
              </a:rPr>
              <a:t>có</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kích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thước</a:t>
            </a:r>
            <a:r>
              <a:rPr lang="en-US" sz="1400" dirty="0">
                <a:solidFill>
                  <a:schemeClr val="tx1"/>
                </a:solidFill>
                <a:latin typeface="Times New Roman" panose="02020603050405020304" pitchFamily="18" charset="0"/>
                <a:cs typeface="Times New Roman" panose="02020603050405020304" pitchFamily="18" charset="0"/>
              </a:rPr>
              <a:t> H*W*D, ta </a:t>
            </a:r>
            <a:r>
              <a:rPr lang="en-US" sz="1400" dirty="0" err="1">
                <a:solidFill>
                  <a:schemeClr val="tx1"/>
                </a:solidFill>
                <a:latin typeface="Times New Roman" panose="02020603050405020304" pitchFamily="18" charset="0"/>
                <a:cs typeface="Times New Roman" panose="02020603050405020304" pitchFamily="18" charset="0"/>
              </a:rPr>
              <a:t>tách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ra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làm</a:t>
            </a:r>
            <a:r>
              <a:rPr lang="en-US" sz="1400" dirty="0">
                <a:solidFill>
                  <a:schemeClr val="tx1"/>
                </a:solidFill>
                <a:latin typeface="Times New Roman" panose="02020603050405020304" pitchFamily="18" charset="0"/>
                <a:cs typeface="Times New Roman" panose="02020603050405020304" pitchFamily="18" charset="0"/>
              </a:rPr>
              <a:t> D ma </a:t>
            </a:r>
            <a:r>
              <a:rPr lang="en-US" sz="1400" dirty="0" err="1">
                <a:solidFill>
                  <a:schemeClr val="tx1"/>
                </a:solidFill>
                <a:latin typeface="Times New Roman" panose="02020603050405020304" pitchFamily="18" charset="0"/>
                <a:cs typeface="Times New Roman" panose="02020603050405020304" pitchFamily="18" charset="0"/>
              </a:rPr>
              <a:t>trận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kích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thước</a:t>
            </a:r>
            <a:r>
              <a:rPr lang="en-US" sz="1400" dirty="0">
                <a:solidFill>
                  <a:schemeClr val="tx1"/>
                </a:solidFill>
                <a:latin typeface="Times New Roman" panose="02020603050405020304" pitchFamily="18" charset="0"/>
                <a:cs typeface="Times New Roman" panose="02020603050405020304" pitchFamily="18" charset="0"/>
              </a:rPr>
              <a:t> H*W. </a:t>
            </a:r>
            <a:r>
              <a:rPr lang="en-US" sz="1400" dirty="0" err="1">
                <a:solidFill>
                  <a:schemeClr val="tx1"/>
                </a:solidFill>
                <a:latin typeface="Times New Roman" panose="02020603050405020304" pitchFamily="18" charset="0"/>
                <a:cs typeface="Times New Roman" panose="02020603050405020304" pitchFamily="18" charset="0"/>
              </a:rPr>
              <a:t>Với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mỗi</a:t>
            </a:r>
            <a:r>
              <a:rPr lang="en-US" sz="1400" dirty="0">
                <a:solidFill>
                  <a:schemeClr val="tx1"/>
                </a:solidFill>
                <a:latin typeface="Times New Roman" panose="02020603050405020304" pitchFamily="18" charset="0"/>
                <a:cs typeface="Times New Roman" panose="02020603050405020304" pitchFamily="18" charset="0"/>
              </a:rPr>
              <a:t> ma </a:t>
            </a:r>
            <a:r>
              <a:rPr lang="en-US" sz="1400" dirty="0" err="1">
                <a:solidFill>
                  <a:schemeClr val="tx1"/>
                </a:solidFill>
                <a:latin typeface="Times New Roman" panose="02020603050405020304" pitchFamily="18" charset="0"/>
                <a:cs typeface="Times New Roman" panose="02020603050405020304" pitchFamily="18" charset="0"/>
              </a:rPr>
              <a:t>trận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trên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vùng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kích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thước</a:t>
            </a:r>
            <a:r>
              <a:rPr lang="en-US" sz="1400" dirty="0">
                <a:solidFill>
                  <a:schemeClr val="tx1"/>
                </a:solidFill>
                <a:latin typeface="Times New Roman" panose="02020603050405020304" pitchFamily="18" charset="0"/>
                <a:cs typeface="Times New Roman" panose="02020603050405020304" pitchFamily="18" charset="0"/>
              </a:rPr>
              <a:t> K*K </a:t>
            </a:r>
            <a:r>
              <a:rPr lang="en-US" sz="1400" dirty="0" err="1">
                <a:solidFill>
                  <a:schemeClr val="tx1"/>
                </a:solidFill>
                <a:latin typeface="Times New Roman" panose="02020603050405020304" pitchFamily="18" charset="0"/>
                <a:cs typeface="Times New Roman" panose="02020603050405020304" pitchFamily="18" charset="0"/>
              </a:rPr>
              <a:t>trên</a:t>
            </a:r>
            <a:r>
              <a:rPr lang="en-US" sz="1400" dirty="0">
                <a:solidFill>
                  <a:schemeClr val="tx1"/>
                </a:solidFill>
                <a:latin typeface="Times New Roman" panose="02020603050405020304" pitchFamily="18" charset="0"/>
                <a:cs typeface="Times New Roman" panose="02020603050405020304" pitchFamily="18" charset="0"/>
              </a:rPr>
              <a:t> ma </a:t>
            </a:r>
            <a:r>
              <a:rPr lang="en-US" sz="1400" dirty="0" err="1">
                <a:solidFill>
                  <a:schemeClr val="tx1"/>
                </a:solidFill>
                <a:latin typeface="Times New Roman" panose="02020603050405020304" pitchFamily="18" charset="0"/>
                <a:cs typeface="Times New Roman" panose="02020603050405020304" pitchFamily="18" charset="0"/>
              </a:rPr>
              <a:t>trận</a:t>
            </a:r>
            <a:r>
              <a:rPr lang="en-US" sz="1400" dirty="0">
                <a:solidFill>
                  <a:schemeClr val="tx1"/>
                </a:solidFill>
                <a:latin typeface="Times New Roman" panose="02020603050405020304" pitchFamily="18" charset="0"/>
                <a:cs typeface="Times New Roman" panose="02020603050405020304" pitchFamily="18" charset="0"/>
              </a:rPr>
              <a:t> ta </a:t>
            </a:r>
            <a:r>
              <a:rPr lang="en-US" sz="1400" dirty="0" err="1">
                <a:solidFill>
                  <a:schemeClr val="tx1"/>
                </a:solidFill>
                <a:latin typeface="Times New Roman" panose="02020603050405020304" pitchFamily="18" charset="0"/>
                <a:cs typeface="Times New Roman" panose="02020603050405020304" pitchFamily="18" charset="0"/>
              </a:rPr>
              <a:t>tìm</a:t>
            </a:r>
            <a:r>
              <a:rPr lang="en-US" sz="1400" dirty="0">
                <a:solidFill>
                  <a:schemeClr val="tx1"/>
                </a:solidFill>
                <a:latin typeface="Times New Roman" panose="02020603050405020304" pitchFamily="18" charset="0"/>
                <a:cs typeface="Times New Roman" panose="02020603050405020304" pitchFamily="18" charset="0"/>
              </a:rPr>
              <a:t> maximum </a:t>
            </a:r>
            <a:r>
              <a:rPr lang="en-US" sz="1400" dirty="0" err="1">
                <a:solidFill>
                  <a:schemeClr val="tx1"/>
                </a:solidFill>
                <a:latin typeface="Times New Roman" panose="02020603050405020304" pitchFamily="18" charset="0"/>
                <a:cs typeface="Times New Roman" panose="02020603050405020304" pitchFamily="18" charset="0"/>
              </a:rPr>
              <a:t>hoặc</a:t>
            </a:r>
            <a:r>
              <a:rPr lang="en-US" sz="1400" dirty="0">
                <a:solidFill>
                  <a:schemeClr val="tx1"/>
                </a:solidFill>
                <a:latin typeface="Times New Roman" panose="02020603050405020304" pitchFamily="18" charset="0"/>
                <a:cs typeface="Times New Roman" panose="02020603050405020304" pitchFamily="18" charset="0"/>
              </a:rPr>
              <a:t> average </a:t>
            </a:r>
            <a:r>
              <a:rPr lang="en-US" sz="1400" dirty="0" err="1">
                <a:solidFill>
                  <a:schemeClr val="tx1"/>
                </a:solidFill>
                <a:latin typeface="Times New Roman" panose="02020603050405020304" pitchFamily="18" charset="0"/>
                <a:cs typeface="Times New Roman" panose="02020603050405020304" pitchFamily="18" charset="0"/>
              </a:rPr>
              <a:t>của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dữ</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liệu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rồi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viết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vào</a:t>
            </a:r>
            <a:r>
              <a:rPr lang="en-US" sz="1400" dirty="0">
                <a:solidFill>
                  <a:schemeClr val="tx1"/>
                </a:solidFill>
                <a:latin typeface="Times New Roman" panose="02020603050405020304" pitchFamily="18" charset="0"/>
                <a:cs typeface="Times New Roman" panose="02020603050405020304" pitchFamily="18" charset="0"/>
              </a:rPr>
              <a:t> ma </a:t>
            </a:r>
            <a:r>
              <a:rPr lang="en-US" sz="1400" dirty="0" err="1">
                <a:solidFill>
                  <a:schemeClr val="tx1"/>
                </a:solidFill>
                <a:latin typeface="Times New Roman" panose="02020603050405020304" pitchFamily="18" charset="0"/>
                <a:cs typeface="Times New Roman" panose="02020603050405020304" pitchFamily="18" charset="0"/>
              </a:rPr>
              <a:t>trận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kết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quả</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Quy</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tắc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về</a:t>
            </a:r>
            <a:r>
              <a:rPr lang="en-US" sz="1400" dirty="0">
                <a:solidFill>
                  <a:schemeClr val="tx1"/>
                </a:solidFill>
                <a:latin typeface="Times New Roman" panose="02020603050405020304" pitchFamily="18" charset="0"/>
                <a:cs typeface="Times New Roman" panose="02020603050405020304" pitchFamily="18" charset="0"/>
              </a:rPr>
              <a:t> stride </a:t>
            </a:r>
            <a:r>
              <a:rPr lang="en-US" sz="1400" dirty="0" err="1">
                <a:solidFill>
                  <a:schemeClr val="tx1"/>
                </a:solidFill>
                <a:latin typeface="Times New Roman" panose="02020603050405020304" pitchFamily="18" charset="0"/>
                <a:cs typeface="Times New Roman" panose="02020603050405020304" pitchFamily="18" charset="0"/>
              </a:rPr>
              <a:t>và</a:t>
            </a:r>
            <a:r>
              <a:rPr lang="en-US" sz="1400" dirty="0">
                <a:solidFill>
                  <a:schemeClr val="tx1"/>
                </a:solidFill>
                <a:latin typeface="Times New Roman" panose="02020603050405020304" pitchFamily="18" charset="0"/>
                <a:cs typeface="Times New Roman" panose="02020603050405020304" pitchFamily="18" charset="0"/>
              </a:rPr>
              <a:t> padding </a:t>
            </a:r>
            <a:r>
              <a:rPr lang="en-US" sz="1400" dirty="0" err="1">
                <a:solidFill>
                  <a:schemeClr val="tx1"/>
                </a:solidFill>
                <a:latin typeface="Times New Roman" panose="02020603050405020304" pitchFamily="18" charset="0"/>
                <a:cs typeface="Times New Roman" panose="02020603050405020304" pitchFamily="18" charset="0"/>
              </a:rPr>
              <a:t>áp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dụng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như</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phép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tính</a:t>
            </a:r>
            <a:r>
              <a:rPr lang="en-US" sz="1400" dirty="0">
                <a:solidFill>
                  <a:schemeClr val="tx1"/>
                </a:solidFill>
                <a:latin typeface="Times New Roman" panose="02020603050405020304" pitchFamily="18" charset="0"/>
                <a:cs typeface="Times New Roman" panose="02020603050405020304" pitchFamily="18" charset="0"/>
              </a:rPr>
              <a:t> convolution </a:t>
            </a:r>
            <a:r>
              <a:rPr lang="en-US" sz="1400" dirty="0" err="1">
                <a:solidFill>
                  <a:schemeClr val="tx1"/>
                </a:solidFill>
                <a:latin typeface="Times New Roman" panose="02020603050405020304" pitchFamily="18" charset="0"/>
                <a:cs typeface="Times New Roman" panose="02020603050405020304" pitchFamily="18" charset="0"/>
              </a:rPr>
              <a:t>trên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ảnh</a:t>
            </a:r>
            <a:r>
              <a:rPr lang="en-US" sz="1400" dirty="0">
                <a:solidFill>
                  <a:schemeClr val="tx1"/>
                </a:solidFill>
                <a:latin typeface="Times New Roman" panose="02020603050405020304" pitchFamily="18" charset="0"/>
                <a:cs typeface="Times New Roman" panose="02020603050405020304" pitchFamily="18" charset="0"/>
              </a:rPr>
              <a:t>.</a:t>
            </a:r>
          </a:p>
        </p:txBody>
      </p:sp>
      <p:cxnSp>
        <p:nvCxnSpPr>
          <p:cNvPr id="185" name="Google Shape;185;p32"/>
          <p:cNvCxnSpPr>
            <a:cxnSpLocks/>
          </p:cNvCxnSpPr>
          <p:nvPr/>
        </p:nvCxnSpPr>
        <p:spPr>
          <a:xfrm>
            <a:off x="3886200" y="1123950"/>
            <a:ext cx="5060898"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a:off x="4114800" y="4324350"/>
            <a:ext cx="5029200" cy="0"/>
          </a:xfrm>
          <a:prstGeom prst="straightConnector1">
            <a:avLst/>
          </a:prstGeom>
          <a:noFill/>
          <a:ln w="9525" cap="flat" cmpd="sng">
            <a:solidFill>
              <a:schemeClr val="dk1"/>
            </a:solidFill>
            <a:prstDash val="solid"/>
            <a:round/>
            <a:headEnd type="none" w="med" len="med"/>
            <a:tailEnd type="none" w="med" len="med"/>
          </a:ln>
        </p:spPr>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34112"/>
            <a:ext cx="3685806" cy="213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56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152400" y="869457"/>
            <a:ext cx="3867300" cy="5652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Full </a:t>
            </a:r>
            <a:r>
              <a:rPr lang="en-US">
                <a:latin typeface="Times New Roman" panose="02020603050405020304" pitchFamily="18" charset="0"/>
                <a:cs typeface="Times New Roman" panose="02020603050405020304" pitchFamily="18" charset="0"/>
              </a:rPr>
              <a:t>connected layer</a:t>
            </a:r>
            <a:endParaRPr sz="2800" dirty="0">
              <a:latin typeface="Times New Roman" panose="02020603050405020304" pitchFamily="18" charset="0"/>
              <a:cs typeface="Times New Roman" panose="02020603050405020304" pitchFamily="18" charset="0"/>
            </a:endParaRPr>
          </a:p>
        </p:txBody>
      </p:sp>
      <p:sp>
        <p:nvSpPr>
          <p:cNvPr id="184" name="Google Shape;184;p32"/>
          <p:cNvSpPr txBox="1">
            <a:spLocks noGrp="1"/>
          </p:cNvSpPr>
          <p:nvPr>
            <p:ph type="subTitle" idx="1"/>
          </p:nvPr>
        </p:nvSpPr>
        <p:spPr>
          <a:xfrm>
            <a:off x="3886200" y="2114550"/>
            <a:ext cx="5257800" cy="1219199"/>
          </a:xfrm>
          <a:prstGeom prst="rect">
            <a:avLst/>
          </a:prstGeom>
        </p:spPr>
        <p:txBody>
          <a:bodyPr spcFirstLastPara="1" wrap="square" lIns="91425" tIns="91425" rIns="91425" bIns="91425" anchor="t" anchorCtr="0">
            <a:noAutofit/>
          </a:bodyPr>
          <a:lstStyle/>
          <a:p>
            <a:pPr algn="l"/>
            <a:r>
              <a:rPr lang="en-US" sz="1400" dirty="0"/>
              <a:t>Fully-Connected Layer (FC Layer) </a:t>
            </a:r>
            <a:r>
              <a:rPr lang="en-US" sz="1400" dirty="0" err="1"/>
              <a:t>chính</a:t>
            </a:r>
            <a:r>
              <a:rPr lang="en-US" sz="1400" dirty="0"/>
              <a:t> </a:t>
            </a:r>
            <a:r>
              <a:rPr lang="en-US" sz="1400" dirty="0" err="1"/>
              <a:t>là</a:t>
            </a:r>
            <a:r>
              <a:rPr lang="en-US" sz="1400" dirty="0"/>
              <a:t> </a:t>
            </a:r>
            <a:r>
              <a:rPr lang="en-US" sz="1400" dirty="0" err="1"/>
              <a:t>một</a:t>
            </a:r>
            <a:r>
              <a:rPr lang="en-US" sz="1400" dirty="0"/>
              <a:t> </a:t>
            </a:r>
            <a:r>
              <a:rPr lang="en-US" sz="1400" dirty="0" err="1"/>
              <a:t>mạng</a:t>
            </a:r>
            <a:r>
              <a:rPr lang="en-US" sz="1400" dirty="0"/>
              <a:t> NN </a:t>
            </a:r>
            <a:r>
              <a:rPr lang="en-US" sz="1400" dirty="0" err="1"/>
              <a:t>được</a:t>
            </a:r>
            <a:r>
              <a:rPr lang="en-US" sz="1400" dirty="0"/>
              <a:t> </a:t>
            </a:r>
            <a:r>
              <a:rPr lang="en-US" sz="1400" dirty="0" err="1"/>
              <a:t>gắn</a:t>
            </a:r>
            <a:r>
              <a:rPr lang="en-US" sz="1400" dirty="0"/>
              <a:t> </a:t>
            </a:r>
            <a:r>
              <a:rPr lang="en-US" sz="1400" dirty="0" err="1"/>
              <a:t>vào</a:t>
            </a:r>
            <a:r>
              <a:rPr lang="en-US" sz="1400" dirty="0"/>
              <a:t> </a:t>
            </a:r>
            <a:r>
              <a:rPr lang="en-US" sz="1400" dirty="0" err="1"/>
              <a:t>phần</a:t>
            </a:r>
            <a:r>
              <a:rPr lang="en-US" sz="1400" dirty="0"/>
              <a:t> </a:t>
            </a:r>
            <a:r>
              <a:rPr lang="en-US" sz="1400" dirty="0" err="1"/>
              <a:t>cuối</a:t>
            </a:r>
            <a:r>
              <a:rPr lang="en-US" sz="1400" dirty="0"/>
              <a:t> </a:t>
            </a:r>
            <a:r>
              <a:rPr lang="en-US" sz="1400" dirty="0" err="1"/>
              <a:t>của</a:t>
            </a:r>
            <a:r>
              <a:rPr lang="en-US" sz="1400" dirty="0"/>
              <a:t> CNNs. </a:t>
            </a:r>
            <a:r>
              <a:rPr lang="en-US" sz="1400" dirty="0" err="1"/>
              <a:t>Phần</a:t>
            </a:r>
            <a:r>
              <a:rPr lang="en-US" sz="1400" dirty="0"/>
              <a:t> FC-Layer </a:t>
            </a:r>
            <a:r>
              <a:rPr lang="en-US" sz="1400" dirty="0" err="1"/>
              <a:t>này</a:t>
            </a:r>
            <a:r>
              <a:rPr lang="en-US" sz="1400" dirty="0"/>
              <a:t> </a:t>
            </a:r>
            <a:r>
              <a:rPr lang="en-US" sz="1400" dirty="0" err="1"/>
              <a:t>chính</a:t>
            </a:r>
            <a:r>
              <a:rPr lang="en-US" sz="1400" dirty="0"/>
              <a:t> </a:t>
            </a:r>
            <a:r>
              <a:rPr lang="en-US" sz="1400" dirty="0" err="1"/>
              <a:t>là</a:t>
            </a:r>
            <a:r>
              <a:rPr lang="en-US" sz="1400" dirty="0"/>
              <a:t> </a:t>
            </a:r>
            <a:r>
              <a:rPr lang="en-US" sz="1400" dirty="0" err="1"/>
              <a:t>nơi</a:t>
            </a:r>
            <a:r>
              <a:rPr lang="en-US" sz="1400" dirty="0"/>
              <a:t> </a:t>
            </a:r>
            <a:r>
              <a:rPr lang="en-US" sz="1400" dirty="0" err="1"/>
              <a:t>từ</a:t>
            </a:r>
            <a:r>
              <a:rPr lang="en-US" sz="1400" dirty="0"/>
              <a:t> </a:t>
            </a:r>
            <a:r>
              <a:rPr lang="en-US" sz="1400" dirty="0" err="1"/>
              <a:t>các</a:t>
            </a:r>
            <a:r>
              <a:rPr lang="en-US" sz="1400" dirty="0"/>
              <a:t> feature </a:t>
            </a:r>
            <a:r>
              <a:rPr lang="en-US" sz="1400" dirty="0" err="1"/>
              <a:t>được</a:t>
            </a:r>
            <a:r>
              <a:rPr lang="en-US" sz="1400" dirty="0"/>
              <a:t> extract </a:t>
            </a:r>
            <a:r>
              <a:rPr lang="en-US" sz="1400" dirty="0" err="1"/>
              <a:t>bởi</a:t>
            </a:r>
            <a:r>
              <a:rPr lang="en-US" sz="1400" dirty="0"/>
              <a:t> </a:t>
            </a:r>
            <a:r>
              <a:rPr lang="en-US" sz="1400" dirty="0" err="1"/>
              <a:t>phần</a:t>
            </a:r>
            <a:r>
              <a:rPr lang="en-US" sz="1400" dirty="0"/>
              <a:t> convolution </a:t>
            </a:r>
            <a:r>
              <a:rPr lang="en-US" sz="1400" dirty="0" err="1"/>
              <a:t>và</a:t>
            </a:r>
            <a:r>
              <a:rPr lang="en-US" sz="1400" dirty="0"/>
              <a:t> pooling </a:t>
            </a:r>
            <a:r>
              <a:rPr lang="en-US" sz="1400" dirty="0" err="1"/>
              <a:t>tạo</a:t>
            </a:r>
            <a:r>
              <a:rPr lang="en-US" sz="1400" dirty="0"/>
              <a:t> </a:t>
            </a:r>
            <a:r>
              <a:rPr lang="en-US" sz="1400" dirty="0" err="1"/>
              <a:t>ra</a:t>
            </a:r>
            <a:r>
              <a:rPr lang="en-US" sz="1400" dirty="0"/>
              <a:t> </a:t>
            </a:r>
            <a:r>
              <a:rPr lang="en-US" sz="1400" dirty="0" err="1"/>
              <a:t>kết</a:t>
            </a:r>
            <a:r>
              <a:rPr lang="en-US" sz="1400" dirty="0"/>
              <a:t> </a:t>
            </a:r>
            <a:r>
              <a:rPr lang="en-US" sz="1400" dirty="0" err="1"/>
              <a:t>quả</a:t>
            </a:r>
            <a:r>
              <a:rPr lang="en-US" sz="1400" dirty="0"/>
              <a:t> </a:t>
            </a:r>
            <a:r>
              <a:rPr lang="en-US" sz="1400" dirty="0" err="1"/>
              <a:t>cuối</a:t>
            </a:r>
            <a:r>
              <a:rPr lang="en-US" sz="1400" dirty="0"/>
              <a:t> </a:t>
            </a:r>
            <a:r>
              <a:rPr lang="en-US" sz="1400" dirty="0" err="1"/>
              <a:t>cùng</a:t>
            </a:r>
            <a:r>
              <a:rPr lang="en-US" sz="1400" dirty="0"/>
              <a:t> (Classification </a:t>
            </a:r>
            <a:r>
              <a:rPr lang="en-US" sz="1400" dirty="0" err="1"/>
              <a:t>hoặc</a:t>
            </a:r>
            <a:r>
              <a:rPr lang="en-US" sz="1400" dirty="0"/>
              <a:t> Regression).</a:t>
            </a:r>
          </a:p>
        </p:txBody>
      </p:sp>
      <p:cxnSp>
        <p:nvCxnSpPr>
          <p:cNvPr id="185" name="Google Shape;185;p32"/>
          <p:cNvCxnSpPr>
            <a:cxnSpLocks/>
          </p:cNvCxnSpPr>
          <p:nvPr/>
        </p:nvCxnSpPr>
        <p:spPr>
          <a:xfrm>
            <a:off x="4114800" y="1276350"/>
            <a:ext cx="50292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a:off x="4267200" y="4019550"/>
            <a:ext cx="4876800" cy="0"/>
          </a:xfrm>
          <a:prstGeom prst="straightConnector1">
            <a:avLst/>
          </a:prstGeom>
          <a:noFill/>
          <a:ln w="9525" cap="flat" cmpd="sng">
            <a:solidFill>
              <a:schemeClr val="dk1"/>
            </a:solidFill>
            <a:prstDash val="solid"/>
            <a:round/>
            <a:headEnd type="none" w="med" len="med"/>
            <a:tailEnd type="none" w="med" len="med"/>
          </a:ln>
        </p:spPr>
      </p:cxn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5" y="1885950"/>
            <a:ext cx="3955735"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84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2382625" y="2647950"/>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Mô tả tập dữ liệu</a:t>
            </a:r>
            <a:r>
              <a:rPr lang="en"/>
              <a:t>, </a:t>
            </a:r>
            <a:br>
              <a:rPr lang="en"/>
            </a:br>
            <a:r>
              <a:rPr lang="en"/>
              <a:t>tiền </a:t>
            </a:r>
            <a:r>
              <a:rPr lang="en" dirty="0"/>
              <a:t>xử lí dữ liệu</a:t>
            </a:r>
            <a:endParaRPr dirty="0"/>
          </a:p>
        </p:txBody>
      </p:sp>
      <p:sp>
        <p:nvSpPr>
          <p:cNvPr id="216" name="Google Shape;216;p34"/>
          <p:cNvSpPr txBox="1">
            <a:spLocks noGrp="1"/>
          </p:cNvSpPr>
          <p:nvPr>
            <p:ph type="title" idx="2"/>
          </p:nvPr>
        </p:nvSpPr>
        <p:spPr>
          <a:xfrm flipH="1">
            <a:off x="4953000" y="20383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17" name="Google Shape;217;p34"/>
          <p:cNvCxnSpPr/>
          <p:nvPr/>
        </p:nvCxnSpPr>
        <p:spPr>
          <a:xfrm>
            <a:off x="7578325" y="4028400"/>
            <a:ext cx="156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5"/>
          <p:cNvSpPr txBox="1">
            <a:spLocks noGrp="1"/>
          </p:cNvSpPr>
          <p:nvPr>
            <p:ph type="ctrTitle" idx="2"/>
          </p:nvPr>
        </p:nvSpPr>
        <p:spPr>
          <a:xfrm>
            <a:off x="304800" y="590550"/>
            <a:ext cx="2683351" cy="6095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Mô tả tập dữ liệu</a:t>
            </a:r>
            <a:endParaRPr dirty="0">
              <a:latin typeface="Times New Roman" panose="02020603050405020304" pitchFamily="18" charset="0"/>
              <a:cs typeface="Times New Roman" panose="02020603050405020304" pitchFamily="18" charset="0"/>
            </a:endParaRPr>
          </a:p>
        </p:txBody>
      </p:sp>
      <p:sp>
        <p:nvSpPr>
          <p:cNvPr id="226" name="Google Shape;226;p35"/>
          <p:cNvSpPr txBox="1">
            <a:spLocks noGrp="1"/>
          </p:cNvSpPr>
          <p:nvPr>
            <p:ph type="subTitle" idx="1"/>
          </p:nvPr>
        </p:nvSpPr>
        <p:spPr>
          <a:xfrm>
            <a:off x="304800" y="1257300"/>
            <a:ext cx="3933300" cy="3886200"/>
          </a:xfrm>
          <a:prstGeom prst="rect">
            <a:avLst/>
          </a:prstGeom>
        </p:spPr>
        <p:txBody>
          <a:bodyPr spcFirstLastPara="1" wrap="square" lIns="91425" tIns="91425" rIns="91425" bIns="91425" anchor="t" anchorCtr="0">
            <a:noAutofit/>
          </a:bodyPr>
          <a:lstStyle/>
          <a:p>
            <a:pPr algn="l"/>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gồm</a:t>
            </a:r>
            <a:r>
              <a:rPr lang="en-US" sz="1200" dirty="0">
                <a:latin typeface="Times New Roman" panose="02020603050405020304" pitchFamily="18" charset="0"/>
                <a:cs typeface="Times New Roman" panose="02020603050405020304" pitchFamily="18" charset="0"/>
              </a:rPr>
              <a:t> 48 x 48 pixel </a:t>
            </a:r>
            <a:r>
              <a:rPr lang="en-US" sz="1200" dirty="0" err="1">
                <a:latin typeface="Times New Roman" panose="02020603050405020304" pitchFamily="18" charset="0"/>
                <a:cs typeface="Times New Roman" panose="02020603050405020304" pitchFamily="18" charset="0"/>
              </a:rPr>
              <a:t>ảnh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xám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khuôn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mặt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ảnh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chỉnh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khuôn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mặt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giữa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chiếm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khoảng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trống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nhau</a:t>
            </a:r>
            <a:r>
              <a:rPr lang="en-US" sz="1200" dirty="0">
                <a:latin typeface="Times New Roman" panose="02020603050405020304" pitchFamily="18" charset="0"/>
                <a:cs typeface="Times New Roman" panose="02020603050405020304" pitchFamily="18" charset="0"/>
              </a:rPr>
              <a:t> ở </a:t>
            </a:r>
            <a:r>
              <a:rPr lang="en-US" sz="1200" dirty="0" err="1">
                <a:latin typeface="Times New Roman" panose="02020603050405020304" pitchFamily="18" charset="0"/>
                <a:cs typeface="Times New Roman" panose="02020603050405020304" pitchFamily="18" charset="0"/>
              </a:rPr>
              <a:t>mỗi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ảnh</a:t>
            </a:r>
            <a:r>
              <a:rPr lang="en-US" sz="1200">
                <a:latin typeface="Times New Roman" panose="02020603050405020304" pitchFamily="18" charset="0"/>
                <a:cs typeface="Times New Roman" panose="02020603050405020304" pitchFamily="18" charset="0"/>
              </a:rPr>
              <a:t>.</a:t>
            </a:r>
          </a:p>
          <a:p>
            <a:pPr algn="l"/>
            <a:endParaRPr lang="en-US" sz="1200">
              <a:latin typeface="Times New Roman" panose="02020603050405020304" pitchFamily="18" charset="0"/>
              <a:cs typeface="Times New Roman" panose="02020603050405020304" pitchFamily="18" charset="0"/>
            </a:endParaRPr>
          </a:p>
          <a:p>
            <a:pPr algn="l"/>
            <a:r>
              <a:rPr lang="en-US" sz="1200">
                <a:latin typeface="Times New Roman" panose="02020603050405020304" pitchFamily="18" charset="0"/>
                <a:cs typeface="Times New Roman" panose="02020603050405020304" pitchFamily="18" charset="0"/>
              </a:rPr>
              <a:t>Cột “emotion” chứa số từ 0 đến 6 đại diện cho cảm xúc thể hiện trong biểu cảm khuôn mặt có trong hình ảnh theo một trong 7 loại biểu cảm sau: 0 = Giận dữ, 1 = Ghê tởm, 2 = Sợ hãi, 3 = Hạnh phúc, 4 = Buồn, 5 = Bất ngờ, 6 = Trung lập.</a:t>
            </a:r>
          </a:p>
          <a:p>
            <a:pPr algn="l"/>
            <a:endParaRPr lang="en-US" sz="1200">
              <a:latin typeface="Times New Roman" panose="02020603050405020304" pitchFamily="18" charset="0"/>
              <a:cs typeface="Times New Roman" panose="02020603050405020304" pitchFamily="18" charset="0"/>
            </a:endParaRPr>
          </a:p>
          <a:p>
            <a:pPr algn="l"/>
            <a:r>
              <a:rPr lang="en-US" sz="1200">
                <a:latin typeface="Times New Roman" panose="02020603050405020304" pitchFamily="18" charset="0"/>
                <a:cs typeface="Times New Roman" panose="02020603050405020304" pitchFamily="18" charset="0"/>
              </a:rPr>
              <a:t>Cột “pixel” chứa một chuỗi các số được bao quanh trong dấu ngoặc kép cho mỗi hình ảnh. Nội dung của chuỗi này là giá trị các pixel của hình ảnh được phân biệt bằng dấu cách theo thứ tự chính hàng.</a:t>
            </a:r>
          </a:p>
          <a:p>
            <a:pPr algn="l"/>
            <a:endParaRPr lang="en-US" sz="1200">
              <a:latin typeface="Times New Roman" panose="02020603050405020304" pitchFamily="18" charset="0"/>
              <a:cs typeface="Times New Roman" panose="02020603050405020304" pitchFamily="18" charset="0"/>
            </a:endParaRPr>
          </a:p>
          <a:p>
            <a:pPr algn="l"/>
            <a:r>
              <a:rPr lang="en-US" sz="1200">
                <a:latin typeface="Times New Roman" panose="02020603050405020304" pitchFamily="18" charset="0"/>
                <a:cs typeface="Times New Roman" panose="02020603050405020304" pitchFamily="18" charset="0"/>
              </a:rPr>
              <a:t>Tập dữ liệu bao gồm 355887 dòng, chia làm 3 phần chính: Với 28709 dòng được sử dụng để Training, 3589 dòng được sử dụng làm public test và 3589 dòng còn lại dùng để private test</a:t>
            </a:r>
          </a:p>
          <a:p>
            <a:endParaRPr lang="en-US" dirty="0"/>
          </a:p>
          <a:p>
            <a:pPr marL="0" lvl="0" indent="0" algn="r" rtl="0">
              <a:spcBef>
                <a:spcPts val="0"/>
              </a:spcBef>
              <a:spcAft>
                <a:spcPts val="0"/>
              </a:spcAft>
              <a:buNone/>
            </a:pPr>
            <a:endParaRPr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767" y="1504950"/>
            <a:ext cx="457200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Google Shape;185;p32">
            <a:extLst>
              <a:ext uri="{FF2B5EF4-FFF2-40B4-BE49-F238E27FC236}">
                <a16:creationId xmlns:a16="http://schemas.microsoft.com/office/drawing/2014/main" id="{5D5D1872-FE2B-4CBD-80AD-BBA315A8550D}"/>
              </a:ext>
            </a:extLst>
          </p:cNvPr>
          <p:cNvCxnSpPr>
            <a:cxnSpLocks/>
          </p:cNvCxnSpPr>
          <p:nvPr/>
        </p:nvCxnSpPr>
        <p:spPr>
          <a:xfrm>
            <a:off x="3124200" y="971550"/>
            <a:ext cx="6019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152400" y="1027025"/>
            <a:ext cx="3867300" cy="565200"/>
          </a:xfrm>
          <a:prstGeom prst="rect">
            <a:avLst/>
          </a:prstGeom>
        </p:spPr>
        <p:txBody>
          <a:bodyPr spcFirstLastPara="1" wrap="square" lIns="91425" tIns="91425" rIns="91425" bIns="91425" anchor="b" anchorCtr="0">
            <a:noAutofit/>
          </a:bodyPr>
          <a:lstStyle/>
          <a:p>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
        <p:nvSpPr>
          <p:cNvPr id="184" name="Google Shape;184;p32"/>
          <p:cNvSpPr txBox="1">
            <a:spLocks noGrp="1"/>
          </p:cNvSpPr>
          <p:nvPr>
            <p:ph type="subTitle" idx="1"/>
          </p:nvPr>
        </p:nvSpPr>
        <p:spPr>
          <a:xfrm>
            <a:off x="492900" y="2114550"/>
            <a:ext cx="8153400" cy="1784400"/>
          </a:xfrm>
          <a:prstGeom prst="rect">
            <a:avLst/>
          </a:prstGeom>
        </p:spPr>
        <p:txBody>
          <a:bodyPr spcFirstLastPara="1" wrap="square" lIns="91425" tIns="91425" rIns="91425" bIns="91425" anchor="t" anchorCtr="0">
            <a:noAutofit/>
          </a:bodyPr>
          <a:lstStyle/>
          <a:p>
            <a:pPr lvl="0"/>
            <a:r>
              <a:rPr lang="en-US" sz="2800" dirty="0">
                <a:latin typeface="Times New Roman" panose="02020603050405020304" pitchFamily="18" charset="0"/>
                <a:cs typeface="Times New Roman" panose="02020603050405020304" pitchFamily="18" charset="0"/>
              </a:rPr>
              <a:t>Google </a:t>
            </a:r>
            <a:r>
              <a:rPr lang="en-US" sz="2800" dirty="0" err="1">
                <a:latin typeface="Times New Roman" panose="02020603050405020304" pitchFamily="18" charset="0"/>
                <a:cs typeface="Times New Roman" panose="02020603050405020304" pitchFamily="18" charset="0"/>
              </a:rPr>
              <a:t>Colab</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hlinkClick r:id="rId3"/>
              </a:rPr>
              <a:t>https://colab.research.google.com/drive/1FzicanS_trWDRMgd-Gn01LQBqtXp1_ex</a:t>
            </a:r>
            <a:endParaRPr lang="en-US" sz="2800" dirty="0">
              <a:latin typeface="Times New Roman" panose="02020603050405020304" pitchFamily="18" charset="0"/>
              <a:cs typeface="Times New Roman" panose="02020603050405020304" pitchFamily="18" charset="0"/>
            </a:endParaRPr>
          </a:p>
        </p:txBody>
      </p:sp>
      <p:cxnSp>
        <p:nvCxnSpPr>
          <p:cNvPr id="185" name="Google Shape;185;p32"/>
          <p:cNvCxnSpPr>
            <a:cxnSpLocks/>
          </p:cNvCxnSpPr>
          <p:nvPr/>
        </p:nvCxnSpPr>
        <p:spPr>
          <a:xfrm>
            <a:off x="3429000" y="1494500"/>
            <a:ext cx="57150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a:off x="3429000" y="4095750"/>
            <a:ext cx="5715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76500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2382625" y="2647950"/>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Nhận diện và phân loại cảm xúc với CNNs</a:t>
            </a:r>
            <a:endParaRPr dirty="0">
              <a:latin typeface="Times New Roman" panose="02020603050405020304" pitchFamily="18" charset="0"/>
              <a:cs typeface="Times New Roman" panose="02020603050405020304" pitchFamily="18" charset="0"/>
            </a:endParaRPr>
          </a:p>
        </p:txBody>
      </p:sp>
      <p:sp>
        <p:nvSpPr>
          <p:cNvPr id="216" name="Google Shape;216;p34"/>
          <p:cNvSpPr txBox="1">
            <a:spLocks noGrp="1"/>
          </p:cNvSpPr>
          <p:nvPr>
            <p:ph type="title" idx="2"/>
          </p:nvPr>
        </p:nvSpPr>
        <p:spPr>
          <a:xfrm flipH="1">
            <a:off x="4953000" y="20383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cxnSp>
        <p:nvCxnSpPr>
          <p:cNvPr id="217" name="Google Shape;217;p34"/>
          <p:cNvCxnSpPr/>
          <p:nvPr/>
        </p:nvCxnSpPr>
        <p:spPr>
          <a:xfrm>
            <a:off x="7578325" y="4028400"/>
            <a:ext cx="15657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02238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7"/>
          <p:cNvSpPr txBox="1">
            <a:spLocks noGrp="1"/>
          </p:cNvSpPr>
          <p:nvPr>
            <p:ph type="ctrTitle"/>
          </p:nvPr>
        </p:nvSpPr>
        <p:spPr>
          <a:xfrm>
            <a:off x="1447800" y="285390"/>
            <a:ext cx="6036151"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Các bước thực hiện nhận diện cảm xúc</a:t>
            </a:r>
            <a:endParaRPr dirty="0"/>
          </a:p>
        </p:txBody>
      </p:sp>
      <p:sp>
        <p:nvSpPr>
          <p:cNvPr id="441" name="Google Shape;441;p47"/>
          <p:cNvSpPr/>
          <p:nvPr/>
        </p:nvSpPr>
        <p:spPr>
          <a:xfrm>
            <a:off x="304800" y="1231590"/>
            <a:ext cx="1981200" cy="730560"/>
          </a:xfrm>
          <a:prstGeom prst="snip2DiagRect">
            <a:avLst>
              <a:gd name="adj1" fmla="val 0"/>
              <a:gd name="adj2"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n-US" sz="1200" b="1" dirty="0">
              <a:solidFill>
                <a:schemeClr val="bg1">
                  <a:lumMod val="95000"/>
                </a:schemeClr>
              </a:solidFill>
            </a:endParaRPr>
          </a:p>
          <a:p>
            <a:r>
              <a:rPr lang="en-US" sz="1200" dirty="0" err="1">
                <a:solidFill>
                  <a:schemeClr val="bg1">
                    <a:lumMod val="95000"/>
                  </a:schemeClr>
                </a:solidFill>
              </a:rPr>
              <a:t>Tập</a:t>
            </a:r>
            <a:r>
              <a:rPr lang="en-US" sz="1200" dirty="0">
                <a:solidFill>
                  <a:schemeClr val="bg1">
                    <a:lumMod val="95000"/>
                  </a:schemeClr>
                </a:solidFill>
              </a:rPr>
              <a:t> </a:t>
            </a:r>
            <a:r>
              <a:rPr lang="en-US" sz="1200" dirty="0" err="1">
                <a:solidFill>
                  <a:schemeClr val="bg1">
                    <a:lumMod val="95000"/>
                  </a:schemeClr>
                </a:solidFill>
              </a:rPr>
              <a:t>dữ</a:t>
            </a:r>
            <a:r>
              <a:rPr lang="en-US" sz="1200" dirty="0">
                <a:solidFill>
                  <a:schemeClr val="bg1">
                    <a:lumMod val="95000"/>
                  </a:schemeClr>
                </a:solidFill>
              </a:rPr>
              <a:t> </a:t>
            </a:r>
            <a:r>
              <a:rPr lang="en-US" sz="1200" dirty="0" err="1">
                <a:solidFill>
                  <a:schemeClr val="bg1">
                    <a:lumMod val="95000"/>
                  </a:schemeClr>
                </a:solidFill>
              </a:rPr>
              <a:t>liệu</a:t>
            </a:r>
            <a:r>
              <a:rPr lang="en-US" sz="1200" dirty="0">
                <a:solidFill>
                  <a:schemeClr val="bg1">
                    <a:lumMod val="95000"/>
                  </a:schemeClr>
                </a:solidFill>
              </a:rPr>
              <a:t> </a:t>
            </a:r>
            <a:r>
              <a:rPr lang="en-US" sz="1200" dirty="0" err="1">
                <a:solidFill>
                  <a:schemeClr val="bg1">
                    <a:lumMod val="95000"/>
                  </a:schemeClr>
                </a:solidFill>
              </a:rPr>
              <a:t>thuộc</a:t>
            </a:r>
            <a:r>
              <a:rPr lang="en-US" sz="1200" dirty="0">
                <a:solidFill>
                  <a:schemeClr val="bg1">
                    <a:lumMod val="95000"/>
                  </a:schemeClr>
                </a:solidFill>
              </a:rPr>
              <a:t> </a:t>
            </a:r>
            <a:r>
              <a:rPr lang="en-US" sz="1200" dirty="0" err="1">
                <a:solidFill>
                  <a:schemeClr val="bg1">
                    <a:lumMod val="95000"/>
                  </a:schemeClr>
                </a:solidFill>
              </a:rPr>
              <a:t>tính</a:t>
            </a:r>
            <a:r>
              <a:rPr lang="en-US" sz="1200" dirty="0">
                <a:solidFill>
                  <a:schemeClr val="bg1">
                    <a:lumMod val="95000"/>
                  </a:schemeClr>
                </a:solidFill>
              </a:rPr>
              <a:t> </a:t>
            </a:r>
            <a:r>
              <a:rPr lang="en-US" sz="1200" dirty="0" err="1">
                <a:solidFill>
                  <a:schemeClr val="bg1">
                    <a:lumMod val="95000"/>
                  </a:schemeClr>
                </a:solidFill>
              </a:rPr>
              <a:t>và</a:t>
            </a:r>
            <a:r>
              <a:rPr lang="en-US" sz="1200" dirty="0">
                <a:solidFill>
                  <a:schemeClr val="bg1">
                    <a:lumMod val="95000"/>
                  </a:schemeClr>
                </a:solidFill>
              </a:rPr>
              <a:t> </a:t>
            </a:r>
            <a:r>
              <a:rPr lang="en-US" sz="1200" dirty="0" err="1">
                <a:solidFill>
                  <a:schemeClr val="bg1">
                    <a:lumMod val="95000"/>
                  </a:schemeClr>
                </a:solidFill>
              </a:rPr>
              <a:t>tập</a:t>
            </a:r>
            <a:r>
              <a:rPr lang="en-US" sz="1200" dirty="0">
                <a:solidFill>
                  <a:schemeClr val="bg1">
                    <a:lumMod val="95000"/>
                  </a:schemeClr>
                </a:solidFill>
              </a:rPr>
              <a:t> </a:t>
            </a:r>
            <a:r>
              <a:rPr lang="en-US" sz="1200" dirty="0" err="1">
                <a:solidFill>
                  <a:schemeClr val="bg1">
                    <a:lumMod val="95000"/>
                  </a:schemeClr>
                </a:solidFill>
              </a:rPr>
              <a:t>phân</a:t>
            </a:r>
            <a:r>
              <a:rPr lang="en-US" sz="1200" dirty="0">
                <a:solidFill>
                  <a:schemeClr val="bg1">
                    <a:lumMod val="95000"/>
                  </a:schemeClr>
                </a:solidFill>
              </a:rPr>
              <a:t> </a:t>
            </a:r>
            <a:r>
              <a:rPr lang="en-US" sz="1200" dirty="0" err="1">
                <a:solidFill>
                  <a:schemeClr val="bg1">
                    <a:lumMod val="95000"/>
                  </a:schemeClr>
                </a:solidFill>
              </a:rPr>
              <a:t>lớp</a:t>
            </a:r>
            <a:r>
              <a:rPr lang="en-US" sz="1200" dirty="0">
                <a:solidFill>
                  <a:schemeClr val="bg1">
                    <a:lumMod val="95000"/>
                  </a:schemeClr>
                </a:solidFill>
              </a:rPr>
              <a:t> </a:t>
            </a:r>
            <a:r>
              <a:rPr lang="en-US" sz="1200" dirty="0" err="1">
                <a:solidFill>
                  <a:schemeClr val="bg1">
                    <a:lumMod val="95000"/>
                  </a:schemeClr>
                </a:solidFill>
              </a:rPr>
              <a:t>trên</a:t>
            </a:r>
            <a:r>
              <a:rPr lang="en-US" sz="1200" dirty="0">
                <a:solidFill>
                  <a:schemeClr val="bg1">
                    <a:lumMod val="95000"/>
                  </a:schemeClr>
                </a:solidFill>
              </a:rPr>
              <a:t> </a:t>
            </a:r>
            <a:r>
              <a:rPr lang="en-US" sz="1200" dirty="0" err="1">
                <a:solidFill>
                  <a:schemeClr val="bg1">
                    <a:lumMod val="95000"/>
                  </a:schemeClr>
                </a:solidFill>
              </a:rPr>
              <a:t>các</a:t>
            </a:r>
            <a:r>
              <a:rPr lang="en-US" sz="1200" dirty="0">
                <a:solidFill>
                  <a:schemeClr val="bg1">
                    <a:lumMod val="95000"/>
                  </a:schemeClr>
                </a:solidFill>
              </a:rPr>
              <a:t> </a:t>
            </a:r>
            <a:r>
              <a:rPr lang="en-US" sz="1200" dirty="0" err="1">
                <a:solidFill>
                  <a:schemeClr val="bg1">
                    <a:lumMod val="95000"/>
                  </a:schemeClr>
                </a:solidFill>
              </a:rPr>
              <a:t>tập</a:t>
            </a:r>
            <a:r>
              <a:rPr lang="en-US" sz="1200" dirty="0">
                <a:solidFill>
                  <a:schemeClr val="bg1">
                    <a:lumMod val="95000"/>
                  </a:schemeClr>
                </a:solidFill>
              </a:rPr>
              <a:t> training </a:t>
            </a:r>
            <a:r>
              <a:rPr lang="en-US" sz="1200" dirty="0" err="1">
                <a:solidFill>
                  <a:schemeClr val="bg1">
                    <a:lumMod val="95000"/>
                  </a:schemeClr>
                </a:solidFill>
              </a:rPr>
              <a:t>và</a:t>
            </a:r>
            <a:r>
              <a:rPr lang="en-US" sz="1200" dirty="0">
                <a:solidFill>
                  <a:schemeClr val="bg1">
                    <a:lumMod val="95000"/>
                  </a:schemeClr>
                </a:solidFill>
              </a:rPr>
              <a:t> test</a:t>
            </a:r>
          </a:p>
          <a:p>
            <a:pPr marL="0" lvl="0" indent="0" algn="l" rtl="0">
              <a:spcBef>
                <a:spcPts val="0"/>
              </a:spcBef>
              <a:spcAft>
                <a:spcPts val="0"/>
              </a:spcAft>
              <a:buNone/>
            </a:pPr>
            <a:endParaRPr dirty="0"/>
          </a:p>
        </p:txBody>
      </p:sp>
      <p:sp>
        <p:nvSpPr>
          <p:cNvPr id="445" name="Google Shape;445;p47"/>
          <p:cNvSpPr/>
          <p:nvPr/>
        </p:nvSpPr>
        <p:spPr>
          <a:xfrm flipH="1">
            <a:off x="304800" y="2190750"/>
            <a:ext cx="1981200" cy="833059"/>
          </a:xfrm>
          <a:prstGeom prst="snip2DiagRect">
            <a:avLst>
              <a:gd name="adj1" fmla="val 0"/>
              <a:gd name="adj2"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n-US" b="1" dirty="0">
              <a:solidFill>
                <a:schemeClr val="bg1">
                  <a:lumMod val="95000"/>
                </a:schemeClr>
              </a:solidFill>
            </a:endParaRPr>
          </a:p>
          <a:p>
            <a:r>
              <a:rPr lang="en-US" dirty="0" err="1">
                <a:solidFill>
                  <a:schemeClr val="bg1">
                    <a:lumMod val="95000"/>
                  </a:schemeClr>
                </a:solidFill>
              </a:rPr>
              <a:t>Xử</a:t>
            </a:r>
            <a:r>
              <a:rPr lang="en-US" dirty="0">
                <a:solidFill>
                  <a:schemeClr val="bg1">
                    <a:lumMod val="95000"/>
                  </a:schemeClr>
                </a:solidFill>
              </a:rPr>
              <a:t> </a:t>
            </a:r>
            <a:r>
              <a:rPr lang="en-US" dirty="0" err="1">
                <a:solidFill>
                  <a:schemeClr val="bg1">
                    <a:lumMod val="95000"/>
                  </a:schemeClr>
                </a:solidFill>
              </a:rPr>
              <a:t>lí</a:t>
            </a:r>
            <a:r>
              <a:rPr lang="en-US" dirty="0">
                <a:solidFill>
                  <a:schemeClr val="bg1">
                    <a:lumMod val="95000"/>
                  </a:schemeClr>
                </a:solidFill>
              </a:rPr>
              <a:t> </a:t>
            </a:r>
            <a:r>
              <a:rPr lang="en-US" dirty="0" err="1">
                <a:solidFill>
                  <a:schemeClr val="bg1">
                    <a:lumMod val="95000"/>
                  </a:schemeClr>
                </a:solidFill>
              </a:rPr>
              <a:t>dữ</a:t>
            </a:r>
            <a:r>
              <a:rPr lang="en-US" dirty="0">
                <a:solidFill>
                  <a:schemeClr val="bg1">
                    <a:lumMod val="95000"/>
                  </a:schemeClr>
                </a:solidFill>
              </a:rPr>
              <a:t> </a:t>
            </a:r>
            <a:r>
              <a:rPr lang="en-US" dirty="0" err="1">
                <a:solidFill>
                  <a:schemeClr val="bg1">
                    <a:lumMod val="95000"/>
                  </a:schemeClr>
                </a:solidFill>
              </a:rPr>
              <a:t>liệu</a:t>
            </a:r>
            <a:r>
              <a:rPr lang="en-US" dirty="0">
                <a:solidFill>
                  <a:schemeClr val="bg1">
                    <a:lumMod val="95000"/>
                  </a:schemeClr>
                </a:solidFill>
              </a:rPr>
              <a:t> </a:t>
            </a:r>
            <a:r>
              <a:rPr lang="en-US" dirty="0" err="1">
                <a:solidFill>
                  <a:schemeClr val="bg1">
                    <a:lumMod val="95000"/>
                  </a:schemeClr>
                </a:solidFill>
              </a:rPr>
              <a:t>đầu</a:t>
            </a:r>
            <a:r>
              <a:rPr lang="en-US" dirty="0">
                <a:solidFill>
                  <a:schemeClr val="bg1">
                    <a:lumMod val="95000"/>
                  </a:schemeClr>
                </a:solidFill>
              </a:rPr>
              <a:t> </a:t>
            </a:r>
            <a:r>
              <a:rPr lang="en-US" dirty="0" err="1">
                <a:solidFill>
                  <a:schemeClr val="bg1">
                    <a:lumMod val="95000"/>
                  </a:schemeClr>
                </a:solidFill>
              </a:rPr>
              <a:t>vào</a:t>
            </a:r>
            <a:r>
              <a:rPr lang="en-US" dirty="0">
                <a:solidFill>
                  <a:schemeClr val="bg1">
                    <a:lumMod val="95000"/>
                  </a:schemeClr>
                </a:solidFill>
              </a:rPr>
              <a:t> </a:t>
            </a:r>
            <a:r>
              <a:rPr lang="en-US" dirty="0" err="1">
                <a:solidFill>
                  <a:schemeClr val="bg1">
                    <a:lumMod val="95000"/>
                  </a:schemeClr>
                </a:solidFill>
              </a:rPr>
              <a:t>để</a:t>
            </a:r>
            <a:r>
              <a:rPr lang="en-US" dirty="0">
                <a:solidFill>
                  <a:schemeClr val="bg1">
                    <a:lumMod val="95000"/>
                  </a:schemeClr>
                </a:solidFill>
              </a:rPr>
              <a:t> </a:t>
            </a:r>
            <a:r>
              <a:rPr lang="en-US" dirty="0" err="1">
                <a:solidFill>
                  <a:schemeClr val="bg1">
                    <a:lumMod val="95000"/>
                  </a:schemeClr>
                </a:solidFill>
              </a:rPr>
              <a:t>xây</a:t>
            </a:r>
            <a:r>
              <a:rPr lang="en-US" dirty="0">
                <a:solidFill>
                  <a:schemeClr val="bg1">
                    <a:lumMod val="95000"/>
                  </a:schemeClr>
                </a:solidFill>
              </a:rPr>
              <a:t> </a:t>
            </a:r>
            <a:r>
              <a:rPr lang="en-US" dirty="0" err="1">
                <a:solidFill>
                  <a:schemeClr val="bg1">
                    <a:lumMod val="95000"/>
                  </a:schemeClr>
                </a:solidFill>
              </a:rPr>
              <a:t>dựng</a:t>
            </a:r>
            <a:r>
              <a:rPr lang="en-US" dirty="0">
                <a:solidFill>
                  <a:schemeClr val="bg1">
                    <a:lumMod val="95000"/>
                  </a:schemeClr>
                </a:solidFill>
              </a:rPr>
              <a:t> model</a:t>
            </a:r>
          </a:p>
          <a:p>
            <a:pPr marL="0" lvl="0" indent="0" algn="l" rtl="0">
              <a:spcBef>
                <a:spcPts val="0"/>
              </a:spcBef>
              <a:spcAft>
                <a:spcPts val="0"/>
              </a:spcAft>
              <a:buNone/>
            </a:pPr>
            <a:endParaRPr dirty="0"/>
          </a:p>
        </p:txBody>
      </p:sp>
      <p:sp>
        <p:nvSpPr>
          <p:cNvPr id="449" name="Google Shape;449;p47"/>
          <p:cNvSpPr/>
          <p:nvPr/>
        </p:nvSpPr>
        <p:spPr>
          <a:xfrm>
            <a:off x="304800" y="3257550"/>
            <a:ext cx="1981200" cy="792615"/>
          </a:xfrm>
          <a:prstGeom prst="snip2DiagRect">
            <a:avLst>
              <a:gd name="adj1" fmla="val 0"/>
              <a:gd name="adj2"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bg1">
                    <a:lumMod val="95000"/>
                  </a:schemeClr>
                </a:solidFill>
              </a:rPr>
              <a:t>Xây</a:t>
            </a:r>
            <a:r>
              <a:rPr lang="en-US" dirty="0">
                <a:solidFill>
                  <a:schemeClr val="bg1">
                    <a:lumMod val="95000"/>
                  </a:schemeClr>
                </a:solidFill>
              </a:rPr>
              <a:t> </a:t>
            </a:r>
            <a:r>
              <a:rPr lang="en-US" dirty="0" err="1">
                <a:solidFill>
                  <a:schemeClr val="bg1">
                    <a:lumMod val="95000"/>
                  </a:schemeClr>
                </a:solidFill>
              </a:rPr>
              <a:t>dựng</a:t>
            </a:r>
            <a:r>
              <a:rPr lang="en-US" dirty="0">
                <a:solidFill>
                  <a:schemeClr val="bg1">
                    <a:lumMod val="95000"/>
                  </a:schemeClr>
                </a:solidFill>
              </a:rPr>
              <a:t> model</a:t>
            </a:r>
            <a:endParaRPr dirty="0">
              <a:solidFill>
                <a:schemeClr val="bg1">
                  <a:lumMod val="95000"/>
                </a:schemeClr>
              </a:solidFill>
            </a:endParaRPr>
          </a:p>
        </p:txBody>
      </p:sp>
      <p:sp>
        <p:nvSpPr>
          <p:cNvPr id="462" name="Google Shape;462;p47"/>
          <p:cNvSpPr txBox="1"/>
          <p:nvPr/>
        </p:nvSpPr>
        <p:spPr>
          <a:xfrm>
            <a:off x="7204897" y="3428305"/>
            <a:ext cx="788700" cy="39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a:solidFill>
                  <a:srgbClr val="FFFFFF"/>
                </a:solidFill>
                <a:latin typeface="Exo 2"/>
                <a:ea typeface="Exo 2"/>
                <a:cs typeface="Exo 2"/>
                <a:sym typeface="Exo 2"/>
              </a:rPr>
              <a:t>MAY 30</a:t>
            </a:r>
            <a:endParaRPr sz="1200" b="1">
              <a:solidFill>
                <a:srgbClr val="FFFFFF"/>
              </a:solidFill>
              <a:latin typeface="Exo 2"/>
              <a:ea typeface="Exo 2"/>
              <a:cs typeface="Exo 2"/>
              <a:sym typeface="Exo 2"/>
            </a:endParaRPr>
          </a:p>
        </p:txBody>
      </p:sp>
      <p:sp>
        <p:nvSpPr>
          <p:cNvPr id="463" name="Google Shape;463;p47"/>
          <p:cNvSpPr txBox="1"/>
          <p:nvPr/>
        </p:nvSpPr>
        <p:spPr>
          <a:xfrm>
            <a:off x="2500799" y="3028950"/>
            <a:ext cx="6380512" cy="1376239"/>
          </a:xfrm>
          <a:prstGeom prst="rect">
            <a:avLst/>
          </a:prstGeom>
          <a:noFill/>
          <a:ln>
            <a:noFill/>
          </a:ln>
        </p:spPr>
        <p:txBody>
          <a:bodyPr spcFirstLastPara="1" wrap="square" lIns="91425" tIns="91425" rIns="91425" bIns="91425" anchor="t" anchorCtr="0">
            <a:noAutofit/>
          </a:bodyPr>
          <a:lstStyle/>
          <a:p>
            <a:pPr lvl="0"/>
            <a:r>
              <a:rPr lang="en-US" sz="1200" dirty="0">
                <a:latin typeface="Times New Roman" panose="02020603050405020304" pitchFamily="18" charset="0"/>
                <a:cs typeface="Times New Roman" panose="02020603050405020304" pitchFamily="18" charset="0"/>
              </a:rPr>
              <a:t>-Load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việc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xây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dựng</a:t>
            </a:r>
            <a:r>
              <a:rPr lang="en-US" sz="1200" dirty="0">
                <a:latin typeface="Times New Roman" panose="02020603050405020304" pitchFamily="18" charset="0"/>
                <a:cs typeface="Times New Roman" panose="02020603050405020304" pitchFamily="18" charset="0"/>
              </a:rPr>
              <a:t> model</a:t>
            </a:r>
          </a:p>
          <a:p>
            <a:r>
              <a:rPr lang="en-US" sz="1200" dirty="0">
                <a:latin typeface="Times New Roman" panose="02020603050405020304" pitchFamily="18" charset="0"/>
                <a:cs typeface="Times New Roman" panose="02020603050405020304" pitchFamily="18" charset="0"/>
              </a:rPr>
              <a:t>- Model </a:t>
            </a:r>
            <a:r>
              <a:rPr lang="en-US" sz="1200" dirty="0" err="1">
                <a:latin typeface="Times New Roman" panose="02020603050405020304" pitchFamily="18" charset="0"/>
                <a:cs typeface="Times New Roman" panose="02020603050405020304" pitchFamily="18" charset="0"/>
              </a:rPr>
              <a:t>nhận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đầu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ảnh</a:t>
            </a:r>
            <a:r>
              <a:rPr lang="en-US" sz="1200" dirty="0">
                <a:latin typeface="Times New Roman" panose="02020603050405020304" pitchFamily="18" charset="0"/>
                <a:cs typeface="Times New Roman" panose="02020603050405020304" pitchFamily="18" charset="0"/>
              </a:rPr>
              <a:t> (48 x 48 x 1), </a:t>
            </a:r>
            <a:r>
              <a:rPr lang="en-US" sz="1200" dirty="0" err="1">
                <a:latin typeface="Times New Roman" panose="02020603050405020304" pitchFamily="18" charset="0"/>
                <a:cs typeface="Times New Roman" panose="02020603050405020304" pitchFamily="18" charset="0"/>
              </a:rPr>
              <a:t>đầu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lớp</a:t>
            </a:r>
            <a:r>
              <a:rPr lang="en-US" sz="1200" dirty="0">
                <a:latin typeface="Times New Roman" panose="02020603050405020304" pitchFamily="18" charset="0"/>
                <a:cs typeface="Times New Roman" panose="02020603050405020304" pitchFamily="18" charset="0"/>
              </a:rPr>
              <a:t> FC </a:t>
            </a:r>
            <a:r>
              <a:rPr lang="en-US" sz="1200" dirty="0" err="1">
                <a:latin typeface="Times New Roman" panose="02020603050405020304" pitchFamily="18" charset="0"/>
                <a:cs typeface="Times New Roman" panose="02020603050405020304" pitchFamily="18" charset="0"/>
              </a:rPr>
              <a:t>softmax</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nodes = 7. Ở </a:t>
            </a:r>
            <a:r>
              <a:rPr lang="en-US" sz="1200" dirty="0" err="1">
                <a:latin typeface="Times New Roman" panose="02020603050405020304" pitchFamily="18" charset="0"/>
                <a:cs typeface="Times New Roman" panose="02020603050405020304" pitchFamily="18" charset="0"/>
              </a:rPr>
              <a:t>giữa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1 </a:t>
            </a:r>
            <a:r>
              <a:rPr lang="en-US" sz="1200" dirty="0" err="1">
                <a:latin typeface="Times New Roman" panose="02020603050405020304" pitchFamily="18" charset="0"/>
                <a:cs typeface="Times New Roman" panose="02020603050405020304" pitchFamily="18" charset="0"/>
              </a:rPr>
              <a:t>kiến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trúc</a:t>
            </a:r>
            <a:r>
              <a:rPr lang="en-US" sz="1200" dirty="0">
                <a:latin typeface="Times New Roman" panose="02020603050405020304" pitchFamily="18" charset="0"/>
                <a:cs typeface="Times New Roman" panose="02020603050405020304" pitchFamily="18" charset="0"/>
              </a:rPr>
              <a:t> CNN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lớp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[INPUT] =&gt; [CONV(</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[CONV(</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[BATCH NORM] =&gt; [MAXPOOL] =&gt; [DROPOUT] =&gt; [CONV (</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[BATCH NORM]=&gt; [CONV(</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[BATCH NORM] =&gt; [MAXPOOL] =&gt; [DROPOUT] =&gt; [CONV(</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[BATCH NORM] =&gt; [CONV(</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[BATCH NORM] =&gt; [MAXPOOL] =&gt; [DROPOUT] =&gt; [CONV(</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[BATCH NORM] =&gt; [CONV(</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[BATCH NORM] =&gt; [MAXPOOL] =&gt; [DROPOUT] =&gt; [FLATTEN] =&gt; [FC(</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[DROPOUT] =&gt; [FC(</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[DROPOUT] =&gt; [FC(</a:t>
            </a:r>
            <a:r>
              <a:rPr lang="en-US" sz="1200" dirty="0" err="1">
                <a:latin typeface="Times New Roman" panose="02020603050405020304" pitchFamily="18" charset="0"/>
                <a:cs typeface="Times New Roman" panose="02020603050405020304" pitchFamily="18" charset="0"/>
              </a:rPr>
              <a:t>relu</a:t>
            </a:r>
            <a:r>
              <a:rPr lang="en-US" sz="1200" dirty="0">
                <a:latin typeface="Times New Roman" panose="02020603050405020304" pitchFamily="18" charset="0"/>
                <a:cs typeface="Times New Roman" panose="02020603050405020304" pitchFamily="18" charset="0"/>
              </a:rPr>
              <a:t>)] =&gt; [DROPOUT] =&gt; [FC(</a:t>
            </a:r>
            <a:r>
              <a:rPr lang="en-US" sz="1200" dirty="0" err="1">
                <a:latin typeface="Times New Roman" panose="02020603050405020304" pitchFamily="18" charset="0"/>
                <a:cs typeface="Times New Roman" panose="02020603050405020304" pitchFamily="18" charset="0"/>
              </a:rPr>
              <a:t>softmax</a:t>
            </a:r>
            <a:r>
              <a:rPr lang="en-US" sz="1200" dirty="0">
                <a:latin typeface="Times New Roman" panose="02020603050405020304" pitchFamily="18" charset="0"/>
                <a:cs typeface="Times New Roman" panose="02020603050405020304" pitchFamily="18" charset="0"/>
              </a:rPr>
              <a:t>)].=&gt; [OUTPUT]</a:t>
            </a:r>
          </a:p>
          <a:p>
            <a:pPr lvl="0"/>
            <a:endParaRPr lang="en-US" sz="1000" dirty="0"/>
          </a:p>
        </p:txBody>
      </p:sp>
      <p:sp>
        <p:nvSpPr>
          <p:cNvPr id="465" name="Google Shape;465;p47"/>
          <p:cNvSpPr txBox="1"/>
          <p:nvPr/>
        </p:nvSpPr>
        <p:spPr>
          <a:xfrm>
            <a:off x="2432383" y="2266950"/>
            <a:ext cx="6248401" cy="606000"/>
          </a:xfrm>
          <a:prstGeom prst="rect">
            <a:avLst/>
          </a:prstGeom>
          <a:noFill/>
          <a:ln>
            <a:noFill/>
          </a:ln>
        </p:spPr>
        <p:txBody>
          <a:bodyPr spcFirstLastPara="1" wrap="square" lIns="91425" tIns="91425" rIns="91425" bIns="91425" anchor="t" anchorCtr="0">
            <a:noAutofit/>
          </a:bodyPr>
          <a:lstStyle/>
          <a:p>
            <a:pPr lvl="0"/>
            <a:r>
              <a:rPr lang="en-US">
                <a:latin typeface="Times New Roman" panose="02020603050405020304" pitchFamily="18" charset="0"/>
                <a:cs typeface="Times New Roman" panose="02020603050405020304" pitchFamily="18" charset="0"/>
              </a:rPr>
              <a:t>Chuẩn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[0;1]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float32.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48x48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gray</a:t>
            </a:r>
            <a:r>
              <a:rPr lang="en-US" sz="1000" dirty="0"/>
              <a:t>.</a:t>
            </a:r>
          </a:p>
        </p:txBody>
      </p:sp>
      <p:sp>
        <p:nvSpPr>
          <p:cNvPr id="466" name="Google Shape;466;p47"/>
          <p:cNvSpPr txBox="1"/>
          <p:nvPr/>
        </p:nvSpPr>
        <p:spPr>
          <a:xfrm>
            <a:off x="2350887" y="1508550"/>
            <a:ext cx="6347618" cy="606000"/>
          </a:xfrm>
          <a:prstGeom prst="rect">
            <a:avLst/>
          </a:prstGeom>
          <a:noFill/>
          <a:ln>
            <a:noFill/>
          </a:ln>
        </p:spPr>
        <p:txBody>
          <a:bodyPr spcFirstLastPara="1" wrap="square" lIns="91425" tIns="91425" rIns="91425" bIns="91425" anchor="t" anchorCtr="0">
            <a:noAutofit/>
          </a:bodyPr>
          <a:lstStyle/>
          <a:p>
            <a:pPr lvl="0"/>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training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test.</a:t>
            </a:r>
          </a:p>
        </p:txBody>
      </p:sp>
      <p:cxnSp>
        <p:nvCxnSpPr>
          <p:cNvPr id="10" name="Google Shape;185;p32">
            <a:extLst>
              <a:ext uri="{FF2B5EF4-FFF2-40B4-BE49-F238E27FC236}">
                <a16:creationId xmlns:a16="http://schemas.microsoft.com/office/drawing/2014/main" id="{740C5202-D36D-4528-BABB-5D617BFA93E9}"/>
              </a:ext>
            </a:extLst>
          </p:cNvPr>
          <p:cNvCxnSpPr/>
          <p:nvPr/>
        </p:nvCxnSpPr>
        <p:spPr>
          <a:xfrm>
            <a:off x="2286000" y="971550"/>
            <a:ext cx="4574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2382625" y="3028950"/>
            <a:ext cx="5195700" cy="114299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Chương trình</a:t>
            </a:r>
            <a:endParaRPr dirty="0">
              <a:latin typeface="Times New Roman" panose="02020603050405020304" pitchFamily="18" charset="0"/>
              <a:cs typeface="Times New Roman" panose="02020603050405020304" pitchFamily="18" charset="0"/>
            </a:endParaRPr>
          </a:p>
        </p:txBody>
      </p:sp>
      <p:sp>
        <p:nvSpPr>
          <p:cNvPr id="216" name="Google Shape;216;p34"/>
          <p:cNvSpPr txBox="1">
            <a:spLocks noGrp="1"/>
          </p:cNvSpPr>
          <p:nvPr>
            <p:ph type="title" idx="2"/>
          </p:nvPr>
        </p:nvSpPr>
        <p:spPr>
          <a:xfrm flipH="1">
            <a:off x="4953000" y="25030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cxnSp>
        <p:nvCxnSpPr>
          <p:cNvPr id="217" name="Google Shape;217;p34"/>
          <p:cNvCxnSpPr/>
          <p:nvPr/>
        </p:nvCxnSpPr>
        <p:spPr>
          <a:xfrm>
            <a:off x="7578325" y="3790950"/>
            <a:ext cx="15657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891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381000" y="2266950"/>
            <a:ext cx="2057400" cy="685800"/>
          </a:xfrm>
          <a:prstGeom prst="rect">
            <a:avLst/>
          </a:prstGeom>
        </p:spPr>
        <p:txBody>
          <a:bodyPr spcFirstLastPara="1" wrap="square" lIns="91425" tIns="91425" rIns="91425" bIns="91425" anchor="b" anchorCtr="0">
            <a:noAutofit/>
          </a:bodyPr>
          <a:lstStyle/>
          <a:p>
            <a:r>
              <a:rPr lang="en-US" dirty="0" err="1"/>
              <a:t>Chạy</a:t>
            </a:r>
            <a:r>
              <a:rPr lang="en-US" dirty="0"/>
              <a:t> </a:t>
            </a:r>
            <a:r>
              <a:rPr lang="en-US" dirty="0" err="1"/>
              <a:t>thử</a:t>
            </a:r>
            <a:endParaRPr sz="2800" dirty="0"/>
          </a:p>
        </p:txBody>
      </p:sp>
      <p:cxnSp>
        <p:nvCxnSpPr>
          <p:cNvPr id="185" name="Google Shape;185;p32"/>
          <p:cNvCxnSpPr>
            <a:cxnSpLocks/>
          </p:cNvCxnSpPr>
          <p:nvPr/>
        </p:nvCxnSpPr>
        <p:spPr>
          <a:xfrm>
            <a:off x="2895600" y="819150"/>
            <a:ext cx="62484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a:off x="2971800" y="4705350"/>
            <a:ext cx="6172200" cy="0"/>
          </a:xfrm>
          <a:prstGeom prst="straightConnector1">
            <a:avLst/>
          </a:prstGeom>
          <a:noFill/>
          <a:ln w="9525" cap="flat" cmpd="sng">
            <a:solidFill>
              <a:schemeClr val="dk1"/>
            </a:solidFill>
            <a:prstDash val="solid"/>
            <a:round/>
            <a:headEnd type="none" w="med" len="med"/>
            <a:tailEnd type="none" w="med" len="med"/>
          </a:ln>
        </p:spPr>
      </p:cxnSp>
      <p:pic>
        <p:nvPicPr>
          <p:cNvPr id="6" name="Hình ảnh 1" descr="Ảnh có chứa ảnh chụp màn hình&#10;&#10;Mô tả được tạo tự động"/>
          <p:cNvPicPr/>
          <p:nvPr/>
        </p:nvPicPr>
        <p:blipFill rotWithShape="1">
          <a:blip r:embed="rId3">
            <a:extLst>
              <a:ext uri="{28A0092B-C50C-407E-A947-70E740481C1C}">
                <a14:useLocalDpi xmlns:a14="http://schemas.microsoft.com/office/drawing/2010/main" val="0"/>
              </a:ext>
            </a:extLst>
          </a:blip>
          <a:srcRect r="17679"/>
          <a:stretch/>
        </p:blipFill>
        <p:spPr bwMode="auto">
          <a:xfrm>
            <a:off x="3581400" y="1047750"/>
            <a:ext cx="4739640" cy="33597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778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body" idx="1"/>
          </p:nvPr>
        </p:nvSpPr>
        <p:spPr>
          <a:xfrm>
            <a:off x="1033875" y="1200150"/>
            <a:ext cx="6919200" cy="35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Times New Roman" panose="02020603050405020304" pitchFamily="18" charset="0"/>
                <a:cs typeface="Times New Roman" panose="02020603050405020304" pitchFamily="18" charset="0"/>
              </a:rPr>
              <a:t>Nội dung chính: </a:t>
            </a:r>
            <a:endParaRPr sz="20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00000"/>
              </a:lnSpc>
              <a:spcBef>
                <a:spcPts val="1600"/>
              </a:spcBef>
              <a:spcAft>
                <a:spcPts val="0"/>
              </a:spcAft>
              <a:buNone/>
            </a:pPr>
            <a:endParaRPr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Font typeface="Roboto Condensed"/>
              <a:buAutoNum type="arabicPeriod"/>
            </a:pPr>
            <a:r>
              <a:rPr lang="en" sz="1400" dirty="0">
                <a:solidFill>
                  <a:schemeClr val="dk1"/>
                </a:solidFill>
                <a:latin typeface="Times New Roman" panose="02020603050405020304" pitchFamily="18" charset="0"/>
                <a:cs typeface="Times New Roman" panose="02020603050405020304" pitchFamily="18" charset="0"/>
              </a:rPr>
              <a:t>Chương 1: Tìm hiểu mạng CNNs.</a:t>
            </a:r>
            <a:endParaRPr sz="14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Font typeface="Roboto Condensed"/>
              <a:buAutoNum type="arabicPeriod"/>
            </a:pPr>
            <a:r>
              <a:rPr lang="en" sz="1400" dirty="0">
                <a:solidFill>
                  <a:schemeClr val="dk1"/>
                </a:solidFill>
                <a:latin typeface="Times New Roman" panose="02020603050405020304" pitchFamily="18" charset="0"/>
                <a:cs typeface="Times New Roman" panose="02020603050405020304" pitchFamily="18" charset="0"/>
              </a:rPr>
              <a:t>Chương 2: Mô tả tập dữ liệu, tiền xử lí dữ liệu.</a:t>
            </a:r>
            <a:endParaRPr sz="14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Font typeface="Roboto Condensed"/>
              <a:buAutoNum type="arabicPeriod"/>
            </a:pPr>
            <a:r>
              <a:rPr lang="en" sz="1400" dirty="0">
                <a:solidFill>
                  <a:schemeClr val="dk1"/>
                </a:solidFill>
                <a:latin typeface="Times New Roman" panose="02020603050405020304" pitchFamily="18" charset="0"/>
                <a:cs typeface="Times New Roman" panose="02020603050405020304" pitchFamily="18" charset="0"/>
              </a:rPr>
              <a:t>Chương 3: Nhận diện và phân loại cảm xúc với </a:t>
            </a:r>
            <a:r>
              <a:rPr lang="en" sz="1400">
                <a:solidFill>
                  <a:schemeClr val="dk1"/>
                </a:solidFill>
                <a:latin typeface="Times New Roman" panose="02020603050405020304" pitchFamily="18" charset="0"/>
                <a:cs typeface="Times New Roman" panose="02020603050405020304" pitchFamily="18" charset="0"/>
              </a:rPr>
              <a:t>CNNs.</a:t>
            </a:r>
          </a:p>
          <a:p>
            <a:pPr>
              <a:buClr>
                <a:schemeClr val="dk1"/>
              </a:buClr>
              <a:buFont typeface="Roboto Condensed"/>
              <a:buAutoNum type="arabicPeriod"/>
            </a:pPr>
            <a:r>
              <a:rPr lang="vi-VN" sz="1400">
                <a:solidFill>
                  <a:schemeClr val="dk1"/>
                </a:solidFill>
                <a:latin typeface="Times New Roman" panose="02020603050405020304" pitchFamily="18" charset="0"/>
                <a:cs typeface="Times New Roman" panose="02020603050405020304" pitchFamily="18" charset="0"/>
              </a:rPr>
              <a:t>Chương 3:</a:t>
            </a:r>
            <a:r>
              <a:rPr lang="en-US" sz="1400">
                <a:solidFill>
                  <a:schemeClr val="dk1"/>
                </a:solidFill>
                <a:latin typeface="Times New Roman" panose="02020603050405020304" pitchFamily="18" charset="0"/>
                <a:cs typeface="Times New Roman" panose="02020603050405020304" pitchFamily="18" charset="0"/>
              </a:rPr>
              <a:t> Ch</a:t>
            </a:r>
            <a:r>
              <a:rPr lang="vi-VN" sz="1400">
                <a:solidFill>
                  <a:schemeClr val="dk1"/>
                </a:solidFill>
                <a:latin typeface="Times New Roman" panose="02020603050405020304" pitchFamily="18" charset="0"/>
                <a:cs typeface="Times New Roman" panose="02020603050405020304" pitchFamily="18" charset="0"/>
              </a:rPr>
              <a:t>ư</a:t>
            </a:r>
            <a:r>
              <a:rPr lang="en-US" sz="1400">
                <a:solidFill>
                  <a:schemeClr val="dk1"/>
                </a:solidFill>
                <a:latin typeface="Times New Roman" panose="02020603050405020304" pitchFamily="18" charset="0"/>
                <a:cs typeface="Times New Roman" panose="02020603050405020304" pitchFamily="18" charset="0"/>
              </a:rPr>
              <a:t>ơng trình</a:t>
            </a:r>
            <a:endParaRPr sz="14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Font typeface="Roboto Condensed"/>
              <a:buAutoNum type="arabicPeriod"/>
            </a:pPr>
            <a:r>
              <a:rPr lang="en" sz="1400">
                <a:solidFill>
                  <a:schemeClr val="dk1"/>
                </a:solidFill>
                <a:latin typeface="Times New Roman" panose="02020603050405020304" pitchFamily="18" charset="0"/>
                <a:cs typeface="Times New Roman" panose="02020603050405020304" pitchFamily="18" charset="0"/>
              </a:rPr>
              <a:t>Chương </a:t>
            </a:r>
            <a:r>
              <a:rPr lang="en" sz="1400" dirty="0">
                <a:solidFill>
                  <a:schemeClr val="dk1"/>
                </a:solidFill>
                <a:latin typeface="Times New Roman" panose="02020603050405020304" pitchFamily="18" charset="0"/>
                <a:cs typeface="Times New Roman" panose="02020603050405020304" pitchFamily="18" charset="0"/>
              </a:rPr>
              <a:t>5: kết luận: </a:t>
            </a:r>
            <a:endParaRPr sz="1400" dirty="0">
              <a:solidFill>
                <a:schemeClr val="dk1"/>
              </a:solidFill>
              <a:latin typeface="Times New Roman" panose="02020603050405020304" pitchFamily="18" charset="0"/>
              <a:cs typeface="Times New Roman" panose="02020603050405020304" pitchFamily="18" charset="0"/>
            </a:endParaRPr>
          </a:p>
          <a:p>
            <a:pPr marL="914400" lvl="0" indent="-304800" algn="l" rtl="0">
              <a:spcBef>
                <a:spcPts val="0"/>
              </a:spcBef>
              <a:spcAft>
                <a:spcPts val="0"/>
              </a:spcAft>
              <a:buClr>
                <a:schemeClr val="dk1"/>
              </a:buClr>
              <a:buSzPts val="1200"/>
              <a:buChar char="●"/>
            </a:pPr>
            <a:r>
              <a:rPr lang="en" sz="1400" dirty="0">
                <a:solidFill>
                  <a:schemeClr val="dk1"/>
                </a:solidFill>
                <a:latin typeface="Times New Roman" panose="02020603050405020304" pitchFamily="18" charset="0"/>
                <a:cs typeface="Times New Roman" panose="02020603050405020304" pitchFamily="18" charset="0"/>
              </a:rPr>
              <a:t>Kết luận chung.</a:t>
            </a:r>
            <a:endParaRPr sz="1400" dirty="0">
              <a:solidFill>
                <a:schemeClr val="dk1"/>
              </a:solidFill>
              <a:latin typeface="Times New Roman" panose="02020603050405020304" pitchFamily="18" charset="0"/>
              <a:cs typeface="Times New Roman" panose="02020603050405020304" pitchFamily="18" charset="0"/>
            </a:endParaRPr>
          </a:p>
          <a:p>
            <a:pPr marL="914400" lvl="0" indent="-304800" algn="l" rtl="0">
              <a:spcBef>
                <a:spcPts val="0"/>
              </a:spcBef>
              <a:spcAft>
                <a:spcPts val="0"/>
              </a:spcAft>
              <a:buClr>
                <a:schemeClr val="dk1"/>
              </a:buClr>
              <a:buSzPts val="1200"/>
              <a:buChar char="●"/>
            </a:pPr>
            <a:r>
              <a:rPr lang="en" sz="1400" dirty="0">
                <a:solidFill>
                  <a:schemeClr val="dk1"/>
                </a:solidFill>
                <a:latin typeface="Times New Roman" panose="02020603050405020304" pitchFamily="18" charset="0"/>
                <a:cs typeface="Times New Roman" panose="02020603050405020304" pitchFamily="18" charset="0"/>
              </a:rPr>
              <a:t>Ưu điểm nhược điểm. </a:t>
            </a:r>
            <a:endParaRPr sz="1400" dirty="0">
              <a:solidFill>
                <a:schemeClr val="dk1"/>
              </a:solidFill>
              <a:latin typeface="Times New Roman" panose="02020603050405020304" pitchFamily="18" charset="0"/>
              <a:cs typeface="Times New Roman" panose="02020603050405020304" pitchFamily="18" charset="0"/>
            </a:endParaRPr>
          </a:p>
          <a:p>
            <a:pPr marL="914400" lvl="0" indent="-304800" algn="l" rtl="0">
              <a:spcBef>
                <a:spcPts val="0"/>
              </a:spcBef>
              <a:spcAft>
                <a:spcPts val="0"/>
              </a:spcAft>
              <a:buClr>
                <a:schemeClr val="dk1"/>
              </a:buClr>
              <a:buSzPts val="1200"/>
              <a:buChar char="●"/>
            </a:pPr>
            <a:r>
              <a:rPr lang="en" sz="1400" dirty="0">
                <a:solidFill>
                  <a:schemeClr val="dk1"/>
                </a:solidFill>
                <a:latin typeface="Times New Roman" panose="02020603050405020304" pitchFamily="18" charset="0"/>
                <a:cs typeface="Times New Roman" panose="02020603050405020304" pitchFamily="18" charset="0"/>
              </a:rPr>
              <a:t>Hướng phát triển.</a:t>
            </a:r>
            <a:endParaRPr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solidFill>
                <a:schemeClr val="dk1"/>
              </a:solidFill>
            </a:endParaRPr>
          </a:p>
          <a:p>
            <a:pPr marL="0" lvl="0" indent="0" algn="l" rtl="0">
              <a:spcBef>
                <a:spcPts val="1600"/>
              </a:spcBef>
              <a:spcAft>
                <a:spcPts val="1600"/>
              </a:spcAft>
              <a:buNone/>
            </a:pPr>
            <a:endParaRPr dirty="0"/>
          </a:p>
        </p:txBody>
      </p:sp>
      <p:sp>
        <p:nvSpPr>
          <p:cNvPr id="144" name="Google Shape;144;p2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p>
        </p:txBody>
      </p:sp>
      <p:cxnSp>
        <p:nvCxnSpPr>
          <p:cNvPr id="5" name="Google Shape;138;p28">
            <a:extLst>
              <a:ext uri="{FF2B5EF4-FFF2-40B4-BE49-F238E27FC236}">
                <a16:creationId xmlns:a16="http://schemas.microsoft.com/office/drawing/2014/main" id="{2B2DB8CF-2EC7-414A-892C-7C4D11C3DA65}"/>
              </a:ext>
            </a:extLst>
          </p:cNvPr>
          <p:cNvCxnSpPr>
            <a:cxnSpLocks/>
          </p:cNvCxnSpPr>
          <p:nvPr/>
        </p:nvCxnSpPr>
        <p:spPr>
          <a:xfrm>
            <a:off x="3572837" y="971550"/>
            <a:ext cx="1998325"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2382625" y="2647950"/>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Kết luận</a:t>
            </a:r>
            <a:endParaRPr dirty="0">
              <a:latin typeface="Times New Roman" panose="02020603050405020304" pitchFamily="18" charset="0"/>
              <a:cs typeface="Times New Roman" panose="02020603050405020304" pitchFamily="18" charset="0"/>
            </a:endParaRPr>
          </a:p>
        </p:txBody>
      </p:sp>
      <p:sp>
        <p:nvSpPr>
          <p:cNvPr id="216" name="Google Shape;216;p34"/>
          <p:cNvSpPr txBox="1">
            <a:spLocks noGrp="1"/>
          </p:cNvSpPr>
          <p:nvPr>
            <p:ph type="title" idx="2"/>
          </p:nvPr>
        </p:nvSpPr>
        <p:spPr>
          <a:xfrm flipH="1">
            <a:off x="4953000" y="21907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cxnSp>
        <p:nvCxnSpPr>
          <p:cNvPr id="217" name="Google Shape;217;p34"/>
          <p:cNvCxnSpPr/>
          <p:nvPr/>
        </p:nvCxnSpPr>
        <p:spPr>
          <a:xfrm>
            <a:off x="7578325" y="3714750"/>
            <a:ext cx="15657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342643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8" name="Google Shape;408;p44"/>
          <p:cNvSpPr txBox="1">
            <a:spLocks noGrp="1"/>
          </p:cNvSpPr>
          <p:nvPr>
            <p:ph type="ctrTitle"/>
          </p:nvPr>
        </p:nvSpPr>
        <p:spPr>
          <a:xfrm>
            <a:off x="2438400" y="352850"/>
            <a:ext cx="4495800" cy="6154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Kết quả đạt đ</a:t>
            </a:r>
            <a:r>
              <a:rPr lang="vi-VN"/>
              <a:t>ư</a:t>
            </a:r>
            <a:r>
              <a:rPr lang="en-US"/>
              <a:t>ợc</a:t>
            </a:r>
            <a:endParaRPr/>
          </a:p>
        </p:txBody>
      </p:sp>
      <p:cxnSp>
        <p:nvCxnSpPr>
          <p:cNvPr id="409" name="Google Shape;409;p44"/>
          <p:cNvCxnSpPr/>
          <p:nvPr/>
        </p:nvCxnSpPr>
        <p:spPr>
          <a:xfrm>
            <a:off x="2438400" y="-10633"/>
            <a:ext cx="0" cy="1062300"/>
          </a:xfrm>
          <a:prstGeom prst="straightConnector1">
            <a:avLst/>
          </a:prstGeom>
          <a:noFill/>
          <a:ln w="9525" cap="flat" cmpd="sng">
            <a:solidFill>
              <a:schemeClr val="dk2"/>
            </a:solidFill>
            <a:prstDash val="solid"/>
            <a:round/>
            <a:headEnd type="none" w="med" len="med"/>
            <a:tailEnd type="none" w="med" len="med"/>
          </a:ln>
        </p:spPr>
      </p:cxnSp>
      <p:sp>
        <p:nvSpPr>
          <p:cNvPr id="411" name="Google Shape;411;p44"/>
          <p:cNvSpPr txBox="1">
            <a:spLocks noGrp="1"/>
          </p:cNvSpPr>
          <p:nvPr>
            <p:ph type="subTitle" idx="1"/>
          </p:nvPr>
        </p:nvSpPr>
        <p:spPr>
          <a:xfrm>
            <a:off x="2559000" y="1733550"/>
            <a:ext cx="1708200" cy="1003200"/>
          </a:xfrm>
          <a:prstGeom prst="rect">
            <a:avLst/>
          </a:prstGeom>
        </p:spPr>
        <p:txBody>
          <a:bodyPr spcFirstLastPara="1" wrap="square" lIns="91425" tIns="91425" rIns="91425" bIns="91425" anchor="t" anchorCtr="0">
            <a:noAutofit/>
          </a:bodyPr>
          <a:lstStyle/>
          <a:p>
            <a:pPr marL="0" indent="0"/>
            <a:r>
              <a:rPr lang="en-US" sz="1200">
                <a:latin typeface="Times New Roman" panose="02020603050405020304" pitchFamily="18" charset="0"/>
                <a:cs typeface="Times New Roman" panose="02020603050405020304" pitchFamily="18" charset="0"/>
              </a:rPr>
              <a:t>Nhận diện và phân tích cảm xúc trên khuôn mặt con người qua hình ảnh với độ chính xác tương đối cao</a:t>
            </a:r>
          </a:p>
        </p:txBody>
      </p:sp>
      <p:sp>
        <p:nvSpPr>
          <p:cNvPr id="413" name="Google Shape;413;p44"/>
          <p:cNvSpPr txBox="1">
            <a:spLocks noGrp="1"/>
          </p:cNvSpPr>
          <p:nvPr>
            <p:ph type="subTitle" idx="4"/>
          </p:nvPr>
        </p:nvSpPr>
        <p:spPr>
          <a:xfrm>
            <a:off x="2101800" y="3181350"/>
            <a:ext cx="1708200" cy="1221527"/>
          </a:xfrm>
          <a:prstGeom prst="rect">
            <a:avLst/>
          </a:prstGeom>
        </p:spPr>
        <p:txBody>
          <a:bodyPr spcFirstLastPara="1" wrap="square" lIns="91425" tIns="91425" rIns="91425" bIns="91425" anchor="t" anchorCtr="0">
            <a:noAutofit/>
          </a:bodyPr>
          <a:lstStyle/>
          <a:p>
            <a:pPr lvl="0"/>
            <a:r>
              <a:rPr lang="en-US">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Áp dụng được thuật toán CNNs để giải quyết việc phân loại và nhận diện cảm xúc khuôn mặt</a:t>
            </a:r>
          </a:p>
          <a:p>
            <a:pPr marL="0" lvl="0" indent="0"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5" name="Google Shape;415;p44"/>
          <p:cNvSpPr txBox="1">
            <a:spLocks noGrp="1"/>
          </p:cNvSpPr>
          <p:nvPr>
            <p:ph type="subTitle" idx="6"/>
          </p:nvPr>
        </p:nvSpPr>
        <p:spPr>
          <a:xfrm>
            <a:off x="4981047" y="1737928"/>
            <a:ext cx="1793100" cy="1235058"/>
          </a:xfrm>
          <a:prstGeom prst="rect">
            <a:avLst/>
          </a:prstGeom>
        </p:spPr>
        <p:txBody>
          <a:bodyPr spcFirstLastPara="1" wrap="square" lIns="91425" tIns="91425" rIns="91425" bIns="91425" anchor="t" anchorCtr="0">
            <a:noAutofit/>
          </a:bodyPr>
          <a:lstStyle/>
          <a:p>
            <a:pPr marL="0" lvl="0" indent="0"/>
            <a:r>
              <a:rPr lang="vi-VN" sz="1200">
                <a:latin typeface="+mj-lt"/>
              </a:rPr>
              <a:t>Hiểu và áp dụng các kỹ thuật tiền xử lí trên dữ liệu trước khi đưa vào xây dựng model để cho mô hình có độ chính xác tốt hơn</a:t>
            </a:r>
          </a:p>
          <a:p>
            <a:pPr marL="0" lvl="0" indent="0" algn="r"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7" name="Google Shape;417;p44"/>
          <p:cNvSpPr txBox="1">
            <a:spLocks noGrp="1"/>
          </p:cNvSpPr>
          <p:nvPr>
            <p:ph type="subTitle" idx="8"/>
          </p:nvPr>
        </p:nvSpPr>
        <p:spPr>
          <a:xfrm>
            <a:off x="5018946" y="3399677"/>
            <a:ext cx="1793100" cy="1003200"/>
          </a:xfrm>
          <a:prstGeom prst="rect">
            <a:avLst/>
          </a:prstGeom>
        </p:spPr>
        <p:txBody>
          <a:bodyPr spcFirstLastPara="1" wrap="square" lIns="91425" tIns="91425" rIns="91425" bIns="91425" anchor="t" anchorCtr="0">
            <a:noAutofit/>
          </a:bodyPr>
          <a:lstStyle/>
          <a:p>
            <a:pPr marL="0" indent="0"/>
            <a:r>
              <a:rPr lang="en-US" sz="1200">
                <a:latin typeface="Times New Roman" panose="02020603050405020304" pitchFamily="18" charset="0"/>
                <a:cs typeface="Times New Roman" panose="02020603050405020304" pitchFamily="18" charset="0"/>
              </a:rPr>
              <a:t>Đánh giá, so sánh được kết quả giữa các phương pháp đã áp dụng cho từng model</a:t>
            </a:r>
          </a:p>
          <a:p>
            <a:pPr marL="0" lvl="0" indent="0" algn="r" rtl="0">
              <a:spcBef>
                <a:spcPts val="0"/>
              </a:spcBef>
              <a:spcAft>
                <a:spcPts val="0"/>
              </a:spcAft>
              <a:buNone/>
            </a:pPr>
            <a:endParaRPr/>
          </a:p>
        </p:txBody>
      </p:sp>
      <p:grpSp>
        <p:nvGrpSpPr>
          <p:cNvPr id="20" name="Google Shape;6087;p61">
            <a:extLst>
              <a:ext uri="{FF2B5EF4-FFF2-40B4-BE49-F238E27FC236}">
                <a16:creationId xmlns:a16="http://schemas.microsoft.com/office/drawing/2014/main" id="{D2800C6A-2863-45D8-BD02-0E6A2BEBE797}"/>
              </a:ext>
            </a:extLst>
          </p:cNvPr>
          <p:cNvGrpSpPr/>
          <p:nvPr/>
        </p:nvGrpSpPr>
        <p:grpSpPr>
          <a:xfrm>
            <a:off x="1273842" y="1838550"/>
            <a:ext cx="1050715" cy="855000"/>
            <a:chOff x="-39783425" y="2337925"/>
            <a:chExt cx="275700" cy="318350"/>
          </a:xfrm>
        </p:grpSpPr>
        <p:sp>
          <p:nvSpPr>
            <p:cNvPr id="21" name="Google Shape;6088;p61">
              <a:extLst>
                <a:ext uri="{FF2B5EF4-FFF2-40B4-BE49-F238E27FC236}">
                  <a16:creationId xmlns:a16="http://schemas.microsoft.com/office/drawing/2014/main" id="{C4A3802D-9AF5-49E8-9A2F-B4AED9B1F47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89;p61">
              <a:extLst>
                <a:ext uri="{FF2B5EF4-FFF2-40B4-BE49-F238E27FC236}">
                  <a16:creationId xmlns:a16="http://schemas.microsoft.com/office/drawing/2014/main" id="{454BD086-7DAB-4F26-822A-D8E630F4F2F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Hình ảnh 4">
            <a:extLst>
              <a:ext uri="{FF2B5EF4-FFF2-40B4-BE49-F238E27FC236}">
                <a16:creationId xmlns:a16="http://schemas.microsoft.com/office/drawing/2014/main" id="{EE85629E-41CB-457E-86C5-2D12C8696F0A}"/>
              </a:ext>
            </a:extLst>
          </p:cNvPr>
          <p:cNvPicPr>
            <a:picLocks noChangeAspect="1"/>
          </p:cNvPicPr>
          <p:nvPr/>
        </p:nvPicPr>
        <p:blipFill>
          <a:blip r:embed="rId3"/>
          <a:stretch>
            <a:fillRect/>
          </a:stretch>
        </p:blipFill>
        <p:spPr>
          <a:xfrm>
            <a:off x="1269858" y="3373902"/>
            <a:ext cx="1054699" cy="853514"/>
          </a:xfrm>
          <a:prstGeom prst="rect">
            <a:avLst/>
          </a:prstGeom>
        </p:spPr>
      </p:pic>
      <p:pic>
        <p:nvPicPr>
          <p:cNvPr id="6" name="Hình ảnh 5">
            <a:extLst>
              <a:ext uri="{FF2B5EF4-FFF2-40B4-BE49-F238E27FC236}">
                <a16:creationId xmlns:a16="http://schemas.microsoft.com/office/drawing/2014/main" id="{F287386E-64C0-4CD3-9957-F4C076B9603D}"/>
              </a:ext>
            </a:extLst>
          </p:cNvPr>
          <p:cNvPicPr>
            <a:picLocks noChangeAspect="1"/>
          </p:cNvPicPr>
          <p:nvPr/>
        </p:nvPicPr>
        <p:blipFill>
          <a:blip r:embed="rId3"/>
          <a:stretch>
            <a:fillRect/>
          </a:stretch>
        </p:blipFill>
        <p:spPr>
          <a:xfrm>
            <a:off x="7093148" y="3373902"/>
            <a:ext cx="1054699" cy="853514"/>
          </a:xfrm>
          <a:prstGeom prst="rect">
            <a:avLst/>
          </a:prstGeom>
        </p:spPr>
      </p:pic>
      <p:pic>
        <p:nvPicPr>
          <p:cNvPr id="7" name="Hình ảnh 6">
            <a:extLst>
              <a:ext uri="{FF2B5EF4-FFF2-40B4-BE49-F238E27FC236}">
                <a16:creationId xmlns:a16="http://schemas.microsoft.com/office/drawing/2014/main" id="{5CC903E9-6758-4509-8284-CBF206A272D7}"/>
              </a:ext>
            </a:extLst>
          </p:cNvPr>
          <p:cNvPicPr>
            <a:picLocks noChangeAspect="1"/>
          </p:cNvPicPr>
          <p:nvPr/>
        </p:nvPicPr>
        <p:blipFill>
          <a:blip r:embed="rId3"/>
          <a:stretch>
            <a:fillRect/>
          </a:stretch>
        </p:blipFill>
        <p:spPr>
          <a:xfrm>
            <a:off x="7093148" y="1808393"/>
            <a:ext cx="1054699" cy="853514"/>
          </a:xfrm>
          <a:prstGeom prst="rect">
            <a:avLst/>
          </a:prstGeom>
        </p:spPr>
      </p:pic>
      <p:cxnSp>
        <p:nvCxnSpPr>
          <p:cNvPr id="37" name="Google Shape;409;p44">
            <a:extLst>
              <a:ext uri="{FF2B5EF4-FFF2-40B4-BE49-F238E27FC236}">
                <a16:creationId xmlns:a16="http://schemas.microsoft.com/office/drawing/2014/main" id="{2D5C05AC-9D42-45E1-857D-336874A50094}"/>
              </a:ext>
            </a:extLst>
          </p:cNvPr>
          <p:cNvCxnSpPr/>
          <p:nvPr/>
        </p:nvCxnSpPr>
        <p:spPr>
          <a:xfrm>
            <a:off x="6840399" y="-10633"/>
            <a:ext cx="0" cy="1062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70" name="Google Shape;270;p38"/>
          <p:cNvSpPr txBox="1">
            <a:spLocks noGrp="1"/>
          </p:cNvSpPr>
          <p:nvPr>
            <p:ph type="subTitle" idx="1"/>
          </p:nvPr>
        </p:nvSpPr>
        <p:spPr>
          <a:xfrm>
            <a:off x="561599" y="2863950"/>
            <a:ext cx="2362851" cy="1003200"/>
          </a:xfrm>
          <a:prstGeom prst="rect">
            <a:avLst/>
          </a:prstGeom>
        </p:spPr>
        <p:txBody>
          <a:bodyPr spcFirstLastPara="1" wrap="square" lIns="91425" tIns="91425" rIns="91425" bIns="91425" anchor="t" anchorCtr="0">
            <a:noAutofit/>
          </a:bodyPr>
          <a:lstStyle/>
          <a:p>
            <a:pPr lvl="0"/>
            <a:r>
              <a:rPr lang="en-US"/>
              <a:t> </a:t>
            </a:r>
            <a:r>
              <a:rPr lang="en" sz="1800" b="1">
                <a:latin typeface="Times New Roman" panose="02020603050405020304" pitchFamily="18" charset="0"/>
                <a:cs typeface="Times New Roman" panose="02020603050405020304" pitchFamily="18" charset="0"/>
              </a:rPr>
              <a:t>Hu</a:t>
            </a:r>
            <a:r>
              <a:rPr lang="en-US" sz="1800" b="1">
                <a:latin typeface="Times New Roman" panose="02020603050405020304" pitchFamily="18" charset="0"/>
                <a:cs typeface="Times New Roman" panose="02020603050405020304" pitchFamily="18" charset="0"/>
              </a:rPr>
              <a:t>ấn</a:t>
            </a:r>
            <a:endParaRPr lang="en-US" sz="1800" b="1"/>
          </a:p>
          <a:p>
            <a:pPr lvl="0"/>
            <a:r>
              <a:rPr lang="en-US" sz="1400">
                <a:latin typeface="Times New Roman" panose="02020603050405020304" pitchFamily="18" charset="0"/>
                <a:cs typeface="Times New Roman" panose="02020603050405020304" pitchFamily="18" charset="0"/>
              </a:rPr>
              <a:t>luyện được mô hình cho bài toán trình bày</a:t>
            </a: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72" name="Google Shape;272;p38"/>
          <p:cNvSpPr txBox="1">
            <a:spLocks noGrp="1"/>
          </p:cNvSpPr>
          <p:nvPr>
            <p:ph type="subTitle" idx="4"/>
          </p:nvPr>
        </p:nvSpPr>
        <p:spPr>
          <a:xfrm>
            <a:off x="3462900" y="2035217"/>
            <a:ext cx="2218200" cy="1222333"/>
          </a:xfrm>
          <a:prstGeom prst="rect">
            <a:avLst/>
          </a:prstGeom>
        </p:spPr>
        <p:txBody>
          <a:bodyPr spcFirstLastPara="1" wrap="square" lIns="91425" tIns="91425" rIns="91425" bIns="91425" anchor="t" anchorCtr="0">
            <a:noAutofit/>
          </a:bodyPr>
          <a:lstStyle/>
          <a:p>
            <a:pPr lvl="0"/>
            <a:r>
              <a:rPr lang="en-US" sz="1800" b="1">
                <a:latin typeface="Times New Roman" panose="02020603050405020304" pitchFamily="18" charset="0"/>
                <a:cs typeface="Times New Roman" panose="02020603050405020304" pitchFamily="18" charset="0"/>
              </a:rPr>
              <a:t>Có </a:t>
            </a:r>
          </a:p>
          <a:p>
            <a:pPr lvl="0"/>
            <a:r>
              <a:rPr lang="en-US" sz="1400">
                <a:latin typeface="Times New Roman" panose="02020603050405020304" pitchFamily="18" charset="0"/>
                <a:cs typeface="Times New Roman" panose="02020603050405020304" pitchFamily="18" charset="0"/>
              </a:rPr>
              <a:t>thể dự đoán dựa vào một mẫu dữ liệu bất kì là hình khuôn mặt của một hay nhiều người</a:t>
            </a:r>
          </a:p>
        </p:txBody>
      </p:sp>
      <p:sp>
        <p:nvSpPr>
          <p:cNvPr id="274" name="Google Shape;274;p38"/>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p>
            <a:pPr marL="0" lvl="0" indent="0"/>
            <a:r>
              <a:rPr lang="en-US" sz="1800" b="1">
                <a:latin typeface="Times New Roman" panose="02020603050405020304" pitchFamily="18" charset="0"/>
                <a:cs typeface="Times New Roman" panose="02020603050405020304" pitchFamily="18" charset="0"/>
              </a:rPr>
              <a:t>Đánh </a:t>
            </a:r>
          </a:p>
          <a:p>
            <a:pPr marL="0" lvl="0" indent="0"/>
            <a:r>
              <a:rPr lang="en-US" sz="1400">
                <a:latin typeface="Times New Roman" panose="02020603050405020304" pitchFamily="18" charset="0"/>
                <a:cs typeface="Times New Roman" panose="02020603050405020304" pitchFamily="18" charset="0"/>
              </a:rPr>
              <a:t>giá được kết quả cũng như thực nghiệm các độ đo</a:t>
            </a:r>
            <a:endParaRPr sz="1400">
              <a:latin typeface="Times New Roman" panose="02020603050405020304" pitchFamily="18" charset="0"/>
              <a:cs typeface="Times New Roman" panose="02020603050405020304" pitchFamily="18" charset="0"/>
            </a:endParaRPr>
          </a:p>
        </p:txBody>
      </p:sp>
      <p:cxnSp>
        <p:nvCxnSpPr>
          <p:cNvPr id="275" name="Google Shape;275;p38"/>
          <p:cNvCxnSpPr/>
          <p:nvPr/>
        </p:nvCxnSpPr>
        <p:spPr>
          <a:xfrm>
            <a:off x="3235200" y="21861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1576050" y="1853650"/>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4249650" y="3516549"/>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6923250" y="1855160"/>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8"/>
          <p:cNvGrpSpPr/>
          <p:nvPr/>
        </p:nvGrpSpPr>
        <p:grpSpPr>
          <a:xfrm>
            <a:off x="1733606" y="2012194"/>
            <a:ext cx="329595" cy="327598"/>
            <a:chOff x="-6689825" y="3992050"/>
            <a:chExt cx="293025" cy="291250"/>
          </a:xfrm>
        </p:grpSpPr>
        <p:sp>
          <p:nvSpPr>
            <p:cNvPr id="281" name="Google Shape;281;p38"/>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38"/>
          <p:cNvGrpSpPr/>
          <p:nvPr/>
        </p:nvGrpSpPr>
        <p:grpSpPr>
          <a:xfrm>
            <a:off x="7080796" y="2013156"/>
            <a:ext cx="330494" cy="328723"/>
            <a:chOff x="-3031325" y="3597450"/>
            <a:chExt cx="293825" cy="292250"/>
          </a:xfrm>
        </p:grpSpPr>
        <p:sp>
          <p:nvSpPr>
            <p:cNvPr id="294" name="Google Shape;294;p38"/>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8"/>
          <p:cNvGrpSpPr/>
          <p:nvPr/>
        </p:nvGrpSpPr>
        <p:grpSpPr>
          <a:xfrm>
            <a:off x="4406312" y="3674544"/>
            <a:ext cx="331366" cy="328695"/>
            <a:chOff x="-5613150" y="3991275"/>
            <a:chExt cx="294600" cy="292225"/>
          </a:xfrm>
        </p:grpSpPr>
        <p:sp>
          <p:nvSpPr>
            <p:cNvPr id="299" name="Google Shape;299;p38"/>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408;p44">
            <a:extLst>
              <a:ext uri="{FF2B5EF4-FFF2-40B4-BE49-F238E27FC236}">
                <a16:creationId xmlns:a16="http://schemas.microsoft.com/office/drawing/2014/main" id="{D7C2E63E-FA87-4556-9AE0-3490362DE77C}"/>
              </a:ext>
            </a:extLst>
          </p:cNvPr>
          <p:cNvSpPr txBox="1">
            <a:spLocks noGrp="1"/>
          </p:cNvSpPr>
          <p:nvPr>
            <p:ph type="ctrTitle"/>
          </p:nvPr>
        </p:nvSpPr>
        <p:spPr>
          <a:xfrm>
            <a:off x="2438400" y="352850"/>
            <a:ext cx="4495800" cy="6154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Một vài tính năng c</a:t>
            </a:r>
            <a:r>
              <a:rPr lang="vi-VN"/>
              <a:t>ơ</a:t>
            </a:r>
            <a:r>
              <a:rPr lang="en-US"/>
              <a:t> bản </a:t>
            </a:r>
            <a:br>
              <a:rPr lang="en-US"/>
            </a:br>
            <a:r>
              <a:rPr lang="en-US"/>
              <a:t>của ch</a:t>
            </a:r>
            <a:r>
              <a:rPr lang="vi-VN"/>
              <a:t>ư</a:t>
            </a:r>
            <a:r>
              <a:rPr lang="en-US"/>
              <a:t>ơng trình</a:t>
            </a:r>
            <a:endParaRPr/>
          </a:p>
        </p:txBody>
      </p:sp>
      <p:cxnSp>
        <p:nvCxnSpPr>
          <p:cNvPr id="51" name="Google Shape;409;p44">
            <a:extLst>
              <a:ext uri="{FF2B5EF4-FFF2-40B4-BE49-F238E27FC236}">
                <a16:creationId xmlns:a16="http://schemas.microsoft.com/office/drawing/2014/main" id="{79D58B1F-FC4C-44B4-B321-FABDA559A942}"/>
              </a:ext>
            </a:extLst>
          </p:cNvPr>
          <p:cNvCxnSpPr/>
          <p:nvPr/>
        </p:nvCxnSpPr>
        <p:spPr>
          <a:xfrm>
            <a:off x="2438400" y="-10633"/>
            <a:ext cx="0" cy="1062300"/>
          </a:xfrm>
          <a:prstGeom prst="straightConnector1">
            <a:avLst/>
          </a:prstGeom>
          <a:noFill/>
          <a:ln w="9525" cap="flat" cmpd="sng">
            <a:solidFill>
              <a:schemeClr val="dk2"/>
            </a:solidFill>
            <a:prstDash val="solid"/>
            <a:round/>
            <a:headEnd type="none" w="med" len="med"/>
            <a:tailEnd type="none" w="med" len="med"/>
          </a:ln>
        </p:spPr>
      </p:cxnSp>
      <p:cxnSp>
        <p:nvCxnSpPr>
          <p:cNvPr id="52" name="Google Shape;409;p44">
            <a:extLst>
              <a:ext uri="{FF2B5EF4-FFF2-40B4-BE49-F238E27FC236}">
                <a16:creationId xmlns:a16="http://schemas.microsoft.com/office/drawing/2014/main" id="{0C529F2F-08CF-4228-8D47-A3697A6975C7}"/>
              </a:ext>
            </a:extLst>
          </p:cNvPr>
          <p:cNvCxnSpPr/>
          <p:nvPr/>
        </p:nvCxnSpPr>
        <p:spPr>
          <a:xfrm>
            <a:off x="6840399" y="-10633"/>
            <a:ext cx="0" cy="1062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1938206" y="3396813"/>
            <a:ext cx="218313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Ưu điểm</a:t>
            </a:r>
            <a:endParaRPr>
              <a:latin typeface="Times New Roman" panose="02020603050405020304" pitchFamily="18" charset="0"/>
              <a:cs typeface="Times New Roman" panose="02020603050405020304" pitchFamily="18" charset="0"/>
            </a:endParaRPr>
          </a:p>
        </p:txBody>
      </p:sp>
      <p:sp>
        <p:nvSpPr>
          <p:cNvPr id="152" name="Google Shape;152;p30"/>
          <p:cNvSpPr txBox="1">
            <a:spLocks noGrp="1"/>
          </p:cNvSpPr>
          <p:nvPr>
            <p:ph type="subTitle" idx="1"/>
          </p:nvPr>
        </p:nvSpPr>
        <p:spPr>
          <a:xfrm>
            <a:off x="120891" y="590550"/>
            <a:ext cx="2909030" cy="572400"/>
          </a:xfrm>
          <a:prstGeom prst="rect">
            <a:avLst/>
          </a:prstGeom>
        </p:spPr>
        <p:txBody>
          <a:bodyPr spcFirstLastPara="1" wrap="square" lIns="91425" tIns="91425" rIns="91425" bIns="91425" anchor="t" anchorCtr="0">
            <a:noAutofit/>
          </a:bodyPr>
          <a:lstStyle/>
          <a:p>
            <a:pPr lvl="0"/>
            <a:r>
              <a:rPr lang="en-US" sz="1400">
                <a:latin typeface="Times New Roman" panose="02020603050405020304" pitchFamily="18" charset="0"/>
                <a:cs typeface="Times New Roman" panose="02020603050405020304" pitchFamily="18" charset="0"/>
              </a:rPr>
              <a:t>Chương trình đáp ứng được đầy đủ yêu cầu được đặt ra</a:t>
            </a:r>
          </a:p>
        </p:txBody>
      </p:sp>
      <p:sp>
        <p:nvSpPr>
          <p:cNvPr id="154" name="Google Shape;154;p30"/>
          <p:cNvSpPr txBox="1">
            <a:spLocks noGrp="1"/>
          </p:cNvSpPr>
          <p:nvPr>
            <p:ph type="subTitle" idx="13"/>
          </p:nvPr>
        </p:nvSpPr>
        <p:spPr>
          <a:xfrm>
            <a:off x="138967" y="1542150"/>
            <a:ext cx="2909033" cy="572400"/>
          </a:xfrm>
          <a:prstGeom prst="rect">
            <a:avLst/>
          </a:prstGeom>
        </p:spPr>
        <p:txBody>
          <a:bodyPr spcFirstLastPara="1" wrap="square" lIns="91425" tIns="91425" rIns="91425" bIns="91425" anchor="t" anchorCtr="0">
            <a:noAutofit/>
          </a:bodyPr>
          <a:lstStyle/>
          <a:p>
            <a:pPr lvl="0"/>
            <a:r>
              <a:rPr lang="en-US" sz="1400">
                <a:latin typeface="Times New Roman" panose="02020603050405020304" pitchFamily="18" charset="0"/>
                <a:cs typeface="Times New Roman" panose="02020603050405020304" pitchFamily="18" charset="0"/>
              </a:rPr>
              <a:t>Dễ dàng sử dựng cũng như kiểm tra, đánh giá kết quả </a:t>
            </a:r>
          </a:p>
        </p:txBody>
      </p:sp>
      <p:sp>
        <p:nvSpPr>
          <p:cNvPr id="155" name="Google Shape;155;p30"/>
          <p:cNvSpPr txBox="1">
            <a:spLocks noGrp="1"/>
          </p:cNvSpPr>
          <p:nvPr>
            <p:ph type="title" idx="3"/>
          </p:nvPr>
        </p:nvSpPr>
        <p:spPr>
          <a:xfrm>
            <a:off x="2783623" y="633442"/>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sp>
        <p:nvSpPr>
          <p:cNvPr id="156" name="Google Shape;156;p30"/>
          <p:cNvSpPr txBox="1">
            <a:spLocks noGrp="1"/>
          </p:cNvSpPr>
          <p:nvPr>
            <p:ph type="title" idx="5"/>
          </p:nvPr>
        </p:nvSpPr>
        <p:spPr>
          <a:xfrm>
            <a:off x="2770581" y="2576162"/>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sp>
        <p:nvSpPr>
          <p:cNvPr id="157" name="Google Shape;157;p30"/>
          <p:cNvSpPr txBox="1">
            <a:spLocks noGrp="1"/>
          </p:cNvSpPr>
          <p:nvPr>
            <p:ph type="title" idx="4"/>
          </p:nvPr>
        </p:nvSpPr>
        <p:spPr>
          <a:xfrm>
            <a:off x="2770581" y="1604802"/>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cxnSp>
        <p:nvCxnSpPr>
          <p:cNvPr id="158" name="Google Shape;158;p30"/>
          <p:cNvCxnSpPr/>
          <p:nvPr/>
        </p:nvCxnSpPr>
        <p:spPr>
          <a:xfrm>
            <a:off x="3962400" y="697578"/>
            <a:ext cx="0" cy="23937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5257800" y="2041085"/>
            <a:ext cx="0" cy="2030100"/>
          </a:xfrm>
          <a:prstGeom prst="straightConnector1">
            <a:avLst/>
          </a:prstGeom>
          <a:noFill/>
          <a:ln w="9525" cap="flat" cmpd="sng">
            <a:solidFill>
              <a:schemeClr val="dk2"/>
            </a:solidFill>
            <a:prstDash val="solid"/>
            <a:round/>
            <a:headEnd type="none" w="med" len="med"/>
            <a:tailEnd type="none" w="med" len="med"/>
          </a:ln>
        </p:spPr>
      </p:cxnSp>
      <p:sp>
        <p:nvSpPr>
          <p:cNvPr id="160" name="Google Shape;160;p30"/>
          <p:cNvSpPr txBox="1">
            <a:spLocks noGrp="1"/>
          </p:cNvSpPr>
          <p:nvPr>
            <p:ph type="title" idx="6"/>
          </p:nvPr>
        </p:nvSpPr>
        <p:spPr>
          <a:xfrm>
            <a:off x="5317858" y="1809750"/>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
        <p:nvSpPr>
          <p:cNvPr id="161" name="Google Shape;161;p30"/>
          <p:cNvSpPr txBox="1">
            <a:spLocks noGrp="1"/>
          </p:cNvSpPr>
          <p:nvPr>
            <p:ph type="title" idx="7"/>
          </p:nvPr>
        </p:nvSpPr>
        <p:spPr>
          <a:xfrm>
            <a:off x="5317858" y="2829448"/>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05</a:t>
            </a:r>
            <a:endParaRPr>
              <a:latin typeface="Times New Roman" panose="02020603050405020304" pitchFamily="18" charset="0"/>
              <a:cs typeface="Times New Roman" panose="02020603050405020304" pitchFamily="18" charset="0"/>
            </a:endParaRPr>
          </a:p>
        </p:txBody>
      </p:sp>
      <p:sp>
        <p:nvSpPr>
          <p:cNvPr id="162" name="Google Shape;162;p30"/>
          <p:cNvSpPr txBox="1">
            <a:spLocks noGrp="1"/>
          </p:cNvSpPr>
          <p:nvPr>
            <p:ph type="title" idx="8"/>
          </p:nvPr>
        </p:nvSpPr>
        <p:spPr>
          <a:xfrm>
            <a:off x="5317858" y="3849145"/>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06</a:t>
            </a:r>
            <a:endParaRPr>
              <a:latin typeface="Times New Roman" panose="02020603050405020304" pitchFamily="18" charset="0"/>
              <a:cs typeface="Times New Roman" panose="02020603050405020304" pitchFamily="18" charset="0"/>
            </a:endParaRPr>
          </a:p>
        </p:txBody>
      </p:sp>
      <p:sp>
        <p:nvSpPr>
          <p:cNvPr id="164" name="Google Shape;164;p30"/>
          <p:cNvSpPr txBox="1">
            <a:spLocks noGrp="1"/>
          </p:cNvSpPr>
          <p:nvPr>
            <p:ph type="subTitle" idx="15"/>
          </p:nvPr>
        </p:nvSpPr>
        <p:spPr>
          <a:xfrm>
            <a:off x="120888" y="2387551"/>
            <a:ext cx="2909033" cy="946199"/>
          </a:xfrm>
          <a:prstGeom prst="rect">
            <a:avLst/>
          </a:prstGeom>
        </p:spPr>
        <p:txBody>
          <a:bodyPr spcFirstLastPara="1" wrap="square" lIns="91425" tIns="91425" rIns="91425" bIns="91425" anchor="t" anchorCtr="0">
            <a:noAutofit/>
          </a:bodyPr>
          <a:lstStyle/>
          <a:p>
            <a:pPr lvl="0"/>
            <a:r>
              <a:rPr lang="en-US" sz="1400">
                <a:latin typeface="Times New Roman" panose="02020603050405020304" pitchFamily="18" charset="0"/>
                <a:cs typeface="Times New Roman" panose="02020603050405020304" pitchFamily="18" charset="0"/>
              </a:rPr>
              <a:t>Độ chính xác bài toán tương đối cao,  chỉ thấp hơn độ chính xác của nhóm đạt giải trên kaggle khoảng 5-7%</a:t>
            </a:r>
          </a:p>
        </p:txBody>
      </p:sp>
      <p:sp>
        <p:nvSpPr>
          <p:cNvPr id="168" name="Google Shape;168;p30"/>
          <p:cNvSpPr txBox="1">
            <a:spLocks noGrp="1"/>
          </p:cNvSpPr>
          <p:nvPr>
            <p:ph type="subTitle" idx="19"/>
          </p:nvPr>
        </p:nvSpPr>
        <p:spPr>
          <a:xfrm>
            <a:off x="6052884" y="2834555"/>
            <a:ext cx="2463183" cy="946199"/>
          </a:xfrm>
          <a:prstGeom prst="rect">
            <a:avLst/>
          </a:prstGeom>
        </p:spPr>
        <p:txBody>
          <a:bodyPr spcFirstLastPara="1" wrap="square" lIns="91425" tIns="91425" rIns="91425" bIns="91425" anchor="t" anchorCtr="0">
            <a:noAutofit/>
          </a:bodyPr>
          <a:lstStyle/>
          <a:p>
            <a:pPr lvl="0"/>
            <a:r>
              <a:rPr lang="en-US" sz="1400">
                <a:latin typeface="Times New Roman" panose="02020603050405020304" pitchFamily="18" charset="0"/>
                <a:cs typeface="Times New Roman" panose="02020603050405020304" pitchFamily="18" charset="0"/>
              </a:rPr>
              <a:t>Tỉ lệ mất mát và độ nhầm lẫn chưa phù hợp để xây dựng được mô hình tối ưu nhất</a:t>
            </a:r>
          </a:p>
        </p:txBody>
      </p:sp>
      <p:sp>
        <p:nvSpPr>
          <p:cNvPr id="170" name="Google Shape;170;p30"/>
          <p:cNvSpPr txBox="1">
            <a:spLocks noGrp="1"/>
          </p:cNvSpPr>
          <p:nvPr>
            <p:ph type="subTitle" idx="21"/>
          </p:nvPr>
        </p:nvSpPr>
        <p:spPr>
          <a:xfrm>
            <a:off x="6096000" y="3837183"/>
            <a:ext cx="2463183" cy="798265"/>
          </a:xfrm>
          <a:prstGeom prst="rect">
            <a:avLst/>
          </a:prstGeom>
        </p:spPr>
        <p:txBody>
          <a:bodyPr spcFirstLastPara="1" wrap="square" lIns="91425" tIns="91425" rIns="91425" bIns="91425" anchor="t" anchorCtr="0">
            <a:noAutofit/>
          </a:bodyPr>
          <a:lstStyle/>
          <a:p>
            <a:pPr marL="0" lvl="0" indent="0" algn="just"/>
            <a:r>
              <a:rPr lang="en-US" sz="1400">
                <a:latin typeface="Times New Roman" panose="02020603050405020304" pitchFamily="18" charset="0"/>
                <a:cs typeface="Times New Roman" panose="02020603050405020304" pitchFamily="18" charset="0"/>
              </a:rPr>
              <a:t>Thực thi chương trình phải chạy bằng lệnh, chưa có giao diện cho người dùng thao tác</a:t>
            </a:r>
            <a:endParaRPr sz="1400">
              <a:latin typeface="Times New Roman" panose="02020603050405020304" pitchFamily="18" charset="0"/>
              <a:cs typeface="Times New Roman" panose="02020603050405020304" pitchFamily="18" charset="0"/>
            </a:endParaRPr>
          </a:p>
        </p:txBody>
      </p:sp>
      <p:sp>
        <p:nvSpPr>
          <p:cNvPr id="23" name="Google Shape;150;p30">
            <a:extLst>
              <a:ext uri="{FF2B5EF4-FFF2-40B4-BE49-F238E27FC236}">
                <a16:creationId xmlns:a16="http://schemas.microsoft.com/office/drawing/2014/main" id="{EE3B793C-7E42-4E87-97E4-1ADFBC8D957C}"/>
              </a:ext>
            </a:extLst>
          </p:cNvPr>
          <p:cNvSpPr txBox="1">
            <a:spLocks/>
          </p:cNvSpPr>
          <p:nvPr/>
        </p:nvSpPr>
        <p:spPr>
          <a:xfrm>
            <a:off x="5252779" y="615569"/>
            <a:ext cx="23724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Exo 2"/>
              <a:buNone/>
              <a:defRPr sz="30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9pPr>
          </a:lstStyle>
          <a:p>
            <a:r>
              <a:rPr lang="en-US">
                <a:latin typeface="Times New Roman" panose="02020603050405020304" pitchFamily="18" charset="0"/>
                <a:cs typeface="Times New Roman" panose="02020603050405020304" pitchFamily="18" charset="0"/>
              </a:rPr>
              <a:t>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điểm</a:t>
            </a:r>
          </a:p>
        </p:txBody>
      </p:sp>
      <p:sp>
        <p:nvSpPr>
          <p:cNvPr id="42" name="Google Shape;168;p30">
            <a:extLst>
              <a:ext uri="{FF2B5EF4-FFF2-40B4-BE49-F238E27FC236}">
                <a16:creationId xmlns:a16="http://schemas.microsoft.com/office/drawing/2014/main" id="{BAB5A87A-B96F-4897-A495-F1A6D67E086A}"/>
              </a:ext>
            </a:extLst>
          </p:cNvPr>
          <p:cNvSpPr txBox="1">
            <a:spLocks/>
          </p:cNvSpPr>
          <p:nvPr/>
        </p:nvSpPr>
        <p:spPr>
          <a:xfrm>
            <a:off x="6019800" y="1793299"/>
            <a:ext cx="2463183" cy="946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lvl="0"/>
            <a:r>
              <a:rPr lang="en-US" sz="1400">
                <a:latin typeface="Times New Roman" panose="02020603050405020304" pitchFamily="18" charset="0"/>
                <a:cs typeface="Times New Roman" panose="02020603050405020304" pitchFamily="18" charset="0"/>
              </a:rPr>
              <a:t>Model chỉ có độ chính xác cao trên tập dữ liệu được test, còn thực tế thì chưa chính xác cho lắm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H</a:t>
            </a:r>
            <a:r>
              <a:rPr lang="vi-VN"/>
              <a:t>ư</a:t>
            </a:r>
            <a:r>
              <a:rPr lang="en-US"/>
              <a:t>ớng phát triển</a:t>
            </a:r>
            <a:endParaRPr/>
          </a:p>
        </p:txBody>
      </p:sp>
      <p:sp>
        <p:nvSpPr>
          <p:cNvPr id="322" name="Google Shape;322;p40"/>
          <p:cNvSpPr txBox="1">
            <a:spLocks noGrp="1"/>
          </p:cNvSpPr>
          <p:nvPr>
            <p:ph type="subTitle" idx="1"/>
          </p:nvPr>
        </p:nvSpPr>
        <p:spPr>
          <a:xfrm>
            <a:off x="605679" y="2260598"/>
            <a:ext cx="1477200" cy="2298599"/>
          </a:xfrm>
          <a:prstGeom prst="rect">
            <a:avLst/>
          </a:prstGeom>
        </p:spPr>
        <p:txBody>
          <a:bodyPr spcFirstLastPara="1" wrap="square" lIns="91425" tIns="91425" rIns="91425" bIns="91425" anchor="t" anchorCtr="0">
            <a:noAutofit/>
          </a:bodyPr>
          <a:lstStyle/>
          <a:p>
            <a:pPr marL="0" indent="0" algn="just"/>
            <a:r>
              <a:rPr lang="vi-VN" sz="1400">
                <a:latin typeface="Times New Roman" panose="02020603050405020304" pitchFamily="18" charset="0"/>
                <a:cs typeface="Times New Roman" panose="02020603050405020304" pitchFamily="18" charset="0"/>
              </a:rPr>
              <a:t>Kết hợp nhiều kiểu mạng neural huấn luyện lại với nhau để loại bỏ được các phát hiện sai, đồng thời làm tăng tỉ lệ nhận diện cảm xúc khuôn mặt</a:t>
            </a:r>
            <a:endParaRPr>
              <a:latin typeface="Times New Roman" panose="02020603050405020304" pitchFamily="18" charset="0"/>
              <a:cs typeface="Times New Roman" panose="02020603050405020304" pitchFamily="18" charset="0"/>
            </a:endParaRPr>
          </a:p>
        </p:txBody>
      </p:sp>
      <p:sp>
        <p:nvSpPr>
          <p:cNvPr id="328" name="Google Shape;328;p40"/>
          <p:cNvSpPr txBox="1">
            <a:spLocks noGrp="1"/>
          </p:cNvSpPr>
          <p:nvPr>
            <p:ph type="subTitle" idx="8"/>
          </p:nvPr>
        </p:nvSpPr>
        <p:spPr>
          <a:xfrm>
            <a:off x="6440551" y="2193496"/>
            <a:ext cx="1477200" cy="2298591"/>
          </a:xfrm>
          <a:prstGeom prst="rect">
            <a:avLst/>
          </a:prstGeom>
        </p:spPr>
        <p:txBody>
          <a:bodyPr spcFirstLastPara="1" wrap="square" lIns="91425" tIns="91425" rIns="91425" bIns="91425" anchor="t" anchorCtr="0">
            <a:noAutofit/>
          </a:bodyPr>
          <a:lstStyle/>
          <a:p>
            <a:pPr marL="0" indent="0" algn="just"/>
            <a:r>
              <a:rPr lang="en-US" sz="1400">
                <a:latin typeface="Times New Roman" panose="02020603050405020304" pitchFamily="18" charset="0"/>
                <a:cs typeface="Times New Roman" panose="02020603050405020304" pitchFamily="18" charset="0"/>
              </a:rPr>
              <a:t>Xây dựng chương trình, dữ liệu, tài liệu để có thể tích hợp trên các ứng dụng thứ ba</a:t>
            </a:r>
          </a:p>
          <a:p>
            <a:pPr marL="0" lvl="0" indent="0" algn="ctr" rtl="0">
              <a:spcBef>
                <a:spcPts val="0"/>
              </a:spcBef>
              <a:spcAft>
                <a:spcPts val="0"/>
              </a:spcAft>
              <a:buNone/>
            </a:pPr>
            <a:endParaRPr sz="1400">
              <a:latin typeface="Times New Roman" panose="02020603050405020304" pitchFamily="18" charset="0"/>
              <a:cs typeface="Times New Roman" panose="02020603050405020304" pitchFamily="18" charset="0"/>
            </a:endParaRPr>
          </a:p>
        </p:txBody>
      </p:sp>
      <p:cxnSp>
        <p:nvCxnSpPr>
          <p:cNvPr id="333" name="Google Shape;333;p40"/>
          <p:cNvCxnSpPr>
            <a:cxnSpLocks/>
          </p:cNvCxnSpPr>
          <p:nvPr/>
        </p:nvCxnSpPr>
        <p:spPr>
          <a:xfrm flipH="1">
            <a:off x="616128" y="2003177"/>
            <a:ext cx="7765872" cy="0"/>
          </a:xfrm>
          <a:prstGeom prst="straightConnector1">
            <a:avLst/>
          </a:prstGeom>
          <a:noFill/>
          <a:ln w="9525" cap="flat" cmpd="sng">
            <a:solidFill>
              <a:schemeClr val="dk2"/>
            </a:solidFill>
            <a:prstDash val="solid"/>
            <a:round/>
            <a:headEnd type="none" w="med" len="med"/>
            <a:tailEnd type="none" w="med" len="med"/>
          </a:ln>
        </p:spPr>
      </p:cxnSp>
      <p:grpSp>
        <p:nvGrpSpPr>
          <p:cNvPr id="339" name="Google Shape;339;p40"/>
          <p:cNvGrpSpPr/>
          <p:nvPr/>
        </p:nvGrpSpPr>
        <p:grpSpPr>
          <a:xfrm>
            <a:off x="1189260" y="1588667"/>
            <a:ext cx="330936" cy="330743"/>
            <a:chOff x="-49764975" y="3183375"/>
            <a:chExt cx="299300" cy="299125"/>
          </a:xfrm>
        </p:grpSpPr>
        <p:sp>
          <p:nvSpPr>
            <p:cNvPr id="340" name="Google Shape;340;p40"/>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Hình chữ nhật 72">
            <a:extLst>
              <a:ext uri="{FF2B5EF4-FFF2-40B4-BE49-F238E27FC236}">
                <a16:creationId xmlns:a16="http://schemas.microsoft.com/office/drawing/2014/main" id="{077E78AB-C896-4C53-8E02-6C3DC582CD43}"/>
              </a:ext>
            </a:extLst>
          </p:cNvPr>
          <p:cNvSpPr/>
          <p:nvPr/>
        </p:nvSpPr>
        <p:spPr>
          <a:xfrm>
            <a:off x="2569309" y="2248074"/>
            <a:ext cx="1524000" cy="1600438"/>
          </a:xfrm>
          <a:prstGeom prst="rect">
            <a:avLst/>
          </a:prstGeom>
        </p:spPr>
        <p:txBody>
          <a:bodyPr wrap="square">
            <a:spAutoFit/>
          </a:bodyPr>
          <a:lstStyle/>
          <a:p>
            <a:pPr lvl="0" algn="just"/>
            <a:r>
              <a:rPr lang="en-US">
                <a:solidFill>
                  <a:schemeClr val="tx2">
                    <a:lumMod val="25000"/>
                  </a:schemeClr>
                </a:solidFill>
                <a:latin typeface="Times New Roman" panose="02020603050405020304" pitchFamily="18" charset="0"/>
                <a:cs typeface="Times New Roman" panose="02020603050405020304" pitchFamily="18" charset="0"/>
              </a:rPr>
              <a:t>Tìm cách giảm tỉ lệ mất mát khi train, giảm độ nhầm lẫn, tăng độ chính xác cho model khi dự đoán trong thực tế</a:t>
            </a:r>
          </a:p>
        </p:txBody>
      </p:sp>
      <p:sp>
        <p:nvSpPr>
          <p:cNvPr id="23" name="Hình chữ nhật 22">
            <a:extLst>
              <a:ext uri="{FF2B5EF4-FFF2-40B4-BE49-F238E27FC236}">
                <a16:creationId xmlns:a16="http://schemas.microsoft.com/office/drawing/2014/main" id="{FB22A7F1-D439-4D11-8F70-6FA3CDAAFB60}"/>
              </a:ext>
            </a:extLst>
          </p:cNvPr>
          <p:cNvSpPr/>
          <p:nvPr/>
        </p:nvSpPr>
        <p:spPr>
          <a:xfrm>
            <a:off x="4579740" y="2229024"/>
            <a:ext cx="1524000" cy="954107"/>
          </a:xfrm>
          <a:prstGeom prst="rect">
            <a:avLst/>
          </a:prstGeom>
        </p:spPr>
        <p:txBody>
          <a:bodyPr wrap="square">
            <a:spAutoFit/>
          </a:bodyPr>
          <a:lstStyle/>
          <a:p>
            <a:pPr algn="just"/>
            <a:r>
              <a:rPr lang="vi-VN">
                <a:solidFill>
                  <a:schemeClr val="tx2">
                    <a:lumMod val="25000"/>
                  </a:schemeClr>
                </a:solidFill>
                <a:latin typeface="Times New Roman" panose="02020603050405020304" pitchFamily="18" charset="0"/>
                <a:cs typeface="Times New Roman" panose="02020603050405020304" pitchFamily="18" charset="0"/>
              </a:rPr>
              <a:t>Xây dựng giao diện người dùng cho việc tương tác ứng dụng tốt hơn</a:t>
            </a:r>
          </a:p>
        </p:txBody>
      </p:sp>
      <p:pic>
        <p:nvPicPr>
          <p:cNvPr id="24" name="Hình ảnh 23">
            <a:extLst>
              <a:ext uri="{FF2B5EF4-FFF2-40B4-BE49-F238E27FC236}">
                <a16:creationId xmlns:a16="http://schemas.microsoft.com/office/drawing/2014/main" id="{CB6E19DB-5412-4775-9D78-ED1AFC64C3D1}"/>
              </a:ext>
            </a:extLst>
          </p:cNvPr>
          <p:cNvPicPr>
            <a:picLocks noChangeAspect="1"/>
          </p:cNvPicPr>
          <p:nvPr/>
        </p:nvPicPr>
        <p:blipFill>
          <a:blip r:embed="rId3"/>
          <a:stretch>
            <a:fillRect/>
          </a:stretch>
        </p:blipFill>
        <p:spPr>
          <a:xfrm>
            <a:off x="5177133" y="1581150"/>
            <a:ext cx="329213" cy="329213"/>
          </a:xfrm>
          <a:prstGeom prst="rect">
            <a:avLst/>
          </a:prstGeom>
        </p:spPr>
      </p:pic>
      <p:pic>
        <p:nvPicPr>
          <p:cNvPr id="25" name="Hình ảnh 24">
            <a:extLst>
              <a:ext uri="{FF2B5EF4-FFF2-40B4-BE49-F238E27FC236}">
                <a16:creationId xmlns:a16="http://schemas.microsoft.com/office/drawing/2014/main" id="{D12C81E4-BB46-4613-B399-AE7AFFA8E35C}"/>
              </a:ext>
            </a:extLst>
          </p:cNvPr>
          <p:cNvPicPr>
            <a:picLocks noChangeAspect="1"/>
          </p:cNvPicPr>
          <p:nvPr/>
        </p:nvPicPr>
        <p:blipFill>
          <a:blip r:embed="rId3"/>
          <a:stretch>
            <a:fillRect/>
          </a:stretch>
        </p:blipFill>
        <p:spPr>
          <a:xfrm>
            <a:off x="3166702" y="1587483"/>
            <a:ext cx="329213" cy="329213"/>
          </a:xfrm>
          <a:prstGeom prst="rect">
            <a:avLst/>
          </a:prstGeom>
        </p:spPr>
      </p:pic>
      <p:pic>
        <p:nvPicPr>
          <p:cNvPr id="26" name="Hình ảnh 25">
            <a:extLst>
              <a:ext uri="{FF2B5EF4-FFF2-40B4-BE49-F238E27FC236}">
                <a16:creationId xmlns:a16="http://schemas.microsoft.com/office/drawing/2014/main" id="{0C640990-DC66-4236-870D-E43F0AA2C085}"/>
              </a:ext>
            </a:extLst>
          </p:cNvPr>
          <p:cNvPicPr>
            <a:picLocks noChangeAspect="1"/>
          </p:cNvPicPr>
          <p:nvPr/>
        </p:nvPicPr>
        <p:blipFill>
          <a:blip r:embed="rId3"/>
          <a:stretch>
            <a:fillRect/>
          </a:stretch>
        </p:blipFill>
        <p:spPr>
          <a:xfrm>
            <a:off x="7014544" y="1603238"/>
            <a:ext cx="329213" cy="329213"/>
          </a:xfrm>
          <a:prstGeom prst="rect">
            <a:avLst/>
          </a:prstGeom>
        </p:spPr>
      </p:pic>
      <p:cxnSp>
        <p:nvCxnSpPr>
          <p:cNvPr id="80" name="Google Shape;409;p44">
            <a:extLst>
              <a:ext uri="{FF2B5EF4-FFF2-40B4-BE49-F238E27FC236}">
                <a16:creationId xmlns:a16="http://schemas.microsoft.com/office/drawing/2014/main" id="{9B4CCDB2-431A-442F-B96A-F3BAD6748FDB}"/>
              </a:ext>
            </a:extLst>
          </p:cNvPr>
          <p:cNvCxnSpPr/>
          <p:nvPr/>
        </p:nvCxnSpPr>
        <p:spPr>
          <a:xfrm>
            <a:off x="2438400" y="-10633"/>
            <a:ext cx="0" cy="1062300"/>
          </a:xfrm>
          <a:prstGeom prst="straightConnector1">
            <a:avLst/>
          </a:prstGeom>
          <a:noFill/>
          <a:ln w="9525" cap="flat" cmpd="sng">
            <a:solidFill>
              <a:schemeClr val="dk2"/>
            </a:solidFill>
            <a:prstDash val="solid"/>
            <a:round/>
            <a:headEnd type="none" w="med" len="med"/>
            <a:tailEnd type="none" w="med" len="med"/>
          </a:ln>
        </p:spPr>
      </p:cxnSp>
      <p:cxnSp>
        <p:nvCxnSpPr>
          <p:cNvPr id="81" name="Google Shape;409;p44">
            <a:extLst>
              <a:ext uri="{FF2B5EF4-FFF2-40B4-BE49-F238E27FC236}">
                <a16:creationId xmlns:a16="http://schemas.microsoft.com/office/drawing/2014/main" id="{949C8C66-0717-43C2-BC6C-A2BA9286E4FA}"/>
              </a:ext>
            </a:extLst>
          </p:cNvPr>
          <p:cNvCxnSpPr/>
          <p:nvPr/>
        </p:nvCxnSpPr>
        <p:spPr>
          <a:xfrm>
            <a:off x="6840399" y="-10633"/>
            <a:ext cx="0" cy="1062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Hình chữ nhật 14">
            <a:extLst>
              <a:ext uri="{FF2B5EF4-FFF2-40B4-BE49-F238E27FC236}">
                <a16:creationId xmlns:a16="http://schemas.microsoft.com/office/drawing/2014/main" id="{1D46C595-5DEA-4800-831C-0A37D16785EF}"/>
              </a:ext>
            </a:extLst>
          </p:cNvPr>
          <p:cNvSpPr/>
          <p:nvPr/>
        </p:nvSpPr>
        <p:spPr>
          <a:xfrm>
            <a:off x="1676400" y="1352550"/>
            <a:ext cx="5181599" cy="707886"/>
          </a:xfrm>
          <a:prstGeom prst="rect">
            <a:avLst/>
          </a:prstGeom>
        </p:spPr>
        <p:txBody>
          <a:bodyPr wrap="square">
            <a:spAutoFit/>
          </a:bodyPr>
          <a:lstStyle/>
          <a:p>
            <a:pPr algn="ctr"/>
            <a:r>
              <a:rPr lang="en" sz="4000">
                <a:latin typeface="Times New Roman" panose="02020603050405020304" pitchFamily="18" charset="0"/>
                <a:cs typeface="Times New Roman" panose="02020603050405020304" pitchFamily="18" charset="0"/>
              </a:rPr>
              <a:t>THANKS</a:t>
            </a:r>
            <a:endParaRPr lang="en-US" sz="4000">
              <a:latin typeface="Times New Roman" panose="02020603050405020304" pitchFamily="18" charset="0"/>
              <a:cs typeface="Times New Roman" panose="02020603050405020304" pitchFamily="18" charset="0"/>
            </a:endParaRPr>
          </a:p>
        </p:txBody>
      </p:sp>
      <p:grpSp>
        <p:nvGrpSpPr>
          <p:cNvPr id="25" name="Google Shape;5727;p60">
            <a:extLst>
              <a:ext uri="{FF2B5EF4-FFF2-40B4-BE49-F238E27FC236}">
                <a16:creationId xmlns:a16="http://schemas.microsoft.com/office/drawing/2014/main" id="{C2E3A457-AA62-40EF-80E7-50BD28193779}"/>
              </a:ext>
            </a:extLst>
          </p:cNvPr>
          <p:cNvGrpSpPr/>
          <p:nvPr/>
        </p:nvGrpSpPr>
        <p:grpSpPr>
          <a:xfrm>
            <a:off x="2967214" y="3138370"/>
            <a:ext cx="278692" cy="331130"/>
            <a:chOff x="-48233050" y="3569725"/>
            <a:chExt cx="252050" cy="299475"/>
          </a:xfrm>
        </p:grpSpPr>
        <p:sp>
          <p:nvSpPr>
            <p:cNvPr id="26" name="Google Shape;5728;p60">
              <a:extLst>
                <a:ext uri="{FF2B5EF4-FFF2-40B4-BE49-F238E27FC236}">
                  <a16:creationId xmlns:a16="http://schemas.microsoft.com/office/drawing/2014/main" id="{1976997F-8AA6-42CB-9B29-B49B545689BE}"/>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29;p60">
              <a:extLst>
                <a:ext uri="{FF2B5EF4-FFF2-40B4-BE49-F238E27FC236}">
                  <a16:creationId xmlns:a16="http://schemas.microsoft.com/office/drawing/2014/main" id="{CCFCF35E-ED89-4498-B402-78086729C71C}"/>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30;p60">
              <a:extLst>
                <a:ext uri="{FF2B5EF4-FFF2-40B4-BE49-F238E27FC236}">
                  <a16:creationId xmlns:a16="http://schemas.microsoft.com/office/drawing/2014/main" id="{E2C0DA13-FA28-4AC3-B1B2-307984BA884C}"/>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5727;p60">
            <a:extLst>
              <a:ext uri="{FF2B5EF4-FFF2-40B4-BE49-F238E27FC236}">
                <a16:creationId xmlns:a16="http://schemas.microsoft.com/office/drawing/2014/main" id="{CE5059BC-07F6-4D13-89E6-C2959EF10AE3}"/>
              </a:ext>
            </a:extLst>
          </p:cNvPr>
          <p:cNvGrpSpPr/>
          <p:nvPr/>
        </p:nvGrpSpPr>
        <p:grpSpPr>
          <a:xfrm>
            <a:off x="2962874" y="3550320"/>
            <a:ext cx="278692" cy="331130"/>
            <a:chOff x="-48233050" y="3569725"/>
            <a:chExt cx="252050" cy="299475"/>
          </a:xfrm>
        </p:grpSpPr>
        <p:sp>
          <p:nvSpPr>
            <p:cNvPr id="30" name="Google Shape;5728;p60">
              <a:extLst>
                <a:ext uri="{FF2B5EF4-FFF2-40B4-BE49-F238E27FC236}">
                  <a16:creationId xmlns:a16="http://schemas.microsoft.com/office/drawing/2014/main" id="{6CCB329E-3680-4B54-9127-78ECF306F91C}"/>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29;p60">
              <a:extLst>
                <a:ext uri="{FF2B5EF4-FFF2-40B4-BE49-F238E27FC236}">
                  <a16:creationId xmlns:a16="http://schemas.microsoft.com/office/drawing/2014/main" id="{ECF62939-FA4A-4A1D-B708-586153AC649D}"/>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30;p60">
              <a:extLst>
                <a:ext uri="{FF2B5EF4-FFF2-40B4-BE49-F238E27FC236}">
                  <a16:creationId xmlns:a16="http://schemas.microsoft.com/office/drawing/2014/main" id="{6A5E0766-4720-4E7B-B610-DBB97A471DE8}"/>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5727;p60">
            <a:extLst>
              <a:ext uri="{FF2B5EF4-FFF2-40B4-BE49-F238E27FC236}">
                <a16:creationId xmlns:a16="http://schemas.microsoft.com/office/drawing/2014/main" id="{B74EAF17-4E08-4A21-BFD3-FE58026BC39C}"/>
              </a:ext>
            </a:extLst>
          </p:cNvPr>
          <p:cNvGrpSpPr/>
          <p:nvPr/>
        </p:nvGrpSpPr>
        <p:grpSpPr>
          <a:xfrm>
            <a:off x="2948499" y="3962270"/>
            <a:ext cx="278692" cy="331130"/>
            <a:chOff x="-48233050" y="3569725"/>
            <a:chExt cx="252050" cy="299475"/>
          </a:xfrm>
        </p:grpSpPr>
        <p:sp>
          <p:nvSpPr>
            <p:cNvPr id="34" name="Google Shape;5728;p60">
              <a:extLst>
                <a:ext uri="{FF2B5EF4-FFF2-40B4-BE49-F238E27FC236}">
                  <a16:creationId xmlns:a16="http://schemas.microsoft.com/office/drawing/2014/main" id="{D62215C4-23E4-4D58-A2AF-5B4F36F88611}"/>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729;p60">
              <a:extLst>
                <a:ext uri="{FF2B5EF4-FFF2-40B4-BE49-F238E27FC236}">
                  <a16:creationId xmlns:a16="http://schemas.microsoft.com/office/drawing/2014/main" id="{6BD8894A-2FD3-434D-B0B7-0C4EF8549615}"/>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730;p60">
              <a:extLst>
                <a:ext uri="{FF2B5EF4-FFF2-40B4-BE49-F238E27FC236}">
                  <a16:creationId xmlns:a16="http://schemas.microsoft.com/office/drawing/2014/main" id="{BF1BCB04-F500-4C19-8CCC-0F63806822EE}"/>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5727;p60">
            <a:extLst>
              <a:ext uri="{FF2B5EF4-FFF2-40B4-BE49-F238E27FC236}">
                <a16:creationId xmlns:a16="http://schemas.microsoft.com/office/drawing/2014/main" id="{ED3E4FF6-AACC-4852-AB6B-0BF4C220C549}"/>
              </a:ext>
            </a:extLst>
          </p:cNvPr>
          <p:cNvGrpSpPr/>
          <p:nvPr/>
        </p:nvGrpSpPr>
        <p:grpSpPr>
          <a:xfrm>
            <a:off x="2924091" y="4374220"/>
            <a:ext cx="278692" cy="331130"/>
            <a:chOff x="-48233050" y="3569725"/>
            <a:chExt cx="252050" cy="299475"/>
          </a:xfrm>
        </p:grpSpPr>
        <p:sp>
          <p:nvSpPr>
            <p:cNvPr id="38" name="Google Shape;5728;p60">
              <a:extLst>
                <a:ext uri="{FF2B5EF4-FFF2-40B4-BE49-F238E27FC236}">
                  <a16:creationId xmlns:a16="http://schemas.microsoft.com/office/drawing/2014/main" id="{7E1A4607-EC6A-4E05-B6E3-AFA70777E86D}"/>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729;p60">
              <a:extLst>
                <a:ext uri="{FF2B5EF4-FFF2-40B4-BE49-F238E27FC236}">
                  <a16:creationId xmlns:a16="http://schemas.microsoft.com/office/drawing/2014/main" id="{2BA8B44E-ED99-4C65-873D-0099DC42233D}"/>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730;p60">
              <a:extLst>
                <a:ext uri="{FF2B5EF4-FFF2-40B4-BE49-F238E27FC236}">
                  <a16:creationId xmlns:a16="http://schemas.microsoft.com/office/drawing/2014/main" id="{771AEA70-0A71-46F7-BFE2-4B078B7330DE}"/>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8875;p67">
            <a:extLst>
              <a:ext uri="{FF2B5EF4-FFF2-40B4-BE49-F238E27FC236}">
                <a16:creationId xmlns:a16="http://schemas.microsoft.com/office/drawing/2014/main" id="{8CB1DFDE-53C7-4D0A-85FC-092F2124B8E7}"/>
              </a:ext>
            </a:extLst>
          </p:cNvPr>
          <p:cNvGrpSpPr/>
          <p:nvPr/>
        </p:nvGrpSpPr>
        <p:grpSpPr>
          <a:xfrm>
            <a:off x="3500614" y="2728061"/>
            <a:ext cx="330827" cy="330827"/>
            <a:chOff x="3497300" y="3227275"/>
            <a:chExt cx="296175" cy="296175"/>
          </a:xfrm>
        </p:grpSpPr>
        <p:sp>
          <p:nvSpPr>
            <p:cNvPr id="42" name="Google Shape;8876;p67">
              <a:extLst>
                <a:ext uri="{FF2B5EF4-FFF2-40B4-BE49-F238E27FC236}">
                  <a16:creationId xmlns:a16="http://schemas.microsoft.com/office/drawing/2014/main" id="{EE3254ED-EF89-47B2-AE52-9ADD4F5A3D37}"/>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877;p67">
              <a:extLst>
                <a:ext uri="{FF2B5EF4-FFF2-40B4-BE49-F238E27FC236}">
                  <a16:creationId xmlns:a16="http://schemas.microsoft.com/office/drawing/2014/main" id="{FA7DB15B-25D1-4412-BE2F-AA133A36E144}"/>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878;p67">
              <a:extLst>
                <a:ext uri="{FF2B5EF4-FFF2-40B4-BE49-F238E27FC236}">
                  <a16:creationId xmlns:a16="http://schemas.microsoft.com/office/drawing/2014/main" id="{5720FDC2-1D41-47AD-8763-D173091D374B}"/>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879;p67">
              <a:extLst>
                <a:ext uri="{FF2B5EF4-FFF2-40B4-BE49-F238E27FC236}">
                  <a16:creationId xmlns:a16="http://schemas.microsoft.com/office/drawing/2014/main" id="{4E09FBE4-3FAD-4335-B184-CB195FFD7F53}"/>
                </a:ext>
              </a:extLst>
            </p:cNvPr>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80;p67">
              <a:extLst>
                <a:ext uri="{FF2B5EF4-FFF2-40B4-BE49-F238E27FC236}">
                  <a16:creationId xmlns:a16="http://schemas.microsoft.com/office/drawing/2014/main" id="{13A37FA9-5370-4CCB-812B-77826B20483D}"/>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81;p67">
              <a:extLst>
                <a:ext uri="{FF2B5EF4-FFF2-40B4-BE49-F238E27FC236}">
                  <a16:creationId xmlns:a16="http://schemas.microsoft.com/office/drawing/2014/main" id="{464C80FA-F69A-4F7F-918B-0E836368E72C}"/>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82;p67">
              <a:extLst>
                <a:ext uri="{FF2B5EF4-FFF2-40B4-BE49-F238E27FC236}">
                  <a16:creationId xmlns:a16="http://schemas.microsoft.com/office/drawing/2014/main" id="{44E39205-E0FF-4595-BEE2-F381B4F8893B}"/>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83;p67">
              <a:extLst>
                <a:ext uri="{FF2B5EF4-FFF2-40B4-BE49-F238E27FC236}">
                  <a16:creationId xmlns:a16="http://schemas.microsoft.com/office/drawing/2014/main" id="{18F4D920-4E7F-4D19-99D0-B2D6033370D7}"/>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52;p30">
            <a:extLst>
              <a:ext uri="{FF2B5EF4-FFF2-40B4-BE49-F238E27FC236}">
                <a16:creationId xmlns:a16="http://schemas.microsoft.com/office/drawing/2014/main" id="{E5A607CE-FC90-43CB-A173-C43684C9225E}"/>
              </a:ext>
            </a:extLst>
          </p:cNvPr>
          <p:cNvSpPr txBox="1">
            <a:spLocks noGrp="1"/>
          </p:cNvSpPr>
          <p:nvPr>
            <p:ph type="subTitle" idx="1"/>
          </p:nvPr>
        </p:nvSpPr>
        <p:spPr>
          <a:xfrm>
            <a:off x="3291963" y="3116792"/>
            <a:ext cx="2909030" cy="374286"/>
          </a:xfrm>
          <a:prstGeom prst="rect">
            <a:avLst/>
          </a:prstGeom>
        </p:spPr>
        <p:txBody>
          <a:bodyPr spcFirstLastPara="1" wrap="square" lIns="91425" tIns="91425" rIns="91425" bIns="91425" anchor="t" anchorCtr="0">
            <a:noAutofit/>
          </a:bodyPr>
          <a:lstStyle/>
          <a:p>
            <a:pPr lvl="0" algn="l"/>
            <a:r>
              <a:rPr lang="en-US" sz="1400">
                <a:latin typeface="Times New Roman" panose="02020603050405020304" pitchFamily="18" charset="0"/>
                <a:cs typeface="Times New Roman" panose="02020603050405020304" pitchFamily="18" charset="0"/>
              </a:rPr>
              <a:t>Nguyễn Văn Mạnh</a:t>
            </a:r>
          </a:p>
        </p:txBody>
      </p:sp>
      <p:sp>
        <p:nvSpPr>
          <p:cNvPr id="51" name="Google Shape;152;p30">
            <a:extLst>
              <a:ext uri="{FF2B5EF4-FFF2-40B4-BE49-F238E27FC236}">
                <a16:creationId xmlns:a16="http://schemas.microsoft.com/office/drawing/2014/main" id="{E4A552DC-AE44-4937-8990-C2FF9D2D2762}"/>
              </a:ext>
            </a:extLst>
          </p:cNvPr>
          <p:cNvSpPr txBox="1">
            <a:spLocks/>
          </p:cNvSpPr>
          <p:nvPr/>
        </p:nvSpPr>
        <p:spPr>
          <a:xfrm>
            <a:off x="3872770" y="2663432"/>
            <a:ext cx="2909030" cy="317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1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algn="l"/>
            <a:r>
              <a:rPr lang="en-US" sz="1400">
                <a:latin typeface="Times New Roman" panose="02020603050405020304" pitchFamily="18" charset="0"/>
                <a:cs typeface="Times New Roman" panose="02020603050405020304" pitchFamily="18" charset="0"/>
              </a:rPr>
              <a:t>NHÓM 5</a:t>
            </a:r>
          </a:p>
        </p:txBody>
      </p:sp>
      <p:sp>
        <p:nvSpPr>
          <p:cNvPr id="52" name="Google Shape;152;p30">
            <a:extLst>
              <a:ext uri="{FF2B5EF4-FFF2-40B4-BE49-F238E27FC236}">
                <a16:creationId xmlns:a16="http://schemas.microsoft.com/office/drawing/2014/main" id="{CA7A226D-DC8E-4E69-A2D7-0D4CA1F04321}"/>
              </a:ext>
            </a:extLst>
          </p:cNvPr>
          <p:cNvSpPr txBox="1">
            <a:spLocks/>
          </p:cNvSpPr>
          <p:nvPr/>
        </p:nvSpPr>
        <p:spPr>
          <a:xfrm>
            <a:off x="3316541" y="3560753"/>
            <a:ext cx="2909030" cy="331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1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algn="l"/>
            <a:r>
              <a:rPr lang="en-US" sz="1400">
                <a:latin typeface="Times New Roman" panose="02020603050405020304" pitchFamily="18" charset="0"/>
                <a:cs typeface="Times New Roman" panose="02020603050405020304" pitchFamily="18" charset="0"/>
              </a:rPr>
              <a:t>Nguyễn Kim Thảo</a:t>
            </a:r>
          </a:p>
        </p:txBody>
      </p:sp>
      <p:sp>
        <p:nvSpPr>
          <p:cNvPr id="53" name="Google Shape;152;p30">
            <a:extLst>
              <a:ext uri="{FF2B5EF4-FFF2-40B4-BE49-F238E27FC236}">
                <a16:creationId xmlns:a16="http://schemas.microsoft.com/office/drawing/2014/main" id="{8FBEA726-7C5A-4315-A7FF-C9C3D8CBE7D1}"/>
              </a:ext>
            </a:extLst>
          </p:cNvPr>
          <p:cNvSpPr txBox="1">
            <a:spLocks/>
          </p:cNvSpPr>
          <p:nvPr/>
        </p:nvSpPr>
        <p:spPr>
          <a:xfrm>
            <a:off x="3291963" y="3940349"/>
            <a:ext cx="2909030" cy="374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1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algn="l"/>
            <a:r>
              <a:rPr lang="en-US" sz="1400">
                <a:latin typeface="Times New Roman" panose="02020603050405020304" pitchFamily="18" charset="0"/>
                <a:cs typeface="Times New Roman" panose="02020603050405020304" pitchFamily="18" charset="0"/>
              </a:rPr>
              <a:t>Cao Thị Sin</a:t>
            </a:r>
          </a:p>
        </p:txBody>
      </p:sp>
      <p:sp>
        <p:nvSpPr>
          <p:cNvPr id="54" name="Google Shape;152;p30">
            <a:extLst>
              <a:ext uri="{FF2B5EF4-FFF2-40B4-BE49-F238E27FC236}">
                <a16:creationId xmlns:a16="http://schemas.microsoft.com/office/drawing/2014/main" id="{1A088D31-857B-4ACD-A2CE-B277B19ABE9F}"/>
              </a:ext>
            </a:extLst>
          </p:cNvPr>
          <p:cNvSpPr txBox="1">
            <a:spLocks/>
          </p:cNvSpPr>
          <p:nvPr/>
        </p:nvSpPr>
        <p:spPr>
          <a:xfrm>
            <a:off x="3248062" y="4334263"/>
            <a:ext cx="2909030" cy="331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1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algn="l"/>
            <a:r>
              <a:rPr lang="en-US" sz="1400">
                <a:latin typeface="Times New Roman" panose="02020603050405020304" pitchFamily="18" charset="0"/>
                <a:cs typeface="Times New Roman" panose="02020603050405020304" pitchFamily="18" charset="0"/>
              </a:rPr>
              <a:t>Nguyễn Ngọc Lan Thảo</a:t>
            </a:r>
          </a:p>
        </p:txBody>
      </p:sp>
    </p:spTree>
    <p:extLst>
      <p:ext uri="{BB962C8B-B14F-4D97-AF65-F5344CB8AC3E}">
        <p14:creationId xmlns:p14="http://schemas.microsoft.com/office/powerpoint/2010/main" val="344887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lvl="0"/>
            <a:r>
              <a:rPr lang="en" dirty="0">
                <a:latin typeface="Times New Roman" panose="02020603050405020304" pitchFamily="18" charset="0"/>
                <a:cs typeface="Times New Roman" panose="02020603050405020304" pitchFamily="18" charset="0"/>
              </a:rPr>
              <a:t>Tìm hiểu mạng CNNs</a:t>
            </a:r>
            <a:endParaRPr dirty="0">
              <a:latin typeface="Times New Roman" panose="02020603050405020304" pitchFamily="18" charset="0"/>
              <a:cs typeface="Times New Roman" panose="02020603050405020304" pitchFamily="18" charset="0"/>
            </a:endParaRPr>
          </a:p>
        </p:txBody>
      </p:sp>
      <p:sp>
        <p:nvSpPr>
          <p:cNvPr id="176" name="Google Shape;176;p31"/>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cxnSp>
        <p:nvCxnSpPr>
          <p:cNvPr id="177" name="Google Shape;177;p31"/>
          <p:cNvCxnSpPr>
            <a:cxnSpLocks/>
          </p:cNvCxnSpPr>
          <p:nvPr/>
        </p:nvCxnSpPr>
        <p:spPr>
          <a:xfrm>
            <a:off x="0" y="4028275"/>
            <a:ext cx="5715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298555" y="971550"/>
            <a:ext cx="3867300" cy="7228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CNNs là gì ?</a:t>
            </a:r>
            <a:endParaRPr sz="2800" dirty="0">
              <a:latin typeface="Times New Roman" panose="02020603050405020304" pitchFamily="18" charset="0"/>
              <a:cs typeface="Times New Roman" panose="02020603050405020304" pitchFamily="18" charset="0"/>
            </a:endParaRPr>
          </a:p>
        </p:txBody>
      </p:sp>
      <p:sp>
        <p:nvSpPr>
          <p:cNvPr id="184" name="Google Shape;184;p32"/>
          <p:cNvSpPr txBox="1">
            <a:spLocks noGrp="1"/>
          </p:cNvSpPr>
          <p:nvPr>
            <p:ph type="subTitle" idx="1"/>
          </p:nvPr>
        </p:nvSpPr>
        <p:spPr>
          <a:xfrm>
            <a:off x="2895600" y="1811646"/>
            <a:ext cx="5257800" cy="1371600"/>
          </a:xfrm>
          <a:prstGeom prst="rect">
            <a:avLst/>
          </a:prstGeom>
        </p:spPr>
        <p:txBody>
          <a:bodyPr spcFirstLastPara="1" wrap="square" lIns="91425" tIns="91425" rIns="91425" bIns="91425" anchor="t" anchorCtr="0">
            <a:noAutofit/>
          </a:bodyPr>
          <a:lstStyle/>
          <a:p>
            <a:pPr algn="l"/>
            <a:r>
              <a:rPr lang="en-US" sz="1400" dirty="0">
                <a:latin typeface="Times New Roman" panose="02020603050405020304" pitchFamily="18" charset="0"/>
                <a:cs typeface="Times New Roman" panose="02020603050405020304" pitchFamily="18" charset="0"/>
              </a:rPr>
              <a:t>Convolutional Neural Networks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hình</a:t>
            </a:r>
            <a:r>
              <a:rPr lang="en-US" sz="1400" dirty="0">
                <a:latin typeface="Times New Roman" panose="02020603050405020304" pitchFamily="18" charset="0"/>
                <a:cs typeface="Times New Roman" panose="02020603050405020304" pitchFamily="18" charset="0"/>
              </a:rPr>
              <a:t> Deep Learning </a:t>
            </a:r>
            <a:r>
              <a:rPr lang="en-US" sz="1400" dirty="0" err="1">
                <a:latin typeface="Times New Roman" panose="02020603050405020304" pitchFamily="18" charset="0"/>
                <a:cs typeface="Times New Roman" panose="02020603050405020304" pitchFamily="18" charset="0"/>
              </a:rPr>
              <a:t>tiên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giúp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chúng</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xây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dựng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hệ</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thống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minh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chính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minh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khuôn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người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dùng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lái</a:t>
            </a:r>
            <a:r>
              <a:rPr lang="en-US" sz="1400" dirty="0">
                <a:latin typeface="Times New Roman" panose="02020603050405020304" pitchFamily="18" charset="0"/>
                <a:cs typeface="Times New Roman" panose="02020603050405020304" pitchFamily="18" charset="0"/>
              </a:rPr>
              <a:t> hay drone </a:t>
            </a:r>
            <a:r>
              <a:rPr lang="en-US" sz="1400" dirty="0" err="1">
                <a:latin typeface="Times New Roman" panose="02020603050405020304" pitchFamily="18" charset="0"/>
                <a:cs typeface="Times New Roman" panose="02020603050405020304" pitchFamily="18" charset="0"/>
              </a:rPr>
              <a:t>giao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động</a:t>
            </a:r>
            <a:r>
              <a:rPr lang="en-US" sz="1400" dirty="0">
                <a:latin typeface="Times New Roman" panose="02020603050405020304" pitchFamily="18" charset="0"/>
                <a:cs typeface="Times New Roman" panose="02020603050405020304" pitchFamily="18" charset="0"/>
              </a:rPr>
              <a:t>. </a:t>
            </a:r>
          </a:p>
        </p:txBody>
      </p:sp>
      <p:cxnSp>
        <p:nvCxnSpPr>
          <p:cNvPr id="185" name="Google Shape;185;p32"/>
          <p:cNvCxnSpPr>
            <a:cxnSpLocks/>
          </p:cNvCxnSpPr>
          <p:nvPr/>
        </p:nvCxnSpPr>
        <p:spPr>
          <a:xfrm>
            <a:off x="2819400" y="1494500"/>
            <a:ext cx="63246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flipV="1">
            <a:off x="2251105" y="3481786"/>
            <a:ext cx="6892895" cy="4364"/>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173662" y="1080188"/>
            <a:ext cx="3867300" cy="5652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Sibling window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184" name="Google Shape;184;p32"/>
          <p:cNvSpPr txBox="1">
            <a:spLocks noGrp="1"/>
          </p:cNvSpPr>
          <p:nvPr>
            <p:ph type="subTitle" idx="1"/>
          </p:nvPr>
        </p:nvSpPr>
        <p:spPr>
          <a:xfrm>
            <a:off x="4038600" y="2114550"/>
            <a:ext cx="4876800" cy="1784400"/>
          </a:xfrm>
          <a:prstGeom prst="rect">
            <a:avLst/>
          </a:prstGeom>
        </p:spPr>
        <p:txBody>
          <a:bodyPr spcFirstLastPara="1" wrap="square" lIns="91425" tIns="91425" rIns="91425" bIns="91425" anchor="t" anchorCtr="0">
            <a:noAutofit/>
          </a:bodyPr>
          <a:lstStyle/>
          <a:p>
            <a:pPr algn="l"/>
            <a:r>
              <a:rPr lang="en-US" sz="1400" dirty="0" err="1">
                <a:latin typeface="Times New Roman" panose="02020603050405020304" pitchFamily="18" charset="0"/>
                <a:cs typeface="Times New Roman" panose="02020603050405020304" pitchFamily="18" charset="0"/>
              </a:rPr>
              <a:t>Cửa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trượt</a:t>
            </a:r>
            <a:r>
              <a:rPr lang="en-US" sz="1400" dirty="0">
                <a:latin typeface="Times New Roman" panose="02020603050405020304" pitchFamily="18" charset="0"/>
                <a:cs typeface="Times New Roman" panose="02020603050405020304" pitchFamily="18" charset="0"/>
              </a:rPr>
              <a:t> (sliding window)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kỹ</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mà</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dùng</a:t>
            </a:r>
            <a:r>
              <a:rPr lang="en-US" sz="1400" dirty="0">
                <a:latin typeface="Times New Roman" panose="02020603050405020304" pitchFamily="18" charset="0"/>
                <a:cs typeface="Times New Roman" panose="02020603050405020304" pitchFamily="18" charset="0"/>
              </a:rPr>
              <a:t> 1 </a:t>
            </a:r>
            <a:r>
              <a:rPr lang="en-US" sz="1400" dirty="0" err="1">
                <a:latin typeface="Times New Roman" panose="02020603050405020304" pitchFamily="18" charset="0"/>
                <a:cs typeface="Times New Roman" panose="02020603050405020304" pitchFamily="18" charset="0"/>
              </a:rPr>
              <a:t>cửa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sổ</a:t>
            </a:r>
            <a:r>
              <a:rPr lang="en-US" sz="1400" dirty="0">
                <a:latin typeface="Times New Roman" panose="02020603050405020304" pitchFamily="18" charset="0"/>
                <a:cs typeface="Times New Roman" panose="02020603050405020304" pitchFamily="18" charset="0"/>
              </a:rPr>
              <a:t> (window, hay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kernel)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trượt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mỗi</a:t>
            </a:r>
            <a:r>
              <a:rPr lang="en-US" sz="1400" dirty="0">
                <a:latin typeface="Times New Roman" panose="02020603050405020304" pitchFamily="18" charset="0"/>
                <a:cs typeface="Times New Roman" panose="02020603050405020304" pitchFamily="18" charset="0"/>
              </a:rPr>
              <a:t> pixel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ảnh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mỗi</a:t>
            </a:r>
            <a:r>
              <a:rPr lang="en-US" sz="1400" dirty="0">
                <a:latin typeface="Times New Roman" panose="02020603050405020304" pitchFamily="18" charset="0"/>
                <a:cs typeface="Times New Roman" panose="02020603050405020304" pitchFamily="18" charset="0"/>
              </a:rPr>
              <a:t> pixel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trượt</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áp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phép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đổi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giữa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pixel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cửa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pixel </a:t>
            </a:r>
            <a:r>
              <a:rPr lang="en-US" sz="1400" dirty="0" err="1">
                <a:latin typeface="Times New Roman" panose="02020603050405020304" pitchFamily="18" charset="0"/>
                <a:cs typeface="Times New Roman" panose="02020603050405020304" pitchFamily="18" charset="0"/>
              </a:rPr>
              <a:t>tương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vùng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ảnh</a:t>
            </a:r>
            <a:r>
              <a:rPr lang="en-US" sz="1400" dirty="0">
                <a:latin typeface="Times New Roman" panose="02020603050405020304" pitchFamily="18" charset="0"/>
                <a:cs typeface="Times New Roman" panose="02020603050405020304" pitchFamily="18" charset="0"/>
              </a:rPr>
              <a:t>.</a:t>
            </a:r>
          </a:p>
        </p:txBody>
      </p:sp>
      <p:cxnSp>
        <p:nvCxnSpPr>
          <p:cNvPr id="185" name="Google Shape;185;p32"/>
          <p:cNvCxnSpPr>
            <a:cxnSpLocks/>
          </p:cNvCxnSpPr>
          <p:nvPr/>
        </p:nvCxnSpPr>
        <p:spPr>
          <a:xfrm>
            <a:off x="3886200" y="1494500"/>
            <a:ext cx="52578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a:off x="3352800" y="4248150"/>
            <a:ext cx="5791200" cy="0"/>
          </a:xfrm>
          <a:prstGeom prst="straightConnector1">
            <a:avLst/>
          </a:prstGeom>
          <a:noFill/>
          <a:ln w="9525" cap="flat" cmpd="sng">
            <a:solidFill>
              <a:schemeClr val="dk1"/>
            </a:solidFill>
            <a:prstDash val="solid"/>
            <a:round/>
            <a:headEnd type="none" w="med" len="med"/>
            <a:tailEnd type="none" w="med" len="med"/>
          </a:ln>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48" y="1885950"/>
            <a:ext cx="215075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12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0" y="742950"/>
            <a:ext cx="3867300" cy="685799"/>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Convolutional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184" name="Google Shape;184;p32"/>
          <p:cNvSpPr txBox="1">
            <a:spLocks noGrp="1"/>
          </p:cNvSpPr>
          <p:nvPr>
            <p:ph type="subTitle" idx="1"/>
          </p:nvPr>
        </p:nvSpPr>
        <p:spPr>
          <a:xfrm>
            <a:off x="3581400" y="1901326"/>
            <a:ext cx="5257800" cy="1784400"/>
          </a:xfrm>
          <a:prstGeom prst="rect">
            <a:avLst/>
          </a:prstGeom>
        </p:spPr>
        <p:txBody>
          <a:bodyPr spcFirstLastPara="1" wrap="square" lIns="91425" tIns="91425" rIns="91425" bIns="91425" anchor="t" anchorCtr="0">
            <a:noAutofit/>
          </a:bodyPr>
          <a:lstStyle/>
          <a:p>
            <a:pPr algn="l"/>
            <a:r>
              <a:rPr lang="en-US" sz="1400" dirty="0"/>
              <a:t>Convolution </a:t>
            </a:r>
            <a:r>
              <a:rPr lang="en-US" sz="1400" dirty="0" err="1"/>
              <a:t>là</a:t>
            </a:r>
            <a:r>
              <a:rPr lang="en-US" sz="1400" dirty="0"/>
              <a:t> </a:t>
            </a:r>
            <a:r>
              <a:rPr lang="en-US" sz="1400" dirty="0" err="1"/>
              <a:t>một</a:t>
            </a:r>
            <a:r>
              <a:rPr lang="en-US" sz="1400" dirty="0"/>
              <a:t> </a:t>
            </a:r>
            <a:r>
              <a:rPr lang="en-US" sz="1400" dirty="0" err="1"/>
              <a:t>kỹ</a:t>
            </a:r>
            <a:r>
              <a:rPr lang="en-US" sz="1400" dirty="0"/>
              <a:t> </a:t>
            </a:r>
            <a:r>
              <a:rPr lang="en-US" sz="1400" dirty="0" err="1"/>
              <a:t>thuật</a:t>
            </a:r>
            <a:r>
              <a:rPr lang="en-US" sz="1400" dirty="0"/>
              <a:t> </a:t>
            </a:r>
            <a:r>
              <a:rPr lang="en-US" sz="1400" dirty="0" err="1"/>
              <a:t>quan</a:t>
            </a:r>
            <a:r>
              <a:rPr lang="en-US" sz="1400" dirty="0"/>
              <a:t> </a:t>
            </a:r>
            <a:r>
              <a:rPr lang="en-US" sz="1400" dirty="0" err="1"/>
              <a:t>trọng</a:t>
            </a:r>
            <a:r>
              <a:rPr lang="en-US" sz="1400" dirty="0"/>
              <a:t> </a:t>
            </a:r>
            <a:r>
              <a:rPr lang="en-US" sz="1400" dirty="0" err="1"/>
              <a:t>xử</a:t>
            </a:r>
            <a:r>
              <a:rPr lang="en-US" sz="1400" dirty="0"/>
              <a:t> </a:t>
            </a:r>
            <a:r>
              <a:rPr lang="en-US" sz="1400" dirty="0" err="1"/>
              <a:t>lý</a:t>
            </a:r>
            <a:r>
              <a:rPr lang="en-US" sz="1400" dirty="0"/>
              <a:t> </a:t>
            </a:r>
            <a:r>
              <a:rPr lang="en-US" sz="1400" dirty="0" err="1"/>
              <a:t>ảnh</a:t>
            </a:r>
            <a:r>
              <a:rPr lang="en-US" sz="1400" dirty="0"/>
              <a:t> (digital image processing). </a:t>
            </a:r>
            <a:r>
              <a:rPr lang="en-US" sz="1400" dirty="0" err="1"/>
              <a:t>Nó</a:t>
            </a:r>
            <a:r>
              <a:rPr lang="en-US" sz="1400" dirty="0"/>
              <a:t> </a:t>
            </a:r>
            <a:r>
              <a:rPr lang="en-US" sz="1400" dirty="0" err="1"/>
              <a:t>có</a:t>
            </a:r>
            <a:r>
              <a:rPr lang="en-US" sz="1400" dirty="0"/>
              <a:t> </a:t>
            </a:r>
            <a:r>
              <a:rPr lang="en-US" sz="1400" dirty="0" err="1"/>
              <a:t>mặt</a:t>
            </a:r>
            <a:r>
              <a:rPr lang="en-US" sz="1400" dirty="0"/>
              <a:t> </a:t>
            </a:r>
            <a:r>
              <a:rPr lang="en-US" sz="1400" dirty="0" err="1"/>
              <a:t>trong</a:t>
            </a:r>
            <a:r>
              <a:rPr lang="en-US" sz="1400" dirty="0"/>
              <a:t> </a:t>
            </a:r>
            <a:r>
              <a:rPr lang="en-US" sz="1400" dirty="0" err="1"/>
              <a:t>hầu</a:t>
            </a:r>
            <a:r>
              <a:rPr lang="en-US" sz="1400" dirty="0"/>
              <a:t> </a:t>
            </a:r>
            <a:r>
              <a:rPr lang="en-US" sz="1400" dirty="0" err="1"/>
              <a:t>hết</a:t>
            </a:r>
            <a:r>
              <a:rPr lang="en-US" sz="1400" dirty="0"/>
              <a:t> </a:t>
            </a:r>
            <a:r>
              <a:rPr lang="en-US" sz="1400" dirty="0" err="1"/>
              <a:t>các</a:t>
            </a:r>
            <a:r>
              <a:rPr lang="en-US" sz="1400" dirty="0"/>
              <a:t> </a:t>
            </a:r>
            <a:r>
              <a:rPr lang="en-US" sz="1400" dirty="0" err="1"/>
              <a:t>thuật</a:t>
            </a:r>
            <a:r>
              <a:rPr lang="en-US" sz="1400" dirty="0"/>
              <a:t> </a:t>
            </a:r>
            <a:r>
              <a:rPr lang="en-US" sz="1400" dirty="0" err="1"/>
              <a:t>toán</a:t>
            </a:r>
            <a:r>
              <a:rPr lang="en-US" sz="1400" dirty="0"/>
              <a:t> </a:t>
            </a:r>
            <a:r>
              <a:rPr lang="en-US" sz="1400" dirty="0" err="1"/>
              <a:t>làm</a:t>
            </a:r>
            <a:r>
              <a:rPr lang="en-US" sz="1400" dirty="0"/>
              <a:t> </a:t>
            </a:r>
            <a:r>
              <a:rPr lang="en-US" sz="1400" dirty="0" err="1"/>
              <a:t>mờ</a:t>
            </a:r>
            <a:r>
              <a:rPr lang="en-US" sz="1400" dirty="0"/>
              <a:t> (</a:t>
            </a:r>
            <a:r>
              <a:rPr lang="en-US" sz="1400" dirty="0" err="1"/>
              <a:t>Gausian</a:t>
            </a:r>
            <a:r>
              <a:rPr lang="en-US" sz="1400" dirty="0"/>
              <a:t> Blur), hay </a:t>
            </a:r>
            <a:r>
              <a:rPr lang="en-US" sz="1400" dirty="0" err="1"/>
              <a:t>làm</a:t>
            </a:r>
            <a:r>
              <a:rPr lang="en-US" sz="1400" dirty="0"/>
              <a:t> </a:t>
            </a:r>
            <a:r>
              <a:rPr lang="en-US" sz="1400" dirty="0" err="1"/>
              <a:t>rõ</a:t>
            </a:r>
            <a:r>
              <a:rPr lang="en-US" sz="1400" dirty="0"/>
              <a:t> </a:t>
            </a:r>
            <a:r>
              <a:rPr lang="en-US" sz="1400" dirty="0" err="1"/>
              <a:t>các</a:t>
            </a:r>
            <a:r>
              <a:rPr lang="en-US" sz="1400" dirty="0"/>
              <a:t> </a:t>
            </a:r>
            <a:r>
              <a:rPr lang="en-US" sz="1400" dirty="0" err="1"/>
              <a:t>đường</a:t>
            </a:r>
            <a:r>
              <a:rPr lang="en-US" sz="1400" dirty="0"/>
              <a:t> (edge detector). </a:t>
            </a:r>
            <a:r>
              <a:rPr lang="en-US" sz="1400" dirty="0" err="1"/>
              <a:t>Trong</a:t>
            </a:r>
            <a:r>
              <a:rPr lang="en-US" sz="1400" dirty="0"/>
              <a:t> </a:t>
            </a:r>
            <a:r>
              <a:rPr lang="en-US" sz="1400" dirty="0" err="1"/>
              <a:t>nhận</a:t>
            </a:r>
            <a:r>
              <a:rPr lang="en-US" sz="1400" dirty="0"/>
              <a:t> </a:t>
            </a:r>
            <a:r>
              <a:rPr lang="en-US" sz="1400" dirty="0" err="1"/>
              <a:t>dạng</a:t>
            </a:r>
            <a:r>
              <a:rPr lang="en-US" sz="1400" dirty="0"/>
              <a:t> </a:t>
            </a:r>
            <a:r>
              <a:rPr lang="en-US" sz="1400" dirty="0" err="1"/>
              <a:t>ảnh</a:t>
            </a:r>
            <a:r>
              <a:rPr lang="en-US" sz="1400" dirty="0"/>
              <a:t> (deep learning image processing), convolution layer </a:t>
            </a:r>
            <a:r>
              <a:rPr lang="en-US" sz="1400" dirty="0" err="1"/>
              <a:t>là</a:t>
            </a:r>
            <a:r>
              <a:rPr lang="en-US" sz="1400" dirty="0"/>
              <a:t> </a:t>
            </a:r>
            <a:r>
              <a:rPr lang="en-US" sz="1400" dirty="0" err="1"/>
              <a:t>một</a:t>
            </a:r>
            <a:r>
              <a:rPr lang="en-US" sz="1400" dirty="0"/>
              <a:t> </a:t>
            </a:r>
            <a:r>
              <a:rPr lang="en-US" sz="1400" dirty="0" err="1"/>
              <a:t>tầng</a:t>
            </a:r>
            <a:r>
              <a:rPr lang="en-US" sz="1400" dirty="0"/>
              <a:t> </a:t>
            </a:r>
            <a:r>
              <a:rPr lang="en-US" sz="1400" dirty="0" err="1"/>
              <a:t>biến</a:t>
            </a:r>
            <a:r>
              <a:rPr lang="en-US" sz="1400" dirty="0"/>
              <a:t> </a:t>
            </a:r>
            <a:r>
              <a:rPr lang="en-US" sz="1400" dirty="0" err="1"/>
              <a:t>đổi</a:t>
            </a:r>
            <a:r>
              <a:rPr lang="en-US" sz="1400" dirty="0"/>
              <a:t> ma </a:t>
            </a:r>
            <a:r>
              <a:rPr lang="en-US" sz="1400" dirty="0" err="1"/>
              <a:t>trận</a:t>
            </a:r>
            <a:r>
              <a:rPr lang="en-US" sz="1400" dirty="0"/>
              <a:t> </a:t>
            </a:r>
            <a:r>
              <a:rPr lang="en-US" sz="1400" dirty="0" err="1"/>
              <a:t>đầu</a:t>
            </a:r>
            <a:r>
              <a:rPr lang="en-US" sz="1400" dirty="0"/>
              <a:t> </a:t>
            </a:r>
            <a:r>
              <a:rPr lang="en-US" sz="1400" dirty="0" err="1"/>
              <a:t>vào</a:t>
            </a:r>
            <a:r>
              <a:rPr lang="en-US" sz="1400" dirty="0"/>
              <a:t> </a:t>
            </a:r>
            <a:r>
              <a:rPr lang="en-US" sz="1400" dirty="0" err="1"/>
              <a:t>để</a:t>
            </a:r>
            <a:r>
              <a:rPr lang="en-US" sz="1400" dirty="0"/>
              <a:t> </a:t>
            </a:r>
            <a:r>
              <a:rPr lang="en-US" sz="1400" dirty="0" err="1"/>
              <a:t>làm</a:t>
            </a:r>
            <a:r>
              <a:rPr lang="en-US" sz="1400" dirty="0"/>
              <a:t> </a:t>
            </a:r>
            <a:r>
              <a:rPr lang="en-US" sz="1400" dirty="0" err="1"/>
              <a:t>rõ</a:t>
            </a:r>
            <a:r>
              <a:rPr lang="en-US" sz="1400" dirty="0"/>
              <a:t> </a:t>
            </a:r>
            <a:r>
              <a:rPr lang="en-US" sz="1400" dirty="0" err="1"/>
              <a:t>và</a:t>
            </a:r>
            <a:r>
              <a:rPr lang="en-US" sz="1400" dirty="0"/>
              <a:t> </a:t>
            </a:r>
            <a:r>
              <a:rPr lang="en-US" sz="1400" dirty="0" err="1"/>
              <a:t>tách</a:t>
            </a:r>
            <a:r>
              <a:rPr lang="en-US" sz="1400" dirty="0"/>
              <a:t> </a:t>
            </a:r>
            <a:r>
              <a:rPr lang="en-US" sz="1400" dirty="0" err="1"/>
              <a:t>ra</a:t>
            </a:r>
            <a:r>
              <a:rPr lang="en-US" sz="1400" dirty="0"/>
              <a:t> </a:t>
            </a:r>
            <a:r>
              <a:rPr lang="en-US" sz="1400" dirty="0" err="1"/>
              <a:t>các</a:t>
            </a:r>
            <a:r>
              <a:rPr lang="en-US" sz="1400" dirty="0"/>
              <a:t> </a:t>
            </a:r>
            <a:r>
              <a:rPr lang="en-US" sz="1400" dirty="0" err="1"/>
              <a:t>đặc</a:t>
            </a:r>
            <a:r>
              <a:rPr lang="en-US" sz="1400" dirty="0"/>
              <a:t> </a:t>
            </a:r>
            <a:r>
              <a:rPr lang="en-US" sz="1400" dirty="0" err="1"/>
              <a:t>tính</a:t>
            </a:r>
            <a:r>
              <a:rPr lang="en-US" sz="1400" dirty="0"/>
              <a:t> </a:t>
            </a:r>
            <a:r>
              <a:rPr lang="en-US" sz="1400" dirty="0" err="1"/>
              <a:t>của</a:t>
            </a:r>
            <a:r>
              <a:rPr lang="en-US" sz="1400" dirty="0"/>
              <a:t> </a:t>
            </a:r>
            <a:r>
              <a:rPr lang="en-US" sz="1400" dirty="0" err="1"/>
              <a:t>hình</a:t>
            </a:r>
            <a:r>
              <a:rPr lang="en-US" sz="1400" dirty="0"/>
              <a:t> </a:t>
            </a:r>
            <a:r>
              <a:rPr lang="en-US" sz="1400" dirty="0" err="1"/>
              <a:t>ảnh</a:t>
            </a:r>
            <a:r>
              <a:rPr lang="en-US" sz="1400" dirty="0"/>
              <a:t> </a:t>
            </a:r>
            <a:r>
              <a:rPr lang="en-US" sz="1400" dirty="0" err="1"/>
              <a:t>mà</a:t>
            </a:r>
            <a:r>
              <a:rPr lang="en-US" sz="1400" dirty="0"/>
              <a:t> </a:t>
            </a:r>
            <a:r>
              <a:rPr lang="en-US" sz="1400" dirty="0" err="1"/>
              <a:t>vẫn</a:t>
            </a:r>
            <a:r>
              <a:rPr lang="en-US" sz="1400" dirty="0"/>
              <a:t> </a:t>
            </a:r>
            <a:r>
              <a:rPr lang="en-US" sz="1400" dirty="0" err="1"/>
              <a:t>bảo</a:t>
            </a:r>
            <a:r>
              <a:rPr lang="en-US" sz="1400" dirty="0"/>
              <a:t> </a:t>
            </a:r>
            <a:r>
              <a:rPr lang="en-US" sz="1400" dirty="0" err="1"/>
              <a:t>toàn</a:t>
            </a:r>
            <a:r>
              <a:rPr lang="en-US" sz="1400" dirty="0"/>
              <a:t> </a:t>
            </a:r>
            <a:r>
              <a:rPr lang="en-US" sz="1400" dirty="0" err="1"/>
              <a:t>tính</a:t>
            </a:r>
            <a:r>
              <a:rPr lang="en-US" sz="1400" dirty="0"/>
              <a:t> </a:t>
            </a:r>
            <a:r>
              <a:rPr lang="en-US" sz="1400" dirty="0" err="1"/>
              <a:t>tương</a:t>
            </a:r>
            <a:r>
              <a:rPr lang="en-US" sz="1400" dirty="0"/>
              <a:t> </a:t>
            </a:r>
            <a:r>
              <a:rPr lang="en-US" sz="1400" dirty="0" err="1"/>
              <a:t>quan</a:t>
            </a:r>
            <a:r>
              <a:rPr lang="en-US" sz="1400" dirty="0"/>
              <a:t> </a:t>
            </a:r>
            <a:r>
              <a:rPr lang="en-US" sz="1400" dirty="0" err="1"/>
              <a:t>không</a:t>
            </a:r>
            <a:r>
              <a:rPr lang="en-US" sz="1400" dirty="0"/>
              <a:t> </a:t>
            </a:r>
            <a:r>
              <a:rPr lang="en-US" sz="1400" dirty="0" err="1"/>
              <a:t>gian</a:t>
            </a:r>
            <a:r>
              <a:rPr lang="en-US" sz="1400" dirty="0"/>
              <a:t> </a:t>
            </a:r>
            <a:r>
              <a:rPr lang="en-US" sz="1400" dirty="0" err="1"/>
              <a:t>giữa</a:t>
            </a:r>
            <a:r>
              <a:rPr lang="en-US" sz="1400" dirty="0"/>
              <a:t> </a:t>
            </a:r>
            <a:r>
              <a:rPr lang="en-US" sz="1400" dirty="0" err="1"/>
              <a:t>đầu</a:t>
            </a:r>
            <a:r>
              <a:rPr lang="en-US" sz="1400" dirty="0"/>
              <a:t> </a:t>
            </a:r>
            <a:r>
              <a:rPr lang="en-US" sz="1400" dirty="0" err="1"/>
              <a:t>ra</a:t>
            </a:r>
            <a:r>
              <a:rPr lang="en-US" sz="1400" dirty="0"/>
              <a:t> </a:t>
            </a:r>
            <a:r>
              <a:rPr lang="en-US" sz="1400" dirty="0" err="1"/>
              <a:t>và</a:t>
            </a:r>
            <a:r>
              <a:rPr lang="en-US" sz="1400" dirty="0"/>
              <a:t> </a:t>
            </a:r>
            <a:r>
              <a:rPr lang="en-US" sz="1400" dirty="0" err="1"/>
              <a:t>đầu</a:t>
            </a:r>
            <a:r>
              <a:rPr lang="en-US" sz="1400" dirty="0"/>
              <a:t> </a:t>
            </a:r>
            <a:r>
              <a:rPr lang="en-US" sz="1400" dirty="0" err="1"/>
              <a:t>vào</a:t>
            </a:r>
            <a:r>
              <a:rPr lang="en-US" sz="1400" dirty="0"/>
              <a:t>.</a:t>
            </a:r>
          </a:p>
        </p:txBody>
      </p:sp>
      <p:cxnSp>
        <p:nvCxnSpPr>
          <p:cNvPr id="185" name="Google Shape;185;p32"/>
          <p:cNvCxnSpPr>
            <a:cxnSpLocks/>
          </p:cNvCxnSpPr>
          <p:nvPr/>
        </p:nvCxnSpPr>
        <p:spPr>
          <a:xfrm>
            <a:off x="3505200" y="1200150"/>
            <a:ext cx="56388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a:off x="3429000" y="4171950"/>
            <a:ext cx="5715000" cy="0"/>
          </a:xfrm>
          <a:prstGeom prst="straightConnector1">
            <a:avLst/>
          </a:prstGeom>
          <a:noFill/>
          <a:ln w="9525" cap="flat" cmpd="sng">
            <a:solidFill>
              <a:schemeClr val="dk1"/>
            </a:solidFill>
            <a:prstDash val="solid"/>
            <a:round/>
            <a:headEnd type="none" w="med" len="med"/>
            <a:tailEnd type="none" w="med" len="med"/>
          </a:ln>
        </p:spPr>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85950"/>
            <a:ext cx="2057400" cy="219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80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p:nvPr/>
        </p:nvSpPr>
        <p:spPr>
          <a:xfrm>
            <a:off x="1660512" y="3987750"/>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txBox="1"/>
          <p:nvPr/>
        </p:nvSpPr>
        <p:spPr>
          <a:xfrm>
            <a:off x="1710015" y="3931650"/>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lt1"/>
                </a:solidFill>
                <a:latin typeface="Exo 2"/>
                <a:ea typeface="Exo 2"/>
                <a:cs typeface="Exo 2"/>
                <a:sym typeface="Exo 2"/>
              </a:rPr>
              <a:t>HIDDEN </a:t>
            </a:r>
            <a:r>
              <a:rPr lang="en" b="1" dirty="0">
                <a:solidFill>
                  <a:schemeClr val="lt1"/>
                </a:solidFill>
                <a:latin typeface="Times New Roman" panose="02020603050405020304" pitchFamily="18" charset="0"/>
                <a:ea typeface="Exo 2"/>
                <a:cs typeface="Times New Roman" panose="02020603050405020304" pitchFamily="18" charset="0"/>
                <a:sym typeface="Exo 2"/>
              </a:rPr>
              <a:t>LAYER</a:t>
            </a:r>
            <a:endParaRPr b="1" dirty="0">
              <a:solidFill>
                <a:schemeClr val="lt1"/>
              </a:solidFill>
              <a:latin typeface="Times New Roman" panose="02020603050405020304" pitchFamily="18" charset="0"/>
              <a:ea typeface="Exo 2"/>
              <a:cs typeface="Times New Roman" panose="02020603050405020304" pitchFamily="18" charset="0"/>
              <a:sym typeface="Exo 2"/>
            </a:endParaRPr>
          </a:p>
        </p:txBody>
      </p:sp>
      <p:sp>
        <p:nvSpPr>
          <p:cNvPr id="193" name="Google Shape;193;p33"/>
          <p:cNvSpPr txBox="1"/>
          <p:nvPr/>
        </p:nvSpPr>
        <p:spPr>
          <a:xfrm>
            <a:off x="1781115" y="4236450"/>
            <a:ext cx="12885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chemeClr val="lt1"/>
                </a:solidFill>
                <a:latin typeface="Times New Roman" panose="02020603050405020304" pitchFamily="18" charset="0"/>
                <a:ea typeface="Roboto Condensed Light"/>
                <a:cs typeface="Times New Roman" panose="02020603050405020304" pitchFamily="18" charset="0"/>
                <a:sym typeface="Roboto Condensed Light"/>
              </a:rPr>
              <a:t>-Convolutional + relu</a:t>
            </a:r>
          </a:p>
          <a:p>
            <a:pPr marL="0" lvl="0" indent="0" algn="ctr" rtl="0">
              <a:spcBef>
                <a:spcPts val="0"/>
              </a:spcBef>
              <a:spcAft>
                <a:spcPts val="0"/>
              </a:spcAft>
              <a:buNone/>
            </a:pPr>
            <a:r>
              <a:rPr lang="en" sz="1100" dirty="0">
                <a:solidFill>
                  <a:schemeClr val="lt1"/>
                </a:solidFill>
                <a:latin typeface="Times New Roman" panose="02020603050405020304" pitchFamily="18" charset="0"/>
                <a:ea typeface="Roboto Condensed Light"/>
                <a:cs typeface="Times New Roman" panose="02020603050405020304" pitchFamily="18" charset="0"/>
                <a:sym typeface="Roboto Condensed Light"/>
              </a:rPr>
              <a:t>-pooling</a:t>
            </a:r>
            <a:endParaRPr sz="1100" dirty="0">
              <a:solidFill>
                <a:schemeClr val="lt1"/>
              </a:solidFill>
              <a:latin typeface="Times New Roman" panose="02020603050405020304" pitchFamily="18" charset="0"/>
              <a:ea typeface="Roboto Condensed Light"/>
              <a:cs typeface="Times New Roman" panose="02020603050405020304" pitchFamily="18" charset="0"/>
              <a:sym typeface="Roboto Condensed Light"/>
            </a:endParaRPr>
          </a:p>
        </p:txBody>
      </p:sp>
      <p:sp>
        <p:nvSpPr>
          <p:cNvPr id="194" name="Google Shape;194;p33"/>
          <p:cNvSpPr/>
          <p:nvPr/>
        </p:nvSpPr>
        <p:spPr>
          <a:xfrm>
            <a:off x="6046450" y="3987750"/>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txBox="1"/>
          <p:nvPr/>
        </p:nvSpPr>
        <p:spPr>
          <a:xfrm>
            <a:off x="6087111" y="3931650"/>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lt1"/>
                </a:solidFill>
                <a:latin typeface="Exo 2"/>
                <a:ea typeface="Exo 2"/>
                <a:cs typeface="Exo 2"/>
                <a:sym typeface="Exo 2"/>
              </a:rPr>
              <a:t>Classification</a:t>
            </a:r>
            <a:endParaRPr b="1" dirty="0">
              <a:solidFill>
                <a:schemeClr val="lt1"/>
              </a:solidFill>
              <a:latin typeface="Exo 2"/>
              <a:ea typeface="Exo 2"/>
              <a:cs typeface="Exo 2"/>
              <a:sym typeface="Exo 2"/>
            </a:endParaRPr>
          </a:p>
        </p:txBody>
      </p:sp>
      <p:sp>
        <p:nvSpPr>
          <p:cNvPr id="196" name="Google Shape;196;p33"/>
          <p:cNvSpPr txBox="1"/>
          <p:nvPr/>
        </p:nvSpPr>
        <p:spPr>
          <a:xfrm>
            <a:off x="6158211" y="4160250"/>
            <a:ext cx="12885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dirty="0">
                <a:solidFill>
                  <a:schemeClr val="lt1"/>
                </a:solidFill>
                <a:latin typeface="Times New Roman" panose="02020603050405020304" pitchFamily="18" charset="0"/>
                <a:ea typeface="Roboto Condensed Light"/>
                <a:cs typeface="Times New Roman" panose="02020603050405020304" pitchFamily="18" charset="0"/>
                <a:sym typeface="Roboto Condensed Light"/>
              </a:rPr>
              <a:t>-Flatten</a:t>
            </a:r>
          </a:p>
          <a:p>
            <a:pPr marL="0" lvl="0" indent="0" algn="ctr" rtl="0">
              <a:spcBef>
                <a:spcPts val="0"/>
              </a:spcBef>
              <a:spcAft>
                <a:spcPts val="0"/>
              </a:spcAft>
              <a:buClr>
                <a:schemeClr val="dk1"/>
              </a:buClr>
              <a:buSzPts val="1100"/>
              <a:buFont typeface="Arial"/>
              <a:buNone/>
            </a:pPr>
            <a:r>
              <a:rPr lang="en" sz="1100" dirty="0">
                <a:solidFill>
                  <a:schemeClr val="lt1"/>
                </a:solidFill>
                <a:latin typeface="Times New Roman" panose="02020603050405020304" pitchFamily="18" charset="0"/>
                <a:ea typeface="Roboto Condensed Light"/>
                <a:cs typeface="Times New Roman" panose="02020603050405020304" pitchFamily="18" charset="0"/>
                <a:sym typeface="Roboto Condensed Light"/>
              </a:rPr>
              <a:t>-Fully connected</a:t>
            </a:r>
          </a:p>
          <a:p>
            <a:pPr marL="0" lvl="0" indent="0" algn="ctr" rtl="0">
              <a:spcBef>
                <a:spcPts val="0"/>
              </a:spcBef>
              <a:spcAft>
                <a:spcPts val="0"/>
              </a:spcAft>
              <a:buClr>
                <a:schemeClr val="dk1"/>
              </a:buClr>
              <a:buSzPts val="1100"/>
              <a:buFont typeface="Arial"/>
              <a:buNone/>
            </a:pPr>
            <a:r>
              <a:rPr lang="en" sz="1100" dirty="0">
                <a:solidFill>
                  <a:schemeClr val="lt1"/>
                </a:solidFill>
                <a:latin typeface="Times New Roman" panose="02020603050405020304" pitchFamily="18" charset="0"/>
                <a:ea typeface="Roboto Condensed Light"/>
                <a:cs typeface="Times New Roman" panose="02020603050405020304" pitchFamily="18" charset="0"/>
                <a:sym typeface="Roboto Condensed Light"/>
              </a:rPr>
              <a:t>-Soft max</a:t>
            </a:r>
            <a:endParaRPr sz="1100" dirty="0">
              <a:solidFill>
                <a:schemeClr val="lt1"/>
              </a:solidFill>
              <a:latin typeface="Times New Roman" panose="02020603050405020304" pitchFamily="18" charset="0"/>
              <a:ea typeface="Roboto Condensed Light"/>
              <a:cs typeface="Times New Roman" panose="02020603050405020304" pitchFamily="18" charset="0"/>
              <a:sym typeface="Roboto Condensed Light"/>
            </a:endParaRPr>
          </a:p>
        </p:txBody>
      </p:sp>
      <p:sp>
        <p:nvSpPr>
          <p:cNvPr id="197" name="Google Shape;197;p33"/>
          <p:cNvSpPr txBox="1">
            <a:spLocks noGrp="1"/>
          </p:cNvSpPr>
          <p:nvPr>
            <p:ph type="ctrTitle"/>
          </p:nvPr>
        </p:nvSpPr>
        <p:spPr>
          <a:xfrm>
            <a:off x="-76200" y="742950"/>
            <a:ext cx="5214300" cy="5825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Mạng nơ-ron tích chập (CNNs)</a:t>
            </a:r>
            <a:endParaRPr sz="2800" dirty="0">
              <a:latin typeface="Times New Roman" panose="02020603050405020304" pitchFamily="18" charset="0"/>
              <a:cs typeface="Times New Roman" panose="02020603050405020304" pitchFamily="18" charset="0"/>
            </a:endParaRPr>
          </a:p>
        </p:txBody>
      </p:sp>
      <p:cxnSp>
        <p:nvCxnSpPr>
          <p:cNvPr id="198" name="Google Shape;198;p33"/>
          <p:cNvCxnSpPr/>
          <p:nvPr/>
        </p:nvCxnSpPr>
        <p:spPr>
          <a:xfrm rot="-5400000" flipH="1">
            <a:off x="4396930" y="2848200"/>
            <a:ext cx="360900" cy="600"/>
          </a:xfrm>
          <a:prstGeom prst="curvedConnector3">
            <a:avLst>
              <a:gd name="adj1" fmla="val 50000"/>
            </a:avLst>
          </a:prstGeom>
          <a:noFill/>
          <a:ln w="9525" cap="flat" cmpd="sng">
            <a:solidFill>
              <a:schemeClr val="dk1"/>
            </a:solidFill>
            <a:prstDash val="solid"/>
            <a:round/>
            <a:headEnd type="none" w="med" len="med"/>
            <a:tailEnd type="none" w="med" len="med"/>
          </a:ln>
        </p:spPr>
      </p:cxnSp>
      <p:sp>
        <p:nvSpPr>
          <p:cNvPr id="199" name="Google Shape;199;p33"/>
          <p:cNvSpPr/>
          <p:nvPr/>
        </p:nvSpPr>
        <p:spPr>
          <a:xfrm>
            <a:off x="3079550" y="3109650"/>
            <a:ext cx="3055500" cy="833700"/>
          </a:xfrm>
          <a:prstGeom prst="snip2DiagRect">
            <a:avLst>
              <a:gd name="adj1" fmla="val 0"/>
              <a:gd name="adj2"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p:nvPr/>
        </p:nvSpPr>
        <p:spPr>
          <a:xfrm>
            <a:off x="3834350" y="1657350"/>
            <a:ext cx="1486200" cy="9462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33"/>
          <p:cNvCxnSpPr>
            <a:cxnSpLocks/>
          </p:cNvCxnSpPr>
          <p:nvPr/>
        </p:nvCxnSpPr>
        <p:spPr>
          <a:xfrm rot="5400000">
            <a:off x="2408400" y="3421649"/>
            <a:ext cx="611100" cy="584700"/>
          </a:xfrm>
          <a:prstGeom prst="bentConnector3">
            <a:avLst>
              <a:gd name="adj1" fmla="val -691"/>
            </a:avLst>
          </a:prstGeom>
          <a:noFill/>
          <a:ln w="9525" cap="flat" cmpd="sng">
            <a:solidFill>
              <a:schemeClr val="dk2"/>
            </a:solidFill>
            <a:prstDash val="solid"/>
            <a:round/>
            <a:headEnd type="none" w="med" len="med"/>
            <a:tailEnd type="none" w="med" len="med"/>
          </a:ln>
        </p:spPr>
      </p:cxnSp>
      <p:cxnSp>
        <p:nvCxnSpPr>
          <p:cNvPr id="204" name="Google Shape;204;p33"/>
          <p:cNvCxnSpPr>
            <a:cxnSpLocks/>
          </p:cNvCxnSpPr>
          <p:nvPr/>
        </p:nvCxnSpPr>
        <p:spPr>
          <a:xfrm>
            <a:off x="6211750" y="3409950"/>
            <a:ext cx="577800" cy="560100"/>
          </a:xfrm>
          <a:prstGeom prst="bentConnector3">
            <a:avLst>
              <a:gd name="adj1" fmla="val 99749"/>
            </a:avLst>
          </a:prstGeom>
          <a:noFill/>
          <a:ln w="9525" cap="flat" cmpd="sng">
            <a:solidFill>
              <a:schemeClr val="dk2"/>
            </a:solidFill>
            <a:prstDash val="solid"/>
            <a:round/>
            <a:headEnd type="none" w="med" len="med"/>
            <a:tailEnd type="none" w="med" len="med"/>
          </a:ln>
        </p:spPr>
      </p:cxnSp>
      <p:sp>
        <p:nvSpPr>
          <p:cNvPr id="207" name="Google Shape;207;p33"/>
          <p:cNvSpPr txBox="1"/>
          <p:nvPr/>
        </p:nvSpPr>
        <p:spPr>
          <a:xfrm>
            <a:off x="3856617" y="3093450"/>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chemeClr val="dk1"/>
                </a:solidFill>
                <a:latin typeface="Times New Roman" panose="02020603050405020304" pitchFamily="18" charset="0"/>
                <a:ea typeface="Exo 2"/>
                <a:cs typeface="Times New Roman" panose="02020603050405020304" pitchFamily="18" charset="0"/>
                <a:sym typeface="Exo 2"/>
              </a:rPr>
              <a:t>CNNs</a:t>
            </a:r>
            <a:endParaRPr b="1" dirty="0">
              <a:solidFill>
                <a:schemeClr val="dk1"/>
              </a:solidFill>
              <a:latin typeface="Times New Roman" panose="02020603050405020304" pitchFamily="18" charset="0"/>
              <a:ea typeface="Exo 2"/>
              <a:cs typeface="Times New Roman" panose="02020603050405020304" pitchFamily="18" charset="0"/>
              <a:sym typeface="Exo 2"/>
            </a:endParaRPr>
          </a:p>
        </p:txBody>
      </p:sp>
      <p:sp>
        <p:nvSpPr>
          <p:cNvPr id="208" name="Google Shape;208;p33"/>
          <p:cNvSpPr txBox="1"/>
          <p:nvPr/>
        </p:nvSpPr>
        <p:spPr>
          <a:xfrm>
            <a:off x="3188396" y="3423750"/>
            <a:ext cx="2767200" cy="8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latin typeface="Times New Roman" panose="02020603050405020304" pitchFamily="18" charset="0"/>
                <a:ea typeface="Roboto Condensed Light"/>
                <a:cs typeface="Times New Roman" panose="02020603050405020304" pitchFamily="18" charset="0"/>
                <a:sym typeface="Roboto Condensed Light"/>
              </a:rPr>
              <a:t>Mạng</a:t>
            </a:r>
            <a:r>
              <a:rPr lang="en-US" dirty="0">
                <a:solidFill>
                  <a:schemeClr val="dk1"/>
                </a:solidFill>
                <a:latin typeface="Times New Roman" panose="02020603050405020304" pitchFamily="18" charset="0"/>
                <a:ea typeface="Roboto Condensed Light"/>
                <a:cs typeface="Times New Roman" panose="02020603050405020304" pitchFamily="18" charset="0"/>
                <a:sym typeface="Roboto Condensed Light"/>
              </a:rPr>
              <a:t> </a:t>
            </a:r>
            <a:r>
              <a:rPr lang="en-US" dirty="0" err="1">
                <a:solidFill>
                  <a:schemeClr val="dk1"/>
                </a:solidFill>
                <a:latin typeface="Times New Roman" panose="02020603050405020304" pitchFamily="18" charset="0"/>
                <a:ea typeface="Roboto Condensed Light"/>
                <a:cs typeface="Times New Roman" panose="02020603050405020304" pitchFamily="18" charset="0"/>
                <a:sym typeface="Roboto Condensed Light"/>
              </a:rPr>
              <a:t>nơ-ron</a:t>
            </a:r>
            <a:r>
              <a:rPr lang="en-US" dirty="0">
                <a:solidFill>
                  <a:schemeClr val="dk1"/>
                </a:solidFill>
                <a:latin typeface="Times New Roman" panose="02020603050405020304" pitchFamily="18" charset="0"/>
                <a:ea typeface="Roboto Condensed Light"/>
                <a:cs typeface="Times New Roman" panose="02020603050405020304" pitchFamily="18" charset="0"/>
                <a:sym typeface="Roboto Condensed Light"/>
              </a:rPr>
              <a:t> </a:t>
            </a:r>
            <a:r>
              <a:rPr lang="en-US" dirty="0" err="1">
                <a:solidFill>
                  <a:schemeClr val="dk1"/>
                </a:solidFill>
                <a:latin typeface="Times New Roman" panose="02020603050405020304" pitchFamily="18" charset="0"/>
                <a:ea typeface="Roboto Condensed Light"/>
                <a:cs typeface="Times New Roman" panose="02020603050405020304" pitchFamily="18" charset="0"/>
                <a:sym typeface="Roboto Condensed Light"/>
              </a:rPr>
              <a:t>tích</a:t>
            </a:r>
            <a:r>
              <a:rPr lang="en-US" dirty="0">
                <a:solidFill>
                  <a:schemeClr val="dk1"/>
                </a:solidFill>
                <a:latin typeface="Times New Roman" panose="02020603050405020304" pitchFamily="18" charset="0"/>
                <a:ea typeface="Roboto Condensed Light"/>
                <a:cs typeface="Times New Roman" panose="02020603050405020304" pitchFamily="18" charset="0"/>
                <a:sym typeface="Roboto Condensed Light"/>
              </a:rPr>
              <a:t> </a:t>
            </a:r>
            <a:r>
              <a:rPr lang="en-US" dirty="0" err="1">
                <a:solidFill>
                  <a:schemeClr val="dk1"/>
                </a:solidFill>
                <a:latin typeface="Times New Roman" panose="02020603050405020304" pitchFamily="18" charset="0"/>
                <a:ea typeface="Roboto Condensed Light"/>
                <a:cs typeface="Times New Roman" panose="02020603050405020304" pitchFamily="18" charset="0"/>
                <a:sym typeface="Roboto Condensed Light"/>
              </a:rPr>
              <a:t>chập</a:t>
            </a:r>
            <a:endParaRPr dirty="0">
              <a:solidFill>
                <a:schemeClr val="dk1"/>
              </a:solidFill>
              <a:latin typeface="Times New Roman" panose="02020603050405020304" pitchFamily="18" charset="0"/>
              <a:ea typeface="Roboto Condensed Light"/>
              <a:cs typeface="Times New Roman" panose="02020603050405020304" pitchFamily="18" charset="0"/>
              <a:sym typeface="Roboto Condensed Light"/>
            </a:endParaRPr>
          </a:p>
        </p:txBody>
      </p:sp>
      <p:sp>
        <p:nvSpPr>
          <p:cNvPr id="209" name="Google Shape;209;p33"/>
          <p:cNvSpPr txBox="1"/>
          <p:nvPr/>
        </p:nvSpPr>
        <p:spPr>
          <a:xfrm>
            <a:off x="3903300" y="1874250"/>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lt1"/>
                </a:solidFill>
                <a:latin typeface="Times New Roman" panose="02020603050405020304" pitchFamily="18" charset="0"/>
                <a:ea typeface="Exo 2"/>
                <a:cs typeface="Times New Roman" panose="02020603050405020304" pitchFamily="18" charset="0"/>
                <a:sym typeface="Exo 2"/>
              </a:rPr>
              <a:t>INPUT</a:t>
            </a:r>
            <a:endParaRPr b="1" dirty="0">
              <a:solidFill>
                <a:schemeClr val="lt1"/>
              </a:solidFill>
              <a:latin typeface="Times New Roman" panose="02020603050405020304" pitchFamily="18" charset="0"/>
              <a:ea typeface="Exo 2"/>
              <a:cs typeface="Times New Roman" panose="02020603050405020304" pitchFamily="18" charset="0"/>
              <a:sym typeface="Exo 2"/>
            </a:endParaRPr>
          </a:p>
        </p:txBody>
      </p:sp>
      <p:cxnSp>
        <p:nvCxnSpPr>
          <p:cNvPr id="18" name="Google Shape;185;p32">
            <a:extLst>
              <a:ext uri="{FF2B5EF4-FFF2-40B4-BE49-F238E27FC236}">
                <a16:creationId xmlns:a16="http://schemas.microsoft.com/office/drawing/2014/main" id="{95847ECF-E820-470B-904E-40B7C8781FD8}"/>
              </a:ext>
            </a:extLst>
          </p:cNvPr>
          <p:cNvCxnSpPr>
            <a:cxnSpLocks/>
          </p:cNvCxnSpPr>
          <p:nvPr/>
        </p:nvCxnSpPr>
        <p:spPr>
          <a:xfrm>
            <a:off x="4953000" y="1200150"/>
            <a:ext cx="4191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381000" y="438150"/>
            <a:ext cx="3867300" cy="762000"/>
          </a:xfrm>
          <a:prstGeom prst="rect">
            <a:avLst/>
          </a:prstGeom>
        </p:spPr>
        <p:txBody>
          <a:bodyPr spcFirstLastPara="1" wrap="square" lIns="91425" tIns="91425" rIns="91425" bIns="91425" anchor="b" anchorCtr="0">
            <a:noAutofit/>
          </a:bodyPr>
          <a:lstStyle/>
          <a:p>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CNNs</a:t>
            </a:r>
            <a:endParaRPr sz="2800" dirty="0">
              <a:latin typeface="Times New Roman" panose="02020603050405020304" pitchFamily="18" charset="0"/>
              <a:cs typeface="Times New Roman" panose="02020603050405020304" pitchFamily="18" charset="0"/>
            </a:endParaRPr>
          </a:p>
        </p:txBody>
      </p:sp>
      <p:cxnSp>
        <p:nvCxnSpPr>
          <p:cNvPr id="185" name="Google Shape;185;p32"/>
          <p:cNvCxnSpPr>
            <a:cxnSpLocks/>
          </p:cNvCxnSpPr>
          <p:nvPr/>
        </p:nvCxnSpPr>
        <p:spPr>
          <a:xfrm>
            <a:off x="2895600" y="1047750"/>
            <a:ext cx="62484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a:off x="2971800" y="4476750"/>
            <a:ext cx="6172200" cy="0"/>
          </a:xfrm>
          <a:prstGeom prst="straightConnector1">
            <a:avLst/>
          </a:prstGeom>
          <a:noFill/>
          <a:ln w="9525" cap="flat" cmpd="sng">
            <a:solidFill>
              <a:schemeClr val="dk1"/>
            </a:solidFill>
            <a:prstDash val="solid"/>
            <a:round/>
            <a:headEnd type="none" w="med" len="med"/>
            <a:tailEnd type="none" w="med" len="med"/>
          </a:ln>
        </p:spPr>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81150"/>
            <a:ext cx="5718175" cy="254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08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228600" y="590550"/>
            <a:ext cx="3867300" cy="1066799"/>
          </a:xfrm>
          <a:prstGeom prst="rect">
            <a:avLst/>
          </a:prstGeom>
        </p:spPr>
        <p:txBody>
          <a:bodyPr spcFirstLastPara="1" wrap="square" lIns="91425" tIns="91425" rIns="91425" bIns="91425" anchor="b" anchorCtr="0">
            <a:noAutofit/>
          </a:bodyPr>
          <a:lstStyle/>
          <a:p>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chập</a:t>
            </a:r>
            <a:r>
              <a:rPr lang="en-US" dirty="0">
                <a:latin typeface="Times New Roman" panose="02020603050405020304" pitchFamily="18" charset="0"/>
                <a:cs typeface="Times New Roman" panose="02020603050405020304" pitchFamily="18" charset="0"/>
              </a:rPr>
              <a:t> (convolution layer)</a:t>
            </a:r>
            <a:endParaRPr sz="2800" dirty="0">
              <a:latin typeface="Times New Roman" panose="02020603050405020304" pitchFamily="18" charset="0"/>
              <a:cs typeface="Times New Roman" panose="02020603050405020304" pitchFamily="18" charset="0"/>
            </a:endParaRPr>
          </a:p>
        </p:txBody>
      </p:sp>
      <p:sp>
        <p:nvSpPr>
          <p:cNvPr id="184" name="Google Shape;184;p32"/>
          <p:cNvSpPr txBox="1">
            <a:spLocks noGrp="1"/>
          </p:cNvSpPr>
          <p:nvPr>
            <p:ph type="subTitle" idx="1"/>
          </p:nvPr>
        </p:nvSpPr>
        <p:spPr>
          <a:xfrm>
            <a:off x="3200400" y="1962150"/>
            <a:ext cx="5867400" cy="1784400"/>
          </a:xfrm>
          <a:prstGeom prst="rect">
            <a:avLst/>
          </a:prstGeom>
        </p:spPr>
        <p:txBody>
          <a:bodyPr spcFirstLastPara="1" wrap="square" lIns="91425" tIns="91425" rIns="91425" bIns="91425" anchor="t" anchorCtr="0">
            <a:noAutofit/>
          </a:bodyPr>
          <a:lstStyle/>
          <a:p>
            <a:pPr algn="l"/>
            <a:r>
              <a:rPr lang="en-US" sz="1400" dirty="0">
                <a:latin typeface="Times New Roman" panose="02020603050405020304" pitchFamily="18" charset="0"/>
                <a:cs typeface="Times New Roman" panose="02020603050405020304" pitchFamily="18" charset="0"/>
              </a:rPr>
              <a:t>Ta </a:t>
            </a:r>
            <a:r>
              <a:rPr lang="en-US" sz="1400" dirty="0" err="1">
                <a:latin typeface="Times New Roman" panose="02020603050405020304" pitchFamily="18" charset="0"/>
                <a:cs typeface="Times New Roman" panose="02020603050405020304" pitchFamily="18" charset="0"/>
              </a:rPr>
              <a:t>thực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phép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Mỗi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kernel/filter </a:t>
            </a:r>
            <a:r>
              <a:rPr lang="en-US" sz="1400" dirty="0" err="1">
                <a:latin typeface="Times New Roman" panose="02020603050405020304" pitchFamily="18" charset="0"/>
                <a:cs typeface="Times New Roman" panose="02020603050405020304" pitchFamily="18" charset="0"/>
              </a:rPr>
              <a:t>khác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sẽ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đồ</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Cuối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cùng</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đồ</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cuối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cùng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tầng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tích</a:t>
            </a:r>
            <a:r>
              <a:rPr lang="en-US" sz="1400" dirty="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chập</a:t>
            </a:r>
            <a:r>
              <a:rPr lang="en-US" sz="1400">
                <a:latin typeface="Times New Roman" panose="02020603050405020304" pitchFamily="18" charset="0"/>
                <a:cs typeface="Times New Roman" panose="02020603050405020304" pitchFamily="18" charset="0"/>
              </a:rPr>
              <a:t>.</a:t>
            </a:r>
          </a:p>
          <a:p>
            <a:pPr algn="l"/>
            <a:endParaRPr lang="en-US" sz="1400" dirty="0">
              <a:latin typeface="Times New Roman" panose="02020603050405020304" pitchFamily="18" charset="0"/>
              <a:cs typeface="Times New Roman" panose="02020603050405020304" pitchFamily="18" charset="0"/>
            </a:endParaRPr>
          </a:p>
          <a:p>
            <a:pPr algn="l"/>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thường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mỗi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tầng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chập</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sẽ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đi</a:t>
            </a:r>
            <a:r>
              <a:rPr lang="en-US" sz="1400" dirty="0">
                <a:latin typeface="Times New Roman" panose="02020603050405020304" pitchFamily="18" charset="0"/>
                <a:cs typeface="Times New Roman" panose="02020603050405020304" pitchFamily="18" charset="0"/>
              </a:rPr>
              <a:t> qua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tầng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hợp</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nhất</a:t>
            </a:r>
            <a:r>
              <a:rPr lang="en-US" sz="1400" dirty="0">
                <a:latin typeface="Times New Roman" panose="02020603050405020304" pitchFamily="18" charset="0"/>
                <a:cs typeface="Times New Roman" panose="02020603050405020304" pitchFamily="18" charset="0"/>
              </a:rPr>
              <a:t> (pooling layer). </a:t>
            </a:r>
            <a:r>
              <a:rPr lang="en-US" sz="1400" dirty="0" err="1">
                <a:latin typeface="Times New Roman" panose="02020603050405020304" pitchFamily="18" charset="0"/>
                <a:cs typeface="Times New Roman" panose="02020603050405020304" pitchFamily="18" charset="0"/>
              </a:rPr>
              <a:t>Mục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tầng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nhanh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chóng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giảm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Việc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giúp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giảm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học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việc</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overfitting</a:t>
            </a:r>
            <a:r>
              <a:rPr lang="en-US" sz="1400" dirty="0">
                <a:latin typeface="Times New Roman" panose="02020603050405020304" pitchFamily="18" charset="0"/>
                <a:cs typeface="Times New Roman" panose="02020603050405020304" pitchFamily="18" charset="0"/>
              </a:rPr>
              <a:t>.</a:t>
            </a:r>
          </a:p>
          <a:p>
            <a:pPr algn="l"/>
            <a:endParaRPr lang="en-US" sz="1400" dirty="0"/>
          </a:p>
        </p:txBody>
      </p:sp>
      <p:cxnSp>
        <p:nvCxnSpPr>
          <p:cNvPr id="185" name="Google Shape;185;p32"/>
          <p:cNvCxnSpPr>
            <a:cxnSpLocks/>
          </p:cNvCxnSpPr>
          <p:nvPr/>
        </p:nvCxnSpPr>
        <p:spPr>
          <a:xfrm>
            <a:off x="3200400" y="1428750"/>
            <a:ext cx="57936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a:cxnSpLocks/>
          </p:cNvCxnSpPr>
          <p:nvPr/>
        </p:nvCxnSpPr>
        <p:spPr>
          <a:xfrm>
            <a:off x="3276600" y="4248150"/>
            <a:ext cx="5791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63670518"/>
      </p:ext>
    </p:extLst>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1576</Words>
  <Application>Microsoft Office PowerPoint</Application>
  <PresentationFormat>Trình chiếu Trên màn hình (16:9)</PresentationFormat>
  <Paragraphs>111</Paragraphs>
  <Slides>25</Slides>
  <Notes>24</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25</vt:i4>
      </vt:variant>
    </vt:vector>
  </HeadingPairs>
  <TitlesOfParts>
    <vt:vector size="33" baseType="lpstr">
      <vt:lpstr>Squada One</vt:lpstr>
      <vt:lpstr>Fira Sans Extra Condensed Medium</vt:lpstr>
      <vt:lpstr>Times New Roman</vt:lpstr>
      <vt:lpstr>Roboto Condensed Light</vt:lpstr>
      <vt:lpstr>Roboto Condensed</vt:lpstr>
      <vt:lpstr>Exo 2</vt:lpstr>
      <vt:lpstr>Arial</vt:lpstr>
      <vt:lpstr>Tech Newsletter by Slidesgo</vt:lpstr>
      <vt:lpstr>Đồ án môn học: Khai thác dữ liệu</vt:lpstr>
      <vt:lpstr>Nội dung đồ án </vt:lpstr>
      <vt:lpstr>Tìm hiểu mạng CNNs</vt:lpstr>
      <vt:lpstr>CNNs là gì ?</vt:lpstr>
      <vt:lpstr>Sibling window là gì?</vt:lpstr>
      <vt:lpstr>Convolutional là gì?</vt:lpstr>
      <vt:lpstr>Mạng nơ-ron tích chập (CNNs)</vt:lpstr>
      <vt:lpstr>Minh họa CNNs</vt:lpstr>
      <vt:lpstr>Lớp tích chập (convolution layer)</vt:lpstr>
      <vt:lpstr>Kiến trúc CNN</vt:lpstr>
      <vt:lpstr>Lớp tổng hợp  (pooling layer)</vt:lpstr>
      <vt:lpstr>Full connected layer</vt:lpstr>
      <vt:lpstr>Mô tả tập dữ liệu,  tiền xử lí dữ liệu</vt:lpstr>
      <vt:lpstr>Mô tả tập dữ liệu</vt:lpstr>
      <vt:lpstr>Tiền xử lí dữ liệu </vt:lpstr>
      <vt:lpstr>Nhận diện và phân loại cảm xúc với CNNs</vt:lpstr>
      <vt:lpstr>Các bước thực hiện nhận diện cảm xúc</vt:lpstr>
      <vt:lpstr>Chương trình</vt:lpstr>
      <vt:lpstr>Chạy thử</vt:lpstr>
      <vt:lpstr>Kết luận</vt:lpstr>
      <vt:lpstr>Kết quả đạt được</vt:lpstr>
      <vt:lpstr>Một vài tính năng cơ bản  của chương trình</vt:lpstr>
      <vt:lpstr>Ưu điểm</vt:lpstr>
      <vt:lpstr>Hướng phát triển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môn học: Khai thác dữ liệu</dc:title>
  <dc:creator>sam</dc:creator>
  <cp:lastModifiedBy>Sin Sin</cp:lastModifiedBy>
  <cp:revision>25</cp:revision>
  <dcterms:modified xsi:type="dcterms:W3CDTF">2019-12-19T13:52:13Z</dcterms:modified>
</cp:coreProperties>
</file>