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6858000" cy="9144000"/>
  <p:embeddedFontLst>
    <p:embeddedFont>
      <p:font typeface="Raleway"/>
      <p:regular r:id="rId42"/>
      <p:bold r:id="rId43"/>
      <p:italic r:id="rId44"/>
      <p:boldItalic r:id="rId45"/>
    </p:embeddedFont>
    <p:embeddedFont>
      <p:font typeface="Fira Code Light"/>
      <p:regular r:id="rId46"/>
      <p:bold r:id="rId47"/>
    </p:embeddedFont>
    <p:embeddedFont>
      <p:font typeface="Lato"/>
      <p:regular r:id="rId48"/>
      <p:bold r:id="rId49"/>
      <p:italic r:id="rId50"/>
      <p:boldItalic r:id="rId51"/>
    </p:embeddedFont>
    <p:embeddedFont>
      <p:font typeface="Open Sans"/>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font" Target="fonts/Raleway-regular.fntdata"/><Relationship Id="rId41" Type="http://schemas.openxmlformats.org/officeDocument/2006/relationships/slide" Target="slides/slide35.xml"/><Relationship Id="rId44" Type="http://schemas.openxmlformats.org/officeDocument/2006/relationships/font" Target="fonts/Raleway-italic.fntdata"/><Relationship Id="rId43" Type="http://schemas.openxmlformats.org/officeDocument/2006/relationships/font" Target="fonts/Raleway-bold.fntdata"/><Relationship Id="rId46" Type="http://schemas.openxmlformats.org/officeDocument/2006/relationships/font" Target="fonts/FiraCodeLight-regular.fntdata"/><Relationship Id="rId45" Type="http://schemas.openxmlformats.org/officeDocument/2006/relationships/font" Target="fonts/Raleway-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Lato-regular.fntdata"/><Relationship Id="rId47" Type="http://schemas.openxmlformats.org/officeDocument/2006/relationships/font" Target="fonts/FiraCodeLight-bold.fntdata"/><Relationship Id="rId49" Type="http://schemas.openxmlformats.org/officeDocument/2006/relationships/font" Target="fonts/Lato-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Lato-boldItalic.fntdata"/><Relationship Id="rId50" Type="http://schemas.openxmlformats.org/officeDocument/2006/relationships/font" Target="fonts/Lato-italic.fntdata"/><Relationship Id="rId53" Type="http://schemas.openxmlformats.org/officeDocument/2006/relationships/font" Target="fonts/OpenSans-bold.fntdata"/><Relationship Id="rId52" Type="http://schemas.openxmlformats.org/officeDocument/2006/relationships/font" Target="fonts/OpenSans-regular.fntdata"/><Relationship Id="rId11" Type="http://schemas.openxmlformats.org/officeDocument/2006/relationships/slide" Target="slides/slide5.xml"/><Relationship Id="rId55" Type="http://schemas.openxmlformats.org/officeDocument/2006/relationships/font" Target="fonts/OpenSans-boldItalic.fntdata"/><Relationship Id="rId10" Type="http://schemas.openxmlformats.org/officeDocument/2006/relationships/slide" Target="slides/slide4.xml"/><Relationship Id="rId54" Type="http://schemas.openxmlformats.org/officeDocument/2006/relationships/font" Target="fonts/OpenSans-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b27cd740d2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b27cd740d2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27cd740d2_0_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27cd740d2_0_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b27cd740d2_0_6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b27cd740d2_0_6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b27cd740d2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b27cd740d2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b27cd740d2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b27cd740d2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b27cd740d2_0_6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b27cd740d2_0_6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b27cd740d2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b27cd740d2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b27cd740d2_0_6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b27cd740d2_0_6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b27cd740d2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b27cd740d2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b27cd740d2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b27cd740d2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b27cd740d2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b27cd740d2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b27cd740d2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b27cd740d2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b27cd740d2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b27cd740d2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27cd740d2_0_7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b27cd740d2_0_7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b27cd740d2_0_7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b27cd740d2_0_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b27cd740d2_0_7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b27cd740d2_0_7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b27cd740d2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b27cd740d2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b27cd740d2_0_7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b27cd740d2_0_7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b27cd740d2_0_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b27cd740d2_0_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b27cd740d2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b27cd740d2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b27cd740d2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b27cd740d2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b27cd740d2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b27cd740d2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27cd740d2_0_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27cd740d2_0_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b27cd740d2_0_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b27cd740d2_0_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b27cd740d2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b27cd740d2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b27cd740d2_0_7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b27cd740d2_0_7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b27cd740d2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b27cd740d2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b27cd740d2_0_7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b27cd740d2_0_7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b27cd740d2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b27cd740d2_0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27cd740d2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27cd740d2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b27cd740d2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b27cd740d2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27cd740d2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27cd740d2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27cd740d2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27cd740d2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b27cd740d2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b27cd740d2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27cd740d2_0_6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27cd740d2_0_6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56" name="Shape 56"/>
        <p:cNvGrpSpPr/>
        <p:nvPr/>
      </p:nvGrpSpPr>
      <p:grpSpPr>
        <a:xfrm>
          <a:off x="0" y="0"/>
          <a:ext cx="0" cy="0"/>
          <a:chOff x="0" y="0"/>
          <a:chExt cx="0" cy="0"/>
        </a:xfrm>
      </p:grpSpPr>
      <p:sp>
        <p:nvSpPr>
          <p:cNvPr id="57" name="Google Shape;5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 name="Google Shape;58;p14"/>
          <p:cNvGrpSpPr/>
          <p:nvPr/>
        </p:nvGrpSpPr>
        <p:grpSpPr>
          <a:xfrm>
            <a:off x="830392" y="1191256"/>
            <a:ext cx="745763" cy="45826"/>
            <a:chOff x="4580561" y="2589004"/>
            <a:chExt cx="1064464" cy="25200"/>
          </a:xfrm>
        </p:grpSpPr>
        <p:sp>
          <p:nvSpPr>
            <p:cNvPr id="59" name="Google Shape;5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1" name="Google Shape;6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62" name="Google Shape;6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63" name="Google Shape;6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4" name="Shape 64"/>
        <p:cNvGrpSpPr/>
        <p:nvPr/>
      </p:nvGrpSpPr>
      <p:grpSpPr>
        <a:xfrm>
          <a:off x="0" y="0"/>
          <a:ext cx="0" cy="0"/>
          <a:chOff x="0" y="0"/>
          <a:chExt cx="0" cy="0"/>
        </a:xfrm>
      </p:grpSpPr>
      <p:grpSp>
        <p:nvGrpSpPr>
          <p:cNvPr id="65" name="Google Shape;65;p15"/>
          <p:cNvGrpSpPr/>
          <p:nvPr/>
        </p:nvGrpSpPr>
        <p:grpSpPr>
          <a:xfrm>
            <a:off x="830392" y="1191256"/>
            <a:ext cx="745763" cy="45826"/>
            <a:chOff x="4580561" y="2589004"/>
            <a:chExt cx="1064464" cy="25200"/>
          </a:xfrm>
        </p:grpSpPr>
        <p:sp>
          <p:nvSpPr>
            <p:cNvPr id="66" name="Google Shape;6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9" name="Google Shape;6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2" name="Google Shape;72;p16"/>
          <p:cNvGrpSpPr/>
          <p:nvPr/>
        </p:nvGrpSpPr>
        <p:grpSpPr>
          <a:xfrm>
            <a:off x="830392" y="1191256"/>
            <a:ext cx="745763" cy="45826"/>
            <a:chOff x="4580561" y="2589004"/>
            <a:chExt cx="1064464" cy="25200"/>
          </a:xfrm>
        </p:grpSpPr>
        <p:sp>
          <p:nvSpPr>
            <p:cNvPr id="73" name="Google Shape;7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 name="Google Shape;7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76" name="Google Shape;7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77" name="Google Shape;7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8" name="Shape 78"/>
        <p:cNvGrpSpPr/>
        <p:nvPr/>
      </p:nvGrpSpPr>
      <p:grpSpPr>
        <a:xfrm>
          <a:off x="0" y="0"/>
          <a:ext cx="0" cy="0"/>
          <a:chOff x="0" y="0"/>
          <a:chExt cx="0" cy="0"/>
        </a:xfrm>
      </p:grpSpPr>
      <p:sp>
        <p:nvSpPr>
          <p:cNvPr id="79" name="Google Shape;7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17"/>
          <p:cNvGrpSpPr/>
          <p:nvPr/>
        </p:nvGrpSpPr>
        <p:grpSpPr>
          <a:xfrm>
            <a:off x="830392" y="1191256"/>
            <a:ext cx="745763" cy="45826"/>
            <a:chOff x="4580561" y="2589004"/>
            <a:chExt cx="1064464" cy="25200"/>
          </a:xfrm>
        </p:grpSpPr>
        <p:sp>
          <p:nvSpPr>
            <p:cNvPr id="81" name="Google Shape;8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84" name="Google Shape;8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5" name="Google Shape;8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86" name="Google Shape;8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18"/>
          <p:cNvGrpSpPr/>
          <p:nvPr/>
        </p:nvGrpSpPr>
        <p:grpSpPr>
          <a:xfrm>
            <a:off x="830392" y="1191256"/>
            <a:ext cx="745763" cy="45826"/>
            <a:chOff x="4580561" y="2589004"/>
            <a:chExt cx="1064464" cy="25200"/>
          </a:xfrm>
        </p:grpSpPr>
        <p:sp>
          <p:nvSpPr>
            <p:cNvPr id="90" name="Google Shape;9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93" name="Google Shape;9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4" name="Shape 94"/>
        <p:cNvGrpSpPr/>
        <p:nvPr/>
      </p:nvGrpSpPr>
      <p:grpSpPr>
        <a:xfrm>
          <a:off x="0" y="0"/>
          <a:ext cx="0" cy="0"/>
          <a:chOff x="0" y="0"/>
          <a:chExt cx="0" cy="0"/>
        </a:xfrm>
      </p:grpSpPr>
      <p:sp>
        <p:nvSpPr>
          <p:cNvPr id="95" name="Google Shape;9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6" name="Google Shape;96;p19"/>
          <p:cNvGrpSpPr/>
          <p:nvPr/>
        </p:nvGrpSpPr>
        <p:grpSpPr>
          <a:xfrm>
            <a:off x="830392" y="1191256"/>
            <a:ext cx="745763" cy="45826"/>
            <a:chOff x="4580561" y="2589004"/>
            <a:chExt cx="1064464" cy="25200"/>
          </a:xfrm>
        </p:grpSpPr>
        <p:sp>
          <p:nvSpPr>
            <p:cNvPr id="97" name="Google Shape;9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0" name="Google Shape;10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1" name="Google Shape;10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02" name="Shape 102"/>
        <p:cNvGrpSpPr/>
        <p:nvPr/>
      </p:nvGrpSpPr>
      <p:grpSpPr>
        <a:xfrm>
          <a:off x="0" y="0"/>
          <a:ext cx="0" cy="0"/>
          <a:chOff x="0" y="0"/>
          <a:chExt cx="0" cy="0"/>
        </a:xfrm>
      </p:grpSpPr>
      <p:grpSp>
        <p:nvGrpSpPr>
          <p:cNvPr id="103" name="Google Shape;103;p20"/>
          <p:cNvGrpSpPr/>
          <p:nvPr/>
        </p:nvGrpSpPr>
        <p:grpSpPr>
          <a:xfrm>
            <a:off x="830392" y="4169130"/>
            <a:ext cx="745763" cy="45826"/>
            <a:chOff x="4580561" y="2589004"/>
            <a:chExt cx="1064464" cy="25200"/>
          </a:xfrm>
        </p:grpSpPr>
        <p:sp>
          <p:nvSpPr>
            <p:cNvPr id="104" name="Google Shape;10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 name="Google Shape;10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07" name="Google Shape;10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8" name="Shape 108"/>
        <p:cNvGrpSpPr/>
        <p:nvPr/>
      </p:nvGrpSpPr>
      <p:grpSpPr>
        <a:xfrm>
          <a:off x="0" y="0"/>
          <a:ext cx="0" cy="0"/>
          <a:chOff x="0" y="0"/>
          <a:chExt cx="0" cy="0"/>
        </a:xfrm>
      </p:grpSpPr>
      <p:sp>
        <p:nvSpPr>
          <p:cNvPr id="109" name="Google Shape;10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21"/>
          <p:cNvGrpSpPr/>
          <p:nvPr/>
        </p:nvGrpSpPr>
        <p:grpSpPr>
          <a:xfrm>
            <a:off x="830392" y="1191256"/>
            <a:ext cx="745763" cy="45826"/>
            <a:chOff x="4580561" y="2589004"/>
            <a:chExt cx="1064464" cy="25200"/>
          </a:xfrm>
        </p:grpSpPr>
        <p:sp>
          <p:nvSpPr>
            <p:cNvPr id="111" name="Google Shape;11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15" name="Google Shape;11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19" name="Google Shape;11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20" name="Shape 120"/>
        <p:cNvGrpSpPr/>
        <p:nvPr/>
      </p:nvGrpSpPr>
      <p:grpSpPr>
        <a:xfrm>
          <a:off x="0" y="0"/>
          <a:ext cx="0" cy="0"/>
          <a:chOff x="0" y="0"/>
          <a:chExt cx="0" cy="0"/>
        </a:xfrm>
      </p:grpSpPr>
      <p:grpSp>
        <p:nvGrpSpPr>
          <p:cNvPr id="121" name="Google Shape;121;p23"/>
          <p:cNvGrpSpPr/>
          <p:nvPr/>
        </p:nvGrpSpPr>
        <p:grpSpPr>
          <a:xfrm>
            <a:off x="830392" y="4169130"/>
            <a:ext cx="745763" cy="45826"/>
            <a:chOff x="4580561" y="2589004"/>
            <a:chExt cx="1064464" cy="25200"/>
          </a:xfrm>
        </p:grpSpPr>
        <p:sp>
          <p:nvSpPr>
            <p:cNvPr id="122" name="Google Shape;12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 name="Google Shape;12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25" name="Google Shape;12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26" name="Google Shape;12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7" name="Shape 127"/>
        <p:cNvGrpSpPr/>
        <p:nvPr/>
      </p:nvGrpSpPr>
      <p:grpSpPr>
        <a:xfrm>
          <a:off x="0" y="0"/>
          <a:ext cx="0" cy="0"/>
          <a:chOff x="0" y="0"/>
          <a:chExt cx="0" cy="0"/>
        </a:xfrm>
      </p:grpSpPr>
      <p:sp>
        <p:nvSpPr>
          <p:cNvPr id="128" name="Google Shape;12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12.png"/><Relationship Id="rId2" Type="http://schemas.openxmlformats.org/officeDocument/2006/relationships/image" Target="../media/image13.jp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theme" Target="../theme/theme1.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53" name="Google Shape;53;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vi"/>
              <a:t>‹#›</a:t>
            </a:fld>
            <a:endParaRPr/>
          </a:p>
        </p:txBody>
      </p:sp>
      <p:pic>
        <p:nvPicPr>
          <p:cNvPr id="54" name="Google Shape;54;p13"/>
          <p:cNvPicPr preferRelativeResize="0"/>
          <p:nvPr/>
        </p:nvPicPr>
        <p:blipFill>
          <a:blip r:embed="rId1">
            <a:alphaModFix/>
          </a:blip>
          <a:stretch>
            <a:fillRect/>
          </a:stretch>
        </p:blipFill>
        <p:spPr>
          <a:xfrm>
            <a:off x="8105651" y="4602300"/>
            <a:ext cx="962150" cy="541201"/>
          </a:xfrm>
          <a:prstGeom prst="rect">
            <a:avLst/>
          </a:prstGeom>
          <a:noFill/>
          <a:ln>
            <a:noFill/>
          </a:ln>
        </p:spPr>
      </p:pic>
      <p:pic>
        <p:nvPicPr>
          <p:cNvPr id="55" name="Google Shape;55;p13"/>
          <p:cNvPicPr preferRelativeResize="0"/>
          <p:nvPr/>
        </p:nvPicPr>
        <p:blipFill>
          <a:blip r:embed="rId2">
            <a:alphaModFix amt="10000"/>
          </a:blip>
          <a:stretch>
            <a:fillRect/>
          </a:stretch>
        </p:blipFill>
        <p:spPr>
          <a:xfrm>
            <a:off x="1" y="0"/>
            <a:ext cx="9143994" cy="51434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9.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Introduction</a:t>
            </a:r>
            <a:endParaRPr/>
          </a:p>
        </p:txBody>
      </p:sp>
      <p:sp>
        <p:nvSpPr>
          <p:cNvPr id="134" name="Google Shape;134;p25"/>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chemeClr val="dk2"/>
                </a:solidFill>
                <a:latin typeface="Open Sans"/>
                <a:ea typeface="Open Sans"/>
                <a:cs typeface="Open Sans"/>
                <a:sym typeface="Open Sans"/>
              </a:rPr>
              <a:t>Ba Nguyễn</a:t>
            </a:r>
            <a:endParaRPr>
              <a:solidFill>
                <a:schemeClr val="dk2"/>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729450" y="57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Install RDMBS</a:t>
            </a:r>
            <a:endParaRPr/>
          </a:p>
        </p:txBody>
      </p:sp>
      <p:sp>
        <p:nvSpPr>
          <p:cNvPr id="206" name="Google Shape;206;p34"/>
          <p:cNvSpPr txBox="1"/>
          <p:nvPr>
            <p:ph idx="1" type="body"/>
          </p:nvPr>
        </p:nvSpPr>
        <p:spPr>
          <a:xfrm>
            <a:off x="729450" y="1335125"/>
            <a:ext cx="7688700" cy="35748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 Truy cập </a:t>
            </a:r>
            <a:r>
              <a:rPr b="1" lang="vi">
                <a:solidFill>
                  <a:schemeClr val="dk2"/>
                </a:solidFill>
                <a:latin typeface="Open Sans"/>
                <a:ea typeface="Open Sans"/>
                <a:cs typeface="Open Sans"/>
                <a:sym typeface="Open Sans"/>
              </a:rPr>
              <a:t>mysql.com</a:t>
            </a:r>
            <a:r>
              <a:rPr lang="vi">
                <a:solidFill>
                  <a:schemeClr val="dk2"/>
                </a:solidFill>
                <a:latin typeface="Open Sans"/>
                <a:ea typeface="Open Sans"/>
                <a:cs typeface="Open Sans"/>
                <a:sym typeface="Open Sans"/>
              </a:rPr>
              <a:t> tải và cài đặt </a:t>
            </a:r>
            <a:r>
              <a:rPr b="1" lang="vi">
                <a:solidFill>
                  <a:schemeClr val="dk2"/>
                </a:solidFill>
                <a:latin typeface="Open Sans"/>
                <a:ea typeface="Open Sans"/>
                <a:cs typeface="Open Sans"/>
                <a:sym typeface="Open Sans"/>
              </a:rPr>
              <a:t>mysql</a:t>
            </a:r>
            <a:endParaRPr>
              <a:solidFill>
                <a:schemeClr val="dk2"/>
              </a:solidFill>
              <a:latin typeface="Open Sans"/>
              <a:ea typeface="Open Sans"/>
              <a:cs typeface="Open Sans"/>
              <a:sym typeface="Open Sans"/>
            </a:endParaRPr>
          </a:p>
          <a:p>
            <a:pPr indent="-311150" lvl="0" marL="457200" rtl="0" algn="l">
              <a:lnSpc>
                <a:spcPct val="150000"/>
              </a:lnSpc>
              <a:spcBef>
                <a:spcPts val="1000"/>
              </a:spcBef>
              <a:spcAft>
                <a:spcPts val="0"/>
              </a:spcAft>
              <a:buClr>
                <a:schemeClr val="dk2"/>
              </a:buClr>
              <a:buSzPts val="1300"/>
              <a:buFont typeface="Open Sans"/>
              <a:buChar char="-"/>
            </a:pPr>
            <a:r>
              <a:rPr lang="vi">
                <a:solidFill>
                  <a:schemeClr val="dk2"/>
                </a:solidFill>
                <a:latin typeface="Open Sans"/>
                <a:ea typeface="Open Sans"/>
                <a:cs typeface="Open Sans"/>
                <a:sym typeface="Open Sans"/>
              </a:rPr>
              <a:t>Lưu ý với MacOS, cài đặt cả 2 app </a:t>
            </a:r>
            <a:r>
              <a:rPr b="1" lang="vi">
                <a:solidFill>
                  <a:schemeClr val="dk2"/>
                </a:solidFill>
                <a:latin typeface="Open Sans"/>
                <a:ea typeface="Open Sans"/>
                <a:cs typeface="Open Sans"/>
                <a:sym typeface="Open Sans"/>
              </a:rPr>
              <a:t>MySQL</a:t>
            </a:r>
            <a:r>
              <a:rPr lang="vi">
                <a:solidFill>
                  <a:schemeClr val="dk2"/>
                </a:solidFill>
                <a:latin typeface="Open Sans"/>
                <a:ea typeface="Open Sans"/>
                <a:cs typeface="Open Sans"/>
                <a:sym typeface="Open Sans"/>
              </a:rPr>
              <a:t> </a:t>
            </a:r>
            <a:r>
              <a:rPr b="1" lang="vi">
                <a:solidFill>
                  <a:schemeClr val="dk2"/>
                </a:solidFill>
                <a:latin typeface="Open Sans"/>
                <a:ea typeface="Open Sans"/>
                <a:cs typeface="Open Sans"/>
                <a:sym typeface="Open Sans"/>
              </a:rPr>
              <a:t>Community Server</a:t>
            </a:r>
            <a:r>
              <a:rPr lang="vi">
                <a:solidFill>
                  <a:schemeClr val="dk2"/>
                </a:solidFill>
                <a:latin typeface="Open Sans"/>
                <a:ea typeface="Open Sans"/>
                <a:cs typeface="Open Sans"/>
                <a:sym typeface="Open Sans"/>
              </a:rPr>
              <a:t> và </a:t>
            </a:r>
            <a:r>
              <a:rPr b="1" lang="vi">
                <a:solidFill>
                  <a:schemeClr val="dk2"/>
                </a:solidFill>
                <a:latin typeface="Open Sans"/>
                <a:ea typeface="Open Sans"/>
                <a:cs typeface="Open Sans"/>
                <a:sym typeface="Open Sans"/>
              </a:rPr>
              <a:t>MySQL Workbench</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Char char="-"/>
            </a:pPr>
            <a:r>
              <a:rPr lang="vi">
                <a:solidFill>
                  <a:schemeClr val="dk2"/>
                </a:solidFill>
                <a:latin typeface="Open Sans"/>
                <a:ea typeface="Open Sans"/>
                <a:cs typeface="Open Sans"/>
                <a:sym typeface="Open Sans"/>
              </a:rPr>
              <a:t>Với Window, sử dụng bộ cài </a:t>
            </a:r>
            <a:r>
              <a:rPr b="1" lang="vi">
                <a:solidFill>
                  <a:schemeClr val="dk2"/>
                </a:solidFill>
                <a:latin typeface="Open Sans"/>
                <a:ea typeface="Open Sans"/>
                <a:cs typeface="Open Sans"/>
                <a:sym typeface="Open Sans"/>
              </a:rPr>
              <a:t>MSI Installer</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1000"/>
              </a:spcAft>
              <a:buNone/>
            </a:pPr>
            <a:r>
              <a:t/>
            </a:r>
            <a:endParaRPr>
              <a:solidFill>
                <a:schemeClr val="dk2"/>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729450" y="57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MySQL Workbench</a:t>
            </a:r>
            <a:endParaRPr/>
          </a:p>
        </p:txBody>
      </p:sp>
      <p:sp>
        <p:nvSpPr>
          <p:cNvPr id="212" name="Google Shape;212;p35"/>
          <p:cNvSpPr txBox="1"/>
          <p:nvPr>
            <p:ph idx="1" type="body"/>
          </p:nvPr>
        </p:nvSpPr>
        <p:spPr>
          <a:xfrm>
            <a:off x="729450" y="1335125"/>
            <a:ext cx="7688700" cy="35748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 Giao diện MySQL Workbench</a:t>
            </a:r>
            <a:endParaRPr>
              <a:solidFill>
                <a:schemeClr val="dk2"/>
              </a:solidFill>
              <a:latin typeface="Open Sans"/>
              <a:ea typeface="Open Sans"/>
              <a:cs typeface="Open Sans"/>
              <a:sym typeface="Open Sans"/>
            </a:endParaRPr>
          </a:p>
          <a:p>
            <a:pPr indent="-311150" lvl="0" marL="457200" rtl="0" algn="l">
              <a:lnSpc>
                <a:spcPct val="150000"/>
              </a:lnSpc>
              <a:spcBef>
                <a:spcPts val="1000"/>
              </a:spcBef>
              <a:spcAft>
                <a:spcPts val="0"/>
              </a:spcAft>
              <a:buClr>
                <a:schemeClr val="dk2"/>
              </a:buClr>
              <a:buSzPts val="1300"/>
              <a:buFont typeface="Open Sans"/>
              <a:buAutoNum type="arabicPeriod"/>
            </a:pPr>
            <a:r>
              <a:rPr lang="vi">
                <a:solidFill>
                  <a:schemeClr val="dk2"/>
                </a:solidFill>
                <a:latin typeface="Open Sans"/>
                <a:ea typeface="Open Sans"/>
                <a:cs typeface="Open Sans"/>
                <a:sym typeface="Open Sans"/>
              </a:rPr>
              <a:t>Toolbar</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AutoNum type="arabicPeriod"/>
            </a:pPr>
            <a:r>
              <a:rPr lang="vi">
                <a:solidFill>
                  <a:schemeClr val="dk2"/>
                </a:solidFill>
                <a:latin typeface="Open Sans"/>
                <a:ea typeface="Open Sans"/>
                <a:cs typeface="Open Sans"/>
                <a:sym typeface="Open Sans"/>
              </a:rPr>
              <a:t>Navigator panel</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AutoNum type="arabicPeriod"/>
            </a:pPr>
            <a:r>
              <a:rPr lang="vi">
                <a:solidFill>
                  <a:schemeClr val="dk2"/>
                </a:solidFill>
                <a:latin typeface="Open Sans"/>
                <a:ea typeface="Open Sans"/>
                <a:cs typeface="Open Sans"/>
                <a:sym typeface="Open Sans"/>
              </a:rPr>
              <a:t>Query window</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AutoNum type="arabicPeriod"/>
            </a:pPr>
            <a:r>
              <a:rPr lang="vi">
                <a:solidFill>
                  <a:schemeClr val="dk2"/>
                </a:solidFill>
                <a:latin typeface="Open Sans"/>
                <a:ea typeface="Open Sans"/>
                <a:cs typeface="Open Sans"/>
                <a:sym typeface="Open Sans"/>
              </a:rPr>
              <a:t>Result table</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AutoNum type="arabicPeriod"/>
            </a:pPr>
            <a:r>
              <a:rPr lang="vi">
                <a:solidFill>
                  <a:schemeClr val="dk2"/>
                </a:solidFill>
                <a:latin typeface="Open Sans"/>
                <a:ea typeface="Open Sans"/>
                <a:cs typeface="Open Sans"/>
                <a:sym typeface="Open Sans"/>
              </a:rPr>
              <a:t>Help panel</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AutoNum type="arabicPeriod"/>
            </a:pPr>
            <a:r>
              <a:rPr lang="vi">
                <a:solidFill>
                  <a:schemeClr val="dk2"/>
                </a:solidFill>
                <a:latin typeface="Open Sans"/>
                <a:ea typeface="Open Sans"/>
                <a:cs typeface="Open Sans"/>
                <a:sym typeface="Open Sans"/>
              </a:rPr>
              <a:t>Output panel</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1000"/>
              </a:spcAft>
              <a:buNone/>
            </a:pPr>
            <a:r>
              <a:rPr lang="vi">
                <a:solidFill>
                  <a:schemeClr val="dk2"/>
                </a:solidFill>
                <a:latin typeface="Open Sans"/>
                <a:ea typeface="Open Sans"/>
                <a:cs typeface="Open Sans"/>
                <a:sym typeface="Open Sans"/>
              </a:rPr>
              <a:t>💡 Thêm CSDL mẫu</a:t>
            </a:r>
            <a:endParaRPr>
              <a:solidFill>
                <a:schemeClr val="dk2"/>
              </a:solidFill>
              <a:latin typeface="Open Sans"/>
              <a:ea typeface="Open Sans"/>
              <a:cs typeface="Open Sans"/>
              <a:sym typeface="Open Sans"/>
            </a:endParaRPr>
          </a:p>
        </p:txBody>
      </p:sp>
      <p:pic>
        <p:nvPicPr>
          <p:cNvPr id="213" name="Google Shape;213;p35"/>
          <p:cNvPicPr preferRelativeResize="0"/>
          <p:nvPr/>
        </p:nvPicPr>
        <p:blipFill>
          <a:blip r:embed="rId3">
            <a:alphaModFix/>
          </a:blip>
          <a:stretch>
            <a:fillRect/>
          </a:stretch>
        </p:blipFill>
        <p:spPr>
          <a:xfrm>
            <a:off x="3677049" y="1335125"/>
            <a:ext cx="4741101" cy="3574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729450" y="57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Database Structure</a:t>
            </a:r>
            <a:endParaRPr/>
          </a:p>
        </p:txBody>
      </p:sp>
      <p:sp>
        <p:nvSpPr>
          <p:cNvPr id="219" name="Google Shape;219;p36"/>
          <p:cNvSpPr txBox="1"/>
          <p:nvPr>
            <p:ph idx="1" type="body"/>
          </p:nvPr>
        </p:nvSpPr>
        <p:spPr>
          <a:xfrm>
            <a:off x="729450" y="1335125"/>
            <a:ext cx="7688700" cy="35748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 Cấu trúc của một CSDL</a:t>
            </a:r>
            <a:endParaRPr>
              <a:solidFill>
                <a:schemeClr val="dk2"/>
              </a:solidFill>
              <a:latin typeface="Open Sans"/>
              <a:ea typeface="Open Sans"/>
              <a:cs typeface="Open Sans"/>
              <a:sym typeface="Open Sans"/>
            </a:endParaRPr>
          </a:p>
          <a:p>
            <a:pPr indent="-311150" lvl="0" marL="457200" rtl="0" algn="l">
              <a:lnSpc>
                <a:spcPct val="150000"/>
              </a:lnSpc>
              <a:spcBef>
                <a:spcPts val="1000"/>
              </a:spcBef>
              <a:spcAft>
                <a:spcPts val="0"/>
              </a:spcAft>
              <a:buClr>
                <a:schemeClr val="dk2"/>
              </a:buClr>
              <a:buSzPts val="1300"/>
              <a:buFont typeface="Open Sans"/>
              <a:buAutoNum type="arabicPeriod"/>
            </a:pPr>
            <a:r>
              <a:rPr lang="vi">
                <a:solidFill>
                  <a:schemeClr val="dk2"/>
                </a:solidFill>
                <a:latin typeface="Open Sans"/>
                <a:ea typeface="Open Sans"/>
                <a:cs typeface="Open Sans"/>
                <a:sym typeface="Open Sans"/>
              </a:rPr>
              <a:t>Tables - Các bảng lưu trữ dữ liệu</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AutoNum type="arabicPeriod"/>
            </a:pPr>
            <a:r>
              <a:rPr lang="vi">
                <a:solidFill>
                  <a:schemeClr val="dk2"/>
                </a:solidFill>
                <a:latin typeface="Open Sans"/>
                <a:ea typeface="Open Sans"/>
                <a:cs typeface="Open Sans"/>
                <a:sym typeface="Open Sans"/>
              </a:rPr>
              <a:t>Views - Bảng “ảo”</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AutoNum type="arabicPeriod"/>
            </a:pPr>
            <a:r>
              <a:rPr lang="vi">
                <a:solidFill>
                  <a:schemeClr val="dk2"/>
                </a:solidFill>
                <a:latin typeface="Open Sans"/>
                <a:ea typeface="Open Sans"/>
                <a:cs typeface="Open Sans"/>
                <a:sym typeface="Open Sans"/>
              </a:rPr>
              <a:t>Procedures </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AutoNum type="arabicPeriod"/>
            </a:pPr>
            <a:r>
              <a:rPr lang="vi">
                <a:solidFill>
                  <a:schemeClr val="dk2"/>
                </a:solidFill>
                <a:latin typeface="Open Sans"/>
                <a:ea typeface="Open Sans"/>
                <a:cs typeface="Open Sans"/>
                <a:sym typeface="Open Sans"/>
              </a:rPr>
              <a:t>Functions</a:t>
            </a:r>
            <a:endParaRPr>
              <a:solidFill>
                <a:schemeClr val="dk2"/>
              </a:solidFill>
              <a:latin typeface="Open Sans"/>
              <a:ea typeface="Open Sans"/>
              <a:cs typeface="Open Sans"/>
              <a:sym typeface="Open Sans"/>
            </a:endParaRPr>
          </a:p>
        </p:txBody>
      </p:sp>
      <p:pic>
        <p:nvPicPr>
          <p:cNvPr id="220" name="Google Shape;220;p36"/>
          <p:cNvPicPr preferRelativeResize="0"/>
          <p:nvPr/>
        </p:nvPicPr>
        <p:blipFill>
          <a:blip r:embed="rId3">
            <a:alphaModFix/>
          </a:blip>
          <a:stretch>
            <a:fillRect/>
          </a:stretch>
        </p:blipFill>
        <p:spPr>
          <a:xfrm>
            <a:off x="4787188" y="1335124"/>
            <a:ext cx="2047787" cy="3574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type="title"/>
          </p:nvPr>
        </p:nvSpPr>
        <p:spPr>
          <a:xfrm>
            <a:off x="729450" y="57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Table Structure</a:t>
            </a:r>
            <a:endParaRPr/>
          </a:p>
        </p:txBody>
      </p:sp>
      <p:sp>
        <p:nvSpPr>
          <p:cNvPr id="226" name="Google Shape;226;p37"/>
          <p:cNvSpPr txBox="1"/>
          <p:nvPr>
            <p:ph idx="1" type="body"/>
          </p:nvPr>
        </p:nvSpPr>
        <p:spPr>
          <a:xfrm>
            <a:off x="729450" y="1335125"/>
            <a:ext cx="7688700" cy="35748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 Mỗi bảng lưu trữ thông tin về một loại đối tượng nào đó. Cấu trúc của một bảng dữ liệu bao gồm:</a:t>
            </a:r>
            <a:endParaRPr>
              <a:solidFill>
                <a:schemeClr val="dk2"/>
              </a:solidFill>
              <a:latin typeface="Open Sans"/>
              <a:ea typeface="Open Sans"/>
              <a:cs typeface="Open Sans"/>
              <a:sym typeface="Open Sans"/>
            </a:endParaRPr>
          </a:p>
          <a:p>
            <a:pPr indent="-311150" lvl="0" marL="457200" rtl="0" algn="l">
              <a:lnSpc>
                <a:spcPct val="150000"/>
              </a:lnSpc>
              <a:spcBef>
                <a:spcPts val="1000"/>
              </a:spcBef>
              <a:spcAft>
                <a:spcPts val="0"/>
              </a:spcAft>
              <a:buClr>
                <a:schemeClr val="dk2"/>
              </a:buClr>
              <a:buSzPts val="1300"/>
              <a:buFont typeface="Open Sans"/>
              <a:buChar char="-"/>
            </a:pPr>
            <a:r>
              <a:rPr lang="vi">
                <a:solidFill>
                  <a:schemeClr val="dk2"/>
                </a:solidFill>
                <a:latin typeface="Open Sans"/>
                <a:ea typeface="Open Sans"/>
                <a:cs typeface="Open Sans"/>
                <a:sym typeface="Open Sans"/>
              </a:rPr>
              <a:t>Các cột (trường - field) đại diện cho một thông tin về đối tượng</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Char char="-"/>
            </a:pPr>
            <a:r>
              <a:rPr lang="vi">
                <a:solidFill>
                  <a:schemeClr val="dk2"/>
                </a:solidFill>
                <a:latin typeface="Open Sans"/>
                <a:ea typeface="Open Sans"/>
                <a:cs typeface="Open Sans"/>
                <a:sym typeface="Open Sans"/>
              </a:rPr>
              <a:t>Mỗi hàng (bản ghi - record) đại diện cho mội đối tượng cụ thể</a:t>
            </a:r>
            <a:endParaRPr>
              <a:solidFill>
                <a:schemeClr val="dk2"/>
              </a:solidFill>
              <a:latin typeface="Open Sans"/>
              <a:ea typeface="Open Sans"/>
              <a:cs typeface="Open Sans"/>
              <a:sym typeface="Open Sans"/>
            </a:endParaRPr>
          </a:p>
        </p:txBody>
      </p:sp>
      <p:pic>
        <p:nvPicPr>
          <p:cNvPr id="227" name="Google Shape;227;p37"/>
          <p:cNvPicPr preferRelativeResize="0"/>
          <p:nvPr/>
        </p:nvPicPr>
        <p:blipFill>
          <a:blip r:embed="rId3">
            <a:alphaModFix/>
          </a:blip>
          <a:stretch>
            <a:fillRect/>
          </a:stretch>
        </p:blipFill>
        <p:spPr>
          <a:xfrm>
            <a:off x="2412963" y="3103724"/>
            <a:ext cx="4318075" cy="1806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txBox="1"/>
          <p:nvPr>
            <p:ph type="title"/>
          </p:nvPr>
        </p:nvSpPr>
        <p:spPr>
          <a:xfrm>
            <a:off x="729450" y="57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Relationships</a:t>
            </a:r>
            <a:endParaRPr/>
          </a:p>
        </p:txBody>
      </p:sp>
      <p:sp>
        <p:nvSpPr>
          <p:cNvPr id="233" name="Google Shape;233;p38"/>
          <p:cNvSpPr txBox="1"/>
          <p:nvPr>
            <p:ph idx="1" type="body"/>
          </p:nvPr>
        </p:nvSpPr>
        <p:spPr>
          <a:xfrm>
            <a:off x="729450" y="1335125"/>
            <a:ext cx="7688700" cy="35748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 Mối quan hệ giữa các bảng</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 1 - 1</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 1 - n</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 n - m</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 identify</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1000"/>
              </a:spcAft>
              <a:buNone/>
            </a:pPr>
            <a:r>
              <a:rPr lang="vi">
                <a:solidFill>
                  <a:schemeClr val="dk2"/>
                </a:solidFill>
                <a:latin typeface="Open Sans"/>
                <a:ea typeface="Open Sans"/>
                <a:cs typeface="Open Sans"/>
                <a:sym typeface="Open Sans"/>
              </a:rPr>
              <a:t>🤔 non-identify</a:t>
            </a:r>
            <a:endParaRPr>
              <a:solidFill>
                <a:schemeClr val="dk2"/>
              </a:solidFill>
              <a:latin typeface="Open Sans"/>
              <a:ea typeface="Open Sans"/>
              <a:cs typeface="Open Sans"/>
              <a:sym typeface="Open Sans"/>
            </a:endParaRPr>
          </a:p>
        </p:txBody>
      </p:sp>
      <p:pic>
        <p:nvPicPr>
          <p:cNvPr id="234" name="Google Shape;234;p38"/>
          <p:cNvPicPr preferRelativeResize="0"/>
          <p:nvPr/>
        </p:nvPicPr>
        <p:blipFill>
          <a:blip r:embed="rId3">
            <a:alphaModFix/>
          </a:blip>
          <a:stretch>
            <a:fillRect/>
          </a:stretch>
        </p:blipFill>
        <p:spPr>
          <a:xfrm>
            <a:off x="4110777" y="1335125"/>
            <a:ext cx="4307373" cy="35748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9"/>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Retrieving data</a:t>
            </a:r>
            <a:endParaRPr/>
          </a:p>
        </p:txBody>
      </p:sp>
      <p:sp>
        <p:nvSpPr>
          <p:cNvPr id="240" name="Google Shape;240;p39"/>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solidFill>
                  <a:schemeClr val="dk2"/>
                </a:solidFill>
                <a:latin typeface="Open Sans"/>
                <a:ea typeface="Open Sans"/>
                <a:cs typeface="Open Sans"/>
                <a:sym typeface="Open Sans"/>
              </a:rPr>
              <a:t>Ba Nguyễn</a:t>
            </a:r>
            <a:endParaRPr>
              <a:solidFill>
                <a:schemeClr val="dk2"/>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40"/>
          <p:cNvSpPr txBox="1"/>
          <p:nvPr>
            <p:ph type="title"/>
          </p:nvPr>
        </p:nvSpPr>
        <p:spPr>
          <a:xfrm>
            <a:off x="729450" y="57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USE</a:t>
            </a:r>
            <a:endParaRPr/>
          </a:p>
        </p:txBody>
      </p:sp>
      <p:sp>
        <p:nvSpPr>
          <p:cNvPr id="246" name="Google Shape;246;p40"/>
          <p:cNvSpPr txBox="1"/>
          <p:nvPr>
            <p:ph idx="1" type="body"/>
          </p:nvPr>
        </p:nvSpPr>
        <p:spPr>
          <a:xfrm>
            <a:off x="729450" y="1335125"/>
            <a:ext cx="7688700" cy="35748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 Trước khi thực hiện các câu lệnh truy vấn, chúng ta cần xác định CSDL nào sẽ được sử dụng, các câu lệnh truy vấn sẽ được áp dụng trên CSDL đó:</a:t>
            </a:r>
            <a:endParaRPr>
              <a:solidFill>
                <a:schemeClr val="dk2"/>
              </a:solidFill>
              <a:latin typeface="Open Sans"/>
              <a:ea typeface="Open Sans"/>
              <a:cs typeface="Open Sans"/>
              <a:sym typeface="Open Sans"/>
            </a:endParaRPr>
          </a:p>
          <a:p>
            <a:pPr indent="-311150" lvl="0" marL="457200" rtl="0" algn="l">
              <a:lnSpc>
                <a:spcPct val="150000"/>
              </a:lnSpc>
              <a:spcBef>
                <a:spcPts val="1000"/>
              </a:spcBef>
              <a:spcAft>
                <a:spcPts val="0"/>
              </a:spcAft>
              <a:buClr>
                <a:schemeClr val="dk2"/>
              </a:buClr>
              <a:buSzPts val="1300"/>
              <a:buFont typeface="Open Sans"/>
              <a:buChar char="-"/>
            </a:pPr>
            <a:r>
              <a:rPr lang="vi">
                <a:solidFill>
                  <a:schemeClr val="dk2"/>
                </a:solidFill>
                <a:latin typeface="Open Sans"/>
                <a:ea typeface="Open Sans"/>
                <a:cs typeface="Open Sans"/>
                <a:sym typeface="Open Sans"/>
              </a:rPr>
              <a:t>Chạy câu lệnh: </a:t>
            </a:r>
            <a:r>
              <a:rPr lang="vi">
                <a:solidFill>
                  <a:srgbClr val="859900"/>
                </a:solidFill>
                <a:latin typeface="Fira Code Light"/>
                <a:ea typeface="Fira Code Light"/>
                <a:cs typeface="Fira Code Light"/>
                <a:sym typeface="Fira Code Light"/>
              </a:rPr>
              <a:t>USE</a:t>
            </a:r>
            <a:r>
              <a:rPr lang="vi">
                <a:solidFill>
                  <a:srgbClr val="BBBBBB"/>
                </a:solidFill>
                <a:latin typeface="Fira Code Light"/>
                <a:ea typeface="Fira Code Light"/>
                <a:cs typeface="Fira Code Light"/>
                <a:sym typeface="Fira Code Light"/>
              </a:rPr>
              <a:t> sql_store</a:t>
            </a:r>
            <a:r>
              <a:rPr lang="vi">
                <a:solidFill>
                  <a:srgbClr val="BBBBBB"/>
                </a:solidFill>
                <a:latin typeface="Open Sans"/>
                <a:ea typeface="Open Sans"/>
                <a:cs typeface="Open Sans"/>
                <a:sym typeface="Open Sans"/>
              </a:rPr>
              <a:t> </a:t>
            </a:r>
            <a:r>
              <a:rPr lang="vi">
                <a:solidFill>
                  <a:schemeClr val="dk2"/>
                </a:solidFill>
                <a:latin typeface="Open Sans"/>
                <a:ea typeface="Open Sans"/>
                <a:cs typeface="Open Sans"/>
                <a:sym typeface="Open Sans"/>
              </a:rPr>
              <a:t>trong Query window</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Char char="-"/>
            </a:pPr>
            <a:r>
              <a:rPr lang="vi">
                <a:solidFill>
                  <a:schemeClr val="dk2"/>
                </a:solidFill>
                <a:latin typeface="Open Sans"/>
                <a:ea typeface="Open Sans"/>
                <a:cs typeface="Open Sans"/>
                <a:sym typeface="Open Sans"/>
              </a:rPr>
              <a:t>Double-click vào CSDL trong Navigator panel</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 Chỉ cần </a:t>
            </a:r>
            <a:r>
              <a:rPr b="1" lang="vi">
                <a:solidFill>
                  <a:schemeClr val="dk2"/>
                </a:solidFill>
                <a:latin typeface="Open Sans"/>
                <a:ea typeface="Open Sans"/>
                <a:cs typeface="Open Sans"/>
                <a:sym typeface="Open Sans"/>
              </a:rPr>
              <a:t>USE</a:t>
            </a:r>
            <a:r>
              <a:rPr lang="vi">
                <a:solidFill>
                  <a:schemeClr val="dk2"/>
                </a:solidFill>
                <a:latin typeface="Open Sans"/>
                <a:ea typeface="Open Sans"/>
                <a:cs typeface="Open Sans"/>
                <a:sym typeface="Open Sans"/>
              </a:rPr>
              <a:t> 1 lần thôi nhé 🤣</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1000"/>
              </a:spcAft>
              <a:buNone/>
            </a:pPr>
            <a:r>
              <a:t/>
            </a:r>
            <a:endParaRPr>
              <a:solidFill>
                <a:schemeClr val="dk2"/>
              </a:solidFill>
              <a:latin typeface="Open Sans"/>
              <a:ea typeface="Open Sans"/>
              <a:cs typeface="Open Sans"/>
              <a:sym typeface="Open Sans"/>
            </a:endParaRPr>
          </a:p>
        </p:txBody>
      </p:sp>
      <p:pic>
        <p:nvPicPr>
          <p:cNvPr id="247" name="Google Shape;247;p40"/>
          <p:cNvPicPr preferRelativeResize="0"/>
          <p:nvPr/>
        </p:nvPicPr>
        <p:blipFill>
          <a:blip r:embed="rId3">
            <a:alphaModFix/>
          </a:blip>
          <a:stretch>
            <a:fillRect/>
          </a:stretch>
        </p:blipFill>
        <p:spPr>
          <a:xfrm>
            <a:off x="4829775" y="2739000"/>
            <a:ext cx="3588376" cy="2124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729450" y="57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SELECT</a:t>
            </a:r>
            <a:endParaRPr/>
          </a:p>
        </p:txBody>
      </p:sp>
      <p:sp>
        <p:nvSpPr>
          <p:cNvPr id="253" name="Google Shape;253;p41"/>
          <p:cNvSpPr txBox="1"/>
          <p:nvPr>
            <p:ph idx="1" type="body"/>
          </p:nvPr>
        </p:nvSpPr>
        <p:spPr>
          <a:xfrm>
            <a:off x="729450" y="1335125"/>
            <a:ext cx="7688700" cy="35748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 Câu lệnh (mệnh đề) </a:t>
            </a:r>
            <a:r>
              <a:rPr b="1" lang="vi">
                <a:solidFill>
                  <a:schemeClr val="dk2"/>
                </a:solidFill>
                <a:latin typeface="Open Sans"/>
                <a:ea typeface="Open Sans"/>
                <a:cs typeface="Open Sans"/>
                <a:sym typeface="Open Sans"/>
              </a:rPr>
              <a:t>SELECT</a:t>
            </a:r>
            <a:r>
              <a:rPr lang="vi">
                <a:solidFill>
                  <a:schemeClr val="dk2"/>
                </a:solidFill>
                <a:latin typeface="Open Sans"/>
                <a:ea typeface="Open Sans"/>
                <a:cs typeface="Open Sans"/>
                <a:sym typeface="Open Sans"/>
              </a:rPr>
              <a:t> cho phép lấy dữ liệu từ một hoặc nhiều bảng dữ liệu</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Cú pháp:</a:t>
            </a:r>
            <a:endParaRPr>
              <a:solidFill>
                <a:schemeClr val="dk2"/>
              </a:solidFill>
              <a:latin typeface="Open Sans"/>
              <a:ea typeface="Open Sans"/>
              <a:cs typeface="Open Sans"/>
              <a:sym typeface="Open Sans"/>
            </a:endParaRPr>
          </a:p>
          <a:p>
            <a:pPr indent="0" lvl="0" marL="0" rtl="0" algn="l">
              <a:lnSpc>
                <a:spcPct val="135714"/>
              </a:lnSpc>
              <a:spcBef>
                <a:spcPts val="1000"/>
              </a:spcBef>
              <a:spcAft>
                <a:spcPts val="0"/>
              </a:spcAft>
              <a:buNone/>
            </a:pPr>
            <a:r>
              <a:rPr lang="vi">
                <a:solidFill>
                  <a:srgbClr val="859900"/>
                </a:solidFill>
                <a:latin typeface="Fira Code Light"/>
                <a:ea typeface="Fira Code Light"/>
                <a:cs typeface="Fira Code Light"/>
                <a:sym typeface="Fira Code Light"/>
              </a:rPr>
              <a:t>SELECT</a:t>
            </a:r>
            <a:r>
              <a:rPr lang="vi">
                <a:solidFill>
                  <a:srgbClr val="BBBBBB"/>
                </a:solidFill>
                <a:latin typeface="Fira Code Light"/>
                <a:ea typeface="Fira Code Light"/>
                <a:cs typeface="Fira Code Light"/>
                <a:sym typeface="Fira Code Light"/>
              </a:rPr>
              <a:t> [DISTINCT] column_list</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859900"/>
                </a:solidFill>
                <a:latin typeface="Fira Code Light"/>
                <a:ea typeface="Fira Code Light"/>
                <a:cs typeface="Fira Code Light"/>
                <a:sym typeface="Fira Code Light"/>
              </a:rPr>
              <a:t>FROM</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table</a:t>
            </a:r>
            <a:r>
              <a:rPr lang="vi">
                <a:solidFill>
                  <a:srgbClr val="BBBBBB"/>
                </a:solidFill>
                <a:latin typeface="Fira Code Light"/>
                <a:ea typeface="Fira Code Light"/>
                <a:cs typeface="Fira Code Light"/>
                <a:sym typeface="Fira Code Light"/>
              </a:rPr>
              <a:t>;</a:t>
            </a:r>
            <a:endParaRPr>
              <a:solidFill>
                <a:schemeClr val="dk2"/>
              </a:solidFill>
              <a:latin typeface="Fira Code Light"/>
              <a:ea typeface="Fira Code Light"/>
              <a:cs typeface="Fira Code Light"/>
              <a:sym typeface="Fira Code Light"/>
            </a:endParaRPr>
          </a:p>
          <a:p>
            <a:pPr indent="0" lvl="0" marL="0" rtl="0" algn="l">
              <a:lnSpc>
                <a:spcPct val="150000"/>
              </a:lnSpc>
              <a:spcBef>
                <a:spcPts val="1000"/>
              </a:spcBef>
              <a:spcAft>
                <a:spcPts val="0"/>
              </a:spcAft>
              <a:buNone/>
            </a:pPr>
            <a:r>
              <a:t/>
            </a:r>
            <a:endParaRPr>
              <a:solidFill>
                <a:schemeClr val="dk2"/>
              </a:solidFill>
              <a:latin typeface="Open Sans"/>
              <a:ea typeface="Open Sans"/>
              <a:cs typeface="Open Sans"/>
              <a:sym typeface="Open Sans"/>
            </a:endParaRPr>
          </a:p>
          <a:p>
            <a:pPr indent="-311150" lvl="0" marL="457200" rtl="0" algn="l">
              <a:lnSpc>
                <a:spcPct val="150000"/>
              </a:lnSpc>
              <a:spcBef>
                <a:spcPts val="1000"/>
              </a:spcBef>
              <a:spcAft>
                <a:spcPts val="0"/>
              </a:spcAft>
              <a:buClr>
                <a:schemeClr val="dk2"/>
              </a:buClr>
              <a:buSzPts val="1300"/>
              <a:buFont typeface="Open Sans"/>
              <a:buChar char="-"/>
            </a:pPr>
            <a:r>
              <a:rPr lang="vi">
                <a:solidFill>
                  <a:schemeClr val="dk2"/>
                </a:solidFill>
                <a:latin typeface="Open Sans"/>
                <a:ea typeface="Open Sans"/>
                <a:cs typeface="Open Sans"/>
                <a:sym typeface="Open Sans"/>
              </a:rPr>
              <a:t>Mệnh đề </a:t>
            </a:r>
            <a:r>
              <a:rPr b="1" lang="vi">
                <a:solidFill>
                  <a:schemeClr val="dk2"/>
                </a:solidFill>
                <a:latin typeface="Open Sans"/>
                <a:ea typeface="Open Sans"/>
                <a:cs typeface="Open Sans"/>
                <a:sym typeface="Open Sans"/>
              </a:rPr>
              <a:t>FROM</a:t>
            </a:r>
            <a:r>
              <a:rPr lang="vi">
                <a:solidFill>
                  <a:schemeClr val="dk2"/>
                </a:solidFill>
                <a:latin typeface="Open Sans"/>
                <a:ea typeface="Open Sans"/>
                <a:cs typeface="Open Sans"/>
                <a:sym typeface="Open Sans"/>
              </a:rPr>
              <a:t> chỉ định dữ liệu sẽ được lấy từ bảng nào trong CSDL</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Char char="-"/>
            </a:pPr>
            <a:r>
              <a:rPr lang="vi">
                <a:solidFill>
                  <a:schemeClr val="dk2"/>
                </a:solidFill>
                <a:latin typeface="Open Sans"/>
                <a:ea typeface="Open Sans"/>
                <a:cs typeface="Open Sans"/>
                <a:sym typeface="Open Sans"/>
              </a:rPr>
              <a:t>Mệnh đề </a:t>
            </a:r>
            <a:r>
              <a:rPr b="1" lang="vi">
                <a:solidFill>
                  <a:schemeClr val="dk2"/>
                </a:solidFill>
                <a:latin typeface="Open Sans"/>
                <a:ea typeface="Open Sans"/>
                <a:cs typeface="Open Sans"/>
                <a:sym typeface="Open Sans"/>
              </a:rPr>
              <a:t>SELECT</a:t>
            </a:r>
            <a:r>
              <a:rPr lang="vi">
                <a:solidFill>
                  <a:schemeClr val="dk2"/>
                </a:solidFill>
                <a:latin typeface="Open Sans"/>
                <a:ea typeface="Open Sans"/>
                <a:cs typeface="Open Sans"/>
                <a:sym typeface="Open Sans"/>
              </a:rPr>
              <a:t> chỉ định các cột (fields) nào sẽ được lấy ra</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Char char="-"/>
            </a:pPr>
            <a:r>
              <a:rPr lang="vi">
                <a:solidFill>
                  <a:schemeClr val="dk2"/>
                </a:solidFill>
                <a:latin typeface="Open Sans"/>
                <a:ea typeface="Open Sans"/>
                <a:cs typeface="Open Sans"/>
                <a:sym typeface="Open Sans"/>
              </a:rPr>
              <a:t>Từ khóa </a:t>
            </a:r>
            <a:r>
              <a:rPr b="1" lang="vi">
                <a:solidFill>
                  <a:schemeClr val="dk2"/>
                </a:solidFill>
                <a:latin typeface="Open Sans"/>
                <a:ea typeface="Open Sans"/>
                <a:cs typeface="Open Sans"/>
                <a:sym typeface="Open Sans"/>
              </a:rPr>
              <a:t>DISTINCT</a:t>
            </a:r>
            <a:r>
              <a:rPr lang="vi">
                <a:solidFill>
                  <a:schemeClr val="dk2"/>
                </a:solidFill>
                <a:latin typeface="Open Sans"/>
                <a:ea typeface="Open Sans"/>
                <a:cs typeface="Open Sans"/>
                <a:sym typeface="Open Sans"/>
              </a:rPr>
              <a:t> là tùy chọn, được sử dụng để loại bỏ các kết quả trùng lặp</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1000"/>
              </a:spcAft>
              <a:buNone/>
            </a:pPr>
            <a:r>
              <a:rPr lang="vi">
                <a:solidFill>
                  <a:schemeClr val="dk2"/>
                </a:solidFill>
                <a:latin typeface="Open Sans"/>
                <a:ea typeface="Open Sans"/>
                <a:cs typeface="Open Sans"/>
                <a:sym typeface="Open Sans"/>
              </a:rPr>
              <a:t>💡 Câu lệnh </a:t>
            </a:r>
            <a:r>
              <a:rPr b="1" lang="vi">
                <a:solidFill>
                  <a:schemeClr val="dk2"/>
                </a:solidFill>
                <a:latin typeface="Open Sans"/>
                <a:ea typeface="Open Sans"/>
                <a:cs typeface="Open Sans"/>
                <a:sym typeface="Open Sans"/>
              </a:rPr>
              <a:t>SELECT</a:t>
            </a:r>
            <a:r>
              <a:rPr lang="vi">
                <a:solidFill>
                  <a:schemeClr val="dk2"/>
                </a:solidFill>
                <a:latin typeface="Open Sans"/>
                <a:ea typeface="Open Sans"/>
                <a:cs typeface="Open Sans"/>
                <a:sym typeface="Open Sans"/>
              </a:rPr>
              <a:t> có thể sử dụng mà không cần mệnh đề </a:t>
            </a:r>
            <a:r>
              <a:rPr b="1" lang="vi">
                <a:solidFill>
                  <a:schemeClr val="dk2"/>
                </a:solidFill>
                <a:latin typeface="Open Sans"/>
                <a:ea typeface="Open Sans"/>
                <a:cs typeface="Open Sans"/>
                <a:sym typeface="Open Sans"/>
              </a:rPr>
              <a:t>FROM</a:t>
            </a:r>
            <a:endParaRPr>
              <a:solidFill>
                <a:schemeClr val="dk2"/>
              </a:solidFill>
              <a:latin typeface="Open Sans"/>
              <a:ea typeface="Open Sans"/>
              <a:cs typeface="Open Sans"/>
              <a:sym typeface="Open Sans"/>
            </a:endParaRPr>
          </a:p>
        </p:txBody>
      </p:sp>
      <p:grpSp>
        <p:nvGrpSpPr>
          <p:cNvPr id="254" name="Google Shape;254;p41"/>
          <p:cNvGrpSpPr/>
          <p:nvPr/>
        </p:nvGrpSpPr>
        <p:grpSpPr>
          <a:xfrm>
            <a:off x="4472300" y="2283600"/>
            <a:ext cx="2268000" cy="576300"/>
            <a:chOff x="3151775" y="3589500"/>
            <a:chExt cx="2268000" cy="576300"/>
          </a:xfrm>
        </p:grpSpPr>
        <p:sp>
          <p:nvSpPr>
            <p:cNvPr id="255" name="Google Shape;255;p41"/>
            <p:cNvSpPr/>
            <p:nvPr/>
          </p:nvSpPr>
          <p:spPr>
            <a:xfrm>
              <a:off x="3151775" y="3589500"/>
              <a:ext cx="970200" cy="5763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vi" sz="1300">
                  <a:latin typeface="Open Sans"/>
                  <a:ea typeface="Open Sans"/>
                  <a:cs typeface="Open Sans"/>
                  <a:sym typeface="Open Sans"/>
                </a:rPr>
                <a:t>FROM</a:t>
              </a:r>
              <a:endParaRPr b="1" sz="1300">
                <a:latin typeface="Open Sans"/>
                <a:ea typeface="Open Sans"/>
                <a:cs typeface="Open Sans"/>
                <a:sym typeface="Open Sans"/>
              </a:endParaRPr>
            </a:p>
          </p:txBody>
        </p:sp>
        <p:sp>
          <p:nvSpPr>
            <p:cNvPr id="256" name="Google Shape;256;p41"/>
            <p:cNvSpPr/>
            <p:nvPr/>
          </p:nvSpPr>
          <p:spPr>
            <a:xfrm>
              <a:off x="4449575" y="3589500"/>
              <a:ext cx="970200" cy="5763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vi" sz="1300">
                  <a:latin typeface="Open Sans"/>
                  <a:ea typeface="Open Sans"/>
                  <a:cs typeface="Open Sans"/>
                  <a:sym typeface="Open Sans"/>
                </a:rPr>
                <a:t>SELECT</a:t>
              </a:r>
              <a:endParaRPr b="1" sz="1300">
                <a:latin typeface="Open Sans"/>
                <a:ea typeface="Open Sans"/>
                <a:cs typeface="Open Sans"/>
                <a:sym typeface="Open Sans"/>
              </a:endParaRPr>
            </a:p>
          </p:txBody>
        </p:sp>
        <p:cxnSp>
          <p:nvCxnSpPr>
            <p:cNvPr id="257" name="Google Shape;257;p41"/>
            <p:cNvCxnSpPr>
              <a:stCxn id="255" idx="3"/>
              <a:endCxn id="256" idx="1"/>
            </p:cNvCxnSpPr>
            <p:nvPr/>
          </p:nvCxnSpPr>
          <p:spPr>
            <a:xfrm>
              <a:off x="4121975" y="3877650"/>
              <a:ext cx="327600" cy="0"/>
            </a:xfrm>
            <a:prstGeom prst="straightConnector1">
              <a:avLst/>
            </a:prstGeom>
            <a:noFill/>
            <a:ln cap="flat" cmpd="sng" w="9525">
              <a:solidFill>
                <a:schemeClr val="accent1"/>
              </a:solidFill>
              <a:prstDash val="dash"/>
              <a:round/>
              <a:headEnd len="med" w="med" type="none"/>
              <a:tailEnd len="med" w="med" type="triangle"/>
            </a:ln>
          </p:spPr>
        </p:cxn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2"/>
          <p:cNvSpPr txBox="1"/>
          <p:nvPr>
            <p:ph type="title"/>
          </p:nvPr>
        </p:nvSpPr>
        <p:spPr>
          <a:xfrm>
            <a:off x="729450" y="57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SELECT</a:t>
            </a:r>
            <a:endParaRPr/>
          </a:p>
        </p:txBody>
      </p:sp>
      <p:sp>
        <p:nvSpPr>
          <p:cNvPr id="263" name="Google Shape;263;p42"/>
          <p:cNvSpPr txBox="1"/>
          <p:nvPr>
            <p:ph idx="1" type="body"/>
          </p:nvPr>
        </p:nvSpPr>
        <p:spPr>
          <a:xfrm>
            <a:off x="729450" y="1335125"/>
            <a:ext cx="7688700" cy="35748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Ví dụ:</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 Cú pháp </a:t>
            </a:r>
            <a:r>
              <a:rPr lang="vi">
                <a:solidFill>
                  <a:srgbClr val="859900"/>
                </a:solidFill>
                <a:latin typeface="Fira Code Light"/>
                <a:ea typeface="Fira Code Light"/>
                <a:cs typeface="Fira Code Light"/>
                <a:sym typeface="Fira Code Light"/>
              </a:rPr>
              <a:t>--</a:t>
            </a:r>
            <a:r>
              <a:rPr lang="vi">
                <a:solidFill>
                  <a:schemeClr val="dk2"/>
                </a:solidFill>
                <a:latin typeface="Open Sans"/>
                <a:ea typeface="Open Sans"/>
                <a:cs typeface="Open Sans"/>
                <a:sym typeface="Open Sans"/>
              </a:rPr>
              <a:t> dùng để “comment” một dòng lệnh </a:t>
            </a:r>
            <a:r>
              <a:rPr b="1" lang="vi">
                <a:solidFill>
                  <a:schemeClr val="dk2"/>
                </a:solidFill>
                <a:latin typeface="Open Sans"/>
                <a:ea typeface="Open Sans"/>
                <a:cs typeface="Open Sans"/>
                <a:sym typeface="Open Sans"/>
              </a:rPr>
              <a:t>SQL</a:t>
            </a:r>
            <a:r>
              <a:rPr lang="vi">
                <a:solidFill>
                  <a:schemeClr val="dk2"/>
                </a:solidFill>
                <a:latin typeface="Open Sans"/>
                <a:ea typeface="Open Sans"/>
                <a:cs typeface="Open Sans"/>
                <a:sym typeface="Open Sans"/>
              </a:rPr>
              <a:t> </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1000"/>
              </a:spcAft>
              <a:buNone/>
            </a:pPr>
            <a:r>
              <a:rPr lang="vi">
                <a:solidFill>
                  <a:schemeClr val="dk2"/>
                </a:solidFill>
                <a:latin typeface="Open Sans"/>
                <a:ea typeface="Open Sans"/>
                <a:cs typeface="Open Sans"/>
                <a:sym typeface="Open Sans"/>
              </a:rPr>
              <a:t>💡 Nên chỉ định rõ ràng các cột dữ liệu cần lấy, kể cả trong trường hợp lấy tất cả các cột 😜, việc đó làm giảm tiêu tốn tài nguyên máy chủ, bảo mật hơn, và quản lý result tốt hơn</a:t>
            </a:r>
            <a:endParaRPr>
              <a:solidFill>
                <a:schemeClr val="dk2"/>
              </a:solidFill>
              <a:latin typeface="Open Sans"/>
              <a:ea typeface="Open Sans"/>
              <a:cs typeface="Open Sans"/>
              <a:sym typeface="Open Sans"/>
            </a:endParaRPr>
          </a:p>
        </p:txBody>
      </p:sp>
      <p:sp>
        <p:nvSpPr>
          <p:cNvPr id="264" name="Google Shape;264;p42"/>
          <p:cNvSpPr txBox="1"/>
          <p:nvPr/>
        </p:nvSpPr>
        <p:spPr>
          <a:xfrm>
            <a:off x="729450" y="1909925"/>
            <a:ext cx="3842700" cy="1679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sz="1300">
                <a:solidFill>
                  <a:schemeClr val="dk2"/>
                </a:solidFill>
                <a:latin typeface="Open Sans"/>
                <a:ea typeface="Open Sans"/>
                <a:cs typeface="Open Sans"/>
                <a:sym typeface="Open Sans"/>
              </a:rPr>
              <a:t>Lấy toàn bộ records trong bảng </a:t>
            </a:r>
            <a:r>
              <a:rPr b="1" lang="vi" sz="1300">
                <a:solidFill>
                  <a:schemeClr val="dk2"/>
                </a:solidFill>
                <a:latin typeface="Open Sans"/>
                <a:ea typeface="Open Sans"/>
                <a:cs typeface="Open Sans"/>
                <a:sym typeface="Open Sans"/>
              </a:rPr>
              <a:t>customers</a:t>
            </a:r>
            <a:endParaRPr sz="1300">
              <a:solidFill>
                <a:schemeClr val="dk2"/>
              </a:solidFill>
              <a:highlight>
                <a:srgbClr val="002B36"/>
              </a:highlight>
              <a:latin typeface="Open Sans"/>
              <a:ea typeface="Open Sans"/>
              <a:cs typeface="Open Sans"/>
              <a:sym typeface="Open Sans"/>
            </a:endParaRPr>
          </a:p>
          <a:p>
            <a:pPr indent="0" lvl="0" marL="0" rtl="0" algn="l">
              <a:lnSpc>
                <a:spcPct val="135714"/>
              </a:lnSpc>
              <a:spcBef>
                <a:spcPts val="1000"/>
              </a:spcBef>
              <a:spcAft>
                <a:spcPts val="0"/>
              </a:spcAft>
              <a:buNone/>
            </a:pPr>
            <a:r>
              <a:rPr lang="vi" sz="1300">
                <a:solidFill>
                  <a:srgbClr val="859900"/>
                </a:solidFill>
                <a:latin typeface="Fira Code Light"/>
                <a:ea typeface="Fira Code Light"/>
                <a:cs typeface="Fira Code Light"/>
                <a:sym typeface="Fira Code Light"/>
              </a:rPr>
              <a:t>SELECT</a:t>
            </a:r>
            <a:r>
              <a:rPr lang="vi" sz="1300">
                <a:solidFill>
                  <a:srgbClr val="BBBBBB"/>
                </a:solidFill>
                <a:latin typeface="Fira Code Light"/>
                <a:ea typeface="Fira Code Light"/>
                <a:cs typeface="Fira Code Light"/>
                <a:sym typeface="Fira Code Light"/>
              </a:rPr>
              <a:t> </a:t>
            </a:r>
            <a:r>
              <a:rPr lang="vi" sz="1300">
                <a:solidFill>
                  <a:srgbClr val="859900"/>
                </a:solidFill>
                <a:latin typeface="Fira Code Light"/>
                <a:ea typeface="Fira Code Light"/>
                <a:cs typeface="Fira Code Light"/>
                <a:sym typeface="Fira Code Light"/>
              </a:rPr>
              <a:t>*</a:t>
            </a:r>
            <a:endParaRPr sz="1300">
              <a:solidFill>
                <a:srgbClr val="859900"/>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sz="1300">
                <a:solidFill>
                  <a:srgbClr val="657B83"/>
                </a:solidFill>
                <a:latin typeface="Fira Code Light"/>
                <a:ea typeface="Fira Code Light"/>
                <a:cs typeface="Fira Code Light"/>
                <a:sym typeface="Fira Code Light"/>
              </a:rPr>
              <a:t>-- FROM orders;</a:t>
            </a:r>
            <a:endParaRPr sz="1300">
              <a:solidFill>
                <a:srgbClr val="657B83"/>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sz="1300">
                <a:solidFill>
                  <a:srgbClr val="859900"/>
                </a:solidFill>
                <a:latin typeface="Fira Code Light"/>
                <a:ea typeface="Fira Code Light"/>
                <a:cs typeface="Fira Code Light"/>
                <a:sym typeface="Fira Code Light"/>
              </a:rPr>
              <a:t>FROM</a:t>
            </a:r>
            <a:r>
              <a:rPr lang="vi" sz="1300">
                <a:solidFill>
                  <a:srgbClr val="BBBBBB"/>
                </a:solidFill>
                <a:latin typeface="Fira Code Light"/>
                <a:ea typeface="Fira Code Light"/>
                <a:cs typeface="Fira Code Light"/>
                <a:sym typeface="Fira Code Light"/>
              </a:rPr>
              <a:t> customers;</a:t>
            </a:r>
            <a:endParaRPr sz="1300">
              <a:solidFill>
                <a:srgbClr val="BBBBBB"/>
              </a:solidFill>
              <a:latin typeface="Fira Code Light"/>
              <a:ea typeface="Fira Code Light"/>
              <a:cs typeface="Fira Code Light"/>
              <a:sym typeface="Fira Code Light"/>
            </a:endParaRPr>
          </a:p>
        </p:txBody>
      </p:sp>
      <p:sp>
        <p:nvSpPr>
          <p:cNvPr id="265" name="Google Shape;265;p42"/>
          <p:cNvSpPr txBox="1"/>
          <p:nvPr/>
        </p:nvSpPr>
        <p:spPr>
          <a:xfrm>
            <a:off x="4575450" y="1909925"/>
            <a:ext cx="3842700" cy="1679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sz="1300">
                <a:solidFill>
                  <a:schemeClr val="dk2"/>
                </a:solidFill>
                <a:latin typeface="Open Sans"/>
                <a:ea typeface="Open Sans"/>
                <a:cs typeface="Open Sans"/>
                <a:sym typeface="Open Sans"/>
              </a:rPr>
              <a:t>Lấy ra </a:t>
            </a:r>
            <a:r>
              <a:rPr b="1" lang="vi" sz="1300">
                <a:solidFill>
                  <a:schemeClr val="dk2"/>
                </a:solidFill>
                <a:latin typeface="Open Sans"/>
                <a:ea typeface="Open Sans"/>
                <a:cs typeface="Open Sans"/>
                <a:sym typeface="Open Sans"/>
              </a:rPr>
              <a:t>name</a:t>
            </a:r>
            <a:r>
              <a:rPr lang="vi" sz="1300">
                <a:solidFill>
                  <a:schemeClr val="dk2"/>
                </a:solidFill>
                <a:latin typeface="Open Sans"/>
                <a:ea typeface="Open Sans"/>
                <a:cs typeface="Open Sans"/>
                <a:sym typeface="Open Sans"/>
              </a:rPr>
              <a:t> và </a:t>
            </a:r>
            <a:r>
              <a:rPr b="1" lang="vi" sz="1300">
                <a:solidFill>
                  <a:schemeClr val="dk2"/>
                </a:solidFill>
                <a:latin typeface="Open Sans"/>
                <a:ea typeface="Open Sans"/>
                <a:cs typeface="Open Sans"/>
                <a:sym typeface="Open Sans"/>
              </a:rPr>
              <a:t>quantity_in_stock</a:t>
            </a:r>
            <a:r>
              <a:rPr lang="vi" sz="1300">
                <a:solidFill>
                  <a:schemeClr val="dk2"/>
                </a:solidFill>
                <a:latin typeface="Open Sans"/>
                <a:ea typeface="Open Sans"/>
                <a:cs typeface="Open Sans"/>
                <a:sym typeface="Open Sans"/>
              </a:rPr>
              <a:t> của toàn bộ records trong bảng </a:t>
            </a:r>
            <a:r>
              <a:rPr b="1" lang="vi" sz="1300">
                <a:solidFill>
                  <a:schemeClr val="dk2"/>
                </a:solidFill>
                <a:latin typeface="Open Sans"/>
                <a:ea typeface="Open Sans"/>
                <a:cs typeface="Open Sans"/>
                <a:sym typeface="Open Sans"/>
              </a:rPr>
              <a:t>products</a:t>
            </a:r>
            <a:endParaRPr sz="1300">
              <a:solidFill>
                <a:schemeClr val="dk2"/>
              </a:solidFill>
              <a:highlight>
                <a:srgbClr val="002B36"/>
              </a:highlight>
              <a:latin typeface="Open Sans"/>
              <a:ea typeface="Open Sans"/>
              <a:cs typeface="Open Sans"/>
              <a:sym typeface="Open Sans"/>
            </a:endParaRPr>
          </a:p>
          <a:p>
            <a:pPr indent="0" lvl="0" marL="0" rtl="0" algn="l">
              <a:lnSpc>
                <a:spcPct val="135714"/>
              </a:lnSpc>
              <a:spcBef>
                <a:spcPts val="1000"/>
              </a:spcBef>
              <a:spcAft>
                <a:spcPts val="0"/>
              </a:spcAft>
              <a:buNone/>
            </a:pPr>
            <a:r>
              <a:rPr lang="vi" sz="1300">
                <a:solidFill>
                  <a:srgbClr val="859900"/>
                </a:solidFill>
                <a:latin typeface="Fira Code Light"/>
                <a:ea typeface="Fira Code Light"/>
                <a:cs typeface="Fira Code Light"/>
                <a:sym typeface="Fira Code Light"/>
              </a:rPr>
              <a:t>SELECT</a:t>
            </a:r>
            <a:r>
              <a:rPr lang="vi" sz="1300">
                <a:solidFill>
                  <a:srgbClr val="BBBBBB"/>
                </a:solidFill>
                <a:latin typeface="Fira Code Light"/>
                <a:ea typeface="Fira Code Light"/>
                <a:cs typeface="Fira Code Light"/>
                <a:sym typeface="Fira Code Light"/>
              </a:rPr>
              <a:t> name, quantity_in_stock</a:t>
            </a:r>
            <a:endParaRPr sz="1300">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sz="1300">
                <a:solidFill>
                  <a:srgbClr val="859900"/>
                </a:solidFill>
                <a:latin typeface="Fira Code Light"/>
                <a:ea typeface="Fira Code Light"/>
                <a:cs typeface="Fira Code Light"/>
                <a:sym typeface="Fira Code Light"/>
              </a:rPr>
              <a:t>FROM</a:t>
            </a:r>
            <a:r>
              <a:rPr lang="vi" sz="1300">
                <a:solidFill>
                  <a:srgbClr val="BBBBBB"/>
                </a:solidFill>
                <a:latin typeface="Fira Code Light"/>
                <a:ea typeface="Fira Code Light"/>
                <a:cs typeface="Fira Code Light"/>
                <a:sym typeface="Fira Code Light"/>
              </a:rPr>
              <a:t> products;</a:t>
            </a:r>
            <a:endParaRPr sz="1300">
              <a:solidFill>
                <a:srgbClr val="BBBBBB"/>
              </a:solidFill>
              <a:latin typeface="Fira Code Light"/>
              <a:ea typeface="Fira Code Light"/>
              <a:cs typeface="Fira Code Light"/>
              <a:sym typeface="Fira Code Light"/>
            </a:endParaRPr>
          </a:p>
          <a:p>
            <a:pPr indent="0" lvl="0" marL="0" rtl="0" algn="l">
              <a:lnSpc>
                <a:spcPct val="135714"/>
              </a:lnSpc>
              <a:spcBef>
                <a:spcPts val="1000"/>
              </a:spcBef>
              <a:spcAft>
                <a:spcPts val="1000"/>
              </a:spcAft>
              <a:buNone/>
            </a:pPr>
            <a:r>
              <a:t/>
            </a:r>
            <a:endParaRPr sz="1300">
              <a:solidFill>
                <a:srgbClr val="BBBBBB"/>
              </a:solidFill>
              <a:latin typeface="Fira Code Light"/>
              <a:ea typeface="Fira Code Light"/>
              <a:cs typeface="Fira Code Light"/>
              <a:sym typeface="Fira Code 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729450" y="57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SELECT</a:t>
            </a:r>
            <a:endParaRPr/>
          </a:p>
        </p:txBody>
      </p:sp>
      <p:sp>
        <p:nvSpPr>
          <p:cNvPr id="271" name="Google Shape;271;p43"/>
          <p:cNvSpPr txBox="1"/>
          <p:nvPr>
            <p:ph idx="1" type="body"/>
          </p:nvPr>
        </p:nvSpPr>
        <p:spPr>
          <a:xfrm>
            <a:off x="729450" y="1335125"/>
            <a:ext cx="7688700" cy="35748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Có thể sử dụng các toán tử (hoặc hàm tổng hợp 🙄) trong mệnh đề </a:t>
            </a:r>
            <a:r>
              <a:rPr b="1" lang="vi">
                <a:solidFill>
                  <a:schemeClr val="dk2"/>
                </a:solidFill>
                <a:latin typeface="Open Sans"/>
                <a:ea typeface="Open Sans"/>
                <a:cs typeface="Open Sans"/>
                <a:sym typeface="Open Sans"/>
              </a:rPr>
              <a:t>SELECT</a:t>
            </a:r>
            <a:r>
              <a:rPr lang="vi">
                <a:solidFill>
                  <a:schemeClr val="dk2"/>
                </a:solidFill>
                <a:latin typeface="Open Sans"/>
                <a:ea typeface="Open Sans"/>
                <a:cs typeface="Open Sans"/>
                <a:sym typeface="Open Sans"/>
              </a:rPr>
              <a:t>, </a:t>
            </a:r>
            <a:r>
              <a:rPr b="1" lang="vi">
                <a:solidFill>
                  <a:schemeClr val="dk2"/>
                </a:solidFill>
                <a:latin typeface="Open Sans"/>
                <a:ea typeface="Open Sans"/>
                <a:cs typeface="Open Sans"/>
                <a:sym typeface="Open Sans"/>
              </a:rPr>
              <a:t>SQL</a:t>
            </a:r>
            <a:r>
              <a:rPr lang="vi">
                <a:solidFill>
                  <a:schemeClr val="dk2"/>
                </a:solidFill>
                <a:latin typeface="Open Sans"/>
                <a:ea typeface="Open Sans"/>
                <a:cs typeface="Open Sans"/>
                <a:sym typeface="Open Sans"/>
              </a:rPr>
              <a:t> hỗ trợ các toán tử giống như trong các ngôn ngữ lập trình</a:t>
            </a:r>
            <a:endParaRPr>
              <a:solidFill>
                <a:schemeClr val="dk2"/>
              </a:solidFill>
              <a:latin typeface="Open Sans"/>
              <a:ea typeface="Open Sans"/>
              <a:cs typeface="Open Sans"/>
              <a:sym typeface="Open Sans"/>
            </a:endParaRPr>
          </a:p>
          <a:p>
            <a:pPr indent="0" lvl="0" marL="0" rtl="0" algn="l">
              <a:lnSpc>
                <a:spcPct val="135714"/>
              </a:lnSpc>
              <a:spcBef>
                <a:spcPts val="1000"/>
              </a:spcBef>
              <a:spcAft>
                <a:spcPts val="0"/>
              </a:spcAft>
              <a:buNone/>
            </a:pPr>
            <a:r>
              <a:rPr lang="vi">
                <a:solidFill>
                  <a:srgbClr val="859900"/>
                </a:solidFill>
                <a:latin typeface="Fira Code Light"/>
                <a:ea typeface="Fira Code Light"/>
                <a:cs typeface="Fira Code Light"/>
                <a:sym typeface="Fira Code Light"/>
              </a:rPr>
              <a:t>SELECT</a:t>
            </a:r>
            <a:endParaRPr>
              <a:solidFill>
                <a:srgbClr val="859900"/>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BBBBBB"/>
                </a:solidFill>
                <a:latin typeface="Fira Code Light"/>
                <a:ea typeface="Fira Code Light"/>
                <a:cs typeface="Fira Code Light"/>
                <a:sym typeface="Fira Code Light"/>
              </a:rPr>
              <a:t>    first_name,</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BBBBBB"/>
                </a:solidFill>
                <a:latin typeface="Fira Code Light"/>
                <a:ea typeface="Fira Code Light"/>
                <a:cs typeface="Fira Code Light"/>
                <a:sym typeface="Fira Code Light"/>
              </a:rPr>
              <a:t>    last_name,</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BBBBBB"/>
                </a:solidFill>
                <a:latin typeface="Fira Code Light"/>
                <a:ea typeface="Fira Code Light"/>
                <a:cs typeface="Fira Code Light"/>
                <a:sym typeface="Fira Code Light"/>
              </a:rPr>
              <a:t>    points,</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BBBBBB"/>
                </a:solidFill>
                <a:latin typeface="Fira Code Light"/>
                <a:ea typeface="Fira Code Light"/>
                <a:cs typeface="Fira Code Light"/>
                <a:sym typeface="Fira Code Light"/>
              </a:rPr>
              <a:t>    (points </a:t>
            </a:r>
            <a:r>
              <a:rPr lang="vi">
                <a:solidFill>
                  <a:srgbClr val="859900"/>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D33682"/>
                </a:solidFill>
                <a:latin typeface="Fira Code Light"/>
                <a:ea typeface="Fira Code Light"/>
                <a:cs typeface="Fira Code Light"/>
                <a:sym typeface="Fira Code Light"/>
              </a:rPr>
              <a:t>10</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D33682"/>
                </a:solidFill>
                <a:latin typeface="Fira Code Light"/>
                <a:ea typeface="Fira Code Light"/>
                <a:cs typeface="Fira Code Light"/>
                <a:sym typeface="Fira Code Light"/>
              </a:rPr>
              <a:t>10</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AS</a:t>
            </a:r>
            <a:r>
              <a:rPr lang="vi">
                <a:solidFill>
                  <a:srgbClr val="BBBBBB"/>
                </a:solidFill>
                <a:latin typeface="Fira Code Light"/>
                <a:ea typeface="Fira Code Light"/>
                <a:cs typeface="Fira Code Light"/>
                <a:sym typeface="Fira Code Light"/>
              </a:rPr>
              <a:t> “calculate column”</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859900"/>
                </a:solidFill>
                <a:latin typeface="Fira Code Light"/>
                <a:ea typeface="Fira Code Light"/>
                <a:cs typeface="Fira Code Light"/>
                <a:sym typeface="Fira Code Light"/>
              </a:rPr>
              <a:t>FROM</a:t>
            </a:r>
            <a:endParaRPr>
              <a:solidFill>
                <a:srgbClr val="859900"/>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BBBBBB"/>
                </a:solidFill>
                <a:latin typeface="Fira Code Light"/>
                <a:ea typeface="Fira Code Light"/>
                <a:cs typeface="Fira Code Light"/>
                <a:sym typeface="Fira Code Light"/>
              </a:rPr>
              <a:t>    customers;</a:t>
            </a:r>
            <a:endParaRPr>
              <a:solidFill>
                <a:srgbClr val="859900"/>
              </a:solidFill>
              <a:latin typeface="Fira Code Light"/>
              <a:ea typeface="Fira Code Light"/>
              <a:cs typeface="Fira Code Light"/>
              <a:sym typeface="Fira Code Light"/>
            </a:endParaRPr>
          </a:p>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 Có thể đặt tên cho một cột trong bảng kết quả với </a:t>
            </a:r>
            <a:r>
              <a:rPr lang="vi">
                <a:solidFill>
                  <a:srgbClr val="859900"/>
                </a:solidFill>
                <a:latin typeface="Fira Code Light"/>
                <a:ea typeface="Fira Code Light"/>
                <a:cs typeface="Fira Code Light"/>
                <a:sym typeface="Fira Code Light"/>
              </a:rPr>
              <a:t>AS</a:t>
            </a:r>
            <a:r>
              <a:rPr lang="vi">
                <a:solidFill>
                  <a:schemeClr val="dk2"/>
                </a:solidFill>
                <a:latin typeface="Open Sans"/>
                <a:ea typeface="Open Sans"/>
                <a:cs typeface="Open Sans"/>
                <a:sym typeface="Open Sans"/>
              </a:rPr>
              <a:t> (alias)</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1000"/>
              </a:spcAft>
              <a:buNone/>
            </a:pPr>
            <a:r>
              <a:t/>
            </a:r>
            <a:endParaRPr>
              <a:solidFill>
                <a:schemeClr val="dk2"/>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729450" y="57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What is database?</a:t>
            </a:r>
            <a:endParaRPr/>
          </a:p>
        </p:txBody>
      </p:sp>
      <p:sp>
        <p:nvSpPr>
          <p:cNvPr id="140" name="Google Shape;140;p26"/>
          <p:cNvSpPr txBox="1"/>
          <p:nvPr>
            <p:ph idx="1" type="body"/>
          </p:nvPr>
        </p:nvSpPr>
        <p:spPr>
          <a:xfrm>
            <a:off x="729450" y="1335125"/>
            <a:ext cx="7688700" cy="35748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 Database (cơ sở dữ liệu - CSDL) là một bộ sưu tập dữ liệu được lưu trữ theo một cách nào đó mà có thể dễ dàng truy cập được.</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1000"/>
              </a:spcAft>
              <a:buNone/>
            </a:pPr>
            <a:r>
              <a:rPr lang="vi">
                <a:solidFill>
                  <a:schemeClr val="dk2"/>
                </a:solidFill>
                <a:latin typeface="Open Sans"/>
                <a:ea typeface="Open Sans"/>
                <a:cs typeface="Open Sans"/>
                <a:sym typeface="Open Sans"/>
              </a:rPr>
              <a:t>Để quản lý CSDL, chúng ta sử dụng các ứng dụng DBMS (Database Management System) để kết nối và truy vấn dữ liệu từ trong CSDL.</a:t>
            </a:r>
            <a:endParaRPr>
              <a:solidFill>
                <a:schemeClr val="dk2"/>
              </a:solidFill>
              <a:latin typeface="Open Sans"/>
              <a:ea typeface="Open Sans"/>
              <a:cs typeface="Open Sans"/>
              <a:sym typeface="Open Sans"/>
            </a:endParaRPr>
          </a:p>
        </p:txBody>
      </p:sp>
      <p:pic>
        <p:nvPicPr>
          <p:cNvPr id="141" name="Google Shape;141;p26"/>
          <p:cNvPicPr preferRelativeResize="0"/>
          <p:nvPr/>
        </p:nvPicPr>
        <p:blipFill>
          <a:blip r:embed="rId3">
            <a:alphaModFix/>
          </a:blip>
          <a:stretch>
            <a:fillRect/>
          </a:stretch>
        </p:blipFill>
        <p:spPr>
          <a:xfrm>
            <a:off x="2549547" y="2940526"/>
            <a:ext cx="4070881" cy="1980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4"/>
          <p:cNvSpPr txBox="1"/>
          <p:nvPr>
            <p:ph type="title"/>
          </p:nvPr>
        </p:nvSpPr>
        <p:spPr>
          <a:xfrm>
            <a:off x="729450" y="57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Exercise</a:t>
            </a:r>
            <a:endParaRPr/>
          </a:p>
        </p:txBody>
      </p:sp>
      <p:sp>
        <p:nvSpPr>
          <p:cNvPr id="277" name="Google Shape;277;p44"/>
          <p:cNvSpPr txBox="1"/>
          <p:nvPr>
            <p:ph idx="1" type="body"/>
          </p:nvPr>
        </p:nvSpPr>
        <p:spPr>
          <a:xfrm>
            <a:off x="729450" y="1335125"/>
            <a:ext cx="7688700" cy="35748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1000"/>
              </a:spcBef>
              <a:spcAft>
                <a:spcPts val="0"/>
              </a:spcAft>
              <a:buClr>
                <a:schemeClr val="dk2"/>
              </a:buClr>
              <a:buSzPts val="1300"/>
              <a:buFont typeface="Open Sans"/>
              <a:buAutoNum type="arabicPeriod"/>
            </a:pPr>
            <a:r>
              <a:rPr lang="vi">
                <a:solidFill>
                  <a:schemeClr val="dk2"/>
                </a:solidFill>
                <a:latin typeface="Open Sans"/>
                <a:ea typeface="Open Sans"/>
                <a:cs typeface="Open Sans"/>
                <a:sym typeface="Open Sans"/>
              </a:rPr>
              <a:t>Viết câu lệnh truy vấn lấy ra tất cả product trong bảng </a:t>
            </a:r>
            <a:r>
              <a:rPr b="1" lang="vi">
                <a:solidFill>
                  <a:schemeClr val="dk2"/>
                </a:solidFill>
                <a:latin typeface="Open Sans"/>
                <a:ea typeface="Open Sans"/>
                <a:cs typeface="Open Sans"/>
                <a:sym typeface="Open Sans"/>
              </a:rPr>
              <a:t>products</a:t>
            </a:r>
            <a:r>
              <a:rPr lang="vi">
                <a:solidFill>
                  <a:schemeClr val="dk2"/>
                </a:solidFill>
                <a:latin typeface="Open Sans"/>
                <a:ea typeface="Open Sans"/>
                <a:cs typeface="Open Sans"/>
                <a:sym typeface="Open Sans"/>
              </a:rPr>
              <a:t> với tiêu chí:</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Char char="-"/>
            </a:pPr>
            <a:r>
              <a:rPr lang="vi">
                <a:solidFill>
                  <a:schemeClr val="dk2"/>
                </a:solidFill>
                <a:latin typeface="Open Sans"/>
                <a:ea typeface="Open Sans"/>
                <a:cs typeface="Open Sans"/>
                <a:sym typeface="Open Sans"/>
              </a:rPr>
              <a:t>Tập kết quả chỉ bao gồm các cột name, unit price, và new price</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Char char="-"/>
            </a:pPr>
            <a:r>
              <a:rPr lang="vi">
                <a:solidFill>
                  <a:schemeClr val="dk2"/>
                </a:solidFill>
                <a:latin typeface="Open Sans"/>
                <a:ea typeface="Open Sans"/>
                <a:cs typeface="Open Sans"/>
                <a:sym typeface="Open Sans"/>
              </a:rPr>
              <a:t>new price = unit price * 10%</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AutoNum type="arabicPeriod"/>
            </a:pPr>
            <a:r>
              <a:rPr lang="vi">
                <a:solidFill>
                  <a:schemeClr val="dk2"/>
                </a:solidFill>
                <a:latin typeface="Open Sans"/>
                <a:ea typeface="Open Sans"/>
                <a:cs typeface="Open Sans"/>
                <a:sym typeface="Open Sans"/>
              </a:rPr>
              <a:t>Viết câu lệnh truy vấn lấy ra tất cả khách hàng trong bảng </a:t>
            </a:r>
            <a:r>
              <a:rPr b="1" lang="vi">
                <a:solidFill>
                  <a:schemeClr val="dk2"/>
                </a:solidFill>
                <a:latin typeface="Open Sans"/>
                <a:ea typeface="Open Sans"/>
                <a:cs typeface="Open Sans"/>
                <a:sym typeface="Open Sans"/>
              </a:rPr>
              <a:t>customers</a:t>
            </a:r>
            <a:r>
              <a:rPr lang="vi">
                <a:solidFill>
                  <a:schemeClr val="dk2"/>
                </a:solidFill>
                <a:latin typeface="Open Sans"/>
                <a:ea typeface="Open Sans"/>
                <a:cs typeface="Open Sans"/>
                <a:sym typeface="Open Sans"/>
              </a:rPr>
              <a:t> với tiêu chí:</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Char char="-"/>
            </a:pPr>
            <a:r>
              <a:rPr lang="vi">
                <a:solidFill>
                  <a:schemeClr val="dk2"/>
                </a:solidFill>
                <a:latin typeface="Open Sans"/>
                <a:ea typeface="Open Sans"/>
                <a:cs typeface="Open Sans"/>
                <a:sym typeface="Open Sans"/>
              </a:rPr>
              <a:t>Tập kết quả chỉ bao gồm các cột first name, last name, phone, address và points</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AutoNum type="arabicPeriod"/>
            </a:pPr>
            <a:r>
              <a:rPr lang="vi">
                <a:solidFill>
                  <a:schemeClr val="dk2"/>
                </a:solidFill>
                <a:latin typeface="Open Sans"/>
                <a:ea typeface="Open Sans"/>
                <a:cs typeface="Open Sans"/>
                <a:sym typeface="Open Sans"/>
              </a:rPr>
              <a:t>Viết câu lệnh truy vấn lấy ra tất cả records trong bảng </a:t>
            </a:r>
            <a:r>
              <a:rPr b="1" lang="vi">
                <a:solidFill>
                  <a:schemeClr val="dk2"/>
                </a:solidFill>
                <a:latin typeface="Open Sans"/>
                <a:ea typeface="Open Sans"/>
                <a:cs typeface="Open Sans"/>
                <a:sym typeface="Open Sans"/>
              </a:rPr>
              <a:t>products</a:t>
            </a:r>
            <a:r>
              <a:rPr lang="vi">
                <a:solidFill>
                  <a:schemeClr val="dk2"/>
                </a:solidFill>
                <a:latin typeface="Open Sans"/>
                <a:ea typeface="Open Sans"/>
                <a:cs typeface="Open Sans"/>
                <a:sym typeface="Open Sans"/>
              </a:rPr>
              <a:t> với tiêu chí:</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Char char="-"/>
            </a:pPr>
            <a:r>
              <a:rPr lang="vi">
                <a:solidFill>
                  <a:schemeClr val="dk2"/>
                </a:solidFill>
                <a:latin typeface="Open Sans"/>
                <a:ea typeface="Open Sans"/>
                <a:cs typeface="Open Sans"/>
                <a:sym typeface="Open Sans"/>
              </a:rPr>
              <a:t>Tập kết quả bao gồm 3 cột: Id, Name, và Inventory (quantity * price)</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AutoNum type="arabicPeriod"/>
            </a:pPr>
            <a:r>
              <a:rPr lang="vi">
                <a:solidFill>
                  <a:schemeClr val="dk2"/>
                </a:solidFill>
                <a:latin typeface="Open Sans"/>
                <a:ea typeface="Open Sans"/>
                <a:cs typeface="Open Sans"/>
                <a:sym typeface="Open Sans"/>
              </a:rPr>
              <a:t>Viết câu lệnh truy vấn lấy ra tất cả records trong bảng </a:t>
            </a:r>
            <a:r>
              <a:rPr b="1" lang="vi">
                <a:solidFill>
                  <a:schemeClr val="dk2"/>
                </a:solidFill>
                <a:latin typeface="Open Sans"/>
                <a:ea typeface="Open Sans"/>
                <a:cs typeface="Open Sans"/>
                <a:sym typeface="Open Sans"/>
              </a:rPr>
              <a:t>order_items</a:t>
            </a:r>
            <a:r>
              <a:rPr lang="vi">
                <a:solidFill>
                  <a:schemeClr val="dk2"/>
                </a:solidFill>
                <a:latin typeface="Open Sans"/>
                <a:ea typeface="Open Sans"/>
                <a:cs typeface="Open Sans"/>
                <a:sym typeface="Open Sans"/>
              </a:rPr>
              <a:t> với tiêu chí:</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Char char="-"/>
            </a:pPr>
            <a:r>
              <a:rPr lang="vi">
                <a:solidFill>
                  <a:schemeClr val="dk2"/>
                </a:solidFill>
                <a:latin typeface="Open Sans"/>
                <a:ea typeface="Open Sans"/>
                <a:cs typeface="Open Sans"/>
                <a:sym typeface="Open Sans"/>
              </a:rPr>
              <a:t>Tập kết quả bao gồm 3 cột: OrderId, ProductId, và Inventory (quantity * price)</a:t>
            </a:r>
            <a:endParaRPr>
              <a:solidFill>
                <a:schemeClr val="dk2"/>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5"/>
          <p:cNvSpPr txBox="1"/>
          <p:nvPr>
            <p:ph type="title"/>
          </p:nvPr>
        </p:nvSpPr>
        <p:spPr>
          <a:xfrm>
            <a:off x="729450" y="57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WHERE</a:t>
            </a:r>
            <a:endParaRPr/>
          </a:p>
        </p:txBody>
      </p:sp>
      <p:sp>
        <p:nvSpPr>
          <p:cNvPr id="283" name="Google Shape;283;p45"/>
          <p:cNvSpPr txBox="1"/>
          <p:nvPr>
            <p:ph idx="1" type="body"/>
          </p:nvPr>
        </p:nvSpPr>
        <p:spPr>
          <a:xfrm>
            <a:off x="729450" y="1335125"/>
            <a:ext cx="7688700" cy="35748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vi">
                <a:solidFill>
                  <a:schemeClr val="dk2"/>
                </a:solidFill>
                <a:latin typeface="Open Sans"/>
                <a:ea typeface="Open Sans"/>
                <a:cs typeface="Open Sans"/>
                <a:sym typeface="Open Sans"/>
              </a:rPr>
              <a:t>💡 </a:t>
            </a:r>
            <a:r>
              <a:rPr lang="vi">
                <a:solidFill>
                  <a:schemeClr val="dk2"/>
                </a:solidFill>
                <a:latin typeface="Open Sans"/>
                <a:ea typeface="Open Sans"/>
                <a:cs typeface="Open Sans"/>
                <a:sym typeface="Open Sans"/>
              </a:rPr>
              <a:t>Mệnh đề </a:t>
            </a:r>
            <a:r>
              <a:rPr b="1" lang="vi">
                <a:solidFill>
                  <a:schemeClr val="dk2"/>
                </a:solidFill>
                <a:latin typeface="Open Sans"/>
                <a:ea typeface="Open Sans"/>
                <a:cs typeface="Open Sans"/>
                <a:sym typeface="Open Sans"/>
              </a:rPr>
              <a:t>WHERE</a:t>
            </a:r>
            <a:r>
              <a:rPr lang="vi">
                <a:solidFill>
                  <a:schemeClr val="dk2"/>
                </a:solidFill>
                <a:latin typeface="Open Sans"/>
                <a:ea typeface="Open Sans"/>
                <a:cs typeface="Open Sans"/>
                <a:sym typeface="Open Sans"/>
              </a:rPr>
              <a:t> được sử dụng để lọc dữ liệu theo điều kiện chỉ định</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Cú pháp:</a:t>
            </a:r>
            <a:endParaRPr>
              <a:solidFill>
                <a:schemeClr val="dk2"/>
              </a:solidFill>
              <a:latin typeface="Open Sans"/>
              <a:ea typeface="Open Sans"/>
              <a:cs typeface="Open Sans"/>
              <a:sym typeface="Open Sans"/>
            </a:endParaRPr>
          </a:p>
          <a:p>
            <a:pPr indent="0" lvl="0" marL="0" rtl="0" algn="l">
              <a:lnSpc>
                <a:spcPct val="135714"/>
              </a:lnSpc>
              <a:spcBef>
                <a:spcPts val="1000"/>
              </a:spcBef>
              <a:spcAft>
                <a:spcPts val="0"/>
              </a:spcAft>
              <a:buNone/>
            </a:pPr>
            <a:r>
              <a:rPr lang="vi">
                <a:solidFill>
                  <a:srgbClr val="859900"/>
                </a:solidFill>
                <a:latin typeface="Fira Code Light"/>
                <a:ea typeface="Fira Code Light"/>
                <a:cs typeface="Fira Code Light"/>
                <a:sym typeface="Fira Code Light"/>
              </a:rPr>
              <a:t>SELECT</a:t>
            </a:r>
            <a:r>
              <a:rPr lang="vi">
                <a:solidFill>
                  <a:srgbClr val="BBBBBB"/>
                </a:solidFill>
                <a:latin typeface="Fira Code Light"/>
                <a:ea typeface="Fira Code Light"/>
                <a:cs typeface="Fira Code Light"/>
                <a:sym typeface="Fira Code Light"/>
              </a:rPr>
              <a:t> [DISTINCT] column_list</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859900"/>
                </a:solidFill>
                <a:latin typeface="Fira Code Light"/>
                <a:ea typeface="Fira Code Light"/>
                <a:cs typeface="Fira Code Light"/>
                <a:sym typeface="Fira Code Light"/>
              </a:rPr>
              <a:t>FROM</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table</a:t>
            </a:r>
            <a:endParaRPr>
              <a:solidFill>
                <a:srgbClr val="859900"/>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859900"/>
                </a:solidFill>
                <a:latin typeface="Fira Code Light"/>
                <a:ea typeface="Fira Code Light"/>
                <a:cs typeface="Fira Code Light"/>
                <a:sym typeface="Fira Code Light"/>
              </a:rPr>
              <a:t>WHERE</a:t>
            </a:r>
            <a:r>
              <a:rPr lang="vi">
                <a:solidFill>
                  <a:srgbClr val="BBBBBB"/>
                </a:solidFill>
                <a:latin typeface="Fira Code Light"/>
                <a:ea typeface="Fira Code Light"/>
                <a:cs typeface="Fira Code Light"/>
                <a:sym typeface="Fira Code Light"/>
              </a:rPr>
              <a:t> search_condition;</a:t>
            </a:r>
            <a:endParaRPr>
              <a:solidFill>
                <a:srgbClr val="BBBBBB"/>
              </a:solidFill>
              <a:latin typeface="Fira Code Light"/>
              <a:ea typeface="Fira Code Light"/>
              <a:cs typeface="Fira Code Light"/>
              <a:sym typeface="Fira Code Light"/>
            </a:endParaRPr>
          </a:p>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 Điều kiện </a:t>
            </a:r>
            <a:r>
              <a:rPr b="1" lang="vi">
                <a:solidFill>
                  <a:schemeClr val="dk2"/>
                </a:solidFill>
                <a:latin typeface="Open Sans"/>
                <a:ea typeface="Open Sans"/>
                <a:cs typeface="Open Sans"/>
                <a:sym typeface="Open Sans"/>
              </a:rPr>
              <a:t>search_condition</a:t>
            </a:r>
            <a:r>
              <a:rPr lang="vi">
                <a:solidFill>
                  <a:schemeClr val="dk2"/>
                </a:solidFill>
                <a:latin typeface="Open Sans"/>
                <a:ea typeface="Open Sans"/>
                <a:cs typeface="Open Sans"/>
                <a:sym typeface="Open Sans"/>
              </a:rPr>
              <a:t> là sự kết hợp của một hoặc nhiều điều kiện kết hợp với các toán tử logic. Các điều kiện là một biểu thức so sánh với kết quả là </a:t>
            </a:r>
            <a:r>
              <a:rPr b="1" lang="vi">
                <a:solidFill>
                  <a:schemeClr val="dk2"/>
                </a:solidFill>
                <a:latin typeface="Open Sans"/>
                <a:ea typeface="Open Sans"/>
                <a:cs typeface="Open Sans"/>
                <a:sym typeface="Open Sans"/>
              </a:rPr>
              <a:t>TRUE</a:t>
            </a:r>
            <a:r>
              <a:rPr lang="vi">
                <a:solidFill>
                  <a:schemeClr val="dk2"/>
                </a:solidFill>
                <a:latin typeface="Open Sans"/>
                <a:ea typeface="Open Sans"/>
                <a:cs typeface="Open Sans"/>
                <a:sym typeface="Open Sans"/>
              </a:rPr>
              <a:t>, </a:t>
            </a:r>
            <a:r>
              <a:rPr b="1" lang="vi">
                <a:solidFill>
                  <a:schemeClr val="dk2"/>
                </a:solidFill>
                <a:latin typeface="Open Sans"/>
                <a:ea typeface="Open Sans"/>
                <a:cs typeface="Open Sans"/>
                <a:sym typeface="Open Sans"/>
              </a:rPr>
              <a:t>FALSE</a:t>
            </a:r>
            <a:r>
              <a:rPr lang="vi">
                <a:solidFill>
                  <a:schemeClr val="dk2"/>
                </a:solidFill>
                <a:latin typeface="Open Sans"/>
                <a:ea typeface="Open Sans"/>
                <a:cs typeface="Open Sans"/>
                <a:sym typeface="Open Sans"/>
              </a:rPr>
              <a:t> hoặc </a:t>
            </a:r>
            <a:r>
              <a:rPr b="1" lang="vi">
                <a:solidFill>
                  <a:schemeClr val="dk2"/>
                </a:solidFill>
                <a:latin typeface="Open Sans"/>
                <a:ea typeface="Open Sans"/>
                <a:cs typeface="Open Sans"/>
                <a:sym typeface="Open Sans"/>
              </a:rPr>
              <a:t>UNKNOW</a:t>
            </a:r>
            <a:endParaRPr b="1">
              <a:solidFill>
                <a:schemeClr val="dk2"/>
              </a:solidFill>
              <a:latin typeface="Open Sans"/>
              <a:ea typeface="Open Sans"/>
              <a:cs typeface="Open Sans"/>
              <a:sym typeface="Open Sans"/>
            </a:endParaRPr>
          </a:p>
          <a:p>
            <a:pPr indent="0" lvl="0" marL="0" rtl="0" algn="l">
              <a:lnSpc>
                <a:spcPct val="150000"/>
              </a:lnSpc>
              <a:spcBef>
                <a:spcPts val="1000"/>
              </a:spcBef>
              <a:spcAft>
                <a:spcPts val="1000"/>
              </a:spcAft>
              <a:buNone/>
            </a:pPr>
            <a:r>
              <a:rPr lang="vi">
                <a:solidFill>
                  <a:schemeClr val="dk2"/>
                </a:solidFill>
                <a:latin typeface="Open Sans"/>
                <a:ea typeface="Open Sans"/>
                <a:cs typeface="Open Sans"/>
                <a:sym typeface="Open Sans"/>
              </a:rPr>
              <a:t>💡 Mệnh đề </a:t>
            </a:r>
            <a:r>
              <a:rPr b="1" lang="vi">
                <a:solidFill>
                  <a:schemeClr val="dk2"/>
                </a:solidFill>
                <a:latin typeface="Open Sans"/>
                <a:ea typeface="Open Sans"/>
                <a:cs typeface="Open Sans"/>
                <a:sym typeface="Open Sans"/>
              </a:rPr>
              <a:t>WHERE</a:t>
            </a:r>
            <a:r>
              <a:rPr lang="vi">
                <a:solidFill>
                  <a:schemeClr val="dk2"/>
                </a:solidFill>
                <a:latin typeface="Open Sans"/>
                <a:ea typeface="Open Sans"/>
                <a:cs typeface="Open Sans"/>
                <a:sym typeface="Open Sans"/>
              </a:rPr>
              <a:t> có thể sử dụng trong các câu lệnh khác như </a:t>
            </a:r>
            <a:r>
              <a:rPr b="1" lang="vi">
                <a:solidFill>
                  <a:schemeClr val="dk2"/>
                </a:solidFill>
                <a:latin typeface="Open Sans"/>
                <a:ea typeface="Open Sans"/>
                <a:cs typeface="Open Sans"/>
                <a:sym typeface="Open Sans"/>
              </a:rPr>
              <a:t>UPDATE</a:t>
            </a:r>
            <a:r>
              <a:rPr lang="vi">
                <a:solidFill>
                  <a:schemeClr val="dk2"/>
                </a:solidFill>
                <a:latin typeface="Open Sans"/>
                <a:ea typeface="Open Sans"/>
                <a:cs typeface="Open Sans"/>
                <a:sym typeface="Open Sans"/>
              </a:rPr>
              <a:t> và </a:t>
            </a:r>
            <a:r>
              <a:rPr b="1" lang="vi">
                <a:solidFill>
                  <a:schemeClr val="dk2"/>
                </a:solidFill>
                <a:latin typeface="Open Sans"/>
                <a:ea typeface="Open Sans"/>
                <a:cs typeface="Open Sans"/>
                <a:sym typeface="Open Sans"/>
              </a:rPr>
              <a:t>DELETE</a:t>
            </a:r>
            <a:endParaRPr>
              <a:solidFill>
                <a:schemeClr val="dk2"/>
              </a:solidFill>
              <a:latin typeface="Open Sans"/>
              <a:ea typeface="Open Sans"/>
              <a:cs typeface="Open Sans"/>
              <a:sym typeface="Open Sans"/>
            </a:endParaRPr>
          </a:p>
        </p:txBody>
      </p:sp>
      <p:grpSp>
        <p:nvGrpSpPr>
          <p:cNvPr id="284" name="Google Shape;284;p45"/>
          <p:cNvGrpSpPr/>
          <p:nvPr/>
        </p:nvGrpSpPr>
        <p:grpSpPr>
          <a:xfrm>
            <a:off x="4268025" y="2356550"/>
            <a:ext cx="3565800" cy="576300"/>
            <a:chOff x="4268025" y="2356550"/>
            <a:chExt cx="3565800" cy="576300"/>
          </a:xfrm>
        </p:grpSpPr>
        <p:grpSp>
          <p:nvGrpSpPr>
            <p:cNvPr id="285" name="Google Shape;285;p45"/>
            <p:cNvGrpSpPr/>
            <p:nvPr/>
          </p:nvGrpSpPr>
          <p:grpSpPr>
            <a:xfrm>
              <a:off x="4268025" y="2356550"/>
              <a:ext cx="2268000" cy="576300"/>
              <a:chOff x="3151775" y="3589500"/>
              <a:chExt cx="2268000" cy="576300"/>
            </a:xfrm>
          </p:grpSpPr>
          <p:sp>
            <p:nvSpPr>
              <p:cNvPr id="286" name="Google Shape;286;p45"/>
              <p:cNvSpPr/>
              <p:nvPr/>
            </p:nvSpPr>
            <p:spPr>
              <a:xfrm>
                <a:off x="3151775" y="3589500"/>
                <a:ext cx="970200" cy="5763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vi" sz="1300">
                    <a:latin typeface="Open Sans"/>
                    <a:ea typeface="Open Sans"/>
                    <a:cs typeface="Open Sans"/>
                    <a:sym typeface="Open Sans"/>
                  </a:rPr>
                  <a:t>FROM</a:t>
                </a:r>
                <a:endParaRPr b="1" sz="1300">
                  <a:latin typeface="Open Sans"/>
                  <a:ea typeface="Open Sans"/>
                  <a:cs typeface="Open Sans"/>
                  <a:sym typeface="Open Sans"/>
                </a:endParaRPr>
              </a:p>
            </p:txBody>
          </p:sp>
          <p:sp>
            <p:nvSpPr>
              <p:cNvPr id="287" name="Google Shape;287;p45"/>
              <p:cNvSpPr/>
              <p:nvPr/>
            </p:nvSpPr>
            <p:spPr>
              <a:xfrm>
                <a:off x="4449575" y="3589500"/>
                <a:ext cx="970200" cy="5763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vi" sz="1300">
                    <a:latin typeface="Open Sans"/>
                    <a:ea typeface="Open Sans"/>
                    <a:cs typeface="Open Sans"/>
                    <a:sym typeface="Open Sans"/>
                  </a:rPr>
                  <a:t>WHERE</a:t>
                </a:r>
                <a:endParaRPr b="1" sz="1300">
                  <a:latin typeface="Open Sans"/>
                  <a:ea typeface="Open Sans"/>
                  <a:cs typeface="Open Sans"/>
                  <a:sym typeface="Open Sans"/>
                </a:endParaRPr>
              </a:p>
            </p:txBody>
          </p:sp>
          <p:cxnSp>
            <p:nvCxnSpPr>
              <p:cNvPr id="288" name="Google Shape;288;p45"/>
              <p:cNvCxnSpPr>
                <a:stCxn id="286" idx="3"/>
                <a:endCxn id="287" idx="1"/>
              </p:cNvCxnSpPr>
              <p:nvPr/>
            </p:nvCxnSpPr>
            <p:spPr>
              <a:xfrm>
                <a:off x="4121975" y="3877650"/>
                <a:ext cx="327600" cy="0"/>
              </a:xfrm>
              <a:prstGeom prst="straightConnector1">
                <a:avLst/>
              </a:prstGeom>
              <a:noFill/>
              <a:ln cap="flat" cmpd="sng" w="9525">
                <a:solidFill>
                  <a:schemeClr val="accent1"/>
                </a:solidFill>
                <a:prstDash val="dash"/>
                <a:round/>
                <a:headEnd len="med" w="med" type="none"/>
                <a:tailEnd len="med" w="med" type="triangle"/>
              </a:ln>
            </p:spPr>
          </p:cxnSp>
        </p:grpSp>
        <p:sp>
          <p:nvSpPr>
            <p:cNvPr id="289" name="Google Shape;289;p45"/>
            <p:cNvSpPr/>
            <p:nvPr/>
          </p:nvSpPr>
          <p:spPr>
            <a:xfrm>
              <a:off x="6863625" y="2356550"/>
              <a:ext cx="970200" cy="576300"/>
            </a:xfrm>
            <a:prstGeom prst="roundRect">
              <a:avLst>
                <a:gd fmla="val 16667" name="adj"/>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vi" sz="1300">
                  <a:latin typeface="Open Sans"/>
                  <a:ea typeface="Open Sans"/>
                  <a:cs typeface="Open Sans"/>
                  <a:sym typeface="Open Sans"/>
                </a:rPr>
                <a:t>SELECT</a:t>
              </a:r>
              <a:endParaRPr b="1" sz="1300">
                <a:latin typeface="Open Sans"/>
                <a:ea typeface="Open Sans"/>
                <a:cs typeface="Open Sans"/>
                <a:sym typeface="Open Sans"/>
              </a:endParaRPr>
            </a:p>
          </p:txBody>
        </p:sp>
        <p:cxnSp>
          <p:nvCxnSpPr>
            <p:cNvPr id="290" name="Google Shape;290;p45"/>
            <p:cNvCxnSpPr>
              <a:stCxn id="287" idx="3"/>
              <a:endCxn id="289" idx="1"/>
            </p:cNvCxnSpPr>
            <p:nvPr/>
          </p:nvCxnSpPr>
          <p:spPr>
            <a:xfrm>
              <a:off x="6536025" y="2644700"/>
              <a:ext cx="327600" cy="0"/>
            </a:xfrm>
            <a:prstGeom prst="straightConnector1">
              <a:avLst/>
            </a:prstGeom>
            <a:noFill/>
            <a:ln cap="flat" cmpd="sng" w="9525">
              <a:solidFill>
                <a:schemeClr val="accent1"/>
              </a:solidFill>
              <a:prstDash val="dash"/>
              <a:round/>
              <a:headEnd len="med" w="med" type="none"/>
              <a:tailEnd len="med" w="med" type="triangle"/>
            </a:ln>
          </p:spPr>
        </p:cxn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6"/>
          <p:cNvSpPr txBox="1"/>
          <p:nvPr>
            <p:ph type="title"/>
          </p:nvPr>
        </p:nvSpPr>
        <p:spPr>
          <a:xfrm>
            <a:off x="729450" y="57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WHERE</a:t>
            </a:r>
            <a:endParaRPr/>
          </a:p>
        </p:txBody>
      </p:sp>
      <p:sp>
        <p:nvSpPr>
          <p:cNvPr id="296" name="Google Shape;296;p46"/>
          <p:cNvSpPr txBox="1"/>
          <p:nvPr>
            <p:ph idx="1" type="body"/>
          </p:nvPr>
        </p:nvSpPr>
        <p:spPr>
          <a:xfrm>
            <a:off x="729450" y="1335125"/>
            <a:ext cx="7688700" cy="35748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Ví dụ:</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 Các toán tử so sánh: </a:t>
            </a:r>
            <a:r>
              <a:rPr b="1" lang="vi">
                <a:solidFill>
                  <a:schemeClr val="dk2"/>
                </a:solidFill>
                <a:latin typeface="Open Sans"/>
                <a:ea typeface="Open Sans"/>
                <a:cs typeface="Open Sans"/>
                <a:sym typeface="Open Sans"/>
              </a:rPr>
              <a:t>&gt;</a:t>
            </a:r>
            <a:r>
              <a:rPr lang="vi">
                <a:solidFill>
                  <a:schemeClr val="dk2"/>
                </a:solidFill>
                <a:latin typeface="Open Sans"/>
                <a:ea typeface="Open Sans"/>
                <a:cs typeface="Open Sans"/>
                <a:sym typeface="Open Sans"/>
              </a:rPr>
              <a:t>, </a:t>
            </a:r>
            <a:r>
              <a:rPr b="1" lang="vi">
                <a:solidFill>
                  <a:schemeClr val="dk2"/>
                </a:solidFill>
                <a:latin typeface="Open Sans"/>
                <a:ea typeface="Open Sans"/>
                <a:cs typeface="Open Sans"/>
                <a:sym typeface="Open Sans"/>
              </a:rPr>
              <a:t>&gt;=</a:t>
            </a:r>
            <a:r>
              <a:rPr lang="vi">
                <a:solidFill>
                  <a:schemeClr val="dk2"/>
                </a:solidFill>
                <a:latin typeface="Open Sans"/>
                <a:ea typeface="Open Sans"/>
                <a:cs typeface="Open Sans"/>
                <a:sym typeface="Open Sans"/>
              </a:rPr>
              <a:t>, </a:t>
            </a:r>
            <a:r>
              <a:rPr b="1" lang="vi">
                <a:solidFill>
                  <a:schemeClr val="dk2"/>
                </a:solidFill>
                <a:latin typeface="Open Sans"/>
                <a:ea typeface="Open Sans"/>
                <a:cs typeface="Open Sans"/>
                <a:sym typeface="Open Sans"/>
              </a:rPr>
              <a:t>&lt;</a:t>
            </a:r>
            <a:r>
              <a:rPr lang="vi">
                <a:solidFill>
                  <a:schemeClr val="dk2"/>
                </a:solidFill>
                <a:latin typeface="Open Sans"/>
                <a:ea typeface="Open Sans"/>
                <a:cs typeface="Open Sans"/>
                <a:sym typeface="Open Sans"/>
              </a:rPr>
              <a:t>, </a:t>
            </a:r>
            <a:r>
              <a:rPr b="1" lang="vi">
                <a:solidFill>
                  <a:schemeClr val="dk2"/>
                </a:solidFill>
                <a:latin typeface="Open Sans"/>
                <a:ea typeface="Open Sans"/>
                <a:cs typeface="Open Sans"/>
                <a:sym typeface="Open Sans"/>
              </a:rPr>
              <a:t>&lt;=</a:t>
            </a:r>
            <a:r>
              <a:rPr lang="vi">
                <a:solidFill>
                  <a:schemeClr val="dk2"/>
                </a:solidFill>
                <a:latin typeface="Open Sans"/>
                <a:ea typeface="Open Sans"/>
                <a:cs typeface="Open Sans"/>
                <a:sym typeface="Open Sans"/>
              </a:rPr>
              <a:t>, </a:t>
            </a:r>
            <a:r>
              <a:rPr b="1" lang="vi">
                <a:solidFill>
                  <a:schemeClr val="dk2"/>
                </a:solidFill>
                <a:latin typeface="Open Sans"/>
                <a:ea typeface="Open Sans"/>
                <a:cs typeface="Open Sans"/>
                <a:sym typeface="Open Sans"/>
              </a:rPr>
              <a:t>=</a:t>
            </a:r>
            <a:r>
              <a:rPr lang="vi">
                <a:solidFill>
                  <a:schemeClr val="dk2"/>
                </a:solidFill>
                <a:latin typeface="Open Sans"/>
                <a:ea typeface="Open Sans"/>
                <a:cs typeface="Open Sans"/>
                <a:sym typeface="Open Sans"/>
              </a:rPr>
              <a:t>, </a:t>
            </a:r>
            <a:r>
              <a:rPr b="1" lang="vi">
                <a:solidFill>
                  <a:schemeClr val="dk2"/>
                </a:solidFill>
                <a:latin typeface="Open Sans"/>
                <a:ea typeface="Open Sans"/>
                <a:cs typeface="Open Sans"/>
                <a:sym typeface="Open Sans"/>
              </a:rPr>
              <a:t>!=</a:t>
            </a:r>
            <a:r>
              <a:rPr lang="vi">
                <a:solidFill>
                  <a:schemeClr val="dk2"/>
                </a:solidFill>
                <a:latin typeface="Open Sans"/>
                <a:ea typeface="Open Sans"/>
                <a:cs typeface="Open Sans"/>
                <a:sym typeface="Open Sans"/>
              </a:rPr>
              <a:t>, </a:t>
            </a:r>
            <a:r>
              <a:rPr b="1" lang="vi">
                <a:solidFill>
                  <a:schemeClr val="dk2"/>
                </a:solidFill>
                <a:latin typeface="Open Sans"/>
                <a:ea typeface="Open Sans"/>
                <a:cs typeface="Open Sans"/>
                <a:sym typeface="Open Sans"/>
              </a:rPr>
              <a:t>&lt;&gt;</a:t>
            </a:r>
            <a:r>
              <a:rPr lang="vi">
                <a:solidFill>
                  <a:schemeClr val="dk2"/>
                </a:solidFill>
                <a:latin typeface="Open Sans"/>
                <a:ea typeface="Open Sans"/>
                <a:cs typeface="Open Sans"/>
                <a:sym typeface="Open Sans"/>
              </a:rPr>
              <a:t>. Khi so sánh với chuỗi, không phân biệt chữ hoa, chữ thường, ngoài ra cũng có thể sử dụng toán tử khác như </a:t>
            </a:r>
            <a:r>
              <a:rPr b="1" lang="vi">
                <a:solidFill>
                  <a:schemeClr val="dk2"/>
                </a:solidFill>
                <a:latin typeface="Open Sans"/>
                <a:ea typeface="Open Sans"/>
                <a:cs typeface="Open Sans"/>
                <a:sym typeface="Open Sans"/>
              </a:rPr>
              <a:t>+</a:t>
            </a:r>
            <a:r>
              <a:rPr lang="vi">
                <a:solidFill>
                  <a:schemeClr val="dk2"/>
                </a:solidFill>
                <a:latin typeface="Open Sans"/>
                <a:ea typeface="Open Sans"/>
                <a:cs typeface="Open Sans"/>
                <a:sym typeface="Open Sans"/>
              </a:rPr>
              <a:t>, </a:t>
            </a:r>
            <a:r>
              <a:rPr b="1" lang="vi">
                <a:solidFill>
                  <a:schemeClr val="dk2"/>
                </a:solidFill>
                <a:latin typeface="Open Sans"/>
                <a:ea typeface="Open Sans"/>
                <a:cs typeface="Open Sans"/>
                <a:sym typeface="Open Sans"/>
              </a:rPr>
              <a:t>-</a:t>
            </a:r>
            <a:r>
              <a:rPr lang="vi">
                <a:solidFill>
                  <a:schemeClr val="dk2"/>
                </a:solidFill>
                <a:latin typeface="Open Sans"/>
                <a:ea typeface="Open Sans"/>
                <a:cs typeface="Open Sans"/>
                <a:sym typeface="Open Sans"/>
              </a:rPr>
              <a:t>, … trong mệnh đề </a:t>
            </a:r>
            <a:r>
              <a:rPr b="1" lang="vi">
                <a:solidFill>
                  <a:schemeClr val="dk2"/>
                </a:solidFill>
                <a:latin typeface="Open Sans"/>
                <a:ea typeface="Open Sans"/>
                <a:cs typeface="Open Sans"/>
                <a:sym typeface="Open Sans"/>
              </a:rPr>
              <a:t>WHERE</a:t>
            </a:r>
            <a:endParaRPr b="1">
              <a:solidFill>
                <a:schemeClr val="dk2"/>
              </a:solidFill>
              <a:latin typeface="Open Sans"/>
              <a:ea typeface="Open Sans"/>
              <a:cs typeface="Open Sans"/>
              <a:sym typeface="Open Sans"/>
            </a:endParaRPr>
          </a:p>
          <a:p>
            <a:pPr indent="0" lvl="0" marL="0" rtl="0" algn="l">
              <a:lnSpc>
                <a:spcPct val="150000"/>
              </a:lnSpc>
              <a:spcBef>
                <a:spcPts val="1000"/>
              </a:spcBef>
              <a:spcAft>
                <a:spcPts val="1000"/>
              </a:spcAft>
              <a:buNone/>
            </a:pPr>
            <a:r>
              <a:rPr b="1" lang="vi">
                <a:solidFill>
                  <a:schemeClr val="dk2"/>
                </a:solidFill>
                <a:latin typeface="Open Sans"/>
                <a:ea typeface="Open Sans"/>
                <a:cs typeface="Open Sans"/>
                <a:sym typeface="Open Sans"/>
              </a:rPr>
              <a:t>💡</a:t>
            </a:r>
            <a:r>
              <a:rPr lang="vi">
                <a:solidFill>
                  <a:schemeClr val="dk2"/>
                </a:solidFill>
                <a:latin typeface="Open Sans"/>
                <a:ea typeface="Open Sans"/>
                <a:cs typeface="Open Sans"/>
                <a:sym typeface="Open Sans"/>
              </a:rPr>
              <a:t> Giá trị </a:t>
            </a:r>
            <a:r>
              <a:rPr b="1" lang="vi">
                <a:solidFill>
                  <a:schemeClr val="dk2"/>
                </a:solidFill>
                <a:latin typeface="Open Sans"/>
                <a:ea typeface="Open Sans"/>
                <a:cs typeface="Open Sans"/>
                <a:sym typeface="Open Sans"/>
              </a:rPr>
              <a:t>datetime</a:t>
            </a:r>
            <a:r>
              <a:rPr lang="vi">
                <a:solidFill>
                  <a:schemeClr val="dk2"/>
                </a:solidFill>
                <a:latin typeface="Open Sans"/>
                <a:ea typeface="Open Sans"/>
                <a:cs typeface="Open Sans"/>
                <a:sym typeface="Open Sans"/>
              </a:rPr>
              <a:t> có định dạng ‘</a:t>
            </a:r>
            <a:r>
              <a:rPr b="1" lang="vi">
                <a:solidFill>
                  <a:schemeClr val="dk2"/>
                </a:solidFill>
                <a:latin typeface="Open Sans"/>
                <a:ea typeface="Open Sans"/>
                <a:cs typeface="Open Sans"/>
                <a:sym typeface="Open Sans"/>
              </a:rPr>
              <a:t>YYYY-MM-DD’</a:t>
            </a:r>
            <a:endParaRPr>
              <a:solidFill>
                <a:schemeClr val="dk2"/>
              </a:solidFill>
              <a:latin typeface="Open Sans"/>
              <a:ea typeface="Open Sans"/>
              <a:cs typeface="Open Sans"/>
              <a:sym typeface="Open Sans"/>
            </a:endParaRPr>
          </a:p>
        </p:txBody>
      </p:sp>
      <p:sp>
        <p:nvSpPr>
          <p:cNvPr id="297" name="Google Shape;297;p46"/>
          <p:cNvSpPr txBox="1"/>
          <p:nvPr/>
        </p:nvSpPr>
        <p:spPr>
          <a:xfrm>
            <a:off x="729450" y="1764000"/>
            <a:ext cx="3842700" cy="20151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sz="1300">
                <a:solidFill>
                  <a:schemeClr val="dk2"/>
                </a:solidFill>
                <a:latin typeface="Open Sans"/>
                <a:ea typeface="Open Sans"/>
                <a:cs typeface="Open Sans"/>
                <a:sym typeface="Open Sans"/>
              </a:rPr>
              <a:t>Lấy toàn bộ records trong bảng </a:t>
            </a:r>
            <a:r>
              <a:rPr b="1" lang="vi" sz="1300">
                <a:solidFill>
                  <a:schemeClr val="dk2"/>
                </a:solidFill>
                <a:latin typeface="Open Sans"/>
                <a:ea typeface="Open Sans"/>
                <a:cs typeface="Open Sans"/>
                <a:sym typeface="Open Sans"/>
              </a:rPr>
              <a:t>customers</a:t>
            </a:r>
            <a:r>
              <a:rPr lang="vi" sz="1300">
                <a:solidFill>
                  <a:schemeClr val="dk2"/>
                </a:solidFill>
                <a:latin typeface="Open Sans"/>
                <a:ea typeface="Open Sans"/>
                <a:cs typeface="Open Sans"/>
                <a:sym typeface="Open Sans"/>
              </a:rPr>
              <a:t> có </a:t>
            </a:r>
            <a:r>
              <a:rPr b="1" lang="vi" sz="1300">
                <a:solidFill>
                  <a:schemeClr val="dk2"/>
                </a:solidFill>
                <a:latin typeface="Open Sans"/>
                <a:ea typeface="Open Sans"/>
                <a:cs typeface="Open Sans"/>
                <a:sym typeface="Open Sans"/>
              </a:rPr>
              <a:t>points</a:t>
            </a:r>
            <a:r>
              <a:rPr lang="vi" sz="1300">
                <a:solidFill>
                  <a:schemeClr val="dk2"/>
                </a:solidFill>
                <a:latin typeface="Open Sans"/>
                <a:ea typeface="Open Sans"/>
                <a:cs typeface="Open Sans"/>
                <a:sym typeface="Open Sans"/>
              </a:rPr>
              <a:t> </a:t>
            </a:r>
            <a:r>
              <a:rPr b="1" lang="vi" sz="1300">
                <a:solidFill>
                  <a:schemeClr val="dk2"/>
                </a:solidFill>
                <a:latin typeface="Open Sans"/>
                <a:ea typeface="Open Sans"/>
                <a:cs typeface="Open Sans"/>
                <a:sym typeface="Open Sans"/>
              </a:rPr>
              <a:t>&gt; 3000</a:t>
            </a:r>
            <a:endParaRPr sz="1300">
              <a:solidFill>
                <a:schemeClr val="dk2"/>
              </a:solidFill>
              <a:latin typeface="Open Sans"/>
              <a:ea typeface="Open Sans"/>
              <a:cs typeface="Open Sans"/>
              <a:sym typeface="Open Sans"/>
            </a:endParaRPr>
          </a:p>
          <a:p>
            <a:pPr indent="0" lvl="0" marL="0" rtl="0" algn="l">
              <a:lnSpc>
                <a:spcPct val="135714"/>
              </a:lnSpc>
              <a:spcBef>
                <a:spcPts val="1000"/>
              </a:spcBef>
              <a:spcAft>
                <a:spcPts val="0"/>
              </a:spcAft>
              <a:buNone/>
            </a:pPr>
            <a:r>
              <a:rPr lang="vi" sz="1300">
                <a:solidFill>
                  <a:srgbClr val="859900"/>
                </a:solidFill>
                <a:latin typeface="Fira Code Light"/>
                <a:ea typeface="Fira Code Light"/>
                <a:cs typeface="Fira Code Light"/>
                <a:sym typeface="Fira Code Light"/>
              </a:rPr>
              <a:t>SELECT</a:t>
            </a:r>
            <a:r>
              <a:rPr lang="vi" sz="1300">
                <a:solidFill>
                  <a:srgbClr val="BBBBBB"/>
                </a:solidFill>
                <a:latin typeface="Fira Code Light"/>
                <a:ea typeface="Fira Code Light"/>
                <a:cs typeface="Fira Code Light"/>
                <a:sym typeface="Fira Code Light"/>
              </a:rPr>
              <a:t> </a:t>
            </a:r>
            <a:r>
              <a:rPr lang="vi" sz="1300">
                <a:solidFill>
                  <a:srgbClr val="859900"/>
                </a:solidFill>
                <a:latin typeface="Fira Code Light"/>
                <a:ea typeface="Fira Code Light"/>
                <a:cs typeface="Fira Code Light"/>
                <a:sym typeface="Fira Code Light"/>
              </a:rPr>
              <a:t>*</a:t>
            </a:r>
            <a:endParaRPr sz="1300">
              <a:solidFill>
                <a:srgbClr val="859900"/>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sz="1300">
                <a:solidFill>
                  <a:srgbClr val="859900"/>
                </a:solidFill>
                <a:latin typeface="Fira Code Light"/>
                <a:ea typeface="Fira Code Light"/>
                <a:cs typeface="Fira Code Light"/>
                <a:sym typeface="Fira Code Light"/>
              </a:rPr>
              <a:t>FROM</a:t>
            </a:r>
            <a:r>
              <a:rPr lang="vi" sz="1300">
                <a:solidFill>
                  <a:srgbClr val="BBBBBB"/>
                </a:solidFill>
                <a:latin typeface="Fira Code Light"/>
                <a:ea typeface="Fira Code Light"/>
                <a:cs typeface="Fira Code Light"/>
                <a:sym typeface="Fira Code Light"/>
              </a:rPr>
              <a:t> customers</a:t>
            </a:r>
            <a:endParaRPr sz="1300">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sz="1300">
                <a:solidFill>
                  <a:srgbClr val="859900"/>
                </a:solidFill>
                <a:latin typeface="Fira Code Light"/>
                <a:ea typeface="Fira Code Light"/>
                <a:cs typeface="Fira Code Light"/>
                <a:sym typeface="Fira Code Light"/>
              </a:rPr>
              <a:t>WHERE</a:t>
            </a:r>
            <a:r>
              <a:rPr lang="vi" sz="1300">
                <a:solidFill>
                  <a:srgbClr val="BBBBBB"/>
                </a:solidFill>
                <a:latin typeface="Fira Code Light"/>
                <a:ea typeface="Fira Code Light"/>
                <a:cs typeface="Fira Code Light"/>
                <a:sym typeface="Fira Code Light"/>
              </a:rPr>
              <a:t> points </a:t>
            </a:r>
            <a:r>
              <a:rPr lang="vi" sz="1300">
                <a:solidFill>
                  <a:srgbClr val="859900"/>
                </a:solidFill>
                <a:latin typeface="Fira Code Light"/>
                <a:ea typeface="Fira Code Light"/>
                <a:cs typeface="Fira Code Light"/>
                <a:sym typeface="Fira Code Light"/>
              </a:rPr>
              <a:t>&gt;</a:t>
            </a:r>
            <a:r>
              <a:rPr lang="vi" sz="1300">
                <a:solidFill>
                  <a:srgbClr val="BBBBBB"/>
                </a:solidFill>
                <a:latin typeface="Fira Code Light"/>
                <a:ea typeface="Fira Code Light"/>
                <a:cs typeface="Fira Code Light"/>
                <a:sym typeface="Fira Code Light"/>
              </a:rPr>
              <a:t> </a:t>
            </a:r>
            <a:r>
              <a:rPr lang="vi" sz="1300">
                <a:solidFill>
                  <a:srgbClr val="D33682"/>
                </a:solidFill>
                <a:latin typeface="Fira Code Light"/>
                <a:ea typeface="Fira Code Light"/>
                <a:cs typeface="Fira Code Light"/>
                <a:sym typeface="Fira Code Light"/>
              </a:rPr>
              <a:t>3000</a:t>
            </a:r>
            <a:r>
              <a:rPr lang="vi" sz="1300">
                <a:solidFill>
                  <a:srgbClr val="BBBBBB"/>
                </a:solidFill>
                <a:latin typeface="Fira Code Light"/>
                <a:ea typeface="Fira Code Light"/>
                <a:cs typeface="Fira Code Light"/>
                <a:sym typeface="Fira Code Light"/>
              </a:rPr>
              <a:t>;</a:t>
            </a:r>
            <a:endParaRPr sz="1300">
              <a:solidFill>
                <a:srgbClr val="BBBBBB"/>
              </a:solidFill>
              <a:latin typeface="Fira Code Light"/>
              <a:ea typeface="Fira Code Light"/>
              <a:cs typeface="Fira Code Light"/>
              <a:sym typeface="Fira Code Light"/>
            </a:endParaRPr>
          </a:p>
        </p:txBody>
      </p:sp>
      <p:sp>
        <p:nvSpPr>
          <p:cNvPr id="298" name="Google Shape;298;p46"/>
          <p:cNvSpPr txBox="1"/>
          <p:nvPr/>
        </p:nvSpPr>
        <p:spPr>
          <a:xfrm>
            <a:off x="4572000" y="1764000"/>
            <a:ext cx="3842700" cy="20151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sz="1300">
                <a:solidFill>
                  <a:schemeClr val="dk2"/>
                </a:solidFill>
                <a:latin typeface="Open Sans"/>
                <a:ea typeface="Open Sans"/>
                <a:cs typeface="Open Sans"/>
                <a:sym typeface="Open Sans"/>
              </a:rPr>
              <a:t>Lấy toàn bộ records trong bảng </a:t>
            </a:r>
            <a:r>
              <a:rPr b="1" lang="vi" sz="1300">
                <a:solidFill>
                  <a:schemeClr val="dk2"/>
                </a:solidFill>
                <a:latin typeface="Open Sans"/>
                <a:ea typeface="Open Sans"/>
                <a:cs typeface="Open Sans"/>
                <a:sym typeface="Open Sans"/>
              </a:rPr>
              <a:t>customers</a:t>
            </a:r>
            <a:r>
              <a:rPr lang="vi" sz="1300">
                <a:solidFill>
                  <a:schemeClr val="dk2"/>
                </a:solidFill>
                <a:latin typeface="Open Sans"/>
                <a:ea typeface="Open Sans"/>
                <a:cs typeface="Open Sans"/>
                <a:sym typeface="Open Sans"/>
              </a:rPr>
              <a:t> có </a:t>
            </a:r>
            <a:r>
              <a:rPr b="1" lang="vi" sz="1300">
                <a:solidFill>
                  <a:schemeClr val="dk2"/>
                </a:solidFill>
                <a:latin typeface="Open Sans"/>
                <a:ea typeface="Open Sans"/>
                <a:cs typeface="Open Sans"/>
                <a:sym typeface="Open Sans"/>
              </a:rPr>
              <a:t>birth_date &gt; 1990-01-01</a:t>
            </a:r>
            <a:endParaRPr sz="1300">
              <a:solidFill>
                <a:schemeClr val="dk2"/>
              </a:solidFill>
              <a:latin typeface="Open Sans"/>
              <a:ea typeface="Open Sans"/>
              <a:cs typeface="Open Sans"/>
              <a:sym typeface="Open Sans"/>
            </a:endParaRPr>
          </a:p>
          <a:p>
            <a:pPr indent="0" lvl="0" marL="0" rtl="0" algn="l">
              <a:lnSpc>
                <a:spcPct val="135714"/>
              </a:lnSpc>
              <a:spcBef>
                <a:spcPts val="1000"/>
              </a:spcBef>
              <a:spcAft>
                <a:spcPts val="0"/>
              </a:spcAft>
              <a:buNone/>
            </a:pPr>
            <a:r>
              <a:rPr lang="vi" sz="1300">
                <a:solidFill>
                  <a:srgbClr val="859900"/>
                </a:solidFill>
                <a:latin typeface="Fira Code Light"/>
                <a:ea typeface="Fira Code Light"/>
                <a:cs typeface="Fira Code Light"/>
                <a:sym typeface="Fira Code Light"/>
              </a:rPr>
              <a:t>SELECT</a:t>
            </a:r>
            <a:r>
              <a:rPr lang="vi" sz="1300">
                <a:solidFill>
                  <a:srgbClr val="BBBBBB"/>
                </a:solidFill>
                <a:latin typeface="Fira Code Light"/>
                <a:ea typeface="Fira Code Light"/>
                <a:cs typeface="Fira Code Light"/>
                <a:sym typeface="Fira Code Light"/>
              </a:rPr>
              <a:t> </a:t>
            </a:r>
            <a:r>
              <a:rPr lang="vi" sz="1300">
                <a:solidFill>
                  <a:srgbClr val="859900"/>
                </a:solidFill>
                <a:latin typeface="Fira Code Light"/>
                <a:ea typeface="Fira Code Light"/>
                <a:cs typeface="Fira Code Light"/>
                <a:sym typeface="Fira Code Light"/>
              </a:rPr>
              <a:t>*</a:t>
            </a:r>
            <a:endParaRPr sz="1300">
              <a:solidFill>
                <a:srgbClr val="859900"/>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sz="1300">
                <a:solidFill>
                  <a:srgbClr val="859900"/>
                </a:solidFill>
                <a:latin typeface="Fira Code Light"/>
                <a:ea typeface="Fira Code Light"/>
                <a:cs typeface="Fira Code Light"/>
                <a:sym typeface="Fira Code Light"/>
              </a:rPr>
              <a:t>FROM</a:t>
            </a:r>
            <a:r>
              <a:rPr lang="vi" sz="1300">
                <a:solidFill>
                  <a:srgbClr val="BBBBBB"/>
                </a:solidFill>
                <a:latin typeface="Fira Code Light"/>
                <a:ea typeface="Fira Code Light"/>
                <a:cs typeface="Fira Code Light"/>
                <a:sym typeface="Fira Code Light"/>
              </a:rPr>
              <a:t> customers</a:t>
            </a:r>
            <a:endParaRPr sz="1300">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sz="1300">
                <a:solidFill>
                  <a:srgbClr val="859900"/>
                </a:solidFill>
                <a:latin typeface="Fira Code Light"/>
                <a:ea typeface="Fira Code Light"/>
                <a:cs typeface="Fira Code Light"/>
                <a:sym typeface="Fira Code Light"/>
              </a:rPr>
              <a:t>WHERE</a:t>
            </a:r>
            <a:r>
              <a:rPr lang="vi" sz="1300">
                <a:solidFill>
                  <a:srgbClr val="BBBBBB"/>
                </a:solidFill>
                <a:latin typeface="Fira Code Light"/>
                <a:ea typeface="Fira Code Light"/>
                <a:cs typeface="Fira Code Light"/>
                <a:sym typeface="Fira Code Light"/>
              </a:rPr>
              <a:t> birth_date </a:t>
            </a:r>
            <a:r>
              <a:rPr lang="vi" sz="1300">
                <a:solidFill>
                  <a:srgbClr val="859900"/>
                </a:solidFill>
                <a:latin typeface="Fira Code Light"/>
                <a:ea typeface="Fira Code Light"/>
                <a:cs typeface="Fira Code Light"/>
                <a:sym typeface="Fira Code Light"/>
              </a:rPr>
              <a:t>&gt;</a:t>
            </a:r>
            <a:r>
              <a:rPr lang="vi" sz="1300">
                <a:solidFill>
                  <a:srgbClr val="BBBBBB"/>
                </a:solidFill>
                <a:latin typeface="Fira Code Light"/>
                <a:ea typeface="Fira Code Light"/>
                <a:cs typeface="Fira Code Light"/>
                <a:sym typeface="Fira Code Light"/>
              </a:rPr>
              <a:t> </a:t>
            </a:r>
            <a:r>
              <a:rPr lang="vi" sz="1300">
                <a:solidFill>
                  <a:srgbClr val="D33682"/>
                </a:solidFill>
                <a:latin typeface="Fira Code Light"/>
                <a:ea typeface="Fira Code Light"/>
                <a:cs typeface="Fira Code Light"/>
                <a:sym typeface="Fira Code Light"/>
              </a:rPr>
              <a:t>’1990-01-01’</a:t>
            </a:r>
            <a:r>
              <a:rPr lang="vi" sz="1300">
                <a:solidFill>
                  <a:srgbClr val="BBBBBB"/>
                </a:solidFill>
                <a:latin typeface="Fira Code Light"/>
                <a:ea typeface="Fira Code Light"/>
                <a:cs typeface="Fira Code Light"/>
                <a:sym typeface="Fira Code Light"/>
              </a:rPr>
              <a:t>;</a:t>
            </a:r>
            <a:endParaRPr sz="1300">
              <a:solidFill>
                <a:srgbClr val="BBBBBB"/>
              </a:solidFill>
              <a:latin typeface="Fira Code Light"/>
              <a:ea typeface="Fira Code Light"/>
              <a:cs typeface="Fira Code Light"/>
              <a:sym typeface="Fira Code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7"/>
          <p:cNvSpPr txBox="1"/>
          <p:nvPr>
            <p:ph type="title"/>
          </p:nvPr>
        </p:nvSpPr>
        <p:spPr>
          <a:xfrm>
            <a:off x="729450" y="57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Exercise</a:t>
            </a:r>
            <a:endParaRPr/>
          </a:p>
        </p:txBody>
      </p:sp>
      <p:sp>
        <p:nvSpPr>
          <p:cNvPr id="304" name="Google Shape;304;p47"/>
          <p:cNvSpPr txBox="1"/>
          <p:nvPr>
            <p:ph idx="1" type="body"/>
          </p:nvPr>
        </p:nvSpPr>
        <p:spPr>
          <a:xfrm>
            <a:off x="729450" y="1335125"/>
            <a:ext cx="7688700" cy="35748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1000"/>
              </a:spcBef>
              <a:spcAft>
                <a:spcPts val="0"/>
              </a:spcAft>
              <a:buClr>
                <a:schemeClr val="dk2"/>
              </a:buClr>
              <a:buSzPts val="1300"/>
              <a:buFont typeface="Open Sans"/>
              <a:buAutoNum type="arabicPeriod"/>
            </a:pPr>
            <a:r>
              <a:rPr lang="vi">
                <a:solidFill>
                  <a:schemeClr val="dk2"/>
                </a:solidFill>
                <a:latin typeface="Open Sans"/>
                <a:ea typeface="Open Sans"/>
                <a:cs typeface="Open Sans"/>
                <a:sym typeface="Open Sans"/>
              </a:rPr>
              <a:t>Viết câu lệnh truy vấn lấy ra tất cả order trong bảng </a:t>
            </a:r>
            <a:r>
              <a:rPr b="1" lang="vi">
                <a:solidFill>
                  <a:schemeClr val="dk2"/>
                </a:solidFill>
                <a:latin typeface="Open Sans"/>
                <a:ea typeface="Open Sans"/>
                <a:cs typeface="Open Sans"/>
                <a:sym typeface="Open Sans"/>
              </a:rPr>
              <a:t>orders</a:t>
            </a:r>
            <a:r>
              <a:rPr lang="vi">
                <a:solidFill>
                  <a:schemeClr val="dk2"/>
                </a:solidFill>
                <a:latin typeface="Open Sans"/>
                <a:ea typeface="Open Sans"/>
                <a:cs typeface="Open Sans"/>
                <a:sym typeface="Open Sans"/>
              </a:rPr>
              <a:t>, yêu cầu:</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Char char="-"/>
            </a:pPr>
            <a:r>
              <a:rPr lang="vi">
                <a:solidFill>
                  <a:schemeClr val="dk2"/>
                </a:solidFill>
                <a:latin typeface="Open Sans"/>
                <a:ea typeface="Open Sans"/>
                <a:cs typeface="Open Sans"/>
                <a:sym typeface="Open Sans"/>
              </a:rPr>
              <a:t>Chỉ lấy các order có order date trước năm nay</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Char char="-"/>
            </a:pPr>
            <a:r>
              <a:rPr lang="vi">
                <a:solidFill>
                  <a:schemeClr val="dk2"/>
                </a:solidFill>
                <a:latin typeface="Open Sans"/>
                <a:ea typeface="Open Sans"/>
                <a:cs typeface="Open Sans"/>
                <a:sym typeface="Open Sans"/>
              </a:rPr>
              <a:t>Result gồm các cột order id, customer id và status</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AutoNum type="arabicPeriod"/>
            </a:pPr>
            <a:r>
              <a:rPr lang="vi">
                <a:solidFill>
                  <a:schemeClr val="dk2"/>
                </a:solidFill>
                <a:latin typeface="Open Sans"/>
                <a:ea typeface="Open Sans"/>
                <a:cs typeface="Open Sans"/>
                <a:sym typeface="Open Sans"/>
              </a:rPr>
              <a:t>Viết câu lệnh truy vấn lấy ra tất cả product trong bảng </a:t>
            </a:r>
            <a:r>
              <a:rPr b="1" lang="vi">
                <a:solidFill>
                  <a:schemeClr val="dk2"/>
                </a:solidFill>
                <a:latin typeface="Open Sans"/>
                <a:ea typeface="Open Sans"/>
                <a:cs typeface="Open Sans"/>
                <a:sym typeface="Open Sans"/>
              </a:rPr>
              <a:t>products</a:t>
            </a:r>
            <a:r>
              <a:rPr lang="vi">
                <a:solidFill>
                  <a:schemeClr val="dk2"/>
                </a:solidFill>
                <a:latin typeface="Open Sans"/>
                <a:ea typeface="Open Sans"/>
                <a:cs typeface="Open Sans"/>
                <a:sym typeface="Open Sans"/>
              </a:rPr>
              <a:t>, yêu cầu:</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Char char="-"/>
            </a:pPr>
            <a:r>
              <a:rPr lang="vi">
                <a:solidFill>
                  <a:schemeClr val="dk2"/>
                </a:solidFill>
                <a:latin typeface="Open Sans"/>
                <a:ea typeface="Open Sans"/>
                <a:cs typeface="Open Sans"/>
                <a:sym typeface="Open Sans"/>
              </a:rPr>
              <a:t>Chỉ lấy các product có quantity nhỏ hơn 20</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Char char="-"/>
            </a:pPr>
            <a:r>
              <a:rPr lang="vi">
                <a:solidFill>
                  <a:schemeClr val="dk2"/>
                </a:solidFill>
                <a:latin typeface="Open Sans"/>
                <a:ea typeface="Open Sans"/>
                <a:cs typeface="Open Sans"/>
                <a:sym typeface="Open Sans"/>
              </a:rPr>
              <a:t>Result gồm các cột name, quantity và price</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AutoNum type="arabicPeriod"/>
            </a:pPr>
            <a:r>
              <a:rPr lang="vi">
                <a:solidFill>
                  <a:schemeClr val="dk2"/>
                </a:solidFill>
                <a:latin typeface="Open Sans"/>
                <a:ea typeface="Open Sans"/>
                <a:cs typeface="Open Sans"/>
                <a:sym typeface="Open Sans"/>
              </a:rPr>
              <a:t>Viết câu lệnh truy vấn lấy ra tất cả customer trong bảng </a:t>
            </a:r>
            <a:r>
              <a:rPr b="1" lang="vi">
                <a:solidFill>
                  <a:schemeClr val="dk2"/>
                </a:solidFill>
                <a:latin typeface="Open Sans"/>
                <a:ea typeface="Open Sans"/>
                <a:cs typeface="Open Sans"/>
                <a:sym typeface="Open Sans"/>
              </a:rPr>
              <a:t>customers</a:t>
            </a:r>
            <a:r>
              <a:rPr lang="vi">
                <a:solidFill>
                  <a:schemeClr val="dk2"/>
                </a:solidFill>
                <a:latin typeface="Open Sans"/>
                <a:ea typeface="Open Sans"/>
                <a:cs typeface="Open Sans"/>
                <a:sym typeface="Open Sans"/>
              </a:rPr>
              <a:t>, yêu cầu:</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Char char="-"/>
            </a:pPr>
            <a:r>
              <a:rPr lang="vi">
                <a:solidFill>
                  <a:schemeClr val="dk2"/>
                </a:solidFill>
                <a:latin typeface="Open Sans"/>
                <a:ea typeface="Open Sans"/>
                <a:cs typeface="Open Sans"/>
                <a:sym typeface="Open Sans"/>
              </a:rPr>
              <a:t>Chỉ lấy ra customer có points &gt; 2000</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Char char="-"/>
            </a:pPr>
            <a:r>
              <a:rPr lang="vi">
                <a:solidFill>
                  <a:schemeClr val="dk2"/>
                </a:solidFill>
                <a:latin typeface="Open Sans"/>
                <a:ea typeface="Open Sans"/>
                <a:cs typeface="Open Sans"/>
                <a:sym typeface="Open Sans"/>
              </a:rPr>
              <a:t>Result gồm các cột: id, first name, last name và points</a:t>
            </a:r>
            <a:endParaRPr>
              <a:solidFill>
                <a:schemeClr val="dk2"/>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8"/>
          <p:cNvSpPr txBox="1"/>
          <p:nvPr>
            <p:ph type="title"/>
          </p:nvPr>
        </p:nvSpPr>
        <p:spPr>
          <a:xfrm>
            <a:off x="729450" y="57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WHERE</a:t>
            </a:r>
            <a:endParaRPr/>
          </a:p>
        </p:txBody>
      </p:sp>
      <p:sp>
        <p:nvSpPr>
          <p:cNvPr id="310" name="Google Shape;310;p48"/>
          <p:cNvSpPr txBox="1"/>
          <p:nvPr>
            <p:ph idx="1" type="body"/>
          </p:nvPr>
        </p:nvSpPr>
        <p:spPr>
          <a:xfrm>
            <a:off x="729450" y="1335125"/>
            <a:ext cx="7688700" cy="35748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vi">
                <a:solidFill>
                  <a:schemeClr val="dk2"/>
                </a:solidFill>
                <a:latin typeface="Open Sans"/>
                <a:ea typeface="Open Sans"/>
                <a:cs typeface="Open Sans"/>
                <a:sym typeface="Open Sans"/>
              </a:rPr>
              <a:t>💡 </a:t>
            </a:r>
            <a:r>
              <a:rPr lang="vi">
                <a:solidFill>
                  <a:schemeClr val="dk2"/>
                </a:solidFill>
                <a:latin typeface="Open Sans"/>
                <a:ea typeface="Open Sans"/>
                <a:cs typeface="Open Sans"/>
                <a:sym typeface="Open Sans"/>
              </a:rPr>
              <a:t>Mệnh đề </a:t>
            </a:r>
            <a:r>
              <a:rPr b="1" lang="vi">
                <a:solidFill>
                  <a:schemeClr val="dk2"/>
                </a:solidFill>
                <a:latin typeface="Open Sans"/>
                <a:ea typeface="Open Sans"/>
                <a:cs typeface="Open Sans"/>
                <a:sym typeface="Open Sans"/>
              </a:rPr>
              <a:t>WHERE</a:t>
            </a:r>
            <a:r>
              <a:rPr lang="vi">
                <a:solidFill>
                  <a:schemeClr val="dk2"/>
                </a:solidFill>
                <a:latin typeface="Open Sans"/>
                <a:ea typeface="Open Sans"/>
                <a:cs typeface="Open Sans"/>
                <a:sym typeface="Open Sans"/>
              </a:rPr>
              <a:t> có thể chỉ định nhiều điều kiện lọc dữ liệu bằng cách sử dụng các toán tử logic như </a:t>
            </a:r>
            <a:r>
              <a:rPr b="1" lang="vi">
                <a:solidFill>
                  <a:schemeClr val="dk2"/>
                </a:solidFill>
                <a:latin typeface="Open Sans"/>
                <a:ea typeface="Open Sans"/>
                <a:cs typeface="Open Sans"/>
                <a:sym typeface="Open Sans"/>
              </a:rPr>
              <a:t>AND</a:t>
            </a:r>
            <a:r>
              <a:rPr lang="vi">
                <a:solidFill>
                  <a:schemeClr val="dk2"/>
                </a:solidFill>
                <a:latin typeface="Open Sans"/>
                <a:ea typeface="Open Sans"/>
                <a:cs typeface="Open Sans"/>
                <a:sym typeface="Open Sans"/>
              </a:rPr>
              <a:t>, </a:t>
            </a:r>
            <a:r>
              <a:rPr b="1" lang="vi">
                <a:solidFill>
                  <a:schemeClr val="dk2"/>
                </a:solidFill>
                <a:latin typeface="Open Sans"/>
                <a:ea typeface="Open Sans"/>
                <a:cs typeface="Open Sans"/>
                <a:sym typeface="Open Sans"/>
              </a:rPr>
              <a:t>OR</a:t>
            </a:r>
            <a:r>
              <a:rPr lang="vi">
                <a:solidFill>
                  <a:schemeClr val="dk2"/>
                </a:solidFill>
                <a:latin typeface="Open Sans"/>
                <a:ea typeface="Open Sans"/>
                <a:cs typeface="Open Sans"/>
                <a:sym typeface="Open Sans"/>
              </a:rPr>
              <a:t>, </a:t>
            </a:r>
            <a:r>
              <a:rPr b="1" lang="vi">
                <a:solidFill>
                  <a:schemeClr val="dk2"/>
                </a:solidFill>
                <a:latin typeface="Open Sans"/>
                <a:ea typeface="Open Sans"/>
                <a:cs typeface="Open Sans"/>
                <a:sym typeface="Open Sans"/>
              </a:rPr>
              <a:t>NOT</a:t>
            </a:r>
            <a:r>
              <a:rPr lang="vi">
                <a:solidFill>
                  <a:schemeClr val="dk2"/>
                </a:solidFill>
                <a:latin typeface="Open Sans"/>
                <a:ea typeface="Open Sans"/>
                <a:cs typeface="Open Sans"/>
                <a:sym typeface="Open Sans"/>
              </a:rPr>
              <a:t>, </a:t>
            </a:r>
            <a:r>
              <a:rPr b="1" lang="vi">
                <a:solidFill>
                  <a:schemeClr val="dk2"/>
                </a:solidFill>
                <a:latin typeface="Open Sans"/>
                <a:ea typeface="Open Sans"/>
                <a:cs typeface="Open Sans"/>
                <a:sym typeface="Open Sans"/>
              </a:rPr>
              <a:t>IN</a:t>
            </a:r>
            <a:r>
              <a:rPr lang="vi">
                <a:solidFill>
                  <a:schemeClr val="dk2"/>
                </a:solidFill>
                <a:latin typeface="Open Sans"/>
                <a:ea typeface="Open Sans"/>
                <a:cs typeface="Open Sans"/>
                <a:sym typeface="Open Sans"/>
              </a:rPr>
              <a:t>, </a:t>
            </a:r>
            <a:r>
              <a:rPr b="1" lang="vi">
                <a:solidFill>
                  <a:schemeClr val="dk2"/>
                </a:solidFill>
                <a:latin typeface="Open Sans"/>
                <a:ea typeface="Open Sans"/>
                <a:cs typeface="Open Sans"/>
                <a:sym typeface="Open Sans"/>
              </a:rPr>
              <a:t>BETWEEN</a:t>
            </a:r>
            <a:r>
              <a:rPr lang="vi">
                <a:solidFill>
                  <a:schemeClr val="dk2"/>
                </a:solidFill>
                <a:latin typeface="Open Sans"/>
                <a:ea typeface="Open Sans"/>
                <a:cs typeface="Open Sans"/>
                <a:sym typeface="Open Sans"/>
              </a:rPr>
              <a:t>, </a:t>
            </a:r>
            <a:r>
              <a:rPr b="1" lang="vi">
                <a:solidFill>
                  <a:schemeClr val="dk2"/>
                </a:solidFill>
                <a:latin typeface="Open Sans"/>
                <a:ea typeface="Open Sans"/>
                <a:cs typeface="Open Sans"/>
                <a:sym typeface="Open Sans"/>
              </a:rPr>
              <a:t>LIKE</a:t>
            </a:r>
            <a:r>
              <a:rPr lang="vi">
                <a:solidFill>
                  <a:schemeClr val="dk2"/>
                </a:solidFill>
                <a:latin typeface="Open Sans"/>
                <a:ea typeface="Open Sans"/>
                <a:cs typeface="Open Sans"/>
                <a:sym typeface="Open Sans"/>
              </a:rPr>
              <a:t>, </a:t>
            </a:r>
            <a:r>
              <a:rPr b="1" lang="vi">
                <a:solidFill>
                  <a:schemeClr val="dk2"/>
                </a:solidFill>
                <a:latin typeface="Open Sans"/>
                <a:ea typeface="Open Sans"/>
                <a:cs typeface="Open Sans"/>
                <a:sym typeface="Open Sans"/>
              </a:rPr>
              <a:t>ISNULL</a:t>
            </a:r>
            <a:r>
              <a:rPr lang="vi">
                <a:solidFill>
                  <a:schemeClr val="dk2"/>
                </a:solidFill>
                <a:latin typeface="Open Sans"/>
                <a:ea typeface="Open Sans"/>
                <a:cs typeface="Open Sans"/>
                <a:sym typeface="Open Sans"/>
              </a:rPr>
              <a:t> và </a:t>
            </a:r>
            <a:r>
              <a:rPr b="1" lang="vi">
                <a:solidFill>
                  <a:schemeClr val="dk2"/>
                </a:solidFill>
                <a:latin typeface="Open Sans"/>
                <a:ea typeface="Open Sans"/>
                <a:cs typeface="Open Sans"/>
                <a:sym typeface="Open Sans"/>
              </a:rPr>
              <a:t>REGEX</a:t>
            </a:r>
            <a:endParaRPr b="1">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rPr b="1" lang="vi">
                <a:solidFill>
                  <a:schemeClr val="dk2"/>
                </a:solidFill>
                <a:latin typeface="Open Sans"/>
                <a:ea typeface="Open Sans"/>
                <a:cs typeface="Open Sans"/>
                <a:sym typeface="Open Sans"/>
              </a:rPr>
              <a:t>💡 AND</a:t>
            </a:r>
            <a:r>
              <a:rPr lang="vi">
                <a:solidFill>
                  <a:schemeClr val="dk2"/>
                </a:solidFill>
                <a:latin typeface="Open Sans"/>
                <a:ea typeface="Open Sans"/>
                <a:cs typeface="Open Sans"/>
                <a:sym typeface="Open Sans"/>
              </a:rPr>
              <a:t> kết hợp hai hoặc nhiều điều kiện, trả về records khi </a:t>
            </a:r>
            <a:r>
              <a:rPr b="1" lang="vi">
                <a:solidFill>
                  <a:schemeClr val="dk2"/>
                </a:solidFill>
                <a:latin typeface="Open Sans"/>
                <a:ea typeface="Open Sans"/>
                <a:cs typeface="Open Sans"/>
                <a:sym typeface="Open Sans"/>
              </a:rPr>
              <a:t>tất cả các điều kiện</a:t>
            </a:r>
            <a:r>
              <a:rPr lang="vi">
                <a:solidFill>
                  <a:schemeClr val="dk2"/>
                </a:solidFill>
                <a:latin typeface="Open Sans"/>
                <a:ea typeface="Open Sans"/>
                <a:cs typeface="Open Sans"/>
                <a:sym typeface="Open Sans"/>
              </a:rPr>
              <a:t> là đúng. Ví dụ:</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1000"/>
              </a:spcAft>
              <a:buNone/>
            </a:pPr>
            <a:r>
              <a:t/>
            </a:r>
            <a:endParaRPr>
              <a:solidFill>
                <a:schemeClr val="dk2"/>
              </a:solidFill>
              <a:latin typeface="Open Sans"/>
              <a:ea typeface="Open Sans"/>
              <a:cs typeface="Open Sans"/>
              <a:sym typeface="Open Sans"/>
            </a:endParaRPr>
          </a:p>
        </p:txBody>
      </p:sp>
      <p:sp>
        <p:nvSpPr>
          <p:cNvPr id="311" name="Google Shape;311;p48"/>
          <p:cNvSpPr txBox="1"/>
          <p:nvPr/>
        </p:nvSpPr>
        <p:spPr>
          <a:xfrm>
            <a:off x="729450" y="2571750"/>
            <a:ext cx="3392700" cy="23382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sz="1300">
                <a:solidFill>
                  <a:schemeClr val="dk2"/>
                </a:solidFill>
                <a:latin typeface="Open Sans"/>
                <a:ea typeface="Open Sans"/>
                <a:cs typeface="Open Sans"/>
                <a:sym typeface="Open Sans"/>
              </a:rPr>
              <a:t>Lấy ra toàn bộ records trong bảng </a:t>
            </a:r>
            <a:r>
              <a:rPr b="1" lang="vi" sz="1300">
                <a:solidFill>
                  <a:schemeClr val="dk2"/>
                </a:solidFill>
                <a:latin typeface="Open Sans"/>
                <a:ea typeface="Open Sans"/>
                <a:cs typeface="Open Sans"/>
                <a:sym typeface="Open Sans"/>
              </a:rPr>
              <a:t>customers</a:t>
            </a:r>
            <a:r>
              <a:rPr lang="vi" sz="1300">
                <a:solidFill>
                  <a:schemeClr val="dk2"/>
                </a:solidFill>
                <a:latin typeface="Open Sans"/>
                <a:ea typeface="Open Sans"/>
                <a:cs typeface="Open Sans"/>
                <a:sym typeface="Open Sans"/>
              </a:rPr>
              <a:t> có </a:t>
            </a:r>
            <a:r>
              <a:rPr b="1" lang="vi" sz="1300">
                <a:solidFill>
                  <a:schemeClr val="dk2"/>
                </a:solidFill>
                <a:latin typeface="Open Sans"/>
                <a:ea typeface="Open Sans"/>
                <a:cs typeface="Open Sans"/>
                <a:sym typeface="Open Sans"/>
              </a:rPr>
              <a:t>birth_date</a:t>
            </a:r>
            <a:r>
              <a:rPr lang="vi" sz="1300">
                <a:solidFill>
                  <a:schemeClr val="dk2"/>
                </a:solidFill>
                <a:latin typeface="Open Sans"/>
                <a:ea typeface="Open Sans"/>
                <a:cs typeface="Open Sans"/>
                <a:sym typeface="Open Sans"/>
              </a:rPr>
              <a:t> lớn hơn </a:t>
            </a:r>
            <a:r>
              <a:rPr b="1" lang="vi" sz="1300">
                <a:solidFill>
                  <a:schemeClr val="dk2"/>
                </a:solidFill>
                <a:latin typeface="Open Sans"/>
                <a:ea typeface="Open Sans"/>
                <a:cs typeface="Open Sans"/>
                <a:sym typeface="Open Sans"/>
              </a:rPr>
              <a:t>1990</a:t>
            </a:r>
            <a:r>
              <a:rPr lang="vi" sz="1300">
                <a:solidFill>
                  <a:schemeClr val="dk2"/>
                </a:solidFill>
                <a:latin typeface="Open Sans"/>
                <a:ea typeface="Open Sans"/>
                <a:cs typeface="Open Sans"/>
                <a:sym typeface="Open Sans"/>
              </a:rPr>
              <a:t> và </a:t>
            </a:r>
            <a:r>
              <a:rPr b="1" lang="vi" sz="1300">
                <a:solidFill>
                  <a:schemeClr val="dk2"/>
                </a:solidFill>
                <a:latin typeface="Open Sans"/>
                <a:ea typeface="Open Sans"/>
                <a:cs typeface="Open Sans"/>
                <a:sym typeface="Open Sans"/>
              </a:rPr>
              <a:t>points </a:t>
            </a:r>
            <a:r>
              <a:rPr lang="vi" sz="1300">
                <a:solidFill>
                  <a:schemeClr val="dk2"/>
                </a:solidFill>
                <a:latin typeface="Open Sans"/>
                <a:ea typeface="Open Sans"/>
                <a:cs typeface="Open Sans"/>
                <a:sym typeface="Open Sans"/>
              </a:rPr>
              <a:t>lớn hơn</a:t>
            </a:r>
            <a:r>
              <a:rPr b="1" lang="vi" sz="1300">
                <a:solidFill>
                  <a:schemeClr val="dk2"/>
                </a:solidFill>
                <a:latin typeface="Open Sans"/>
                <a:ea typeface="Open Sans"/>
                <a:cs typeface="Open Sans"/>
                <a:sym typeface="Open Sans"/>
              </a:rPr>
              <a:t> 2000</a:t>
            </a:r>
            <a:endParaRPr b="1" sz="1300">
              <a:solidFill>
                <a:schemeClr val="dk2"/>
              </a:solidFill>
              <a:latin typeface="Open Sans"/>
              <a:ea typeface="Open Sans"/>
              <a:cs typeface="Open Sans"/>
              <a:sym typeface="Open Sans"/>
            </a:endParaRPr>
          </a:p>
          <a:p>
            <a:pPr indent="0" lvl="0" marL="0" rtl="0" algn="l">
              <a:lnSpc>
                <a:spcPct val="135714"/>
              </a:lnSpc>
              <a:spcBef>
                <a:spcPts val="1000"/>
              </a:spcBef>
              <a:spcAft>
                <a:spcPts val="0"/>
              </a:spcAft>
              <a:buNone/>
            </a:pPr>
            <a:r>
              <a:rPr lang="vi" sz="1300">
                <a:solidFill>
                  <a:srgbClr val="859900"/>
                </a:solidFill>
                <a:latin typeface="Fira Code Light"/>
                <a:ea typeface="Fira Code Light"/>
                <a:cs typeface="Fira Code Light"/>
                <a:sym typeface="Fira Code Light"/>
              </a:rPr>
              <a:t>SELECT</a:t>
            </a:r>
            <a:r>
              <a:rPr lang="vi" sz="1300">
                <a:solidFill>
                  <a:srgbClr val="BBBBBB"/>
                </a:solidFill>
                <a:latin typeface="Fira Code Light"/>
                <a:ea typeface="Fira Code Light"/>
                <a:cs typeface="Fira Code Light"/>
                <a:sym typeface="Fira Code Light"/>
              </a:rPr>
              <a:t> </a:t>
            </a:r>
            <a:r>
              <a:rPr lang="vi" sz="1300">
                <a:solidFill>
                  <a:srgbClr val="859900"/>
                </a:solidFill>
                <a:latin typeface="Fira Code Light"/>
                <a:ea typeface="Fira Code Light"/>
                <a:cs typeface="Fira Code Light"/>
                <a:sym typeface="Fira Code Light"/>
              </a:rPr>
              <a:t>*</a:t>
            </a:r>
            <a:endParaRPr sz="1300">
              <a:solidFill>
                <a:srgbClr val="859900"/>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sz="1300">
                <a:solidFill>
                  <a:srgbClr val="859900"/>
                </a:solidFill>
                <a:latin typeface="Fira Code Light"/>
                <a:ea typeface="Fira Code Light"/>
                <a:cs typeface="Fira Code Light"/>
                <a:sym typeface="Fira Code Light"/>
              </a:rPr>
              <a:t>FROM</a:t>
            </a:r>
            <a:r>
              <a:rPr lang="vi" sz="1300">
                <a:solidFill>
                  <a:srgbClr val="BBBBBB"/>
                </a:solidFill>
                <a:latin typeface="Fira Code Light"/>
                <a:ea typeface="Fira Code Light"/>
                <a:cs typeface="Fira Code Light"/>
                <a:sym typeface="Fira Code Light"/>
              </a:rPr>
              <a:t> customers</a:t>
            </a:r>
            <a:endParaRPr sz="1300">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sz="1300">
                <a:solidFill>
                  <a:srgbClr val="859900"/>
                </a:solidFill>
                <a:latin typeface="Fira Code Light"/>
                <a:ea typeface="Fira Code Light"/>
                <a:cs typeface="Fira Code Light"/>
                <a:sym typeface="Fira Code Light"/>
              </a:rPr>
              <a:t>WHERE</a:t>
            </a:r>
            <a:r>
              <a:rPr lang="vi" sz="1300">
                <a:solidFill>
                  <a:srgbClr val="BBBBBB"/>
                </a:solidFill>
                <a:latin typeface="Fira Code Light"/>
                <a:ea typeface="Fira Code Light"/>
                <a:cs typeface="Fira Code Light"/>
                <a:sym typeface="Fira Code Light"/>
              </a:rPr>
              <a:t> birth_date </a:t>
            </a:r>
            <a:r>
              <a:rPr lang="vi" sz="1300">
                <a:solidFill>
                  <a:srgbClr val="859900"/>
                </a:solidFill>
                <a:latin typeface="Fira Code Light"/>
                <a:ea typeface="Fira Code Light"/>
                <a:cs typeface="Fira Code Light"/>
                <a:sym typeface="Fira Code Light"/>
              </a:rPr>
              <a:t>&gt;=</a:t>
            </a:r>
            <a:r>
              <a:rPr lang="vi" sz="1300">
                <a:solidFill>
                  <a:srgbClr val="BBBBBB"/>
                </a:solidFill>
                <a:latin typeface="Fira Code Light"/>
                <a:ea typeface="Fira Code Light"/>
                <a:cs typeface="Fira Code Light"/>
                <a:sym typeface="Fira Code Light"/>
              </a:rPr>
              <a:t> </a:t>
            </a:r>
            <a:r>
              <a:rPr lang="vi" sz="1300">
                <a:solidFill>
                  <a:srgbClr val="2AA198"/>
                </a:solidFill>
                <a:latin typeface="Fira Code Light"/>
                <a:ea typeface="Fira Code Light"/>
                <a:cs typeface="Fira Code Light"/>
                <a:sym typeface="Fira Code Light"/>
              </a:rPr>
              <a:t>"1990-01-01"</a:t>
            </a:r>
            <a:r>
              <a:rPr lang="vi" sz="1300">
                <a:solidFill>
                  <a:srgbClr val="BBBBBB"/>
                </a:solidFill>
                <a:latin typeface="Fira Code Light"/>
                <a:ea typeface="Fira Code Light"/>
                <a:cs typeface="Fira Code Light"/>
                <a:sym typeface="Fira Code Light"/>
              </a:rPr>
              <a:t> </a:t>
            </a:r>
            <a:endParaRPr sz="1300">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sz="1300">
                <a:solidFill>
                  <a:srgbClr val="BBBBBB"/>
                </a:solidFill>
                <a:latin typeface="Fira Code Light"/>
                <a:ea typeface="Fira Code Light"/>
                <a:cs typeface="Fira Code Light"/>
                <a:sym typeface="Fira Code Light"/>
              </a:rPr>
              <a:t>        </a:t>
            </a:r>
            <a:r>
              <a:rPr lang="vi" sz="1300">
                <a:solidFill>
                  <a:srgbClr val="859900"/>
                </a:solidFill>
                <a:latin typeface="Fira Code Light"/>
                <a:ea typeface="Fira Code Light"/>
                <a:cs typeface="Fira Code Light"/>
                <a:sym typeface="Fira Code Light"/>
              </a:rPr>
              <a:t>AND</a:t>
            </a:r>
            <a:r>
              <a:rPr lang="vi" sz="1300">
                <a:solidFill>
                  <a:srgbClr val="BBBBBB"/>
                </a:solidFill>
                <a:latin typeface="Fira Code Light"/>
                <a:ea typeface="Fira Code Light"/>
                <a:cs typeface="Fira Code Light"/>
                <a:sym typeface="Fira Code Light"/>
              </a:rPr>
              <a:t> points </a:t>
            </a:r>
            <a:r>
              <a:rPr lang="vi" sz="1300">
                <a:solidFill>
                  <a:srgbClr val="859900"/>
                </a:solidFill>
                <a:latin typeface="Fira Code Light"/>
                <a:ea typeface="Fira Code Light"/>
                <a:cs typeface="Fira Code Light"/>
                <a:sym typeface="Fira Code Light"/>
              </a:rPr>
              <a:t>&gt;</a:t>
            </a:r>
            <a:r>
              <a:rPr lang="vi" sz="1300">
                <a:solidFill>
                  <a:srgbClr val="BBBBBB"/>
                </a:solidFill>
                <a:latin typeface="Fira Code Light"/>
                <a:ea typeface="Fira Code Light"/>
                <a:cs typeface="Fira Code Light"/>
                <a:sym typeface="Fira Code Light"/>
              </a:rPr>
              <a:t> </a:t>
            </a:r>
            <a:r>
              <a:rPr lang="vi" sz="1300">
                <a:solidFill>
                  <a:srgbClr val="D33682"/>
                </a:solidFill>
                <a:latin typeface="Fira Code Light"/>
                <a:ea typeface="Fira Code Light"/>
                <a:cs typeface="Fira Code Light"/>
                <a:sym typeface="Fira Code Light"/>
              </a:rPr>
              <a:t>2000</a:t>
            </a:r>
            <a:r>
              <a:rPr lang="vi" sz="1300">
                <a:solidFill>
                  <a:srgbClr val="BBBBBB"/>
                </a:solidFill>
                <a:latin typeface="Fira Code Light"/>
                <a:ea typeface="Fira Code Light"/>
                <a:cs typeface="Fira Code Light"/>
                <a:sym typeface="Fira Code Light"/>
              </a:rPr>
              <a:t>;</a:t>
            </a:r>
            <a:endParaRPr sz="1300">
              <a:solidFill>
                <a:srgbClr val="BBBBBB"/>
              </a:solidFill>
              <a:latin typeface="Fira Code Light"/>
              <a:ea typeface="Fira Code Light"/>
              <a:cs typeface="Fira Code Light"/>
              <a:sym typeface="Fira Code Light"/>
            </a:endParaRPr>
          </a:p>
        </p:txBody>
      </p:sp>
      <p:sp>
        <p:nvSpPr>
          <p:cNvPr id="312" name="Google Shape;312;p48"/>
          <p:cNvSpPr txBox="1"/>
          <p:nvPr/>
        </p:nvSpPr>
        <p:spPr>
          <a:xfrm>
            <a:off x="5025450" y="2633775"/>
            <a:ext cx="3392700" cy="22761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sz="1300">
                <a:solidFill>
                  <a:schemeClr val="dk2"/>
                </a:solidFill>
                <a:latin typeface="Open Sans"/>
                <a:ea typeface="Open Sans"/>
                <a:cs typeface="Open Sans"/>
                <a:sym typeface="Open Sans"/>
              </a:rPr>
              <a:t>Lấy ra toàn bộ records trong bảng </a:t>
            </a:r>
            <a:r>
              <a:rPr b="1" lang="vi" sz="1300">
                <a:solidFill>
                  <a:schemeClr val="dk2"/>
                </a:solidFill>
                <a:latin typeface="Open Sans"/>
                <a:ea typeface="Open Sans"/>
                <a:cs typeface="Open Sans"/>
                <a:sym typeface="Open Sans"/>
              </a:rPr>
              <a:t>orders </a:t>
            </a:r>
            <a:r>
              <a:rPr lang="vi" sz="1300">
                <a:solidFill>
                  <a:schemeClr val="dk2"/>
                </a:solidFill>
                <a:latin typeface="Open Sans"/>
                <a:ea typeface="Open Sans"/>
                <a:cs typeface="Open Sans"/>
                <a:sym typeface="Open Sans"/>
              </a:rPr>
              <a:t>có </a:t>
            </a:r>
            <a:r>
              <a:rPr b="1" lang="vi" sz="1300">
                <a:solidFill>
                  <a:schemeClr val="dk2"/>
                </a:solidFill>
                <a:latin typeface="Open Sans"/>
                <a:ea typeface="Open Sans"/>
                <a:cs typeface="Open Sans"/>
                <a:sym typeface="Open Sans"/>
              </a:rPr>
              <a:t>order_date</a:t>
            </a:r>
            <a:r>
              <a:rPr lang="vi" sz="1300">
                <a:solidFill>
                  <a:schemeClr val="dk2"/>
                </a:solidFill>
                <a:latin typeface="Open Sans"/>
                <a:ea typeface="Open Sans"/>
                <a:cs typeface="Open Sans"/>
                <a:sym typeface="Open Sans"/>
              </a:rPr>
              <a:t> trước năm</a:t>
            </a:r>
            <a:r>
              <a:rPr b="1" lang="vi" sz="1300">
                <a:solidFill>
                  <a:schemeClr val="dk2"/>
                </a:solidFill>
                <a:latin typeface="Open Sans"/>
                <a:ea typeface="Open Sans"/>
                <a:cs typeface="Open Sans"/>
                <a:sym typeface="Open Sans"/>
              </a:rPr>
              <a:t> 2019</a:t>
            </a:r>
            <a:r>
              <a:rPr lang="vi" sz="1300">
                <a:solidFill>
                  <a:schemeClr val="dk2"/>
                </a:solidFill>
                <a:latin typeface="Open Sans"/>
                <a:ea typeface="Open Sans"/>
                <a:cs typeface="Open Sans"/>
                <a:sym typeface="Open Sans"/>
              </a:rPr>
              <a:t> và </a:t>
            </a:r>
            <a:r>
              <a:rPr b="1" lang="vi" sz="1300">
                <a:solidFill>
                  <a:schemeClr val="dk2"/>
                </a:solidFill>
                <a:latin typeface="Open Sans"/>
                <a:ea typeface="Open Sans"/>
                <a:cs typeface="Open Sans"/>
                <a:sym typeface="Open Sans"/>
              </a:rPr>
              <a:t>status</a:t>
            </a:r>
            <a:r>
              <a:rPr lang="vi" sz="1300">
                <a:solidFill>
                  <a:schemeClr val="dk2"/>
                </a:solidFill>
                <a:latin typeface="Open Sans"/>
                <a:ea typeface="Open Sans"/>
                <a:cs typeface="Open Sans"/>
                <a:sym typeface="Open Sans"/>
              </a:rPr>
              <a:t> bằng</a:t>
            </a:r>
            <a:r>
              <a:rPr b="1" lang="vi" sz="1300">
                <a:solidFill>
                  <a:schemeClr val="dk2"/>
                </a:solidFill>
                <a:latin typeface="Open Sans"/>
                <a:ea typeface="Open Sans"/>
                <a:cs typeface="Open Sans"/>
                <a:sym typeface="Open Sans"/>
              </a:rPr>
              <a:t> 2</a:t>
            </a:r>
            <a:endParaRPr b="1" sz="1300">
              <a:solidFill>
                <a:schemeClr val="dk2"/>
              </a:solidFill>
              <a:latin typeface="Open Sans"/>
              <a:ea typeface="Open Sans"/>
              <a:cs typeface="Open Sans"/>
              <a:sym typeface="Open Sans"/>
            </a:endParaRPr>
          </a:p>
          <a:p>
            <a:pPr indent="0" lvl="0" marL="0" rtl="0" algn="l">
              <a:lnSpc>
                <a:spcPct val="135714"/>
              </a:lnSpc>
              <a:spcBef>
                <a:spcPts val="1000"/>
              </a:spcBef>
              <a:spcAft>
                <a:spcPts val="0"/>
              </a:spcAft>
              <a:buNone/>
            </a:pPr>
            <a:r>
              <a:rPr lang="vi" sz="1300">
                <a:solidFill>
                  <a:srgbClr val="859900"/>
                </a:solidFill>
                <a:latin typeface="Fira Code Light"/>
                <a:ea typeface="Fira Code Light"/>
                <a:cs typeface="Fira Code Light"/>
                <a:sym typeface="Fira Code Light"/>
              </a:rPr>
              <a:t>SELECT</a:t>
            </a:r>
            <a:r>
              <a:rPr lang="vi" sz="1300">
                <a:solidFill>
                  <a:srgbClr val="BBBBBB"/>
                </a:solidFill>
                <a:latin typeface="Fira Code Light"/>
                <a:ea typeface="Fira Code Light"/>
                <a:cs typeface="Fira Code Light"/>
                <a:sym typeface="Fira Code Light"/>
              </a:rPr>
              <a:t> </a:t>
            </a:r>
            <a:r>
              <a:rPr lang="vi" sz="1300">
                <a:solidFill>
                  <a:srgbClr val="859900"/>
                </a:solidFill>
                <a:latin typeface="Fira Code Light"/>
                <a:ea typeface="Fira Code Light"/>
                <a:cs typeface="Fira Code Light"/>
                <a:sym typeface="Fira Code Light"/>
              </a:rPr>
              <a:t>*</a:t>
            </a:r>
            <a:endParaRPr sz="1300">
              <a:solidFill>
                <a:srgbClr val="859900"/>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sz="1300">
                <a:solidFill>
                  <a:srgbClr val="859900"/>
                </a:solidFill>
                <a:latin typeface="Fira Code Light"/>
                <a:ea typeface="Fira Code Light"/>
                <a:cs typeface="Fira Code Light"/>
                <a:sym typeface="Fira Code Light"/>
              </a:rPr>
              <a:t>FROM</a:t>
            </a:r>
            <a:r>
              <a:rPr lang="vi" sz="1300">
                <a:solidFill>
                  <a:srgbClr val="BBBBBB"/>
                </a:solidFill>
                <a:latin typeface="Fira Code Light"/>
                <a:ea typeface="Fira Code Light"/>
                <a:cs typeface="Fira Code Light"/>
                <a:sym typeface="Fira Code Light"/>
              </a:rPr>
              <a:t> orders</a:t>
            </a:r>
            <a:endParaRPr sz="1300">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sz="1300">
                <a:solidFill>
                  <a:srgbClr val="859900"/>
                </a:solidFill>
                <a:latin typeface="Fira Code Light"/>
                <a:ea typeface="Fira Code Light"/>
                <a:cs typeface="Fira Code Light"/>
                <a:sym typeface="Fira Code Light"/>
              </a:rPr>
              <a:t>WHERE</a:t>
            </a:r>
            <a:r>
              <a:rPr lang="vi" sz="1300">
                <a:solidFill>
                  <a:srgbClr val="BBBBBB"/>
                </a:solidFill>
                <a:latin typeface="Fira Code Light"/>
                <a:ea typeface="Fira Code Light"/>
                <a:cs typeface="Fira Code Light"/>
                <a:sym typeface="Fira Code Light"/>
              </a:rPr>
              <a:t> order_date </a:t>
            </a:r>
            <a:r>
              <a:rPr lang="vi" sz="1300">
                <a:solidFill>
                  <a:srgbClr val="859900"/>
                </a:solidFill>
                <a:latin typeface="Fira Code Light"/>
                <a:ea typeface="Fira Code Light"/>
                <a:cs typeface="Fira Code Light"/>
                <a:sym typeface="Fira Code Light"/>
              </a:rPr>
              <a:t>&lt;=</a:t>
            </a:r>
            <a:r>
              <a:rPr lang="vi" sz="1300">
                <a:solidFill>
                  <a:srgbClr val="BBBBBB"/>
                </a:solidFill>
                <a:latin typeface="Fira Code Light"/>
                <a:ea typeface="Fira Code Light"/>
                <a:cs typeface="Fira Code Light"/>
                <a:sym typeface="Fira Code Light"/>
              </a:rPr>
              <a:t> </a:t>
            </a:r>
            <a:r>
              <a:rPr lang="vi" sz="1300">
                <a:solidFill>
                  <a:srgbClr val="2AA198"/>
                </a:solidFill>
                <a:latin typeface="Fira Code Light"/>
                <a:ea typeface="Fira Code Light"/>
                <a:cs typeface="Fira Code Light"/>
                <a:sym typeface="Fira Code Light"/>
              </a:rPr>
              <a:t>"2019-01-01"</a:t>
            </a:r>
            <a:r>
              <a:rPr lang="vi" sz="1300">
                <a:solidFill>
                  <a:srgbClr val="BBBBBB"/>
                </a:solidFill>
                <a:latin typeface="Fira Code Light"/>
                <a:ea typeface="Fira Code Light"/>
                <a:cs typeface="Fira Code Light"/>
                <a:sym typeface="Fira Code Light"/>
              </a:rPr>
              <a:t> </a:t>
            </a:r>
            <a:endParaRPr sz="1300">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sz="1300">
                <a:solidFill>
                  <a:srgbClr val="BBBBBB"/>
                </a:solidFill>
                <a:latin typeface="Fira Code Light"/>
                <a:ea typeface="Fira Code Light"/>
                <a:cs typeface="Fira Code Light"/>
                <a:sym typeface="Fira Code Light"/>
              </a:rPr>
              <a:t>        </a:t>
            </a:r>
            <a:r>
              <a:rPr lang="vi" sz="1300">
                <a:solidFill>
                  <a:srgbClr val="859900"/>
                </a:solidFill>
                <a:latin typeface="Fira Code Light"/>
                <a:ea typeface="Fira Code Light"/>
                <a:cs typeface="Fira Code Light"/>
                <a:sym typeface="Fira Code Light"/>
              </a:rPr>
              <a:t>AND</a:t>
            </a:r>
            <a:r>
              <a:rPr lang="vi" sz="1300">
                <a:solidFill>
                  <a:srgbClr val="BBBBBB"/>
                </a:solidFill>
                <a:latin typeface="Fira Code Light"/>
                <a:ea typeface="Fira Code Light"/>
                <a:cs typeface="Fira Code Light"/>
                <a:sym typeface="Fira Code Light"/>
              </a:rPr>
              <a:t> </a:t>
            </a:r>
            <a:r>
              <a:rPr lang="vi" sz="1300">
                <a:solidFill>
                  <a:srgbClr val="859900"/>
                </a:solidFill>
                <a:latin typeface="Fira Code Light"/>
                <a:ea typeface="Fira Code Light"/>
                <a:cs typeface="Fira Code Light"/>
                <a:sym typeface="Fira Code Light"/>
              </a:rPr>
              <a:t>status</a:t>
            </a:r>
            <a:r>
              <a:rPr lang="vi" sz="1300">
                <a:solidFill>
                  <a:srgbClr val="BBBBBB"/>
                </a:solidFill>
                <a:latin typeface="Fira Code Light"/>
                <a:ea typeface="Fira Code Light"/>
                <a:cs typeface="Fira Code Light"/>
                <a:sym typeface="Fira Code Light"/>
              </a:rPr>
              <a:t> </a:t>
            </a:r>
            <a:r>
              <a:rPr lang="vi" sz="1300">
                <a:solidFill>
                  <a:srgbClr val="859900"/>
                </a:solidFill>
                <a:latin typeface="Fira Code Light"/>
                <a:ea typeface="Fira Code Light"/>
                <a:cs typeface="Fira Code Light"/>
                <a:sym typeface="Fira Code Light"/>
              </a:rPr>
              <a:t>=</a:t>
            </a:r>
            <a:r>
              <a:rPr lang="vi" sz="1300">
                <a:solidFill>
                  <a:srgbClr val="BBBBBB"/>
                </a:solidFill>
                <a:latin typeface="Fira Code Light"/>
                <a:ea typeface="Fira Code Light"/>
                <a:cs typeface="Fira Code Light"/>
                <a:sym typeface="Fira Code Light"/>
              </a:rPr>
              <a:t> </a:t>
            </a:r>
            <a:r>
              <a:rPr lang="vi" sz="1300">
                <a:solidFill>
                  <a:srgbClr val="D33682"/>
                </a:solidFill>
                <a:latin typeface="Fira Code Light"/>
                <a:ea typeface="Fira Code Light"/>
                <a:cs typeface="Fira Code Light"/>
                <a:sym typeface="Fira Code Light"/>
              </a:rPr>
              <a:t>2</a:t>
            </a:r>
            <a:r>
              <a:rPr lang="vi" sz="1300">
                <a:solidFill>
                  <a:srgbClr val="BBBBBB"/>
                </a:solidFill>
                <a:latin typeface="Fira Code Light"/>
                <a:ea typeface="Fira Code Light"/>
                <a:cs typeface="Fira Code Light"/>
                <a:sym typeface="Fira Code Light"/>
              </a:rPr>
              <a:t>;</a:t>
            </a:r>
            <a:endParaRPr sz="1300">
              <a:solidFill>
                <a:srgbClr val="859900"/>
              </a:solidFill>
              <a:latin typeface="Fira Code Light"/>
              <a:ea typeface="Fira Code Light"/>
              <a:cs typeface="Fira Code Light"/>
              <a:sym typeface="Fira Code Ligh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9"/>
          <p:cNvSpPr txBox="1"/>
          <p:nvPr>
            <p:ph type="title"/>
          </p:nvPr>
        </p:nvSpPr>
        <p:spPr>
          <a:xfrm>
            <a:off x="729450" y="57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WHERE</a:t>
            </a:r>
            <a:endParaRPr/>
          </a:p>
        </p:txBody>
      </p:sp>
      <p:sp>
        <p:nvSpPr>
          <p:cNvPr id="318" name="Google Shape;318;p49"/>
          <p:cNvSpPr txBox="1"/>
          <p:nvPr>
            <p:ph idx="1" type="body"/>
          </p:nvPr>
        </p:nvSpPr>
        <p:spPr>
          <a:xfrm>
            <a:off x="729450" y="1335125"/>
            <a:ext cx="7688700" cy="35748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vi">
                <a:solidFill>
                  <a:schemeClr val="dk2"/>
                </a:solidFill>
                <a:latin typeface="Open Sans"/>
                <a:ea typeface="Open Sans"/>
                <a:cs typeface="Open Sans"/>
                <a:sym typeface="Open Sans"/>
              </a:rPr>
              <a:t>💡 OR</a:t>
            </a:r>
            <a:r>
              <a:rPr lang="vi">
                <a:solidFill>
                  <a:schemeClr val="dk2"/>
                </a:solidFill>
                <a:latin typeface="Open Sans"/>
                <a:ea typeface="Open Sans"/>
                <a:cs typeface="Open Sans"/>
                <a:sym typeface="Open Sans"/>
              </a:rPr>
              <a:t> kết hợp hai hoặc nhiều điều kiện, trả về recods khi </a:t>
            </a:r>
            <a:r>
              <a:rPr b="1" lang="vi">
                <a:solidFill>
                  <a:schemeClr val="dk2"/>
                </a:solidFill>
                <a:latin typeface="Open Sans"/>
                <a:ea typeface="Open Sans"/>
                <a:cs typeface="Open Sans"/>
                <a:sym typeface="Open Sans"/>
              </a:rPr>
              <a:t>một trong các điều kiện</a:t>
            </a:r>
            <a:r>
              <a:rPr lang="vi">
                <a:solidFill>
                  <a:schemeClr val="dk2"/>
                </a:solidFill>
                <a:latin typeface="Open Sans"/>
                <a:ea typeface="Open Sans"/>
                <a:cs typeface="Open Sans"/>
                <a:sym typeface="Open Sans"/>
              </a:rPr>
              <a:t> là đúng. </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Ví dụ:</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1000"/>
              </a:spcAft>
              <a:buNone/>
            </a:pPr>
            <a:r>
              <a:t/>
            </a:r>
            <a:endParaRPr>
              <a:solidFill>
                <a:schemeClr val="dk2"/>
              </a:solidFill>
              <a:latin typeface="Open Sans"/>
              <a:ea typeface="Open Sans"/>
              <a:cs typeface="Open Sans"/>
              <a:sym typeface="Open Sans"/>
            </a:endParaRPr>
          </a:p>
        </p:txBody>
      </p:sp>
      <p:sp>
        <p:nvSpPr>
          <p:cNvPr id="319" name="Google Shape;319;p49"/>
          <p:cNvSpPr txBox="1"/>
          <p:nvPr/>
        </p:nvSpPr>
        <p:spPr>
          <a:xfrm>
            <a:off x="729450" y="2174150"/>
            <a:ext cx="3531300" cy="26193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sz="1300">
                <a:solidFill>
                  <a:schemeClr val="dk2"/>
                </a:solidFill>
                <a:latin typeface="Open Sans"/>
                <a:ea typeface="Open Sans"/>
                <a:cs typeface="Open Sans"/>
                <a:sym typeface="Open Sans"/>
              </a:rPr>
              <a:t>Lấy ra toàn bộ records trong bảng </a:t>
            </a:r>
            <a:r>
              <a:rPr b="1" lang="vi" sz="1300">
                <a:solidFill>
                  <a:schemeClr val="dk2"/>
                </a:solidFill>
                <a:latin typeface="Open Sans"/>
                <a:ea typeface="Open Sans"/>
                <a:cs typeface="Open Sans"/>
                <a:sym typeface="Open Sans"/>
              </a:rPr>
              <a:t>customers</a:t>
            </a:r>
            <a:r>
              <a:rPr lang="vi" sz="1300">
                <a:solidFill>
                  <a:schemeClr val="dk2"/>
                </a:solidFill>
                <a:latin typeface="Open Sans"/>
                <a:ea typeface="Open Sans"/>
                <a:cs typeface="Open Sans"/>
                <a:sym typeface="Open Sans"/>
              </a:rPr>
              <a:t> có </a:t>
            </a:r>
            <a:r>
              <a:rPr b="1" lang="vi" sz="1300">
                <a:solidFill>
                  <a:schemeClr val="dk2"/>
                </a:solidFill>
                <a:latin typeface="Open Sans"/>
                <a:ea typeface="Open Sans"/>
                <a:cs typeface="Open Sans"/>
                <a:sym typeface="Open Sans"/>
              </a:rPr>
              <a:t>first_name</a:t>
            </a:r>
            <a:r>
              <a:rPr lang="vi" sz="1300">
                <a:solidFill>
                  <a:schemeClr val="dk2"/>
                </a:solidFill>
                <a:latin typeface="Open Sans"/>
                <a:ea typeface="Open Sans"/>
                <a:cs typeface="Open Sans"/>
                <a:sym typeface="Open Sans"/>
              </a:rPr>
              <a:t> bằng </a:t>
            </a:r>
            <a:r>
              <a:rPr b="1" lang="vi" sz="1300">
                <a:solidFill>
                  <a:schemeClr val="dk2"/>
                </a:solidFill>
                <a:latin typeface="Open Sans"/>
                <a:ea typeface="Open Sans"/>
                <a:cs typeface="Open Sans"/>
                <a:sym typeface="Open Sans"/>
              </a:rPr>
              <a:t>Babara</a:t>
            </a:r>
            <a:r>
              <a:rPr lang="vi" sz="1300">
                <a:solidFill>
                  <a:schemeClr val="dk2"/>
                </a:solidFill>
                <a:latin typeface="Open Sans"/>
                <a:ea typeface="Open Sans"/>
                <a:cs typeface="Open Sans"/>
                <a:sym typeface="Open Sans"/>
              </a:rPr>
              <a:t> hoặc </a:t>
            </a:r>
            <a:r>
              <a:rPr b="1" lang="vi" sz="1300">
                <a:solidFill>
                  <a:schemeClr val="dk2"/>
                </a:solidFill>
                <a:latin typeface="Open Sans"/>
                <a:ea typeface="Open Sans"/>
                <a:cs typeface="Open Sans"/>
                <a:sym typeface="Open Sans"/>
              </a:rPr>
              <a:t>Levy</a:t>
            </a:r>
            <a:endParaRPr sz="1300">
              <a:solidFill>
                <a:schemeClr val="dk2"/>
              </a:solidFill>
              <a:latin typeface="Open Sans"/>
              <a:ea typeface="Open Sans"/>
              <a:cs typeface="Open Sans"/>
              <a:sym typeface="Open Sans"/>
            </a:endParaRPr>
          </a:p>
          <a:p>
            <a:pPr indent="0" lvl="0" marL="0" rtl="0" algn="l">
              <a:lnSpc>
                <a:spcPct val="135714"/>
              </a:lnSpc>
              <a:spcBef>
                <a:spcPts val="1000"/>
              </a:spcBef>
              <a:spcAft>
                <a:spcPts val="0"/>
              </a:spcAft>
              <a:buNone/>
            </a:pPr>
            <a:r>
              <a:rPr lang="vi" sz="1300">
                <a:solidFill>
                  <a:srgbClr val="859900"/>
                </a:solidFill>
                <a:latin typeface="Fira Code Light"/>
                <a:ea typeface="Fira Code Light"/>
                <a:cs typeface="Fira Code Light"/>
                <a:sym typeface="Fira Code Light"/>
              </a:rPr>
              <a:t>SELECT</a:t>
            </a:r>
            <a:r>
              <a:rPr lang="vi" sz="1300">
                <a:solidFill>
                  <a:srgbClr val="BBBBBB"/>
                </a:solidFill>
                <a:latin typeface="Fira Code Light"/>
                <a:ea typeface="Fira Code Light"/>
                <a:cs typeface="Fira Code Light"/>
                <a:sym typeface="Fira Code Light"/>
              </a:rPr>
              <a:t> </a:t>
            </a:r>
            <a:r>
              <a:rPr lang="vi" sz="1300">
                <a:solidFill>
                  <a:srgbClr val="859900"/>
                </a:solidFill>
                <a:latin typeface="Fira Code Light"/>
                <a:ea typeface="Fira Code Light"/>
                <a:cs typeface="Fira Code Light"/>
                <a:sym typeface="Fira Code Light"/>
              </a:rPr>
              <a:t>*</a:t>
            </a:r>
            <a:endParaRPr sz="1300">
              <a:solidFill>
                <a:srgbClr val="859900"/>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sz="1300">
                <a:solidFill>
                  <a:srgbClr val="859900"/>
                </a:solidFill>
                <a:latin typeface="Fira Code Light"/>
                <a:ea typeface="Fira Code Light"/>
                <a:cs typeface="Fira Code Light"/>
                <a:sym typeface="Fira Code Light"/>
              </a:rPr>
              <a:t>FROM</a:t>
            </a:r>
            <a:r>
              <a:rPr lang="vi" sz="1300">
                <a:solidFill>
                  <a:srgbClr val="BBBBBB"/>
                </a:solidFill>
                <a:latin typeface="Fira Code Light"/>
                <a:ea typeface="Fira Code Light"/>
                <a:cs typeface="Fira Code Light"/>
                <a:sym typeface="Fira Code Light"/>
              </a:rPr>
              <a:t> customers</a:t>
            </a:r>
            <a:endParaRPr sz="1300">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sz="1300">
                <a:solidFill>
                  <a:srgbClr val="859900"/>
                </a:solidFill>
                <a:latin typeface="Fira Code Light"/>
                <a:ea typeface="Fira Code Light"/>
                <a:cs typeface="Fira Code Light"/>
                <a:sym typeface="Fira Code Light"/>
              </a:rPr>
              <a:t>WHERE</a:t>
            </a:r>
            <a:r>
              <a:rPr lang="vi" sz="1300">
                <a:solidFill>
                  <a:srgbClr val="BBBBBB"/>
                </a:solidFill>
                <a:latin typeface="Fira Code Light"/>
                <a:ea typeface="Fira Code Light"/>
                <a:cs typeface="Fira Code Light"/>
                <a:sym typeface="Fira Code Light"/>
              </a:rPr>
              <a:t> first_name </a:t>
            </a:r>
            <a:r>
              <a:rPr lang="vi" sz="1300">
                <a:solidFill>
                  <a:srgbClr val="859900"/>
                </a:solidFill>
                <a:latin typeface="Fira Code Light"/>
                <a:ea typeface="Fira Code Light"/>
                <a:cs typeface="Fira Code Light"/>
                <a:sym typeface="Fira Code Light"/>
              </a:rPr>
              <a:t>=</a:t>
            </a:r>
            <a:r>
              <a:rPr lang="vi" sz="1300">
                <a:solidFill>
                  <a:srgbClr val="BBBBBB"/>
                </a:solidFill>
                <a:latin typeface="Fira Code Light"/>
                <a:ea typeface="Fira Code Light"/>
                <a:cs typeface="Fira Code Light"/>
                <a:sym typeface="Fira Code Light"/>
              </a:rPr>
              <a:t> </a:t>
            </a:r>
            <a:r>
              <a:rPr lang="vi" sz="1300">
                <a:solidFill>
                  <a:srgbClr val="2AA198"/>
                </a:solidFill>
                <a:latin typeface="Fira Code Light"/>
                <a:ea typeface="Fira Code Light"/>
                <a:cs typeface="Fira Code Light"/>
                <a:sym typeface="Fira Code Light"/>
              </a:rPr>
              <a:t>"Babara"</a:t>
            </a:r>
            <a:r>
              <a:rPr lang="vi" sz="1300">
                <a:solidFill>
                  <a:srgbClr val="BBBBBB"/>
                </a:solidFill>
                <a:latin typeface="Fira Code Light"/>
                <a:ea typeface="Fira Code Light"/>
                <a:cs typeface="Fira Code Light"/>
                <a:sym typeface="Fira Code Light"/>
              </a:rPr>
              <a:t> </a:t>
            </a:r>
            <a:endParaRPr sz="1300">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sz="1300">
                <a:solidFill>
                  <a:srgbClr val="BBBBBB"/>
                </a:solidFill>
                <a:latin typeface="Fira Code Light"/>
                <a:ea typeface="Fira Code Light"/>
                <a:cs typeface="Fira Code Light"/>
                <a:sym typeface="Fira Code Light"/>
              </a:rPr>
              <a:t>        </a:t>
            </a:r>
            <a:r>
              <a:rPr lang="vi" sz="1300">
                <a:solidFill>
                  <a:srgbClr val="859900"/>
                </a:solidFill>
                <a:latin typeface="Fira Code Light"/>
                <a:ea typeface="Fira Code Light"/>
                <a:cs typeface="Fira Code Light"/>
                <a:sym typeface="Fira Code Light"/>
              </a:rPr>
              <a:t>OR</a:t>
            </a:r>
            <a:r>
              <a:rPr lang="vi" sz="1300">
                <a:solidFill>
                  <a:srgbClr val="BBBBBB"/>
                </a:solidFill>
                <a:latin typeface="Fira Code Light"/>
                <a:ea typeface="Fira Code Light"/>
                <a:cs typeface="Fira Code Light"/>
                <a:sym typeface="Fira Code Light"/>
              </a:rPr>
              <a:t> first_name </a:t>
            </a:r>
            <a:r>
              <a:rPr lang="vi" sz="1300">
                <a:solidFill>
                  <a:srgbClr val="859900"/>
                </a:solidFill>
                <a:latin typeface="Fira Code Light"/>
                <a:ea typeface="Fira Code Light"/>
                <a:cs typeface="Fira Code Light"/>
                <a:sym typeface="Fira Code Light"/>
              </a:rPr>
              <a:t>=</a:t>
            </a:r>
            <a:r>
              <a:rPr lang="vi" sz="1300">
                <a:solidFill>
                  <a:srgbClr val="BBBBBB"/>
                </a:solidFill>
                <a:latin typeface="Fira Code Light"/>
                <a:ea typeface="Fira Code Light"/>
                <a:cs typeface="Fira Code Light"/>
                <a:sym typeface="Fira Code Light"/>
              </a:rPr>
              <a:t> </a:t>
            </a:r>
            <a:r>
              <a:rPr lang="vi" sz="1300">
                <a:solidFill>
                  <a:srgbClr val="2AA198"/>
                </a:solidFill>
                <a:latin typeface="Fira Code Light"/>
                <a:ea typeface="Fira Code Light"/>
                <a:cs typeface="Fira Code Light"/>
                <a:sym typeface="Fira Code Light"/>
              </a:rPr>
              <a:t>"Levy"</a:t>
            </a:r>
            <a:r>
              <a:rPr lang="vi" sz="1300">
                <a:solidFill>
                  <a:srgbClr val="BBBBBB"/>
                </a:solidFill>
                <a:latin typeface="Fira Code Light"/>
                <a:ea typeface="Fira Code Light"/>
                <a:cs typeface="Fira Code Light"/>
                <a:sym typeface="Fira Code Light"/>
              </a:rPr>
              <a:t>;</a:t>
            </a:r>
            <a:endParaRPr sz="1300">
              <a:solidFill>
                <a:srgbClr val="BBBBBB"/>
              </a:solidFill>
              <a:latin typeface="Fira Code Light"/>
              <a:ea typeface="Fira Code Light"/>
              <a:cs typeface="Fira Code Light"/>
              <a:sym typeface="Fira Code Light"/>
            </a:endParaRPr>
          </a:p>
        </p:txBody>
      </p:sp>
      <p:sp>
        <p:nvSpPr>
          <p:cNvPr id="320" name="Google Shape;320;p49"/>
          <p:cNvSpPr txBox="1"/>
          <p:nvPr/>
        </p:nvSpPr>
        <p:spPr>
          <a:xfrm>
            <a:off x="4886850" y="2174150"/>
            <a:ext cx="3531300" cy="22761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1000"/>
              </a:spcBef>
              <a:spcAft>
                <a:spcPts val="0"/>
              </a:spcAft>
              <a:buNone/>
            </a:pPr>
            <a:r>
              <a:rPr lang="vi" sz="1300">
                <a:solidFill>
                  <a:schemeClr val="dk2"/>
                </a:solidFill>
                <a:latin typeface="Open Sans"/>
                <a:ea typeface="Open Sans"/>
                <a:cs typeface="Open Sans"/>
                <a:sym typeface="Open Sans"/>
              </a:rPr>
              <a:t>Lấy ra toàn bộ records trong bảng </a:t>
            </a:r>
            <a:r>
              <a:rPr b="1" lang="vi" sz="1300">
                <a:solidFill>
                  <a:schemeClr val="dk2"/>
                </a:solidFill>
                <a:latin typeface="Open Sans"/>
                <a:ea typeface="Open Sans"/>
                <a:cs typeface="Open Sans"/>
                <a:sym typeface="Open Sans"/>
              </a:rPr>
              <a:t>products </a:t>
            </a:r>
            <a:r>
              <a:rPr lang="vi" sz="1300">
                <a:solidFill>
                  <a:schemeClr val="dk2"/>
                </a:solidFill>
                <a:latin typeface="Open Sans"/>
                <a:ea typeface="Open Sans"/>
                <a:cs typeface="Open Sans"/>
                <a:sym typeface="Open Sans"/>
              </a:rPr>
              <a:t>có </a:t>
            </a:r>
            <a:r>
              <a:rPr b="1" lang="vi" sz="1300">
                <a:solidFill>
                  <a:schemeClr val="dk2"/>
                </a:solidFill>
                <a:latin typeface="Open Sans"/>
                <a:ea typeface="Open Sans"/>
                <a:cs typeface="Open Sans"/>
                <a:sym typeface="Open Sans"/>
              </a:rPr>
              <a:t>unit_price</a:t>
            </a:r>
            <a:r>
              <a:rPr lang="vi" sz="1300">
                <a:solidFill>
                  <a:schemeClr val="dk2"/>
                </a:solidFill>
                <a:latin typeface="Open Sans"/>
                <a:ea typeface="Open Sans"/>
                <a:cs typeface="Open Sans"/>
                <a:sym typeface="Open Sans"/>
              </a:rPr>
              <a:t> lớn hơn </a:t>
            </a:r>
            <a:r>
              <a:rPr b="1" lang="vi" sz="1300">
                <a:solidFill>
                  <a:schemeClr val="dk2"/>
                </a:solidFill>
                <a:latin typeface="Open Sans"/>
                <a:ea typeface="Open Sans"/>
                <a:cs typeface="Open Sans"/>
                <a:sym typeface="Open Sans"/>
              </a:rPr>
              <a:t>4</a:t>
            </a:r>
            <a:r>
              <a:rPr lang="vi" sz="1300">
                <a:solidFill>
                  <a:schemeClr val="dk2"/>
                </a:solidFill>
                <a:latin typeface="Open Sans"/>
                <a:ea typeface="Open Sans"/>
                <a:cs typeface="Open Sans"/>
                <a:sym typeface="Open Sans"/>
              </a:rPr>
              <a:t> hoặc nhỏ hơn </a:t>
            </a:r>
            <a:r>
              <a:rPr b="1" lang="vi" sz="1300">
                <a:solidFill>
                  <a:schemeClr val="dk2"/>
                </a:solidFill>
                <a:latin typeface="Open Sans"/>
                <a:ea typeface="Open Sans"/>
                <a:cs typeface="Open Sans"/>
                <a:sym typeface="Open Sans"/>
              </a:rPr>
              <a:t>1</a:t>
            </a:r>
            <a:endParaRPr b="1" sz="1300">
              <a:solidFill>
                <a:schemeClr val="dk2"/>
              </a:solidFill>
              <a:latin typeface="Open Sans"/>
              <a:ea typeface="Open Sans"/>
              <a:cs typeface="Open Sans"/>
              <a:sym typeface="Open Sans"/>
            </a:endParaRPr>
          </a:p>
          <a:p>
            <a:pPr indent="0" lvl="0" marL="0" rtl="0" algn="l">
              <a:lnSpc>
                <a:spcPct val="135714"/>
              </a:lnSpc>
              <a:spcBef>
                <a:spcPts val="1000"/>
              </a:spcBef>
              <a:spcAft>
                <a:spcPts val="0"/>
              </a:spcAft>
              <a:buNone/>
            </a:pPr>
            <a:r>
              <a:rPr lang="vi" sz="1300">
                <a:solidFill>
                  <a:srgbClr val="859900"/>
                </a:solidFill>
                <a:latin typeface="Fira Code Light"/>
                <a:ea typeface="Fira Code Light"/>
                <a:cs typeface="Fira Code Light"/>
                <a:sym typeface="Fira Code Light"/>
              </a:rPr>
              <a:t>SELECT</a:t>
            </a:r>
            <a:r>
              <a:rPr lang="vi" sz="1300">
                <a:solidFill>
                  <a:srgbClr val="BBBBBB"/>
                </a:solidFill>
                <a:latin typeface="Fira Code Light"/>
                <a:ea typeface="Fira Code Light"/>
                <a:cs typeface="Fira Code Light"/>
                <a:sym typeface="Fira Code Light"/>
              </a:rPr>
              <a:t> </a:t>
            </a:r>
            <a:r>
              <a:rPr lang="vi" sz="1300">
                <a:solidFill>
                  <a:srgbClr val="859900"/>
                </a:solidFill>
                <a:latin typeface="Fira Code Light"/>
                <a:ea typeface="Fira Code Light"/>
                <a:cs typeface="Fira Code Light"/>
                <a:sym typeface="Fira Code Light"/>
              </a:rPr>
              <a:t>*</a:t>
            </a:r>
            <a:endParaRPr sz="1300">
              <a:solidFill>
                <a:srgbClr val="859900"/>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sz="1300">
                <a:solidFill>
                  <a:srgbClr val="859900"/>
                </a:solidFill>
                <a:latin typeface="Fira Code Light"/>
                <a:ea typeface="Fira Code Light"/>
                <a:cs typeface="Fira Code Light"/>
                <a:sym typeface="Fira Code Light"/>
              </a:rPr>
              <a:t>FROM</a:t>
            </a:r>
            <a:r>
              <a:rPr lang="vi" sz="1300">
                <a:solidFill>
                  <a:srgbClr val="BBBBBB"/>
                </a:solidFill>
                <a:latin typeface="Fira Code Light"/>
                <a:ea typeface="Fira Code Light"/>
                <a:cs typeface="Fira Code Light"/>
                <a:sym typeface="Fira Code Light"/>
              </a:rPr>
              <a:t> products</a:t>
            </a:r>
            <a:endParaRPr sz="1300">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sz="1300">
                <a:solidFill>
                  <a:srgbClr val="859900"/>
                </a:solidFill>
                <a:latin typeface="Fira Code Light"/>
                <a:ea typeface="Fira Code Light"/>
                <a:cs typeface="Fira Code Light"/>
                <a:sym typeface="Fira Code Light"/>
              </a:rPr>
              <a:t>WHERE</a:t>
            </a:r>
            <a:r>
              <a:rPr lang="vi" sz="1300">
                <a:solidFill>
                  <a:srgbClr val="BBBBBB"/>
                </a:solidFill>
                <a:latin typeface="Fira Code Light"/>
                <a:ea typeface="Fira Code Light"/>
                <a:cs typeface="Fira Code Light"/>
                <a:sym typeface="Fira Code Light"/>
              </a:rPr>
              <a:t> unit_price </a:t>
            </a:r>
            <a:r>
              <a:rPr lang="vi" sz="1300">
                <a:solidFill>
                  <a:srgbClr val="859900"/>
                </a:solidFill>
                <a:latin typeface="Fira Code Light"/>
                <a:ea typeface="Fira Code Light"/>
                <a:cs typeface="Fira Code Light"/>
                <a:sym typeface="Fira Code Light"/>
              </a:rPr>
              <a:t>&gt;</a:t>
            </a:r>
            <a:r>
              <a:rPr lang="vi" sz="1300">
                <a:solidFill>
                  <a:srgbClr val="BBBBBB"/>
                </a:solidFill>
                <a:latin typeface="Fira Code Light"/>
                <a:ea typeface="Fira Code Light"/>
                <a:cs typeface="Fira Code Light"/>
                <a:sym typeface="Fira Code Light"/>
              </a:rPr>
              <a:t> </a:t>
            </a:r>
            <a:r>
              <a:rPr lang="vi" sz="1300">
                <a:solidFill>
                  <a:srgbClr val="D33682"/>
                </a:solidFill>
                <a:latin typeface="Fira Code Light"/>
                <a:ea typeface="Fira Code Light"/>
                <a:cs typeface="Fira Code Light"/>
                <a:sym typeface="Fira Code Light"/>
              </a:rPr>
              <a:t>4</a:t>
            </a:r>
            <a:r>
              <a:rPr lang="vi" sz="1300">
                <a:solidFill>
                  <a:srgbClr val="BBBBBB"/>
                </a:solidFill>
                <a:latin typeface="Fira Code Light"/>
                <a:ea typeface="Fira Code Light"/>
                <a:cs typeface="Fira Code Light"/>
                <a:sym typeface="Fira Code Light"/>
              </a:rPr>
              <a:t> </a:t>
            </a:r>
            <a:endParaRPr sz="1300">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sz="1300">
                <a:solidFill>
                  <a:srgbClr val="BBBBBB"/>
                </a:solidFill>
                <a:latin typeface="Fira Code Light"/>
                <a:ea typeface="Fira Code Light"/>
                <a:cs typeface="Fira Code Light"/>
                <a:sym typeface="Fira Code Light"/>
              </a:rPr>
              <a:t>        </a:t>
            </a:r>
            <a:r>
              <a:rPr lang="vi" sz="1300">
                <a:solidFill>
                  <a:srgbClr val="859900"/>
                </a:solidFill>
                <a:latin typeface="Fira Code Light"/>
                <a:ea typeface="Fira Code Light"/>
                <a:cs typeface="Fira Code Light"/>
                <a:sym typeface="Fira Code Light"/>
              </a:rPr>
              <a:t>OR</a:t>
            </a:r>
            <a:r>
              <a:rPr lang="vi" sz="1300">
                <a:solidFill>
                  <a:srgbClr val="BBBBBB"/>
                </a:solidFill>
                <a:latin typeface="Fira Code Light"/>
                <a:ea typeface="Fira Code Light"/>
                <a:cs typeface="Fira Code Light"/>
                <a:sym typeface="Fira Code Light"/>
              </a:rPr>
              <a:t> unit_price </a:t>
            </a:r>
            <a:r>
              <a:rPr lang="vi" sz="1300">
                <a:solidFill>
                  <a:srgbClr val="859900"/>
                </a:solidFill>
                <a:latin typeface="Fira Code Light"/>
                <a:ea typeface="Fira Code Light"/>
                <a:cs typeface="Fira Code Light"/>
                <a:sym typeface="Fira Code Light"/>
              </a:rPr>
              <a:t>&lt;</a:t>
            </a:r>
            <a:r>
              <a:rPr lang="vi" sz="1300">
                <a:solidFill>
                  <a:srgbClr val="BBBBBB"/>
                </a:solidFill>
                <a:latin typeface="Fira Code Light"/>
                <a:ea typeface="Fira Code Light"/>
                <a:cs typeface="Fira Code Light"/>
                <a:sym typeface="Fira Code Light"/>
              </a:rPr>
              <a:t> </a:t>
            </a:r>
            <a:r>
              <a:rPr lang="vi" sz="1300">
                <a:solidFill>
                  <a:srgbClr val="D33682"/>
                </a:solidFill>
                <a:latin typeface="Fira Code Light"/>
                <a:ea typeface="Fira Code Light"/>
                <a:cs typeface="Fira Code Light"/>
                <a:sym typeface="Fira Code Light"/>
              </a:rPr>
              <a:t>1</a:t>
            </a:r>
            <a:r>
              <a:rPr lang="vi" sz="1300">
                <a:solidFill>
                  <a:srgbClr val="BBBBBB"/>
                </a:solidFill>
                <a:latin typeface="Fira Code Light"/>
                <a:ea typeface="Fira Code Light"/>
                <a:cs typeface="Fira Code Light"/>
                <a:sym typeface="Fira Code Light"/>
              </a:rPr>
              <a:t>;</a:t>
            </a:r>
            <a:endParaRPr sz="1300">
              <a:solidFill>
                <a:srgbClr val="859900"/>
              </a:solidFill>
              <a:latin typeface="Fira Code Light"/>
              <a:ea typeface="Fira Code Light"/>
              <a:cs typeface="Fira Code Light"/>
              <a:sym typeface="Fira Code 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0"/>
          <p:cNvSpPr txBox="1"/>
          <p:nvPr>
            <p:ph type="title"/>
          </p:nvPr>
        </p:nvSpPr>
        <p:spPr>
          <a:xfrm>
            <a:off x="729450" y="57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WHERE</a:t>
            </a:r>
            <a:endParaRPr/>
          </a:p>
        </p:txBody>
      </p:sp>
      <p:sp>
        <p:nvSpPr>
          <p:cNvPr id="326" name="Google Shape;326;p50"/>
          <p:cNvSpPr txBox="1"/>
          <p:nvPr>
            <p:ph idx="1" type="body"/>
          </p:nvPr>
        </p:nvSpPr>
        <p:spPr>
          <a:xfrm>
            <a:off x="729450" y="1335125"/>
            <a:ext cx="7688700" cy="35748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vi">
                <a:solidFill>
                  <a:schemeClr val="dk2"/>
                </a:solidFill>
                <a:latin typeface="Open Sans"/>
                <a:ea typeface="Open Sans"/>
                <a:cs typeface="Open Sans"/>
                <a:sym typeface="Open Sans"/>
              </a:rPr>
              <a:t>💡 NOT</a:t>
            </a:r>
            <a:r>
              <a:rPr lang="vi">
                <a:solidFill>
                  <a:schemeClr val="dk2"/>
                </a:solidFill>
                <a:latin typeface="Open Sans"/>
                <a:ea typeface="Open Sans"/>
                <a:cs typeface="Open Sans"/>
                <a:sym typeface="Open Sans"/>
              </a:rPr>
              <a:t> “phủ định”, trả về các records ngược với điều kiện chỉ định. Ví dụ:</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Lấy ra toàn bộ records trong bảng </a:t>
            </a:r>
            <a:r>
              <a:rPr b="1" lang="vi">
                <a:solidFill>
                  <a:schemeClr val="dk2"/>
                </a:solidFill>
                <a:latin typeface="Open Sans"/>
                <a:ea typeface="Open Sans"/>
                <a:cs typeface="Open Sans"/>
                <a:sym typeface="Open Sans"/>
              </a:rPr>
              <a:t>customers</a:t>
            </a:r>
            <a:r>
              <a:rPr lang="vi">
                <a:solidFill>
                  <a:schemeClr val="dk2"/>
                </a:solidFill>
                <a:latin typeface="Open Sans"/>
                <a:ea typeface="Open Sans"/>
                <a:cs typeface="Open Sans"/>
                <a:sym typeface="Open Sans"/>
              </a:rPr>
              <a:t> có </a:t>
            </a:r>
            <a:r>
              <a:rPr b="1" lang="vi">
                <a:solidFill>
                  <a:schemeClr val="dk2"/>
                </a:solidFill>
                <a:latin typeface="Open Sans"/>
                <a:ea typeface="Open Sans"/>
                <a:cs typeface="Open Sans"/>
                <a:sym typeface="Open Sans"/>
              </a:rPr>
              <a:t>birth_date</a:t>
            </a:r>
            <a:r>
              <a:rPr lang="vi">
                <a:solidFill>
                  <a:schemeClr val="dk2"/>
                </a:solidFill>
                <a:latin typeface="Open Sans"/>
                <a:ea typeface="Open Sans"/>
                <a:cs typeface="Open Sans"/>
                <a:sym typeface="Open Sans"/>
              </a:rPr>
              <a:t> trước </a:t>
            </a:r>
            <a:r>
              <a:rPr b="1" lang="vi">
                <a:solidFill>
                  <a:schemeClr val="dk2"/>
                </a:solidFill>
                <a:latin typeface="Open Sans"/>
                <a:ea typeface="Open Sans"/>
                <a:cs typeface="Open Sans"/>
                <a:sym typeface="Open Sans"/>
              </a:rPr>
              <a:t>1990</a:t>
            </a:r>
            <a:r>
              <a:rPr lang="vi">
                <a:solidFill>
                  <a:schemeClr val="dk2"/>
                </a:solidFill>
                <a:latin typeface="Open Sans"/>
                <a:ea typeface="Open Sans"/>
                <a:cs typeface="Open Sans"/>
                <a:sym typeface="Open Sans"/>
              </a:rPr>
              <a:t> và </a:t>
            </a:r>
            <a:r>
              <a:rPr b="1" lang="vi">
                <a:solidFill>
                  <a:schemeClr val="dk2"/>
                </a:solidFill>
                <a:latin typeface="Open Sans"/>
                <a:ea typeface="Open Sans"/>
                <a:cs typeface="Open Sans"/>
                <a:sym typeface="Open Sans"/>
              </a:rPr>
              <a:t>points</a:t>
            </a:r>
            <a:r>
              <a:rPr lang="vi">
                <a:solidFill>
                  <a:schemeClr val="dk2"/>
                </a:solidFill>
                <a:latin typeface="Open Sans"/>
                <a:ea typeface="Open Sans"/>
                <a:cs typeface="Open Sans"/>
                <a:sym typeface="Open Sans"/>
              </a:rPr>
              <a:t> nhỏ hơn </a:t>
            </a:r>
            <a:r>
              <a:rPr b="1" lang="vi">
                <a:solidFill>
                  <a:schemeClr val="dk2"/>
                </a:solidFill>
                <a:latin typeface="Open Sans"/>
                <a:ea typeface="Open Sans"/>
                <a:cs typeface="Open Sans"/>
                <a:sym typeface="Open Sans"/>
              </a:rPr>
              <a:t>1000</a:t>
            </a:r>
            <a:endParaRPr>
              <a:solidFill>
                <a:schemeClr val="dk2"/>
              </a:solidFill>
              <a:latin typeface="Open Sans"/>
              <a:ea typeface="Open Sans"/>
              <a:cs typeface="Open Sans"/>
              <a:sym typeface="Open Sans"/>
            </a:endParaRPr>
          </a:p>
          <a:p>
            <a:pPr indent="0" lvl="0" marL="0" rtl="0" algn="l">
              <a:lnSpc>
                <a:spcPct val="135714"/>
              </a:lnSpc>
              <a:spcBef>
                <a:spcPts val="1000"/>
              </a:spcBef>
              <a:spcAft>
                <a:spcPts val="0"/>
              </a:spcAft>
              <a:buNone/>
            </a:pPr>
            <a:r>
              <a:rPr lang="vi">
                <a:solidFill>
                  <a:srgbClr val="859900"/>
                </a:solidFill>
                <a:latin typeface="Fira Code Light"/>
                <a:ea typeface="Fira Code Light"/>
                <a:cs typeface="Fira Code Light"/>
                <a:sym typeface="Fira Code Light"/>
              </a:rPr>
              <a:t>SELECT</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FROM</a:t>
            </a:r>
            <a:r>
              <a:rPr lang="vi">
                <a:solidFill>
                  <a:srgbClr val="BBBBBB"/>
                </a:solidFill>
                <a:latin typeface="Fira Code Light"/>
                <a:ea typeface="Fira Code Light"/>
                <a:cs typeface="Fira Code Light"/>
                <a:sym typeface="Fira Code Light"/>
              </a:rPr>
              <a:t> customers</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859900"/>
                </a:solidFill>
                <a:latin typeface="Fira Code Light"/>
                <a:ea typeface="Fira Code Light"/>
                <a:cs typeface="Fira Code Light"/>
                <a:sym typeface="Fira Code Light"/>
              </a:rPr>
              <a:t>WHERE</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NOT</a:t>
            </a:r>
            <a:r>
              <a:rPr lang="vi">
                <a:solidFill>
                  <a:srgbClr val="BBBBBB"/>
                </a:solidFill>
                <a:latin typeface="Fira Code Light"/>
                <a:ea typeface="Fira Code Light"/>
                <a:cs typeface="Fira Code Light"/>
                <a:sym typeface="Fira Code Light"/>
              </a:rPr>
              <a:t> (birth_date </a:t>
            </a:r>
            <a:r>
              <a:rPr lang="vi">
                <a:solidFill>
                  <a:srgbClr val="859900"/>
                </a:solidFill>
                <a:latin typeface="Fira Code Light"/>
                <a:ea typeface="Fira Code Light"/>
                <a:cs typeface="Fira Code Light"/>
                <a:sym typeface="Fira Code Light"/>
              </a:rPr>
              <a:t>&gt;</a:t>
            </a:r>
            <a:r>
              <a:rPr lang="vi">
                <a:solidFill>
                  <a:srgbClr val="BBBBBB"/>
                </a:solidFill>
                <a:latin typeface="Fira Code Light"/>
                <a:ea typeface="Fira Code Light"/>
                <a:cs typeface="Fira Code Light"/>
                <a:sym typeface="Fira Code Light"/>
              </a:rPr>
              <a:t> </a:t>
            </a:r>
            <a:r>
              <a:rPr lang="vi">
                <a:solidFill>
                  <a:srgbClr val="2AA198"/>
                </a:solidFill>
                <a:latin typeface="Fira Code Light"/>
                <a:ea typeface="Fira Code Light"/>
                <a:cs typeface="Fira Code Light"/>
                <a:sym typeface="Fira Code Light"/>
              </a:rPr>
              <a:t>'1990-01-01'</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OR</a:t>
            </a:r>
            <a:r>
              <a:rPr lang="vi">
                <a:solidFill>
                  <a:srgbClr val="BBBBBB"/>
                </a:solidFill>
                <a:latin typeface="Fira Code Light"/>
                <a:ea typeface="Fira Code Light"/>
                <a:cs typeface="Fira Code Light"/>
                <a:sym typeface="Fira Code Light"/>
              </a:rPr>
              <a:t> points </a:t>
            </a:r>
            <a:r>
              <a:rPr lang="vi">
                <a:solidFill>
                  <a:srgbClr val="859900"/>
                </a:solidFill>
                <a:latin typeface="Fira Code Light"/>
                <a:ea typeface="Fira Code Light"/>
                <a:cs typeface="Fira Code Light"/>
                <a:sym typeface="Fira Code Light"/>
              </a:rPr>
              <a:t>&gt;</a:t>
            </a:r>
            <a:r>
              <a:rPr lang="vi">
                <a:solidFill>
                  <a:srgbClr val="BBBBBB"/>
                </a:solidFill>
                <a:latin typeface="Fira Code Light"/>
                <a:ea typeface="Fira Code Light"/>
                <a:cs typeface="Fira Code Light"/>
                <a:sym typeface="Fira Code Light"/>
              </a:rPr>
              <a:t> </a:t>
            </a:r>
            <a:r>
              <a:rPr lang="vi">
                <a:solidFill>
                  <a:srgbClr val="D33682"/>
                </a:solidFill>
                <a:latin typeface="Fira Code Light"/>
                <a:ea typeface="Fira Code Light"/>
                <a:cs typeface="Fira Code Light"/>
                <a:sym typeface="Fira Code Light"/>
              </a:rPr>
              <a:t>1000</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50000"/>
              </a:lnSpc>
              <a:spcBef>
                <a:spcPts val="1000"/>
              </a:spcBef>
              <a:spcAft>
                <a:spcPts val="0"/>
              </a:spcAft>
              <a:buNone/>
            </a:pPr>
            <a:r>
              <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 How about this?</a:t>
            </a:r>
            <a:endParaRPr>
              <a:solidFill>
                <a:schemeClr val="dk2"/>
              </a:solidFill>
              <a:latin typeface="Open Sans"/>
              <a:ea typeface="Open Sans"/>
              <a:cs typeface="Open Sans"/>
              <a:sym typeface="Open Sans"/>
            </a:endParaRPr>
          </a:p>
          <a:p>
            <a:pPr indent="0" lvl="0" marL="0" rtl="0" algn="l">
              <a:lnSpc>
                <a:spcPct val="135714"/>
              </a:lnSpc>
              <a:spcBef>
                <a:spcPts val="1000"/>
              </a:spcBef>
              <a:spcAft>
                <a:spcPts val="0"/>
              </a:spcAft>
              <a:buNone/>
            </a:pPr>
            <a:r>
              <a:rPr lang="vi">
                <a:solidFill>
                  <a:srgbClr val="859900"/>
                </a:solidFill>
                <a:latin typeface="Fira Code Light"/>
                <a:ea typeface="Fira Code Light"/>
                <a:cs typeface="Fira Code Light"/>
                <a:sym typeface="Fira Code Light"/>
              </a:rPr>
              <a:t>SELECT</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FROM</a:t>
            </a:r>
            <a:r>
              <a:rPr lang="vi">
                <a:solidFill>
                  <a:srgbClr val="BBBBBB"/>
                </a:solidFill>
                <a:latin typeface="Fira Code Light"/>
                <a:ea typeface="Fira Code Light"/>
                <a:cs typeface="Fira Code Light"/>
                <a:sym typeface="Fira Code Light"/>
              </a:rPr>
              <a:t> customers</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859900"/>
                </a:solidFill>
                <a:latin typeface="Fira Code Light"/>
                <a:ea typeface="Fira Code Light"/>
                <a:cs typeface="Fira Code Light"/>
                <a:sym typeface="Fira Code Light"/>
              </a:rPr>
              <a:t>WHERE</a:t>
            </a:r>
            <a:r>
              <a:rPr lang="vi">
                <a:solidFill>
                  <a:srgbClr val="BBBBBB"/>
                </a:solidFill>
                <a:latin typeface="Fira Code Light"/>
                <a:ea typeface="Fira Code Light"/>
                <a:cs typeface="Fira Code Light"/>
                <a:sym typeface="Fira Code Light"/>
              </a:rPr>
              <a:t> birth_date </a:t>
            </a:r>
            <a:r>
              <a:rPr lang="vi">
                <a:solidFill>
                  <a:srgbClr val="859900"/>
                </a:solidFill>
                <a:latin typeface="Fira Code Light"/>
                <a:ea typeface="Fira Code Light"/>
                <a:cs typeface="Fira Code Light"/>
                <a:sym typeface="Fira Code Light"/>
              </a:rPr>
              <a:t>&lt;=</a:t>
            </a:r>
            <a:r>
              <a:rPr lang="vi">
                <a:solidFill>
                  <a:srgbClr val="BBBBBB"/>
                </a:solidFill>
                <a:latin typeface="Fira Code Light"/>
                <a:ea typeface="Fira Code Light"/>
                <a:cs typeface="Fira Code Light"/>
                <a:sym typeface="Fira Code Light"/>
              </a:rPr>
              <a:t> </a:t>
            </a:r>
            <a:r>
              <a:rPr lang="vi">
                <a:solidFill>
                  <a:srgbClr val="2AA198"/>
                </a:solidFill>
                <a:latin typeface="Fira Code Light"/>
                <a:ea typeface="Fira Code Light"/>
                <a:cs typeface="Fira Code Light"/>
                <a:sym typeface="Fira Code Light"/>
              </a:rPr>
              <a:t>'1990-01-01'</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AND</a:t>
            </a:r>
            <a:r>
              <a:rPr lang="vi">
                <a:solidFill>
                  <a:srgbClr val="BBBBBB"/>
                </a:solidFill>
                <a:latin typeface="Fira Code Light"/>
                <a:ea typeface="Fira Code Light"/>
                <a:cs typeface="Fira Code Light"/>
                <a:sym typeface="Fira Code Light"/>
              </a:rPr>
              <a:t> points </a:t>
            </a:r>
            <a:r>
              <a:rPr lang="vi">
                <a:solidFill>
                  <a:srgbClr val="859900"/>
                </a:solidFill>
                <a:latin typeface="Fira Code Light"/>
                <a:ea typeface="Fira Code Light"/>
                <a:cs typeface="Fira Code Light"/>
                <a:sym typeface="Fira Code Light"/>
              </a:rPr>
              <a:t>&lt;=</a:t>
            </a:r>
            <a:r>
              <a:rPr lang="vi">
                <a:solidFill>
                  <a:srgbClr val="BBBBBB"/>
                </a:solidFill>
                <a:latin typeface="Fira Code Light"/>
                <a:ea typeface="Fira Code Light"/>
                <a:cs typeface="Fira Code Light"/>
                <a:sym typeface="Fira Code Light"/>
              </a:rPr>
              <a:t> </a:t>
            </a:r>
            <a:r>
              <a:rPr lang="vi">
                <a:solidFill>
                  <a:srgbClr val="D33682"/>
                </a:solidFill>
                <a:latin typeface="Fira Code Light"/>
                <a:ea typeface="Fira Code Light"/>
                <a:cs typeface="Fira Code Light"/>
                <a:sym typeface="Fira Code Light"/>
              </a:rPr>
              <a:t>1000</a:t>
            </a:r>
            <a:r>
              <a:rPr lang="vi">
                <a:solidFill>
                  <a:srgbClr val="BBBBBB"/>
                </a:solidFill>
                <a:latin typeface="Fira Code Light"/>
                <a:ea typeface="Fira Code Light"/>
                <a:cs typeface="Fira Code Light"/>
                <a:sym typeface="Fira Code Light"/>
              </a:rPr>
              <a:t>;</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1000"/>
              </a:spcAft>
              <a:buNone/>
            </a:pPr>
            <a:r>
              <a:t/>
            </a:r>
            <a:endParaRPr>
              <a:solidFill>
                <a:schemeClr val="dk2"/>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51"/>
          <p:cNvSpPr txBox="1"/>
          <p:nvPr>
            <p:ph type="title"/>
          </p:nvPr>
        </p:nvSpPr>
        <p:spPr>
          <a:xfrm>
            <a:off x="729450" y="57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Exercise</a:t>
            </a:r>
            <a:endParaRPr/>
          </a:p>
        </p:txBody>
      </p:sp>
      <p:sp>
        <p:nvSpPr>
          <p:cNvPr id="332" name="Google Shape;332;p51"/>
          <p:cNvSpPr txBox="1"/>
          <p:nvPr>
            <p:ph idx="1" type="body"/>
          </p:nvPr>
        </p:nvSpPr>
        <p:spPr>
          <a:xfrm>
            <a:off x="729450" y="1335125"/>
            <a:ext cx="7688700" cy="35748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1000"/>
              </a:spcBef>
              <a:spcAft>
                <a:spcPts val="0"/>
              </a:spcAft>
              <a:buClr>
                <a:schemeClr val="dk2"/>
              </a:buClr>
              <a:buSzPts val="1300"/>
              <a:buFont typeface="Open Sans"/>
              <a:buAutoNum type="arabicPeriod"/>
            </a:pPr>
            <a:r>
              <a:rPr lang="vi">
                <a:solidFill>
                  <a:schemeClr val="dk2"/>
                </a:solidFill>
                <a:latin typeface="Open Sans"/>
                <a:ea typeface="Open Sans"/>
                <a:cs typeface="Open Sans"/>
                <a:sym typeface="Open Sans"/>
              </a:rPr>
              <a:t>Viết câu lệnh truy vấn lấy ra tất cả khách hàng trong bảng </a:t>
            </a:r>
            <a:r>
              <a:rPr b="1" lang="vi">
                <a:solidFill>
                  <a:schemeClr val="dk2"/>
                </a:solidFill>
                <a:latin typeface="Open Sans"/>
                <a:ea typeface="Open Sans"/>
                <a:cs typeface="Open Sans"/>
                <a:sym typeface="Open Sans"/>
              </a:rPr>
              <a:t>customers</a:t>
            </a:r>
            <a:r>
              <a:rPr lang="vi">
                <a:solidFill>
                  <a:schemeClr val="dk2"/>
                </a:solidFill>
                <a:latin typeface="Open Sans"/>
                <a:ea typeface="Open Sans"/>
                <a:cs typeface="Open Sans"/>
                <a:sym typeface="Open Sans"/>
              </a:rPr>
              <a:t> với tiêu chí:</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Char char="-"/>
            </a:pPr>
            <a:r>
              <a:rPr lang="vi">
                <a:solidFill>
                  <a:schemeClr val="dk2"/>
                </a:solidFill>
                <a:latin typeface="Open Sans"/>
                <a:ea typeface="Open Sans"/>
                <a:cs typeface="Open Sans"/>
                <a:sym typeface="Open Sans"/>
              </a:rPr>
              <a:t>Các khách hàng có birth date lớn hơn 1990 hoặc có points lớn hơn 2000 </a:t>
            </a:r>
            <a:r>
              <a:rPr b="1" lang="vi">
                <a:solidFill>
                  <a:schemeClr val="dk2"/>
                </a:solidFill>
                <a:latin typeface="Open Sans"/>
                <a:ea typeface="Open Sans"/>
                <a:cs typeface="Open Sans"/>
                <a:sym typeface="Open Sans"/>
              </a:rPr>
              <a:t>và</a:t>
            </a:r>
            <a:r>
              <a:rPr lang="vi">
                <a:solidFill>
                  <a:schemeClr val="dk2"/>
                </a:solidFill>
                <a:latin typeface="Open Sans"/>
                <a:ea typeface="Open Sans"/>
                <a:cs typeface="Open Sans"/>
                <a:sym typeface="Open Sans"/>
              </a:rPr>
              <a:t> state bằng </a:t>
            </a:r>
            <a:r>
              <a:rPr b="1" lang="vi">
                <a:solidFill>
                  <a:schemeClr val="dk2"/>
                </a:solidFill>
                <a:latin typeface="Open Sans"/>
                <a:ea typeface="Open Sans"/>
                <a:cs typeface="Open Sans"/>
                <a:sym typeface="Open Sans"/>
              </a:rPr>
              <a:t>VA</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AutoNum type="arabicPeriod"/>
            </a:pPr>
            <a:r>
              <a:rPr lang="vi">
                <a:solidFill>
                  <a:schemeClr val="dk2"/>
                </a:solidFill>
                <a:latin typeface="Open Sans"/>
                <a:ea typeface="Open Sans"/>
                <a:cs typeface="Open Sans"/>
                <a:sym typeface="Open Sans"/>
              </a:rPr>
              <a:t>Viết câu lệnh truy vấn lấy ra tất cả records trong bảng </a:t>
            </a:r>
            <a:r>
              <a:rPr b="1" lang="vi">
                <a:solidFill>
                  <a:schemeClr val="dk2"/>
                </a:solidFill>
                <a:latin typeface="Open Sans"/>
                <a:ea typeface="Open Sans"/>
                <a:cs typeface="Open Sans"/>
                <a:sym typeface="Open Sans"/>
              </a:rPr>
              <a:t>order_items </a:t>
            </a:r>
            <a:r>
              <a:rPr lang="vi">
                <a:solidFill>
                  <a:schemeClr val="dk2"/>
                </a:solidFill>
                <a:latin typeface="Open Sans"/>
                <a:ea typeface="Open Sans"/>
                <a:cs typeface="Open Sans"/>
                <a:sym typeface="Open Sans"/>
              </a:rPr>
              <a:t>với tiêu chí:</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Char char="-"/>
            </a:pPr>
            <a:r>
              <a:rPr lang="vi">
                <a:solidFill>
                  <a:schemeClr val="dk2"/>
                </a:solidFill>
                <a:latin typeface="Open Sans"/>
                <a:ea typeface="Open Sans"/>
                <a:cs typeface="Open Sans"/>
                <a:sym typeface="Open Sans"/>
              </a:rPr>
              <a:t>ID đơn hàng bằng 2</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Char char="-"/>
            </a:pPr>
            <a:r>
              <a:rPr lang="vi">
                <a:solidFill>
                  <a:schemeClr val="dk2"/>
                </a:solidFill>
                <a:latin typeface="Open Sans"/>
                <a:ea typeface="Open Sans"/>
                <a:cs typeface="Open Sans"/>
                <a:sym typeface="Open Sans"/>
              </a:rPr>
              <a:t>Tổng giá trị (quantity * unit price) lớn hơn 10</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1000"/>
              </a:spcAft>
              <a:buNone/>
            </a:pPr>
            <a:r>
              <a:t/>
            </a:r>
            <a:endParaRPr>
              <a:solidFill>
                <a:schemeClr val="dk2"/>
              </a:solidFill>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2"/>
          <p:cNvSpPr txBox="1"/>
          <p:nvPr>
            <p:ph type="title"/>
          </p:nvPr>
        </p:nvSpPr>
        <p:spPr>
          <a:xfrm>
            <a:off x="729450" y="57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WHERE</a:t>
            </a:r>
            <a:endParaRPr/>
          </a:p>
        </p:txBody>
      </p:sp>
      <p:sp>
        <p:nvSpPr>
          <p:cNvPr id="338" name="Google Shape;338;p52"/>
          <p:cNvSpPr txBox="1"/>
          <p:nvPr>
            <p:ph idx="1" type="body"/>
          </p:nvPr>
        </p:nvSpPr>
        <p:spPr>
          <a:xfrm>
            <a:off x="729450" y="1335125"/>
            <a:ext cx="7688700" cy="35748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vi">
                <a:solidFill>
                  <a:schemeClr val="dk2"/>
                </a:solidFill>
                <a:latin typeface="Open Sans"/>
                <a:ea typeface="Open Sans"/>
                <a:cs typeface="Open Sans"/>
                <a:sym typeface="Open Sans"/>
              </a:rPr>
              <a:t>💡 IN</a:t>
            </a:r>
            <a:r>
              <a:rPr lang="vi">
                <a:solidFill>
                  <a:schemeClr val="dk2"/>
                </a:solidFill>
                <a:latin typeface="Open Sans"/>
                <a:ea typeface="Open Sans"/>
                <a:cs typeface="Open Sans"/>
                <a:sym typeface="Open Sans"/>
              </a:rPr>
              <a:t> trả về records nếu giá trị khớp với </a:t>
            </a:r>
            <a:r>
              <a:rPr b="1" lang="vi">
                <a:solidFill>
                  <a:schemeClr val="dk2"/>
                </a:solidFill>
                <a:latin typeface="Open Sans"/>
                <a:ea typeface="Open Sans"/>
                <a:cs typeface="Open Sans"/>
                <a:sym typeface="Open Sans"/>
              </a:rPr>
              <a:t>một trong các</a:t>
            </a:r>
            <a:r>
              <a:rPr lang="vi">
                <a:solidFill>
                  <a:schemeClr val="dk2"/>
                </a:solidFill>
                <a:latin typeface="Open Sans"/>
                <a:ea typeface="Open Sans"/>
                <a:cs typeface="Open Sans"/>
                <a:sym typeface="Open Sans"/>
              </a:rPr>
              <a:t> </a:t>
            </a:r>
            <a:r>
              <a:rPr b="1" lang="vi">
                <a:solidFill>
                  <a:schemeClr val="dk2"/>
                </a:solidFill>
                <a:latin typeface="Open Sans"/>
                <a:ea typeface="Open Sans"/>
                <a:cs typeface="Open Sans"/>
                <a:sym typeface="Open Sans"/>
              </a:rPr>
              <a:t>giá trị</a:t>
            </a:r>
            <a:r>
              <a:rPr lang="vi">
                <a:solidFill>
                  <a:schemeClr val="dk2"/>
                </a:solidFill>
                <a:latin typeface="Open Sans"/>
                <a:ea typeface="Open Sans"/>
                <a:cs typeface="Open Sans"/>
                <a:sym typeface="Open Sans"/>
              </a:rPr>
              <a:t> chỉ định. Ví dụ:</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Lấy ra toàn bộ records trong bảng </a:t>
            </a:r>
            <a:r>
              <a:rPr b="1" lang="vi">
                <a:solidFill>
                  <a:schemeClr val="dk2"/>
                </a:solidFill>
                <a:latin typeface="Open Sans"/>
                <a:ea typeface="Open Sans"/>
                <a:cs typeface="Open Sans"/>
                <a:sym typeface="Open Sans"/>
              </a:rPr>
              <a:t>customers</a:t>
            </a:r>
            <a:r>
              <a:rPr lang="vi">
                <a:solidFill>
                  <a:schemeClr val="dk2"/>
                </a:solidFill>
                <a:latin typeface="Open Sans"/>
                <a:ea typeface="Open Sans"/>
                <a:cs typeface="Open Sans"/>
                <a:sym typeface="Open Sans"/>
              </a:rPr>
              <a:t> có </a:t>
            </a:r>
            <a:r>
              <a:rPr b="1" lang="vi">
                <a:solidFill>
                  <a:schemeClr val="dk2"/>
                </a:solidFill>
                <a:latin typeface="Open Sans"/>
                <a:ea typeface="Open Sans"/>
                <a:cs typeface="Open Sans"/>
                <a:sym typeface="Open Sans"/>
              </a:rPr>
              <a:t>state</a:t>
            </a:r>
            <a:r>
              <a:rPr lang="vi">
                <a:solidFill>
                  <a:schemeClr val="dk2"/>
                </a:solidFill>
                <a:latin typeface="Open Sans"/>
                <a:ea typeface="Open Sans"/>
                <a:cs typeface="Open Sans"/>
                <a:sym typeface="Open Sans"/>
              </a:rPr>
              <a:t> bằng </a:t>
            </a:r>
            <a:r>
              <a:rPr b="1" lang="vi">
                <a:solidFill>
                  <a:schemeClr val="dk2"/>
                </a:solidFill>
                <a:latin typeface="Open Sans"/>
                <a:ea typeface="Open Sans"/>
                <a:cs typeface="Open Sans"/>
                <a:sym typeface="Open Sans"/>
              </a:rPr>
              <a:t>VA</a:t>
            </a:r>
            <a:r>
              <a:rPr lang="vi">
                <a:solidFill>
                  <a:schemeClr val="dk2"/>
                </a:solidFill>
                <a:latin typeface="Open Sans"/>
                <a:ea typeface="Open Sans"/>
                <a:cs typeface="Open Sans"/>
                <a:sym typeface="Open Sans"/>
              </a:rPr>
              <a:t> hoặc </a:t>
            </a:r>
            <a:r>
              <a:rPr b="1" lang="vi">
                <a:solidFill>
                  <a:schemeClr val="dk2"/>
                </a:solidFill>
                <a:latin typeface="Open Sans"/>
                <a:ea typeface="Open Sans"/>
                <a:cs typeface="Open Sans"/>
                <a:sym typeface="Open Sans"/>
              </a:rPr>
              <a:t>GA</a:t>
            </a:r>
            <a:r>
              <a:rPr lang="vi">
                <a:solidFill>
                  <a:schemeClr val="dk2"/>
                </a:solidFill>
                <a:latin typeface="Open Sans"/>
                <a:ea typeface="Open Sans"/>
                <a:cs typeface="Open Sans"/>
                <a:sym typeface="Open Sans"/>
              </a:rPr>
              <a:t> hoặc </a:t>
            </a:r>
            <a:r>
              <a:rPr b="1" lang="vi">
                <a:solidFill>
                  <a:schemeClr val="dk2"/>
                </a:solidFill>
                <a:latin typeface="Open Sans"/>
                <a:ea typeface="Open Sans"/>
                <a:cs typeface="Open Sans"/>
                <a:sym typeface="Open Sans"/>
              </a:rPr>
              <a:t>FL</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Với </a:t>
            </a:r>
            <a:r>
              <a:rPr b="1" lang="vi">
                <a:solidFill>
                  <a:schemeClr val="dk2"/>
                </a:solidFill>
                <a:latin typeface="Open Sans"/>
                <a:ea typeface="Open Sans"/>
                <a:cs typeface="Open Sans"/>
                <a:sym typeface="Open Sans"/>
              </a:rPr>
              <a:t>OR</a:t>
            </a:r>
            <a:r>
              <a:rPr lang="vi">
                <a:solidFill>
                  <a:schemeClr val="dk2"/>
                </a:solidFill>
                <a:latin typeface="Open Sans"/>
                <a:ea typeface="Open Sans"/>
                <a:cs typeface="Open Sans"/>
                <a:sym typeface="Open Sans"/>
              </a:rPr>
              <a:t>:</a:t>
            </a:r>
            <a:endParaRPr>
              <a:solidFill>
                <a:schemeClr val="dk2"/>
              </a:solidFill>
              <a:latin typeface="Open Sans"/>
              <a:ea typeface="Open Sans"/>
              <a:cs typeface="Open Sans"/>
              <a:sym typeface="Open Sans"/>
            </a:endParaRPr>
          </a:p>
          <a:p>
            <a:pPr indent="0" lvl="0" marL="0" rtl="0" algn="l">
              <a:lnSpc>
                <a:spcPct val="135714"/>
              </a:lnSpc>
              <a:spcBef>
                <a:spcPts val="1000"/>
              </a:spcBef>
              <a:spcAft>
                <a:spcPts val="0"/>
              </a:spcAft>
              <a:buNone/>
            </a:pPr>
            <a:r>
              <a:rPr lang="vi">
                <a:solidFill>
                  <a:srgbClr val="859900"/>
                </a:solidFill>
                <a:latin typeface="Fira Code Light"/>
                <a:ea typeface="Fira Code Light"/>
                <a:cs typeface="Fira Code Light"/>
                <a:sym typeface="Fira Code Light"/>
              </a:rPr>
              <a:t>SELECT</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FROM</a:t>
            </a:r>
            <a:r>
              <a:rPr lang="vi">
                <a:solidFill>
                  <a:srgbClr val="BBBBBB"/>
                </a:solidFill>
                <a:latin typeface="Fira Code Light"/>
                <a:ea typeface="Fira Code Light"/>
                <a:cs typeface="Fira Code Light"/>
                <a:sym typeface="Fira Code Light"/>
              </a:rPr>
              <a:t> customers</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859900"/>
                </a:solidFill>
                <a:latin typeface="Fira Code Light"/>
                <a:ea typeface="Fira Code Light"/>
                <a:cs typeface="Fira Code Light"/>
                <a:sym typeface="Fira Code Light"/>
              </a:rPr>
              <a:t>WHERE</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state</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2AA198"/>
                </a:solidFill>
                <a:latin typeface="Fira Code Light"/>
                <a:ea typeface="Fira Code Light"/>
                <a:cs typeface="Fira Code Light"/>
                <a:sym typeface="Fira Code Light"/>
              </a:rPr>
              <a:t>'VA'</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OR</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state</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2AA198"/>
                </a:solidFill>
                <a:latin typeface="Fira Code Light"/>
                <a:ea typeface="Fira Code Light"/>
                <a:cs typeface="Fira Code Light"/>
                <a:sym typeface="Fira Code Light"/>
              </a:rPr>
              <a:t>'GA'</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OR</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state</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2AA198"/>
                </a:solidFill>
                <a:latin typeface="Fira Code Light"/>
                <a:ea typeface="Fira Code Light"/>
                <a:cs typeface="Fira Code Light"/>
                <a:sym typeface="Fira Code Light"/>
              </a:rPr>
              <a:t>'FL'</a:t>
            </a:r>
            <a:r>
              <a:rPr lang="vi">
                <a:solidFill>
                  <a:srgbClr val="BBBBBB"/>
                </a:solidFill>
                <a:latin typeface="Fira Code Light"/>
                <a:ea typeface="Fira Code Light"/>
                <a:cs typeface="Fira Code Light"/>
                <a:sym typeface="Fira Code Light"/>
              </a:rPr>
              <a:t>;</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Với </a:t>
            </a:r>
            <a:r>
              <a:rPr b="1" lang="vi">
                <a:solidFill>
                  <a:schemeClr val="dk2"/>
                </a:solidFill>
                <a:latin typeface="Open Sans"/>
                <a:ea typeface="Open Sans"/>
                <a:cs typeface="Open Sans"/>
                <a:sym typeface="Open Sans"/>
              </a:rPr>
              <a:t>IN:</a:t>
            </a:r>
            <a:endParaRPr b="1">
              <a:solidFill>
                <a:schemeClr val="dk2"/>
              </a:solidFill>
              <a:latin typeface="Open Sans"/>
              <a:ea typeface="Open Sans"/>
              <a:cs typeface="Open Sans"/>
              <a:sym typeface="Open Sans"/>
            </a:endParaRPr>
          </a:p>
          <a:p>
            <a:pPr indent="0" lvl="0" marL="0" rtl="0" algn="l">
              <a:lnSpc>
                <a:spcPct val="135714"/>
              </a:lnSpc>
              <a:spcBef>
                <a:spcPts val="1000"/>
              </a:spcBef>
              <a:spcAft>
                <a:spcPts val="0"/>
              </a:spcAft>
              <a:buNone/>
            </a:pPr>
            <a:r>
              <a:rPr lang="vi">
                <a:solidFill>
                  <a:srgbClr val="859900"/>
                </a:solidFill>
                <a:latin typeface="Fira Code Light"/>
                <a:ea typeface="Fira Code Light"/>
                <a:cs typeface="Fira Code Light"/>
                <a:sym typeface="Fira Code Light"/>
              </a:rPr>
              <a:t>SELECT</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FROM</a:t>
            </a:r>
            <a:r>
              <a:rPr lang="vi">
                <a:solidFill>
                  <a:srgbClr val="BBBBBB"/>
                </a:solidFill>
                <a:latin typeface="Fira Code Light"/>
                <a:ea typeface="Fira Code Light"/>
                <a:cs typeface="Fira Code Light"/>
                <a:sym typeface="Fira Code Light"/>
              </a:rPr>
              <a:t> customers</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859900"/>
                </a:solidFill>
                <a:latin typeface="Fira Code Light"/>
                <a:ea typeface="Fira Code Light"/>
                <a:cs typeface="Fira Code Light"/>
                <a:sym typeface="Fira Code Light"/>
              </a:rPr>
              <a:t>WHERE</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state</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IN</a:t>
            </a:r>
            <a:r>
              <a:rPr lang="vi">
                <a:solidFill>
                  <a:srgbClr val="BBBBBB"/>
                </a:solidFill>
                <a:latin typeface="Fira Code Light"/>
                <a:ea typeface="Fira Code Light"/>
                <a:cs typeface="Fira Code Light"/>
                <a:sym typeface="Fira Code Light"/>
              </a:rPr>
              <a:t> (</a:t>
            </a:r>
            <a:r>
              <a:rPr lang="vi">
                <a:solidFill>
                  <a:srgbClr val="2AA198"/>
                </a:solidFill>
                <a:latin typeface="Fira Code Light"/>
                <a:ea typeface="Fira Code Light"/>
                <a:cs typeface="Fira Code Light"/>
                <a:sym typeface="Fira Code Light"/>
              </a:rPr>
              <a:t>'VA'</a:t>
            </a:r>
            <a:r>
              <a:rPr lang="vi">
                <a:solidFill>
                  <a:srgbClr val="BBBBBB"/>
                </a:solidFill>
                <a:latin typeface="Fira Code Light"/>
                <a:ea typeface="Fira Code Light"/>
                <a:cs typeface="Fira Code Light"/>
                <a:sym typeface="Fira Code Light"/>
              </a:rPr>
              <a:t>, </a:t>
            </a:r>
            <a:r>
              <a:rPr lang="vi">
                <a:solidFill>
                  <a:srgbClr val="2AA198"/>
                </a:solidFill>
                <a:latin typeface="Fira Code Light"/>
                <a:ea typeface="Fira Code Light"/>
                <a:cs typeface="Fira Code Light"/>
                <a:sym typeface="Fira Code Light"/>
              </a:rPr>
              <a:t>'GA'</a:t>
            </a:r>
            <a:r>
              <a:rPr lang="vi">
                <a:solidFill>
                  <a:srgbClr val="BBBBBB"/>
                </a:solidFill>
                <a:latin typeface="Fira Code Light"/>
                <a:ea typeface="Fira Code Light"/>
                <a:cs typeface="Fira Code Light"/>
                <a:sym typeface="Fira Code Light"/>
              </a:rPr>
              <a:t>, </a:t>
            </a:r>
            <a:r>
              <a:rPr lang="vi">
                <a:solidFill>
                  <a:srgbClr val="2AA198"/>
                </a:solidFill>
                <a:latin typeface="Fira Code Light"/>
                <a:ea typeface="Fira Code Light"/>
                <a:cs typeface="Fira Code Light"/>
                <a:sym typeface="Fira Code Light"/>
              </a:rPr>
              <a:t>'FL'</a:t>
            </a:r>
            <a:r>
              <a:rPr lang="vi">
                <a:solidFill>
                  <a:srgbClr val="BBBBBB"/>
                </a:solidFill>
                <a:latin typeface="Fira Code Light"/>
                <a:ea typeface="Fira Code Light"/>
                <a:cs typeface="Fira Code Light"/>
                <a:sym typeface="Fira Code Light"/>
              </a:rPr>
              <a:t>);</a:t>
            </a:r>
            <a:endParaRPr>
              <a:solidFill>
                <a:srgbClr val="859900"/>
              </a:solidFill>
              <a:latin typeface="Fira Code Light"/>
              <a:ea typeface="Fira Code Light"/>
              <a:cs typeface="Fira Code Light"/>
              <a:sym typeface="Fira Code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3"/>
          <p:cNvSpPr txBox="1"/>
          <p:nvPr>
            <p:ph type="title"/>
          </p:nvPr>
        </p:nvSpPr>
        <p:spPr>
          <a:xfrm>
            <a:off x="729450" y="57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WHERE</a:t>
            </a:r>
            <a:endParaRPr/>
          </a:p>
        </p:txBody>
      </p:sp>
      <p:sp>
        <p:nvSpPr>
          <p:cNvPr id="344" name="Google Shape;344;p53"/>
          <p:cNvSpPr txBox="1"/>
          <p:nvPr>
            <p:ph idx="1" type="body"/>
          </p:nvPr>
        </p:nvSpPr>
        <p:spPr>
          <a:xfrm>
            <a:off x="729450" y="1335125"/>
            <a:ext cx="7688700" cy="35748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vi">
                <a:solidFill>
                  <a:schemeClr val="dk2"/>
                </a:solidFill>
                <a:latin typeface="Open Sans"/>
                <a:ea typeface="Open Sans"/>
                <a:cs typeface="Open Sans"/>
                <a:sym typeface="Open Sans"/>
              </a:rPr>
              <a:t>💡 BETWEEN</a:t>
            </a:r>
            <a:r>
              <a:rPr lang="vi">
                <a:solidFill>
                  <a:schemeClr val="dk2"/>
                </a:solidFill>
                <a:latin typeface="Open Sans"/>
                <a:ea typeface="Open Sans"/>
                <a:cs typeface="Open Sans"/>
                <a:sym typeface="Open Sans"/>
              </a:rPr>
              <a:t> trả về records nếu giá trị khớp với </a:t>
            </a:r>
            <a:r>
              <a:rPr b="1" lang="vi">
                <a:solidFill>
                  <a:schemeClr val="dk2"/>
                </a:solidFill>
                <a:latin typeface="Open Sans"/>
                <a:ea typeface="Open Sans"/>
                <a:cs typeface="Open Sans"/>
                <a:sym typeface="Open Sans"/>
              </a:rPr>
              <a:t>một khoảng</a:t>
            </a:r>
            <a:r>
              <a:rPr lang="vi">
                <a:solidFill>
                  <a:schemeClr val="dk2"/>
                </a:solidFill>
                <a:latin typeface="Open Sans"/>
                <a:ea typeface="Open Sans"/>
                <a:cs typeface="Open Sans"/>
                <a:sym typeface="Open Sans"/>
              </a:rPr>
              <a:t> </a:t>
            </a:r>
            <a:r>
              <a:rPr b="1" lang="vi">
                <a:solidFill>
                  <a:schemeClr val="dk2"/>
                </a:solidFill>
                <a:latin typeface="Open Sans"/>
                <a:ea typeface="Open Sans"/>
                <a:cs typeface="Open Sans"/>
                <a:sym typeface="Open Sans"/>
              </a:rPr>
              <a:t>giá trị</a:t>
            </a:r>
            <a:r>
              <a:rPr lang="vi">
                <a:solidFill>
                  <a:schemeClr val="dk2"/>
                </a:solidFill>
                <a:latin typeface="Open Sans"/>
                <a:ea typeface="Open Sans"/>
                <a:cs typeface="Open Sans"/>
                <a:sym typeface="Open Sans"/>
              </a:rPr>
              <a:t> chỉ định. Ví dụ:</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Lấy ra toàn bộ records trong bảng </a:t>
            </a:r>
            <a:r>
              <a:rPr b="1" lang="vi">
                <a:solidFill>
                  <a:schemeClr val="dk2"/>
                </a:solidFill>
                <a:latin typeface="Open Sans"/>
                <a:ea typeface="Open Sans"/>
                <a:cs typeface="Open Sans"/>
                <a:sym typeface="Open Sans"/>
              </a:rPr>
              <a:t>customers</a:t>
            </a:r>
            <a:r>
              <a:rPr lang="vi">
                <a:solidFill>
                  <a:schemeClr val="dk2"/>
                </a:solidFill>
                <a:latin typeface="Open Sans"/>
                <a:ea typeface="Open Sans"/>
                <a:cs typeface="Open Sans"/>
                <a:sym typeface="Open Sans"/>
              </a:rPr>
              <a:t> có </a:t>
            </a:r>
            <a:r>
              <a:rPr b="1" lang="vi">
                <a:solidFill>
                  <a:schemeClr val="dk2"/>
                </a:solidFill>
                <a:latin typeface="Open Sans"/>
                <a:ea typeface="Open Sans"/>
                <a:cs typeface="Open Sans"/>
                <a:sym typeface="Open Sans"/>
              </a:rPr>
              <a:t>points</a:t>
            </a:r>
            <a:r>
              <a:rPr lang="vi">
                <a:solidFill>
                  <a:schemeClr val="dk2"/>
                </a:solidFill>
                <a:latin typeface="Open Sans"/>
                <a:ea typeface="Open Sans"/>
                <a:cs typeface="Open Sans"/>
                <a:sym typeface="Open Sans"/>
              </a:rPr>
              <a:t> trong khoảng </a:t>
            </a:r>
            <a:r>
              <a:rPr b="1" lang="vi">
                <a:solidFill>
                  <a:schemeClr val="dk2"/>
                </a:solidFill>
                <a:latin typeface="Open Sans"/>
                <a:ea typeface="Open Sans"/>
                <a:cs typeface="Open Sans"/>
                <a:sym typeface="Open Sans"/>
              </a:rPr>
              <a:t>1000</a:t>
            </a:r>
            <a:r>
              <a:rPr lang="vi">
                <a:solidFill>
                  <a:schemeClr val="dk2"/>
                </a:solidFill>
                <a:latin typeface="Open Sans"/>
                <a:ea typeface="Open Sans"/>
                <a:cs typeface="Open Sans"/>
                <a:sym typeface="Open Sans"/>
              </a:rPr>
              <a:t> đến </a:t>
            </a:r>
            <a:r>
              <a:rPr b="1" lang="vi">
                <a:solidFill>
                  <a:schemeClr val="dk2"/>
                </a:solidFill>
                <a:latin typeface="Open Sans"/>
                <a:ea typeface="Open Sans"/>
                <a:cs typeface="Open Sans"/>
                <a:sym typeface="Open Sans"/>
              </a:rPr>
              <a:t>2000</a:t>
            </a:r>
            <a:endParaRPr b="1">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Với </a:t>
            </a:r>
            <a:r>
              <a:rPr b="1" lang="vi">
                <a:solidFill>
                  <a:schemeClr val="dk2"/>
                </a:solidFill>
                <a:latin typeface="Open Sans"/>
                <a:ea typeface="Open Sans"/>
                <a:cs typeface="Open Sans"/>
                <a:sym typeface="Open Sans"/>
              </a:rPr>
              <a:t>AND</a:t>
            </a:r>
            <a:r>
              <a:rPr lang="vi">
                <a:solidFill>
                  <a:schemeClr val="dk2"/>
                </a:solidFill>
                <a:latin typeface="Open Sans"/>
                <a:ea typeface="Open Sans"/>
                <a:cs typeface="Open Sans"/>
                <a:sym typeface="Open Sans"/>
              </a:rPr>
              <a:t>:</a:t>
            </a:r>
            <a:endParaRPr>
              <a:solidFill>
                <a:schemeClr val="dk2"/>
              </a:solidFill>
              <a:latin typeface="Open Sans"/>
              <a:ea typeface="Open Sans"/>
              <a:cs typeface="Open Sans"/>
              <a:sym typeface="Open Sans"/>
            </a:endParaRPr>
          </a:p>
          <a:p>
            <a:pPr indent="0" lvl="0" marL="0" rtl="0" algn="l">
              <a:lnSpc>
                <a:spcPct val="135714"/>
              </a:lnSpc>
              <a:spcBef>
                <a:spcPts val="1000"/>
              </a:spcBef>
              <a:spcAft>
                <a:spcPts val="0"/>
              </a:spcAft>
              <a:buNone/>
            </a:pPr>
            <a:r>
              <a:rPr lang="vi">
                <a:solidFill>
                  <a:srgbClr val="859900"/>
                </a:solidFill>
                <a:latin typeface="Fira Code Light"/>
                <a:ea typeface="Fira Code Light"/>
                <a:cs typeface="Fira Code Light"/>
                <a:sym typeface="Fira Code Light"/>
              </a:rPr>
              <a:t>SELECT</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FROM</a:t>
            </a:r>
            <a:r>
              <a:rPr lang="vi">
                <a:solidFill>
                  <a:srgbClr val="BBBBBB"/>
                </a:solidFill>
                <a:latin typeface="Fira Code Light"/>
                <a:ea typeface="Fira Code Light"/>
                <a:cs typeface="Fira Code Light"/>
                <a:sym typeface="Fira Code Light"/>
              </a:rPr>
              <a:t> customers</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859900"/>
                </a:solidFill>
                <a:latin typeface="Fira Code Light"/>
                <a:ea typeface="Fira Code Light"/>
                <a:cs typeface="Fira Code Light"/>
                <a:sym typeface="Fira Code Light"/>
              </a:rPr>
              <a:t>WHERE</a:t>
            </a:r>
            <a:r>
              <a:rPr lang="vi">
                <a:solidFill>
                  <a:srgbClr val="BBBBBB"/>
                </a:solidFill>
                <a:latin typeface="Fira Code Light"/>
                <a:ea typeface="Fira Code Light"/>
                <a:cs typeface="Fira Code Light"/>
                <a:sym typeface="Fira Code Light"/>
              </a:rPr>
              <a:t> points &gt;= </a:t>
            </a:r>
            <a:r>
              <a:rPr lang="vi">
                <a:solidFill>
                  <a:srgbClr val="D33682"/>
                </a:solidFill>
                <a:latin typeface="Fira Code Light"/>
                <a:ea typeface="Fira Code Light"/>
                <a:cs typeface="Fira Code Light"/>
                <a:sym typeface="Fira Code Light"/>
              </a:rPr>
              <a:t>1000</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AND </a:t>
            </a:r>
            <a:r>
              <a:rPr lang="vi">
                <a:solidFill>
                  <a:srgbClr val="BBBBBB"/>
                </a:solidFill>
                <a:latin typeface="Fira Code Light"/>
                <a:ea typeface="Fira Code Light"/>
                <a:cs typeface="Fira Code Light"/>
                <a:sym typeface="Fira Code Light"/>
              </a:rPr>
              <a:t>points &lt;= </a:t>
            </a:r>
            <a:r>
              <a:rPr lang="vi">
                <a:solidFill>
                  <a:srgbClr val="D33682"/>
                </a:solidFill>
                <a:latin typeface="Fira Code Light"/>
                <a:ea typeface="Fira Code Light"/>
                <a:cs typeface="Fira Code Light"/>
                <a:sym typeface="Fira Code Light"/>
              </a:rPr>
              <a:t>2000</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Với </a:t>
            </a:r>
            <a:r>
              <a:rPr b="1" lang="vi">
                <a:solidFill>
                  <a:schemeClr val="dk2"/>
                </a:solidFill>
                <a:latin typeface="Open Sans"/>
                <a:ea typeface="Open Sans"/>
                <a:cs typeface="Open Sans"/>
                <a:sym typeface="Open Sans"/>
              </a:rPr>
              <a:t>BETWEEN</a:t>
            </a:r>
            <a:r>
              <a:rPr lang="vi">
                <a:solidFill>
                  <a:schemeClr val="dk2"/>
                </a:solidFill>
                <a:latin typeface="Open Sans"/>
                <a:ea typeface="Open Sans"/>
                <a:cs typeface="Open Sans"/>
                <a:sym typeface="Open Sans"/>
              </a:rPr>
              <a:t>:</a:t>
            </a:r>
            <a:endParaRPr>
              <a:solidFill>
                <a:schemeClr val="dk2"/>
              </a:solidFill>
              <a:latin typeface="Open Sans"/>
              <a:ea typeface="Open Sans"/>
              <a:cs typeface="Open Sans"/>
              <a:sym typeface="Open Sans"/>
            </a:endParaRPr>
          </a:p>
          <a:p>
            <a:pPr indent="0" lvl="0" marL="0" rtl="0" algn="l">
              <a:lnSpc>
                <a:spcPct val="135714"/>
              </a:lnSpc>
              <a:spcBef>
                <a:spcPts val="1000"/>
              </a:spcBef>
              <a:spcAft>
                <a:spcPts val="0"/>
              </a:spcAft>
              <a:buNone/>
            </a:pPr>
            <a:r>
              <a:rPr lang="vi">
                <a:solidFill>
                  <a:srgbClr val="859900"/>
                </a:solidFill>
                <a:latin typeface="Fira Code Light"/>
                <a:ea typeface="Fira Code Light"/>
                <a:cs typeface="Fira Code Light"/>
                <a:sym typeface="Fira Code Light"/>
              </a:rPr>
              <a:t>SELECT</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FROM</a:t>
            </a:r>
            <a:r>
              <a:rPr lang="vi">
                <a:solidFill>
                  <a:srgbClr val="BBBBBB"/>
                </a:solidFill>
                <a:latin typeface="Fira Code Light"/>
                <a:ea typeface="Fira Code Light"/>
                <a:cs typeface="Fira Code Light"/>
                <a:sym typeface="Fira Code Light"/>
              </a:rPr>
              <a:t> customers</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859900"/>
                </a:solidFill>
                <a:latin typeface="Fira Code Light"/>
                <a:ea typeface="Fira Code Light"/>
                <a:cs typeface="Fira Code Light"/>
                <a:sym typeface="Fira Code Light"/>
              </a:rPr>
              <a:t>WHERE</a:t>
            </a:r>
            <a:r>
              <a:rPr lang="vi">
                <a:solidFill>
                  <a:srgbClr val="BBBBBB"/>
                </a:solidFill>
                <a:latin typeface="Fira Code Light"/>
                <a:ea typeface="Fira Code Light"/>
                <a:cs typeface="Fira Code Light"/>
                <a:sym typeface="Fira Code Light"/>
              </a:rPr>
              <a:t> points </a:t>
            </a:r>
            <a:r>
              <a:rPr lang="vi">
                <a:solidFill>
                  <a:srgbClr val="859900"/>
                </a:solidFill>
                <a:latin typeface="Fira Code Light"/>
                <a:ea typeface="Fira Code Light"/>
                <a:cs typeface="Fira Code Light"/>
                <a:sym typeface="Fira Code Light"/>
              </a:rPr>
              <a:t>BETWEEN</a:t>
            </a:r>
            <a:r>
              <a:rPr lang="vi">
                <a:solidFill>
                  <a:srgbClr val="BBBBBB"/>
                </a:solidFill>
                <a:latin typeface="Fira Code Light"/>
                <a:ea typeface="Fira Code Light"/>
                <a:cs typeface="Fira Code Light"/>
                <a:sym typeface="Fira Code Light"/>
              </a:rPr>
              <a:t> </a:t>
            </a:r>
            <a:r>
              <a:rPr lang="vi">
                <a:solidFill>
                  <a:srgbClr val="D33682"/>
                </a:solidFill>
                <a:latin typeface="Fira Code Light"/>
                <a:ea typeface="Fira Code Light"/>
                <a:cs typeface="Fira Code Light"/>
                <a:sym typeface="Fira Code Light"/>
              </a:rPr>
              <a:t>1000</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AND</a:t>
            </a:r>
            <a:r>
              <a:rPr lang="vi">
                <a:solidFill>
                  <a:srgbClr val="BBBBBB"/>
                </a:solidFill>
                <a:latin typeface="Fira Code Light"/>
                <a:ea typeface="Fira Code Light"/>
                <a:cs typeface="Fira Code Light"/>
                <a:sym typeface="Fira Code Light"/>
              </a:rPr>
              <a:t> </a:t>
            </a:r>
            <a:r>
              <a:rPr lang="vi">
                <a:solidFill>
                  <a:srgbClr val="D33682"/>
                </a:solidFill>
                <a:latin typeface="Fira Code Light"/>
                <a:ea typeface="Fira Code Light"/>
                <a:cs typeface="Fira Code Light"/>
                <a:sym typeface="Fira Code Light"/>
              </a:rPr>
              <a:t>2000</a:t>
            </a:r>
            <a:r>
              <a:rPr lang="vi">
                <a:solidFill>
                  <a:srgbClr val="BBBBBB"/>
                </a:solidFill>
                <a:latin typeface="Fira Code Light"/>
                <a:ea typeface="Fira Code Light"/>
                <a:cs typeface="Fira Code Light"/>
                <a:sym typeface="Fira Code Light"/>
              </a:rPr>
              <a:t>;</a:t>
            </a:r>
            <a:endParaRPr>
              <a:solidFill>
                <a:schemeClr val="dk2"/>
              </a:solidFill>
              <a:latin typeface="Fira Code Light"/>
              <a:ea typeface="Fira Code Light"/>
              <a:cs typeface="Fira Code Light"/>
              <a:sym typeface="Fira Code Light"/>
            </a:endParaRPr>
          </a:p>
          <a:p>
            <a:pPr indent="0" lvl="0" marL="0" rtl="0" algn="l">
              <a:lnSpc>
                <a:spcPct val="150000"/>
              </a:lnSpc>
              <a:spcBef>
                <a:spcPts val="1000"/>
              </a:spcBef>
              <a:spcAft>
                <a:spcPts val="1000"/>
              </a:spcAft>
              <a:buNone/>
            </a:pPr>
            <a:r>
              <a:t/>
            </a:r>
            <a:endParaRPr>
              <a:solidFill>
                <a:srgbClr val="859900"/>
              </a:solidFill>
              <a:latin typeface="Fira Code Light"/>
              <a:ea typeface="Fira Code Light"/>
              <a:cs typeface="Fira Code Light"/>
              <a:sym typeface="Fira Code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type="title"/>
          </p:nvPr>
        </p:nvSpPr>
        <p:spPr>
          <a:xfrm>
            <a:off x="729450" y="57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Database Management System</a:t>
            </a:r>
            <a:endParaRPr/>
          </a:p>
        </p:txBody>
      </p:sp>
      <p:sp>
        <p:nvSpPr>
          <p:cNvPr id="147" name="Google Shape;147;p27"/>
          <p:cNvSpPr txBox="1"/>
          <p:nvPr>
            <p:ph idx="1" type="body"/>
          </p:nvPr>
        </p:nvSpPr>
        <p:spPr>
          <a:xfrm>
            <a:off x="729450" y="1335125"/>
            <a:ext cx="7688700" cy="35748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 Có rất nhiều DBMS, chúng được chia thành 2 loại dựa theo cách thức lưu trữ và truy vấn dữ liệu là Non-Relational (NoSQL - CSDL phi quan hệ) và Relational (SQL - CSDL quan hệ)</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1000"/>
              </a:spcAft>
              <a:buNone/>
            </a:pPr>
            <a:r>
              <a:t/>
            </a:r>
            <a:endParaRPr>
              <a:solidFill>
                <a:schemeClr val="dk2"/>
              </a:solidFill>
              <a:latin typeface="Open Sans"/>
              <a:ea typeface="Open Sans"/>
              <a:cs typeface="Open Sans"/>
              <a:sym typeface="Open Sans"/>
            </a:endParaRPr>
          </a:p>
        </p:txBody>
      </p:sp>
      <p:pic>
        <p:nvPicPr>
          <p:cNvPr id="148" name="Google Shape;148;p27"/>
          <p:cNvPicPr preferRelativeResize="0"/>
          <p:nvPr/>
        </p:nvPicPr>
        <p:blipFill>
          <a:blip r:embed="rId3">
            <a:alphaModFix/>
          </a:blip>
          <a:stretch>
            <a:fillRect/>
          </a:stretch>
        </p:blipFill>
        <p:spPr>
          <a:xfrm>
            <a:off x="2335175" y="2302900"/>
            <a:ext cx="4473651" cy="26070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4"/>
          <p:cNvSpPr txBox="1"/>
          <p:nvPr>
            <p:ph type="title"/>
          </p:nvPr>
        </p:nvSpPr>
        <p:spPr>
          <a:xfrm>
            <a:off x="729450" y="57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Exercise</a:t>
            </a:r>
            <a:endParaRPr/>
          </a:p>
        </p:txBody>
      </p:sp>
      <p:sp>
        <p:nvSpPr>
          <p:cNvPr id="350" name="Google Shape;350;p54"/>
          <p:cNvSpPr txBox="1"/>
          <p:nvPr>
            <p:ph idx="1" type="body"/>
          </p:nvPr>
        </p:nvSpPr>
        <p:spPr>
          <a:xfrm>
            <a:off x="729450" y="1335125"/>
            <a:ext cx="7688700" cy="35748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1000"/>
              </a:spcBef>
              <a:spcAft>
                <a:spcPts val="0"/>
              </a:spcAft>
              <a:buClr>
                <a:schemeClr val="dk2"/>
              </a:buClr>
              <a:buSzPts val="1300"/>
              <a:buFont typeface="Open Sans"/>
              <a:buAutoNum type="arabicPeriod"/>
            </a:pPr>
            <a:r>
              <a:rPr lang="vi">
                <a:solidFill>
                  <a:schemeClr val="dk2"/>
                </a:solidFill>
                <a:latin typeface="Open Sans"/>
                <a:ea typeface="Open Sans"/>
                <a:cs typeface="Open Sans"/>
                <a:sym typeface="Open Sans"/>
              </a:rPr>
              <a:t>Viết câu lệnh truy vấn lấy ra toàn bộ khách hàng trong bảng </a:t>
            </a:r>
            <a:r>
              <a:rPr b="1" lang="vi">
                <a:solidFill>
                  <a:schemeClr val="dk2"/>
                </a:solidFill>
                <a:latin typeface="Open Sans"/>
                <a:ea typeface="Open Sans"/>
                <a:cs typeface="Open Sans"/>
                <a:sym typeface="Open Sans"/>
              </a:rPr>
              <a:t>customers</a:t>
            </a:r>
            <a:r>
              <a:rPr lang="vi">
                <a:solidFill>
                  <a:schemeClr val="dk2"/>
                </a:solidFill>
                <a:latin typeface="Open Sans"/>
                <a:ea typeface="Open Sans"/>
                <a:cs typeface="Open Sans"/>
                <a:sym typeface="Open Sans"/>
              </a:rPr>
              <a:t> với tiêu chí:</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Char char="-"/>
            </a:pPr>
            <a:r>
              <a:rPr lang="vi">
                <a:solidFill>
                  <a:schemeClr val="dk2"/>
                </a:solidFill>
                <a:latin typeface="Open Sans"/>
                <a:ea typeface="Open Sans"/>
                <a:cs typeface="Open Sans"/>
                <a:sym typeface="Open Sans"/>
              </a:rPr>
              <a:t>State không phải </a:t>
            </a:r>
            <a:r>
              <a:rPr b="1" lang="vi">
                <a:solidFill>
                  <a:schemeClr val="dk2"/>
                </a:solidFill>
                <a:latin typeface="Open Sans"/>
                <a:ea typeface="Open Sans"/>
                <a:cs typeface="Open Sans"/>
                <a:sym typeface="Open Sans"/>
              </a:rPr>
              <a:t>TX</a:t>
            </a:r>
            <a:r>
              <a:rPr lang="vi">
                <a:solidFill>
                  <a:schemeClr val="dk2"/>
                </a:solidFill>
                <a:latin typeface="Open Sans"/>
                <a:ea typeface="Open Sans"/>
                <a:cs typeface="Open Sans"/>
                <a:sym typeface="Open Sans"/>
              </a:rPr>
              <a:t> hoặc </a:t>
            </a:r>
            <a:r>
              <a:rPr b="1" lang="vi">
                <a:solidFill>
                  <a:schemeClr val="dk2"/>
                </a:solidFill>
                <a:latin typeface="Open Sans"/>
                <a:ea typeface="Open Sans"/>
                <a:cs typeface="Open Sans"/>
                <a:sym typeface="Open Sans"/>
              </a:rPr>
              <a:t>TN</a:t>
            </a:r>
            <a:r>
              <a:rPr lang="vi">
                <a:solidFill>
                  <a:schemeClr val="dk2"/>
                </a:solidFill>
                <a:latin typeface="Open Sans"/>
                <a:ea typeface="Open Sans"/>
                <a:cs typeface="Open Sans"/>
                <a:sym typeface="Open Sans"/>
              </a:rPr>
              <a:t> hoặc </a:t>
            </a:r>
            <a:r>
              <a:rPr b="1" lang="vi">
                <a:solidFill>
                  <a:schemeClr val="dk2"/>
                </a:solidFill>
                <a:latin typeface="Open Sans"/>
                <a:ea typeface="Open Sans"/>
                <a:cs typeface="Open Sans"/>
                <a:sym typeface="Open Sans"/>
              </a:rPr>
              <a:t>VA</a:t>
            </a:r>
            <a:r>
              <a:rPr lang="vi">
                <a:solidFill>
                  <a:schemeClr val="dk2"/>
                </a:solidFill>
                <a:latin typeface="Open Sans"/>
                <a:ea typeface="Open Sans"/>
                <a:cs typeface="Open Sans"/>
                <a:sym typeface="Open Sans"/>
              </a:rPr>
              <a:t> hoặc </a:t>
            </a:r>
            <a:r>
              <a:rPr b="1" lang="vi">
                <a:solidFill>
                  <a:schemeClr val="dk2"/>
                </a:solidFill>
                <a:latin typeface="Open Sans"/>
                <a:ea typeface="Open Sans"/>
                <a:cs typeface="Open Sans"/>
                <a:sym typeface="Open Sans"/>
              </a:rPr>
              <a:t>CA</a:t>
            </a:r>
            <a:r>
              <a:rPr lang="vi">
                <a:solidFill>
                  <a:schemeClr val="dk2"/>
                </a:solidFill>
                <a:latin typeface="Open Sans"/>
                <a:ea typeface="Open Sans"/>
                <a:cs typeface="Open Sans"/>
                <a:sym typeface="Open Sans"/>
              </a:rPr>
              <a:t> hoặc </a:t>
            </a:r>
            <a:r>
              <a:rPr b="1" lang="vi">
                <a:solidFill>
                  <a:schemeClr val="dk2"/>
                </a:solidFill>
                <a:latin typeface="Open Sans"/>
                <a:ea typeface="Open Sans"/>
                <a:cs typeface="Open Sans"/>
                <a:sym typeface="Open Sans"/>
              </a:rPr>
              <a:t>MA </a:t>
            </a:r>
            <a:r>
              <a:rPr lang="vi">
                <a:solidFill>
                  <a:schemeClr val="dk2"/>
                </a:solidFill>
                <a:latin typeface="Open Sans"/>
                <a:ea typeface="Open Sans"/>
                <a:cs typeface="Open Sans"/>
                <a:sym typeface="Open Sans"/>
              </a:rPr>
              <a:t>hoặc </a:t>
            </a:r>
            <a:r>
              <a:rPr b="1" lang="vi">
                <a:solidFill>
                  <a:schemeClr val="dk2"/>
                </a:solidFill>
                <a:latin typeface="Open Sans"/>
                <a:ea typeface="Open Sans"/>
                <a:cs typeface="Open Sans"/>
                <a:sym typeface="Open Sans"/>
              </a:rPr>
              <a:t>GA</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AutoNum type="arabicPeriod"/>
            </a:pPr>
            <a:r>
              <a:rPr lang="vi">
                <a:solidFill>
                  <a:schemeClr val="dk2"/>
                </a:solidFill>
                <a:latin typeface="Open Sans"/>
                <a:ea typeface="Open Sans"/>
                <a:cs typeface="Open Sans"/>
                <a:sym typeface="Open Sans"/>
              </a:rPr>
              <a:t>Viết câu lệnh truy vấn lấy ra tất cả records trong bảng </a:t>
            </a:r>
            <a:r>
              <a:rPr b="1" lang="vi">
                <a:solidFill>
                  <a:schemeClr val="dk2"/>
                </a:solidFill>
                <a:latin typeface="Open Sans"/>
                <a:ea typeface="Open Sans"/>
                <a:cs typeface="Open Sans"/>
                <a:sym typeface="Open Sans"/>
              </a:rPr>
              <a:t>products </a:t>
            </a:r>
            <a:r>
              <a:rPr lang="vi">
                <a:solidFill>
                  <a:schemeClr val="dk2"/>
                </a:solidFill>
                <a:latin typeface="Open Sans"/>
                <a:ea typeface="Open Sans"/>
                <a:cs typeface="Open Sans"/>
                <a:sym typeface="Open Sans"/>
              </a:rPr>
              <a:t>với tiêu chí:</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Char char="-"/>
            </a:pPr>
            <a:r>
              <a:rPr lang="vi">
                <a:solidFill>
                  <a:schemeClr val="dk2"/>
                </a:solidFill>
                <a:latin typeface="Open Sans"/>
                <a:ea typeface="Open Sans"/>
                <a:cs typeface="Open Sans"/>
                <a:sym typeface="Open Sans"/>
              </a:rPr>
              <a:t>Quantity stock bằng 49, 38, hoặc 72</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AutoNum type="arabicPeriod"/>
            </a:pPr>
            <a:r>
              <a:rPr lang="vi">
                <a:solidFill>
                  <a:schemeClr val="dk2"/>
                </a:solidFill>
                <a:latin typeface="Open Sans"/>
                <a:ea typeface="Open Sans"/>
                <a:cs typeface="Open Sans"/>
                <a:sym typeface="Open Sans"/>
              </a:rPr>
              <a:t>Viết câu lệnh truy vấn lấy ra toàn bộ khách hàng trong bảng </a:t>
            </a:r>
            <a:r>
              <a:rPr b="1" lang="vi">
                <a:solidFill>
                  <a:schemeClr val="dk2"/>
                </a:solidFill>
                <a:latin typeface="Open Sans"/>
                <a:ea typeface="Open Sans"/>
                <a:cs typeface="Open Sans"/>
                <a:sym typeface="Open Sans"/>
              </a:rPr>
              <a:t>customers</a:t>
            </a:r>
            <a:r>
              <a:rPr lang="vi">
                <a:solidFill>
                  <a:schemeClr val="dk2"/>
                </a:solidFill>
                <a:latin typeface="Open Sans"/>
                <a:ea typeface="Open Sans"/>
                <a:cs typeface="Open Sans"/>
                <a:sym typeface="Open Sans"/>
              </a:rPr>
              <a:t> với tiêu chí:</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Char char="-"/>
            </a:pPr>
            <a:r>
              <a:rPr lang="vi">
                <a:solidFill>
                  <a:schemeClr val="dk2"/>
                </a:solidFill>
                <a:latin typeface="Open Sans"/>
                <a:ea typeface="Open Sans"/>
                <a:cs typeface="Open Sans"/>
                <a:sym typeface="Open Sans"/>
              </a:rPr>
              <a:t>Khách hàng có birth date trong khoảng 1990 đến 2000</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AutoNum type="arabicPeriod"/>
            </a:pPr>
            <a:r>
              <a:rPr lang="vi">
                <a:solidFill>
                  <a:schemeClr val="dk2"/>
                </a:solidFill>
                <a:latin typeface="Open Sans"/>
                <a:ea typeface="Open Sans"/>
                <a:cs typeface="Open Sans"/>
                <a:sym typeface="Open Sans"/>
              </a:rPr>
              <a:t>Viết câu lệnh truy vấn lấy ra toàn bộ sản phẩm trong bảng </a:t>
            </a:r>
            <a:r>
              <a:rPr b="1" lang="vi">
                <a:solidFill>
                  <a:schemeClr val="dk2"/>
                </a:solidFill>
                <a:latin typeface="Open Sans"/>
                <a:ea typeface="Open Sans"/>
                <a:cs typeface="Open Sans"/>
                <a:sym typeface="Open Sans"/>
              </a:rPr>
              <a:t>products</a:t>
            </a:r>
            <a:r>
              <a:rPr lang="vi">
                <a:solidFill>
                  <a:schemeClr val="dk2"/>
                </a:solidFill>
                <a:latin typeface="Open Sans"/>
                <a:ea typeface="Open Sans"/>
                <a:cs typeface="Open Sans"/>
                <a:sym typeface="Open Sans"/>
              </a:rPr>
              <a:t> với tiêu chí:</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Char char="-"/>
            </a:pPr>
            <a:r>
              <a:rPr lang="vi">
                <a:solidFill>
                  <a:schemeClr val="dk2"/>
                </a:solidFill>
                <a:latin typeface="Open Sans"/>
                <a:ea typeface="Open Sans"/>
                <a:cs typeface="Open Sans"/>
                <a:sym typeface="Open Sans"/>
              </a:rPr>
              <a:t>Sản phẩm có tổng giá trị (quantity stock * unit price) trong khoảng 200 đến 400</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1000"/>
              </a:spcAft>
              <a:buNone/>
            </a:pPr>
            <a:r>
              <a:t/>
            </a:r>
            <a:endParaRPr>
              <a:solidFill>
                <a:schemeClr val="dk2"/>
              </a:solidFill>
              <a:latin typeface="Open Sans"/>
              <a:ea typeface="Open Sans"/>
              <a:cs typeface="Open Sans"/>
              <a:sym typeface="Open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5"/>
          <p:cNvSpPr txBox="1"/>
          <p:nvPr>
            <p:ph type="title"/>
          </p:nvPr>
        </p:nvSpPr>
        <p:spPr>
          <a:xfrm>
            <a:off x="729450" y="57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WHERE</a:t>
            </a:r>
            <a:endParaRPr/>
          </a:p>
        </p:txBody>
      </p:sp>
      <p:sp>
        <p:nvSpPr>
          <p:cNvPr id="356" name="Google Shape;356;p55"/>
          <p:cNvSpPr txBox="1"/>
          <p:nvPr>
            <p:ph idx="1" type="body"/>
          </p:nvPr>
        </p:nvSpPr>
        <p:spPr>
          <a:xfrm>
            <a:off x="729450" y="1335125"/>
            <a:ext cx="7688700" cy="35748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vi">
                <a:solidFill>
                  <a:schemeClr val="dk2"/>
                </a:solidFill>
                <a:latin typeface="Open Sans"/>
                <a:ea typeface="Open Sans"/>
                <a:cs typeface="Open Sans"/>
                <a:sym typeface="Open Sans"/>
              </a:rPr>
              <a:t>💡 LIKE </a:t>
            </a:r>
            <a:r>
              <a:rPr lang="vi">
                <a:solidFill>
                  <a:schemeClr val="dk2"/>
                </a:solidFill>
                <a:latin typeface="Open Sans"/>
                <a:ea typeface="Open Sans"/>
                <a:cs typeface="Open Sans"/>
                <a:sym typeface="Open Sans"/>
              </a:rPr>
              <a:t>trả về records nếu giá trị (chuỗi) khớp với </a:t>
            </a:r>
            <a:r>
              <a:rPr b="1" lang="vi">
                <a:solidFill>
                  <a:schemeClr val="dk2"/>
                </a:solidFill>
                <a:latin typeface="Open Sans"/>
                <a:ea typeface="Open Sans"/>
                <a:cs typeface="Open Sans"/>
                <a:sym typeface="Open Sans"/>
              </a:rPr>
              <a:t>một mẫu</a:t>
            </a:r>
            <a:r>
              <a:rPr lang="vi">
                <a:solidFill>
                  <a:schemeClr val="dk2"/>
                </a:solidFill>
                <a:latin typeface="Open Sans"/>
                <a:ea typeface="Open Sans"/>
                <a:cs typeface="Open Sans"/>
                <a:sym typeface="Open Sans"/>
              </a:rPr>
              <a:t> chỉ định. Ví dụ:</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Lấy ra toàn bộ records trong bảng </a:t>
            </a:r>
            <a:r>
              <a:rPr b="1" lang="vi">
                <a:solidFill>
                  <a:schemeClr val="dk2"/>
                </a:solidFill>
                <a:latin typeface="Open Sans"/>
                <a:ea typeface="Open Sans"/>
                <a:cs typeface="Open Sans"/>
                <a:sym typeface="Open Sans"/>
              </a:rPr>
              <a:t>customers</a:t>
            </a:r>
            <a:r>
              <a:rPr lang="vi">
                <a:solidFill>
                  <a:schemeClr val="dk2"/>
                </a:solidFill>
                <a:latin typeface="Open Sans"/>
                <a:ea typeface="Open Sans"/>
                <a:cs typeface="Open Sans"/>
                <a:sym typeface="Open Sans"/>
              </a:rPr>
              <a:t> có </a:t>
            </a:r>
            <a:r>
              <a:rPr b="1" lang="vi">
                <a:solidFill>
                  <a:schemeClr val="dk2"/>
                </a:solidFill>
                <a:latin typeface="Open Sans"/>
                <a:ea typeface="Open Sans"/>
                <a:cs typeface="Open Sans"/>
                <a:sym typeface="Open Sans"/>
              </a:rPr>
              <a:t>last_name</a:t>
            </a:r>
            <a:r>
              <a:rPr lang="vi">
                <a:solidFill>
                  <a:schemeClr val="dk2"/>
                </a:solidFill>
                <a:latin typeface="Open Sans"/>
                <a:ea typeface="Open Sans"/>
                <a:cs typeface="Open Sans"/>
                <a:sym typeface="Open Sans"/>
              </a:rPr>
              <a:t> bắt đầu bằng ký tự </a:t>
            </a:r>
            <a:r>
              <a:rPr b="1" lang="vi">
                <a:solidFill>
                  <a:schemeClr val="dk2"/>
                </a:solidFill>
                <a:latin typeface="Open Sans"/>
                <a:ea typeface="Open Sans"/>
                <a:cs typeface="Open Sans"/>
                <a:sym typeface="Open Sans"/>
              </a:rPr>
              <a:t>“B”</a:t>
            </a:r>
            <a:endParaRPr>
              <a:solidFill>
                <a:schemeClr val="dk2"/>
              </a:solidFill>
              <a:latin typeface="Open Sans"/>
              <a:ea typeface="Open Sans"/>
              <a:cs typeface="Open Sans"/>
              <a:sym typeface="Open Sans"/>
            </a:endParaRPr>
          </a:p>
          <a:p>
            <a:pPr indent="0" lvl="0" marL="0" rtl="0" algn="l">
              <a:lnSpc>
                <a:spcPct val="135714"/>
              </a:lnSpc>
              <a:spcBef>
                <a:spcPts val="1000"/>
              </a:spcBef>
              <a:spcAft>
                <a:spcPts val="0"/>
              </a:spcAft>
              <a:buNone/>
            </a:pPr>
            <a:r>
              <a:rPr lang="vi">
                <a:solidFill>
                  <a:srgbClr val="859900"/>
                </a:solidFill>
                <a:latin typeface="Fira Code Light"/>
                <a:ea typeface="Fira Code Light"/>
                <a:cs typeface="Fira Code Light"/>
                <a:sym typeface="Fira Code Light"/>
              </a:rPr>
              <a:t>SELECT</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FROM</a:t>
            </a:r>
            <a:r>
              <a:rPr lang="vi">
                <a:solidFill>
                  <a:srgbClr val="BBBBBB"/>
                </a:solidFill>
                <a:latin typeface="Fira Code Light"/>
                <a:ea typeface="Fira Code Light"/>
                <a:cs typeface="Fira Code Light"/>
                <a:sym typeface="Fira Code Light"/>
              </a:rPr>
              <a:t> customers</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859900"/>
                </a:solidFill>
                <a:latin typeface="Fira Code Light"/>
                <a:ea typeface="Fira Code Light"/>
                <a:cs typeface="Fira Code Light"/>
                <a:sym typeface="Fira Code Light"/>
              </a:rPr>
              <a:t>WHERE</a:t>
            </a:r>
            <a:r>
              <a:rPr lang="vi">
                <a:solidFill>
                  <a:srgbClr val="BBBBBB"/>
                </a:solidFill>
                <a:latin typeface="Fira Code Light"/>
                <a:ea typeface="Fira Code Light"/>
                <a:cs typeface="Fira Code Light"/>
                <a:sym typeface="Fira Code Light"/>
              </a:rPr>
              <a:t> last_name </a:t>
            </a:r>
            <a:r>
              <a:rPr lang="vi">
                <a:solidFill>
                  <a:srgbClr val="859900"/>
                </a:solidFill>
                <a:latin typeface="Fira Code Light"/>
                <a:ea typeface="Fira Code Light"/>
                <a:cs typeface="Fira Code Light"/>
                <a:sym typeface="Fira Code Light"/>
              </a:rPr>
              <a:t>LIKE</a:t>
            </a:r>
            <a:r>
              <a:rPr lang="vi">
                <a:solidFill>
                  <a:srgbClr val="BBBBBB"/>
                </a:solidFill>
                <a:latin typeface="Fira Code Light"/>
                <a:ea typeface="Fira Code Light"/>
                <a:cs typeface="Fira Code Light"/>
                <a:sym typeface="Fira Code Light"/>
              </a:rPr>
              <a:t> </a:t>
            </a:r>
            <a:r>
              <a:rPr lang="vi">
                <a:solidFill>
                  <a:srgbClr val="2AA198"/>
                </a:solidFill>
                <a:latin typeface="Fira Code Light"/>
                <a:ea typeface="Fira Code Light"/>
                <a:cs typeface="Fira Code Light"/>
                <a:sym typeface="Fira Code Light"/>
              </a:rPr>
              <a:t>"b%"</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Lấy ra toàn bộ records trong bảng </a:t>
            </a:r>
            <a:r>
              <a:rPr b="1" lang="vi">
                <a:solidFill>
                  <a:schemeClr val="dk2"/>
                </a:solidFill>
                <a:latin typeface="Open Sans"/>
                <a:ea typeface="Open Sans"/>
                <a:cs typeface="Open Sans"/>
                <a:sym typeface="Open Sans"/>
              </a:rPr>
              <a:t>customers</a:t>
            </a:r>
            <a:r>
              <a:rPr lang="vi">
                <a:solidFill>
                  <a:schemeClr val="dk2"/>
                </a:solidFill>
                <a:latin typeface="Open Sans"/>
                <a:ea typeface="Open Sans"/>
                <a:cs typeface="Open Sans"/>
                <a:sym typeface="Open Sans"/>
              </a:rPr>
              <a:t> có </a:t>
            </a:r>
            <a:r>
              <a:rPr b="1" lang="vi">
                <a:solidFill>
                  <a:schemeClr val="dk2"/>
                </a:solidFill>
                <a:latin typeface="Open Sans"/>
                <a:ea typeface="Open Sans"/>
                <a:cs typeface="Open Sans"/>
                <a:sym typeface="Open Sans"/>
              </a:rPr>
              <a:t>first_name</a:t>
            </a:r>
            <a:r>
              <a:rPr lang="vi">
                <a:solidFill>
                  <a:schemeClr val="dk2"/>
                </a:solidFill>
                <a:latin typeface="Open Sans"/>
                <a:ea typeface="Open Sans"/>
                <a:cs typeface="Open Sans"/>
                <a:sym typeface="Open Sans"/>
              </a:rPr>
              <a:t> có ký tự </a:t>
            </a:r>
            <a:r>
              <a:rPr b="1" lang="vi">
                <a:solidFill>
                  <a:schemeClr val="dk2"/>
                </a:solidFill>
                <a:latin typeface="Open Sans"/>
                <a:ea typeface="Open Sans"/>
                <a:cs typeface="Open Sans"/>
                <a:sym typeface="Open Sans"/>
              </a:rPr>
              <a:t>thứ 2</a:t>
            </a:r>
            <a:r>
              <a:rPr lang="vi">
                <a:solidFill>
                  <a:schemeClr val="dk2"/>
                </a:solidFill>
                <a:latin typeface="Open Sans"/>
                <a:ea typeface="Open Sans"/>
                <a:cs typeface="Open Sans"/>
                <a:sym typeface="Open Sans"/>
              </a:rPr>
              <a:t> là </a:t>
            </a:r>
            <a:r>
              <a:rPr b="1" lang="vi">
                <a:solidFill>
                  <a:schemeClr val="dk2"/>
                </a:solidFill>
                <a:latin typeface="Open Sans"/>
                <a:ea typeface="Open Sans"/>
                <a:cs typeface="Open Sans"/>
                <a:sym typeface="Open Sans"/>
              </a:rPr>
              <a:t>“a”</a:t>
            </a:r>
            <a:endParaRPr>
              <a:solidFill>
                <a:schemeClr val="dk2"/>
              </a:solidFill>
              <a:latin typeface="Open Sans"/>
              <a:ea typeface="Open Sans"/>
              <a:cs typeface="Open Sans"/>
              <a:sym typeface="Open Sans"/>
            </a:endParaRPr>
          </a:p>
          <a:p>
            <a:pPr indent="0" lvl="0" marL="0" rtl="0" algn="l">
              <a:lnSpc>
                <a:spcPct val="135714"/>
              </a:lnSpc>
              <a:spcBef>
                <a:spcPts val="1000"/>
              </a:spcBef>
              <a:spcAft>
                <a:spcPts val="0"/>
              </a:spcAft>
              <a:buNone/>
            </a:pPr>
            <a:r>
              <a:rPr lang="vi">
                <a:solidFill>
                  <a:srgbClr val="859900"/>
                </a:solidFill>
                <a:latin typeface="Fira Code Light"/>
                <a:ea typeface="Fira Code Light"/>
                <a:cs typeface="Fira Code Light"/>
                <a:sym typeface="Fira Code Light"/>
              </a:rPr>
              <a:t>SELECT</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FROM</a:t>
            </a:r>
            <a:r>
              <a:rPr lang="vi">
                <a:solidFill>
                  <a:srgbClr val="BBBBBB"/>
                </a:solidFill>
                <a:latin typeface="Fira Code Light"/>
                <a:ea typeface="Fira Code Light"/>
                <a:cs typeface="Fira Code Light"/>
                <a:sym typeface="Fira Code Light"/>
              </a:rPr>
              <a:t> customers</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859900"/>
                </a:solidFill>
                <a:latin typeface="Fira Code Light"/>
                <a:ea typeface="Fira Code Light"/>
                <a:cs typeface="Fira Code Light"/>
                <a:sym typeface="Fira Code Light"/>
              </a:rPr>
              <a:t>WHERE</a:t>
            </a:r>
            <a:r>
              <a:rPr lang="vi">
                <a:solidFill>
                  <a:srgbClr val="BBBBBB"/>
                </a:solidFill>
                <a:latin typeface="Fira Code Light"/>
                <a:ea typeface="Fira Code Light"/>
                <a:cs typeface="Fira Code Light"/>
                <a:sym typeface="Fira Code Light"/>
              </a:rPr>
              <a:t> last_name </a:t>
            </a:r>
            <a:r>
              <a:rPr lang="vi">
                <a:solidFill>
                  <a:srgbClr val="859900"/>
                </a:solidFill>
                <a:latin typeface="Fira Code Light"/>
                <a:ea typeface="Fira Code Light"/>
                <a:cs typeface="Fira Code Light"/>
                <a:sym typeface="Fira Code Light"/>
              </a:rPr>
              <a:t>LIKE</a:t>
            </a:r>
            <a:r>
              <a:rPr lang="vi">
                <a:solidFill>
                  <a:srgbClr val="BBBBBB"/>
                </a:solidFill>
                <a:latin typeface="Fira Code Light"/>
                <a:ea typeface="Fira Code Light"/>
                <a:cs typeface="Fira Code Light"/>
                <a:sym typeface="Fira Code Light"/>
              </a:rPr>
              <a:t> </a:t>
            </a:r>
            <a:r>
              <a:rPr lang="vi">
                <a:solidFill>
                  <a:srgbClr val="2AA198"/>
                </a:solidFill>
                <a:latin typeface="Fira Code Light"/>
                <a:ea typeface="Fira Code Light"/>
                <a:cs typeface="Fira Code Light"/>
                <a:sym typeface="Fira Code Light"/>
              </a:rPr>
              <a:t>"_b%"</a:t>
            </a:r>
            <a:r>
              <a:rPr lang="vi">
                <a:solidFill>
                  <a:srgbClr val="BBBBBB"/>
                </a:solidFill>
                <a:latin typeface="Fira Code Light"/>
                <a:ea typeface="Fira Code Light"/>
                <a:cs typeface="Fira Code Light"/>
                <a:sym typeface="Fira Code Light"/>
              </a:rPr>
              <a:t>;</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1000"/>
              </a:spcAft>
              <a:buNone/>
            </a:pPr>
            <a:r>
              <a:rPr lang="vi">
                <a:solidFill>
                  <a:schemeClr val="dk2"/>
                </a:solidFill>
                <a:latin typeface="Open Sans"/>
                <a:ea typeface="Open Sans"/>
                <a:cs typeface="Open Sans"/>
                <a:sym typeface="Open Sans"/>
              </a:rPr>
              <a:t>💡 Ký tự % đại diện cho số lượng ký tự bất kỳ (trước hoặc sau) ký tự chỉ định, ký tự _ đại diện cho 1 ký tự duy nhất (trước hoặc sau) ký tự chỉ định</a:t>
            </a:r>
            <a:endParaRPr>
              <a:solidFill>
                <a:schemeClr val="dk2"/>
              </a:solidFill>
              <a:latin typeface="Open Sans"/>
              <a:ea typeface="Open Sans"/>
              <a:cs typeface="Open Sans"/>
              <a:sym typeface="Open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6"/>
          <p:cNvSpPr txBox="1"/>
          <p:nvPr>
            <p:ph type="title"/>
          </p:nvPr>
        </p:nvSpPr>
        <p:spPr>
          <a:xfrm>
            <a:off x="729450" y="57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Exercise</a:t>
            </a:r>
            <a:endParaRPr/>
          </a:p>
        </p:txBody>
      </p:sp>
      <p:sp>
        <p:nvSpPr>
          <p:cNvPr id="362" name="Google Shape;362;p56"/>
          <p:cNvSpPr txBox="1"/>
          <p:nvPr>
            <p:ph idx="1" type="body"/>
          </p:nvPr>
        </p:nvSpPr>
        <p:spPr>
          <a:xfrm>
            <a:off x="729450" y="1335125"/>
            <a:ext cx="7688700" cy="35748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1000"/>
              </a:spcBef>
              <a:spcAft>
                <a:spcPts val="0"/>
              </a:spcAft>
              <a:buClr>
                <a:schemeClr val="dk2"/>
              </a:buClr>
              <a:buSzPts val="1300"/>
              <a:buFont typeface="Open Sans"/>
              <a:buAutoNum type="arabicPeriod"/>
            </a:pPr>
            <a:r>
              <a:rPr lang="vi">
                <a:solidFill>
                  <a:schemeClr val="dk2"/>
                </a:solidFill>
                <a:latin typeface="Open Sans"/>
                <a:ea typeface="Open Sans"/>
                <a:cs typeface="Open Sans"/>
                <a:sym typeface="Open Sans"/>
              </a:rPr>
              <a:t>Viết câu lệnh truy vấn lấy ra toàn bộ khách hàng trong bảng </a:t>
            </a:r>
            <a:r>
              <a:rPr b="1" lang="vi">
                <a:solidFill>
                  <a:schemeClr val="dk2"/>
                </a:solidFill>
                <a:latin typeface="Open Sans"/>
                <a:ea typeface="Open Sans"/>
                <a:cs typeface="Open Sans"/>
                <a:sym typeface="Open Sans"/>
              </a:rPr>
              <a:t>customers</a:t>
            </a:r>
            <a:r>
              <a:rPr lang="vi">
                <a:solidFill>
                  <a:schemeClr val="dk2"/>
                </a:solidFill>
                <a:latin typeface="Open Sans"/>
                <a:ea typeface="Open Sans"/>
                <a:cs typeface="Open Sans"/>
                <a:sym typeface="Open Sans"/>
              </a:rPr>
              <a:t> có tiêu chí:</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Char char="-"/>
            </a:pPr>
            <a:r>
              <a:rPr lang="vi">
                <a:solidFill>
                  <a:schemeClr val="dk2"/>
                </a:solidFill>
                <a:latin typeface="Open Sans"/>
                <a:ea typeface="Open Sans"/>
                <a:cs typeface="Open Sans"/>
                <a:sym typeface="Open Sans"/>
              </a:rPr>
              <a:t>Address chứa từ TRAIL hoặc AVENUE</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AutoNum type="arabicPeriod"/>
            </a:pPr>
            <a:r>
              <a:rPr lang="vi">
                <a:solidFill>
                  <a:schemeClr val="dk2"/>
                </a:solidFill>
                <a:latin typeface="Open Sans"/>
                <a:ea typeface="Open Sans"/>
                <a:cs typeface="Open Sans"/>
                <a:sym typeface="Open Sans"/>
              </a:rPr>
              <a:t>Viết câu lệnh truy vấn lấy ra toàn bộ khách hàng trong bảng </a:t>
            </a:r>
            <a:r>
              <a:rPr b="1" lang="vi">
                <a:solidFill>
                  <a:schemeClr val="dk2"/>
                </a:solidFill>
                <a:latin typeface="Open Sans"/>
                <a:ea typeface="Open Sans"/>
                <a:cs typeface="Open Sans"/>
                <a:sym typeface="Open Sans"/>
              </a:rPr>
              <a:t>customers</a:t>
            </a:r>
            <a:r>
              <a:rPr lang="vi">
                <a:solidFill>
                  <a:schemeClr val="dk2"/>
                </a:solidFill>
                <a:latin typeface="Open Sans"/>
                <a:ea typeface="Open Sans"/>
                <a:cs typeface="Open Sans"/>
                <a:sym typeface="Open Sans"/>
              </a:rPr>
              <a:t> có tiêu chí:</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Char char="-"/>
            </a:pPr>
            <a:r>
              <a:rPr lang="vi">
                <a:solidFill>
                  <a:schemeClr val="dk2"/>
                </a:solidFill>
                <a:latin typeface="Open Sans"/>
                <a:ea typeface="Open Sans"/>
                <a:cs typeface="Open Sans"/>
                <a:sym typeface="Open Sans"/>
              </a:rPr>
              <a:t>Phone kết thúc với số 9</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AutoNum type="arabicPeriod"/>
            </a:pPr>
            <a:r>
              <a:rPr lang="vi">
                <a:solidFill>
                  <a:schemeClr val="dk2"/>
                </a:solidFill>
                <a:latin typeface="Open Sans"/>
                <a:ea typeface="Open Sans"/>
                <a:cs typeface="Open Sans"/>
                <a:sym typeface="Open Sans"/>
              </a:rPr>
              <a:t>Viết câu lệnh truy vấn lấy ra toàn bộ khách hàng trong bảng </a:t>
            </a:r>
            <a:r>
              <a:rPr b="1" lang="vi">
                <a:solidFill>
                  <a:schemeClr val="dk2"/>
                </a:solidFill>
                <a:latin typeface="Open Sans"/>
                <a:ea typeface="Open Sans"/>
                <a:cs typeface="Open Sans"/>
                <a:sym typeface="Open Sans"/>
              </a:rPr>
              <a:t>customers</a:t>
            </a:r>
            <a:r>
              <a:rPr lang="vi">
                <a:solidFill>
                  <a:schemeClr val="dk2"/>
                </a:solidFill>
                <a:latin typeface="Open Sans"/>
                <a:ea typeface="Open Sans"/>
                <a:cs typeface="Open Sans"/>
                <a:sym typeface="Open Sans"/>
              </a:rPr>
              <a:t> có tiêu chí:</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Char char="-"/>
            </a:pPr>
            <a:r>
              <a:rPr lang="vi">
                <a:solidFill>
                  <a:schemeClr val="dk2"/>
                </a:solidFill>
                <a:latin typeface="Open Sans"/>
                <a:ea typeface="Open Sans"/>
                <a:cs typeface="Open Sans"/>
                <a:sym typeface="Open Sans"/>
              </a:rPr>
              <a:t>First name và last name bắt đầu bằng ký tự R</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AutoNum type="arabicPeriod"/>
            </a:pPr>
            <a:r>
              <a:rPr lang="vi">
                <a:solidFill>
                  <a:schemeClr val="dk2"/>
                </a:solidFill>
                <a:latin typeface="Open Sans"/>
                <a:ea typeface="Open Sans"/>
                <a:cs typeface="Open Sans"/>
                <a:sym typeface="Open Sans"/>
              </a:rPr>
              <a:t>Viết câu lệnh truy vấn lấy ra toàn bộ khách hàng trong bảng </a:t>
            </a:r>
            <a:r>
              <a:rPr b="1" lang="vi">
                <a:solidFill>
                  <a:schemeClr val="dk2"/>
                </a:solidFill>
                <a:latin typeface="Open Sans"/>
                <a:ea typeface="Open Sans"/>
                <a:cs typeface="Open Sans"/>
                <a:sym typeface="Open Sans"/>
              </a:rPr>
              <a:t>customers</a:t>
            </a:r>
            <a:r>
              <a:rPr lang="vi">
                <a:solidFill>
                  <a:schemeClr val="dk2"/>
                </a:solidFill>
                <a:latin typeface="Open Sans"/>
                <a:ea typeface="Open Sans"/>
                <a:cs typeface="Open Sans"/>
                <a:sym typeface="Open Sans"/>
              </a:rPr>
              <a:t> có tiêu chí:</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Char char="-"/>
            </a:pPr>
            <a:r>
              <a:rPr lang="vi">
                <a:solidFill>
                  <a:schemeClr val="dk2"/>
                </a:solidFill>
                <a:latin typeface="Open Sans"/>
                <a:ea typeface="Open Sans"/>
                <a:cs typeface="Open Sans"/>
                <a:sym typeface="Open Sans"/>
              </a:rPr>
              <a:t>Firstname có độ dài 4 ký tự</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AutoNum type="arabicPeriod"/>
            </a:pPr>
            <a:r>
              <a:rPr lang="vi">
                <a:solidFill>
                  <a:schemeClr val="dk2"/>
                </a:solidFill>
                <a:latin typeface="Open Sans"/>
                <a:ea typeface="Open Sans"/>
                <a:cs typeface="Open Sans"/>
                <a:sym typeface="Open Sans"/>
              </a:rPr>
              <a:t>Viết câu lệnh truy vấn lấy ra toàn bộ khách hàng trong bảng </a:t>
            </a:r>
            <a:r>
              <a:rPr b="1" lang="vi">
                <a:solidFill>
                  <a:schemeClr val="dk2"/>
                </a:solidFill>
                <a:latin typeface="Open Sans"/>
                <a:ea typeface="Open Sans"/>
                <a:cs typeface="Open Sans"/>
                <a:sym typeface="Open Sans"/>
              </a:rPr>
              <a:t>customers</a:t>
            </a:r>
            <a:r>
              <a:rPr lang="vi">
                <a:solidFill>
                  <a:schemeClr val="dk2"/>
                </a:solidFill>
                <a:latin typeface="Open Sans"/>
                <a:ea typeface="Open Sans"/>
                <a:cs typeface="Open Sans"/>
                <a:sym typeface="Open Sans"/>
              </a:rPr>
              <a:t> có tiêu chí:</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Char char="-"/>
            </a:pPr>
            <a:r>
              <a:rPr lang="vi">
                <a:solidFill>
                  <a:schemeClr val="dk2"/>
                </a:solidFill>
                <a:latin typeface="Open Sans"/>
                <a:ea typeface="Open Sans"/>
                <a:cs typeface="Open Sans"/>
                <a:sym typeface="Open Sans"/>
              </a:rPr>
              <a:t>Firstname có chứa ký tự B, nhưng không bắt đầu bằng B</a:t>
            </a:r>
            <a:endParaRPr>
              <a:solidFill>
                <a:schemeClr val="dk2"/>
              </a:solidFill>
              <a:latin typeface="Open Sans"/>
              <a:ea typeface="Open Sans"/>
              <a:cs typeface="Open Sans"/>
              <a:sym typeface="Open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7"/>
          <p:cNvSpPr txBox="1"/>
          <p:nvPr>
            <p:ph type="title"/>
          </p:nvPr>
        </p:nvSpPr>
        <p:spPr>
          <a:xfrm>
            <a:off x="729450" y="57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WHERE</a:t>
            </a:r>
            <a:endParaRPr/>
          </a:p>
        </p:txBody>
      </p:sp>
      <p:sp>
        <p:nvSpPr>
          <p:cNvPr id="368" name="Google Shape;368;p57"/>
          <p:cNvSpPr txBox="1"/>
          <p:nvPr>
            <p:ph idx="1" type="body"/>
          </p:nvPr>
        </p:nvSpPr>
        <p:spPr>
          <a:xfrm>
            <a:off x="729450" y="1335125"/>
            <a:ext cx="7688700" cy="35748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vi">
                <a:solidFill>
                  <a:schemeClr val="dk2"/>
                </a:solidFill>
                <a:latin typeface="Open Sans"/>
                <a:ea typeface="Open Sans"/>
                <a:cs typeface="Open Sans"/>
                <a:sym typeface="Open Sans"/>
              </a:rPr>
              <a:t>💡 REGEXP (Regular Expression)</a:t>
            </a:r>
            <a:r>
              <a:rPr lang="vi">
                <a:solidFill>
                  <a:schemeClr val="dk2"/>
                </a:solidFill>
                <a:latin typeface="Open Sans"/>
                <a:ea typeface="Open Sans"/>
                <a:cs typeface="Open Sans"/>
                <a:sym typeface="Open Sans"/>
              </a:rPr>
              <a:t> tương tự </a:t>
            </a:r>
            <a:r>
              <a:rPr b="1" lang="vi">
                <a:solidFill>
                  <a:schemeClr val="dk2"/>
                </a:solidFill>
                <a:latin typeface="Open Sans"/>
                <a:ea typeface="Open Sans"/>
                <a:cs typeface="Open Sans"/>
                <a:sym typeface="Open Sans"/>
              </a:rPr>
              <a:t>LIKE</a:t>
            </a:r>
            <a:r>
              <a:rPr lang="vi">
                <a:solidFill>
                  <a:schemeClr val="dk2"/>
                </a:solidFill>
                <a:latin typeface="Open Sans"/>
                <a:ea typeface="Open Sans"/>
                <a:cs typeface="Open Sans"/>
                <a:sym typeface="Open Sans"/>
              </a:rPr>
              <a:t>, tuy nhiên cho phép tìm kiếm chuỗi với một mẫu phức tạp hơn rất nhiều. Ví dụ:</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Lấy ra toàn bộ records trong bảng </a:t>
            </a:r>
            <a:r>
              <a:rPr b="1" lang="vi">
                <a:solidFill>
                  <a:schemeClr val="dk2"/>
                </a:solidFill>
                <a:latin typeface="Open Sans"/>
                <a:ea typeface="Open Sans"/>
                <a:cs typeface="Open Sans"/>
                <a:sym typeface="Open Sans"/>
              </a:rPr>
              <a:t>customers</a:t>
            </a:r>
            <a:r>
              <a:rPr lang="vi">
                <a:solidFill>
                  <a:schemeClr val="dk2"/>
                </a:solidFill>
                <a:latin typeface="Open Sans"/>
                <a:ea typeface="Open Sans"/>
                <a:cs typeface="Open Sans"/>
                <a:sym typeface="Open Sans"/>
              </a:rPr>
              <a:t> có </a:t>
            </a:r>
            <a:r>
              <a:rPr b="1" lang="vi">
                <a:solidFill>
                  <a:schemeClr val="dk2"/>
                </a:solidFill>
                <a:latin typeface="Open Sans"/>
                <a:ea typeface="Open Sans"/>
                <a:cs typeface="Open Sans"/>
                <a:sym typeface="Open Sans"/>
              </a:rPr>
              <a:t>last_name</a:t>
            </a:r>
            <a:r>
              <a:rPr lang="vi">
                <a:solidFill>
                  <a:schemeClr val="dk2"/>
                </a:solidFill>
                <a:latin typeface="Open Sans"/>
                <a:ea typeface="Open Sans"/>
                <a:cs typeface="Open Sans"/>
                <a:sym typeface="Open Sans"/>
              </a:rPr>
              <a:t> chứa từ </a:t>
            </a:r>
            <a:r>
              <a:rPr b="1" lang="vi">
                <a:solidFill>
                  <a:schemeClr val="dk2"/>
                </a:solidFill>
                <a:latin typeface="Open Sans"/>
                <a:ea typeface="Open Sans"/>
                <a:cs typeface="Open Sans"/>
                <a:sym typeface="Open Sans"/>
              </a:rPr>
              <a:t>mac</a:t>
            </a:r>
            <a:r>
              <a:rPr lang="vi">
                <a:solidFill>
                  <a:schemeClr val="dk2"/>
                </a:solidFill>
                <a:latin typeface="Open Sans"/>
                <a:ea typeface="Open Sans"/>
                <a:cs typeface="Open Sans"/>
                <a:sym typeface="Open Sans"/>
              </a:rPr>
              <a:t> hoặc </a:t>
            </a:r>
            <a:r>
              <a:rPr b="1" lang="vi">
                <a:solidFill>
                  <a:schemeClr val="dk2"/>
                </a:solidFill>
                <a:latin typeface="Open Sans"/>
                <a:ea typeface="Open Sans"/>
                <a:cs typeface="Open Sans"/>
                <a:sym typeface="Open Sans"/>
              </a:rPr>
              <a:t>field</a:t>
            </a:r>
            <a:endParaRPr>
              <a:solidFill>
                <a:schemeClr val="dk2"/>
              </a:solidFill>
              <a:latin typeface="Open Sans"/>
              <a:ea typeface="Open Sans"/>
              <a:cs typeface="Open Sans"/>
              <a:sym typeface="Open Sans"/>
            </a:endParaRPr>
          </a:p>
          <a:p>
            <a:pPr indent="0" lvl="0" marL="0" rtl="0" algn="l">
              <a:lnSpc>
                <a:spcPct val="135714"/>
              </a:lnSpc>
              <a:spcBef>
                <a:spcPts val="1000"/>
              </a:spcBef>
              <a:spcAft>
                <a:spcPts val="0"/>
              </a:spcAft>
              <a:buNone/>
            </a:pPr>
            <a:r>
              <a:rPr lang="vi">
                <a:solidFill>
                  <a:srgbClr val="859900"/>
                </a:solidFill>
                <a:latin typeface="Fira Code Light"/>
                <a:ea typeface="Fira Code Light"/>
                <a:cs typeface="Fira Code Light"/>
                <a:sym typeface="Fira Code Light"/>
              </a:rPr>
              <a:t>SELECT</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FROM</a:t>
            </a:r>
            <a:r>
              <a:rPr lang="vi">
                <a:solidFill>
                  <a:srgbClr val="BBBBBB"/>
                </a:solidFill>
                <a:latin typeface="Fira Code Light"/>
                <a:ea typeface="Fira Code Light"/>
                <a:cs typeface="Fira Code Light"/>
                <a:sym typeface="Fira Code Light"/>
              </a:rPr>
              <a:t> customers</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859900"/>
                </a:solidFill>
                <a:latin typeface="Fira Code Light"/>
                <a:ea typeface="Fira Code Light"/>
                <a:cs typeface="Fira Code Light"/>
                <a:sym typeface="Fira Code Light"/>
              </a:rPr>
              <a:t>WHERE</a:t>
            </a:r>
            <a:r>
              <a:rPr lang="vi">
                <a:solidFill>
                  <a:srgbClr val="BBBBBB"/>
                </a:solidFill>
                <a:latin typeface="Fira Code Light"/>
                <a:ea typeface="Fira Code Light"/>
                <a:cs typeface="Fira Code Light"/>
                <a:sym typeface="Fira Code Light"/>
              </a:rPr>
              <a:t> last_name </a:t>
            </a:r>
            <a:r>
              <a:rPr lang="vi">
                <a:solidFill>
                  <a:srgbClr val="859900"/>
                </a:solidFill>
                <a:latin typeface="Fira Code Light"/>
                <a:ea typeface="Fira Code Light"/>
                <a:cs typeface="Fira Code Light"/>
                <a:sym typeface="Fira Code Light"/>
              </a:rPr>
              <a:t>REGEXP</a:t>
            </a:r>
            <a:r>
              <a:rPr lang="vi">
                <a:solidFill>
                  <a:srgbClr val="BBBBBB"/>
                </a:solidFill>
                <a:latin typeface="Fira Code Light"/>
                <a:ea typeface="Fira Code Light"/>
                <a:cs typeface="Fira Code Light"/>
                <a:sym typeface="Fira Code Light"/>
              </a:rPr>
              <a:t> </a:t>
            </a:r>
            <a:r>
              <a:rPr lang="vi">
                <a:solidFill>
                  <a:srgbClr val="2AA198"/>
                </a:solidFill>
                <a:latin typeface="Fira Code Light"/>
                <a:ea typeface="Fira Code Light"/>
                <a:cs typeface="Fira Code Light"/>
                <a:sym typeface="Fira Code Light"/>
              </a:rPr>
              <a:t>'mac|field'</a:t>
            </a:r>
            <a:r>
              <a:rPr lang="vi">
                <a:solidFill>
                  <a:srgbClr val="BBBBBB"/>
                </a:solidFill>
                <a:latin typeface="Fira Code Light"/>
                <a:ea typeface="Fira Code Light"/>
                <a:cs typeface="Fira Code Light"/>
                <a:sym typeface="Fira Code Light"/>
              </a:rPr>
              <a:t>;</a:t>
            </a:r>
            <a:endParaRPr>
              <a:solidFill>
                <a:srgbClr val="859900"/>
              </a:solidFill>
              <a:latin typeface="Fira Code Light"/>
              <a:ea typeface="Fira Code Light"/>
              <a:cs typeface="Fira Code Light"/>
              <a:sym typeface="Fira Code Light"/>
            </a:endParaRPr>
          </a:p>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Lấy ra toàn bộ records trong bảng </a:t>
            </a:r>
            <a:r>
              <a:rPr b="1" lang="vi">
                <a:solidFill>
                  <a:schemeClr val="dk2"/>
                </a:solidFill>
                <a:latin typeface="Open Sans"/>
                <a:ea typeface="Open Sans"/>
                <a:cs typeface="Open Sans"/>
                <a:sym typeface="Open Sans"/>
              </a:rPr>
              <a:t>customers</a:t>
            </a:r>
            <a:r>
              <a:rPr lang="vi">
                <a:solidFill>
                  <a:schemeClr val="dk2"/>
                </a:solidFill>
                <a:latin typeface="Open Sans"/>
                <a:ea typeface="Open Sans"/>
                <a:cs typeface="Open Sans"/>
                <a:sym typeface="Open Sans"/>
              </a:rPr>
              <a:t> có </a:t>
            </a:r>
            <a:r>
              <a:rPr b="1" lang="vi">
                <a:solidFill>
                  <a:schemeClr val="dk2"/>
                </a:solidFill>
                <a:latin typeface="Open Sans"/>
                <a:ea typeface="Open Sans"/>
                <a:cs typeface="Open Sans"/>
                <a:sym typeface="Open Sans"/>
              </a:rPr>
              <a:t>last_name</a:t>
            </a:r>
            <a:r>
              <a:rPr lang="vi">
                <a:solidFill>
                  <a:schemeClr val="dk2"/>
                </a:solidFill>
                <a:latin typeface="Open Sans"/>
                <a:ea typeface="Open Sans"/>
                <a:cs typeface="Open Sans"/>
                <a:sym typeface="Open Sans"/>
              </a:rPr>
              <a:t> chứa </a:t>
            </a:r>
            <a:r>
              <a:rPr b="1" lang="vi">
                <a:solidFill>
                  <a:schemeClr val="dk2"/>
                </a:solidFill>
                <a:latin typeface="Open Sans"/>
                <a:ea typeface="Open Sans"/>
                <a:cs typeface="Open Sans"/>
                <a:sym typeface="Open Sans"/>
              </a:rPr>
              <a:t>e</a:t>
            </a:r>
            <a:r>
              <a:rPr lang="vi">
                <a:solidFill>
                  <a:schemeClr val="dk2"/>
                </a:solidFill>
                <a:latin typeface="Open Sans"/>
                <a:ea typeface="Open Sans"/>
                <a:cs typeface="Open Sans"/>
                <a:sym typeface="Open Sans"/>
              </a:rPr>
              <a:t>, và trước </a:t>
            </a:r>
            <a:r>
              <a:rPr b="1" lang="vi">
                <a:solidFill>
                  <a:schemeClr val="dk2"/>
                </a:solidFill>
                <a:latin typeface="Open Sans"/>
                <a:ea typeface="Open Sans"/>
                <a:cs typeface="Open Sans"/>
                <a:sym typeface="Open Sans"/>
              </a:rPr>
              <a:t>e</a:t>
            </a:r>
            <a:r>
              <a:rPr lang="vi">
                <a:solidFill>
                  <a:schemeClr val="dk2"/>
                </a:solidFill>
                <a:latin typeface="Open Sans"/>
                <a:ea typeface="Open Sans"/>
                <a:cs typeface="Open Sans"/>
                <a:sym typeface="Open Sans"/>
              </a:rPr>
              <a:t> là </a:t>
            </a:r>
            <a:r>
              <a:rPr b="1" lang="vi">
                <a:solidFill>
                  <a:schemeClr val="dk2"/>
                </a:solidFill>
                <a:latin typeface="Open Sans"/>
                <a:ea typeface="Open Sans"/>
                <a:cs typeface="Open Sans"/>
                <a:sym typeface="Open Sans"/>
              </a:rPr>
              <a:t>g</a:t>
            </a:r>
            <a:r>
              <a:rPr lang="vi">
                <a:solidFill>
                  <a:schemeClr val="dk2"/>
                </a:solidFill>
                <a:latin typeface="Open Sans"/>
                <a:ea typeface="Open Sans"/>
                <a:cs typeface="Open Sans"/>
                <a:sym typeface="Open Sans"/>
              </a:rPr>
              <a:t> hoặc </a:t>
            </a:r>
            <a:r>
              <a:rPr b="1" lang="vi">
                <a:solidFill>
                  <a:schemeClr val="dk2"/>
                </a:solidFill>
                <a:latin typeface="Open Sans"/>
                <a:ea typeface="Open Sans"/>
                <a:cs typeface="Open Sans"/>
                <a:sym typeface="Open Sans"/>
              </a:rPr>
              <a:t>i</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rPr lang="vi">
                <a:solidFill>
                  <a:srgbClr val="859900"/>
                </a:solidFill>
                <a:latin typeface="Fira Code Light"/>
                <a:ea typeface="Fira Code Light"/>
                <a:cs typeface="Fira Code Light"/>
                <a:sym typeface="Fira Code Light"/>
              </a:rPr>
              <a:t>SELECT</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FROM</a:t>
            </a:r>
            <a:r>
              <a:rPr lang="vi">
                <a:solidFill>
                  <a:srgbClr val="BBBBBB"/>
                </a:solidFill>
                <a:latin typeface="Fira Code Light"/>
                <a:ea typeface="Fira Code Light"/>
                <a:cs typeface="Fira Code Light"/>
                <a:sym typeface="Fira Code Light"/>
              </a:rPr>
              <a:t> customers</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859900"/>
                </a:solidFill>
                <a:latin typeface="Fira Code Light"/>
                <a:ea typeface="Fira Code Light"/>
                <a:cs typeface="Fira Code Light"/>
                <a:sym typeface="Fira Code Light"/>
              </a:rPr>
              <a:t>WHERE</a:t>
            </a:r>
            <a:r>
              <a:rPr lang="vi">
                <a:solidFill>
                  <a:srgbClr val="BBBBBB"/>
                </a:solidFill>
                <a:latin typeface="Fira Code Light"/>
                <a:ea typeface="Fira Code Light"/>
                <a:cs typeface="Fira Code Light"/>
                <a:sym typeface="Fira Code Light"/>
              </a:rPr>
              <a:t> last_name </a:t>
            </a:r>
            <a:r>
              <a:rPr lang="vi">
                <a:solidFill>
                  <a:srgbClr val="859900"/>
                </a:solidFill>
                <a:latin typeface="Fira Code Light"/>
                <a:ea typeface="Fira Code Light"/>
                <a:cs typeface="Fira Code Light"/>
                <a:sym typeface="Fira Code Light"/>
              </a:rPr>
              <a:t>REGEXP</a:t>
            </a:r>
            <a:r>
              <a:rPr lang="vi">
                <a:solidFill>
                  <a:srgbClr val="BBBBBB"/>
                </a:solidFill>
                <a:latin typeface="Fira Code Light"/>
                <a:ea typeface="Fira Code Light"/>
                <a:cs typeface="Fira Code Light"/>
                <a:sym typeface="Fira Code Light"/>
              </a:rPr>
              <a:t> </a:t>
            </a:r>
            <a:r>
              <a:rPr lang="vi">
                <a:solidFill>
                  <a:srgbClr val="2AA198"/>
                </a:solidFill>
                <a:latin typeface="Fira Code Light"/>
                <a:ea typeface="Fira Code Light"/>
                <a:cs typeface="Fira Code Light"/>
                <a:sym typeface="Fira Code Light"/>
              </a:rPr>
              <a:t>'[gi]e'</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8"/>
          <p:cNvSpPr txBox="1"/>
          <p:nvPr>
            <p:ph type="title"/>
          </p:nvPr>
        </p:nvSpPr>
        <p:spPr>
          <a:xfrm>
            <a:off x="729450" y="57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WHERE</a:t>
            </a:r>
            <a:endParaRPr/>
          </a:p>
        </p:txBody>
      </p:sp>
      <p:sp>
        <p:nvSpPr>
          <p:cNvPr id="374" name="Google Shape;374;p58"/>
          <p:cNvSpPr txBox="1"/>
          <p:nvPr>
            <p:ph idx="1" type="body"/>
          </p:nvPr>
        </p:nvSpPr>
        <p:spPr>
          <a:xfrm>
            <a:off x="729450" y="1335125"/>
            <a:ext cx="7688700" cy="35748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b="1" lang="vi">
                <a:solidFill>
                  <a:schemeClr val="dk2"/>
                </a:solidFill>
                <a:latin typeface="Open Sans"/>
                <a:ea typeface="Open Sans"/>
                <a:cs typeface="Open Sans"/>
                <a:sym typeface="Open Sans"/>
              </a:rPr>
              <a:t>💡 NULL</a:t>
            </a:r>
            <a:r>
              <a:rPr lang="vi">
                <a:solidFill>
                  <a:schemeClr val="dk2"/>
                </a:solidFill>
                <a:latin typeface="Open Sans"/>
                <a:ea typeface="Open Sans"/>
                <a:cs typeface="Open Sans"/>
                <a:sym typeface="Open Sans"/>
              </a:rPr>
              <a:t> là một giá trị đặc biệt, đại diện một giá trị rỗng (hoặc thiếu, không có, ...) và không thể sử dụng các toán tử so sánh thông thường để so sánh một giá trị với </a:t>
            </a:r>
            <a:r>
              <a:rPr b="1" lang="vi">
                <a:solidFill>
                  <a:schemeClr val="dk2"/>
                </a:solidFill>
                <a:latin typeface="Open Sans"/>
                <a:ea typeface="Open Sans"/>
                <a:cs typeface="Open Sans"/>
                <a:sym typeface="Open Sans"/>
              </a:rPr>
              <a:t>NULL</a:t>
            </a:r>
            <a:r>
              <a:rPr lang="vi">
                <a:solidFill>
                  <a:schemeClr val="dk2"/>
                </a:solidFill>
                <a:latin typeface="Open Sans"/>
                <a:ea typeface="Open Sans"/>
                <a:cs typeface="Open Sans"/>
                <a:sym typeface="Open Sans"/>
              </a:rPr>
              <a:t>. Thay vào đó, sử dụng toán tử</a:t>
            </a:r>
            <a:r>
              <a:rPr b="1" lang="vi">
                <a:solidFill>
                  <a:schemeClr val="dk2"/>
                </a:solidFill>
                <a:latin typeface="Open Sans"/>
                <a:ea typeface="Open Sans"/>
                <a:cs typeface="Open Sans"/>
                <a:sym typeface="Open Sans"/>
              </a:rPr>
              <a:t> IS NULL</a:t>
            </a:r>
            <a:r>
              <a:rPr lang="vi">
                <a:solidFill>
                  <a:schemeClr val="dk2"/>
                </a:solidFill>
                <a:latin typeface="Open Sans"/>
                <a:ea typeface="Open Sans"/>
                <a:cs typeface="Open Sans"/>
                <a:sym typeface="Open Sans"/>
              </a:rPr>
              <a:t> trả về records nếu giá trị chỉ định là </a:t>
            </a:r>
            <a:r>
              <a:rPr b="1" lang="vi">
                <a:solidFill>
                  <a:schemeClr val="dk2"/>
                </a:solidFill>
                <a:latin typeface="Open Sans"/>
                <a:ea typeface="Open Sans"/>
                <a:cs typeface="Open Sans"/>
                <a:sym typeface="Open Sans"/>
              </a:rPr>
              <a:t>NULL</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Lấy ra toàn bộ records trong bảng </a:t>
            </a:r>
            <a:r>
              <a:rPr b="1" lang="vi">
                <a:solidFill>
                  <a:schemeClr val="dk2"/>
                </a:solidFill>
                <a:latin typeface="Open Sans"/>
                <a:ea typeface="Open Sans"/>
                <a:cs typeface="Open Sans"/>
                <a:sym typeface="Open Sans"/>
              </a:rPr>
              <a:t>customers</a:t>
            </a:r>
            <a:r>
              <a:rPr lang="vi">
                <a:solidFill>
                  <a:schemeClr val="dk2"/>
                </a:solidFill>
                <a:latin typeface="Open Sans"/>
                <a:ea typeface="Open Sans"/>
                <a:cs typeface="Open Sans"/>
                <a:sym typeface="Open Sans"/>
              </a:rPr>
              <a:t> có </a:t>
            </a:r>
            <a:r>
              <a:rPr b="1" lang="vi">
                <a:solidFill>
                  <a:schemeClr val="dk2"/>
                </a:solidFill>
                <a:latin typeface="Open Sans"/>
                <a:ea typeface="Open Sans"/>
                <a:cs typeface="Open Sans"/>
                <a:sym typeface="Open Sans"/>
              </a:rPr>
              <a:t>phone</a:t>
            </a:r>
            <a:r>
              <a:rPr lang="vi">
                <a:solidFill>
                  <a:schemeClr val="dk2"/>
                </a:solidFill>
                <a:latin typeface="Open Sans"/>
                <a:ea typeface="Open Sans"/>
                <a:cs typeface="Open Sans"/>
                <a:sym typeface="Open Sans"/>
              </a:rPr>
              <a:t> là </a:t>
            </a:r>
            <a:r>
              <a:rPr b="1" lang="vi">
                <a:solidFill>
                  <a:schemeClr val="dk2"/>
                </a:solidFill>
                <a:latin typeface="Open Sans"/>
                <a:ea typeface="Open Sans"/>
                <a:cs typeface="Open Sans"/>
                <a:sym typeface="Open Sans"/>
              </a:rPr>
              <a:t>NULL</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rPr lang="vi">
                <a:solidFill>
                  <a:srgbClr val="859900"/>
                </a:solidFill>
                <a:latin typeface="Fira Code Light"/>
                <a:ea typeface="Fira Code Light"/>
                <a:cs typeface="Fira Code Light"/>
                <a:sym typeface="Fira Code Light"/>
              </a:rPr>
              <a:t>SELECT</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FROM</a:t>
            </a:r>
            <a:r>
              <a:rPr lang="vi">
                <a:solidFill>
                  <a:srgbClr val="BBBBBB"/>
                </a:solidFill>
                <a:latin typeface="Fira Code Light"/>
                <a:ea typeface="Fira Code Light"/>
                <a:cs typeface="Fira Code Light"/>
                <a:sym typeface="Fira Code Light"/>
              </a:rPr>
              <a:t> customers</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859900"/>
                </a:solidFill>
                <a:latin typeface="Fira Code Light"/>
                <a:ea typeface="Fira Code Light"/>
                <a:cs typeface="Fira Code Light"/>
                <a:sym typeface="Fira Code Light"/>
              </a:rPr>
              <a:t>WHERE</a:t>
            </a:r>
            <a:r>
              <a:rPr lang="vi">
                <a:solidFill>
                  <a:srgbClr val="BBBBBB"/>
                </a:solidFill>
                <a:latin typeface="Fira Code Light"/>
                <a:ea typeface="Fira Code Light"/>
                <a:cs typeface="Fira Code Light"/>
                <a:sym typeface="Fira Code Light"/>
              </a:rPr>
              <a:t> phone </a:t>
            </a:r>
            <a:r>
              <a:rPr lang="vi">
                <a:solidFill>
                  <a:srgbClr val="859900"/>
                </a:solidFill>
                <a:latin typeface="Fira Code Light"/>
                <a:ea typeface="Fira Code Light"/>
                <a:cs typeface="Fira Code Light"/>
                <a:sym typeface="Fira Code Light"/>
              </a:rPr>
              <a:t>IS NULL</a:t>
            </a:r>
            <a:r>
              <a:rPr lang="vi">
                <a:solidFill>
                  <a:srgbClr val="BBBBBB"/>
                </a:solidFill>
                <a:latin typeface="Fira Code Light"/>
                <a:ea typeface="Fira Code Light"/>
                <a:cs typeface="Fira Code Light"/>
                <a:sym typeface="Fira Code Light"/>
              </a:rPr>
              <a:t>;</a:t>
            </a:r>
            <a:endParaRPr>
              <a:solidFill>
                <a:srgbClr val="859900"/>
              </a:solidFill>
              <a:latin typeface="Fira Code Light"/>
              <a:ea typeface="Fira Code Light"/>
              <a:cs typeface="Fira Code Light"/>
              <a:sym typeface="Fira Code Light"/>
            </a:endParaRPr>
          </a:p>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Lấy ra toàn bộ records trong bảng </a:t>
            </a:r>
            <a:r>
              <a:rPr b="1" lang="vi">
                <a:solidFill>
                  <a:schemeClr val="dk2"/>
                </a:solidFill>
                <a:latin typeface="Open Sans"/>
                <a:ea typeface="Open Sans"/>
                <a:cs typeface="Open Sans"/>
                <a:sym typeface="Open Sans"/>
              </a:rPr>
              <a:t>customers</a:t>
            </a:r>
            <a:r>
              <a:rPr lang="vi">
                <a:solidFill>
                  <a:schemeClr val="dk2"/>
                </a:solidFill>
                <a:latin typeface="Open Sans"/>
                <a:ea typeface="Open Sans"/>
                <a:cs typeface="Open Sans"/>
                <a:sym typeface="Open Sans"/>
              </a:rPr>
              <a:t> có </a:t>
            </a:r>
            <a:r>
              <a:rPr b="1" lang="vi">
                <a:solidFill>
                  <a:schemeClr val="dk2"/>
                </a:solidFill>
                <a:latin typeface="Open Sans"/>
                <a:ea typeface="Open Sans"/>
                <a:cs typeface="Open Sans"/>
                <a:sym typeface="Open Sans"/>
              </a:rPr>
              <a:t>phone</a:t>
            </a:r>
            <a:r>
              <a:rPr lang="vi">
                <a:solidFill>
                  <a:schemeClr val="dk2"/>
                </a:solidFill>
                <a:latin typeface="Open Sans"/>
                <a:ea typeface="Open Sans"/>
                <a:cs typeface="Open Sans"/>
                <a:sym typeface="Open Sans"/>
              </a:rPr>
              <a:t> không </a:t>
            </a:r>
            <a:r>
              <a:rPr b="1" lang="vi">
                <a:solidFill>
                  <a:schemeClr val="dk2"/>
                </a:solidFill>
                <a:latin typeface="Open Sans"/>
                <a:ea typeface="Open Sans"/>
                <a:cs typeface="Open Sans"/>
                <a:sym typeface="Open Sans"/>
              </a:rPr>
              <a:t>NULL</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rPr lang="vi">
                <a:solidFill>
                  <a:srgbClr val="859900"/>
                </a:solidFill>
                <a:latin typeface="Fira Code Light"/>
                <a:ea typeface="Fira Code Light"/>
                <a:cs typeface="Fira Code Light"/>
                <a:sym typeface="Fira Code Light"/>
              </a:rPr>
              <a:t>SELECT</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FROM</a:t>
            </a:r>
            <a:r>
              <a:rPr lang="vi">
                <a:solidFill>
                  <a:srgbClr val="BBBBBB"/>
                </a:solidFill>
                <a:latin typeface="Fira Code Light"/>
                <a:ea typeface="Fira Code Light"/>
                <a:cs typeface="Fira Code Light"/>
                <a:sym typeface="Fira Code Light"/>
              </a:rPr>
              <a:t> customers</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859900"/>
                </a:solidFill>
                <a:latin typeface="Fira Code Light"/>
                <a:ea typeface="Fira Code Light"/>
                <a:cs typeface="Fira Code Light"/>
                <a:sym typeface="Fira Code Light"/>
              </a:rPr>
              <a:t>WHERE</a:t>
            </a:r>
            <a:r>
              <a:rPr lang="vi">
                <a:solidFill>
                  <a:srgbClr val="BBBBBB"/>
                </a:solidFill>
                <a:latin typeface="Fira Code Light"/>
                <a:ea typeface="Fira Code Light"/>
                <a:cs typeface="Fira Code Light"/>
                <a:sym typeface="Fira Code Light"/>
              </a:rPr>
              <a:t> phone </a:t>
            </a:r>
            <a:r>
              <a:rPr lang="vi">
                <a:solidFill>
                  <a:srgbClr val="859900"/>
                </a:solidFill>
                <a:latin typeface="Fira Code Light"/>
                <a:ea typeface="Fira Code Light"/>
                <a:cs typeface="Fira Code Light"/>
                <a:sym typeface="Fira Code Light"/>
              </a:rPr>
              <a:t>IS NOT NULL</a:t>
            </a:r>
            <a:r>
              <a:rPr lang="vi">
                <a:solidFill>
                  <a:srgbClr val="BBBBBB"/>
                </a:solidFill>
                <a:latin typeface="Fira Code Light"/>
                <a:ea typeface="Fira Code Light"/>
                <a:cs typeface="Fira Code Light"/>
                <a:sym typeface="Fira Code Light"/>
              </a:rPr>
              <a:t>;</a:t>
            </a:r>
            <a:endParaRPr>
              <a:solidFill>
                <a:srgbClr val="BBBBBB"/>
              </a:solidFill>
              <a:latin typeface="Fira Code Light"/>
              <a:ea typeface="Fira Code Light"/>
              <a:cs typeface="Fira Code Light"/>
              <a:sym typeface="Fira Code 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9"/>
          <p:cNvSpPr txBox="1"/>
          <p:nvPr>
            <p:ph type="title"/>
          </p:nvPr>
        </p:nvSpPr>
        <p:spPr>
          <a:xfrm>
            <a:off x="729450" y="57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Exercise</a:t>
            </a:r>
            <a:endParaRPr/>
          </a:p>
        </p:txBody>
      </p:sp>
      <p:sp>
        <p:nvSpPr>
          <p:cNvPr id="380" name="Google Shape;380;p59"/>
          <p:cNvSpPr txBox="1"/>
          <p:nvPr>
            <p:ph idx="1" type="body"/>
          </p:nvPr>
        </p:nvSpPr>
        <p:spPr>
          <a:xfrm>
            <a:off x="729450" y="1335125"/>
            <a:ext cx="7688700" cy="3574800"/>
          </a:xfrm>
          <a:prstGeom prst="rect">
            <a:avLst/>
          </a:prstGeom>
        </p:spPr>
        <p:txBody>
          <a:bodyPr anchorCtr="0" anchor="t" bIns="91425" lIns="91425" spcFirstLastPara="1" rIns="91425" wrap="square" tIns="91425">
            <a:noAutofit/>
          </a:bodyPr>
          <a:lstStyle/>
          <a:p>
            <a:pPr indent="-311150" lvl="0" marL="457200" rtl="0" algn="l">
              <a:lnSpc>
                <a:spcPct val="150000"/>
              </a:lnSpc>
              <a:spcBef>
                <a:spcPts val="1000"/>
              </a:spcBef>
              <a:spcAft>
                <a:spcPts val="0"/>
              </a:spcAft>
              <a:buClr>
                <a:schemeClr val="dk2"/>
              </a:buClr>
              <a:buSzPts val="1300"/>
              <a:buFont typeface="Open Sans"/>
              <a:buAutoNum type="arabicPeriod"/>
            </a:pPr>
            <a:r>
              <a:rPr lang="vi">
                <a:solidFill>
                  <a:schemeClr val="dk2"/>
                </a:solidFill>
                <a:latin typeface="Open Sans"/>
                <a:ea typeface="Open Sans"/>
                <a:cs typeface="Open Sans"/>
                <a:sym typeface="Open Sans"/>
              </a:rPr>
              <a:t>Viết câu lệnh truy vấn lấy ra toàn bộ đơn hàng trong bảng </a:t>
            </a:r>
            <a:r>
              <a:rPr b="1" lang="vi">
                <a:solidFill>
                  <a:schemeClr val="dk2"/>
                </a:solidFill>
                <a:latin typeface="Open Sans"/>
                <a:ea typeface="Open Sans"/>
                <a:cs typeface="Open Sans"/>
                <a:sym typeface="Open Sans"/>
              </a:rPr>
              <a:t>orders</a:t>
            </a:r>
            <a:r>
              <a:rPr lang="vi">
                <a:solidFill>
                  <a:schemeClr val="dk2"/>
                </a:solidFill>
                <a:latin typeface="Open Sans"/>
                <a:ea typeface="Open Sans"/>
                <a:cs typeface="Open Sans"/>
                <a:sym typeface="Open Sans"/>
              </a:rPr>
              <a:t> có tiêu chí:</a:t>
            </a:r>
            <a:endParaRPr>
              <a:solidFill>
                <a:schemeClr val="dk2"/>
              </a:solidFill>
              <a:latin typeface="Open Sans"/>
              <a:ea typeface="Open Sans"/>
              <a:cs typeface="Open Sans"/>
              <a:sym typeface="Open Sans"/>
            </a:endParaRPr>
          </a:p>
          <a:p>
            <a:pPr indent="-311150" lvl="0" marL="457200" rtl="0" algn="l">
              <a:lnSpc>
                <a:spcPct val="150000"/>
              </a:lnSpc>
              <a:spcBef>
                <a:spcPts val="0"/>
              </a:spcBef>
              <a:spcAft>
                <a:spcPts val="0"/>
              </a:spcAft>
              <a:buClr>
                <a:schemeClr val="dk2"/>
              </a:buClr>
              <a:buSzPts val="1300"/>
              <a:buFont typeface="Open Sans"/>
              <a:buChar char="-"/>
            </a:pPr>
            <a:r>
              <a:rPr lang="vi">
                <a:solidFill>
                  <a:schemeClr val="dk2"/>
                </a:solidFill>
                <a:latin typeface="Open Sans"/>
                <a:ea typeface="Open Sans"/>
                <a:cs typeface="Open Sans"/>
                <a:sym typeface="Open Sans"/>
              </a:rPr>
              <a:t>Đơn hàng chưa ship (không có ship date)</a:t>
            </a:r>
            <a:endParaRPr>
              <a:solidFill>
                <a:schemeClr val="dk2"/>
              </a:solidFill>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729450" y="57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Relational Database</a:t>
            </a:r>
            <a:endParaRPr/>
          </a:p>
        </p:txBody>
      </p:sp>
      <p:sp>
        <p:nvSpPr>
          <p:cNvPr id="154" name="Google Shape;154;p28"/>
          <p:cNvSpPr txBox="1"/>
          <p:nvPr>
            <p:ph idx="1" type="body"/>
          </p:nvPr>
        </p:nvSpPr>
        <p:spPr>
          <a:xfrm>
            <a:off x="729450" y="1335125"/>
            <a:ext cx="7688700" cy="35748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 Trong CSDLQH, dữ liệu được cấu trúc theo dạng bảng, dữ liệu trong các bảng liên kết với thông qua các mối liên hệ. Mỗi bảng dữ liệu lưu trữ thông tin về một loại đối tượng, ví dụ như </a:t>
            </a:r>
            <a:r>
              <a:rPr b="1" lang="vi">
                <a:solidFill>
                  <a:schemeClr val="dk2"/>
                </a:solidFill>
                <a:latin typeface="Open Sans"/>
                <a:ea typeface="Open Sans"/>
                <a:cs typeface="Open Sans"/>
                <a:sym typeface="Open Sans"/>
              </a:rPr>
              <a:t>khách hàng</a:t>
            </a:r>
            <a:r>
              <a:rPr lang="vi">
                <a:solidFill>
                  <a:schemeClr val="dk2"/>
                </a:solidFill>
                <a:latin typeface="Open Sans"/>
                <a:ea typeface="Open Sans"/>
                <a:cs typeface="Open Sans"/>
                <a:sym typeface="Open Sans"/>
              </a:rPr>
              <a:t>, </a:t>
            </a:r>
            <a:r>
              <a:rPr b="1" lang="vi">
                <a:solidFill>
                  <a:schemeClr val="dk2"/>
                </a:solidFill>
                <a:latin typeface="Open Sans"/>
                <a:ea typeface="Open Sans"/>
                <a:cs typeface="Open Sans"/>
                <a:sym typeface="Open Sans"/>
              </a:rPr>
              <a:t>đơn hàng</a:t>
            </a:r>
            <a:r>
              <a:rPr lang="vi">
                <a:solidFill>
                  <a:schemeClr val="dk2"/>
                </a:solidFill>
                <a:latin typeface="Open Sans"/>
                <a:ea typeface="Open Sans"/>
                <a:cs typeface="Open Sans"/>
                <a:sym typeface="Open Sans"/>
              </a:rPr>
              <a:t>, </a:t>
            </a:r>
            <a:r>
              <a:rPr b="1" lang="vi">
                <a:solidFill>
                  <a:schemeClr val="dk2"/>
                </a:solidFill>
                <a:latin typeface="Open Sans"/>
                <a:ea typeface="Open Sans"/>
                <a:cs typeface="Open Sans"/>
                <a:sym typeface="Open Sans"/>
              </a:rPr>
              <a:t>sản phẩm</a:t>
            </a:r>
            <a:r>
              <a:rPr lang="vi">
                <a:solidFill>
                  <a:schemeClr val="dk2"/>
                </a:solidFill>
                <a:latin typeface="Open Sans"/>
                <a:ea typeface="Open Sans"/>
                <a:cs typeface="Open Sans"/>
                <a:sym typeface="Open Sans"/>
              </a:rPr>
              <a:t>, ...</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1000"/>
              </a:spcAft>
              <a:buNone/>
            </a:pPr>
            <a:r>
              <a:t/>
            </a:r>
            <a:endParaRPr>
              <a:solidFill>
                <a:schemeClr val="dk2"/>
              </a:solidFill>
              <a:latin typeface="Open Sans"/>
              <a:ea typeface="Open Sans"/>
              <a:cs typeface="Open Sans"/>
              <a:sym typeface="Open Sans"/>
            </a:endParaRPr>
          </a:p>
        </p:txBody>
      </p:sp>
      <p:pic>
        <p:nvPicPr>
          <p:cNvPr id="155" name="Google Shape;155;p28"/>
          <p:cNvPicPr preferRelativeResize="0"/>
          <p:nvPr/>
        </p:nvPicPr>
        <p:blipFill>
          <a:blip r:embed="rId3">
            <a:alphaModFix/>
          </a:blip>
          <a:stretch>
            <a:fillRect/>
          </a:stretch>
        </p:blipFill>
        <p:spPr>
          <a:xfrm>
            <a:off x="2628989" y="2571750"/>
            <a:ext cx="3886035" cy="2338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729450" y="57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What is SQL?</a:t>
            </a:r>
            <a:endParaRPr/>
          </a:p>
        </p:txBody>
      </p:sp>
      <p:sp>
        <p:nvSpPr>
          <p:cNvPr id="161" name="Google Shape;161;p29"/>
          <p:cNvSpPr txBox="1"/>
          <p:nvPr>
            <p:ph idx="1" type="body"/>
          </p:nvPr>
        </p:nvSpPr>
        <p:spPr>
          <a:xfrm>
            <a:off x="729450" y="1335125"/>
            <a:ext cx="7688700" cy="35748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 SQL (Ngôn ngữ truy vấn có cấu trúc - Structure Query Language) là ngôn ngữ được sử dụng trong các RDBMS để truy vấn dữ liệu.</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Ví dụ:</a:t>
            </a:r>
            <a:endParaRPr>
              <a:solidFill>
                <a:schemeClr val="dk2"/>
              </a:solidFill>
              <a:latin typeface="Open Sans"/>
              <a:ea typeface="Open Sans"/>
              <a:cs typeface="Open Sans"/>
              <a:sym typeface="Open Sans"/>
            </a:endParaRPr>
          </a:p>
          <a:p>
            <a:pPr indent="0" lvl="0" marL="0" rtl="0" algn="l">
              <a:lnSpc>
                <a:spcPct val="135714"/>
              </a:lnSpc>
              <a:spcBef>
                <a:spcPts val="1000"/>
              </a:spcBef>
              <a:spcAft>
                <a:spcPts val="0"/>
              </a:spcAft>
              <a:buNone/>
            </a:pPr>
            <a:r>
              <a:rPr lang="vi">
                <a:solidFill>
                  <a:srgbClr val="859900"/>
                </a:solidFill>
                <a:latin typeface="Fira Code Light"/>
                <a:ea typeface="Fira Code Light"/>
                <a:cs typeface="Fira Code Light"/>
                <a:sym typeface="Fira Code Light"/>
              </a:rPr>
              <a:t>SELECT</a:t>
            </a:r>
            <a:r>
              <a:rPr lang="vi">
                <a:solidFill>
                  <a:srgbClr val="BBBBBB"/>
                </a:solidFill>
                <a:latin typeface="Fira Code Light"/>
                <a:ea typeface="Fira Code Light"/>
                <a:cs typeface="Fira Code Light"/>
                <a:sym typeface="Fira Code Light"/>
              </a:rPr>
              <a:t> </a:t>
            </a:r>
            <a:r>
              <a:rPr lang="vi">
                <a:solidFill>
                  <a:srgbClr val="859900"/>
                </a:solidFill>
                <a:latin typeface="Fira Code Light"/>
                <a:ea typeface="Fira Code Light"/>
                <a:cs typeface="Fira Code Light"/>
                <a:sym typeface="Fira Code Light"/>
              </a:rPr>
              <a:t>*</a:t>
            </a:r>
            <a:endParaRPr>
              <a:solidFill>
                <a:srgbClr val="859900"/>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859900"/>
                </a:solidFill>
                <a:latin typeface="Fira Code Light"/>
                <a:ea typeface="Fira Code Light"/>
                <a:cs typeface="Fira Code Light"/>
                <a:sym typeface="Fira Code Light"/>
              </a:rPr>
              <a:t>FROM</a:t>
            </a:r>
            <a:r>
              <a:rPr lang="vi">
                <a:solidFill>
                  <a:srgbClr val="BBBBBB"/>
                </a:solidFill>
                <a:latin typeface="Fira Code Light"/>
                <a:ea typeface="Fira Code Light"/>
                <a:cs typeface="Fira Code Light"/>
                <a:sym typeface="Fira Code Light"/>
              </a:rPr>
              <a:t> products</a:t>
            </a:r>
            <a:endParaRPr>
              <a:solidFill>
                <a:srgbClr val="BBBBBB"/>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859900"/>
                </a:solidFill>
                <a:latin typeface="Fira Code Light"/>
                <a:ea typeface="Fira Code Light"/>
                <a:cs typeface="Fira Code Light"/>
                <a:sym typeface="Fira Code Light"/>
              </a:rPr>
              <a:t>WHERE</a:t>
            </a:r>
            <a:r>
              <a:rPr lang="vi">
                <a:solidFill>
                  <a:srgbClr val="BBBBBB"/>
                </a:solidFill>
                <a:latin typeface="Fira Code Light"/>
                <a:ea typeface="Fira Code Light"/>
                <a:cs typeface="Fira Code Light"/>
                <a:sym typeface="Fira Code Light"/>
              </a:rPr>
              <a:t> category </a:t>
            </a:r>
            <a:r>
              <a:rPr lang="vi">
                <a:solidFill>
                  <a:srgbClr val="859900"/>
                </a:solidFill>
                <a:latin typeface="Fira Code Light"/>
                <a:ea typeface="Fira Code Light"/>
                <a:cs typeface="Fira Code Light"/>
                <a:sym typeface="Fira Code Light"/>
              </a:rPr>
              <a:t>=</a:t>
            </a:r>
            <a:r>
              <a:rPr lang="vi">
                <a:solidFill>
                  <a:srgbClr val="BBBBBB"/>
                </a:solidFill>
                <a:latin typeface="Fira Code Light"/>
                <a:ea typeface="Fira Code Light"/>
                <a:cs typeface="Fira Code Light"/>
                <a:sym typeface="Fira Code Light"/>
              </a:rPr>
              <a:t> </a:t>
            </a:r>
            <a:r>
              <a:rPr lang="vi">
                <a:solidFill>
                  <a:srgbClr val="2AA198"/>
                </a:solidFill>
                <a:latin typeface="Fira Code Light"/>
                <a:ea typeface="Fira Code Light"/>
                <a:cs typeface="Fira Code Light"/>
                <a:sym typeface="Fira Code Light"/>
              </a:rPr>
              <a:t>"food"</a:t>
            </a:r>
            <a:endParaRPr>
              <a:solidFill>
                <a:srgbClr val="2AA198"/>
              </a:solidFill>
              <a:latin typeface="Fira Code Light"/>
              <a:ea typeface="Fira Code Light"/>
              <a:cs typeface="Fira Code Light"/>
              <a:sym typeface="Fira Code Light"/>
            </a:endParaRPr>
          </a:p>
          <a:p>
            <a:pPr indent="0" lvl="0" marL="0" rtl="0" algn="l">
              <a:lnSpc>
                <a:spcPct val="135714"/>
              </a:lnSpc>
              <a:spcBef>
                <a:spcPts val="0"/>
              </a:spcBef>
              <a:spcAft>
                <a:spcPts val="0"/>
              </a:spcAft>
              <a:buNone/>
            </a:pPr>
            <a:r>
              <a:rPr lang="vi">
                <a:solidFill>
                  <a:srgbClr val="859900"/>
                </a:solidFill>
                <a:latin typeface="Fira Code Light"/>
                <a:ea typeface="Fira Code Light"/>
                <a:cs typeface="Fira Code Light"/>
                <a:sym typeface="Fira Code Light"/>
              </a:rPr>
              <a:t>ORDER BY</a:t>
            </a:r>
            <a:r>
              <a:rPr lang="vi">
                <a:solidFill>
                  <a:srgbClr val="BBBBBB"/>
                </a:solidFill>
                <a:latin typeface="Fira Code Light"/>
                <a:ea typeface="Fira Code Light"/>
                <a:cs typeface="Fira Code Light"/>
                <a:sym typeface="Fira Code Light"/>
              </a:rPr>
              <a:t> price</a:t>
            </a:r>
            <a:endParaRPr>
              <a:solidFill>
                <a:schemeClr val="dk2"/>
              </a:solidFill>
              <a:latin typeface="Fira Code Light"/>
              <a:ea typeface="Fira Code Light"/>
              <a:cs typeface="Fira Code Light"/>
              <a:sym typeface="Fira Code Light"/>
            </a:endParaRPr>
          </a:p>
          <a:p>
            <a:pPr indent="0" lvl="0" marL="0" rtl="0" algn="l">
              <a:lnSpc>
                <a:spcPct val="150000"/>
              </a:lnSpc>
              <a:spcBef>
                <a:spcPts val="1000"/>
              </a:spcBef>
              <a:spcAft>
                <a:spcPts val="0"/>
              </a:spcAft>
              <a:buNone/>
            </a:pPr>
            <a:r>
              <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1000"/>
              </a:spcAft>
              <a:buNone/>
            </a:pPr>
            <a:r>
              <a:rPr lang="vi">
                <a:solidFill>
                  <a:schemeClr val="dk2"/>
                </a:solidFill>
                <a:latin typeface="Open Sans"/>
                <a:ea typeface="Open Sans"/>
                <a:cs typeface="Open Sans"/>
                <a:sym typeface="Open Sans"/>
              </a:rPr>
              <a:t>💡 SQL - SQUEL - SEQUEL ???</a:t>
            </a:r>
            <a:endParaRPr>
              <a:solidFill>
                <a:schemeClr val="dk2"/>
              </a:solidFill>
              <a:latin typeface="Open Sans"/>
              <a:ea typeface="Open Sans"/>
              <a:cs typeface="Open Sans"/>
              <a:sym typeface="Open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729450" y="57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Relational Database Management System</a:t>
            </a:r>
            <a:endParaRPr/>
          </a:p>
        </p:txBody>
      </p:sp>
      <p:sp>
        <p:nvSpPr>
          <p:cNvPr id="167" name="Google Shape;167;p30"/>
          <p:cNvSpPr txBox="1"/>
          <p:nvPr>
            <p:ph idx="1" type="body"/>
          </p:nvPr>
        </p:nvSpPr>
        <p:spPr>
          <a:xfrm>
            <a:off x="729450" y="1335125"/>
            <a:ext cx="7688700" cy="35748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 Có rất nhiều RDBMS khác nhau, phổ biến nhất là </a:t>
            </a:r>
            <a:r>
              <a:rPr b="1" lang="vi">
                <a:solidFill>
                  <a:schemeClr val="dk2"/>
                </a:solidFill>
                <a:latin typeface="Open Sans"/>
                <a:ea typeface="Open Sans"/>
                <a:cs typeface="Open Sans"/>
                <a:sym typeface="Open Sans"/>
              </a:rPr>
              <a:t>MySQL</a:t>
            </a:r>
            <a:r>
              <a:rPr lang="vi">
                <a:solidFill>
                  <a:schemeClr val="dk2"/>
                </a:solidFill>
                <a:latin typeface="Open Sans"/>
                <a:ea typeface="Open Sans"/>
                <a:cs typeface="Open Sans"/>
                <a:sym typeface="Open Sans"/>
              </a:rPr>
              <a:t>, </a:t>
            </a:r>
            <a:r>
              <a:rPr b="1" lang="vi">
                <a:solidFill>
                  <a:schemeClr val="dk2"/>
                </a:solidFill>
                <a:latin typeface="Open Sans"/>
                <a:ea typeface="Open Sans"/>
                <a:cs typeface="Open Sans"/>
                <a:sym typeface="Open Sans"/>
              </a:rPr>
              <a:t>SQL Server</a:t>
            </a:r>
            <a:r>
              <a:rPr lang="vi">
                <a:solidFill>
                  <a:schemeClr val="dk2"/>
                </a:solidFill>
                <a:latin typeface="Open Sans"/>
                <a:ea typeface="Open Sans"/>
                <a:cs typeface="Open Sans"/>
                <a:sym typeface="Open Sans"/>
              </a:rPr>
              <a:t> và </a:t>
            </a:r>
            <a:r>
              <a:rPr b="1" lang="vi">
                <a:solidFill>
                  <a:schemeClr val="dk2"/>
                </a:solidFill>
                <a:latin typeface="Open Sans"/>
                <a:ea typeface="Open Sans"/>
                <a:cs typeface="Open Sans"/>
                <a:sym typeface="Open Sans"/>
              </a:rPr>
              <a:t>Oracle</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Mỗi RDBMS triển khai một phiên bản SQL khác nhau, tuy nhiên tất cả RDBMS đều có điểm dung là dựa trên ngôn ngữ SQL tiêu chuẩn (Standard SQL), bởi vậy, về cơ bản, cách tổ chức dữ liệu, truy vấn là giống nhau. Hầu hết cú pháp sử dụng được trên một RDBMS này cũng có thể sử dụng trên RDBMS khác (đôi khi chỉ hơi khác một chút về keyword)</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 Trong khóa học này, chúng ta sẽ sử dụng </a:t>
            </a:r>
            <a:r>
              <a:rPr b="1" lang="vi">
                <a:solidFill>
                  <a:schemeClr val="dk2"/>
                </a:solidFill>
                <a:latin typeface="Open Sans"/>
                <a:ea typeface="Open Sans"/>
                <a:cs typeface="Open Sans"/>
                <a:sym typeface="Open Sans"/>
              </a:rPr>
              <a:t>SQL</a:t>
            </a:r>
            <a:r>
              <a:rPr lang="vi">
                <a:solidFill>
                  <a:schemeClr val="dk2"/>
                </a:solidFill>
                <a:latin typeface="Open Sans"/>
                <a:ea typeface="Open Sans"/>
                <a:cs typeface="Open Sans"/>
                <a:sym typeface="Open Sans"/>
              </a:rPr>
              <a:t> và </a:t>
            </a:r>
            <a:r>
              <a:rPr b="1" lang="vi">
                <a:solidFill>
                  <a:schemeClr val="dk2"/>
                </a:solidFill>
                <a:latin typeface="Open Sans"/>
                <a:ea typeface="Open Sans"/>
                <a:cs typeface="Open Sans"/>
                <a:sym typeface="Open Sans"/>
              </a:rPr>
              <a:t>MySQL 😏</a:t>
            </a:r>
            <a:endParaRPr b="1">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rPr b="1" lang="vi">
                <a:solidFill>
                  <a:schemeClr val="dk2"/>
                </a:solidFill>
                <a:latin typeface="Open Sans"/>
                <a:ea typeface="Open Sans"/>
                <a:cs typeface="Open Sans"/>
                <a:sym typeface="Open Sans"/>
              </a:rPr>
              <a:t>💡 My</a:t>
            </a:r>
            <a:r>
              <a:rPr lang="vi">
                <a:solidFill>
                  <a:schemeClr val="dk2"/>
                </a:solidFill>
                <a:latin typeface="Open Sans"/>
                <a:ea typeface="Open Sans"/>
                <a:cs typeface="Open Sans"/>
                <a:sym typeface="Open Sans"/>
              </a:rPr>
              <a:t> là tên con gái người tạo ra </a:t>
            </a:r>
            <a:r>
              <a:rPr b="1" lang="vi">
                <a:solidFill>
                  <a:schemeClr val="dk2"/>
                </a:solidFill>
                <a:latin typeface="Open Sans"/>
                <a:ea typeface="Open Sans"/>
                <a:cs typeface="Open Sans"/>
                <a:sym typeface="Open Sans"/>
              </a:rPr>
              <a:t>MySQL 👍</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1000"/>
              </a:spcAft>
              <a:buNone/>
            </a:pPr>
            <a:r>
              <a:t/>
            </a:r>
            <a:endParaRPr>
              <a:solidFill>
                <a:schemeClr val="dk2"/>
              </a:solidFill>
              <a:latin typeface="Open Sans"/>
              <a:ea typeface="Open Sans"/>
              <a:cs typeface="Open Sans"/>
              <a:sym typeface="Open Sans"/>
            </a:endParaRPr>
          </a:p>
        </p:txBody>
      </p:sp>
      <p:pic>
        <p:nvPicPr>
          <p:cNvPr id="168" name="Google Shape;168;p30"/>
          <p:cNvPicPr preferRelativeResize="0"/>
          <p:nvPr/>
        </p:nvPicPr>
        <p:blipFill>
          <a:blip r:embed="rId3">
            <a:alphaModFix/>
          </a:blip>
          <a:stretch>
            <a:fillRect/>
          </a:stretch>
        </p:blipFill>
        <p:spPr>
          <a:xfrm>
            <a:off x="4958075" y="3338175"/>
            <a:ext cx="2702476" cy="1404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729450" y="57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NoSQL</a:t>
            </a:r>
            <a:endParaRPr/>
          </a:p>
        </p:txBody>
      </p:sp>
      <p:sp>
        <p:nvSpPr>
          <p:cNvPr id="174" name="Google Shape;174;p31"/>
          <p:cNvSpPr txBox="1"/>
          <p:nvPr>
            <p:ph idx="1" type="body"/>
          </p:nvPr>
        </p:nvSpPr>
        <p:spPr>
          <a:xfrm>
            <a:off x="729450" y="1335125"/>
            <a:ext cx="7688700" cy="35748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 Trong CSDLPQH, dữ liệu không được cấu trúc theo dạng bảng, mà được cấu trúc theo dạng khác, ví dụ như dạng </a:t>
            </a:r>
            <a:r>
              <a:rPr b="1" lang="vi">
                <a:solidFill>
                  <a:schemeClr val="dk2"/>
                </a:solidFill>
                <a:latin typeface="Open Sans"/>
                <a:ea typeface="Open Sans"/>
                <a:cs typeface="Open Sans"/>
                <a:sym typeface="Open Sans"/>
              </a:rPr>
              <a:t>key-value</a:t>
            </a:r>
            <a:r>
              <a:rPr lang="vi">
                <a:solidFill>
                  <a:schemeClr val="dk2"/>
                </a:solidFill>
                <a:latin typeface="Open Sans"/>
                <a:ea typeface="Open Sans"/>
                <a:cs typeface="Open Sans"/>
                <a:sym typeface="Open Sans"/>
              </a:rPr>
              <a:t>, dạng </a:t>
            </a:r>
            <a:r>
              <a:rPr b="1" lang="vi">
                <a:solidFill>
                  <a:schemeClr val="dk2"/>
                </a:solidFill>
                <a:latin typeface="Open Sans"/>
                <a:ea typeface="Open Sans"/>
                <a:cs typeface="Open Sans"/>
                <a:sym typeface="Open Sans"/>
              </a:rPr>
              <a:t>document</a:t>
            </a:r>
            <a:r>
              <a:rPr lang="vi">
                <a:solidFill>
                  <a:schemeClr val="dk2"/>
                </a:solidFill>
                <a:latin typeface="Open Sans"/>
                <a:ea typeface="Open Sans"/>
                <a:cs typeface="Open Sans"/>
                <a:sym typeface="Open Sans"/>
              </a:rPr>
              <a:t>, hay </a:t>
            </a:r>
            <a:r>
              <a:rPr b="1" lang="vi">
                <a:solidFill>
                  <a:schemeClr val="dk2"/>
                </a:solidFill>
                <a:latin typeface="Open Sans"/>
                <a:ea typeface="Open Sans"/>
                <a:cs typeface="Open Sans"/>
                <a:sym typeface="Open Sans"/>
              </a:rPr>
              <a:t>graph</a:t>
            </a:r>
            <a:r>
              <a:rPr lang="vi">
                <a:solidFill>
                  <a:schemeClr val="dk2"/>
                </a:solidFill>
                <a:latin typeface="Open Sans"/>
                <a:ea typeface="Open Sans"/>
                <a:cs typeface="Open Sans"/>
                <a:sym typeface="Open Sans"/>
              </a:rPr>
              <a:t>.</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Ví dụ, với dạng </a:t>
            </a:r>
            <a:r>
              <a:rPr b="1" lang="vi">
                <a:solidFill>
                  <a:schemeClr val="dk2"/>
                </a:solidFill>
                <a:latin typeface="Open Sans"/>
                <a:ea typeface="Open Sans"/>
                <a:cs typeface="Open Sans"/>
                <a:sym typeface="Open Sans"/>
              </a:rPr>
              <a:t>document</a:t>
            </a:r>
            <a:r>
              <a:rPr lang="vi">
                <a:solidFill>
                  <a:schemeClr val="dk2"/>
                </a:solidFill>
                <a:latin typeface="Open Sans"/>
                <a:ea typeface="Open Sans"/>
                <a:cs typeface="Open Sans"/>
                <a:sym typeface="Open Sans"/>
              </a:rPr>
              <a:t>, mỗi </a:t>
            </a:r>
            <a:r>
              <a:rPr b="1" lang="vi">
                <a:solidFill>
                  <a:schemeClr val="dk2"/>
                </a:solidFill>
                <a:latin typeface="Open Sans"/>
                <a:ea typeface="Open Sans"/>
                <a:cs typeface="Open Sans"/>
                <a:sym typeface="Open Sans"/>
              </a:rPr>
              <a:t>document</a:t>
            </a:r>
            <a:r>
              <a:rPr lang="vi">
                <a:solidFill>
                  <a:schemeClr val="dk2"/>
                </a:solidFill>
                <a:latin typeface="Open Sans"/>
                <a:ea typeface="Open Sans"/>
                <a:cs typeface="Open Sans"/>
                <a:sym typeface="Open Sans"/>
              </a:rPr>
              <a:t> có thể chứa </a:t>
            </a:r>
            <a:r>
              <a:rPr b="1" lang="vi">
                <a:solidFill>
                  <a:schemeClr val="dk2"/>
                </a:solidFill>
                <a:latin typeface="Open Sans"/>
                <a:ea typeface="Open Sans"/>
                <a:cs typeface="Open Sans"/>
                <a:sym typeface="Open Sans"/>
              </a:rPr>
              <a:t>toàn</a:t>
            </a:r>
            <a:r>
              <a:rPr lang="vi">
                <a:solidFill>
                  <a:schemeClr val="dk2"/>
                </a:solidFill>
                <a:latin typeface="Open Sans"/>
                <a:ea typeface="Open Sans"/>
                <a:cs typeface="Open Sans"/>
                <a:sym typeface="Open Sans"/>
              </a:rPr>
              <a:t> </a:t>
            </a:r>
            <a:r>
              <a:rPr b="1" lang="vi">
                <a:solidFill>
                  <a:schemeClr val="dk2"/>
                </a:solidFill>
                <a:latin typeface="Open Sans"/>
                <a:ea typeface="Open Sans"/>
                <a:cs typeface="Open Sans"/>
                <a:sym typeface="Open Sans"/>
              </a:rPr>
              <a:t>bộ</a:t>
            </a:r>
            <a:r>
              <a:rPr lang="vi">
                <a:solidFill>
                  <a:schemeClr val="dk2"/>
                </a:solidFill>
                <a:latin typeface="Open Sans"/>
                <a:ea typeface="Open Sans"/>
                <a:cs typeface="Open Sans"/>
                <a:sym typeface="Open Sans"/>
              </a:rPr>
              <a:t> thông tin chi tiết về một đối tượng, cách truy vấn dữ liệu trong CSDLPQH cũng rất khác so với SQL</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rPr lang="vi">
                <a:solidFill>
                  <a:schemeClr val="dk2"/>
                </a:solidFill>
                <a:latin typeface="Open Sans"/>
                <a:ea typeface="Open Sans"/>
                <a:cs typeface="Open Sans"/>
                <a:sym typeface="Open Sans"/>
              </a:rPr>
              <a:t>💡 Một số CSDLPQH phổ biến: </a:t>
            </a:r>
            <a:r>
              <a:rPr b="1" lang="vi">
                <a:solidFill>
                  <a:schemeClr val="dk2"/>
                </a:solidFill>
                <a:latin typeface="Open Sans"/>
                <a:ea typeface="Open Sans"/>
                <a:cs typeface="Open Sans"/>
                <a:sym typeface="Open Sans"/>
              </a:rPr>
              <a:t>MongoDB</a:t>
            </a:r>
            <a:r>
              <a:rPr lang="vi">
                <a:solidFill>
                  <a:schemeClr val="dk2"/>
                </a:solidFill>
                <a:latin typeface="Open Sans"/>
                <a:ea typeface="Open Sans"/>
                <a:cs typeface="Open Sans"/>
                <a:sym typeface="Open Sans"/>
              </a:rPr>
              <a:t>, </a:t>
            </a:r>
            <a:r>
              <a:rPr b="1" lang="vi">
                <a:solidFill>
                  <a:schemeClr val="dk2"/>
                </a:solidFill>
                <a:latin typeface="Open Sans"/>
                <a:ea typeface="Open Sans"/>
                <a:cs typeface="Open Sans"/>
                <a:sym typeface="Open Sans"/>
              </a:rPr>
              <a:t>Cassandra</a:t>
            </a:r>
            <a:r>
              <a:rPr lang="vi">
                <a:solidFill>
                  <a:schemeClr val="dk2"/>
                </a:solidFill>
                <a:latin typeface="Open Sans"/>
                <a:ea typeface="Open Sans"/>
                <a:cs typeface="Open Sans"/>
                <a:sym typeface="Open Sans"/>
              </a:rPr>
              <a:t>, ...</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0"/>
              </a:spcAft>
              <a:buNone/>
            </a:pPr>
            <a:r>
              <a:t/>
            </a:r>
            <a:endParaRPr>
              <a:solidFill>
                <a:schemeClr val="dk2"/>
              </a:solidFill>
              <a:latin typeface="Open Sans"/>
              <a:ea typeface="Open Sans"/>
              <a:cs typeface="Open Sans"/>
              <a:sym typeface="Open Sans"/>
            </a:endParaRPr>
          </a:p>
          <a:p>
            <a:pPr indent="0" lvl="0" marL="0" rtl="0" algn="l">
              <a:lnSpc>
                <a:spcPct val="150000"/>
              </a:lnSpc>
              <a:spcBef>
                <a:spcPts val="1000"/>
              </a:spcBef>
              <a:spcAft>
                <a:spcPts val="1000"/>
              </a:spcAft>
              <a:buNone/>
            </a:pPr>
            <a:r>
              <a:t/>
            </a:r>
            <a:endParaRPr>
              <a:solidFill>
                <a:schemeClr val="dk2"/>
              </a:solidFill>
              <a:latin typeface="Open Sans"/>
              <a:ea typeface="Open Sans"/>
              <a:cs typeface="Open Sans"/>
              <a:sym typeface="Open Sans"/>
            </a:endParaRPr>
          </a:p>
        </p:txBody>
      </p:sp>
      <p:pic>
        <p:nvPicPr>
          <p:cNvPr id="175" name="Google Shape;175;p31"/>
          <p:cNvPicPr preferRelativeResize="0"/>
          <p:nvPr/>
        </p:nvPicPr>
        <p:blipFill>
          <a:blip r:embed="rId3">
            <a:alphaModFix/>
          </a:blip>
          <a:stretch>
            <a:fillRect/>
          </a:stretch>
        </p:blipFill>
        <p:spPr>
          <a:xfrm>
            <a:off x="1809550" y="3334150"/>
            <a:ext cx="3151525" cy="1575775"/>
          </a:xfrm>
          <a:prstGeom prst="rect">
            <a:avLst/>
          </a:prstGeom>
          <a:noFill/>
          <a:ln>
            <a:noFill/>
          </a:ln>
        </p:spPr>
      </p:pic>
      <p:pic>
        <p:nvPicPr>
          <p:cNvPr id="176" name="Google Shape;176;p31"/>
          <p:cNvPicPr preferRelativeResize="0"/>
          <p:nvPr/>
        </p:nvPicPr>
        <p:blipFill>
          <a:blip r:embed="rId4">
            <a:alphaModFix/>
          </a:blip>
          <a:stretch>
            <a:fillRect/>
          </a:stretch>
        </p:blipFill>
        <p:spPr>
          <a:xfrm>
            <a:off x="5488738" y="2651988"/>
            <a:ext cx="2657475" cy="17811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729450" y="57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Why use database?</a:t>
            </a:r>
            <a:endParaRPr/>
          </a:p>
        </p:txBody>
      </p:sp>
      <p:pic>
        <p:nvPicPr>
          <p:cNvPr id="182" name="Google Shape;182;p32"/>
          <p:cNvPicPr preferRelativeResize="0"/>
          <p:nvPr/>
        </p:nvPicPr>
        <p:blipFill>
          <a:blip r:embed="rId3">
            <a:alphaModFix/>
          </a:blip>
          <a:stretch>
            <a:fillRect/>
          </a:stretch>
        </p:blipFill>
        <p:spPr>
          <a:xfrm>
            <a:off x="3049800" y="1693775"/>
            <a:ext cx="3048000" cy="285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3"/>
          <p:cNvSpPr txBox="1"/>
          <p:nvPr>
            <p:ph type="title"/>
          </p:nvPr>
        </p:nvSpPr>
        <p:spPr>
          <a:xfrm>
            <a:off x="729450" y="57450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What you’ll learn?</a:t>
            </a:r>
            <a:endParaRPr/>
          </a:p>
        </p:txBody>
      </p:sp>
      <p:sp>
        <p:nvSpPr>
          <p:cNvPr id="188" name="Google Shape;188;p33"/>
          <p:cNvSpPr txBox="1"/>
          <p:nvPr/>
        </p:nvSpPr>
        <p:spPr>
          <a:xfrm>
            <a:off x="1229125" y="1463350"/>
            <a:ext cx="1808400" cy="5352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vi" sz="1300">
                <a:latin typeface="Open Sans"/>
                <a:ea typeface="Open Sans"/>
                <a:cs typeface="Open Sans"/>
                <a:sym typeface="Open Sans"/>
              </a:rPr>
              <a:t>Retrieving Data</a:t>
            </a:r>
            <a:endParaRPr b="1" sz="1300">
              <a:latin typeface="Open Sans"/>
              <a:ea typeface="Open Sans"/>
              <a:cs typeface="Open Sans"/>
              <a:sym typeface="Open Sans"/>
            </a:endParaRPr>
          </a:p>
        </p:txBody>
      </p:sp>
      <p:sp>
        <p:nvSpPr>
          <p:cNvPr id="189" name="Google Shape;189;p33"/>
          <p:cNvSpPr txBox="1"/>
          <p:nvPr/>
        </p:nvSpPr>
        <p:spPr>
          <a:xfrm>
            <a:off x="1229125" y="2134624"/>
            <a:ext cx="1808400" cy="5352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vi" sz="1300">
                <a:latin typeface="Open Sans"/>
                <a:ea typeface="Open Sans"/>
                <a:cs typeface="Open Sans"/>
                <a:sym typeface="Open Sans"/>
              </a:rPr>
              <a:t>Inserting Data</a:t>
            </a:r>
            <a:endParaRPr b="1" sz="1300">
              <a:latin typeface="Open Sans"/>
              <a:ea typeface="Open Sans"/>
              <a:cs typeface="Open Sans"/>
              <a:sym typeface="Open Sans"/>
            </a:endParaRPr>
          </a:p>
        </p:txBody>
      </p:sp>
      <p:sp>
        <p:nvSpPr>
          <p:cNvPr id="190" name="Google Shape;190;p33"/>
          <p:cNvSpPr txBox="1"/>
          <p:nvPr/>
        </p:nvSpPr>
        <p:spPr>
          <a:xfrm>
            <a:off x="1229125" y="2805900"/>
            <a:ext cx="1808400" cy="5352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vi" sz="1300">
                <a:latin typeface="Open Sans"/>
                <a:ea typeface="Open Sans"/>
                <a:cs typeface="Open Sans"/>
                <a:sym typeface="Open Sans"/>
              </a:rPr>
              <a:t>Updating Data</a:t>
            </a:r>
            <a:endParaRPr b="1" sz="1300">
              <a:latin typeface="Open Sans"/>
              <a:ea typeface="Open Sans"/>
              <a:cs typeface="Open Sans"/>
              <a:sym typeface="Open Sans"/>
            </a:endParaRPr>
          </a:p>
        </p:txBody>
      </p:sp>
      <p:sp>
        <p:nvSpPr>
          <p:cNvPr id="191" name="Google Shape;191;p33"/>
          <p:cNvSpPr txBox="1"/>
          <p:nvPr/>
        </p:nvSpPr>
        <p:spPr>
          <a:xfrm>
            <a:off x="1229125" y="3477175"/>
            <a:ext cx="1808400" cy="535200"/>
          </a:xfrm>
          <a:prstGeom prst="rect">
            <a:avLst/>
          </a:prstGeom>
          <a:no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vi" sz="1300">
                <a:latin typeface="Open Sans"/>
                <a:ea typeface="Open Sans"/>
                <a:cs typeface="Open Sans"/>
                <a:sym typeface="Open Sans"/>
              </a:rPr>
              <a:t>Deleting Data</a:t>
            </a:r>
            <a:endParaRPr b="1" sz="1300">
              <a:latin typeface="Open Sans"/>
              <a:ea typeface="Open Sans"/>
              <a:cs typeface="Open Sans"/>
              <a:sym typeface="Open Sans"/>
            </a:endParaRPr>
          </a:p>
        </p:txBody>
      </p:sp>
      <p:sp>
        <p:nvSpPr>
          <p:cNvPr id="192" name="Google Shape;192;p33"/>
          <p:cNvSpPr txBox="1"/>
          <p:nvPr/>
        </p:nvSpPr>
        <p:spPr>
          <a:xfrm>
            <a:off x="3405000" y="1463350"/>
            <a:ext cx="2250900" cy="535200"/>
          </a:xfrm>
          <a:prstGeom prst="rect">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vi" sz="1300">
                <a:latin typeface="Open Sans"/>
                <a:ea typeface="Open Sans"/>
                <a:cs typeface="Open Sans"/>
                <a:sym typeface="Open Sans"/>
              </a:rPr>
              <a:t>Summarizing Data</a:t>
            </a:r>
            <a:endParaRPr b="1" sz="1300">
              <a:latin typeface="Open Sans"/>
              <a:ea typeface="Open Sans"/>
              <a:cs typeface="Open Sans"/>
              <a:sym typeface="Open Sans"/>
            </a:endParaRPr>
          </a:p>
        </p:txBody>
      </p:sp>
      <p:sp>
        <p:nvSpPr>
          <p:cNvPr id="193" name="Google Shape;193;p33"/>
          <p:cNvSpPr txBox="1"/>
          <p:nvPr/>
        </p:nvSpPr>
        <p:spPr>
          <a:xfrm>
            <a:off x="3405000" y="2134625"/>
            <a:ext cx="2250900" cy="535200"/>
          </a:xfrm>
          <a:prstGeom prst="rect">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vi" sz="1300">
                <a:latin typeface="Open Sans"/>
                <a:ea typeface="Open Sans"/>
                <a:cs typeface="Open Sans"/>
                <a:sym typeface="Open Sans"/>
              </a:rPr>
              <a:t>Built-in Functions</a:t>
            </a:r>
            <a:endParaRPr b="1" sz="1300">
              <a:latin typeface="Open Sans"/>
              <a:ea typeface="Open Sans"/>
              <a:cs typeface="Open Sans"/>
              <a:sym typeface="Open Sans"/>
            </a:endParaRPr>
          </a:p>
        </p:txBody>
      </p:sp>
      <p:sp>
        <p:nvSpPr>
          <p:cNvPr id="194" name="Google Shape;194;p33"/>
          <p:cNvSpPr txBox="1"/>
          <p:nvPr/>
        </p:nvSpPr>
        <p:spPr>
          <a:xfrm>
            <a:off x="3405000" y="2805900"/>
            <a:ext cx="2250900" cy="535200"/>
          </a:xfrm>
          <a:prstGeom prst="rect">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vi" sz="1300">
                <a:latin typeface="Open Sans"/>
                <a:ea typeface="Open Sans"/>
                <a:cs typeface="Open Sans"/>
                <a:sym typeface="Open Sans"/>
              </a:rPr>
              <a:t>Views</a:t>
            </a:r>
            <a:endParaRPr b="1" sz="1300">
              <a:latin typeface="Open Sans"/>
              <a:ea typeface="Open Sans"/>
              <a:cs typeface="Open Sans"/>
              <a:sym typeface="Open Sans"/>
            </a:endParaRPr>
          </a:p>
        </p:txBody>
      </p:sp>
      <p:sp>
        <p:nvSpPr>
          <p:cNvPr id="195" name="Google Shape;195;p33"/>
          <p:cNvSpPr txBox="1"/>
          <p:nvPr/>
        </p:nvSpPr>
        <p:spPr>
          <a:xfrm>
            <a:off x="3405000" y="3486150"/>
            <a:ext cx="2250900" cy="535200"/>
          </a:xfrm>
          <a:prstGeom prst="rect">
            <a:avLst/>
          </a:prstGeom>
          <a:noFill/>
          <a:ln cap="flat" cmpd="sng" w="19050">
            <a:solidFill>
              <a:srgbClr val="4A86E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vi" sz="1300">
                <a:latin typeface="Open Sans"/>
                <a:ea typeface="Open Sans"/>
                <a:cs typeface="Open Sans"/>
                <a:sym typeface="Open Sans"/>
              </a:rPr>
              <a:t>Procedures, Functions</a:t>
            </a:r>
            <a:endParaRPr b="1" sz="1300">
              <a:latin typeface="Open Sans"/>
              <a:ea typeface="Open Sans"/>
              <a:cs typeface="Open Sans"/>
              <a:sym typeface="Open Sans"/>
            </a:endParaRPr>
          </a:p>
        </p:txBody>
      </p:sp>
      <p:sp>
        <p:nvSpPr>
          <p:cNvPr id="196" name="Google Shape;196;p33"/>
          <p:cNvSpPr txBox="1"/>
          <p:nvPr/>
        </p:nvSpPr>
        <p:spPr>
          <a:xfrm>
            <a:off x="6023375" y="1463350"/>
            <a:ext cx="2250900" cy="535200"/>
          </a:xfrm>
          <a:prstGeom prst="rect">
            <a:avLst/>
          </a:prstGeom>
          <a:noFill/>
          <a:ln cap="flat" cmpd="sng" w="19050">
            <a:solidFill>
              <a:srgbClr val="7F6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vi" sz="1300">
                <a:latin typeface="Open Sans"/>
                <a:ea typeface="Open Sans"/>
                <a:cs typeface="Open Sans"/>
                <a:sym typeface="Open Sans"/>
              </a:rPr>
              <a:t>Triggers</a:t>
            </a:r>
            <a:endParaRPr b="1" sz="1300">
              <a:latin typeface="Open Sans"/>
              <a:ea typeface="Open Sans"/>
              <a:cs typeface="Open Sans"/>
              <a:sym typeface="Open Sans"/>
            </a:endParaRPr>
          </a:p>
        </p:txBody>
      </p:sp>
      <p:sp>
        <p:nvSpPr>
          <p:cNvPr id="197" name="Google Shape;197;p33"/>
          <p:cNvSpPr txBox="1"/>
          <p:nvPr/>
        </p:nvSpPr>
        <p:spPr>
          <a:xfrm>
            <a:off x="6023375" y="2134625"/>
            <a:ext cx="2250900" cy="535200"/>
          </a:xfrm>
          <a:prstGeom prst="rect">
            <a:avLst/>
          </a:prstGeom>
          <a:noFill/>
          <a:ln cap="flat" cmpd="sng" w="19050">
            <a:solidFill>
              <a:srgbClr val="7F6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vi" sz="1300">
                <a:latin typeface="Open Sans"/>
                <a:ea typeface="Open Sans"/>
                <a:cs typeface="Open Sans"/>
                <a:sym typeface="Open Sans"/>
              </a:rPr>
              <a:t>Events</a:t>
            </a:r>
            <a:endParaRPr b="1" sz="1300">
              <a:latin typeface="Open Sans"/>
              <a:ea typeface="Open Sans"/>
              <a:cs typeface="Open Sans"/>
              <a:sym typeface="Open Sans"/>
            </a:endParaRPr>
          </a:p>
        </p:txBody>
      </p:sp>
      <p:sp>
        <p:nvSpPr>
          <p:cNvPr id="198" name="Google Shape;198;p33"/>
          <p:cNvSpPr txBox="1"/>
          <p:nvPr/>
        </p:nvSpPr>
        <p:spPr>
          <a:xfrm>
            <a:off x="6023375" y="2805900"/>
            <a:ext cx="2250900" cy="535200"/>
          </a:xfrm>
          <a:prstGeom prst="rect">
            <a:avLst/>
          </a:prstGeom>
          <a:noFill/>
          <a:ln cap="flat" cmpd="sng" w="19050">
            <a:solidFill>
              <a:srgbClr val="7F6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vi" sz="1300">
                <a:latin typeface="Open Sans"/>
                <a:ea typeface="Open Sans"/>
                <a:cs typeface="Open Sans"/>
                <a:sym typeface="Open Sans"/>
              </a:rPr>
              <a:t>Transactions</a:t>
            </a:r>
            <a:endParaRPr b="1" sz="1300">
              <a:latin typeface="Open Sans"/>
              <a:ea typeface="Open Sans"/>
              <a:cs typeface="Open Sans"/>
              <a:sym typeface="Open Sans"/>
            </a:endParaRPr>
          </a:p>
        </p:txBody>
      </p:sp>
      <p:sp>
        <p:nvSpPr>
          <p:cNvPr id="199" name="Google Shape;199;p33"/>
          <p:cNvSpPr txBox="1"/>
          <p:nvPr/>
        </p:nvSpPr>
        <p:spPr>
          <a:xfrm>
            <a:off x="6023375" y="3477175"/>
            <a:ext cx="2250900" cy="535200"/>
          </a:xfrm>
          <a:prstGeom prst="rect">
            <a:avLst/>
          </a:prstGeom>
          <a:noFill/>
          <a:ln cap="flat" cmpd="sng" w="19050">
            <a:solidFill>
              <a:srgbClr val="7F6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vi" sz="1300">
                <a:latin typeface="Open Sans"/>
                <a:ea typeface="Open Sans"/>
                <a:cs typeface="Open Sans"/>
                <a:sym typeface="Open Sans"/>
              </a:rPr>
              <a:t>Concurrency</a:t>
            </a:r>
            <a:endParaRPr b="1" sz="1300">
              <a:latin typeface="Open Sans"/>
              <a:ea typeface="Open Sans"/>
              <a:cs typeface="Open Sans"/>
              <a:sym typeface="Open Sans"/>
            </a:endParaRPr>
          </a:p>
        </p:txBody>
      </p:sp>
      <p:sp>
        <p:nvSpPr>
          <p:cNvPr id="200" name="Google Shape;200;p33"/>
          <p:cNvSpPr txBox="1"/>
          <p:nvPr/>
        </p:nvSpPr>
        <p:spPr>
          <a:xfrm>
            <a:off x="1229125" y="4166400"/>
            <a:ext cx="7045200" cy="590100"/>
          </a:xfrm>
          <a:prstGeom prst="rect">
            <a:avLst/>
          </a:prstGeom>
          <a:noFill/>
          <a:ln cap="flat" cmpd="sng" w="38100">
            <a:solidFill>
              <a:srgbClr val="7F6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vi" sz="1300">
                <a:latin typeface="Open Sans"/>
                <a:ea typeface="Open Sans"/>
                <a:cs typeface="Open Sans"/>
                <a:sym typeface="Open Sans"/>
              </a:rPr>
              <a:t>Design databases, Index for high performence, Secure</a:t>
            </a:r>
            <a:endParaRPr b="1" sz="1300">
              <a:latin typeface="Open Sans"/>
              <a:ea typeface="Open Sans"/>
              <a:cs typeface="Open Sans"/>
              <a:sym typeface="Open Sans"/>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