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03" r:id="rId3"/>
    <p:sldId id="337" r:id="rId4"/>
    <p:sldId id="382" r:id="rId5"/>
    <p:sldId id="390" r:id="rId6"/>
    <p:sldId id="419" r:id="rId7"/>
    <p:sldId id="421" r:id="rId8"/>
    <p:sldId id="426" r:id="rId9"/>
    <p:sldId id="427" r:id="rId10"/>
    <p:sldId id="431" r:id="rId11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91" autoAdjust="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3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A7B7480-D43D-4E8D-A424-771D0E59D32D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B7CBA7B-DE08-49E0-9EFD-A916981354A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802256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375E7C5-5084-4DDD-8808-8090C53F87DD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0856150-61AC-4812-BF6F-63FE95DE830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68797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26D028-79AB-45D6-B944-89F2DD27C111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F4A2B6-D04F-4630-8CFA-C1B10ED0CAF2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7" name="Text Box 11"/>
          <p:cNvSpPr txBox="1">
            <a:spLocks noChangeArrowheads="1"/>
          </p:cNvSpPr>
          <p:nvPr userDrawn="1"/>
        </p:nvSpPr>
        <p:spPr bwMode="auto">
          <a:xfrm>
            <a:off x="-142" y="6584533"/>
            <a:ext cx="3697499" cy="27699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xtLst/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TW" altLang="en-US" sz="1200" b="1" dirty="0" smtClean="0">
                <a:ea typeface="新細明體" pitchFamily="18" charset="-120"/>
              </a:rPr>
              <a:t>解析</a:t>
            </a:r>
            <a:r>
              <a:rPr lang="zh-TW" altLang="en-US" sz="1200" b="1" dirty="0">
                <a:ea typeface="新細明體" pitchFamily="18" charset="-120"/>
              </a:rPr>
              <a:t>消費者</a:t>
            </a:r>
            <a:r>
              <a:rPr lang="zh-TW" altLang="en-US" sz="1200" b="1" dirty="0" smtClean="0">
                <a:ea typeface="新細明體" pitchFamily="18" charset="-120"/>
              </a:rPr>
              <a:t>行為</a:t>
            </a:r>
            <a:r>
              <a:rPr lang="en-US" altLang="zh-TW" sz="1200" b="1" dirty="0" smtClean="0">
                <a:ea typeface="新細明體" pitchFamily="18" charset="-120"/>
              </a:rPr>
              <a:t>．</a:t>
            </a:r>
            <a:r>
              <a:rPr lang="zh-TW" altLang="en-US" sz="1200" b="1" dirty="0">
                <a:ea typeface="新細明體" pitchFamily="18" charset="-120"/>
              </a:rPr>
              <a:t>謝明慧</a:t>
            </a:r>
            <a:r>
              <a:rPr lang="zh-TW" altLang="en-US" sz="1200" b="1" dirty="0" smtClean="0">
                <a:ea typeface="新細明體" pitchFamily="18" charset="-120"/>
              </a:rPr>
              <a:t>、吳淑玲著</a:t>
            </a:r>
            <a:r>
              <a:rPr lang="zh-TW" altLang="en-US" sz="1200" b="1" dirty="0">
                <a:ea typeface="新細明體" pitchFamily="18" charset="-120"/>
              </a:rPr>
              <a:t>．前程文化出版</a:t>
            </a:r>
          </a:p>
        </p:txBody>
      </p:sp>
    </p:spTree>
    <p:extLst>
      <p:ext uri="{BB962C8B-B14F-4D97-AF65-F5344CB8AC3E}">
        <p14:creationId xmlns:p14="http://schemas.microsoft.com/office/powerpoint/2010/main" val="3085028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0B1E34-8214-40AB-A0F3-1FFD06472209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9D8259-B012-42C6-9F13-D85A58BFDDF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15761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668946-8AEA-4DED-AF91-B2D0A2032D9E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7E5B21-2A4B-4F82-B73B-2C7C2A7F371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696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華康新特明體" panose="02020909000000000000" pitchFamily="49" charset="-12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華康中黑體" panose="020B0509000000000000" pitchFamily="49" charset="-12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華康中黑體" panose="020B0509000000000000" pitchFamily="49" charset="-12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華康中黑體" panose="020B0509000000000000" pitchFamily="49" charset="-12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華康中黑體" panose="020B0509000000000000" pitchFamily="49" charset="-12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華康中黑體" panose="020B0509000000000000" pitchFamily="49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B47038-217D-4E42-84E4-5378FEE39A73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E41C19-33EC-49B3-870D-A697ACEF26E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24060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4F47C5-884E-4FE1-B541-EF6894CC0438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B91FC7-03A5-470F-A198-519F291601A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6294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7ABF2A-186A-448E-A8F8-F340E709E7BC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39F629-5D1F-4347-A606-26430C1B8CF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157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E89E58-DAB7-4FF9-B02D-64A0F158F7D8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C9FBD7-57B8-4415-A1A9-39F74323183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1236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3F4F1B-E84D-490A-B1C9-117A11327D70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8F5EFC-1DEB-4AEA-8AAB-6732BB52818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57166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5095FC-0627-44D5-B71B-9839AB7CF2FD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53B854-5ECB-482D-9A58-F0DE135D867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380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88113E-7D63-47E2-BCA2-64C5AF876D31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5C57EA-6E7A-4EC8-B354-F13CB47122A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46772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856936-42E9-4A57-ACDA-6C19DE0C422A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2E097B-7F8E-41DA-B615-CAFFC9CAAE5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0092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232C6206-79DB-448C-9824-1E28D0FF51F8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BDC2F1F4-B8F8-4D5F-BC43-3B994CB94D8A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0" y="3776870"/>
            <a:ext cx="4002157" cy="1545673"/>
          </a:xfrm>
        </p:spPr>
        <p:txBody>
          <a:bodyPr/>
          <a:lstStyle/>
          <a:p>
            <a:pPr eaLnBrk="1" hangingPunct="1"/>
            <a:r>
              <a:rPr lang="en-US" altLang="en-US" sz="4000" b="1" dirty="0" smtClean="0">
                <a:solidFill>
                  <a:schemeClr val="bg1"/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rPr>
              <a:t>第</a:t>
            </a:r>
            <a:r>
              <a:rPr lang="en-US" altLang="zh-TW" sz="4000" b="1" dirty="0">
                <a:solidFill>
                  <a:schemeClr val="bg1"/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rPr>
              <a:t>4</a:t>
            </a:r>
            <a:r>
              <a:rPr lang="en-US" altLang="en-US" sz="4000" b="1" dirty="0" smtClean="0">
                <a:solidFill>
                  <a:schemeClr val="bg1"/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rPr>
              <a:t>章</a:t>
            </a:r>
            <a:br>
              <a:rPr lang="en-US" altLang="en-US" sz="4000" b="1" dirty="0" smtClean="0">
                <a:solidFill>
                  <a:schemeClr val="bg1"/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rPr>
            </a:br>
            <a:r>
              <a:rPr lang="zh-TW" altLang="en-US" sz="4000" b="1" dirty="0" smtClean="0">
                <a:solidFill>
                  <a:schemeClr val="bg1"/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rPr>
              <a:t>動機</a:t>
            </a:r>
            <a:r>
              <a:rPr lang="zh-TW" altLang="en-US" sz="4000" b="1" dirty="0">
                <a:solidFill>
                  <a:schemeClr val="bg1"/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rPr>
              <a:t>與</a:t>
            </a:r>
            <a:r>
              <a:rPr lang="zh-TW" altLang="en-US" sz="4000" b="1" dirty="0" smtClean="0">
                <a:solidFill>
                  <a:schemeClr val="bg1"/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rPr>
              <a:t>價值觀</a:t>
            </a:r>
            <a:endParaRPr lang="zh-TW" altLang="en-US" sz="4000" b="1" dirty="0">
              <a:solidFill>
                <a:schemeClr val="bg1"/>
              </a:solidFill>
              <a:latin typeface="華康中黑體" panose="020B0509000000000000" pitchFamily="49" charset="-120"/>
              <a:ea typeface="華康中黑體" panose="020B0509000000000000" pitchFamily="49" charset="-120"/>
            </a:endParaRPr>
          </a:p>
        </p:txBody>
      </p:sp>
      <p:sp>
        <p:nvSpPr>
          <p:cNvPr id="5" name="副標題 2"/>
          <p:cNvSpPr txBox="1">
            <a:spLocks/>
          </p:cNvSpPr>
          <p:nvPr/>
        </p:nvSpPr>
        <p:spPr bwMode="auto">
          <a:xfrm>
            <a:off x="5076533" y="6014028"/>
            <a:ext cx="3205154" cy="489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2800" b="1" dirty="0" smtClean="0">
                <a:solidFill>
                  <a:schemeClr val="bg1"/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rPr>
              <a:t>授課教師：</a:t>
            </a:r>
            <a:endParaRPr lang="en-US" altLang="zh-TW" sz="2800" b="1" dirty="0" smtClean="0">
              <a:solidFill>
                <a:schemeClr val="bg1"/>
              </a:solidFill>
              <a:latin typeface="華康中黑體" panose="020B0509000000000000" pitchFamily="49" charset="-120"/>
              <a:ea typeface="華康中黑體" panose="020B0509000000000000" pitchFamily="49" charset="-120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-142" y="6584533"/>
            <a:ext cx="3697499" cy="27699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xtLst/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TW" altLang="en-US" sz="1200" b="1" dirty="0" smtClean="0">
                <a:ea typeface="新細明體" pitchFamily="18" charset="-120"/>
              </a:rPr>
              <a:t>解析</a:t>
            </a:r>
            <a:r>
              <a:rPr lang="zh-TW" altLang="en-US" sz="1200" b="1" dirty="0">
                <a:ea typeface="新細明體" pitchFamily="18" charset="-120"/>
              </a:rPr>
              <a:t>消費者</a:t>
            </a:r>
            <a:r>
              <a:rPr lang="zh-TW" altLang="en-US" sz="1200" b="1" dirty="0" smtClean="0">
                <a:ea typeface="新細明體" pitchFamily="18" charset="-120"/>
              </a:rPr>
              <a:t>行為</a:t>
            </a:r>
            <a:r>
              <a:rPr lang="en-US" altLang="zh-TW" sz="1200" b="1" dirty="0" smtClean="0">
                <a:ea typeface="新細明體" pitchFamily="18" charset="-120"/>
              </a:rPr>
              <a:t>．</a:t>
            </a:r>
            <a:r>
              <a:rPr lang="zh-TW" altLang="en-US" sz="1200" b="1" dirty="0">
                <a:ea typeface="新細明體" pitchFamily="18" charset="-120"/>
              </a:rPr>
              <a:t>謝明慧</a:t>
            </a:r>
            <a:r>
              <a:rPr lang="zh-TW" altLang="en-US" sz="1200" b="1" dirty="0" smtClean="0">
                <a:ea typeface="新細明體" pitchFamily="18" charset="-120"/>
              </a:rPr>
              <a:t>、吳淑玲著</a:t>
            </a:r>
            <a:r>
              <a:rPr lang="zh-TW" altLang="en-US" sz="1200" b="1" dirty="0">
                <a:ea typeface="新細明體" pitchFamily="18" charset="-120"/>
              </a:rPr>
              <a:t>．前程文化出版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12034" y="221630"/>
            <a:ext cx="8759687" cy="1325562"/>
          </a:xfrm>
        </p:spPr>
        <p:txBody>
          <a:bodyPr/>
          <a:lstStyle/>
          <a:p>
            <a:pPr marL="0" indent="0"/>
            <a:r>
              <a:rPr lang="zh-TW" altLang="en-US" sz="4200" dirty="0" smtClean="0"/>
              <a:t>單元</a:t>
            </a:r>
            <a:r>
              <a:rPr lang="en-US" altLang="zh-TW" sz="4200" dirty="0" smtClean="0"/>
              <a:t>8</a:t>
            </a:r>
            <a:r>
              <a:rPr lang="zh-TW" altLang="en-US" sz="4200" dirty="0" smtClean="0"/>
              <a:t>  </a:t>
            </a:r>
            <a:r>
              <a:rPr lang="zh-TW" altLang="en-US" sz="4000" dirty="0" smtClean="0"/>
              <a:t>方法</a:t>
            </a:r>
            <a:r>
              <a:rPr lang="zh-TW" altLang="en-US" sz="4000" dirty="0"/>
              <a:t>目的鏈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0444"/>
            <a:ext cx="8275983" cy="4525963"/>
          </a:xfrm>
        </p:spPr>
        <p:txBody>
          <a:bodyPr>
            <a:normAutofit/>
          </a:bodyPr>
          <a:lstStyle/>
          <a:p>
            <a:r>
              <a:rPr lang="zh-TW" altLang="en-US" sz="3000" dirty="0"/>
              <a:t>常被用於產品設計的消費者價值觀衡量的方法</a:t>
            </a:r>
            <a:endParaRPr lang="en-US" altLang="zh-TW" sz="3000" dirty="0"/>
          </a:p>
          <a:p>
            <a:r>
              <a:rPr lang="zh-TW" altLang="en-US" sz="3000" dirty="0"/>
              <a:t>從產品特質開始，進而一步一步找出消費者的價值觀的架梯技術（</a:t>
            </a:r>
            <a:r>
              <a:rPr lang="en-US" altLang="zh-TW" sz="3000" dirty="0"/>
              <a:t>Laddering Techniques</a:t>
            </a:r>
            <a:r>
              <a:rPr lang="zh-TW" altLang="en-US" sz="3000" dirty="0" smtClean="0"/>
              <a:t>）</a:t>
            </a:r>
            <a:endParaRPr lang="en-US" altLang="zh-TW" sz="3000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629" y="3506650"/>
            <a:ext cx="7372742" cy="2788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266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引導思考案例</a:t>
            </a:r>
            <a:endParaRPr lang="en-US" alt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31304" y="1528073"/>
            <a:ext cx="8454887" cy="4143857"/>
          </a:xfrm>
        </p:spPr>
        <p:txBody>
          <a:bodyPr/>
          <a:lstStyle/>
          <a:p>
            <a:pPr algn="just" eaLnBrk="1" hangingPunct="1"/>
            <a:r>
              <a:rPr lang="en-US" altLang="zh-TW" dirty="0" smtClean="0"/>
              <a:t>Loving </a:t>
            </a:r>
            <a:r>
              <a:rPr lang="en-US" altLang="zh-TW" dirty="0"/>
              <a:t>Hut</a:t>
            </a:r>
            <a:r>
              <a:rPr lang="zh-TW" altLang="en-US" dirty="0"/>
              <a:t>愛家國際餐飲，為一國際連鎖的素食餐廳，遍布於世界的</a:t>
            </a:r>
            <a:r>
              <a:rPr lang="en-US" altLang="zh-TW" dirty="0" smtClean="0"/>
              <a:t>32</a:t>
            </a:r>
            <a:r>
              <a:rPr lang="zh-TW" altLang="en-US" dirty="0" smtClean="0"/>
              <a:t>個</a:t>
            </a:r>
            <a:r>
              <a:rPr lang="zh-TW" altLang="en-US" dirty="0"/>
              <a:t>國家。每個人支持蔬食主義的原因可能各不同，有人為了愛地球，有人為了求養生，有人為了追時尚，無論是何種原因，人們之所以會付出行動去支持，都是因為有需求，而需求便造就了這股支持蔬食的趨動力，這投趨動力就被稱為動機，不同的動機，也就造成了不同的投入程度</a:t>
            </a:r>
            <a:r>
              <a:rPr lang="zh-TW" altLang="en-US" dirty="0" smtClean="0"/>
              <a:t>。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75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98782" y="221630"/>
            <a:ext cx="8825948" cy="1325562"/>
          </a:xfrm>
        </p:spPr>
        <p:txBody>
          <a:bodyPr/>
          <a:lstStyle/>
          <a:p>
            <a:r>
              <a:rPr lang="zh-TW" altLang="en-US" dirty="0" smtClean="0"/>
              <a:t>單元</a:t>
            </a:r>
            <a:r>
              <a:rPr lang="en-US" altLang="zh-TW" dirty="0" smtClean="0"/>
              <a:t>1  </a:t>
            </a:r>
            <a:r>
              <a:rPr lang="zh-TW" altLang="en-US" dirty="0" smtClean="0"/>
              <a:t>我</a:t>
            </a:r>
            <a:r>
              <a:rPr lang="zh-TW" altLang="en-US" dirty="0"/>
              <a:t>要的不</a:t>
            </a:r>
            <a:r>
              <a:rPr lang="zh-TW" altLang="en-US" dirty="0" smtClean="0"/>
              <a:t>多</a:t>
            </a:r>
            <a:r>
              <a:rPr lang="zh-TW" altLang="en-US" dirty="0"/>
              <a:t>──</a:t>
            </a:r>
            <a:r>
              <a:rPr lang="zh-TW" altLang="en-US" dirty="0" smtClean="0"/>
              <a:t>需求是什麼？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0444"/>
            <a:ext cx="8395252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需求 </a:t>
            </a:r>
            <a:r>
              <a:rPr lang="en-US" altLang="zh-TW" dirty="0"/>
              <a:t>(Need) </a:t>
            </a:r>
            <a:r>
              <a:rPr lang="en-US" altLang="zh-TW" dirty="0" smtClean="0"/>
              <a:t>VS</a:t>
            </a:r>
            <a:r>
              <a:rPr lang="en-US" altLang="zh-TW" dirty="0"/>
              <a:t>. </a:t>
            </a:r>
            <a:r>
              <a:rPr lang="zh-TW" altLang="en-US" dirty="0"/>
              <a:t>想望</a:t>
            </a:r>
            <a:r>
              <a:rPr lang="en-US" altLang="zh-TW" dirty="0"/>
              <a:t>(Want)</a:t>
            </a:r>
            <a:endParaRPr lang="en-US" altLang="en-US" dirty="0"/>
          </a:p>
          <a:p>
            <a:pPr eaLnBrk="1" hangingPunct="1"/>
            <a:endParaRPr lang="en-US" altLang="en-US" dirty="0"/>
          </a:p>
          <a:p>
            <a:pPr marL="792000" indent="-288000" eaLnBrk="1" hangingPunct="1">
              <a:buFont typeface="華康中圓體" panose="020F0509000000000000" pitchFamily="49" charset="-120"/>
              <a:buChar char="-"/>
            </a:pPr>
            <a:endParaRPr lang="en-US" altLang="en-US" sz="2800" dirty="0"/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15560" y="2191548"/>
            <a:ext cx="4512879" cy="4323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953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78296" y="221630"/>
            <a:ext cx="8574156" cy="1325562"/>
          </a:xfrm>
        </p:spPr>
        <p:txBody>
          <a:bodyPr/>
          <a:lstStyle/>
          <a:p>
            <a:r>
              <a:rPr lang="zh-TW" altLang="en-US" dirty="0" smtClean="0"/>
              <a:t>單元</a:t>
            </a:r>
            <a:r>
              <a:rPr lang="en-US" altLang="zh-TW" dirty="0" smtClean="0"/>
              <a:t>2</a:t>
            </a:r>
            <a:r>
              <a:rPr lang="zh-TW" altLang="en-US" dirty="0" smtClean="0"/>
              <a:t>  馬</a:t>
            </a:r>
            <a:r>
              <a:rPr lang="zh-TW" altLang="en-US" dirty="0"/>
              <a:t>斯洛需求層級 </a:t>
            </a:r>
            <a:endParaRPr lang="en-US" alt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560444"/>
            <a:ext cx="8395252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/>
              <a:t>馬斯洛需求</a:t>
            </a:r>
            <a:r>
              <a:rPr lang="zh-TW" altLang="en-US" dirty="0" smtClean="0"/>
              <a:t>層級 </a:t>
            </a:r>
            <a:r>
              <a:rPr lang="en-US" altLang="zh-TW" dirty="0"/>
              <a:t>(Maslow Hierarchy)</a:t>
            </a:r>
            <a:endParaRPr lang="en-US" altLang="en-US" sz="2800" dirty="0"/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70364" y="2093846"/>
            <a:ext cx="6003272" cy="4501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234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78296" y="221630"/>
            <a:ext cx="8574156" cy="1325562"/>
          </a:xfrm>
        </p:spPr>
        <p:txBody>
          <a:bodyPr/>
          <a:lstStyle/>
          <a:p>
            <a:r>
              <a:rPr lang="zh-TW" altLang="en-US" dirty="0" smtClean="0"/>
              <a:t>單元</a:t>
            </a:r>
            <a:r>
              <a:rPr lang="en-US" altLang="zh-TW" dirty="0" smtClean="0"/>
              <a:t>3  </a:t>
            </a:r>
            <a:r>
              <a:rPr lang="zh-TW" altLang="en-US" dirty="0" smtClean="0"/>
              <a:t>動機</a:t>
            </a:r>
            <a:r>
              <a:rPr lang="zh-TW" altLang="en-US" dirty="0"/>
              <a:t>是</a:t>
            </a:r>
            <a:r>
              <a:rPr lang="zh-TW" altLang="en-US" dirty="0" smtClean="0"/>
              <a:t>什麼？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0444"/>
            <a:ext cx="8395252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動機</a:t>
            </a:r>
            <a:endParaRPr lang="zh-TW" altLang="en-US" sz="2800" dirty="0" smtClean="0"/>
          </a:p>
          <a:p>
            <a:pPr marL="792000" indent="-288000" algn="just" eaLnBrk="1" hangingPunct="1">
              <a:buFont typeface="華康中圓體" panose="020F0509000000000000" pitchFamily="49" charset="-120"/>
              <a:buChar char="-"/>
            </a:pPr>
            <a:r>
              <a:rPr lang="zh-TW" altLang="en-US" sz="2800" dirty="0" smtClean="0"/>
              <a:t>某些</a:t>
            </a:r>
            <a:r>
              <a:rPr lang="zh-TW" altLang="en-US" sz="2800" dirty="0"/>
              <a:t>行為背後的原因</a:t>
            </a:r>
          </a:p>
          <a:p>
            <a:pPr marL="792000" indent="-288000" algn="just" eaLnBrk="1" hangingPunct="1">
              <a:buFont typeface="華康中圓體" panose="020F0509000000000000" pitchFamily="49" charset="-120"/>
              <a:buChar char="-"/>
            </a:pPr>
            <a:endParaRPr lang="en-US" altLang="en-US" sz="2800" dirty="0"/>
          </a:p>
          <a:p>
            <a:pPr marL="792000" indent="-288000" algn="just" eaLnBrk="1" hangingPunct="1">
              <a:buFont typeface="華康中圓體" panose="020F0509000000000000" pitchFamily="49" charset="-120"/>
              <a:buChar char="-"/>
            </a:pPr>
            <a:endParaRPr lang="en-US" altLang="en-US" sz="2800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46696" y="2802061"/>
            <a:ext cx="6250608" cy="3708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6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78296" y="221630"/>
            <a:ext cx="8574156" cy="1325562"/>
          </a:xfrm>
        </p:spPr>
        <p:txBody>
          <a:bodyPr/>
          <a:lstStyle/>
          <a:p>
            <a:r>
              <a:rPr lang="zh-TW" altLang="en-US" dirty="0" smtClean="0"/>
              <a:t>單元</a:t>
            </a:r>
            <a:r>
              <a:rPr lang="en-US" altLang="zh-TW" dirty="0" smtClean="0"/>
              <a:t>4</a:t>
            </a:r>
            <a:r>
              <a:rPr lang="zh-TW" altLang="en-US" dirty="0" smtClean="0"/>
              <a:t>  動機</a:t>
            </a:r>
            <a:r>
              <a:rPr lang="zh-TW" altLang="en-US" dirty="0"/>
              <a:t>衝突</a:t>
            </a:r>
            <a:r>
              <a:rPr lang="zh-TW" altLang="en-US" dirty="0" smtClean="0"/>
              <a:t>怎麼辦？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0444"/>
            <a:ext cx="8395252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/>
              <a:t>動機衝突的三種情況</a:t>
            </a:r>
            <a:endParaRPr lang="en-US" altLang="en-US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8902" y="2452029"/>
            <a:ext cx="7566195" cy="3869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29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6504" y="221630"/>
            <a:ext cx="9144000" cy="1325562"/>
          </a:xfrm>
        </p:spPr>
        <p:txBody>
          <a:bodyPr/>
          <a:lstStyle/>
          <a:p>
            <a:r>
              <a:rPr lang="zh-TW" altLang="en-US" sz="4200" dirty="0" smtClean="0"/>
              <a:t>單元</a:t>
            </a:r>
            <a:r>
              <a:rPr lang="en-US" altLang="zh-TW" sz="4200" dirty="0" smtClean="0"/>
              <a:t>5</a:t>
            </a:r>
            <a:r>
              <a:rPr lang="zh-TW" altLang="en-US" sz="4200" dirty="0" smtClean="0"/>
              <a:t>  投入</a:t>
            </a:r>
            <a:r>
              <a:rPr lang="zh-TW" altLang="en-US" sz="4200" dirty="0"/>
              <a:t>地愛</a:t>
            </a:r>
            <a:r>
              <a:rPr lang="zh-TW" altLang="en-US" sz="4200" dirty="0" smtClean="0"/>
              <a:t>一次</a:t>
            </a:r>
            <a:r>
              <a:rPr lang="zh-TW" altLang="en-US" sz="4200" dirty="0"/>
              <a:t>──</a:t>
            </a:r>
            <a:r>
              <a:rPr lang="zh-TW" altLang="en-US" sz="4200" dirty="0" smtClean="0"/>
              <a:t>涉</a:t>
            </a:r>
            <a:r>
              <a:rPr lang="zh-TW" altLang="en-US" sz="4200" dirty="0"/>
              <a:t>入是</a:t>
            </a:r>
            <a:r>
              <a:rPr lang="zh-TW" altLang="en-US" sz="4200" dirty="0" smtClean="0"/>
              <a:t>什麼？</a:t>
            </a:r>
            <a:endParaRPr lang="en-US" altLang="zh-TW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0444"/>
            <a:ext cx="8395252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/>
              <a:t>涉入程度（</a:t>
            </a:r>
            <a:r>
              <a:rPr lang="en-US" altLang="zh-TW" dirty="0"/>
              <a:t>Involvement</a:t>
            </a:r>
            <a:r>
              <a:rPr lang="zh-TW" altLang="en-US" dirty="0"/>
              <a:t>）</a:t>
            </a:r>
            <a:endParaRPr lang="en-US" altLang="en-US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58861" y="2293004"/>
            <a:ext cx="3426277" cy="4291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918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12034" y="221630"/>
            <a:ext cx="8759687" cy="1325562"/>
          </a:xfrm>
        </p:spPr>
        <p:txBody>
          <a:bodyPr/>
          <a:lstStyle/>
          <a:p>
            <a:pPr marL="0" indent="0" eaLnBrk="1" hangingPunct="1"/>
            <a:r>
              <a:rPr lang="zh-TW" altLang="en-US" sz="4200" dirty="0" smtClean="0"/>
              <a:t>單元</a:t>
            </a:r>
            <a:r>
              <a:rPr lang="en-US" altLang="zh-TW" sz="4200" dirty="0" smtClean="0"/>
              <a:t>6</a:t>
            </a:r>
            <a:r>
              <a:rPr lang="zh-TW" altLang="en-US" sz="4200" dirty="0" smtClean="0"/>
              <a:t>  </a:t>
            </a:r>
            <a:r>
              <a:rPr lang="zh-TW" altLang="en-US" sz="4000" dirty="0" smtClean="0"/>
              <a:t>產品</a:t>
            </a:r>
            <a:r>
              <a:rPr lang="zh-TW" altLang="en-US" sz="4000" dirty="0"/>
              <a:t>涉入程度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0444"/>
            <a:ext cx="8395252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/>
              <a:t>產品涉入之</a:t>
            </a:r>
            <a:r>
              <a:rPr lang="zh-TW" altLang="en-US" dirty="0" smtClean="0"/>
              <a:t>利益</a:t>
            </a:r>
            <a:endParaRPr lang="en-US" altLang="zh-TW" dirty="0" smtClean="0"/>
          </a:p>
          <a:p>
            <a:pPr marL="792000" lvl="1" indent="-288000" eaLnBrk="1" hangingPunct="1">
              <a:buFont typeface="華康中圓體" panose="020F0509000000000000" pitchFamily="49" charset="-120"/>
              <a:buChar char="-"/>
            </a:pPr>
            <a:r>
              <a:rPr lang="zh-TW" altLang="en-US" dirty="0" smtClean="0"/>
              <a:t>提高</a:t>
            </a:r>
            <a:r>
              <a:rPr lang="zh-TW" altLang="en-US" dirty="0"/>
              <a:t>消費者的注意力與興趣</a:t>
            </a:r>
          </a:p>
          <a:p>
            <a:pPr marL="792000" lvl="1" indent="-288000" eaLnBrk="1" hangingPunct="1">
              <a:buFont typeface="華康中圓體" panose="020F0509000000000000" pitchFamily="49" charset="-120"/>
              <a:buChar char="-"/>
            </a:pPr>
            <a:r>
              <a:rPr lang="zh-TW" altLang="en-US" dirty="0"/>
              <a:t>緊密的連結性</a:t>
            </a:r>
          </a:p>
          <a:p>
            <a:endParaRPr lang="en-US" altLang="zh-TW" dirty="0"/>
          </a:p>
          <a:p>
            <a:pPr eaLnBrk="1" hangingPunct="1"/>
            <a:endParaRPr lang="en-US" altLang="en-US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500" y="3494416"/>
            <a:ext cx="6961000" cy="261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378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12034" y="221630"/>
            <a:ext cx="8759687" cy="1325562"/>
          </a:xfrm>
        </p:spPr>
        <p:txBody>
          <a:bodyPr/>
          <a:lstStyle/>
          <a:p>
            <a:pPr marL="0" indent="0" eaLnBrk="1" hangingPunct="1"/>
            <a:r>
              <a:rPr lang="zh-TW" altLang="en-US" sz="4200" dirty="0" smtClean="0"/>
              <a:t>單元</a:t>
            </a:r>
            <a:r>
              <a:rPr lang="en-US" altLang="zh-TW" sz="4200" dirty="0" smtClean="0"/>
              <a:t>7</a:t>
            </a:r>
            <a:r>
              <a:rPr lang="zh-TW" altLang="en-US" sz="4200" dirty="0" smtClean="0"/>
              <a:t>  </a:t>
            </a:r>
            <a:r>
              <a:rPr lang="zh-TW" altLang="en-US" sz="4000" dirty="0" smtClean="0"/>
              <a:t>愛</a:t>
            </a:r>
            <a:r>
              <a:rPr lang="zh-TW" altLang="en-US" sz="4000" dirty="0"/>
              <a:t>是</a:t>
            </a:r>
            <a:r>
              <a:rPr lang="zh-TW" altLang="en-US" sz="4000" dirty="0" smtClean="0"/>
              <a:t>信仰</a:t>
            </a:r>
            <a:r>
              <a:rPr lang="zh-TW" altLang="en-US" sz="4000" dirty="0"/>
              <a:t>──</a:t>
            </a:r>
            <a:r>
              <a:rPr lang="zh-TW" altLang="en-US" sz="4000" dirty="0" smtClean="0"/>
              <a:t>價值觀</a:t>
            </a:r>
            <a:endParaRPr lang="en-US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0444"/>
            <a:ext cx="8395252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/>
              <a:t>價值觀 </a:t>
            </a:r>
            <a:r>
              <a:rPr lang="en-US" altLang="zh-TW" dirty="0"/>
              <a:t>(Value</a:t>
            </a:r>
            <a:r>
              <a:rPr lang="en-US" altLang="zh-TW" dirty="0" smtClean="0"/>
              <a:t>)</a:t>
            </a:r>
          </a:p>
          <a:p>
            <a:pPr marL="792000" lvl="1" indent="-288000" eaLnBrk="1" hangingPunct="1">
              <a:buFont typeface="華康中圓體" panose="020F0509000000000000" pitchFamily="49" charset="-120"/>
              <a:buChar char="-"/>
            </a:pPr>
            <a:r>
              <a:rPr lang="zh-TW" altLang="en-US" dirty="0"/>
              <a:t>價值觀係指一個持久存在的信仰，且在一些情境中個體顯然偏好此信仰，且在一些情境中個體顯然偏好此信仰而非選擇與其相違背的信仰</a:t>
            </a:r>
          </a:p>
          <a:p>
            <a:pPr marL="792000" lvl="1" indent="-288000" eaLnBrk="1" hangingPunct="1">
              <a:buFont typeface="華康中圓體" panose="020F0509000000000000" pitchFamily="49" charset="-120"/>
              <a:buChar char="-"/>
            </a:pPr>
            <a:endParaRPr lang="en-US" altLang="en-US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03739" y="3785964"/>
            <a:ext cx="5536522" cy="261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033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1467</TotalTime>
  <Words>315</Words>
  <Application>Microsoft Office PowerPoint</Application>
  <PresentationFormat>如螢幕大小 (4:3)</PresentationFormat>
  <Paragraphs>26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Office Theme</vt:lpstr>
      <vt:lpstr>第4章 動機與價值觀</vt:lpstr>
      <vt:lpstr>引導思考案例</vt:lpstr>
      <vt:lpstr>單元1  我要的不多──需求是什麼？</vt:lpstr>
      <vt:lpstr>單元2  馬斯洛需求層級 </vt:lpstr>
      <vt:lpstr>單元3  動機是什麼？</vt:lpstr>
      <vt:lpstr>單元4  動機衝突怎麼辦？</vt:lpstr>
      <vt:lpstr>單元5  投入地愛一次──涉入是什麼？</vt:lpstr>
      <vt:lpstr>單元6  產品涉入程度</vt:lpstr>
      <vt:lpstr>單元7  愛是信仰──價值觀</vt:lpstr>
      <vt:lpstr>單元8  方法目的鏈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 Claudia</dc:creator>
  <cp:lastModifiedBy>NO.43</cp:lastModifiedBy>
  <cp:revision>245</cp:revision>
  <dcterms:created xsi:type="dcterms:W3CDTF">2013-07-26T03:18:22Z</dcterms:created>
  <dcterms:modified xsi:type="dcterms:W3CDTF">2017-08-07T07:28:21Z</dcterms:modified>
</cp:coreProperties>
</file>