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303" r:id="rId3"/>
    <p:sldId id="337" r:id="rId4"/>
    <p:sldId id="416" r:id="rId5"/>
    <p:sldId id="418" r:id="rId6"/>
    <p:sldId id="448" r:id="rId7"/>
    <p:sldId id="449" r:id="rId8"/>
    <p:sldId id="453" r:id="rId9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91" autoAdjust="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3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B6FDC7-66B0-4AC2-B469-E7477F49C36C}" type="doc">
      <dgm:prSet loTypeId="urn:microsoft.com/office/officeart/2005/8/layout/venn3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TW" altLang="en-US"/>
        </a:p>
      </dgm:t>
    </dgm:pt>
    <dgm:pt modelId="{91F4DF36-34CB-49A5-9F63-2DEC5A6B4E05}">
      <dgm:prSet phldrT="[文字]" custT="1"/>
      <dgm:spPr/>
      <dgm:t>
        <a:bodyPr/>
        <a:lstStyle/>
        <a:p>
          <a:r>
            <a:rPr lang="zh-TW" altLang="en-US" sz="2400" dirty="0" smtClean="0">
              <a:solidFill>
                <a:schemeClr val="tx1"/>
              </a:solidFill>
              <a:latin typeface="華康中黑體" panose="020B0509000000000000" pitchFamily="49" charset="-120"/>
              <a:ea typeface="華康中黑體" panose="020B0509000000000000" pitchFamily="49" charset="-120"/>
            </a:rPr>
            <a:t>個體</a:t>
          </a:r>
          <a:endParaRPr lang="zh-TW" altLang="en-US" sz="2400" dirty="0">
            <a:solidFill>
              <a:schemeClr val="tx1"/>
            </a:solidFill>
            <a:latin typeface="華康中黑體" panose="020B0509000000000000" pitchFamily="49" charset="-120"/>
            <a:ea typeface="華康中黑體" panose="020B0509000000000000" pitchFamily="49" charset="-120"/>
          </a:endParaRPr>
        </a:p>
      </dgm:t>
    </dgm:pt>
    <dgm:pt modelId="{BB6EB46C-3531-4B61-A665-570B3AD68FC6}" type="parTrans" cxnId="{AC771B84-0BDF-48CC-9986-C9E715EA3923}">
      <dgm:prSet/>
      <dgm:spPr/>
      <dgm:t>
        <a:bodyPr/>
        <a:lstStyle/>
        <a:p>
          <a:endParaRPr lang="zh-TW" altLang="en-US" sz="2400">
            <a:solidFill>
              <a:schemeClr val="tx1"/>
            </a:solidFill>
            <a:latin typeface="華康中黑體" panose="020B0509000000000000" pitchFamily="49" charset="-120"/>
            <a:ea typeface="華康中黑體" panose="020B0509000000000000" pitchFamily="49" charset="-120"/>
          </a:endParaRPr>
        </a:p>
      </dgm:t>
    </dgm:pt>
    <dgm:pt modelId="{03D01870-8525-43A6-B685-B0DB7E4D8F36}" type="sibTrans" cxnId="{AC771B84-0BDF-48CC-9986-C9E715EA3923}">
      <dgm:prSet/>
      <dgm:spPr/>
      <dgm:t>
        <a:bodyPr/>
        <a:lstStyle/>
        <a:p>
          <a:endParaRPr lang="zh-TW" altLang="en-US" sz="2400">
            <a:solidFill>
              <a:schemeClr val="tx1"/>
            </a:solidFill>
            <a:latin typeface="華康中黑體" panose="020B0509000000000000" pitchFamily="49" charset="-120"/>
            <a:ea typeface="華康中黑體" panose="020B0509000000000000" pitchFamily="49" charset="-120"/>
          </a:endParaRPr>
        </a:p>
      </dgm:t>
    </dgm:pt>
    <dgm:pt modelId="{0E168350-DC39-47E5-BCC0-896670E7286B}">
      <dgm:prSet phldrT="[文字]" custT="1"/>
      <dgm:spPr/>
      <dgm:t>
        <a:bodyPr/>
        <a:lstStyle/>
        <a:p>
          <a:r>
            <a:rPr lang="zh-TW" altLang="en-US" sz="2400" dirty="0" smtClean="0">
              <a:solidFill>
                <a:schemeClr val="tx1"/>
              </a:solidFill>
              <a:latin typeface="華康中黑體" panose="020B0509000000000000" pitchFamily="49" charset="-120"/>
              <a:ea typeface="華康中黑體" panose="020B0509000000000000" pitchFamily="49" charset="-120"/>
            </a:rPr>
            <a:t>家庭</a:t>
          </a:r>
          <a:endParaRPr lang="zh-TW" altLang="en-US" sz="2400" dirty="0">
            <a:solidFill>
              <a:schemeClr val="tx1"/>
            </a:solidFill>
            <a:latin typeface="華康中黑體" panose="020B0509000000000000" pitchFamily="49" charset="-120"/>
            <a:ea typeface="華康中黑體" panose="020B0509000000000000" pitchFamily="49" charset="-120"/>
          </a:endParaRPr>
        </a:p>
      </dgm:t>
    </dgm:pt>
    <dgm:pt modelId="{EF7572B8-D6D1-4467-856F-3EC020E95C82}" type="parTrans" cxnId="{5A4A343E-A21E-497C-97AC-0117BD979A47}">
      <dgm:prSet/>
      <dgm:spPr/>
      <dgm:t>
        <a:bodyPr/>
        <a:lstStyle/>
        <a:p>
          <a:endParaRPr lang="zh-TW" altLang="en-US" sz="2400">
            <a:solidFill>
              <a:schemeClr val="tx1"/>
            </a:solidFill>
            <a:latin typeface="華康中黑體" panose="020B0509000000000000" pitchFamily="49" charset="-120"/>
            <a:ea typeface="華康中黑體" panose="020B0509000000000000" pitchFamily="49" charset="-120"/>
          </a:endParaRPr>
        </a:p>
      </dgm:t>
    </dgm:pt>
    <dgm:pt modelId="{39377190-8FCB-4F37-BC3E-77649CDF7184}" type="sibTrans" cxnId="{5A4A343E-A21E-497C-97AC-0117BD979A47}">
      <dgm:prSet/>
      <dgm:spPr/>
      <dgm:t>
        <a:bodyPr/>
        <a:lstStyle/>
        <a:p>
          <a:endParaRPr lang="zh-TW" altLang="en-US" sz="2400">
            <a:solidFill>
              <a:schemeClr val="tx1"/>
            </a:solidFill>
            <a:latin typeface="華康中黑體" panose="020B0509000000000000" pitchFamily="49" charset="-120"/>
            <a:ea typeface="華康中黑體" panose="020B0509000000000000" pitchFamily="49" charset="-120"/>
          </a:endParaRPr>
        </a:p>
      </dgm:t>
    </dgm:pt>
    <dgm:pt modelId="{54FA1DA4-C221-4AC4-BBA9-305F55A37DA3}">
      <dgm:prSet phldrT="[文字]" custT="1"/>
      <dgm:spPr/>
      <dgm:t>
        <a:bodyPr/>
        <a:lstStyle/>
        <a:p>
          <a:r>
            <a:rPr lang="zh-TW" altLang="en-US" sz="2400" dirty="0" smtClean="0">
              <a:solidFill>
                <a:schemeClr val="tx1"/>
              </a:solidFill>
              <a:latin typeface="華康中黑體" panose="020B0509000000000000" pitchFamily="49" charset="-120"/>
              <a:ea typeface="華康中黑體" panose="020B0509000000000000" pitchFamily="49" charset="-120"/>
            </a:rPr>
            <a:t>社區</a:t>
          </a:r>
          <a:endParaRPr lang="zh-TW" altLang="en-US" sz="2400" dirty="0">
            <a:solidFill>
              <a:schemeClr val="tx1"/>
            </a:solidFill>
            <a:latin typeface="華康中黑體" panose="020B0509000000000000" pitchFamily="49" charset="-120"/>
            <a:ea typeface="華康中黑體" panose="020B0509000000000000" pitchFamily="49" charset="-120"/>
          </a:endParaRPr>
        </a:p>
      </dgm:t>
    </dgm:pt>
    <dgm:pt modelId="{64B2D6DB-9E7B-4860-834D-BC3ABF002FE4}" type="parTrans" cxnId="{540787C4-491C-49EF-B0EF-E320B8C3D097}">
      <dgm:prSet/>
      <dgm:spPr/>
      <dgm:t>
        <a:bodyPr/>
        <a:lstStyle/>
        <a:p>
          <a:endParaRPr lang="zh-TW" altLang="en-US" sz="2400">
            <a:solidFill>
              <a:schemeClr val="tx1"/>
            </a:solidFill>
            <a:latin typeface="華康中黑體" panose="020B0509000000000000" pitchFamily="49" charset="-120"/>
            <a:ea typeface="華康中黑體" panose="020B0509000000000000" pitchFamily="49" charset="-120"/>
          </a:endParaRPr>
        </a:p>
      </dgm:t>
    </dgm:pt>
    <dgm:pt modelId="{DF83403B-B51B-4AA4-9F80-DD1667670926}" type="sibTrans" cxnId="{540787C4-491C-49EF-B0EF-E320B8C3D097}">
      <dgm:prSet/>
      <dgm:spPr/>
      <dgm:t>
        <a:bodyPr/>
        <a:lstStyle/>
        <a:p>
          <a:endParaRPr lang="zh-TW" altLang="en-US" sz="2400">
            <a:solidFill>
              <a:schemeClr val="tx1"/>
            </a:solidFill>
            <a:latin typeface="華康中黑體" panose="020B0509000000000000" pitchFamily="49" charset="-120"/>
            <a:ea typeface="華康中黑體" panose="020B0509000000000000" pitchFamily="49" charset="-120"/>
          </a:endParaRPr>
        </a:p>
      </dgm:t>
    </dgm:pt>
    <dgm:pt modelId="{05B281F7-44E2-4E08-9DCB-C8A74699C75E}">
      <dgm:prSet phldrT="[文字]" custT="1"/>
      <dgm:spPr/>
      <dgm:t>
        <a:bodyPr/>
        <a:lstStyle/>
        <a:p>
          <a:r>
            <a:rPr lang="zh-TW" altLang="en-US" sz="2400" dirty="0" smtClean="0">
              <a:solidFill>
                <a:schemeClr val="tx1"/>
              </a:solidFill>
              <a:latin typeface="華康中黑體" panose="020B0509000000000000" pitchFamily="49" charset="-120"/>
              <a:ea typeface="華康中黑體" panose="020B0509000000000000" pitchFamily="49" charset="-120"/>
            </a:rPr>
            <a:t>團體</a:t>
          </a:r>
          <a:endParaRPr lang="zh-TW" altLang="en-US" sz="2400" dirty="0">
            <a:solidFill>
              <a:schemeClr val="tx1"/>
            </a:solidFill>
            <a:latin typeface="華康中黑體" panose="020B0509000000000000" pitchFamily="49" charset="-120"/>
            <a:ea typeface="華康中黑體" panose="020B0509000000000000" pitchFamily="49" charset="-120"/>
          </a:endParaRPr>
        </a:p>
      </dgm:t>
    </dgm:pt>
    <dgm:pt modelId="{1DFE4A5E-5C1D-4F80-B671-ED9F99BCEAAF}" type="parTrans" cxnId="{1EFD6763-963C-4A78-ABE6-D1FCB64FE84F}">
      <dgm:prSet/>
      <dgm:spPr/>
      <dgm:t>
        <a:bodyPr/>
        <a:lstStyle/>
        <a:p>
          <a:endParaRPr lang="zh-TW" altLang="en-US" sz="2400">
            <a:solidFill>
              <a:schemeClr val="tx1"/>
            </a:solidFill>
            <a:latin typeface="華康中黑體" panose="020B0509000000000000" pitchFamily="49" charset="-120"/>
            <a:ea typeface="華康中黑體" panose="020B0509000000000000" pitchFamily="49" charset="-120"/>
          </a:endParaRPr>
        </a:p>
      </dgm:t>
    </dgm:pt>
    <dgm:pt modelId="{FC02FC5F-499C-40BD-A0E9-8396F88C9C30}" type="sibTrans" cxnId="{1EFD6763-963C-4A78-ABE6-D1FCB64FE84F}">
      <dgm:prSet/>
      <dgm:spPr/>
      <dgm:t>
        <a:bodyPr/>
        <a:lstStyle/>
        <a:p>
          <a:endParaRPr lang="zh-TW" altLang="en-US" sz="2400">
            <a:solidFill>
              <a:schemeClr val="tx1"/>
            </a:solidFill>
            <a:latin typeface="華康中黑體" panose="020B0509000000000000" pitchFamily="49" charset="-120"/>
            <a:ea typeface="華康中黑體" panose="020B0509000000000000" pitchFamily="49" charset="-120"/>
          </a:endParaRPr>
        </a:p>
      </dgm:t>
    </dgm:pt>
    <dgm:pt modelId="{FFDA2917-4F2D-40C2-B4FB-34CA51B02556}" type="pres">
      <dgm:prSet presAssocID="{5BB6FDC7-66B0-4AC2-B469-E7477F49C36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7B63A0D-98EF-4826-9F06-CE1F6BD7520C}" type="pres">
      <dgm:prSet presAssocID="{91F4DF36-34CB-49A5-9F63-2DEC5A6B4E05}" presName="Name5" presStyleLbl="venn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D054C30-30E7-4340-8C72-881419061B5E}" type="pres">
      <dgm:prSet presAssocID="{03D01870-8525-43A6-B685-B0DB7E4D8F36}" presName="space" presStyleCnt="0"/>
      <dgm:spPr/>
    </dgm:pt>
    <dgm:pt modelId="{3BB7237D-A4E4-4037-A1DA-167BDAE6B04D}" type="pres">
      <dgm:prSet presAssocID="{0E168350-DC39-47E5-BCC0-896670E7286B}" presName="Name5" presStyleLbl="venn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1CA8CE6-A4A4-4862-A6C3-CDF2506A16BE}" type="pres">
      <dgm:prSet presAssocID="{39377190-8FCB-4F37-BC3E-77649CDF7184}" presName="space" presStyleCnt="0"/>
      <dgm:spPr/>
    </dgm:pt>
    <dgm:pt modelId="{9A2F19AF-225E-4239-A403-9C40237DEA3E}" type="pres">
      <dgm:prSet presAssocID="{54FA1DA4-C221-4AC4-BBA9-305F55A37DA3}" presName="Name5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855D242-0CE9-4A2D-9549-85B8672F9954}" type="pres">
      <dgm:prSet presAssocID="{DF83403B-B51B-4AA4-9F80-DD1667670926}" presName="space" presStyleCnt="0"/>
      <dgm:spPr/>
    </dgm:pt>
    <dgm:pt modelId="{3215B875-1B65-41E1-B7C4-8F850AAABCD1}" type="pres">
      <dgm:prSet presAssocID="{05B281F7-44E2-4E08-9DCB-C8A74699C75E}" presName="Name5" presStyleLbl="venn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5A4A343E-A21E-497C-97AC-0117BD979A47}" srcId="{5BB6FDC7-66B0-4AC2-B469-E7477F49C36C}" destId="{0E168350-DC39-47E5-BCC0-896670E7286B}" srcOrd="1" destOrd="0" parTransId="{EF7572B8-D6D1-4467-856F-3EC020E95C82}" sibTransId="{39377190-8FCB-4F37-BC3E-77649CDF7184}"/>
    <dgm:cxn modelId="{AC771B84-0BDF-48CC-9986-C9E715EA3923}" srcId="{5BB6FDC7-66B0-4AC2-B469-E7477F49C36C}" destId="{91F4DF36-34CB-49A5-9F63-2DEC5A6B4E05}" srcOrd="0" destOrd="0" parTransId="{BB6EB46C-3531-4B61-A665-570B3AD68FC6}" sibTransId="{03D01870-8525-43A6-B685-B0DB7E4D8F36}"/>
    <dgm:cxn modelId="{EF764FD6-8C35-49D8-A17A-16B6D015AC19}" type="presOf" srcId="{54FA1DA4-C221-4AC4-BBA9-305F55A37DA3}" destId="{9A2F19AF-225E-4239-A403-9C40237DEA3E}" srcOrd="0" destOrd="0" presId="urn:microsoft.com/office/officeart/2005/8/layout/venn3"/>
    <dgm:cxn modelId="{47A97C93-65B1-4A8E-8877-BE764426654E}" type="presOf" srcId="{05B281F7-44E2-4E08-9DCB-C8A74699C75E}" destId="{3215B875-1B65-41E1-B7C4-8F850AAABCD1}" srcOrd="0" destOrd="0" presId="urn:microsoft.com/office/officeart/2005/8/layout/venn3"/>
    <dgm:cxn modelId="{3F97ADFB-A6F9-4DB3-8B1D-8E15FEE448FF}" type="presOf" srcId="{0E168350-DC39-47E5-BCC0-896670E7286B}" destId="{3BB7237D-A4E4-4037-A1DA-167BDAE6B04D}" srcOrd="0" destOrd="0" presId="urn:microsoft.com/office/officeart/2005/8/layout/venn3"/>
    <dgm:cxn modelId="{1EFD6763-963C-4A78-ABE6-D1FCB64FE84F}" srcId="{5BB6FDC7-66B0-4AC2-B469-E7477F49C36C}" destId="{05B281F7-44E2-4E08-9DCB-C8A74699C75E}" srcOrd="3" destOrd="0" parTransId="{1DFE4A5E-5C1D-4F80-B671-ED9F99BCEAAF}" sibTransId="{FC02FC5F-499C-40BD-A0E9-8396F88C9C30}"/>
    <dgm:cxn modelId="{540787C4-491C-49EF-B0EF-E320B8C3D097}" srcId="{5BB6FDC7-66B0-4AC2-B469-E7477F49C36C}" destId="{54FA1DA4-C221-4AC4-BBA9-305F55A37DA3}" srcOrd="2" destOrd="0" parTransId="{64B2D6DB-9E7B-4860-834D-BC3ABF002FE4}" sibTransId="{DF83403B-B51B-4AA4-9F80-DD1667670926}"/>
    <dgm:cxn modelId="{B6459992-80FE-4BD9-AAB9-DCB7BA1F7F48}" type="presOf" srcId="{5BB6FDC7-66B0-4AC2-B469-E7477F49C36C}" destId="{FFDA2917-4F2D-40C2-B4FB-34CA51B02556}" srcOrd="0" destOrd="0" presId="urn:microsoft.com/office/officeart/2005/8/layout/venn3"/>
    <dgm:cxn modelId="{8B662A78-FCDF-4920-AF10-11BF903DA857}" type="presOf" srcId="{91F4DF36-34CB-49A5-9F63-2DEC5A6B4E05}" destId="{37B63A0D-98EF-4826-9F06-CE1F6BD7520C}" srcOrd="0" destOrd="0" presId="urn:microsoft.com/office/officeart/2005/8/layout/venn3"/>
    <dgm:cxn modelId="{936ED695-A84B-401F-9417-9F9D026AB971}" type="presParOf" srcId="{FFDA2917-4F2D-40C2-B4FB-34CA51B02556}" destId="{37B63A0D-98EF-4826-9F06-CE1F6BD7520C}" srcOrd="0" destOrd="0" presId="urn:microsoft.com/office/officeart/2005/8/layout/venn3"/>
    <dgm:cxn modelId="{17D53FB7-6F83-4D6B-9109-2FDFEB6AEC67}" type="presParOf" srcId="{FFDA2917-4F2D-40C2-B4FB-34CA51B02556}" destId="{FD054C30-30E7-4340-8C72-881419061B5E}" srcOrd="1" destOrd="0" presId="urn:microsoft.com/office/officeart/2005/8/layout/venn3"/>
    <dgm:cxn modelId="{EEA79A4F-6A94-4EEE-A03B-3DD2F55AAAFB}" type="presParOf" srcId="{FFDA2917-4F2D-40C2-B4FB-34CA51B02556}" destId="{3BB7237D-A4E4-4037-A1DA-167BDAE6B04D}" srcOrd="2" destOrd="0" presId="urn:microsoft.com/office/officeart/2005/8/layout/venn3"/>
    <dgm:cxn modelId="{1FC3940A-F554-4131-AE89-7C8C59D84796}" type="presParOf" srcId="{FFDA2917-4F2D-40C2-B4FB-34CA51B02556}" destId="{11CA8CE6-A4A4-4862-A6C3-CDF2506A16BE}" srcOrd="3" destOrd="0" presId="urn:microsoft.com/office/officeart/2005/8/layout/venn3"/>
    <dgm:cxn modelId="{12A82F9D-8D66-4347-ABD0-E689D2180673}" type="presParOf" srcId="{FFDA2917-4F2D-40C2-B4FB-34CA51B02556}" destId="{9A2F19AF-225E-4239-A403-9C40237DEA3E}" srcOrd="4" destOrd="0" presId="urn:microsoft.com/office/officeart/2005/8/layout/venn3"/>
    <dgm:cxn modelId="{C6D37CD5-BE46-4192-A37A-5367F2823D4F}" type="presParOf" srcId="{FFDA2917-4F2D-40C2-B4FB-34CA51B02556}" destId="{9855D242-0CE9-4A2D-9549-85B8672F9954}" srcOrd="5" destOrd="0" presId="urn:microsoft.com/office/officeart/2005/8/layout/venn3"/>
    <dgm:cxn modelId="{9DC1E32B-0A0E-40F8-8E64-183D80767947}" type="presParOf" srcId="{FFDA2917-4F2D-40C2-B4FB-34CA51B02556}" destId="{3215B875-1B65-41E1-B7C4-8F850AAABCD1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B63A0D-98EF-4826-9F06-CE1F6BD7520C}">
      <dsp:nvSpPr>
        <dsp:cNvPr id="0" name=""/>
        <dsp:cNvSpPr/>
      </dsp:nvSpPr>
      <dsp:spPr>
        <a:xfrm>
          <a:off x="479970" y="623"/>
          <a:ext cx="1510605" cy="1510605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3134" tIns="30480" rIns="83134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>
              <a:solidFill>
                <a:schemeClr val="tx1"/>
              </a:solidFill>
              <a:latin typeface="華康中黑體" panose="020B0509000000000000" pitchFamily="49" charset="-120"/>
              <a:ea typeface="華康中黑體" panose="020B0509000000000000" pitchFamily="49" charset="-120"/>
            </a:rPr>
            <a:t>個體</a:t>
          </a:r>
          <a:endParaRPr lang="zh-TW" altLang="en-US" sz="2400" kern="1200" dirty="0">
            <a:solidFill>
              <a:schemeClr val="tx1"/>
            </a:solidFill>
            <a:latin typeface="華康中黑體" panose="020B0509000000000000" pitchFamily="49" charset="-120"/>
            <a:ea typeface="華康中黑體" panose="020B0509000000000000" pitchFamily="49" charset="-120"/>
          </a:endParaRPr>
        </a:p>
      </dsp:txBody>
      <dsp:txXfrm>
        <a:off x="701193" y="221846"/>
        <a:ext cx="1068159" cy="1068159"/>
      </dsp:txXfrm>
    </dsp:sp>
    <dsp:sp modelId="{3BB7237D-A4E4-4037-A1DA-167BDAE6B04D}">
      <dsp:nvSpPr>
        <dsp:cNvPr id="0" name=""/>
        <dsp:cNvSpPr/>
      </dsp:nvSpPr>
      <dsp:spPr>
        <a:xfrm>
          <a:off x="1688455" y="623"/>
          <a:ext cx="1510605" cy="1510605"/>
        </a:xfrm>
        <a:prstGeom prst="ellipse">
          <a:avLst/>
        </a:prstGeom>
        <a:solidFill>
          <a:schemeClr val="accent3">
            <a:alpha val="50000"/>
            <a:hueOff val="3750088"/>
            <a:satOff val="-5627"/>
            <a:lumOff val="-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3134" tIns="30480" rIns="83134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>
              <a:solidFill>
                <a:schemeClr val="tx1"/>
              </a:solidFill>
              <a:latin typeface="華康中黑體" panose="020B0509000000000000" pitchFamily="49" charset="-120"/>
              <a:ea typeface="華康中黑體" panose="020B0509000000000000" pitchFamily="49" charset="-120"/>
            </a:rPr>
            <a:t>家庭</a:t>
          </a:r>
          <a:endParaRPr lang="zh-TW" altLang="en-US" sz="2400" kern="1200" dirty="0">
            <a:solidFill>
              <a:schemeClr val="tx1"/>
            </a:solidFill>
            <a:latin typeface="華康中黑體" panose="020B0509000000000000" pitchFamily="49" charset="-120"/>
            <a:ea typeface="華康中黑體" panose="020B0509000000000000" pitchFamily="49" charset="-120"/>
          </a:endParaRPr>
        </a:p>
      </dsp:txBody>
      <dsp:txXfrm>
        <a:off x="1909678" y="221846"/>
        <a:ext cx="1068159" cy="1068159"/>
      </dsp:txXfrm>
    </dsp:sp>
    <dsp:sp modelId="{9A2F19AF-225E-4239-A403-9C40237DEA3E}">
      <dsp:nvSpPr>
        <dsp:cNvPr id="0" name=""/>
        <dsp:cNvSpPr/>
      </dsp:nvSpPr>
      <dsp:spPr>
        <a:xfrm>
          <a:off x="2896939" y="623"/>
          <a:ext cx="1510605" cy="1510605"/>
        </a:xfrm>
        <a:prstGeom prst="ellipse">
          <a:avLst/>
        </a:prstGeom>
        <a:solidFill>
          <a:schemeClr val="accent3">
            <a:alpha val="50000"/>
            <a:hueOff val="7500176"/>
            <a:satOff val="-11253"/>
            <a:lumOff val="-18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3134" tIns="30480" rIns="83134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>
              <a:solidFill>
                <a:schemeClr val="tx1"/>
              </a:solidFill>
              <a:latin typeface="華康中黑體" panose="020B0509000000000000" pitchFamily="49" charset="-120"/>
              <a:ea typeface="華康中黑體" panose="020B0509000000000000" pitchFamily="49" charset="-120"/>
            </a:rPr>
            <a:t>社區</a:t>
          </a:r>
          <a:endParaRPr lang="zh-TW" altLang="en-US" sz="2400" kern="1200" dirty="0">
            <a:solidFill>
              <a:schemeClr val="tx1"/>
            </a:solidFill>
            <a:latin typeface="華康中黑體" panose="020B0509000000000000" pitchFamily="49" charset="-120"/>
            <a:ea typeface="華康中黑體" panose="020B0509000000000000" pitchFamily="49" charset="-120"/>
          </a:endParaRPr>
        </a:p>
      </dsp:txBody>
      <dsp:txXfrm>
        <a:off x="3118162" y="221846"/>
        <a:ext cx="1068159" cy="1068159"/>
      </dsp:txXfrm>
    </dsp:sp>
    <dsp:sp modelId="{3215B875-1B65-41E1-B7C4-8F850AAABCD1}">
      <dsp:nvSpPr>
        <dsp:cNvPr id="0" name=""/>
        <dsp:cNvSpPr/>
      </dsp:nvSpPr>
      <dsp:spPr>
        <a:xfrm>
          <a:off x="4105423" y="623"/>
          <a:ext cx="1510605" cy="1510605"/>
        </a:xfrm>
        <a:prstGeom prst="ellipse">
          <a:avLst/>
        </a:prstGeom>
        <a:solidFill>
          <a:schemeClr val="accent3">
            <a:alpha val="50000"/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3134" tIns="30480" rIns="83134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>
              <a:solidFill>
                <a:schemeClr val="tx1"/>
              </a:solidFill>
              <a:latin typeface="華康中黑體" panose="020B0509000000000000" pitchFamily="49" charset="-120"/>
              <a:ea typeface="華康中黑體" panose="020B0509000000000000" pitchFamily="49" charset="-120"/>
            </a:rPr>
            <a:t>團體</a:t>
          </a:r>
          <a:endParaRPr lang="zh-TW" altLang="en-US" sz="2400" kern="1200" dirty="0">
            <a:solidFill>
              <a:schemeClr val="tx1"/>
            </a:solidFill>
            <a:latin typeface="華康中黑體" panose="020B0509000000000000" pitchFamily="49" charset="-120"/>
            <a:ea typeface="華康中黑體" panose="020B0509000000000000" pitchFamily="49" charset="-120"/>
          </a:endParaRPr>
        </a:p>
      </dsp:txBody>
      <dsp:txXfrm>
        <a:off x="4326646" y="221846"/>
        <a:ext cx="1068159" cy="10681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A7B7480-D43D-4E8D-A424-771D0E59D32D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B7CBA7B-DE08-49E0-9EFD-A916981354A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802256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375E7C5-5084-4DDD-8808-8090C53F87DD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0856150-61AC-4812-BF6F-63FE95DE830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68797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26D028-79AB-45D6-B944-89F2DD27C111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F4A2B6-D04F-4630-8CFA-C1B10ED0CAF2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7" name="Text Box 11"/>
          <p:cNvSpPr txBox="1">
            <a:spLocks noChangeArrowheads="1"/>
          </p:cNvSpPr>
          <p:nvPr userDrawn="1"/>
        </p:nvSpPr>
        <p:spPr bwMode="auto">
          <a:xfrm>
            <a:off x="-142" y="6584533"/>
            <a:ext cx="3697499" cy="27699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xtLst/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TW" altLang="en-US" sz="1200" b="1" dirty="0" smtClean="0">
                <a:ea typeface="新細明體" pitchFamily="18" charset="-120"/>
              </a:rPr>
              <a:t>解析</a:t>
            </a:r>
            <a:r>
              <a:rPr lang="zh-TW" altLang="en-US" sz="1200" b="1" dirty="0">
                <a:ea typeface="新細明體" pitchFamily="18" charset="-120"/>
              </a:rPr>
              <a:t>消費者</a:t>
            </a:r>
            <a:r>
              <a:rPr lang="zh-TW" altLang="en-US" sz="1200" b="1" dirty="0" smtClean="0">
                <a:ea typeface="新細明體" pitchFamily="18" charset="-120"/>
              </a:rPr>
              <a:t>行為</a:t>
            </a:r>
            <a:r>
              <a:rPr lang="en-US" altLang="zh-TW" sz="1200" b="1" dirty="0" smtClean="0">
                <a:ea typeface="新細明體" pitchFamily="18" charset="-120"/>
              </a:rPr>
              <a:t>．</a:t>
            </a:r>
            <a:r>
              <a:rPr lang="zh-TW" altLang="en-US" sz="1200" b="1" dirty="0">
                <a:ea typeface="新細明體" pitchFamily="18" charset="-120"/>
              </a:rPr>
              <a:t>謝明慧</a:t>
            </a:r>
            <a:r>
              <a:rPr lang="zh-TW" altLang="en-US" sz="1200" b="1" dirty="0" smtClean="0">
                <a:ea typeface="新細明體" pitchFamily="18" charset="-120"/>
              </a:rPr>
              <a:t>、吳淑玲著</a:t>
            </a:r>
            <a:r>
              <a:rPr lang="zh-TW" altLang="en-US" sz="1200" b="1" dirty="0">
                <a:ea typeface="新細明體" pitchFamily="18" charset="-120"/>
              </a:rPr>
              <a:t>．前程文化出版</a:t>
            </a:r>
          </a:p>
        </p:txBody>
      </p:sp>
    </p:spTree>
    <p:extLst>
      <p:ext uri="{BB962C8B-B14F-4D97-AF65-F5344CB8AC3E}">
        <p14:creationId xmlns:p14="http://schemas.microsoft.com/office/powerpoint/2010/main" val="3085028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0B1E34-8214-40AB-A0F3-1FFD06472209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9D8259-B012-42C6-9F13-D85A58BFDDF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15761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668946-8AEA-4DED-AF91-B2D0A2032D9E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7E5B21-2A4B-4F82-B73B-2C7C2A7F371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696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華康新特明體" panose="02020909000000000000" pitchFamily="49" charset="-12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華康中黑體" panose="020B0509000000000000" pitchFamily="49" charset="-12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華康中黑體" panose="020B0509000000000000" pitchFamily="49" charset="-12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華康中黑體" panose="020B0509000000000000" pitchFamily="49" charset="-12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華康中黑體" panose="020B0509000000000000" pitchFamily="49" charset="-12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華康中黑體" panose="020B0509000000000000" pitchFamily="49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B47038-217D-4E42-84E4-5378FEE39A73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E41C19-33EC-49B3-870D-A697ACEF26E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24060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4F47C5-884E-4FE1-B541-EF6894CC0438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B91FC7-03A5-470F-A198-519F291601A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6294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7ABF2A-186A-448E-A8F8-F340E709E7BC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39F629-5D1F-4347-A606-26430C1B8CF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157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E89E58-DAB7-4FF9-B02D-64A0F158F7D8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C9FBD7-57B8-4415-A1A9-39F74323183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1236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3F4F1B-E84D-490A-B1C9-117A11327D70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8F5EFC-1DEB-4AEA-8AAB-6732BB52818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57166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5095FC-0627-44D5-B71B-9839AB7CF2FD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53B854-5ECB-482D-9A58-F0DE135D867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380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88113E-7D63-47E2-BCA2-64C5AF876D31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5C57EA-6E7A-4EC8-B354-F13CB47122A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46772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856936-42E9-4A57-ACDA-6C19DE0C422A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2E097B-7F8E-41DA-B615-CAFFC9CAAE5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0092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232C6206-79DB-448C-9824-1E28D0FF51F8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BDC2F1F4-B8F8-4D5F-BC43-3B994CB94D8A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0" y="3776870"/>
            <a:ext cx="4002157" cy="1545673"/>
          </a:xfrm>
        </p:spPr>
        <p:txBody>
          <a:bodyPr/>
          <a:lstStyle/>
          <a:p>
            <a:pPr eaLnBrk="1" hangingPunct="1"/>
            <a:r>
              <a:rPr lang="en-US" altLang="en-US" sz="4000" b="1" dirty="0" smtClean="0">
                <a:solidFill>
                  <a:schemeClr val="bg1"/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rPr>
              <a:t>第</a:t>
            </a:r>
            <a:r>
              <a:rPr lang="en-US" altLang="zh-TW" sz="4000" b="1" dirty="0" smtClean="0">
                <a:solidFill>
                  <a:schemeClr val="bg1"/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rPr>
              <a:t>5</a:t>
            </a:r>
            <a:r>
              <a:rPr lang="en-US" altLang="en-US" sz="4000" b="1" dirty="0" smtClean="0">
                <a:solidFill>
                  <a:schemeClr val="bg1"/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rPr>
              <a:t>章</a:t>
            </a:r>
            <a:br>
              <a:rPr lang="en-US" altLang="en-US" sz="4000" b="1" dirty="0" smtClean="0">
                <a:solidFill>
                  <a:schemeClr val="bg1"/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rPr>
            </a:br>
            <a:r>
              <a:rPr lang="zh-TW" altLang="en-US" sz="4000" b="1" dirty="0">
                <a:solidFill>
                  <a:schemeClr val="bg1"/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rPr>
              <a:t>消費者的自我</a:t>
            </a:r>
          </a:p>
        </p:txBody>
      </p:sp>
      <p:sp>
        <p:nvSpPr>
          <p:cNvPr id="5" name="副標題 2"/>
          <p:cNvSpPr txBox="1">
            <a:spLocks/>
          </p:cNvSpPr>
          <p:nvPr/>
        </p:nvSpPr>
        <p:spPr bwMode="auto">
          <a:xfrm>
            <a:off x="5076533" y="6014028"/>
            <a:ext cx="3205154" cy="489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2800" b="1" dirty="0" smtClean="0">
                <a:solidFill>
                  <a:schemeClr val="bg1"/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rPr>
              <a:t>授課教師：</a:t>
            </a:r>
            <a:endParaRPr lang="en-US" altLang="zh-TW" sz="2800" b="1" dirty="0" smtClean="0">
              <a:solidFill>
                <a:schemeClr val="bg1"/>
              </a:solidFill>
              <a:latin typeface="華康中黑體" panose="020B0509000000000000" pitchFamily="49" charset="-120"/>
              <a:ea typeface="華康中黑體" panose="020B0509000000000000" pitchFamily="49" charset="-120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-142" y="6584533"/>
            <a:ext cx="3697499" cy="27699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xtLst/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TW" altLang="en-US" sz="1200" b="1" dirty="0" smtClean="0">
                <a:ea typeface="新細明體" pitchFamily="18" charset="-120"/>
              </a:rPr>
              <a:t>解析</a:t>
            </a:r>
            <a:r>
              <a:rPr lang="zh-TW" altLang="en-US" sz="1200" b="1" dirty="0">
                <a:ea typeface="新細明體" pitchFamily="18" charset="-120"/>
              </a:rPr>
              <a:t>消費者</a:t>
            </a:r>
            <a:r>
              <a:rPr lang="zh-TW" altLang="en-US" sz="1200" b="1" dirty="0" smtClean="0">
                <a:ea typeface="新細明體" pitchFamily="18" charset="-120"/>
              </a:rPr>
              <a:t>行為</a:t>
            </a:r>
            <a:r>
              <a:rPr lang="en-US" altLang="zh-TW" sz="1200" b="1" dirty="0" smtClean="0">
                <a:ea typeface="新細明體" pitchFamily="18" charset="-120"/>
              </a:rPr>
              <a:t>．</a:t>
            </a:r>
            <a:r>
              <a:rPr lang="zh-TW" altLang="en-US" sz="1200" b="1" dirty="0">
                <a:ea typeface="新細明體" pitchFamily="18" charset="-120"/>
              </a:rPr>
              <a:t>謝明慧</a:t>
            </a:r>
            <a:r>
              <a:rPr lang="zh-TW" altLang="en-US" sz="1200" b="1" dirty="0" smtClean="0">
                <a:ea typeface="新細明體" pitchFamily="18" charset="-120"/>
              </a:rPr>
              <a:t>、吳淑玲著</a:t>
            </a:r>
            <a:r>
              <a:rPr lang="zh-TW" altLang="en-US" sz="1200" b="1" dirty="0">
                <a:ea typeface="新細明體" pitchFamily="18" charset="-120"/>
              </a:rPr>
              <a:t>．前程文化出版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引導思考案例</a:t>
            </a:r>
            <a:endParaRPr lang="en-US" alt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31304" y="1528073"/>
            <a:ext cx="8454887" cy="414385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TW" altLang="en-US" dirty="0"/>
              <a:t>每個人都有自己想要呈現出來的形象、或希望被大家認可的樣貌，因此消費者多會善用一些產品，去幫助自己達到這樣的目的。而消費者在產品選擇上的差異，都反映出了他們對於自我概念上的差異度。行銷人員可要細心地觀察與推敲出消費者想要呈現出來的形象、或希望被大家認可的樣是什麼，而什麼產品能有助於達到這樣的目的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75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98782" y="221630"/>
            <a:ext cx="8825948" cy="1325562"/>
          </a:xfrm>
        </p:spPr>
        <p:txBody>
          <a:bodyPr/>
          <a:lstStyle/>
          <a:p>
            <a:r>
              <a:rPr lang="zh-TW" altLang="en-US" dirty="0" smtClean="0"/>
              <a:t>單元</a:t>
            </a:r>
            <a:r>
              <a:rPr lang="en-US" altLang="zh-TW" dirty="0" smtClean="0"/>
              <a:t>1</a:t>
            </a:r>
            <a:r>
              <a:rPr lang="zh-TW" altLang="en-US" dirty="0" smtClean="0"/>
              <a:t>  我</a:t>
            </a:r>
            <a:r>
              <a:rPr lang="zh-TW" altLang="en-US" dirty="0"/>
              <a:t>就是</a:t>
            </a:r>
            <a:r>
              <a:rPr lang="zh-TW" altLang="en-US" dirty="0" smtClean="0"/>
              <a:t>我</a:t>
            </a:r>
            <a:r>
              <a:rPr lang="zh-TW" altLang="en-US" dirty="0"/>
              <a:t>──</a:t>
            </a:r>
            <a:r>
              <a:rPr lang="zh-TW" altLang="en-US" dirty="0" smtClean="0"/>
              <a:t>自我</a:t>
            </a:r>
            <a:r>
              <a:rPr lang="zh-TW" altLang="en-US" dirty="0"/>
              <a:t>概念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0444"/>
            <a:ext cx="8395252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/>
              <a:t>自我概念（</a:t>
            </a:r>
            <a:r>
              <a:rPr lang="en-US" altLang="zh-TW" dirty="0"/>
              <a:t>Self-Concept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marL="792000" lvl="1" indent="-288000" eaLnBrk="1" hangingPunct="1">
              <a:buFont typeface="華康中圓體" panose="020F0509000000000000" pitchFamily="49" charset="-120"/>
              <a:buChar char="-"/>
            </a:pPr>
            <a:r>
              <a:rPr lang="zh-TW" altLang="en-US" dirty="0"/>
              <a:t>指的是一個個體的信仰，個體相信自己所擁有什麼樣的特質</a:t>
            </a:r>
            <a:endParaRPr lang="en-US" altLang="zh-TW" dirty="0"/>
          </a:p>
          <a:p>
            <a:pPr marL="792000" lvl="1" indent="-288000" eaLnBrk="1" hangingPunct="1">
              <a:buFont typeface="華康中圓體" panose="020F0509000000000000" pitchFamily="49" charset="-120"/>
              <a:buChar char="-"/>
            </a:pPr>
            <a:r>
              <a:rPr lang="zh-TW" altLang="en-US" dirty="0"/>
              <a:t>包含二件事</a:t>
            </a:r>
            <a:endParaRPr lang="en-US" altLang="zh-TW" dirty="0"/>
          </a:p>
          <a:p>
            <a:pPr marL="1044000" lvl="1" eaLnBrk="1" hangingPunct="1">
              <a:buFont typeface="Wingdings" panose="05000000000000000000" pitchFamily="2" charset="2"/>
              <a:buChar char="Ø"/>
            </a:pPr>
            <a:r>
              <a:rPr lang="zh-TW" altLang="en-US" sz="2400" dirty="0"/>
              <a:t>每一個人相信自己所擁有什麼樣的特質</a:t>
            </a:r>
            <a:endParaRPr lang="en-US" altLang="zh-TW" sz="2400" dirty="0"/>
          </a:p>
          <a:p>
            <a:pPr marL="1044000" lvl="1" eaLnBrk="1" hangingPunct="1">
              <a:buFont typeface="Wingdings" panose="05000000000000000000" pitchFamily="2" charset="2"/>
              <a:buChar char="Ø"/>
            </a:pPr>
            <a:r>
              <a:rPr lang="zh-TW" altLang="en-US" sz="2400" dirty="0"/>
              <a:t>還要加以評估所有特質</a:t>
            </a:r>
            <a:endParaRPr lang="en-US" altLang="zh-TW" sz="2400" dirty="0"/>
          </a:p>
          <a:p>
            <a:endParaRPr lang="en-US" altLang="zh-TW" dirty="0"/>
          </a:p>
          <a:p>
            <a:pPr eaLnBrk="1" hangingPunct="1"/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0953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78296" y="221630"/>
            <a:ext cx="8574156" cy="1325562"/>
          </a:xfrm>
        </p:spPr>
        <p:txBody>
          <a:bodyPr/>
          <a:lstStyle/>
          <a:p>
            <a:r>
              <a:rPr lang="zh-TW" altLang="en-US" dirty="0" smtClean="0"/>
              <a:t>單元</a:t>
            </a:r>
            <a:r>
              <a:rPr lang="en-US" altLang="zh-TW" dirty="0" smtClean="0"/>
              <a:t>2  </a:t>
            </a:r>
            <a:r>
              <a:rPr lang="zh-TW" altLang="en-US" dirty="0" smtClean="0"/>
              <a:t>多重我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0444"/>
            <a:ext cx="8395252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/>
              <a:t>身份認同</a:t>
            </a:r>
            <a:r>
              <a:rPr lang="en-US" altLang="zh-TW" dirty="0" smtClean="0"/>
              <a:t>VS</a:t>
            </a:r>
            <a:r>
              <a:rPr lang="en-US" altLang="zh-TW" dirty="0"/>
              <a:t>.</a:t>
            </a:r>
            <a:r>
              <a:rPr lang="zh-TW" altLang="en-US" dirty="0"/>
              <a:t>自我概念</a:t>
            </a:r>
            <a:endParaRPr lang="en-US" altLang="en-US" sz="2800" dirty="0"/>
          </a:p>
          <a:p>
            <a:pPr marL="792000" lvl="1" indent="-288000" eaLnBrk="1" hangingPunct="1">
              <a:buFont typeface="華康中圓體" panose="020F0509000000000000" pitchFamily="49" charset="-120"/>
              <a:buChar char="-"/>
            </a:pPr>
            <a:r>
              <a:rPr lang="zh-TW" altLang="en-US" dirty="0" smtClean="0"/>
              <a:t>身份</a:t>
            </a:r>
            <a:r>
              <a:rPr lang="zh-TW" altLang="en-US" dirty="0"/>
              <a:t>是否稱職與社會文化有很大的關聯性</a:t>
            </a:r>
            <a:endParaRPr lang="en-US" altLang="zh-TW" dirty="0"/>
          </a:p>
          <a:p>
            <a:pPr marL="792000" lvl="1" indent="-288000" eaLnBrk="1" hangingPunct="1">
              <a:buFont typeface="華康中圓體" panose="020F0509000000000000" pitchFamily="49" charset="-120"/>
              <a:buChar char="-"/>
            </a:pPr>
            <a:r>
              <a:rPr lang="zh-TW" altLang="en-US" dirty="0"/>
              <a:t>不同的身份認定的影響</a:t>
            </a:r>
            <a:endParaRPr lang="en-US" altLang="zh-TW" dirty="0"/>
          </a:p>
          <a:p>
            <a:pPr marL="1044000" lvl="1" eaLnBrk="1" hangingPunct="1">
              <a:buFont typeface="Wingdings" panose="05000000000000000000" pitchFamily="2" charset="2"/>
              <a:buChar char="Ø"/>
            </a:pPr>
            <a:r>
              <a:rPr lang="zh-TW" altLang="en-US" sz="2400" dirty="0"/>
              <a:t>會影響到每一個人的自我概念的建構</a:t>
            </a:r>
            <a:endParaRPr lang="en-US" altLang="zh-TW" sz="2400" dirty="0"/>
          </a:p>
          <a:p>
            <a:pPr marL="1044000" lvl="1" eaLnBrk="1" hangingPunct="1">
              <a:buFont typeface="Wingdings" panose="05000000000000000000" pitchFamily="2" charset="2"/>
              <a:buChar char="Ø"/>
            </a:pPr>
            <a:r>
              <a:rPr lang="zh-TW" altLang="en-US" sz="2400" dirty="0"/>
              <a:t>會影響到個體的消費決策</a:t>
            </a:r>
            <a:endParaRPr lang="en-US" altLang="zh-TW" sz="2400" dirty="0"/>
          </a:p>
          <a:p>
            <a:pPr marL="792000" lvl="1" indent="-288000" eaLnBrk="1" hangingPunct="1">
              <a:buFont typeface="華康中圓體" panose="020F0509000000000000" pitchFamily="49" charset="-120"/>
              <a:buChar char="-"/>
            </a:pPr>
            <a:r>
              <a:rPr lang="zh-TW" altLang="en-US" dirty="0"/>
              <a:t>行銷活動設計上，若能仔細地描繪出產品對消費者扮演特定角色的實質幫助，將更能吸引消費者前來購買</a:t>
            </a:r>
          </a:p>
          <a:p>
            <a:pPr marL="792000" lvl="1" indent="-288000" eaLnBrk="1" hangingPunct="1">
              <a:buFont typeface="華康中圓體" panose="020F0509000000000000" pitchFamily="49" charset="-120"/>
              <a:buChar char="-"/>
            </a:pPr>
            <a:endParaRPr lang="en-US" altLang="zh-TW" dirty="0"/>
          </a:p>
          <a:p>
            <a:pPr marL="792000" lvl="1" indent="-288000" eaLnBrk="1" hangingPunct="1">
              <a:buFont typeface="華康中圓體" panose="020F0509000000000000" pitchFamily="49" charset="-120"/>
              <a:buChar char="-"/>
            </a:pPr>
            <a:endParaRPr lang="en-US" altLang="zh-TW" dirty="0"/>
          </a:p>
          <a:p>
            <a:pPr marL="792000" lvl="1" indent="-288000" eaLnBrk="1" hangingPunct="1">
              <a:buFont typeface="華康中圓體" panose="020F0509000000000000" pitchFamily="49" charset="-120"/>
              <a:buChar char="-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2949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78296" y="221630"/>
            <a:ext cx="8574156" cy="1325562"/>
          </a:xfrm>
        </p:spPr>
        <p:txBody>
          <a:bodyPr/>
          <a:lstStyle/>
          <a:p>
            <a:r>
              <a:rPr lang="zh-TW" altLang="en-US" dirty="0"/>
              <a:t>單元</a:t>
            </a:r>
            <a:r>
              <a:rPr lang="en-US" altLang="zh-TW" dirty="0"/>
              <a:t>3</a:t>
            </a:r>
            <a:r>
              <a:rPr lang="zh-TW" altLang="en-US" dirty="0"/>
              <a:t>  自我意識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0444"/>
            <a:ext cx="8395252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/>
              <a:t>自我意識（</a:t>
            </a:r>
            <a:r>
              <a:rPr lang="en-US" altLang="zh-TW" dirty="0"/>
              <a:t>Self-Consciousness</a:t>
            </a:r>
            <a:r>
              <a:rPr lang="zh-TW" altLang="en-US" dirty="0" smtClean="0"/>
              <a:t>）</a:t>
            </a:r>
          </a:p>
          <a:p>
            <a:pPr marL="792000" lvl="1" indent="-288000" eaLnBrk="1" hangingPunct="1">
              <a:buFont typeface="華康中圓體" panose="020F0509000000000000" pitchFamily="49" charset="-120"/>
              <a:buChar char="-"/>
            </a:pPr>
            <a:r>
              <a:rPr lang="zh-TW" altLang="en-US" dirty="0" smtClean="0"/>
              <a:t>定義</a:t>
            </a:r>
            <a:endParaRPr lang="en-US" altLang="zh-TW" dirty="0"/>
          </a:p>
          <a:p>
            <a:pPr marL="1044000" lvl="1" eaLnBrk="1" hangingPunct="1">
              <a:buFont typeface="Wingdings" panose="05000000000000000000" pitchFamily="2" charset="2"/>
              <a:buChar char="Ø"/>
            </a:pPr>
            <a:r>
              <a:rPr lang="zh-TW" altLang="en-US" sz="2400" dirty="0"/>
              <a:t>每個人對於自我存在的知覺性的強弱不同</a:t>
            </a:r>
            <a:endParaRPr lang="en-US" altLang="zh-TW" sz="2400" dirty="0"/>
          </a:p>
          <a:p>
            <a:pPr marL="792000" lvl="1" indent="-288000" eaLnBrk="1" hangingPunct="1">
              <a:buFont typeface="華康中圓體" panose="020F0509000000000000" pitchFamily="49" charset="-120"/>
              <a:buChar char="-"/>
            </a:pPr>
            <a:r>
              <a:rPr lang="zh-TW" altLang="en-US" dirty="0"/>
              <a:t>一個自我意識愈強的人，就比較會在乎別人對自己的看法，因而會花較多的時間去觀察別人對自己的反應，也比較會因為別人的看法而去調整自己的行為</a:t>
            </a:r>
          </a:p>
          <a:p>
            <a:pPr marL="792000" lvl="1" indent="-288000" eaLnBrk="1" hangingPunct="1">
              <a:buFont typeface="華康中圓體" panose="020F0509000000000000" pitchFamily="49" charset="-120"/>
              <a:buChar char="-"/>
            </a:pPr>
            <a:endParaRPr lang="zh-TW" altLang="en-US" dirty="0" smtClean="0"/>
          </a:p>
          <a:p>
            <a:endParaRPr lang="en-US" altLang="zh-TW" dirty="0"/>
          </a:p>
          <a:p>
            <a:pPr marL="792000" lvl="1" indent="-288000" eaLnBrk="1" hangingPunct="1">
              <a:buFont typeface="華康中圓體" panose="020F0509000000000000" pitchFamily="49" charset="-120"/>
              <a:buChar char="-"/>
            </a:pPr>
            <a:endParaRPr lang="en-US" altLang="zh-TW" dirty="0"/>
          </a:p>
          <a:p>
            <a:pPr marL="792000" lvl="1" indent="-288000" eaLnBrk="1" hangingPunct="1">
              <a:buFont typeface="華康中圓體" panose="020F0509000000000000" pitchFamily="49" charset="-120"/>
              <a:buChar char="-"/>
            </a:pPr>
            <a:endParaRPr lang="en-US" altLang="zh-TW" dirty="0"/>
          </a:p>
          <a:p>
            <a:pPr marL="792000" lvl="1" indent="-288000" eaLnBrk="1" hangingPunct="1">
              <a:buFont typeface="華康中圓體" panose="020F0509000000000000" pitchFamily="49" charset="-120"/>
              <a:buChar char="-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0816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78296" y="221630"/>
            <a:ext cx="8574156" cy="1325562"/>
          </a:xfrm>
        </p:spPr>
        <p:txBody>
          <a:bodyPr/>
          <a:lstStyle/>
          <a:p>
            <a:pPr marL="0" indent="0"/>
            <a:r>
              <a:rPr lang="zh-TW" altLang="en-US" dirty="0" smtClean="0"/>
              <a:t>單元</a:t>
            </a:r>
            <a:r>
              <a:rPr lang="en-US" altLang="zh-TW" dirty="0" smtClean="0"/>
              <a:t>4</a:t>
            </a:r>
            <a:r>
              <a:rPr lang="zh-TW" altLang="en-US" dirty="0" smtClean="0"/>
              <a:t>  延伸</a:t>
            </a:r>
            <a:r>
              <a:rPr lang="zh-TW" altLang="en-US" dirty="0"/>
              <a:t>我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0444"/>
            <a:ext cx="8395252" cy="4933122"/>
          </a:xfrm>
        </p:spPr>
        <p:txBody>
          <a:bodyPr>
            <a:normAutofit/>
          </a:bodyPr>
          <a:lstStyle/>
          <a:p>
            <a:pPr marL="342900" lvl="1" indent="-342900" eaLnBrk="1" hangingPunct="1">
              <a:buFont typeface="Arial" pitchFamily="34" charset="0"/>
              <a:buChar char="•"/>
            </a:pPr>
            <a:r>
              <a:rPr lang="zh-TW" altLang="en-US" sz="3200" dirty="0"/>
              <a:t>延伸我（</a:t>
            </a:r>
            <a:r>
              <a:rPr lang="en-US" altLang="zh-TW" sz="3200" dirty="0"/>
              <a:t>Extended Self</a:t>
            </a:r>
            <a:r>
              <a:rPr lang="zh-TW" altLang="en-US" sz="3200" dirty="0"/>
              <a:t>）</a:t>
            </a:r>
            <a:endParaRPr lang="en-US" altLang="zh-TW" sz="3200" dirty="0" smtClean="0"/>
          </a:p>
          <a:p>
            <a:pPr marL="792000" lvl="1" indent="-288000" eaLnBrk="1" hangingPunct="1">
              <a:buFont typeface="華康中圓體" panose="020F0509000000000000" pitchFamily="49" charset="-120"/>
              <a:buChar char="-"/>
            </a:pPr>
            <a:r>
              <a:rPr lang="zh-HK" altLang="en-US" dirty="0" smtClean="0"/>
              <a:t>當</a:t>
            </a:r>
            <a:r>
              <a:rPr lang="zh-HK" altLang="en-US" dirty="0"/>
              <a:t>所消費的產品變成一個人生活中很重要的一部分，甚至己經到將產品視為自身的一部分，有人稱讚產品時，會感到與有榮焉，有人批評產品時，會感到不開心，這就代表產品已經變成消費者的延伸我了</a:t>
            </a:r>
            <a:endParaRPr lang="en-US" altLang="zh-HK" dirty="0"/>
          </a:p>
          <a:p>
            <a:pPr marL="792000" lvl="1" indent="-288000" eaLnBrk="1" hangingPunct="1">
              <a:buFont typeface="華康中圓體" panose="020F0509000000000000" pitchFamily="49" charset="-120"/>
              <a:buChar char="-"/>
            </a:pPr>
            <a:r>
              <a:rPr lang="zh-TW" altLang="en-US" dirty="0"/>
              <a:t>四種</a:t>
            </a:r>
            <a:r>
              <a:rPr lang="zh-TW" altLang="en-US" dirty="0" smtClean="0"/>
              <a:t>情境</a:t>
            </a:r>
            <a:endParaRPr lang="en-US" altLang="zh-TW" dirty="0"/>
          </a:p>
        </p:txBody>
      </p:sp>
      <p:graphicFrame>
        <p:nvGraphicFramePr>
          <p:cNvPr id="2" name="資料庫圖表 1"/>
          <p:cNvGraphicFramePr/>
          <p:nvPr>
            <p:extLst>
              <p:ext uri="{D42A27DB-BD31-4B8C-83A1-F6EECF244321}">
                <p14:modId xmlns:p14="http://schemas.microsoft.com/office/powerpoint/2010/main" val="13625152"/>
              </p:ext>
            </p:extLst>
          </p:nvPr>
        </p:nvGraphicFramePr>
        <p:xfrm>
          <a:off x="1683026" y="4928706"/>
          <a:ext cx="6096000" cy="1511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886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7B63A0D-98EF-4826-9F06-CE1F6BD752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>
                                            <p:graphicEl>
                                              <a:dgm id="{37B63A0D-98EF-4826-9F06-CE1F6BD752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BB7237D-A4E4-4037-A1DA-167BDAE6B0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>
                                            <p:graphicEl>
                                              <a:dgm id="{3BB7237D-A4E4-4037-A1DA-167BDAE6B0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A2F19AF-225E-4239-A403-9C40237DEA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">
                                            <p:graphicEl>
                                              <a:dgm id="{9A2F19AF-225E-4239-A403-9C40237DEA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215B875-1B65-41E1-B7C4-8F850AAABC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">
                                            <p:graphicEl>
                                              <a:dgm id="{3215B875-1B65-41E1-B7C4-8F850AAABC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78296" y="221630"/>
            <a:ext cx="8574156" cy="1325562"/>
          </a:xfrm>
        </p:spPr>
        <p:txBody>
          <a:bodyPr/>
          <a:lstStyle/>
          <a:p>
            <a:r>
              <a:rPr lang="zh-TW" altLang="en-US" dirty="0" smtClean="0"/>
              <a:t>單元</a:t>
            </a:r>
            <a:r>
              <a:rPr lang="en-US" altLang="zh-TW" dirty="0" smtClean="0"/>
              <a:t>5</a:t>
            </a:r>
            <a:r>
              <a:rPr lang="zh-TW" altLang="en-US" dirty="0" smtClean="0"/>
              <a:t>  性別角色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0444"/>
            <a:ext cx="8395252" cy="4933122"/>
          </a:xfrm>
        </p:spPr>
        <p:txBody>
          <a:bodyPr>
            <a:normAutofit/>
          </a:bodyPr>
          <a:lstStyle/>
          <a:p>
            <a:pPr marL="342900" lvl="1" indent="-342900" eaLnBrk="1" hangingPunct="1">
              <a:buFont typeface="Arial" pitchFamily="34" charset="0"/>
              <a:buChar char="•"/>
            </a:pPr>
            <a:r>
              <a:rPr lang="zh-TW" altLang="en-US" sz="3200" dirty="0"/>
              <a:t>性別角色</a:t>
            </a:r>
            <a:endParaRPr lang="en-US" altLang="zh-TW" sz="3200" dirty="0" smtClean="0"/>
          </a:p>
          <a:p>
            <a:pPr marL="792000" lvl="1" indent="-288000" eaLnBrk="1" hangingPunct="1">
              <a:buFont typeface="華康中圓體" panose="020F0509000000000000" pitchFamily="49" charset="-120"/>
              <a:buChar char="-"/>
            </a:pPr>
            <a:r>
              <a:rPr lang="zh-HK" altLang="en-US" dirty="0" smtClean="0"/>
              <a:t>當</a:t>
            </a:r>
            <a:r>
              <a:rPr lang="zh-HK" altLang="en-US" dirty="0"/>
              <a:t>我們從生理差異的角度去定義性別時，會分為「男生」與「女生」兩群</a:t>
            </a:r>
            <a:endParaRPr lang="en-US" altLang="zh-HK" dirty="0"/>
          </a:p>
          <a:p>
            <a:pPr marL="792000" lvl="1" indent="-288000" eaLnBrk="1" hangingPunct="1">
              <a:buFont typeface="華康中圓體" panose="020F0509000000000000" pitchFamily="49" charset="-120"/>
              <a:buChar char="-"/>
            </a:pPr>
            <a:r>
              <a:rPr lang="zh-HK" altLang="en-US" dirty="0"/>
              <a:t>從心理差異的角度去定義性別時，會分為「雄性特質」與「雌性</a:t>
            </a:r>
            <a:r>
              <a:rPr lang="zh-HK" altLang="en-US" dirty="0" smtClean="0"/>
              <a:t>」</a:t>
            </a:r>
            <a:endParaRPr lang="zh-TW" altLang="en-US" dirty="0"/>
          </a:p>
          <a:p>
            <a:pPr marL="792000" lvl="1" indent="-288000" eaLnBrk="1" hangingPunct="1">
              <a:buFont typeface="華康中圓體" panose="020F0509000000000000" pitchFamily="49" charset="-120"/>
              <a:buChar char="-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270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78296" y="221630"/>
            <a:ext cx="8574156" cy="1325562"/>
          </a:xfrm>
        </p:spPr>
        <p:txBody>
          <a:bodyPr/>
          <a:lstStyle/>
          <a:p>
            <a:r>
              <a:rPr lang="zh-TW" altLang="en-US" dirty="0" smtClean="0"/>
              <a:t>單元</a:t>
            </a:r>
            <a:r>
              <a:rPr lang="en-US" altLang="zh-TW" dirty="0" smtClean="0"/>
              <a:t>6</a:t>
            </a:r>
            <a:r>
              <a:rPr lang="zh-TW" altLang="en-US" dirty="0" smtClean="0"/>
              <a:t>  體態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0444"/>
            <a:ext cx="8395252" cy="4933122"/>
          </a:xfrm>
        </p:spPr>
        <p:txBody>
          <a:bodyPr>
            <a:normAutofit/>
          </a:bodyPr>
          <a:lstStyle/>
          <a:p>
            <a:pPr marL="342900" lvl="1" indent="-342900" eaLnBrk="1" hangingPunct="1">
              <a:buFont typeface="Arial" pitchFamily="34" charset="0"/>
              <a:buChar char="•"/>
            </a:pPr>
            <a:r>
              <a:rPr lang="zh-TW" altLang="en-US" sz="3200" dirty="0"/>
              <a:t>對生理的關注程度（</a:t>
            </a:r>
            <a:r>
              <a:rPr lang="en-US" altLang="zh-TW" sz="3200" dirty="0"/>
              <a:t>Body Cathexis</a:t>
            </a:r>
            <a:r>
              <a:rPr lang="zh-TW" altLang="en-US" sz="3200" dirty="0"/>
              <a:t>）</a:t>
            </a:r>
            <a:endParaRPr lang="en-US" altLang="zh-TW" sz="3200" dirty="0" smtClean="0"/>
          </a:p>
          <a:p>
            <a:pPr marL="792000" lvl="1" indent="-288000" eaLnBrk="1" hangingPunct="1">
              <a:buFont typeface="華康中圓體" panose="020F0509000000000000" pitchFamily="49" charset="-120"/>
              <a:buChar char="-"/>
            </a:pPr>
            <a:r>
              <a:rPr lang="zh-TW" altLang="en-US" dirty="0" smtClean="0"/>
              <a:t>係</a:t>
            </a:r>
            <a:r>
              <a:rPr lang="zh-TW" altLang="en-US" dirty="0"/>
              <a:t>指個體對於自己身體體態的感受</a:t>
            </a:r>
            <a:r>
              <a:rPr lang="zh-TW" altLang="en-US" dirty="0" smtClean="0"/>
              <a:t>程度</a:t>
            </a:r>
            <a:endParaRPr lang="en-US" altLang="zh-TW" dirty="0"/>
          </a:p>
          <a:p>
            <a:pPr marL="792000" lvl="1" indent="-288000" eaLnBrk="1" hangingPunct="1">
              <a:buFont typeface="華康中圓體" panose="020F0509000000000000" pitchFamily="49" charset="-120"/>
              <a:buChar char="-"/>
            </a:pPr>
            <a:r>
              <a:rPr lang="zh-TW" altLang="en-US" dirty="0"/>
              <a:t>有些完全不花費精力在打扮上，但也有些人對於外在相當在意</a:t>
            </a:r>
            <a:endParaRPr lang="en-US" altLang="zh-TW" dirty="0"/>
          </a:p>
          <a:p>
            <a:pPr marL="792000" lvl="1" indent="-288000" eaLnBrk="1" hangingPunct="1">
              <a:buFont typeface="華康中圓體" panose="020F0509000000000000" pitchFamily="49" charset="-120"/>
              <a:buChar char="-"/>
            </a:pPr>
            <a:r>
              <a:rPr lang="zh-TW" altLang="en-US" dirty="0"/>
              <a:t>對後者而言，他們購買外貌相關產品的頻率會比前者高出</a:t>
            </a:r>
            <a:r>
              <a:rPr lang="zh-TW" altLang="en-US" dirty="0" smtClean="0"/>
              <a:t>許多</a:t>
            </a:r>
            <a:endParaRPr lang="zh-TW" altLang="en-US" dirty="0"/>
          </a:p>
          <a:p>
            <a:pPr marL="792000" lvl="1" indent="-288000" eaLnBrk="1" hangingPunct="1">
              <a:buFont typeface="華康中圓體" panose="020F0509000000000000" pitchFamily="49" charset="-120"/>
              <a:buChar char="-"/>
            </a:pPr>
            <a:endParaRPr lang="zh-TW" altLang="en-US" dirty="0"/>
          </a:p>
          <a:p>
            <a:pPr marL="792000" lvl="1" indent="-288000" eaLnBrk="1" hangingPunct="1">
              <a:buFont typeface="華康中圓體" panose="020F0509000000000000" pitchFamily="49" charset="-120"/>
              <a:buChar char="-"/>
            </a:pPr>
            <a:endParaRPr lang="en-US" altLang="zh-TW" dirty="0"/>
          </a:p>
          <a:p>
            <a:pPr marL="792000" lvl="1" indent="-288000" eaLnBrk="1" hangingPunct="1">
              <a:buFont typeface="華康中圓體" panose="020F0509000000000000" pitchFamily="49" charset="-120"/>
              <a:buChar char="-"/>
            </a:pPr>
            <a:endParaRPr lang="zh-TW" altLang="en-US" dirty="0"/>
          </a:p>
          <a:p>
            <a:pPr marL="792000" lvl="1" indent="-288000" eaLnBrk="1" hangingPunct="1">
              <a:buFont typeface="華康中圓體" panose="020F0509000000000000" pitchFamily="49" charset="-120"/>
              <a:buChar char="-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604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1636</TotalTime>
  <Words>487</Words>
  <Application>Microsoft Office PowerPoint</Application>
  <PresentationFormat>如螢幕大小 (4:3)</PresentationFormat>
  <Paragraphs>46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Theme</vt:lpstr>
      <vt:lpstr>第5章 消費者的自我</vt:lpstr>
      <vt:lpstr>引導思考案例</vt:lpstr>
      <vt:lpstr>單元1  我就是我──自我概念</vt:lpstr>
      <vt:lpstr>單元2  多重我</vt:lpstr>
      <vt:lpstr>單元3  自我意識</vt:lpstr>
      <vt:lpstr>單元4  延伸我</vt:lpstr>
      <vt:lpstr>單元5  性別角色</vt:lpstr>
      <vt:lpstr>單元6  體態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 Claudia</dc:creator>
  <cp:lastModifiedBy>NO.43</cp:lastModifiedBy>
  <cp:revision>255</cp:revision>
  <dcterms:created xsi:type="dcterms:W3CDTF">2013-07-26T03:18:22Z</dcterms:created>
  <dcterms:modified xsi:type="dcterms:W3CDTF">2017-08-07T07:44:13Z</dcterms:modified>
</cp:coreProperties>
</file>