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3" r:id="rId3"/>
    <p:sldId id="547" r:id="rId4"/>
    <p:sldId id="553" r:id="rId5"/>
    <p:sldId id="603" r:id="rId6"/>
    <p:sldId id="608" r:id="rId7"/>
    <p:sldId id="615" r:id="rId8"/>
    <p:sldId id="620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1" autoAdjust="0"/>
    <p:restoredTop sz="94737" autoAdjust="0"/>
  </p:normalViewPr>
  <p:slideViewPr>
    <p:cSldViewPr snapToGrid="0" snapToObjects="1"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7B7480-D43D-4E8D-A424-771D0E59D32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7CBA7B-DE08-49E0-9EFD-A91698135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22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75E7C5-5084-4DDD-8808-8090C53F87D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856150-61AC-4812-BF6F-63FE95DE83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87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D028-79AB-45D6-B944-89F2DD27C11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A2B6-D04F-4630-8CFA-C1B10ED0CAF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  <p:extLst>
      <p:ext uri="{BB962C8B-B14F-4D97-AF65-F5344CB8AC3E}">
        <p14:creationId xmlns:p14="http://schemas.microsoft.com/office/powerpoint/2010/main" val="308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B1E34-8214-40AB-A0F3-1FFD06472209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8259-B012-42C6-9F13-D85A58BFDD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76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68946-8AEA-4DED-AF91-B2D0A2032D9E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5B21-2A4B-4F82-B73B-2C7C2A7F37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47038-217D-4E42-84E4-5378FEE39A73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1C19-33EC-49B3-870D-A697ACEF26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0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F47C5-884E-4FE1-B541-EF6894CC043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91FC7-03A5-470F-A198-519F29160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2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BF2A-186A-448E-A8F8-F340E709E7BC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9F629-5D1F-4347-A606-26430C1B8C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89E58-DAB7-4FF9-B02D-64A0F158F7D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9FBD7-57B8-4415-A1A9-39F743231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2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4F1B-E84D-490A-B1C9-117A11327D70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5EFC-1DEB-4AEA-8AAB-6732BB5281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095FC-0627-44D5-B71B-9839AB7CF2F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B854-5ECB-482D-9A58-F0DE135D8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113E-7D63-47E2-BCA2-64C5AF876D3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C57EA-6E7A-4EC8-B354-F13CB47122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7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936-42E9-4A57-ACDA-6C19DE0C422A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E097B-7F8E-41DA-B615-CAFFC9CAAE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32C6206-79DB-448C-9824-1E28D0FF51F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DC2F1F4-B8F8-4D5F-BC43-3B994CB94D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3776870"/>
            <a:ext cx="4002157" cy="154567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第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9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章</a:t>
            </a:r>
            <a:b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一個人消費世界之購買與處置</a:t>
            </a: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5076533" y="6014028"/>
            <a:ext cx="3205154" cy="4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授課教師：</a:t>
            </a:r>
            <a:endParaRPr lang="en-US" altLang="zh-TW" sz="28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引導思考案例</a:t>
            </a:r>
            <a:endParaRPr lang="en-US" alt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229600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zh-TW" dirty="0"/>
              <a:t> </a:t>
            </a:r>
            <a:r>
              <a:rPr lang="zh-TW" altLang="en-US" dirty="0"/>
              <a:t>如果今天你今天跟同學借了</a:t>
            </a:r>
            <a:r>
              <a:rPr lang="en-US" altLang="zh-TW" dirty="0" smtClean="0"/>
              <a:t>Solomon</a:t>
            </a:r>
            <a:r>
              <a:rPr lang="zh-TW" altLang="en-US" dirty="0" smtClean="0"/>
              <a:t>學者</a:t>
            </a:r>
            <a:r>
              <a:rPr lang="zh-TW" altLang="en-US" dirty="0"/>
              <a:t>的「</a:t>
            </a:r>
            <a:r>
              <a:rPr lang="en-US" altLang="zh-TW" dirty="0"/>
              <a:t>Consumer Behavior</a:t>
            </a:r>
            <a:r>
              <a:rPr lang="zh-TW" altLang="en-US" dirty="0"/>
              <a:t>」一書拜讀後，上</a:t>
            </a:r>
            <a:r>
              <a:rPr lang="en-US" altLang="zh-TW" dirty="0"/>
              <a:t>Amazon</a:t>
            </a:r>
            <a:r>
              <a:rPr lang="zh-TW" altLang="en-US" dirty="0"/>
              <a:t>的網站去蒐尋這本書的資訊，在頁面上除了可以直接跟</a:t>
            </a:r>
            <a:r>
              <a:rPr lang="en-US" altLang="zh-TW" dirty="0" smtClean="0"/>
              <a:t>Amazon</a:t>
            </a:r>
            <a:r>
              <a:rPr lang="zh-TW" altLang="en-US" dirty="0" smtClean="0"/>
              <a:t>購買</a:t>
            </a:r>
            <a:r>
              <a:rPr lang="zh-TW" altLang="en-US" dirty="0"/>
              <a:t>全新書籍外，旁邊還會出現「二手」推薦選項，提供其他消費者在</a:t>
            </a:r>
            <a:r>
              <a:rPr lang="en-US" altLang="zh-TW" dirty="0" smtClean="0"/>
              <a:t>Amazon</a:t>
            </a:r>
            <a:r>
              <a:rPr lang="zh-TW" altLang="en-US" dirty="0" smtClean="0"/>
              <a:t>平台</a:t>
            </a:r>
            <a:r>
              <a:rPr lang="zh-TW" altLang="en-US" dirty="0"/>
              <a:t>上銷售的二手書籍訊息，而且價格可能只有新書的四分之一不到。然後，具有勤儉持家美德的你，可能就會選擇購買二手書而非新書了，不是</a:t>
            </a:r>
            <a:r>
              <a:rPr lang="zh-TW" altLang="en-US" dirty="0" smtClean="0"/>
              <a:t>嗎？</a:t>
            </a:r>
            <a:r>
              <a:rPr lang="en-US" altLang="zh-TW" dirty="0" smtClean="0"/>
              <a:t>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1</a:t>
            </a:r>
            <a:r>
              <a:rPr lang="zh-TW" altLang="en-US" dirty="0" smtClean="0"/>
              <a:t>  消費</a:t>
            </a:r>
            <a:r>
              <a:rPr lang="zh-TW" altLang="en-US" dirty="0"/>
              <a:t>三階段</a:t>
            </a:r>
            <a:r>
              <a:rPr lang="zh-TW" altLang="en-US" dirty="0" smtClean="0"/>
              <a:t>情境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與</a:t>
            </a:r>
            <a:r>
              <a:rPr lang="zh-TW" altLang="en-US" dirty="0"/>
              <a:t>個人或產品相關的</a:t>
            </a: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任務導向</a:t>
            </a:r>
            <a:r>
              <a:rPr lang="en-US" altLang="zh-TW" dirty="0"/>
              <a:t>(Utilitarian)</a:t>
            </a:r>
            <a:r>
              <a:rPr lang="zh-TW" altLang="en-US" dirty="0"/>
              <a:t>的消費者</a:t>
            </a: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享樂導向</a:t>
            </a:r>
            <a:r>
              <a:rPr lang="en-US" altLang="zh-TW" dirty="0"/>
              <a:t>(Hedonic)</a:t>
            </a:r>
            <a:r>
              <a:rPr lang="zh-TW" altLang="en-US" dirty="0"/>
              <a:t>的消費者</a:t>
            </a:r>
          </a:p>
          <a:p>
            <a:endParaRPr lang="zh-TW" altLang="en-US" dirty="0"/>
          </a:p>
          <a:p>
            <a:endParaRPr lang="en-US" altLang="zh-TW" dirty="0"/>
          </a:p>
          <a:p>
            <a:endParaRPr lang="en-US" altLang="zh-TW" sz="2800" dirty="0"/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015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2</a:t>
            </a:r>
            <a:r>
              <a:rPr lang="zh-TW" altLang="en-US" dirty="0" smtClean="0"/>
              <a:t>  花前月下</a:t>
            </a:r>
            <a:r>
              <a:rPr lang="zh-TW" altLang="en-US" dirty="0"/>
              <a:t>獨</a:t>
            </a:r>
            <a:r>
              <a:rPr lang="zh-TW" altLang="en-US" dirty="0" smtClean="0"/>
              <a:t>徘徊</a:t>
            </a:r>
            <a:r>
              <a:rPr lang="zh-TW" altLang="en-US" dirty="0"/>
              <a:t>──</a:t>
            </a:r>
            <a:r>
              <a:rPr lang="zh-TW" altLang="en-US" dirty="0" smtClean="0"/>
              <a:t>情境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因素</a:t>
            </a:r>
            <a:r>
              <a:rPr lang="zh-TW" altLang="en-US" dirty="0"/>
              <a:t>的</a:t>
            </a:r>
            <a:r>
              <a:rPr lang="zh-TW" altLang="en-US" dirty="0" smtClean="0"/>
              <a:t>應用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594036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en-US" sz="3200" dirty="0" smtClean="0"/>
              <a:t>消費</a:t>
            </a:r>
            <a:r>
              <a:rPr lang="zh-TW" altLang="en-US" sz="3200" dirty="0"/>
              <a:t>情境</a:t>
            </a:r>
            <a:r>
              <a:rPr lang="zh-TW" altLang="en-US" sz="3200" dirty="0" smtClean="0"/>
              <a:t>因素</a:t>
            </a:r>
            <a:endParaRPr lang="en-US" altLang="zh-TW" sz="3200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行為上的情境因素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消費者某些行為的執行與展現就叫做行為上的情境因素</a:t>
            </a:r>
            <a:endParaRPr lang="en-US" altLang="zh-TW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en-US" altLang="zh-TW" sz="2400" dirty="0"/>
              <a:t>EX. </a:t>
            </a:r>
            <a:r>
              <a:rPr lang="zh-TW" altLang="en-US" sz="2400" dirty="0"/>
              <a:t>走進一家店，被店員忽視，最後憤而離開，這就是一個在行為情境中，改變消費者決策的</a:t>
            </a:r>
            <a:r>
              <a:rPr lang="zh-TW" altLang="en-US" sz="2400" dirty="0" smtClean="0"/>
              <a:t>例子</a:t>
            </a:r>
            <a:endParaRPr lang="en-US" altLang="zh-TW" sz="2400" dirty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11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3</a:t>
            </a:r>
            <a:r>
              <a:rPr lang="zh-TW" altLang="en-US" dirty="0" smtClean="0"/>
              <a:t>  時間因素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消費者所感知的時間理論</a:t>
            </a: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心理時間（</a:t>
            </a:r>
            <a:r>
              <a:rPr lang="en-US" altLang="zh-TW" dirty="0"/>
              <a:t>Psychological Time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1044000" lvl="1" algn="just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如果叫一個人把手放在滾燙的水中</a:t>
            </a:r>
            <a:r>
              <a:rPr lang="en-US" altLang="zh-TW" sz="2400" dirty="0"/>
              <a:t>30</a:t>
            </a:r>
            <a:r>
              <a:rPr lang="zh-TW" altLang="en-US" sz="2400" dirty="0"/>
              <a:t>秒，他可能覺得渡日如年，但當他和心儀的女孩子聊天，他卻覺得時光飛逝</a:t>
            </a:r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zh-TW" alt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9197" y="3905174"/>
            <a:ext cx="6045606" cy="270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23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4  </a:t>
            </a:r>
            <a:r>
              <a:rPr lang="zh-TW" altLang="en-US" dirty="0" smtClean="0"/>
              <a:t>情</a:t>
            </a:r>
            <a:r>
              <a:rPr lang="zh-TW" altLang="en-US" dirty="0"/>
              <a:t>非得</a:t>
            </a:r>
            <a:r>
              <a:rPr lang="zh-TW" altLang="en-US" dirty="0" smtClean="0"/>
              <a:t>已</a:t>
            </a:r>
            <a:r>
              <a:rPr lang="zh-TW" altLang="en-US" dirty="0"/>
              <a:t>──</a:t>
            </a:r>
            <a:r>
              <a:rPr lang="zh-TW" altLang="en-US" dirty="0" smtClean="0"/>
              <a:t>購買情境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435010" cy="5297556"/>
          </a:xfrm>
        </p:spPr>
        <p:txBody>
          <a:bodyPr>
            <a:normAutofit/>
          </a:bodyPr>
          <a:lstStyle/>
          <a:p>
            <a:r>
              <a:rPr lang="zh-TW" altLang="en-US" dirty="0"/>
              <a:t>購買中的</a:t>
            </a:r>
            <a:r>
              <a:rPr lang="zh-TW" altLang="en-US" dirty="0" smtClean="0"/>
              <a:t>情境</a:t>
            </a: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協同顧客（</a:t>
            </a:r>
            <a:r>
              <a:rPr lang="en-US" altLang="zh-TW" dirty="0"/>
              <a:t>Co-Consumer</a:t>
            </a:r>
            <a:r>
              <a:rPr lang="zh-TW" altLang="en-US" dirty="0"/>
              <a:t>）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店家裡面其他的顧客類型及行為會影響消費者的決策</a:t>
            </a:r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人數密度（</a:t>
            </a:r>
            <a:r>
              <a:rPr lang="en-US" altLang="zh-TW" dirty="0"/>
              <a:t>Density</a:t>
            </a:r>
            <a:r>
              <a:rPr lang="zh-TW" altLang="en-US" dirty="0"/>
              <a:t>）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擁擠</a:t>
            </a:r>
            <a:r>
              <a:rPr lang="zh-TW" altLang="en-US" dirty="0"/>
              <a:t>程度（</a:t>
            </a:r>
            <a:r>
              <a:rPr lang="en-US" altLang="zh-TW" dirty="0" err="1"/>
              <a:t>Crowdness</a:t>
            </a:r>
            <a:r>
              <a:rPr lang="zh-TW" altLang="en-US" dirty="0"/>
              <a:t>）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人數密度是比較客觀的呈現，代表的是實際在店內有多少人數</a:t>
            </a:r>
            <a:endParaRPr lang="en-US" altLang="zh-TW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擁擠程度則是比較主觀的心理看法，可能因為消費者不同而有不同的</a:t>
            </a:r>
            <a:r>
              <a:rPr lang="zh-TW" altLang="en-US" sz="2400" dirty="0" smtClean="0"/>
              <a:t>感受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91615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5</a:t>
            </a:r>
            <a:r>
              <a:rPr lang="zh-TW" altLang="en-US" dirty="0" smtClean="0"/>
              <a:t>  有始有終</a:t>
            </a:r>
            <a:r>
              <a:rPr lang="zh-TW" altLang="en-US" dirty="0"/>
              <a:t>──</a:t>
            </a:r>
            <a:r>
              <a:rPr lang="zh-TW" altLang="en-US" dirty="0" smtClean="0"/>
              <a:t>購買</a:t>
            </a:r>
            <a:r>
              <a:rPr lang="zh-TW" altLang="en-US" dirty="0"/>
              <a:t>後滿意度</a:t>
            </a:r>
            <a:r>
              <a:rPr lang="zh-TW" altLang="en-US" dirty="0" smtClean="0"/>
              <a:t>評估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3820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en-US" sz="3200" dirty="0"/>
              <a:t>失驗理論（ </a:t>
            </a:r>
            <a:r>
              <a:rPr lang="en-US" altLang="zh-TW" sz="3200" dirty="0"/>
              <a:t>Expectancy Disconfirmation</a:t>
            </a:r>
            <a:r>
              <a:rPr lang="zh-TW" altLang="en-US" sz="3200" dirty="0"/>
              <a:t>）</a:t>
            </a:r>
            <a:endParaRPr lang="en-US" altLang="zh-TW" sz="3200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消費者</a:t>
            </a:r>
            <a:r>
              <a:rPr lang="zh-TW" altLang="en-US" dirty="0"/>
              <a:t>在購物前會先對商品或服務有一個期望價值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如果購買使用後消費者感受到的價值</a:t>
            </a:r>
            <a:r>
              <a:rPr lang="en-US" altLang="zh-TW" sz="2400" dirty="0"/>
              <a:t>&gt;</a:t>
            </a:r>
            <a:r>
              <a:rPr lang="zh-TW" altLang="en-US" sz="2400" dirty="0"/>
              <a:t>或</a:t>
            </a:r>
            <a:r>
              <a:rPr lang="en-US" altLang="zh-TW" sz="2400" dirty="0"/>
              <a:t>=</a:t>
            </a:r>
            <a:r>
              <a:rPr lang="zh-TW" altLang="en-US" sz="2400" dirty="0"/>
              <a:t>原先的期望</a:t>
            </a:r>
            <a:r>
              <a:rPr lang="en-US" altLang="zh-TW" sz="2400" dirty="0">
                <a:sym typeface="Wingdings" pitchFamily="2" charset="2"/>
              </a:rPr>
              <a:t></a:t>
            </a:r>
            <a:r>
              <a:rPr lang="zh-TW" altLang="en-US" sz="2400" dirty="0"/>
              <a:t>消費者就會感到滿意</a:t>
            </a:r>
            <a:endParaRPr lang="en-US" altLang="zh-TW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如果消費者感受到的價值</a:t>
            </a:r>
            <a:r>
              <a:rPr lang="en-US" altLang="zh-TW" sz="2400" dirty="0"/>
              <a:t>&lt;</a:t>
            </a:r>
            <a:r>
              <a:rPr lang="zh-TW" altLang="en-US" sz="2400" dirty="0"/>
              <a:t>原先的期望</a:t>
            </a:r>
            <a:r>
              <a:rPr lang="en-US" altLang="zh-TW" sz="2400" dirty="0">
                <a:sym typeface="Wingdings" pitchFamily="2" charset="2"/>
              </a:rPr>
              <a:t></a:t>
            </a:r>
            <a:r>
              <a:rPr lang="zh-TW" altLang="en-US" sz="2400" dirty="0"/>
              <a:t>消費者就會不</a:t>
            </a:r>
            <a:r>
              <a:rPr lang="zh-TW" altLang="en-US" sz="2400" dirty="0" smtClean="0"/>
              <a:t>開心</a:t>
            </a:r>
            <a:endParaRPr lang="zh-TW" altLang="en-US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zh-TW" altLang="en-US" sz="25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en-US" altLang="zh-TW" sz="25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3563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6</a:t>
            </a:r>
            <a:r>
              <a:rPr lang="zh-TW" altLang="en-US" dirty="0" smtClean="0"/>
              <a:t>  購買</a:t>
            </a:r>
            <a:r>
              <a:rPr lang="zh-TW" altLang="en-US" dirty="0"/>
              <a:t>後產品</a:t>
            </a:r>
            <a:r>
              <a:rPr lang="zh-TW" altLang="en-US" dirty="0" smtClean="0"/>
              <a:t>處置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r>
              <a:rPr lang="zh-TW" altLang="en-US" dirty="0"/>
              <a:t>購買後的產品</a:t>
            </a:r>
            <a:r>
              <a:rPr lang="zh-TW" altLang="en-US" dirty="0" smtClean="0"/>
              <a:t>處置</a:t>
            </a:r>
            <a:endParaRPr lang="en-US" altLang="zh-TW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還有價值的產品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保留產品（</a:t>
            </a:r>
            <a:r>
              <a:rPr lang="en-US" altLang="zh-TW" sz="2400" dirty="0"/>
              <a:t>Keep Item</a:t>
            </a:r>
            <a:r>
              <a:rPr lang="zh-TW" altLang="en-US" sz="2400" dirty="0"/>
              <a:t>）</a:t>
            </a:r>
            <a:endParaRPr lang="en-US" altLang="zh-TW" sz="2400" dirty="0"/>
          </a:p>
          <a:p>
            <a:pPr marL="1332000" lvl="2">
              <a:buFont typeface="Wingdings" panose="05000000000000000000" pitchFamily="2" charset="2"/>
              <a:buChar char="ü"/>
            </a:pPr>
            <a:r>
              <a:rPr lang="zh-TW" altLang="en-US" sz="2000" dirty="0"/>
              <a:t>保留可能是繼續使用、以新的方式使用或者單純的存放起來</a:t>
            </a:r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暫時處置產品（</a:t>
            </a:r>
            <a:r>
              <a:rPr lang="en-US" altLang="zh-TW" sz="2400" dirty="0"/>
              <a:t>Get Rid of Item Temporarily</a:t>
            </a:r>
            <a:r>
              <a:rPr lang="zh-TW" altLang="en-US" sz="2400" dirty="0"/>
              <a:t>）</a:t>
            </a:r>
            <a:endParaRPr lang="en-US" altLang="zh-TW" sz="2400" dirty="0"/>
          </a:p>
          <a:p>
            <a:pPr marL="1332000" lvl="2">
              <a:buFont typeface="Wingdings" panose="05000000000000000000" pitchFamily="2" charset="2"/>
              <a:buChar char="ü"/>
            </a:pPr>
            <a:r>
              <a:rPr lang="zh-TW" altLang="en-US" sz="2000" dirty="0"/>
              <a:t>比起永久性處置，暫時性處置只是讓產品離開一陣子，可能的方式是租賃或</a:t>
            </a:r>
            <a:r>
              <a:rPr lang="zh-TW" altLang="en-US" sz="2000" dirty="0" smtClean="0"/>
              <a:t>出借</a:t>
            </a:r>
            <a:endParaRPr lang="zh-TW" altLang="en-US" sz="2000" dirty="0"/>
          </a:p>
          <a:p>
            <a:pPr lvl="2"/>
            <a:endParaRPr lang="zh-TW" altLang="en-US" dirty="0"/>
          </a:p>
          <a:p>
            <a:endParaRPr lang="en-US" altLang="zh-TW" dirty="0"/>
          </a:p>
          <a:p>
            <a:endParaRPr lang="zh-TW" altLang="en-US" dirty="0"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968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471</Words>
  <Application>Microsoft Office PowerPoint</Application>
  <PresentationFormat>如螢幕大小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Theme</vt:lpstr>
      <vt:lpstr>第9章 一個人消費世界之購買與處置</vt:lpstr>
      <vt:lpstr>引導思考案例</vt:lpstr>
      <vt:lpstr>單元1  消費三階段情境</vt:lpstr>
      <vt:lpstr>單元2  花前月下獨徘徊──情境 因素的應用</vt:lpstr>
      <vt:lpstr>單元3  時間因素</vt:lpstr>
      <vt:lpstr>單元4  情非得已──購買情境</vt:lpstr>
      <vt:lpstr>單元5  有始有終──購買後滿意度評估</vt:lpstr>
      <vt:lpstr>單元6  購買後產品處置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Claudia</dc:creator>
  <cp:lastModifiedBy>NO.43</cp:lastModifiedBy>
  <cp:revision>291</cp:revision>
  <dcterms:created xsi:type="dcterms:W3CDTF">2013-07-26T03:18:22Z</dcterms:created>
  <dcterms:modified xsi:type="dcterms:W3CDTF">2017-08-07T08:26:55Z</dcterms:modified>
</cp:coreProperties>
</file>