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03" r:id="rId3"/>
    <p:sldId id="553" r:id="rId4"/>
    <p:sldId id="696" r:id="rId5"/>
    <p:sldId id="708" r:id="rId6"/>
    <p:sldId id="714" r:id="rId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1" autoAdjust="0"/>
    <p:restoredTop sz="94737" autoAdjust="0"/>
  </p:normalViewPr>
  <p:slideViewPr>
    <p:cSldViewPr snapToGrid="0" snapToObjects="1">
      <p:cViewPr varScale="1">
        <p:scale>
          <a:sx n="72" d="100"/>
          <a:sy n="7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7B7480-D43D-4E8D-A424-771D0E59D32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7CBA7B-DE08-49E0-9EFD-A916981354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22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375E7C5-5084-4DDD-8808-8090C53F87D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856150-61AC-4812-BF6F-63FE95DE83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6879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26D028-79AB-45D6-B944-89F2DD27C11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4A2B6-D04F-4630-8CFA-C1B10ED0CAF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  <p:extLst>
      <p:ext uri="{BB962C8B-B14F-4D97-AF65-F5344CB8AC3E}">
        <p14:creationId xmlns:p14="http://schemas.microsoft.com/office/powerpoint/2010/main" val="308502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B1E34-8214-40AB-A0F3-1FFD06472209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D8259-B012-42C6-9F13-D85A58BFDD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76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68946-8AEA-4DED-AF91-B2D0A2032D9E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E5B21-2A4B-4F82-B73B-2C7C2A7F37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B47038-217D-4E42-84E4-5378FEE39A73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1C19-33EC-49B3-870D-A697ACEF26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406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4F47C5-884E-4FE1-B541-EF6894CC043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91FC7-03A5-470F-A198-519F291601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62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BF2A-186A-448E-A8F8-F340E709E7BC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9F629-5D1F-4347-A606-26430C1B8C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89E58-DAB7-4FF9-B02D-64A0F158F7D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9FBD7-57B8-4415-A1A9-39F7432318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12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F4F1B-E84D-490A-B1C9-117A11327D70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5EFC-1DEB-4AEA-8AAB-6732BB5281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1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5095FC-0627-44D5-B71B-9839AB7CF2F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3B854-5ECB-482D-9A58-F0DE135D86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8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113E-7D63-47E2-BCA2-64C5AF876D3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C57EA-6E7A-4EC8-B354-F13CB47122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67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56936-42E9-4A57-ACDA-6C19DE0C422A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E097B-7F8E-41DA-B615-CAFFC9CAAE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009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32C6206-79DB-448C-9824-1E28D0FF51F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DC2F1F4-B8F8-4D5F-BC43-3B994CB94D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0" y="3776870"/>
            <a:ext cx="4002157" cy="1545673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第</a:t>
            </a:r>
            <a:r>
              <a:rPr lang="en-US" altLang="zh-TW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12</a:t>
            </a:r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章</a:t>
            </a:r>
            <a:b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</a:br>
            <a:r>
              <a:rPr lang="zh-TW" altLang="en-US" sz="4000" b="1" dirty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社會階層</a:t>
            </a:r>
          </a:p>
        </p:txBody>
      </p:sp>
      <p:sp>
        <p:nvSpPr>
          <p:cNvPr id="5" name="副標題 2"/>
          <p:cNvSpPr txBox="1">
            <a:spLocks/>
          </p:cNvSpPr>
          <p:nvPr/>
        </p:nvSpPr>
        <p:spPr bwMode="auto">
          <a:xfrm>
            <a:off x="5076533" y="6014028"/>
            <a:ext cx="3205154" cy="4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8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授課教師：</a:t>
            </a:r>
            <a:endParaRPr lang="en-US" altLang="zh-TW" sz="2800" b="1" dirty="0" smtClean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引導思考案例</a:t>
            </a:r>
            <a:endParaRPr lang="en-US" alt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554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在當今的社會結構上，也許已經沒有所謂的貴族階級存在，即使是英國的皇室也努力地要表現</a:t>
            </a:r>
            <a:r>
              <a:rPr lang="zh-HK" altLang="en-US" dirty="0"/>
              <a:t>平易近人的形象，然而綜觀諸多社會或消費現象，我們必須承認，其實人與人之間的差異還是存在的。</a:t>
            </a:r>
            <a:endParaRPr lang="en-US" alt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3775007"/>
            <a:ext cx="3959225" cy="2640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913" y="407158"/>
            <a:ext cx="8680174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1</a:t>
            </a:r>
            <a:r>
              <a:rPr lang="zh-TW" altLang="en-US" dirty="0" smtClean="0"/>
              <a:t>  </a:t>
            </a:r>
            <a:r>
              <a:rPr lang="en-US" altLang="en-US" dirty="0"/>
              <a:t>Oh</a:t>
            </a:r>
            <a:r>
              <a:rPr lang="zh-TW" altLang="en-US" dirty="0"/>
              <a:t>！</a:t>
            </a:r>
            <a:r>
              <a:rPr lang="zh-TW" altLang="en-US" dirty="0" smtClean="0"/>
              <a:t>社會</a:t>
            </a:r>
            <a:r>
              <a:rPr lang="zh-TW" altLang="en-US" dirty="0"/>
              <a:t>──</a:t>
            </a:r>
            <a:r>
              <a:rPr lang="zh-TW" altLang="en-US" dirty="0" smtClean="0"/>
              <a:t>社會</a:t>
            </a:r>
            <a:r>
              <a:rPr lang="zh-TW" altLang="en-US" dirty="0"/>
              <a:t>階層</a:t>
            </a:r>
            <a:r>
              <a:rPr lang="zh-TW" altLang="en-US" dirty="0" smtClean="0"/>
              <a:t>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定義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744"/>
            <a:ext cx="8328991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HK" altLang="en-US" sz="3200" dirty="0"/>
              <a:t>社會階層是什麼 </a:t>
            </a:r>
            <a:endParaRPr lang="en-US" altLang="zh-TW" sz="3200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HK" altLang="en-US" dirty="0" smtClean="0"/>
              <a:t>社會</a:t>
            </a:r>
            <a:r>
              <a:rPr lang="zh-HK" altLang="en-US" dirty="0"/>
              <a:t>階層即是依照個體或家庭不同的價值觀、生活型態、興趣、財富、地位、教育程度、經濟背景、行為等變數，將人們區分為不同的群體及區塊</a:t>
            </a:r>
            <a:endParaRPr lang="en-US" altLang="en-US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en-US" altLang="en-US" dirty="0"/>
          </a:p>
          <a:p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en-US" altLang="zh-TW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2986" y="4147929"/>
            <a:ext cx="5594180" cy="236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14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pPr marL="0" indent="0"/>
            <a:r>
              <a:rPr lang="zh-TW" altLang="en-US" dirty="0" smtClean="0"/>
              <a:t>單元</a:t>
            </a:r>
            <a:r>
              <a:rPr lang="en-US" altLang="zh-TW" dirty="0" smtClean="0"/>
              <a:t>2</a:t>
            </a:r>
            <a:r>
              <a:rPr lang="zh-TW" altLang="en-US" dirty="0" smtClean="0"/>
              <a:t>  社會</a:t>
            </a:r>
            <a:r>
              <a:rPr lang="zh-TW" altLang="en-US" dirty="0"/>
              <a:t>階層衡量之問題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813852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HK" altLang="en-US" sz="3200" dirty="0"/>
              <a:t>社會階層</a:t>
            </a:r>
            <a:r>
              <a:rPr lang="zh-TW" altLang="en-US" sz="3200" dirty="0" smtClean="0"/>
              <a:t>分類─美國</a:t>
            </a:r>
            <a:endParaRPr lang="en-US" altLang="zh-TW" sz="3200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最高階層中又分為高－高（</a:t>
            </a:r>
            <a:r>
              <a:rPr lang="en-US" altLang="en-US" dirty="0"/>
              <a:t>0.3%</a:t>
            </a:r>
            <a:r>
              <a:rPr lang="zh-TW" altLang="en-US" dirty="0"/>
              <a:t>），如：承繼祖先高額遺產</a:t>
            </a:r>
            <a:r>
              <a:rPr lang="zh-TW" altLang="en-US" dirty="0" smtClean="0"/>
              <a:t>者</a:t>
            </a:r>
            <a:endParaRPr lang="en-US" altLang="en-US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低－高（</a:t>
            </a:r>
            <a:r>
              <a:rPr lang="en-US" altLang="en-US" dirty="0"/>
              <a:t>1.2%</a:t>
            </a:r>
            <a:r>
              <a:rPr lang="zh-TW" altLang="en-US" dirty="0"/>
              <a:t>），如：新富階層及新興社會菁英等透過己身專業而帶來成就者</a:t>
            </a:r>
            <a:endParaRPr lang="en-US" altLang="en-US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高－中（</a:t>
            </a:r>
            <a:r>
              <a:rPr lang="en-US" altLang="en-US" dirty="0"/>
              <a:t>12.5%</a:t>
            </a:r>
            <a:r>
              <a:rPr lang="zh-TW" altLang="en-US" dirty="0"/>
              <a:t>）三類，如：其他大學畢業而晉升專業經理人、擁有特定專才人士、懂得欣賞藝文且生活重心為上私人俱樂部</a:t>
            </a:r>
            <a:r>
              <a:rPr lang="zh-TW" altLang="en-US" dirty="0" smtClean="0"/>
              <a:t>者</a:t>
            </a:r>
            <a:endParaRPr lang="en-US" altLang="en-US" dirty="0"/>
          </a:p>
          <a:p>
            <a:endParaRPr lang="en-US" altLang="en-US" dirty="0"/>
          </a:p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526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913" y="407158"/>
            <a:ext cx="8680174" cy="1325562"/>
          </a:xfrm>
        </p:spPr>
        <p:txBody>
          <a:bodyPr/>
          <a:lstStyle/>
          <a:p>
            <a:pPr marL="0" indent="0"/>
            <a:r>
              <a:rPr lang="zh-TW" altLang="en-US" dirty="0" smtClean="0"/>
              <a:t>單元</a:t>
            </a:r>
            <a:r>
              <a:rPr lang="en-US" altLang="zh-TW" dirty="0"/>
              <a:t>3</a:t>
            </a:r>
            <a:r>
              <a:rPr lang="zh-TW" altLang="en-US" dirty="0" smtClean="0"/>
              <a:t>  我們</a:t>
            </a:r>
            <a:r>
              <a:rPr lang="zh-TW" altLang="en-US" dirty="0"/>
              <a:t>都是這樣長大</a:t>
            </a:r>
            <a:r>
              <a:rPr lang="zh-TW" altLang="en-US" dirty="0" smtClean="0"/>
              <a:t>的</a:t>
            </a:r>
            <a:r>
              <a:rPr lang="zh-TW" altLang="en-US" dirty="0"/>
              <a:t>─</a:t>
            </a:r>
            <a:r>
              <a:rPr lang="zh-TW" altLang="en-US" dirty="0" smtClean="0"/>
              <a:t>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社會</a:t>
            </a:r>
            <a:r>
              <a:rPr lang="zh-TW" altLang="en-US" dirty="0"/>
              <a:t>階層對消費者的影響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744"/>
            <a:ext cx="8328991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TW" altLang="en-US" sz="3200" dirty="0"/>
              <a:t>收入和階層的關係確實相當密切，也相當程度決定消費者的購買行為，不過啊，「收入」和「階層」可不能被劃上等號唷！</a:t>
            </a:r>
            <a:r>
              <a:rPr lang="en-US" altLang="zh-TW" sz="3200" dirty="0"/>
              <a:t>  </a:t>
            </a:r>
          </a:p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TW" altLang="en-US" sz="3200" dirty="0"/>
              <a:t>你覺得</a:t>
            </a:r>
            <a:r>
              <a:rPr lang="en-US" altLang="zh-TW" sz="3200" dirty="0"/>
              <a:t>『</a:t>
            </a:r>
            <a:r>
              <a:rPr lang="zh-TW" altLang="en-US" sz="3200" dirty="0"/>
              <a:t>紅酒</a:t>
            </a:r>
            <a:r>
              <a:rPr lang="en-US" altLang="zh-TW" sz="3200" dirty="0"/>
              <a:t>』</a:t>
            </a:r>
            <a:r>
              <a:rPr lang="zh-TW" altLang="en-US" sz="3200" dirty="0"/>
              <a:t>這個產品，要以「收入」還是「階層」來判斷消費者的購買行為？</a:t>
            </a:r>
            <a:r>
              <a:rPr lang="en-US" altLang="en-US" sz="3200" dirty="0"/>
              <a:t> </a:t>
            </a:r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en-US" altLang="en-US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en-US" altLang="en-US" dirty="0"/>
          </a:p>
          <a:p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163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782" y="221630"/>
            <a:ext cx="8825948" cy="1325562"/>
          </a:xfrm>
        </p:spPr>
        <p:txBody>
          <a:bodyPr/>
          <a:lstStyle/>
          <a:p>
            <a:pPr marL="0" indent="0"/>
            <a:r>
              <a:rPr lang="zh-TW" altLang="en-US" dirty="0" smtClean="0"/>
              <a:t>單元</a:t>
            </a:r>
            <a:r>
              <a:rPr lang="en-US" altLang="zh-TW" dirty="0" smtClean="0"/>
              <a:t>4</a:t>
            </a:r>
            <a:r>
              <a:rPr lang="zh-TW" altLang="en-US" dirty="0" smtClean="0"/>
              <a:t>  社會</a:t>
            </a:r>
            <a:r>
              <a:rPr lang="zh-TW" altLang="en-US" dirty="0"/>
              <a:t>階層分群指標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813852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TW" altLang="en-US" sz="3200" dirty="0"/>
              <a:t>品味素養</a:t>
            </a:r>
            <a:endParaRPr lang="zh-TW" altLang="en-US" dirty="0" smtClean="0"/>
          </a:p>
          <a:p>
            <a:pPr>
              <a:buNone/>
            </a:pPr>
            <a:endParaRPr lang="en-US" altLang="zh-TW" dirty="0"/>
          </a:p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endParaRPr lang="en-US" altLang="zh-TW" sz="3200" dirty="0" smtClean="0"/>
          </a:p>
          <a:p>
            <a:endParaRPr lang="en-US" altLang="en-US" dirty="0"/>
          </a:p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endParaRPr lang="zh-TW" altLang="en-US" sz="3200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632" y="2024268"/>
            <a:ext cx="4690402" cy="452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0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300</Words>
  <Application>Microsoft Office PowerPoint</Application>
  <PresentationFormat>如螢幕大小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Theme</vt:lpstr>
      <vt:lpstr>第12章 社會階層</vt:lpstr>
      <vt:lpstr>引導思考案例</vt:lpstr>
      <vt:lpstr>單元1  Oh！社會──社會階層的 定義</vt:lpstr>
      <vt:lpstr>單元2  社會階層衡量之問題</vt:lpstr>
      <vt:lpstr>單元3  我們都是這樣長大的── 社會階層對消費者的影響</vt:lpstr>
      <vt:lpstr>單元4  社會階層分群指標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Claudia</dc:creator>
  <cp:lastModifiedBy>NO.43</cp:lastModifiedBy>
  <cp:revision>319</cp:revision>
  <dcterms:created xsi:type="dcterms:W3CDTF">2013-07-26T03:18:22Z</dcterms:created>
  <dcterms:modified xsi:type="dcterms:W3CDTF">2017-08-07T09:08:17Z</dcterms:modified>
</cp:coreProperties>
</file>