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03" r:id="rId3"/>
    <p:sldId id="553" r:id="rId4"/>
    <p:sldId id="716" r:id="rId5"/>
    <p:sldId id="726" r:id="rId6"/>
    <p:sldId id="710" r:id="rId7"/>
    <p:sldId id="744" r:id="rId8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91" autoAdjust="0"/>
    <p:restoredTop sz="94737" autoAdjust="0"/>
  </p:normalViewPr>
  <p:slideViewPr>
    <p:cSldViewPr snapToGrid="0" snapToObjects="1">
      <p:cViewPr varScale="1">
        <p:scale>
          <a:sx n="72" d="100"/>
          <a:sy n="72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A7B7480-D43D-4E8D-A424-771D0E59D32D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B7CBA7B-DE08-49E0-9EFD-A916981354A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02256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375E7C5-5084-4DDD-8808-8090C53F87DD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0856150-61AC-4812-BF6F-63FE95DE830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68797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26D028-79AB-45D6-B944-89F2DD27C111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4A2B6-D04F-4630-8CFA-C1B10ED0CAF2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Text Box 11"/>
          <p:cNvSpPr txBox="1">
            <a:spLocks noChangeArrowheads="1"/>
          </p:cNvSpPr>
          <p:nvPr userDrawn="1"/>
        </p:nvSpPr>
        <p:spPr bwMode="auto">
          <a:xfrm>
            <a:off x="-142" y="6584533"/>
            <a:ext cx="3697499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1200" b="1" dirty="0" smtClean="0">
                <a:ea typeface="新細明體" pitchFamily="18" charset="-120"/>
              </a:rPr>
              <a:t>解析</a:t>
            </a:r>
            <a:r>
              <a:rPr lang="zh-TW" altLang="en-US" sz="1200" b="1" dirty="0">
                <a:ea typeface="新細明體" pitchFamily="18" charset="-120"/>
              </a:rPr>
              <a:t>消費者</a:t>
            </a:r>
            <a:r>
              <a:rPr lang="zh-TW" altLang="en-US" sz="1200" b="1" dirty="0" smtClean="0">
                <a:ea typeface="新細明體" pitchFamily="18" charset="-120"/>
              </a:rPr>
              <a:t>行為</a:t>
            </a:r>
            <a:r>
              <a:rPr lang="en-US" altLang="zh-TW" sz="1200" b="1" dirty="0" smtClean="0">
                <a:ea typeface="新細明體" pitchFamily="18" charset="-120"/>
              </a:rPr>
              <a:t>．</a:t>
            </a:r>
            <a:r>
              <a:rPr lang="zh-TW" altLang="en-US" sz="1200" b="1" dirty="0">
                <a:ea typeface="新細明體" pitchFamily="18" charset="-120"/>
              </a:rPr>
              <a:t>謝明慧</a:t>
            </a:r>
            <a:r>
              <a:rPr lang="zh-TW" altLang="en-US" sz="1200" b="1" dirty="0" smtClean="0">
                <a:ea typeface="新細明體" pitchFamily="18" charset="-120"/>
              </a:rPr>
              <a:t>、吳淑玲著</a:t>
            </a:r>
            <a:r>
              <a:rPr lang="zh-TW" altLang="en-US" sz="1200" b="1" dirty="0">
                <a:ea typeface="新細明體" pitchFamily="18" charset="-120"/>
              </a:rPr>
              <a:t>．前程文化出版</a:t>
            </a:r>
          </a:p>
        </p:txBody>
      </p:sp>
    </p:spTree>
    <p:extLst>
      <p:ext uri="{BB962C8B-B14F-4D97-AF65-F5344CB8AC3E}">
        <p14:creationId xmlns:p14="http://schemas.microsoft.com/office/powerpoint/2010/main" val="3085028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0B1E34-8214-40AB-A0F3-1FFD06472209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D8259-B012-42C6-9F13-D85A58BFDDF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576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668946-8AEA-4DED-AF91-B2D0A2032D9E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7E5B21-2A4B-4F82-B73B-2C7C2A7F371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96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華康新特明體" panose="020209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華康中黑體" panose="020B0509000000000000" pitchFamily="49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B47038-217D-4E42-84E4-5378FEE39A73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E41C19-33EC-49B3-870D-A697ACEF26E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4060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4F47C5-884E-4FE1-B541-EF6894CC0438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B91FC7-03A5-470F-A198-519F291601A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629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7ABF2A-186A-448E-A8F8-F340E709E7BC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9F629-5D1F-4347-A606-26430C1B8CF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15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E89E58-DAB7-4FF9-B02D-64A0F158F7D8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C9FBD7-57B8-4415-A1A9-39F74323183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123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3F4F1B-E84D-490A-B1C9-117A11327D70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F5EFC-1DEB-4AEA-8AAB-6732BB52818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716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5095FC-0627-44D5-B71B-9839AB7CF2FD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3B854-5ECB-482D-9A58-F0DE135D86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380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113E-7D63-47E2-BCA2-64C5AF876D31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5C57EA-6E7A-4EC8-B354-F13CB47122A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677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856936-42E9-4A57-ACDA-6C19DE0C422A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2E097B-7F8E-41DA-B615-CAFFC9CAAE5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009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32C6206-79DB-448C-9824-1E28D0FF51F8}" type="datetime1">
              <a:rPr lang="zh-TW" altLang="en-US"/>
              <a:pPr/>
              <a:t>2017/8/7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BDC2F1F4-B8F8-4D5F-BC43-3B994CB94D8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53009" y="3750366"/>
            <a:ext cx="4081669" cy="1545673"/>
          </a:xfrm>
          <a:noFill/>
        </p:spPr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第</a:t>
            </a:r>
            <a:r>
              <a:rPr lang="en-US" altLang="zh-TW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13</a:t>
            </a:r>
            <a:r>
              <a:rPr lang="en-US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章</a:t>
            </a:r>
            <a:br>
              <a:rPr lang="en-US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</a:br>
            <a:r>
              <a:rPr lang="zh-TW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消費</a:t>
            </a:r>
            <a:r>
              <a:rPr lang="zh-TW" altLang="en-US" sz="4000" b="1" dirty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是</a:t>
            </a:r>
            <a:r>
              <a:rPr lang="zh-TW" altLang="en-US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一種文化</a:t>
            </a:r>
            <a:r>
              <a:rPr lang="en-US" altLang="zh-TW" sz="40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?!</a:t>
            </a:r>
            <a:endParaRPr lang="zh-TW" altLang="en-US" sz="4000" b="1" dirty="0">
              <a:solidFill>
                <a:schemeClr val="bg1"/>
              </a:solidFill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 bwMode="auto">
          <a:xfrm>
            <a:off x="5076533" y="6014028"/>
            <a:ext cx="3205154" cy="48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2800" b="1" dirty="0" smtClean="0">
                <a:solidFill>
                  <a:schemeClr val="bg1"/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rPr>
              <a:t>授課教師：</a:t>
            </a:r>
            <a:endParaRPr lang="en-US" altLang="zh-TW" sz="2800" b="1" dirty="0" smtClean="0">
              <a:solidFill>
                <a:schemeClr val="bg1"/>
              </a:solidFill>
              <a:latin typeface="華康中黑體" panose="020B0509000000000000" pitchFamily="49" charset="-120"/>
              <a:ea typeface="華康中黑體" panose="020B0509000000000000" pitchFamily="49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-142" y="6584533"/>
            <a:ext cx="3697499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1200" b="1" dirty="0" smtClean="0">
                <a:ea typeface="新細明體" pitchFamily="18" charset="-120"/>
              </a:rPr>
              <a:t>解析</a:t>
            </a:r>
            <a:r>
              <a:rPr lang="zh-TW" altLang="en-US" sz="1200" b="1" dirty="0">
                <a:ea typeface="新細明體" pitchFamily="18" charset="-120"/>
              </a:rPr>
              <a:t>消費者</a:t>
            </a:r>
            <a:r>
              <a:rPr lang="zh-TW" altLang="en-US" sz="1200" b="1" dirty="0" smtClean="0">
                <a:ea typeface="新細明體" pitchFamily="18" charset="-120"/>
              </a:rPr>
              <a:t>行為</a:t>
            </a:r>
            <a:r>
              <a:rPr lang="en-US" altLang="zh-TW" sz="1200" b="1" dirty="0" smtClean="0">
                <a:ea typeface="新細明體" pitchFamily="18" charset="-120"/>
              </a:rPr>
              <a:t>．</a:t>
            </a:r>
            <a:r>
              <a:rPr lang="zh-TW" altLang="en-US" sz="1200" b="1" dirty="0">
                <a:ea typeface="新細明體" pitchFamily="18" charset="-120"/>
              </a:rPr>
              <a:t>謝明慧</a:t>
            </a:r>
            <a:r>
              <a:rPr lang="zh-TW" altLang="en-US" sz="1200" b="1" dirty="0" smtClean="0">
                <a:ea typeface="新細明體" pitchFamily="18" charset="-120"/>
              </a:rPr>
              <a:t>、吳淑玲著</a:t>
            </a:r>
            <a:r>
              <a:rPr lang="zh-TW" altLang="en-US" sz="1200" b="1" dirty="0">
                <a:ea typeface="新細明體" pitchFamily="18" charset="-120"/>
              </a:rPr>
              <a:t>．前程文化出版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引導思考案例</a:t>
            </a:r>
            <a:endParaRPr lang="en-US" alt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5549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雖然節能減碳本身是相當新穎的價值觀，並不屬於任何文化的核心價值，但翻開歷史的一頁，我們不難發現永續經營、人與自然和諧共存等觀念，是印第安等古老文化所崇敬的重要價值，中國的</a:t>
            </a:r>
            <a:r>
              <a:rPr lang="en-US" altLang="zh-TW" dirty="0"/>
              <a:t>《</a:t>
            </a:r>
            <a:r>
              <a:rPr lang="zh-TW" altLang="en-US" dirty="0"/>
              <a:t>孟子</a:t>
            </a:r>
            <a:r>
              <a:rPr lang="en-US" altLang="zh-TW" dirty="0"/>
              <a:t>》</a:t>
            </a:r>
            <a:r>
              <a:rPr lang="zh-TW" altLang="en-US" dirty="0"/>
              <a:t>書中也有類似的論述</a:t>
            </a:r>
            <a:r>
              <a:rPr lang="zh-TW" altLang="en-US" dirty="0" smtClean="0"/>
              <a:t>。然</a:t>
            </a:r>
            <a:r>
              <a:rPr lang="zh-TW" altLang="en-US" dirty="0"/>
              <a:t>在工業化進步的過程中，人類卻漸漸忘了飲水思源的重要性。直到大自然的浩劫浮上檯面，人類才又開始思考環境保護的重要性。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98782" y="221630"/>
            <a:ext cx="8825948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華康新特明體" panose="02020909000000000000" pitchFamily="49" charset="-120"/>
                <a:cs typeface="Times New Roman" panose="02020603050405020304" pitchFamily="18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TW" altLang="en-US" dirty="0"/>
              <a:t>單元</a:t>
            </a:r>
            <a:r>
              <a:rPr lang="en-US" altLang="zh-TW" dirty="0"/>
              <a:t>1</a:t>
            </a:r>
            <a:r>
              <a:rPr lang="zh-TW" altLang="en-US" dirty="0"/>
              <a:t>  你是我的眼──文化是什麼？</a:t>
            </a:r>
            <a:endParaRPr lang="en-US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95252" cy="4813852"/>
          </a:xfrm>
        </p:spPr>
        <p:txBody>
          <a:bodyPr>
            <a:normAutofit/>
          </a:bodyPr>
          <a:lstStyle/>
          <a:p>
            <a:pPr marL="342900" lvl="1" indent="-342900" eaLnBrk="1" hangingPunct="1">
              <a:spcBef>
                <a:spcPts val="768"/>
              </a:spcBef>
              <a:buFont typeface="Arial" pitchFamily="34" charset="0"/>
              <a:buChar char="•"/>
            </a:pPr>
            <a:r>
              <a:rPr lang="zh-TW" altLang="en-US" sz="3200" dirty="0"/>
              <a:t>文化（</a:t>
            </a:r>
            <a:r>
              <a:rPr lang="en-US" altLang="en-US" sz="3200" dirty="0"/>
              <a:t>Culture</a:t>
            </a:r>
            <a:r>
              <a:rPr lang="zh-TW" altLang="en-US" sz="3200" dirty="0"/>
              <a:t>）的</a:t>
            </a:r>
            <a:r>
              <a:rPr lang="zh-TW" altLang="en-US" sz="3200" dirty="0" smtClean="0"/>
              <a:t>定義</a:t>
            </a:r>
            <a:endParaRPr lang="en-US" altLang="zh-TW" sz="3200" dirty="0" smtClean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en-US" dirty="0"/>
              <a:t>文化係指一群人所共享的信念、價值觀、儀式、規範以及傳統，其中也包含了社會所流傳的神話、宗教信仰或風俗習慣。</a:t>
            </a:r>
            <a:endParaRPr lang="en-US" altLang="en-US" dirty="0"/>
          </a:p>
          <a:p>
            <a:pPr marL="342900" lvl="1" indent="-342900" eaLnBrk="1" hangingPunct="1">
              <a:spcBef>
                <a:spcPts val="768"/>
              </a:spcBef>
              <a:buFont typeface="Arial" pitchFamily="34" charset="0"/>
              <a:buChar char="•"/>
            </a:pPr>
            <a:endParaRPr lang="en-US" altLang="zh-TW" sz="3200" dirty="0" smtClean="0"/>
          </a:p>
          <a:p>
            <a:endParaRPr lang="en-US" altLang="en-US" dirty="0"/>
          </a:p>
          <a:p>
            <a:pPr marL="342900" lvl="1" indent="-342900" eaLnBrk="1" hangingPunct="1">
              <a:spcBef>
                <a:spcPts val="768"/>
              </a:spcBef>
              <a:buFont typeface="Arial" pitchFamily="34" charset="0"/>
              <a:buChar char="•"/>
            </a:pPr>
            <a:endParaRPr lang="zh-TW" altLang="en-US" sz="3200" dirty="0"/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0937" y="3723861"/>
            <a:ext cx="7002126" cy="2814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114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26504" y="221630"/>
            <a:ext cx="8825948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華康新特明體" panose="02020909000000000000" pitchFamily="49" charset="-120"/>
                <a:cs typeface="Times New Roman" panose="02020603050405020304" pitchFamily="18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TW" altLang="en-US" dirty="0" smtClean="0"/>
              <a:t>單元</a:t>
            </a:r>
            <a:r>
              <a:rPr lang="en-US" altLang="zh-TW" dirty="0"/>
              <a:t>2</a:t>
            </a:r>
            <a:r>
              <a:rPr lang="zh-TW" altLang="en-US" dirty="0" smtClean="0"/>
              <a:t>  傳說</a:t>
            </a:r>
            <a:r>
              <a:rPr lang="zh-TW" altLang="en-US" dirty="0"/>
              <a:t>──</a:t>
            </a:r>
            <a:r>
              <a:rPr lang="zh-TW" altLang="en-US" dirty="0" smtClean="0"/>
              <a:t>神話</a:t>
            </a:r>
            <a:r>
              <a:rPr lang="zh-TW" altLang="en-US" dirty="0"/>
              <a:t>的</a:t>
            </a:r>
            <a:r>
              <a:rPr lang="zh-TW" altLang="en-US" dirty="0" smtClean="0"/>
              <a:t>魅力</a:t>
            </a:r>
            <a:endParaRPr lang="en-US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560444"/>
            <a:ext cx="8395252" cy="4813852"/>
          </a:xfrm>
        </p:spPr>
        <p:txBody>
          <a:bodyPr>
            <a:normAutofit/>
          </a:bodyPr>
          <a:lstStyle/>
          <a:p>
            <a:pPr marL="342900" lvl="1" indent="-342900" eaLnBrk="1" hangingPunct="1">
              <a:spcBef>
                <a:spcPts val="768"/>
              </a:spcBef>
              <a:buFont typeface="Arial" pitchFamily="34" charset="0"/>
              <a:buChar char="•"/>
            </a:pPr>
            <a:r>
              <a:rPr lang="zh-TW" altLang="en-US" sz="3200" dirty="0"/>
              <a:t>神話（</a:t>
            </a:r>
            <a:r>
              <a:rPr lang="en-US" altLang="zh-TW" sz="3200" dirty="0"/>
              <a:t>Myth</a:t>
            </a:r>
            <a:r>
              <a:rPr lang="zh-TW" altLang="en-US" sz="3200" dirty="0"/>
              <a:t>）的定義</a:t>
            </a:r>
            <a:endParaRPr lang="en-US" altLang="zh-TW" sz="3200" dirty="0" smtClean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en-US" dirty="0" smtClean="0"/>
              <a:t>神話</a:t>
            </a:r>
            <a:r>
              <a:rPr lang="zh-TW" altLang="en-US" dirty="0"/>
              <a:t>泛指具有指標性、代表性元素的故事</a:t>
            </a:r>
            <a:endParaRPr lang="en-US" altLang="zh-TW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en-US" dirty="0"/>
              <a:t>要能傳遞出特定民族所共享的情緒以及對文化的想法</a:t>
            </a:r>
            <a:endParaRPr lang="en-US" altLang="zh-TW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en-US" dirty="0"/>
              <a:t>代代相傳</a:t>
            </a:r>
            <a:endParaRPr lang="en-US" altLang="zh-TW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en-US" dirty="0"/>
              <a:t>一種共同創造的過程</a:t>
            </a:r>
            <a:endParaRPr lang="en-US" altLang="zh-TW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en-US" dirty="0"/>
              <a:t>神話並不是</a:t>
            </a:r>
            <a:r>
              <a:rPr lang="zh-TW" altLang="en-US" dirty="0" smtClean="0"/>
              <a:t>一成不變</a:t>
            </a:r>
            <a:r>
              <a:rPr lang="zh-TW" altLang="en-US" dirty="0"/>
              <a:t>的</a:t>
            </a:r>
          </a:p>
          <a:p>
            <a:pPr marL="1296000" lvl="2">
              <a:spcBef>
                <a:spcPts val="768"/>
              </a:spcBef>
              <a:buFont typeface="Wingdings" panose="05000000000000000000" pitchFamily="2" charset="2"/>
              <a:buChar char="ü"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4947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26504" y="221630"/>
            <a:ext cx="8825948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華康新特明體" panose="02020909000000000000" pitchFamily="49" charset="-120"/>
                <a:cs typeface="Times New Roman" panose="02020603050405020304" pitchFamily="18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TW" altLang="en-US" dirty="0" smtClean="0"/>
              <a:t>單元</a:t>
            </a:r>
            <a:r>
              <a:rPr lang="en-US" altLang="zh-TW" dirty="0" smtClean="0"/>
              <a:t>3</a:t>
            </a:r>
            <a:r>
              <a:rPr lang="zh-TW" altLang="en-US" dirty="0" smtClean="0"/>
              <a:t>  故事敘事</a:t>
            </a:r>
            <a:endParaRPr lang="en-US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199" y="1560444"/>
            <a:ext cx="5796000" cy="4813852"/>
          </a:xfrm>
        </p:spPr>
        <p:txBody>
          <a:bodyPr>
            <a:normAutofit/>
          </a:bodyPr>
          <a:lstStyle/>
          <a:p>
            <a:pPr marL="342900" lvl="1" indent="-342900" eaLnBrk="1" hangingPunct="1">
              <a:spcBef>
                <a:spcPts val="768"/>
              </a:spcBef>
              <a:buFont typeface="Arial" pitchFamily="34" charset="0"/>
              <a:buChar char="•"/>
            </a:pPr>
            <a:r>
              <a:rPr lang="zh-TW" altLang="en-US" sz="3200" dirty="0"/>
              <a:t>說故事</a:t>
            </a:r>
            <a:r>
              <a:rPr lang="en-US" altLang="zh-TW" sz="3200" dirty="0"/>
              <a:t>(Storytelling)</a:t>
            </a:r>
            <a:r>
              <a:rPr lang="zh-TW" altLang="en-US" sz="3200" dirty="0"/>
              <a:t>的定義</a:t>
            </a:r>
            <a:endParaRPr lang="en-US" altLang="zh-TW" sz="3200" dirty="0" smtClean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en-US" dirty="0" smtClean="0"/>
              <a:t>它</a:t>
            </a:r>
            <a:r>
              <a:rPr lang="zh-TW" altLang="en-US" dirty="0"/>
              <a:t>可能會以文字</a:t>
            </a:r>
            <a:r>
              <a:rPr lang="en-US" altLang="zh-TW" dirty="0" smtClean="0"/>
              <a:t>(Words</a:t>
            </a:r>
            <a:r>
              <a:rPr lang="en-US" altLang="zh-TW" dirty="0"/>
              <a:t>)</a:t>
            </a:r>
            <a:r>
              <a:rPr lang="zh-TW" altLang="en-US" dirty="0"/>
              <a:t>、影像</a:t>
            </a:r>
            <a:r>
              <a:rPr lang="en-US" altLang="zh-TW" dirty="0" smtClean="0"/>
              <a:t>(Images</a:t>
            </a:r>
            <a:r>
              <a:rPr lang="en-US" altLang="zh-TW" dirty="0"/>
              <a:t>)</a:t>
            </a:r>
            <a:r>
              <a:rPr lang="zh-TW" altLang="en-US" dirty="0"/>
              <a:t>或視覺化</a:t>
            </a:r>
            <a:r>
              <a:rPr lang="en-US" altLang="zh-TW" dirty="0" smtClean="0"/>
              <a:t>(Visualization)</a:t>
            </a:r>
          </a:p>
          <a:p>
            <a:pPr marL="792000" lvl="1" indent="0" algn="just" eaLnBrk="1" hangingPunct="1">
              <a:spcBef>
                <a:spcPts val="0"/>
              </a:spcBef>
              <a:buNone/>
            </a:pPr>
            <a:r>
              <a:rPr lang="zh-TW" altLang="en-US" dirty="0" smtClean="0"/>
              <a:t>、</a:t>
            </a:r>
            <a:r>
              <a:rPr lang="zh-TW" altLang="en-US" dirty="0"/>
              <a:t>聲音</a:t>
            </a:r>
            <a:r>
              <a:rPr lang="en-US" altLang="zh-TW" dirty="0" smtClean="0"/>
              <a:t>(Sounds</a:t>
            </a:r>
            <a:r>
              <a:rPr lang="en-US" altLang="zh-TW" dirty="0"/>
              <a:t>)</a:t>
            </a:r>
            <a:r>
              <a:rPr lang="zh-TW" altLang="en-US" dirty="0"/>
              <a:t>的形式呈現，說故事被視為是一項重要的溝通工具</a:t>
            </a:r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6173708" y="1976436"/>
            <a:ext cx="2852063" cy="4474583"/>
            <a:chOff x="6173708" y="1976436"/>
            <a:chExt cx="2852063" cy="447458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4051" y="1976436"/>
              <a:ext cx="2371379" cy="4136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文字方塊 1"/>
            <p:cNvSpPr txBox="1"/>
            <p:nvPr/>
          </p:nvSpPr>
          <p:spPr>
            <a:xfrm>
              <a:off x="6173708" y="6112465"/>
              <a:ext cx="28520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華康中黑體" panose="020B0509000000000000" pitchFamily="49" charset="-120"/>
                  <a:ea typeface="華康中黑體" panose="020B0509000000000000" pitchFamily="49" charset="-120"/>
                </a:rPr>
                <a:t>（圖片來源：維基共享資源）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544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31913" y="407158"/>
            <a:ext cx="8680174" cy="1325562"/>
          </a:xfrm>
        </p:spPr>
        <p:txBody>
          <a:bodyPr/>
          <a:lstStyle/>
          <a:p>
            <a:pPr marL="0" indent="0"/>
            <a:r>
              <a:rPr lang="zh-TW" altLang="en-US" dirty="0" smtClean="0"/>
              <a:t>單元</a:t>
            </a:r>
            <a:r>
              <a:rPr lang="en-US" altLang="zh-TW" dirty="0"/>
              <a:t>4</a:t>
            </a:r>
            <a:r>
              <a:rPr lang="zh-TW" altLang="en-US" dirty="0" smtClean="0"/>
              <a:t>  過節</a:t>
            </a:r>
            <a:r>
              <a:rPr lang="zh-TW" altLang="en-US" dirty="0"/>
              <a:t>的</a:t>
            </a:r>
            <a:r>
              <a:rPr lang="zh-TW" altLang="en-US" dirty="0" smtClean="0"/>
              <a:t>霓虹燈</a:t>
            </a:r>
            <a:r>
              <a:rPr lang="zh-TW" altLang="en-US" dirty="0"/>
              <a:t>──</a:t>
            </a:r>
            <a:r>
              <a:rPr lang="zh-TW" altLang="en-US" dirty="0" smtClean="0"/>
              <a:t>儀式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（</a:t>
            </a:r>
            <a:r>
              <a:rPr lang="en-US" altLang="en-US" dirty="0"/>
              <a:t>Ritual</a:t>
            </a:r>
            <a:r>
              <a:rPr lang="zh-TW" altLang="en-US" dirty="0"/>
              <a:t>）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744"/>
            <a:ext cx="8328991" cy="4525963"/>
          </a:xfrm>
        </p:spPr>
        <p:txBody>
          <a:bodyPr>
            <a:normAutofit/>
          </a:bodyPr>
          <a:lstStyle/>
          <a:p>
            <a:pPr marL="342900" lvl="1" indent="-342900" eaLnBrk="1" hangingPunct="1">
              <a:spcBef>
                <a:spcPts val="768"/>
              </a:spcBef>
              <a:buFont typeface="Arial" pitchFamily="34" charset="0"/>
              <a:buChar char="•"/>
            </a:pPr>
            <a:r>
              <a:rPr lang="zh-TW" altLang="zh-TW" sz="3200" dirty="0"/>
              <a:t>儀式（</a:t>
            </a:r>
            <a:r>
              <a:rPr lang="en-US" altLang="zh-TW" sz="3200" dirty="0"/>
              <a:t>Ritual</a:t>
            </a:r>
            <a:r>
              <a:rPr lang="zh-TW" altLang="zh-TW" sz="3200" dirty="0"/>
              <a:t>）的定義</a:t>
            </a:r>
            <a:endParaRPr lang="en-US" altLang="zh-TW" sz="3200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  <a:defRPr/>
            </a:pPr>
            <a:r>
              <a:rPr lang="zh-TW" altLang="zh-TW" dirty="0" smtClean="0"/>
              <a:t>儀式</a:t>
            </a:r>
            <a:r>
              <a:rPr lang="zh-TW" altLang="zh-TW" dirty="0"/>
              <a:t>是一連串、具有象徵意涵的行為，而其展開亦具有順序性、且會重複、週期性地循環發生的</a:t>
            </a:r>
            <a:endParaRPr lang="en-US" altLang="zh-TW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  <a:defRPr/>
            </a:pPr>
            <a:r>
              <a:rPr lang="zh-TW" altLang="zh-TW" dirty="0"/>
              <a:t>儀式的範疇不僅侷限在宗教或者是特定節日，舉凡每日生活的行為或者是送禮給他人，都有可能是儀式的一環</a:t>
            </a:r>
            <a:endParaRPr lang="en-US" altLang="zh-TW" dirty="0"/>
          </a:p>
          <a:p>
            <a:pPr marL="0" indent="0">
              <a:buNone/>
              <a:defRPr/>
            </a:pPr>
            <a:endParaRPr lang="zh-TW" altLang="en-US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090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9024" y="221630"/>
            <a:ext cx="8825948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華康新特明體" panose="02020909000000000000" pitchFamily="49" charset="-120"/>
                <a:cs typeface="Times New Roman" panose="02020603050405020304" pitchFamily="18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TW" altLang="en-US" dirty="0" smtClean="0"/>
              <a:t>單元</a:t>
            </a:r>
            <a:r>
              <a:rPr lang="en-US" altLang="zh-TW" dirty="0" smtClean="0"/>
              <a:t>5  </a:t>
            </a:r>
            <a:r>
              <a:rPr lang="zh-TW" altLang="en-US" dirty="0" smtClean="0"/>
              <a:t>兩</a:t>
            </a:r>
            <a:r>
              <a:rPr lang="zh-TW" altLang="en-US" dirty="0"/>
              <a:t>個世界──神聖與世俗消費</a:t>
            </a:r>
            <a:endParaRPr lang="en-US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199" y="1560444"/>
            <a:ext cx="8289236" cy="4813852"/>
          </a:xfrm>
        </p:spPr>
        <p:txBody>
          <a:bodyPr>
            <a:normAutofit/>
          </a:bodyPr>
          <a:lstStyle/>
          <a:p>
            <a:pPr marL="342900" lvl="1" indent="-342900" eaLnBrk="1" hangingPunct="1">
              <a:spcBef>
                <a:spcPts val="768"/>
              </a:spcBef>
              <a:buFont typeface="Arial" pitchFamily="34" charset="0"/>
              <a:buChar char="•"/>
            </a:pPr>
            <a:r>
              <a:rPr lang="zh-TW" altLang="zh-TW" sz="3200" dirty="0"/>
              <a:t>人類消費行為</a:t>
            </a:r>
            <a:r>
              <a:rPr lang="zh-TW" altLang="en-US" sz="3200" dirty="0"/>
              <a:t>之概分</a:t>
            </a:r>
            <a:endParaRPr lang="en-US" altLang="zh-TW" sz="3200" dirty="0" smtClean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zh-TW" dirty="0" smtClean="0"/>
              <a:t>神聖</a:t>
            </a:r>
            <a:r>
              <a:rPr lang="zh-TW" altLang="zh-TW" dirty="0"/>
              <a:t>消費（</a:t>
            </a:r>
            <a:r>
              <a:rPr lang="en-US" altLang="zh-TW" dirty="0"/>
              <a:t>Sacred Consumption</a:t>
            </a:r>
            <a:r>
              <a:rPr lang="zh-TW" altLang="zh-TW" dirty="0"/>
              <a:t>）</a:t>
            </a:r>
            <a:endParaRPr lang="en-US" altLang="zh-TW" dirty="0"/>
          </a:p>
          <a:p>
            <a:pPr marL="1044000" lvl="1" eaLnBrk="1" hangingPunct="1">
              <a:spcBef>
                <a:spcPts val="768"/>
              </a:spcBef>
              <a:buFont typeface="Wingdings" panose="05000000000000000000" pitchFamily="2" charset="2"/>
              <a:buChar char="Ø"/>
            </a:pPr>
            <a:r>
              <a:rPr lang="zh-TW" altLang="zh-TW" sz="2400" dirty="0"/>
              <a:t>有別於普通消費，神聖消費是指消費的過程中，對所消費的物品或事件帶有一種尊敬或敬畏。</a:t>
            </a:r>
            <a:endParaRPr lang="en-US" altLang="zh-TW" sz="2400" dirty="0"/>
          </a:p>
          <a:p>
            <a:pPr marL="792000" lvl="1" indent="-288000" eaLnBrk="1" hangingPunct="1">
              <a:spcBef>
                <a:spcPts val="768"/>
              </a:spcBef>
              <a:buFont typeface="華康中圓體" panose="020F0509000000000000" pitchFamily="49" charset="-120"/>
              <a:buChar char="-"/>
            </a:pPr>
            <a:r>
              <a:rPr lang="zh-TW" altLang="zh-TW" dirty="0"/>
              <a:t>世俗消費（</a:t>
            </a:r>
            <a:r>
              <a:rPr lang="en-US" altLang="zh-TW" dirty="0"/>
              <a:t>Profane Consumption</a:t>
            </a:r>
            <a:r>
              <a:rPr lang="zh-TW" altLang="zh-TW" dirty="0"/>
              <a:t>）</a:t>
            </a:r>
            <a:endParaRPr lang="en-US" altLang="zh-TW" dirty="0"/>
          </a:p>
          <a:p>
            <a:pPr marL="1044000" lvl="1" eaLnBrk="1" hangingPunct="1">
              <a:spcBef>
                <a:spcPts val="768"/>
              </a:spcBef>
              <a:buFont typeface="Wingdings" panose="05000000000000000000" pitchFamily="2" charset="2"/>
              <a:buChar char="Ø"/>
            </a:pPr>
            <a:r>
              <a:rPr lang="zh-TW" altLang="zh-TW" sz="2400" dirty="0"/>
              <a:t>是與神聖消費相對的一種概念，泛指一般日常生活中普通而未帶有特殊意涵的消費行為。</a:t>
            </a:r>
          </a:p>
          <a:p>
            <a:endParaRPr lang="zh-TW" altLang="en-US" dirty="0"/>
          </a:p>
          <a:p>
            <a:pPr marL="1044000" lvl="1" eaLnBrk="1" hangingPunct="1">
              <a:spcBef>
                <a:spcPts val="768"/>
              </a:spcBef>
              <a:buFont typeface="Wingdings" panose="05000000000000000000" pitchFamily="2" charset="2"/>
              <a:buChar char="Ø"/>
            </a:pPr>
            <a:endParaRPr lang="zh-TW" altLang="en-US" sz="2400" dirty="0"/>
          </a:p>
          <a:p>
            <a:pPr marL="1044000" lvl="1" eaLnBrk="1" hangingPunct="1">
              <a:spcBef>
                <a:spcPts val="768"/>
              </a:spcBef>
              <a:buFont typeface="Wingdings" panose="05000000000000000000" pitchFamily="2" charset="2"/>
              <a:buChar char="Ø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802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</TotalTime>
  <Words>437</Words>
  <Application>Microsoft Office PowerPoint</Application>
  <PresentationFormat>如螢幕大小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Theme</vt:lpstr>
      <vt:lpstr>第13章 消費是一種文化?!</vt:lpstr>
      <vt:lpstr>引導思考案例</vt:lpstr>
      <vt:lpstr>PowerPoint 簡報</vt:lpstr>
      <vt:lpstr>PowerPoint 簡報</vt:lpstr>
      <vt:lpstr>PowerPoint 簡報</vt:lpstr>
      <vt:lpstr>單元4  過節的霓虹燈──儀式 （Ritual）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 Claudia</dc:creator>
  <cp:lastModifiedBy>NO.43</cp:lastModifiedBy>
  <cp:revision>331</cp:revision>
  <dcterms:created xsi:type="dcterms:W3CDTF">2013-07-26T03:18:22Z</dcterms:created>
  <dcterms:modified xsi:type="dcterms:W3CDTF">2017-08-07T09:17:31Z</dcterms:modified>
</cp:coreProperties>
</file>