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3" r:id="rId3"/>
    <p:sldId id="337" r:id="rId4"/>
    <p:sldId id="384" r:id="rId5"/>
    <p:sldId id="392" r:id="rId6"/>
    <p:sldId id="339" r:id="rId7"/>
    <p:sldId id="400" r:id="rId8"/>
    <p:sldId id="402" r:id="rId9"/>
    <p:sldId id="403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0" y="3776870"/>
            <a:ext cx="4002157" cy="154567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3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消費者</a:t>
            </a: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的起</a:t>
            </a: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心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/>
            </a:r>
            <a:b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動念</a:t>
            </a:r>
            <a:endParaRPr lang="zh-TW" altLang="en-US" sz="4000" b="1" dirty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1304" y="1528073"/>
            <a:ext cx="8454887" cy="4143857"/>
          </a:xfrm>
        </p:spPr>
        <p:txBody>
          <a:bodyPr/>
          <a:lstStyle/>
          <a:p>
            <a:pPr algn="just" eaLnBrk="1" hangingPunct="1"/>
            <a:r>
              <a:rPr lang="zh-TW" altLang="en-US" dirty="0" smtClean="0"/>
              <a:t>透過</a:t>
            </a:r>
            <a:r>
              <a:rPr lang="zh-TW" altLang="en-US" dirty="0"/>
              <a:t>一連串頻繁出現的電視廣告強力放送此一訊息，漸漸地，電視機前面的年輕女孩們便會自然而然將</a:t>
            </a:r>
            <a:r>
              <a:rPr lang="en-US" altLang="zh-TW" dirty="0" err="1" smtClean="0"/>
              <a:t>PayEasy</a:t>
            </a:r>
            <a:r>
              <a:rPr lang="zh-TW" altLang="en-US" dirty="0" smtClean="0"/>
              <a:t>與</a:t>
            </a:r>
            <a:r>
              <a:rPr lang="zh-TW" altLang="en-US" dirty="0"/>
              <a:t>獨立自主的價值觀畫上等號，甚至一旦接觸到購物相關的事物或是個人價值觀，會立刻隨之想到</a:t>
            </a:r>
            <a:r>
              <a:rPr lang="en-US" altLang="zh-TW" dirty="0" err="1"/>
              <a:t>PayEasy</a:t>
            </a:r>
            <a:r>
              <a:rPr lang="zh-TW" altLang="en-US" dirty="0"/>
              <a:t>，並會進一步想對</a:t>
            </a:r>
            <a:r>
              <a:rPr lang="en-US" altLang="zh-TW" dirty="0" err="1"/>
              <a:t>PayEasy</a:t>
            </a:r>
            <a:r>
              <a:rPr lang="zh-TW" altLang="en-US" dirty="0"/>
              <a:t>有更深入地了解，進而將</a:t>
            </a:r>
            <a:r>
              <a:rPr lang="en-US" altLang="zh-TW" dirty="0" err="1"/>
              <a:t>PayEasy</a:t>
            </a:r>
            <a:r>
              <a:rPr lang="zh-TW" altLang="en-US" dirty="0"/>
              <a:t>變成生活的一部分</a:t>
            </a:r>
            <a:r>
              <a:rPr lang="zh-TW" altLang="en-US" dirty="0" smtClean="0"/>
              <a:t>。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1</a:t>
            </a:r>
            <a:r>
              <a:rPr lang="zh-TW" altLang="en-US" dirty="0" smtClean="0"/>
              <a:t>  學習</a:t>
            </a:r>
            <a:r>
              <a:rPr lang="zh-TW" altLang="en-US" dirty="0"/>
              <a:t>是什麼？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學習</a:t>
            </a:r>
            <a:endParaRPr lang="en-US" altLang="zh-TW" dirty="0" smtClean="0"/>
          </a:p>
          <a:p>
            <a:pPr marL="792000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sz="2800" dirty="0"/>
              <a:t>定義</a:t>
            </a:r>
            <a:endParaRPr lang="en-US" altLang="zh-TW" sz="2800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/>
              <a:t>生活中的某些經驗造成我們態度、行為與思想的轉變，且這種改變造成了相對長期的影響</a:t>
            </a:r>
            <a:endParaRPr lang="en-US" altLang="zh-TW" sz="2400" dirty="0"/>
          </a:p>
          <a:p>
            <a:pPr marL="792000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sz="2800" dirty="0"/>
              <a:t>類別</a:t>
            </a:r>
            <a:endParaRPr lang="en-US" altLang="zh-TW" sz="2800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正式</a:t>
            </a:r>
            <a:r>
              <a:rPr lang="en-US" altLang="zh-TW" sz="2400" dirty="0" err="1" smtClean="0"/>
              <a:t>v.s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非正式</a:t>
            </a:r>
            <a:r>
              <a:rPr lang="zh-TW" altLang="en-US" sz="2400" dirty="0"/>
              <a:t>學習</a:t>
            </a:r>
            <a:endParaRPr lang="en-US" altLang="zh-TW" sz="2400" dirty="0"/>
          </a:p>
          <a:p>
            <a:pPr marL="1044000"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直接</a:t>
            </a:r>
            <a:r>
              <a:rPr lang="en-US" altLang="zh-TW" sz="2400" dirty="0" err="1" smtClean="0"/>
              <a:t>v.s</a:t>
            </a:r>
            <a:r>
              <a:rPr lang="en-US" altLang="zh-TW" sz="2400" dirty="0"/>
              <a:t>.</a:t>
            </a:r>
            <a:r>
              <a:rPr lang="zh-TW" altLang="en-US" sz="2400" dirty="0"/>
              <a:t>間接學習</a:t>
            </a:r>
          </a:p>
          <a:p>
            <a:pPr eaLnBrk="1" hangingPunct="1"/>
            <a:endParaRPr lang="en-US" altLang="zh-TW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zh-TW" sz="2800" dirty="0"/>
          </a:p>
          <a:p>
            <a:pPr eaLnBrk="1" hangingPunct="1"/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95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2</a:t>
            </a:r>
            <a:r>
              <a:rPr lang="zh-TW" altLang="en-US" dirty="0" smtClean="0"/>
              <a:t>  古典</a:t>
            </a:r>
            <a:r>
              <a:rPr lang="zh-TW" altLang="en-US" dirty="0"/>
              <a:t>制約學習理論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行為</a:t>
            </a:r>
            <a:r>
              <a:rPr lang="zh-TW" altLang="en-US" dirty="0"/>
              <a:t>學習理論</a:t>
            </a:r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062" y="2893924"/>
            <a:ext cx="7749876" cy="28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2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78296" y="221630"/>
            <a:ext cx="8574156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3</a:t>
            </a:r>
            <a:r>
              <a:rPr lang="zh-TW" altLang="en-US" dirty="0" smtClean="0"/>
              <a:t>  工具</a:t>
            </a:r>
            <a:r>
              <a:rPr lang="zh-TW" altLang="en-US" dirty="0"/>
              <a:t>制約學習理論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460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工具</a:t>
            </a:r>
            <a:r>
              <a:rPr lang="zh-TW" altLang="en-US" dirty="0"/>
              <a:t>制約學習</a:t>
            </a:r>
            <a:r>
              <a:rPr lang="zh-TW" altLang="en-US" dirty="0" smtClean="0"/>
              <a:t>理論</a:t>
            </a:r>
            <a:r>
              <a:rPr lang="zh-TW" altLang="en-US" sz="3100" dirty="0" smtClean="0"/>
              <a:t>（</a:t>
            </a:r>
            <a:r>
              <a:rPr lang="en-US" altLang="zh-TW" sz="3100" dirty="0"/>
              <a:t>Instrumental Conditioning</a:t>
            </a:r>
            <a:r>
              <a:rPr lang="zh-TW" altLang="en-US" sz="3100" dirty="0"/>
              <a:t>）</a:t>
            </a:r>
            <a:endParaRPr lang="en-US" altLang="zh-TW" sz="31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3089" y="2194995"/>
            <a:ext cx="3977822" cy="439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8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4</a:t>
            </a:r>
            <a:r>
              <a:rPr lang="zh-TW" altLang="en-US" dirty="0" smtClean="0"/>
              <a:t>  此刻，你</a:t>
            </a:r>
            <a:r>
              <a:rPr lang="zh-TW" altLang="en-US" dirty="0"/>
              <a:t>心裡想起</a:t>
            </a:r>
            <a:r>
              <a:rPr lang="zh-TW" altLang="en-US" dirty="0" smtClean="0"/>
              <a:t>誰</a:t>
            </a:r>
            <a:r>
              <a:rPr lang="zh-TW" altLang="en-US" dirty="0"/>
              <a:t>─</a:t>
            </a:r>
            <a:r>
              <a:rPr lang="zh-TW" altLang="en-US" dirty="0" smtClean="0"/>
              <a:t>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認知</a:t>
            </a:r>
            <a:r>
              <a:rPr lang="zh-TW" altLang="en-US" dirty="0"/>
              <a:t>學習</a:t>
            </a:r>
            <a:r>
              <a:rPr lang="zh-TW" altLang="en-US" dirty="0" smtClean="0"/>
              <a:t>理論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820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認知</a:t>
            </a:r>
            <a:r>
              <a:rPr lang="zh-TW" altLang="en-US" dirty="0"/>
              <a:t>學習理論</a:t>
            </a:r>
            <a:endParaRPr lang="en-US" altLang="zh-TW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認知</a:t>
            </a:r>
            <a:r>
              <a:rPr lang="zh-TW" altLang="en-US" dirty="0"/>
              <a:t>學習理論強調的是消費者在接觸刺激後，會透過腦部進行資訊彙整與分析進而做出行為反應，認為不同的學習模式對於腦部的使用量與負荷程度會有所</a:t>
            </a:r>
            <a:r>
              <a:rPr lang="zh-TW" altLang="en-US" dirty="0" smtClean="0"/>
              <a:t>差異</a:t>
            </a:r>
            <a:endParaRPr lang="zh-TW" altLang="en-US" dirty="0"/>
          </a:p>
          <a:p>
            <a:pPr marL="792000" lvl="1" indent="-288000" eaLnBrk="1" hangingPunct="1"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75252" y="221630"/>
            <a:ext cx="8820000" cy="1325562"/>
          </a:xfrm>
        </p:spPr>
        <p:txBody>
          <a:bodyPr/>
          <a:lstStyle/>
          <a:p>
            <a:r>
              <a:rPr lang="zh-TW" altLang="en-US" dirty="0" smtClean="0"/>
              <a:t>單元</a:t>
            </a:r>
            <a:r>
              <a:rPr lang="en-US" altLang="zh-TW" dirty="0" smtClean="0"/>
              <a:t>5</a:t>
            </a:r>
            <a:r>
              <a:rPr lang="zh-TW" altLang="en-US" dirty="0" smtClean="0"/>
              <a:t>  不要</a:t>
            </a:r>
            <a:r>
              <a:rPr lang="zh-TW" altLang="en-US" dirty="0"/>
              <a:t>忘了</a:t>
            </a:r>
            <a:r>
              <a:rPr lang="zh-TW" altLang="en-US" dirty="0" smtClean="0"/>
              <a:t>我</a:t>
            </a:r>
            <a:r>
              <a:rPr lang="zh-TW" altLang="en-US" dirty="0"/>
              <a:t>─</a:t>
            </a:r>
            <a:r>
              <a:rPr lang="zh-TW" altLang="en-US" dirty="0" smtClean="0"/>
              <a:t>─記憶</a:t>
            </a:r>
            <a:r>
              <a:rPr lang="zh-TW" altLang="en-US" dirty="0"/>
              <a:t>是</a:t>
            </a:r>
            <a:r>
              <a:rPr lang="zh-TW" altLang="en-US" dirty="0" smtClean="0"/>
              <a:t>什麼？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記憶</a:t>
            </a:r>
            <a:endParaRPr lang="en-US" altLang="zh-TW" dirty="0" smtClean="0"/>
          </a:p>
          <a:p>
            <a:pPr marL="792000" indent="-288000" algn="just" eaLnBrk="1" hangingPunct="1">
              <a:buFont typeface="華康中圓體" panose="020F0509000000000000" pitchFamily="49" charset="-120"/>
              <a:buChar char="-"/>
            </a:pPr>
            <a:r>
              <a:rPr lang="zh-TW" altLang="en-US" sz="2800" dirty="0"/>
              <a:t>所有學習經驗的累積</a:t>
            </a:r>
          </a:p>
          <a:p>
            <a:pPr eaLnBrk="1" hangingPunct="1"/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3517" y="2728627"/>
            <a:ext cx="5576965" cy="386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91548" y="221630"/>
            <a:ext cx="8560904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 smtClean="0"/>
              <a:t>6</a:t>
            </a:r>
            <a:r>
              <a:rPr lang="zh-TW" altLang="en-US" dirty="0" smtClean="0"/>
              <a:t>  記憶</a:t>
            </a:r>
            <a:r>
              <a:rPr lang="zh-TW" altLang="en-US" dirty="0"/>
              <a:t>的衡量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到底</a:t>
            </a:r>
            <a:r>
              <a:rPr lang="zh-TW" altLang="en-US" dirty="0"/>
              <a:t>行銷人員是如何衡量消費者的記憶的</a:t>
            </a:r>
            <a:r>
              <a:rPr lang="zh-TW" altLang="en-US" dirty="0" smtClean="0"/>
              <a:t>呢</a:t>
            </a:r>
            <a:r>
              <a:rPr lang="zh-TW" altLang="en-US" dirty="0"/>
              <a:t>？</a:t>
            </a:r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7317" y="2142010"/>
            <a:ext cx="4949365" cy="445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9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91548" y="221630"/>
            <a:ext cx="8560904" cy="1325562"/>
          </a:xfrm>
        </p:spPr>
        <p:txBody>
          <a:bodyPr/>
          <a:lstStyle/>
          <a:p>
            <a:pPr marL="0" indent="0" eaLnBrk="1" hangingPunct="1"/>
            <a:r>
              <a:rPr lang="zh-TW" altLang="en-US" dirty="0" smtClean="0"/>
              <a:t>單元</a:t>
            </a:r>
            <a:r>
              <a:rPr lang="en-US" altLang="zh-TW" dirty="0"/>
              <a:t>7</a:t>
            </a:r>
            <a:r>
              <a:rPr lang="zh-TW" altLang="en-US" dirty="0" smtClean="0"/>
              <a:t>  遺忘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遺忘</a:t>
            </a:r>
            <a:r>
              <a:rPr lang="zh-TW" altLang="en-US" dirty="0"/>
              <a:t>之成因</a:t>
            </a:r>
            <a:endParaRPr lang="en-US" altLang="en-US" dirty="0"/>
          </a:p>
          <a:p>
            <a:pPr marL="792000" indent="-288000" eaLnBrk="1" hangingPunct="1">
              <a:buFont typeface="華康中圓體" panose="020F0509000000000000" pitchFamily="49" charset="-120"/>
              <a:buChar char="-"/>
            </a:pPr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006" y="2477162"/>
            <a:ext cx="7377987" cy="351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7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258</Words>
  <Application>Microsoft Office PowerPoint</Application>
  <PresentationFormat>如螢幕大小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第3章 消費者的起心 動念</vt:lpstr>
      <vt:lpstr>引導思考案例</vt:lpstr>
      <vt:lpstr>單元1  學習是什麼？</vt:lpstr>
      <vt:lpstr>單元2  古典制約學習理論</vt:lpstr>
      <vt:lpstr>單元3  工具制約學習理論</vt:lpstr>
      <vt:lpstr>單元4  此刻，你心裡想起誰── 認知學習理論</vt:lpstr>
      <vt:lpstr>單元5  不要忘了我──記憶是什麼？</vt:lpstr>
      <vt:lpstr>單元6  記憶的衡量</vt:lpstr>
      <vt:lpstr>單元7  遺忘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238</cp:revision>
  <dcterms:created xsi:type="dcterms:W3CDTF">2013-07-26T03:18:22Z</dcterms:created>
  <dcterms:modified xsi:type="dcterms:W3CDTF">2017-08-07T07:10:39Z</dcterms:modified>
</cp:coreProperties>
</file>