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303" r:id="rId3"/>
    <p:sldId id="337" r:id="rId4"/>
    <p:sldId id="463" r:id="rId5"/>
    <p:sldId id="467" r:id="rId6"/>
    <p:sldId id="469" r:id="rId7"/>
    <p:sldId id="474" r:id="rId8"/>
    <p:sldId id="476" r:id="rId9"/>
    <p:sldId id="478" r:id="rId1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1" autoAdjust="0"/>
    <p:restoredTop sz="94737" autoAdjust="0"/>
  </p:normalViewPr>
  <p:slideViewPr>
    <p:cSldViewPr snapToGrid="0" snapToObjects="1">
      <p:cViewPr varScale="1">
        <p:scale>
          <a:sx n="72" d="100"/>
          <a:sy n="72" d="100"/>
        </p:scale>
        <p:origin x="-7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EB098E-AD4C-4162-BCE3-7C508C7E75CB}"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zh-TW" altLang="en-US"/>
        </a:p>
      </dgm:t>
    </dgm:pt>
    <dgm:pt modelId="{B554DA39-4324-4A3E-AD6E-1237743A385B}">
      <dgm:prSet phldrT="[文字]" custT="1"/>
      <dgm:spPr/>
      <dgm:t>
        <a:bodyPr/>
        <a:lstStyle/>
        <a:p>
          <a:r>
            <a:rPr lang="zh-TW" altLang="en-US" sz="2800" b="1" dirty="0" smtClean="0">
              <a:latin typeface="華康中黑體" panose="020B0509000000000000" pitchFamily="49" charset="-120"/>
              <a:ea typeface="華康中黑體" panose="020B0509000000000000" pitchFamily="49" charset="-120"/>
            </a:rPr>
            <a:t>人</a:t>
          </a:r>
          <a:endParaRPr lang="zh-TW" altLang="en-US" sz="2800" b="1" dirty="0">
            <a:latin typeface="華康中黑體" panose="020B0509000000000000" pitchFamily="49" charset="-120"/>
            <a:ea typeface="華康中黑體" panose="020B0509000000000000" pitchFamily="49" charset="-120"/>
          </a:endParaRPr>
        </a:p>
      </dgm:t>
    </dgm:pt>
    <dgm:pt modelId="{6F2AADBF-5D77-48BF-848E-933E2427A40C}" type="parTrans" cxnId="{BCC722B7-584B-4F0E-9814-7E195670F3B6}">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BBAE4BEB-8C3B-45B8-A390-9FF1A610B388}" type="sibTrans" cxnId="{BCC722B7-584B-4F0E-9814-7E195670F3B6}">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A5946D3E-673B-4CEE-BDFE-C82D26A89F56}">
      <dgm:prSet phldrT="[文字]" custT="1"/>
      <dgm:spPr/>
      <dgm:t>
        <a:bodyPr/>
        <a:lstStyle/>
        <a:p>
          <a:r>
            <a:rPr lang="zh-TW" altLang="en-US" sz="2800" b="1" dirty="0" smtClean="0">
              <a:latin typeface="華康中黑體" panose="020B0509000000000000" pitchFamily="49" charset="-120"/>
              <a:ea typeface="華康中黑體" panose="020B0509000000000000" pitchFamily="49" charset="-120"/>
            </a:rPr>
            <a:t>產品</a:t>
          </a:r>
          <a:endParaRPr lang="zh-TW" altLang="en-US" sz="2800" b="1" dirty="0">
            <a:latin typeface="華康中黑體" panose="020B0509000000000000" pitchFamily="49" charset="-120"/>
            <a:ea typeface="華康中黑體" panose="020B0509000000000000" pitchFamily="49" charset="-120"/>
          </a:endParaRPr>
        </a:p>
      </dgm:t>
    </dgm:pt>
    <dgm:pt modelId="{622D6B9B-E3EB-4650-AABB-1881AEFD35D9}" type="parTrans" cxnId="{AC1D2E3C-E7E2-495A-9768-42C3A3353D61}">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AFF41DB6-C953-40CA-BB51-50720E641D8E}" type="sibTrans" cxnId="{AC1D2E3C-E7E2-495A-9768-42C3A3353D61}">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452EF15B-1820-4640-BF1B-C16B462F3243}">
      <dgm:prSet phldrT="[文字]" custT="1"/>
      <dgm:spPr/>
      <dgm:t>
        <a:bodyPr/>
        <a:lstStyle/>
        <a:p>
          <a:r>
            <a:rPr lang="zh-TW" altLang="en-US" sz="2800" b="1" dirty="0" smtClean="0">
              <a:latin typeface="華康中黑體" panose="020B0509000000000000" pitchFamily="49" charset="-120"/>
              <a:ea typeface="華康中黑體" panose="020B0509000000000000" pitchFamily="49" charset="-120"/>
            </a:rPr>
            <a:t>場景</a:t>
          </a:r>
          <a:endParaRPr lang="zh-TW" altLang="en-US" sz="2800" b="1" dirty="0">
            <a:latin typeface="華康中黑體" panose="020B0509000000000000" pitchFamily="49" charset="-120"/>
            <a:ea typeface="華康中黑體" panose="020B0509000000000000" pitchFamily="49" charset="-120"/>
          </a:endParaRPr>
        </a:p>
      </dgm:t>
    </dgm:pt>
    <dgm:pt modelId="{DDA094E7-C1F8-43A5-84FF-F54F6C2AD1D1}" type="parTrans" cxnId="{F7405BFC-38D7-4EA9-A4E7-BF3675ADE235}">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5C2E65E9-11B6-479A-8920-BF5BC7EC9E3E}" type="sibTrans" cxnId="{F7405BFC-38D7-4EA9-A4E7-BF3675ADE235}">
      <dgm:prSet/>
      <dgm:spPr/>
      <dgm:t>
        <a:bodyPr/>
        <a:lstStyle/>
        <a:p>
          <a:endParaRPr lang="zh-TW" altLang="en-US" sz="2800" b="1">
            <a:latin typeface="華康中黑體" panose="020B0509000000000000" pitchFamily="49" charset="-120"/>
            <a:ea typeface="華康中黑體" panose="020B0509000000000000" pitchFamily="49" charset="-120"/>
          </a:endParaRPr>
        </a:p>
      </dgm:t>
    </dgm:pt>
    <dgm:pt modelId="{F824956D-E7DA-489D-9E45-A9A7AB101836}" type="pres">
      <dgm:prSet presAssocID="{3FEB098E-AD4C-4162-BCE3-7C508C7E75CB}" presName="Name0" presStyleCnt="0">
        <dgm:presLayoutVars>
          <dgm:dir/>
          <dgm:resizeHandles val="exact"/>
        </dgm:presLayoutVars>
      </dgm:prSet>
      <dgm:spPr/>
      <dgm:t>
        <a:bodyPr/>
        <a:lstStyle/>
        <a:p>
          <a:endParaRPr lang="zh-TW" altLang="en-US"/>
        </a:p>
      </dgm:t>
    </dgm:pt>
    <dgm:pt modelId="{5048CF32-EA39-48F1-A58F-3F2DBBC8264B}" type="pres">
      <dgm:prSet presAssocID="{B554DA39-4324-4A3E-AD6E-1237743A385B}" presName="Name5" presStyleLbl="vennNode1" presStyleIdx="0" presStyleCnt="3">
        <dgm:presLayoutVars>
          <dgm:bulletEnabled val="1"/>
        </dgm:presLayoutVars>
      </dgm:prSet>
      <dgm:spPr/>
      <dgm:t>
        <a:bodyPr/>
        <a:lstStyle/>
        <a:p>
          <a:endParaRPr lang="zh-TW" altLang="en-US"/>
        </a:p>
      </dgm:t>
    </dgm:pt>
    <dgm:pt modelId="{C6E169FA-937C-4859-97FC-FEE40011DB83}" type="pres">
      <dgm:prSet presAssocID="{BBAE4BEB-8C3B-45B8-A390-9FF1A610B388}" presName="space" presStyleCnt="0"/>
      <dgm:spPr/>
    </dgm:pt>
    <dgm:pt modelId="{33062DD1-F8AB-438B-AED1-A5EF245F4CF8}" type="pres">
      <dgm:prSet presAssocID="{A5946D3E-673B-4CEE-BDFE-C82D26A89F56}" presName="Name5" presStyleLbl="vennNode1" presStyleIdx="1" presStyleCnt="3">
        <dgm:presLayoutVars>
          <dgm:bulletEnabled val="1"/>
        </dgm:presLayoutVars>
      </dgm:prSet>
      <dgm:spPr/>
      <dgm:t>
        <a:bodyPr/>
        <a:lstStyle/>
        <a:p>
          <a:endParaRPr lang="zh-TW" altLang="en-US"/>
        </a:p>
      </dgm:t>
    </dgm:pt>
    <dgm:pt modelId="{3C016DF5-1914-4748-A736-B86CCA9437B9}" type="pres">
      <dgm:prSet presAssocID="{AFF41DB6-C953-40CA-BB51-50720E641D8E}" presName="space" presStyleCnt="0"/>
      <dgm:spPr/>
    </dgm:pt>
    <dgm:pt modelId="{548E2457-C6A8-4783-A2B4-BD95DB3F844C}" type="pres">
      <dgm:prSet presAssocID="{452EF15B-1820-4640-BF1B-C16B462F3243}" presName="Name5" presStyleLbl="vennNode1" presStyleIdx="2" presStyleCnt="3">
        <dgm:presLayoutVars>
          <dgm:bulletEnabled val="1"/>
        </dgm:presLayoutVars>
      </dgm:prSet>
      <dgm:spPr/>
      <dgm:t>
        <a:bodyPr/>
        <a:lstStyle/>
        <a:p>
          <a:endParaRPr lang="zh-TW" altLang="en-US"/>
        </a:p>
      </dgm:t>
    </dgm:pt>
  </dgm:ptLst>
  <dgm:cxnLst>
    <dgm:cxn modelId="{6805E510-CCE3-4199-A186-8EBF92B4B6A3}" type="presOf" srcId="{3FEB098E-AD4C-4162-BCE3-7C508C7E75CB}" destId="{F824956D-E7DA-489D-9E45-A9A7AB101836}" srcOrd="0" destOrd="0" presId="urn:microsoft.com/office/officeart/2005/8/layout/venn3"/>
    <dgm:cxn modelId="{F7405BFC-38D7-4EA9-A4E7-BF3675ADE235}" srcId="{3FEB098E-AD4C-4162-BCE3-7C508C7E75CB}" destId="{452EF15B-1820-4640-BF1B-C16B462F3243}" srcOrd="2" destOrd="0" parTransId="{DDA094E7-C1F8-43A5-84FF-F54F6C2AD1D1}" sibTransId="{5C2E65E9-11B6-479A-8920-BF5BC7EC9E3E}"/>
    <dgm:cxn modelId="{006CEF6D-7AE6-497B-B528-D7E9CA081BD6}" type="presOf" srcId="{452EF15B-1820-4640-BF1B-C16B462F3243}" destId="{548E2457-C6A8-4783-A2B4-BD95DB3F844C}" srcOrd="0" destOrd="0" presId="urn:microsoft.com/office/officeart/2005/8/layout/venn3"/>
    <dgm:cxn modelId="{BCC722B7-584B-4F0E-9814-7E195670F3B6}" srcId="{3FEB098E-AD4C-4162-BCE3-7C508C7E75CB}" destId="{B554DA39-4324-4A3E-AD6E-1237743A385B}" srcOrd="0" destOrd="0" parTransId="{6F2AADBF-5D77-48BF-848E-933E2427A40C}" sibTransId="{BBAE4BEB-8C3B-45B8-A390-9FF1A610B388}"/>
    <dgm:cxn modelId="{23BC03CB-37CC-4AA6-A049-837C6889AA2C}" type="presOf" srcId="{A5946D3E-673B-4CEE-BDFE-C82D26A89F56}" destId="{33062DD1-F8AB-438B-AED1-A5EF245F4CF8}" srcOrd="0" destOrd="0" presId="urn:microsoft.com/office/officeart/2005/8/layout/venn3"/>
    <dgm:cxn modelId="{621A1421-6F9F-44DF-AE5C-B5828349083F}" type="presOf" srcId="{B554DA39-4324-4A3E-AD6E-1237743A385B}" destId="{5048CF32-EA39-48F1-A58F-3F2DBBC8264B}" srcOrd="0" destOrd="0" presId="urn:microsoft.com/office/officeart/2005/8/layout/venn3"/>
    <dgm:cxn modelId="{AC1D2E3C-E7E2-495A-9768-42C3A3353D61}" srcId="{3FEB098E-AD4C-4162-BCE3-7C508C7E75CB}" destId="{A5946D3E-673B-4CEE-BDFE-C82D26A89F56}" srcOrd="1" destOrd="0" parTransId="{622D6B9B-E3EB-4650-AABB-1881AEFD35D9}" sibTransId="{AFF41DB6-C953-40CA-BB51-50720E641D8E}"/>
    <dgm:cxn modelId="{6C024CDF-1111-440C-892A-AD33F08221F8}" type="presParOf" srcId="{F824956D-E7DA-489D-9E45-A9A7AB101836}" destId="{5048CF32-EA39-48F1-A58F-3F2DBBC8264B}" srcOrd="0" destOrd="0" presId="urn:microsoft.com/office/officeart/2005/8/layout/venn3"/>
    <dgm:cxn modelId="{B90176EA-0CE9-4521-B4BD-232581C3CAF9}" type="presParOf" srcId="{F824956D-E7DA-489D-9E45-A9A7AB101836}" destId="{C6E169FA-937C-4859-97FC-FEE40011DB83}" srcOrd="1" destOrd="0" presId="urn:microsoft.com/office/officeart/2005/8/layout/venn3"/>
    <dgm:cxn modelId="{D035657F-8DED-40AD-88A4-E7CDA1F02093}" type="presParOf" srcId="{F824956D-E7DA-489D-9E45-A9A7AB101836}" destId="{33062DD1-F8AB-438B-AED1-A5EF245F4CF8}" srcOrd="2" destOrd="0" presId="urn:microsoft.com/office/officeart/2005/8/layout/venn3"/>
    <dgm:cxn modelId="{8B322A7A-884C-4594-B43B-4174C3565337}" type="presParOf" srcId="{F824956D-E7DA-489D-9E45-A9A7AB101836}" destId="{3C016DF5-1914-4748-A736-B86CCA9437B9}" srcOrd="3" destOrd="0" presId="urn:microsoft.com/office/officeart/2005/8/layout/venn3"/>
    <dgm:cxn modelId="{83EF3A22-BD78-434D-9392-620E4EAB1EDF}" type="presParOf" srcId="{F824956D-E7DA-489D-9E45-A9A7AB101836}" destId="{548E2457-C6A8-4783-A2B4-BD95DB3F844C}"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CF32-EA39-48F1-A58F-3F2DBBC8264B}">
      <dsp:nvSpPr>
        <dsp:cNvPr id="0" name=""/>
        <dsp:cNvSpPr/>
      </dsp:nvSpPr>
      <dsp:spPr>
        <a:xfrm>
          <a:off x="1035843" y="1342"/>
          <a:ext cx="1547812" cy="154781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181" tIns="35560" rIns="85181" bIns="35560" numCol="1" spcCol="1270" anchor="ctr" anchorCtr="0">
          <a:noAutofit/>
        </a:bodyPr>
        <a:lstStyle/>
        <a:p>
          <a:pPr lvl="0" algn="ctr" defTabSz="1244600">
            <a:lnSpc>
              <a:spcPct val="90000"/>
            </a:lnSpc>
            <a:spcBef>
              <a:spcPct val="0"/>
            </a:spcBef>
            <a:spcAft>
              <a:spcPct val="35000"/>
            </a:spcAft>
          </a:pPr>
          <a:r>
            <a:rPr lang="zh-TW" altLang="en-US" sz="2800" b="1" kern="1200" dirty="0" smtClean="0">
              <a:latin typeface="華康中黑體" panose="020B0509000000000000" pitchFamily="49" charset="-120"/>
              <a:ea typeface="華康中黑體" panose="020B0509000000000000" pitchFamily="49" charset="-120"/>
            </a:rPr>
            <a:t>人</a:t>
          </a:r>
          <a:endParaRPr lang="zh-TW" altLang="en-US" sz="2800" b="1" kern="1200" dirty="0">
            <a:latin typeface="華康中黑體" panose="020B0509000000000000" pitchFamily="49" charset="-120"/>
            <a:ea typeface="華康中黑體" panose="020B0509000000000000" pitchFamily="49" charset="-120"/>
          </a:endParaRPr>
        </a:p>
      </dsp:txBody>
      <dsp:txXfrm>
        <a:off x="1262515" y="228014"/>
        <a:ext cx="1094468" cy="1094468"/>
      </dsp:txXfrm>
    </dsp:sp>
    <dsp:sp modelId="{33062DD1-F8AB-438B-AED1-A5EF245F4CF8}">
      <dsp:nvSpPr>
        <dsp:cNvPr id="0" name=""/>
        <dsp:cNvSpPr/>
      </dsp:nvSpPr>
      <dsp:spPr>
        <a:xfrm>
          <a:off x="2274093" y="1342"/>
          <a:ext cx="1547812" cy="1547812"/>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181" tIns="35560" rIns="85181" bIns="35560" numCol="1" spcCol="1270" anchor="ctr" anchorCtr="0">
          <a:noAutofit/>
        </a:bodyPr>
        <a:lstStyle/>
        <a:p>
          <a:pPr lvl="0" algn="ctr" defTabSz="1244600">
            <a:lnSpc>
              <a:spcPct val="90000"/>
            </a:lnSpc>
            <a:spcBef>
              <a:spcPct val="0"/>
            </a:spcBef>
            <a:spcAft>
              <a:spcPct val="35000"/>
            </a:spcAft>
          </a:pPr>
          <a:r>
            <a:rPr lang="zh-TW" altLang="en-US" sz="2800" b="1" kern="1200" dirty="0" smtClean="0">
              <a:latin typeface="華康中黑體" panose="020B0509000000000000" pitchFamily="49" charset="-120"/>
              <a:ea typeface="華康中黑體" panose="020B0509000000000000" pitchFamily="49" charset="-120"/>
            </a:rPr>
            <a:t>產品</a:t>
          </a:r>
          <a:endParaRPr lang="zh-TW" altLang="en-US" sz="2800" b="1" kern="1200" dirty="0">
            <a:latin typeface="華康中黑體" panose="020B0509000000000000" pitchFamily="49" charset="-120"/>
            <a:ea typeface="華康中黑體" panose="020B0509000000000000" pitchFamily="49" charset="-120"/>
          </a:endParaRPr>
        </a:p>
      </dsp:txBody>
      <dsp:txXfrm>
        <a:off x="2500765" y="228014"/>
        <a:ext cx="1094468" cy="1094468"/>
      </dsp:txXfrm>
    </dsp:sp>
    <dsp:sp modelId="{548E2457-C6A8-4783-A2B4-BD95DB3F844C}">
      <dsp:nvSpPr>
        <dsp:cNvPr id="0" name=""/>
        <dsp:cNvSpPr/>
      </dsp:nvSpPr>
      <dsp:spPr>
        <a:xfrm>
          <a:off x="3512343" y="1342"/>
          <a:ext cx="1547812" cy="1547812"/>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181" tIns="35560" rIns="85181" bIns="35560" numCol="1" spcCol="1270" anchor="ctr" anchorCtr="0">
          <a:noAutofit/>
        </a:bodyPr>
        <a:lstStyle/>
        <a:p>
          <a:pPr lvl="0" algn="ctr" defTabSz="1244600">
            <a:lnSpc>
              <a:spcPct val="90000"/>
            </a:lnSpc>
            <a:spcBef>
              <a:spcPct val="0"/>
            </a:spcBef>
            <a:spcAft>
              <a:spcPct val="35000"/>
            </a:spcAft>
          </a:pPr>
          <a:r>
            <a:rPr lang="zh-TW" altLang="en-US" sz="2800" b="1" kern="1200" dirty="0" smtClean="0">
              <a:latin typeface="華康中黑體" panose="020B0509000000000000" pitchFamily="49" charset="-120"/>
              <a:ea typeface="華康中黑體" panose="020B0509000000000000" pitchFamily="49" charset="-120"/>
            </a:rPr>
            <a:t>場景</a:t>
          </a:r>
          <a:endParaRPr lang="zh-TW" altLang="en-US" sz="2800" b="1" kern="1200" dirty="0">
            <a:latin typeface="華康中黑體" panose="020B0509000000000000" pitchFamily="49" charset="-120"/>
            <a:ea typeface="華康中黑體" panose="020B0509000000000000" pitchFamily="49" charset="-120"/>
          </a:endParaRPr>
        </a:p>
      </dsp:txBody>
      <dsp:txXfrm>
        <a:off x="3739015" y="228014"/>
        <a:ext cx="1094468" cy="109446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5A7B7480-D43D-4E8D-A424-771D0E59D32D}" type="datetime1">
              <a:rPr lang="zh-TW" altLang="en-US"/>
              <a:pPr/>
              <a:t>2017/8/7</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B7CBA7B-DE08-49E0-9EFD-A916981354A2}" type="slidenum">
              <a:rPr lang="en-US" altLang="zh-TW"/>
              <a:pPr/>
              <a:t>‹#›</a:t>
            </a:fld>
            <a:endParaRPr lang="en-US" altLang="zh-TW"/>
          </a:p>
        </p:txBody>
      </p:sp>
    </p:spTree>
    <p:extLst>
      <p:ext uri="{BB962C8B-B14F-4D97-AF65-F5344CB8AC3E}">
        <p14:creationId xmlns:p14="http://schemas.microsoft.com/office/powerpoint/2010/main" val="21802256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5375E7C5-5084-4DDD-8808-8090C53F87DD}" type="datetime1">
              <a:rPr lang="zh-TW" altLang="en-US"/>
              <a:pPr/>
              <a:t>2017/8/7</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0856150-61AC-4812-BF6F-63FE95DE8301}" type="slidenum">
              <a:rPr lang="en-US" altLang="zh-TW"/>
              <a:pPr/>
              <a:t>‹#›</a:t>
            </a:fld>
            <a:endParaRPr lang="en-US" altLang="zh-TW"/>
          </a:p>
        </p:txBody>
      </p:sp>
    </p:spTree>
    <p:extLst>
      <p:ext uri="{BB962C8B-B14F-4D97-AF65-F5344CB8AC3E}">
        <p14:creationId xmlns:p14="http://schemas.microsoft.com/office/powerpoint/2010/main" val="131687976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726D028-79AB-45D6-B944-89F2DD27C111}" type="datetime1">
              <a:rPr lang="zh-TW" altLang="en-US"/>
              <a:pPr/>
              <a:t>2017/8/7</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7F4A2B6-D04F-4630-8CFA-C1B10ED0CAF2}" type="slidenum">
              <a:rPr lang="en-US" altLang="zh-TW"/>
              <a:pPr/>
              <a:t>‹#›</a:t>
            </a:fld>
            <a:endParaRPr lang="en-US" altLang="zh-TW"/>
          </a:p>
        </p:txBody>
      </p:sp>
      <p:sp>
        <p:nvSpPr>
          <p:cNvPr id="7" name="Text Box 11"/>
          <p:cNvSpPr txBox="1">
            <a:spLocks noChangeArrowheads="1"/>
          </p:cNvSpPr>
          <p:nvPr userDrawn="1"/>
        </p:nvSpPr>
        <p:spPr bwMode="auto">
          <a:xfrm>
            <a:off x="-142" y="6584533"/>
            <a:ext cx="3697499" cy="276999"/>
          </a:xfrm>
          <a:prstGeom prst="rect">
            <a:avLst/>
          </a:prstGeom>
          <a:solidFill>
            <a:schemeClr val="bg1">
              <a:alpha val="50000"/>
            </a:schemeClr>
          </a:solidFill>
          <a:ln>
            <a:noFill/>
          </a:ln>
          <a:extLst/>
        </p:spPr>
        <p:txBody>
          <a:bodyPr wrap="square" anchor="ctr">
            <a:spAutoFit/>
          </a:bodyPr>
          <a:lstStyle>
            <a:lvl1pPr eaLnBrk="0" hangingPunct="0">
              <a:defRPr>
                <a:solidFill>
                  <a:schemeClr val="tx1"/>
                </a:solidFill>
                <a:latin typeface="Arial" charset="0"/>
                <a:ea typeface="標楷體" pitchFamily="65" charset="-120"/>
              </a:defRPr>
            </a:lvl1pPr>
            <a:lvl2pPr marL="742950" indent="-285750" eaLnBrk="0" hangingPunct="0">
              <a:defRPr>
                <a:solidFill>
                  <a:schemeClr val="tx1"/>
                </a:solidFill>
                <a:latin typeface="Arial" charset="0"/>
                <a:ea typeface="標楷體" pitchFamily="65" charset="-120"/>
              </a:defRPr>
            </a:lvl2pPr>
            <a:lvl3pPr marL="1143000" indent="-228600" eaLnBrk="0" hangingPunct="0">
              <a:defRPr>
                <a:solidFill>
                  <a:schemeClr val="tx1"/>
                </a:solidFill>
                <a:latin typeface="Arial" charset="0"/>
                <a:ea typeface="標楷體" pitchFamily="65" charset="-120"/>
              </a:defRPr>
            </a:lvl3pPr>
            <a:lvl4pPr marL="1600200" indent="-228600" eaLnBrk="0" hangingPunct="0">
              <a:defRPr>
                <a:solidFill>
                  <a:schemeClr val="tx1"/>
                </a:solidFill>
                <a:latin typeface="Arial" charset="0"/>
                <a:ea typeface="標楷體" pitchFamily="65" charset="-120"/>
              </a:defRPr>
            </a:lvl4pPr>
            <a:lvl5pPr marL="2057400" indent="-228600" eaLnBrk="0" hangingPunct="0">
              <a:defRPr>
                <a:solidFill>
                  <a:schemeClr val="tx1"/>
                </a:solidFill>
                <a:latin typeface="Arial" charset="0"/>
                <a:ea typeface="標楷體" pitchFamily="65" charset="-120"/>
              </a:defRPr>
            </a:lvl5pPr>
            <a:lvl6pPr marL="2514600" indent="-228600" eaLnBrk="0" fontAlgn="base" hangingPunct="0">
              <a:spcBef>
                <a:spcPct val="0"/>
              </a:spcBef>
              <a:spcAft>
                <a:spcPct val="0"/>
              </a:spcAft>
              <a:defRPr>
                <a:solidFill>
                  <a:schemeClr val="tx1"/>
                </a:solidFill>
                <a:latin typeface="Arial" charset="0"/>
                <a:ea typeface="標楷體" pitchFamily="65" charset="-120"/>
              </a:defRPr>
            </a:lvl6pPr>
            <a:lvl7pPr marL="2971800" indent="-228600" eaLnBrk="0" fontAlgn="base" hangingPunct="0">
              <a:spcBef>
                <a:spcPct val="0"/>
              </a:spcBef>
              <a:spcAft>
                <a:spcPct val="0"/>
              </a:spcAft>
              <a:defRPr>
                <a:solidFill>
                  <a:schemeClr val="tx1"/>
                </a:solidFill>
                <a:latin typeface="Arial" charset="0"/>
                <a:ea typeface="標楷體" pitchFamily="65" charset="-120"/>
              </a:defRPr>
            </a:lvl7pPr>
            <a:lvl8pPr marL="3429000" indent="-228600" eaLnBrk="0" fontAlgn="base" hangingPunct="0">
              <a:spcBef>
                <a:spcPct val="0"/>
              </a:spcBef>
              <a:spcAft>
                <a:spcPct val="0"/>
              </a:spcAft>
              <a:defRPr>
                <a:solidFill>
                  <a:schemeClr val="tx1"/>
                </a:solidFill>
                <a:latin typeface="Arial" charset="0"/>
                <a:ea typeface="標楷體" pitchFamily="65" charset="-120"/>
              </a:defRPr>
            </a:lvl8pPr>
            <a:lvl9pPr marL="3886200" indent="-228600" eaLnBrk="0" fontAlgn="base" hangingPunct="0">
              <a:spcBef>
                <a:spcPct val="0"/>
              </a:spcBef>
              <a:spcAft>
                <a:spcPct val="0"/>
              </a:spcAft>
              <a:defRPr>
                <a:solidFill>
                  <a:schemeClr val="tx1"/>
                </a:solidFill>
                <a:latin typeface="Arial" charset="0"/>
                <a:ea typeface="標楷體" pitchFamily="65" charset="-120"/>
              </a:defRPr>
            </a:lvl9pPr>
          </a:lstStyle>
          <a:p>
            <a:pPr eaLnBrk="1" hangingPunct="1">
              <a:spcBef>
                <a:spcPct val="50000"/>
              </a:spcBef>
              <a:defRPr/>
            </a:pPr>
            <a:r>
              <a:rPr lang="zh-TW" altLang="en-US" sz="1200" b="1" dirty="0" smtClean="0">
                <a:ea typeface="新細明體" pitchFamily="18" charset="-120"/>
              </a:rPr>
              <a:t>解析</a:t>
            </a:r>
            <a:r>
              <a:rPr lang="zh-TW" altLang="en-US" sz="1200" b="1" dirty="0">
                <a:ea typeface="新細明體" pitchFamily="18" charset="-120"/>
              </a:rPr>
              <a:t>消費者</a:t>
            </a:r>
            <a:r>
              <a:rPr lang="zh-TW" altLang="en-US" sz="1200" b="1" dirty="0" smtClean="0">
                <a:ea typeface="新細明體" pitchFamily="18" charset="-120"/>
              </a:rPr>
              <a:t>行為</a:t>
            </a:r>
            <a:r>
              <a:rPr lang="en-US" altLang="zh-TW" sz="1200" b="1" dirty="0" smtClean="0">
                <a:ea typeface="新細明體" pitchFamily="18" charset="-120"/>
              </a:rPr>
              <a:t>．</a:t>
            </a:r>
            <a:r>
              <a:rPr lang="zh-TW" altLang="en-US" sz="1200" b="1" dirty="0">
                <a:ea typeface="新細明體" pitchFamily="18" charset="-120"/>
              </a:rPr>
              <a:t>謝明慧</a:t>
            </a:r>
            <a:r>
              <a:rPr lang="zh-TW" altLang="en-US" sz="1200" b="1" dirty="0" smtClean="0">
                <a:ea typeface="新細明體" pitchFamily="18" charset="-120"/>
              </a:rPr>
              <a:t>、吳淑玲著</a:t>
            </a:r>
            <a:r>
              <a:rPr lang="zh-TW" altLang="en-US" sz="1200" b="1" dirty="0">
                <a:ea typeface="新細明體" pitchFamily="18" charset="-120"/>
              </a:rPr>
              <a:t>．前程文化出版</a:t>
            </a:r>
          </a:p>
        </p:txBody>
      </p:sp>
    </p:spTree>
    <p:extLst>
      <p:ext uri="{BB962C8B-B14F-4D97-AF65-F5344CB8AC3E}">
        <p14:creationId xmlns:p14="http://schemas.microsoft.com/office/powerpoint/2010/main" val="30850281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lvl1pPr>
              <a:defRPr/>
            </a:lvl1pPr>
          </a:lstStyle>
          <a:p>
            <a:fld id="{D60B1E34-8214-40AB-A0F3-1FFD06472209}" type="datetime1">
              <a:rPr lang="zh-TW" altLang="en-US"/>
              <a:pPr/>
              <a:t>2017/8/7</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19D8259-B012-42C6-9F13-D85A58BFDDFE}" type="slidenum">
              <a:rPr lang="en-US" altLang="zh-TW"/>
              <a:pPr/>
              <a:t>‹#›</a:t>
            </a:fld>
            <a:endParaRPr lang="en-US" altLang="zh-TW"/>
          </a:p>
        </p:txBody>
      </p:sp>
    </p:spTree>
    <p:extLst>
      <p:ext uri="{BB962C8B-B14F-4D97-AF65-F5344CB8AC3E}">
        <p14:creationId xmlns:p14="http://schemas.microsoft.com/office/powerpoint/2010/main" val="18157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lvl1pPr>
              <a:defRPr/>
            </a:lvl1pPr>
          </a:lstStyle>
          <a:p>
            <a:fld id="{DD668946-8AEA-4DED-AF91-B2D0A2032D9E}" type="datetime1">
              <a:rPr lang="zh-TW" altLang="en-US"/>
              <a:pPr/>
              <a:t>2017/8/7</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97E5B21-2A4B-4F82-B73B-2C7C2A7F3712}" type="slidenum">
              <a:rPr lang="en-US" altLang="zh-TW"/>
              <a:pPr/>
              <a:t>‹#›</a:t>
            </a:fld>
            <a:endParaRPr lang="en-US" altLang="zh-TW"/>
          </a:p>
        </p:txBody>
      </p:sp>
    </p:spTree>
    <p:extLst>
      <p:ext uri="{BB962C8B-B14F-4D97-AF65-F5344CB8AC3E}">
        <p14:creationId xmlns:p14="http://schemas.microsoft.com/office/powerpoint/2010/main" val="2369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ea typeface="華康新特明體" panose="02020909000000000000" pitchFamily="49" charset="-120"/>
                <a:cs typeface="Times New Roman" panose="02020603050405020304" pitchFamily="18" charset="0"/>
              </a:defRPr>
            </a:lvl1pPr>
          </a:lstStyle>
          <a:p>
            <a:r>
              <a:rPr lang="en-US" altLang="zh-TW"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ea typeface="華康中黑體" panose="020B0509000000000000" pitchFamily="49" charset="-120"/>
                <a:cs typeface="Times New Roman" panose="02020603050405020304" pitchFamily="18" charset="0"/>
              </a:defRPr>
            </a:lvl1pPr>
            <a:lvl2pPr>
              <a:defRPr>
                <a:latin typeface="Times New Roman" panose="02020603050405020304" pitchFamily="18" charset="0"/>
                <a:ea typeface="華康中黑體" panose="020B0509000000000000" pitchFamily="49" charset="-120"/>
                <a:cs typeface="Times New Roman" panose="02020603050405020304" pitchFamily="18" charset="0"/>
              </a:defRPr>
            </a:lvl2pPr>
            <a:lvl3pPr>
              <a:defRPr>
                <a:latin typeface="Times New Roman" panose="02020603050405020304" pitchFamily="18" charset="0"/>
                <a:ea typeface="華康中黑體" panose="020B0509000000000000" pitchFamily="49" charset="-120"/>
                <a:cs typeface="Times New Roman" panose="02020603050405020304" pitchFamily="18" charset="0"/>
              </a:defRPr>
            </a:lvl3pPr>
            <a:lvl4pPr>
              <a:defRPr>
                <a:latin typeface="Times New Roman" panose="02020603050405020304" pitchFamily="18" charset="0"/>
                <a:ea typeface="華康中黑體" panose="020B0509000000000000" pitchFamily="49" charset="-120"/>
                <a:cs typeface="Times New Roman" panose="02020603050405020304" pitchFamily="18" charset="0"/>
              </a:defRPr>
            </a:lvl4pPr>
            <a:lvl5pPr>
              <a:defRPr>
                <a:latin typeface="Times New Roman" panose="02020603050405020304" pitchFamily="18" charset="0"/>
                <a:ea typeface="華康中黑體" panose="020B0509000000000000" pitchFamily="49" charset="-120"/>
                <a:cs typeface="Times New Roman" panose="02020603050405020304" pitchFamily="18" charset="0"/>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81B47038-217D-4E42-84E4-5378FEE39A73}" type="datetime1">
              <a:rPr lang="zh-TW" altLang="en-US"/>
              <a:pPr/>
              <a:t>2017/8/7</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8E41C19-33EC-49B3-870D-A697ACEF26EF}" type="slidenum">
              <a:rPr lang="en-US" altLang="zh-TW"/>
              <a:pPr/>
              <a:t>‹#›</a:t>
            </a:fld>
            <a:endParaRPr lang="en-US" altLang="zh-TW"/>
          </a:p>
        </p:txBody>
      </p:sp>
    </p:spTree>
    <p:extLst>
      <p:ext uri="{BB962C8B-B14F-4D97-AF65-F5344CB8AC3E}">
        <p14:creationId xmlns:p14="http://schemas.microsoft.com/office/powerpoint/2010/main" val="624060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lvl1pPr>
              <a:defRPr/>
            </a:lvl1pPr>
          </a:lstStyle>
          <a:p>
            <a:fld id="{D64F47C5-884E-4FE1-B541-EF6894CC0438}" type="datetime1">
              <a:rPr lang="zh-TW" altLang="en-US"/>
              <a:pPr/>
              <a:t>2017/8/7</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B91FC7-03A5-470F-A198-519F291601AE}" type="slidenum">
              <a:rPr lang="en-US" altLang="zh-TW"/>
              <a:pPr/>
              <a:t>‹#›</a:t>
            </a:fld>
            <a:endParaRPr lang="en-US" altLang="zh-TW"/>
          </a:p>
        </p:txBody>
      </p:sp>
    </p:spTree>
    <p:extLst>
      <p:ext uri="{BB962C8B-B14F-4D97-AF65-F5344CB8AC3E}">
        <p14:creationId xmlns:p14="http://schemas.microsoft.com/office/powerpoint/2010/main" val="385629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5" name="Date Placeholder 3"/>
          <p:cNvSpPr>
            <a:spLocks noGrp="1"/>
          </p:cNvSpPr>
          <p:nvPr>
            <p:ph type="dt" sz="half" idx="10"/>
          </p:nvPr>
        </p:nvSpPr>
        <p:spPr/>
        <p:txBody>
          <a:bodyPr/>
          <a:lstStyle>
            <a:lvl1pPr>
              <a:defRPr/>
            </a:lvl1pPr>
          </a:lstStyle>
          <a:p>
            <a:fld id="{E87ABF2A-186A-448E-A8F8-F340E709E7BC}" type="datetime1">
              <a:rPr lang="zh-TW" altLang="en-US"/>
              <a:pPr/>
              <a:t>2017/8/7</a:t>
            </a:fld>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739F629-5D1F-4347-A606-26430C1B8CFB}" type="slidenum">
              <a:rPr lang="en-US" altLang="zh-TW"/>
              <a:pPr/>
              <a:t>‹#›</a:t>
            </a:fld>
            <a:endParaRPr lang="en-US" altLang="zh-TW"/>
          </a:p>
        </p:txBody>
      </p:sp>
    </p:spTree>
    <p:extLst>
      <p:ext uri="{BB962C8B-B14F-4D97-AF65-F5344CB8AC3E}">
        <p14:creationId xmlns:p14="http://schemas.microsoft.com/office/powerpoint/2010/main" val="14315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7" name="Date Placeholder 3"/>
          <p:cNvSpPr>
            <a:spLocks noGrp="1"/>
          </p:cNvSpPr>
          <p:nvPr>
            <p:ph type="dt" sz="half" idx="10"/>
          </p:nvPr>
        </p:nvSpPr>
        <p:spPr/>
        <p:txBody>
          <a:bodyPr/>
          <a:lstStyle>
            <a:lvl1pPr>
              <a:defRPr/>
            </a:lvl1pPr>
          </a:lstStyle>
          <a:p>
            <a:fld id="{F9E89E58-DAB7-4FF9-B02D-64A0F158F7D8}" type="datetime1">
              <a:rPr lang="zh-TW" altLang="en-US"/>
              <a:pPr/>
              <a:t>2017/8/7</a:t>
            </a:fld>
            <a:endParaRPr lang="en-US" altLang="zh-TW"/>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1C9FBD7-57B8-4415-A1A9-39F74323183A}" type="slidenum">
              <a:rPr lang="en-US" altLang="zh-TW"/>
              <a:pPr/>
              <a:t>‹#›</a:t>
            </a:fld>
            <a:endParaRPr lang="en-US" altLang="zh-TW"/>
          </a:p>
        </p:txBody>
      </p:sp>
    </p:spTree>
    <p:extLst>
      <p:ext uri="{BB962C8B-B14F-4D97-AF65-F5344CB8AC3E}">
        <p14:creationId xmlns:p14="http://schemas.microsoft.com/office/powerpoint/2010/main" val="139123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43F4F1B-E84D-490A-B1C9-117A11327D70}" type="datetime1">
              <a:rPr lang="zh-TW" altLang="en-US"/>
              <a:pPr/>
              <a:t>2017/8/7</a:t>
            </a:fld>
            <a:endParaRPr lang="en-US" altLang="zh-TW"/>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68F5EFC-1DEB-4AEA-8AAB-6732BB52818E}" type="slidenum">
              <a:rPr lang="en-US" altLang="zh-TW"/>
              <a:pPr/>
              <a:t>‹#›</a:t>
            </a:fld>
            <a:endParaRPr lang="en-US" altLang="zh-TW"/>
          </a:p>
        </p:txBody>
      </p:sp>
    </p:spTree>
    <p:extLst>
      <p:ext uri="{BB962C8B-B14F-4D97-AF65-F5344CB8AC3E}">
        <p14:creationId xmlns:p14="http://schemas.microsoft.com/office/powerpoint/2010/main" val="145716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5095FC-0627-44D5-B71B-9839AB7CF2FD}" type="datetime1">
              <a:rPr lang="zh-TW" altLang="en-US"/>
              <a:pPr/>
              <a:t>2017/8/7</a:t>
            </a:fld>
            <a:endParaRPr lang="en-US" altLang="zh-TW"/>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753B854-5ECB-482D-9A58-F0DE135D8678}" type="slidenum">
              <a:rPr lang="en-US" altLang="zh-TW"/>
              <a:pPr/>
              <a:t>‹#›</a:t>
            </a:fld>
            <a:endParaRPr lang="en-US" altLang="zh-TW"/>
          </a:p>
        </p:txBody>
      </p:sp>
    </p:spTree>
    <p:extLst>
      <p:ext uri="{BB962C8B-B14F-4D97-AF65-F5344CB8AC3E}">
        <p14:creationId xmlns:p14="http://schemas.microsoft.com/office/powerpoint/2010/main" val="425380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3"/>
          <p:cNvSpPr>
            <a:spLocks noGrp="1"/>
          </p:cNvSpPr>
          <p:nvPr>
            <p:ph type="dt" sz="half" idx="10"/>
          </p:nvPr>
        </p:nvSpPr>
        <p:spPr/>
        <p:txBody>
          <a:bodyPr/>
          <a:lstStyle>
            <a:lvl1pPr>
              <a:defRPr/>
            </a:lvl1pPr>
          </a:lstStyle>
          <a:p>
            <a:fld id="{5F88113E-7D63-47E2-BCA2-64C5AF876D31}" type="datetime1">
              <a:rPr lang="zh-TW" altLang="en-US"/>
              <a:pPr/>
              <a:t>2017/8/7</a:t>
            </a:fld>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75C57EA-6E7A-4EC8-B354-F13CB47122A3}" type="slidenum">
              <a:rPr lang="en-US" altLang="zh-TW"/>
              <a:pPr/>
              <a:t>‹#›</a:t>
            </a:fld>
            <a:endParaRPr lang="en-US" altLang="zh-TW"/>
          </a:p>
        </p:txBody>
      </p:sp>
    </p:spTree>
    <p:extLst>
      <p:ext uri="{BB962C8B-B14F-4D97-AF65-F5344CB8AC3E}">
        <p14:creationId xmlns:p14="http://schemas.microsoft.com/office/powerpoint/2010/main" val="344677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3"/>
          <p:cNvSpPr>
            <a:spLocks noGrp="1"/>
          </p:cNvSpPr>
          <p:nvPr>
            <p:ph type="dt" sz="half" idx="10"/>
          </p:nvPr>
        </p:nvSpPr>
        <p:spPr/>
        <p:txBody>
          <a:bodyPr/>
          <a:lstStyle>
            <a:lvl1pPr>
              <a:defRPr/>
            </a:lvl1pPr>
          </a:lstStyle>
          <a:p>
            <a:fld id="{C7856936-42E9-4A57-ACDA-6C19DE0C422A}" type="datetime1">
              <a:rPr lang="zh-TW" altLang="en-US"/>
              <a:pPr/>
              <a:t>2017/8/7</a:t>
            </a:fld>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2E097B-7F8E-41DA-B615-CAFFC9CAAE52}" type="slidenum">
              <a:rPr lang="en-US" altLang="zh-TW"/>
              <a:pPr/>
              <a:t>‹#›</a:t>
            </a:fld>
            <a:endParaRPr lang="en-US" altLang="zh-TW"/>
          </a:p>
        </p:txBody>
      </p:sp>
    </p:spTree>
    <p:extLst>
      <p:ext uri="{BB962C8B-B14F-4D97-AF65-F5344CB8AC3E}">
        <p14:creationId xmlns:p14="http://schemas.microsoft.com/office/powerpoint/2010/main" val="197009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endParaRPr lang="en-US"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232C6206-79DB-448C-9824-1E28D0FF51F8}" type="datetime1">
              <a:rPr lang="zh-TW" altLang="en-US"/>
              <a:pPr/>
              <a:t>2017/8/7</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DC2F1F4-B8F8-4D5F-BC43-3B994CB94D8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ctrTitle"/>
          </p:nvPr>
        </p:nvSpPr>
        <p:spPr>
          <a:xfrm>
            <a:off x="0" y="3776870"/>
            <a:ext cx="4002157" cy="1545673"/>
          </a:xfrm>
        </p:spPr>
        <p:txBody>
          <a:bodyPr/>
          <a:lstStyle/>
          <a:p>
            <a:pPr eaLnBrk="1" hangingPunct="1"/>
            <a:r>
              <a:rPr lang="en-US" altLang="en-US" sz="4000" b="1" dirty="0" smtClean="0">
                <a:solidFill>
                  <a:schemeClr val="bg1"/>
                </a:solidFill>
                <a:latin typeface="華康中黑體" panose="020B0509000000000000" pitchFamily="49" charset="-120"/>
                <a:ea typeface="華康中黑體" panose="020B0509000000000000" pitchFamily="49" charset="-120"/>
              </a:rPr>
              <a:t>第</a:t>
            </a:r>
            <a:r>
              <a:rPr lang="en-US" altLang="zh-TW" sz="4000" b="1" dirty="0" smtClean="0">
                <a:solidFill>
                  <a:schemeClr val="bg1"/>
                </a:solidFill>
                <a:latin typeface="華康中黑體" panose="020B0509000000000000" pitchFamily="49" charset="-120"/>
                <a:ea typeface="華康中黑體" panose="020B0509000000000000" pitchFamily="49" charset="-120"/>
              </a:rPr>
              <a:t>6</a:t>
            </a:r>
            <a:r>
              <a:rPr lang="en-US" altLang="en-US" sz="4000" b="1" dirty="0" smtClean="0">
                <a:solidFill>
                  <a:schemeClr val="bg1"/>
                </a:solidFill>
                <a:latin typeface="華康中黑體" panose="020B0509000000000000" pitchFamily="49" charset="-120"/>
                <a:ea typeface="華康中黑體" panose="020B0509000000000000" pitchFamily="49" charset="-120"/>
              </a:rPr>
              <a:t>章</a:t>
            </a:r>
            <a:br>
              <a:rPr lang="en-US" altLang="en-US" sz="4000" b="1" dirty="0" smtClean="0">
                <a:solidFill>
                  <a:schemeClr val="bg1"/>
                </a:solidFill>
                <a:latin typeface="華康中黑體" panose="020B0509000000000000" pitchFamily="49" charset="-120"/>
                <a:ea typeface="華康中黑體" panose="020B0509000000000000" pitchFamily="49" charset="-120"/>
              </a:rPr>
            </a:br>
            <a:r>
              <a:rPr lang="zh-TW" altLang="en-US" sz="4000" b="1" dirty="0">
                <a:solidFill>
                  <a:schemeClr val="bg1"/>
                </a:solidFill>
                <a:latin typeface="華康中黑體" panose="020B0509000000000000" pitchFamily="49" charset="-120"/>
                <a:ea typeface="華康中黑體" panose="020B0509000000000000" pitchFamily="49" charset="-120"/>
              </a:rPr>
              <a:t>消費者的性格與生活型態？</a:t>
            </a:r>
          </a:p>
        </p:txBody>
      </p:sp>
      <p:sp>
        <p:nvSpPr>
          <p:cNvPr id="5" name="副標題 2"/>
          <p:cNvSpPr txBox="1">
            <a:spLocks/>
          </p:cNvSpPr>
          <p:nvPr/>
        </p:nvSpPr>
        <p:spPr bwMode="auto">
          <a:xfrm>
            <a:off x="5076533" y="6014028"/>
            <a:ext cx="3205154" cy="48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0" indent="0" algn="ctr" defTabSz="457200" rtl="0" eaLnBrk="0" fontAlgn="base" hangingPunct="0">
              <a:spcBef>
                <a:spcPct val="20000"/>
              </a:spcBef>
              <a:spcAft>
                <a:spcPct val="0"/>
              </a:spcAft>
              <a:buFont typeface="Arial" pitchFamily="34" charset="0"/>
              <a:buNone/>
              <a:defRPr sz="3200" kern="1200">
                <a:solidFill>
                  <a:schemeClr val="tx1">
                    <a:tint val="75000"/>
                  </a:schemeClr>
                </a:solidFill>
                <a:latin typeface="+mn-lt"/>
                <a:ea typeface="+mn-ea"/>
                <a:cs typeface="+mn-cs"/>
              </a:defRPr>
            </a:lvl1pPr>
            <a:lvl2pPr marL="457200" indent="0" algn="ctr" defTabSz="457200" rtl="0" eaLnBrk="0" fontAlgn="base" hangingPunct="0">
              <a:spcBef>
                <a:spcPct val="20000"/>
              </a:spcBef>
              <a:spcAft>
                <a:spcPct val="0"/>
              </a:spcAft>
              <a:buFont typeface="Arial" pitchFamily="34" charset="0"/>
              <a:buNone/>
              <a:defRPr sz="2800" kern="1200">
                <a:solidFill>
                  <a:schemeClr val="tx1">
                    <a:tint val="75000"/>
                  </a:schemeClr>
                </a:solidFill>
                <a:latin typeface="+mn-lt"/>
                <a:ea typeface="+mn-ea"/>
                <a:cs typeface="+mn-cs"/>
              </a:defRPr>
            </a:lvl2pPr>
            <a:lvl3pPr marL="914400" indent="0" algn="ctr" defTabSz="457200" rtl="0" eaLnBrk="0" fontAlgn="base" hangingPunct="0">
              <a:spcBef>
                <a:spcPct val="20000"/>
              </a:spcBef>
              <a:spcAft>
                <a:spcPct val="0"/>
              </a:spcAft>
              <a:buFont typeface="Arial" pitchFamily="34" charset="0"/>
              <a:buNone/>
              <a:defRPr sz="2400" kern="1200">
                <a:solidFill>
                  <a:schemeClr val="tx1">
                    <a:tint val="75000"/>
                  </a:schemeClr>
                </a:solidFill>
                <a:latin typeface="+mn-lt"/>
                <a:ea typeface="+mn-ea"/>
                <a:cs typeface="+mn-cs"/>
              </a:defRPr>
            </a:lvl3pPr>
            <a:lvl4pPr marL="1371600" indent="0" algn="ctr" defTabSz="457200"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n-ea"/>
                <a:cs typeface="+mn-cs"/>
              </a:defRPr>
            </a:lvl4pPr>
            <a:lvl5pPr marL="1828800" indent="0" algn="ctr" defTabSz="457200"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sz="2800" b="1" dirty="0" smtClean="0">
                <a:solidFill>
                  <a:schemeClr val="bg1"/>
                </a:solidFill>
                <a:latin typeface="華康中黑體" panose="020B0509000000000000" pitchFamily="49" charset="-120"/>
                <a:ea typeface="華康中黑體" panose="020B0509000000000000" pitchFamily="49" charset="-120"/>
              </a:rPr>
              <a:t>授課教師：</a:t>
            </a:r>
            <a:endParaRPr lang="en-US" altLang="zh-TW" sz="2800" b="1" dirty="0" smtClean="0">
              <a:solidFill>
                <a:schemeClr val="bg1"/>
              </a:solidFill>
              <a:latin typeface="華康中黑體" panose="020B0509000000000000" pitchFamily="49" charset="-120"/>
              <a:ea typeface="華康中黑體" panose="020B0509000000000000" pitchFamily="49" charset="-120"/>
            </a:endParaRPr>
          </a:p>
        </p:txBody>
      </p:sp>
      <p:sp>
        <p:nvSpPr>
          <p:cNvPr id="7" name="Text Box 11"/>
          <p:cNvSpPr txBox="1">
            <a:spLocks noChangeArrowheads="1"/>
          </p:cNvSpPr>
          <p:nvPr/>
        </p:nvSpPr>
        <p:spPr bwMode="auto">
          <a:xfrm>
            <a:off x="-142" y="6584533"/>
            <a:ext cx="3697499" cy="276999"/>
          </a:xfrm>
          <a:prstGeom prst="rect">
            <a:avLst/>
          </a:prstGeom>
          <a:solidFill>
            <a:schemeClr val="bg1">
              <a:alpha val="50000"/>
            </a:schemeClr>
          </a:solidFill>
          <a:ln>
            <a:noFill/>
          </a:ln>
          <a:extLst/>
        </p:spPr>
        <p:txBody>
          <a:bodyPr wrap="square" anchor="ctr">
            <a:spAutoFit/>
          </a:bodyPr>
          <a:lstStyle>
            <a:lvl1pPr eaLnBrk="0" hangingPunct="0">
              <a:defRPr>
                <a:solidFill>
                  <a:schemeClr val="tx1"/>
                </a:solidFill>
                <a:latin typeface="Arial" charset="0"/>
                <a:ea typeface="標楷體" pitchFamily="65" charset="-120"/>
              </a:defRPr>
            </a:lvl1pPr>
            <a:lvl2pPr marL="742950" indent="-285750" eaLnBrk="0" hangingPunct="0">
              <a:defRPr>
                <a:solidFill>
                  <a:schemeClr val="tx1"/>
                </a:solidFill>
                <a:latin typeface="Arial" charset="0"/>
                <a:ea typeface="標楷體" pitchFamily="65" charset="-120"/>
              </a:defRPr>
            </a:lvl2pPr>
            <a:lvl3pPr marL="1143000" indent="-228600" eaLnBrk="0" hangingPunct="0">
              <a:defRPr>
                <a:solidFill>
                  <a:schemeClr val="tx1"/>
                </a:solidFill>
                <a:latin typeface="Arial" charset="0"/>
                <a:ea typeface="標楷體" pitchFamily="65" charset="-120"/>
              </a:defRPr>
            </a:lvl3pPr>
            <a:lvl4pPr marL="1600200" indent="-228600" eaLnBrk="0" hangingPunct="0">
              <a:defRPr>
                <a:solidFill>
                  <a:schemeClr val="tx1"/>
                </a:solidFill>
                <a:latin typeface="Arial" charset="0"/>
                <a:ea typeface="標楷體" pitchFamily="65" charset="-120"/>
              </a:defRPr>
            </a:lvl4pPr>
            <a:lvl5pPr marL="2057400" indent="-228600" eaLnBrk="0" hangingPunct="0">
              <a:defRPr>
                <a:solidFill>
                  <a:schemeClr val="tx1"/>
                </a:solidFill>
                <a:latin typeface="Arial" charset="0"/>
                <a:ea typeface="標楷體" pitchFamily="65" charset="-120"/>
              </a:defRPr>
            </a:lvl5pPr>
            <a:lvl6pPr marL="2514600" indent="-228600" eaLnBrk="0" fontAlgn="base" hangingPunct="0">
              <a:spcBef>
                <a:spcPct val="0"/>
              </a:spcBef>
              <a:spcAft>
                <a:spcPct val="0"/>
              </a:spcAft>
              <a:defRPr>
                <a:solidFill>
                  <a:schemeClr val="tx1"/>
                </a:solidFill>
                <a:latin typeface="Arial" charset="0"/>
                <a:ea typeface="標楷體" pitchFamily="65" charset="-120"/>
              </a:defRPr>
            </a:lvl6pPr>
            <a:lvl7pPr marL="2971800" indent="-228600" eaLnBrk="0" fontAlgn="base" hangingPunct="0">
              <a:spcBef>
                <a:spcPct val="0"/>
              </a:spcBef>
              <a:spcAft>
                <a:spcPct val="0"/>
              </a:spcAft>
              <a:defRPr>
                <a:solidFill>
                  <a:schemeClr val="tx1"/>
                </a:solidFill>
                <a:latin typeface="Arial" charset="0"/>
                <a:ea typeface="標楷體" pitchFamily="65" charset="-120"/>
              </a:defRPr>
            </a:lvl7pPr>
            <a:lvl8pPr marL="3429000" indent="-228600" eaLnBrk="0" fontAlgn="base" hangingPunct="0">
              <a:spcBef>
                <a:spcPct val="0"/>
              </a:spcBef>
              <a:spcAft>
                <a:spcPct val="0"/>
              </a:spcAft>
              <a:defRPr>
                <a:solidFill>
                  <a:schemeClr val="tx1"/>
                </a:solidFill>
                <a:latin typeface="Arial" charset="0"/>
                <a:ea typeface="標楷體" pitchFamily="65" charset="-120"/>
              </a:defRPr>
            </a:lvl8pPr>
            <a:lvl9pPr marL="3886200" indent="-228600" eaLnBrk="0" fontAlgn="base" hangingPunct="0">
              <a:spcBef>
                <a:spcPct val="0"/>
              </a:spcBef>
              <a:spcAft>
                <a:spcPct val="0"/>
              </a:spcAft>
              <a:defRPr>
                <a:solidFill>
                  <a:schemeClr val="tx1"/>
                </a:solidFill>
                <a:latin typeface="Arial" charset="0"/>
                <a:ea typeface="標楷體" pitchFamily="65" charset="-120"/>
              </a:defRPr>
            </a:lvl9pPr>
          </a:lstStyle>
          <a:p>
            <a:pPr eaLnBrk="1" hangingPunct="1">
              <a:spcBef>
                <a:spcPct val="50000"/>
              </a:spcBef>
              <a:defRPr/>
            </a:pPr>
            <a:r>
              <a:rPr lang="zh-TW" altLang="en-US" sz="1200" b="1" dirty="0" smtClean="0">
                <a:ea typeface="新細明體" pitchFamily="18" charset="-120"/>
              </a:rPr>
              <a:t>解析</a:t>
            </a:r>
            <a:r>
              <a:rPr lang="zh-TW" altLang="en-US" sz="1200" b="1" dirty="0">
                <a:ea typeface="新細明體" pitchFamily="18" charset="-120"/>
              </a:rPr>
              <a:t>消費者</a:t>
            </a:r>
            <a:r>
              <a:rPr lang="zh-TW" altLang="en-US" sz="1200" b="1" dirty="0" smtClean="0">
                <a:ea typeface="新細明體" pitchFamily="18" charset="-120"/>
              </a:rPr>
              <a:t>行為</a:t>
            </a:r>
            <a:r>
              <a:rPr lang="en-US" altLang="zh-TW" sz="1200" b="1" dirty="0" smtClean="0">
                <a:ea typeface="新細明體" pitchFamily="18" charset="-120"/>
              </a:rPr>
              <a:t>．</a:t>
            </a:r>
            <a:r>
              <a:rPr lang="zh-TW" altLang="en-US" sz="1200" b="1" dirty="0">
                <a:ea typeface="新細明體" pitchFamily="18" charset="-120"/>
              </a:rPr>
              <a:t>謝明慧</a:t>
            </a:r>
            <a:r>
              <a:rPr lang="zh-TW" altLang="en-US" sz="1200" b="1" dirty="0" smtClean="0">
                <a:ea typeface="新細明體" pitchFamily="18" charset="-120"/>
              </a:rPr>
              <a:t>、吳淑玲著</a:t>
            </a:r>
            <a:r>
              <a:rPr lang="zh-TW" altLang="en-US" sz="1200" b="1" dirty="0">
                <a:ea typeface="新細明體" pitchFamily="18" charset="-120"/>
              </a:rPr>
              <a:t>．前程文化出版</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zh-TW" altLang="en-US" dirty="0" smtClean="0"/>
              <a:t>引導思考案例</a:t>
            </a:r>
            <a:endParaRPr lang="en-US" altLang="en-US" dirty="0" smtClean="0"/>
          </a:p>
        </p:txBody>
      </p:sp>
      <p:sp>
        <p:nvSpPr>
          <p:cNvPr id="6147" name="Content Placeholder 2"/>
          <p:cNvSpPr>
            <a:spLocks noGrp="1"/>
          </p:cNvSpPr>
          <p:nvPr>
            <p:ph idx="1"/>
          </p:nvPr>
        </p:nvSpPr>
        <p:spPr>
          <a:xfrm>
            <a:off x="331304" y="1528073"/>
            <a:ext cx="8574157" cy="4143857"/>
          </a:xfrm>
        </p:spPr>
        <p:txBody>
          <a:bodyPr/>
          <a:lstStyle/>
          <a:p>
            <a:pPr algn="just"/>
            <a:r>
              <a:rPr lang="zh-HK" altLang="en-US" sz="3000" dirty="0"/>
              <a:t>當今很受時下年人歡迎的罐裝茶品牌</a:t>
            </a:r>
            <a:r>
              <a:rPr lang="en-US" altLang="zh-TW" sz="3000" dirty="0"/>
              <a:t>--</a:t>
            </a:r>
            <a:r>
              <a:rPr lang="zh-HK" altLang="en-US" sz="3000" dirty="0"/>
              <a:t>純喫茶往往以一群年輕男女為主角，他們會去嘗試許多新鮮事，像是單車環島、三對三鬥牛、夜衝等活動做為其廣告或活動元素。純喫茶的廣告反應出的就年輕人的熱血特質及勇於冒險嚐鮮的生活型態，由此也型塑了純喫茶的年輕、新鮮、勇於冒險的品牌個性</a:t>
            </a:r>
            <a:r>
              <a:rPr lang="zh-HK" altLang="en-US" sz="3000" dirty="0" smtClean="0"/>
              <a:t>。</a:t>
            </a:r>
            <a:endParaRPr lang="en-US" altLang="zh-HK" sz="3000" dirty="0" smtClean="0"/>
          </a:p>
          <a:p>
            <a:pPr algn="just">
              <a:defRPr/>
            </a:pPr>
            <a:r>
              <a:rPr lang="zh-TW" altLang="zh-TW" sz="3000" dirty="0"/>
              <a:t>行銷人員要洞察不同生活型態是如何驅使消費者購買不同的商品以符合其生活型態，因為生活型態對個體的消費行為亦有舉足輕重的影響力</a:t>
            </a:r>
            <a:r>
              <a:rPr lang="zh-TW" altLang="zh-TW" sz="3000" dirty="0" smtClean="0"/>
              <a:t>。</a:t>
            </a:r>
            <a:r>
              <a:rPr lang="en-US" altLang="zh-TW" sz="3000" kern="100" dirty="0">
                <a:solidFill>
                  <a:srgbClr val="000000"/>
                </a:solidFill>
                <a:ea typeface="新細明體" panose="02020500000000000000" pitchFamily="18" charset="-120"/>
                <a:cs typeface="Cordia New"/>
              </a:rPr>
              <a:t> </a:t>
            </a:r>
            <a:endParaRPr lang="en-US" altLang="zh-TW" sz="3000" kern="100" dirty="0">
              <a:ea typeface="新細明體" panose="02020500000000000000" pitchFamily="18" charset="-120"/>
              <a:cs typeface="Cordia New"/>
            </a:endParaRPr>
          </a:p>
          <a:p>
            <a:pPr algn="just"/>
            <a:endParaRPr lang="zh-TW"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7" dur="75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2" dur="75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1</a:t>
            </a:r>
            <a:r>
              <a:rPr lang="zh-TW" altLang="en-US" dirty="0" smtClean="0"/>
              <a:t>  你</a:t>
            </a:r>
            <a:r>
              <a:rPr lang="zh-TW" altLang="en-US" dirty="0"/>
              <a:t>的</a:t>
            </a:r>
            <a:r>
              <a:rPr lang="zh-TW" altLang="en-US" dirty="0" smtClean="0"/>
              <a:t>樣子</a:t>
            </a:r>
            <a:r>
              <a:rPr lang="zh-TW" altLang="en-US" dirty="0"/>
              <a:t>──</a:t>
            </a:r>
            <a:r>
              <a:rPr lang="zh-TW" altLang="en-US" dirty="0" smtClean="0"/>
              <a:t>性格</a:t>
            </a:r>
          </a:p>
        </p:txBody>
      </p:sp>
      <p:sp>
        <p:nvSpPr>
          <p:cNvPr id="3" name="Content Placeholder 2"/>
          <p:cNvSpPr>
            <a:spLocks noGrp="1"/>
          </p:cNvSpPr>
          <p:nvPr>
            <p:ph idx="1"/>
          </p:nvPr>
        </p:nvSpPr>
        <p:spPr>
          <a:xfrm>
            <a:off x="457200" y="1560444"/>
            <a:ext cx="8395252" cy="4946373"/>
          </a:xfrm>
        </p:spPr>
        <p:txBody>
          <a:bodyPr>
            <a:normAutofit/>
          </a:bodyPr>
          <a:lstStyle/>
          <a:p>
            <a:pPr eaLnBrk="1" hangingPunct="1"/>
            <a:r>
              <a:rPr lang="zh-TW" altLang="en-US" dirty="0"/>
              <a:t>性格（</a:t>
            </a:r>
            <a:r>
              <a:rPr lang="en-US" altLang="zh-TW" dirty="0"/>
              <a:t>Personality</a:t>
            </a:r>
            <a:r>
              <a:rPr lang="zh-TW" altLang="en-US" dirty="0"/>
              <a:t>）</a:t>
            </a:r>
            <a:endParaRPr lang="en-US" altLang="zh-TW" dirty="0" smtClean="0"/>
          </a:p>
          <a:p>
            <a:pPr marL="792000" lvl="1" indent="-288000" eaLnBrk="1" hangingPunct="1">
              <a:buFont typeface="華康中圓體" panose="020F0509000000000000" pitchFamily="49" charset="-120"/>
              <a:buChar char="-"/>
            </a:pPr>
            <a:r>
              <a:rPr lang="zh-TW" altLang="en-US" dirty="0" smtClean="0"/>
              <a:t>性格</a:t>
            </a:r>
            <a:r>
              <a:rPr lang="zh-TW" altLang="en-US" dirty="0"/>
              <a:t>的定義</a:t>
            </a:r>
            <a:endParaRPr lang="en-US" altLang="zh-TW" dirty="0"/>
          </a:p>
          <a:p>
            <a:pPr marL="1044000" lvl="1" eaLnBrk="1" hangingPunct="1">
              <a:buFont typeface="Wingdings" panose="05000000000000000000" pitchFamily="2" charset="2"/>
              <a:buChar char="Ø"/>
            </a:pPr>
            <a:r>
              <a:rPr lang="zh-HK" altLang="en-US" sz="2400" dirty="0"/>
              <a:t>性格指的就是每一個人獨特心理特質的組合，而這些特質呢，要能持續而且一致地影響個體對於環境線索與刺激的</a:t>
            </a:r>
            <a:r>
              <a:rPr lang="zh-HK" altLang="en-US" sz="2400" dirty="0" smtClean="0"/>
              <a:t>回應</a:t>
            </a:r>
            <a:endParaRPr lang="en-US" altLang="zh-TW" dirty="0"/>
          </a:p>
          <a:p>
            <a:pPr marL="342900" lvl="1" indent="-342900" eaLnBrk="1" hangingPunct="1">
              <a:buFont typeface="Arial" pitchFamily="34" charset="0"/>
              <a:buChar char="•"/>
            </a:pPr>
            <a:endParaRPr lang="zh-TW" altLang="en-US" sz="3200" dirty="0"/>
          </a:p>
          <a:p>
            <a:pPr>
              <a:buNone/>
            </a:pPr>
            <a:endParaRPr lang="zh-TW" altLang="en-US" dirty="0"/>
          </a:p>
          <a:p>
            <a:pPr>
              <a:buNone/>
            </a:pPr>
            <a:endParaRPr lang="en-US" altLang="zh-TW" dirty="0"/>
          </a:p>
          <a:p>
            <a:endParaRPr lang="en-US" altLang="zh-TW" dirty="0"/>
          </a:p>
          <a:p>
            <a:pPr eaLnBrk="1" hangingPunct="1"/>
            <a:endParaRPr lang="en-US" alt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81433" y="4135478"/>
            <a:ext cx="5381134" cy="226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53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childTnLst>
                          </p:cTn>
                        </p:par>
                        <p:par>
                          <p:cTn id="14" fill="hold">
                            <p:stCondLst>
                              <p:cond delay="1000"/>
                            </p:stCondLst>
                            <p:childTnLst>
                              <p:par>
                                <p:cTn id="15" presetID="42" presetClass="entr" presetSubtype="0" fill="hold" nodeType="afterEffect">
                                  <p:stCondLst>
                                    <p:cond delay="2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2</a:t>
            </a:r>
            <a:r>
              <a:rPr lang="zh-TW" altLang="en-US" dirty="0" smtClean="0"/>
              <a:t>  新</a:t>
            </a:r>
            <a:r>
              <a:rPr lang="zh-TW" altLang="en-US" dirty="0"/>
              <a:t>佛洛伊德理論</a:t>
            </a:r>
            <a:endParaRPr lang="en-US" altLang="en-US" dirty="0"/>
          </a:p>
        </p:txBody>
      </p:sp>
      <p:sp>
        <p:nvSpPr>
          <p:cNvPr id="3"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pPr>
            <a:r>
              <a:rPr lang="zh-TW" altLang="en-US" sz="3200" dirty="0"/>
              <a:t>四大新佛洛伊德理論</a:t>
            </a:r>
            <a:endParaRPr lang="en-US" altLang="en-US" sz="2800"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82845" y="2316753"/>
            <a:ext cx="7578311" cy="415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10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childTnLst>
                          </p:cTn>
                        </p:par>
                        <p:par>
                          <p:cTn id="8" fill="hold">
                            <p:stCondLst>
                              <p:cond delay="1000"/>
                            </p:stCondLst>
                            <p:childTnLst>
                              <p:par>
                                <p:cTn id="9" presetID="42" presetClass="entr" presetSubtype="0"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3</a:t>
            </a:r>
            <a:r>
              <a:rPr lang="zh-TW" altLang="en-US" dirty="0" smtClean="0"/>
              <a:t>  特徵理論</a:t>
            </a:r>
            <a:endParaRPr lang="en-US" altLang="en-US" dirty="0"/>
          </a:p>
        </p:txBody>
      </p:sp>
      <p:sp>
        <p:nvSpPr>
          <p:cNvPr id="3"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pPr>
            <a:r>
              <a:rPr lang="zh-TW" altLang="en-US" sz="3200" dirty="0"/>
              <a:t>特徵理論</a:t>
            </a:r>
            <a:endParaRPr lang="en-US" altLang="zh-TW" sz="3200" dirty="0" smtClean="0"/>
          </a:p>
          <a:p>
            <a:pPr marL="792000" lvl="1" indent="-288000" eaLnBrk="1" hangingPunct="1">
              <a:buFont typeface="華康中圓體" panose="020F0509000000000000" pitchFamily="49" charset="-120"/>
              <a:buChar char="-"/>
            </a:pPr>
            <a:r>
              <a:rPr lang="zh-HK" altLang="en-US" dirty="0" smtClean="0"/>
              <a:t>特徵</a:t>
            </a:r>
            <a:r>
              <a:rPr lang="zh-HK" altLang="en-US" dirty="0"/>
              <a:t>理論會將相似性高的性格或特歸類成一個類，讓我們能夠衡量且辨識出不同的性格</a:t>
            </a:r>
            <a:endParaRPr lang="en-US" altLang="zh-HK" dirty="0"/>
          </a:p>
          <a:p>
            <a:pPr marL="792000" lvl="1" indent="-288000" eaLnBrk="1" hangingPunct="1">
              <a:buFont typeface="華康中圓體" panose="020F0509000000000000" pitchFamily="49" charset="-120"/>
              <a:buChar char="-"/>
            </a:pPr>
            <a:r>
              <a:rPr lang="zh-HK" altLang="en-US" dirty="0"/>
              <a:t>每一個體由於擁有不同特徵，自然他們所彰顯出的 消費行為便不相同</a:t>
            </a:r>
            <a:endParaRPr lang="zh-TW" altLang="en-US" dirty="0"/>
          </a:p>
          <a:p>
            <a:pPr marL="792000" lvl="1" indent="-288000" eaLnBrk="1" hangingPunct="1">
              <a:buFont typeface="華康中圓體" panose="020F0509000000000000" pitchFamily="49" charset="-120"/>
              <a:buChar char="-"/>
            </a:pPr>
            <a:endParaRPr lang="zh-HK" altLang="en-US" dirty="0"/>
          </a:p>
        </p:txBody>
      </p:sp>
    </p:spTree>
    <p:extLst>
      <p:ext uri="{BB962C8B-B14F-4D97-AF65-F5344CB8AC3E}">
        <p14:creationId xmlns:p14="http://schemas.microsoft.com/office/powerpoint/2010/main" val="204801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4</a:t>
            </a:r>
            <a:r>
              <a:rPr lang="zh-TW" altLang="en-US" dirty="0" smtClean="0"/>
              <a:t>  品牌</a:t>
            </a:r>
            <a:r>
              <a:rPr lang="zh-TW" altLang="en-US" dirty="0"/>
              <a:t>個性</a:t>
            </a:r>
          </a:p>
        </p:txBody>
      </p:sp>
      <p:sp>
        <p:nvSpPr>
          <p:cNvPr id="6"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pPr>
            <a:r>
              <a:rPr lang="zh-TW" altLang="en-US" sz="3200" dirty="0"/>
              <a:t>品牌</a:t>
            </a:r>
            <a:r>
              <a:rPr lang="zh-TW" altLang="en-US" sz="3200" dirty="0" smtClean="0"/>
              <a:t>個性（</a:t>
            </a:r>
            <a:r>
              <a:rPr lang="en-US" altLang="zh-TW" sz="3200" dirty="0"/>
              <a:t>Brand Personality</a:t>
            </a:r>
            <a:r>
              <a:rPr lang="zh-TW" altLang="en-US" sz="3200" dirty="0"/>
              <a:t>） </a:t>
            </a:r>
            <a:endParaRPr lang="en-US" altLang="zh-TW" sz="3200" dirty="0" smtClean="0"/>
          </a:p>
          <a:p>
            <a:pPr marL="792000" lvl="1" indent="-288000" eaLnBrk="1" hangingPunct="1">
              <a:buFont typeface="華康中圓體" panose="020F0509000000000000" pitchFamily="49" charset="-120"/>
              <a:buChar char="-"/>
            </a:pPr>
            <a:r>
              <a:rPr lang="zh-TW" altLang="en-US" dirty="0" smtClean="0"/>
              <a:t>擬人化</a:t>
            </a:r>
            <a:endParaRPr lang="en-US" altLang="zh-TW" dirty="0"/>
          </a:p>
          <a:p>
            <a:pPr marL="1044000" lvl="1" eaLnBrk="1" hangingPunct="1">
              <a:buFont typeface="Wingdings" panose="05000000000000000000" pitchFamily="2" charset="2"/>
              <a:buChar char="Ø"/>
            </a:pPr>
            <a:r>
              <a:rPr lang="zh-HK" altLang="en-US" sz="2400" dirty="0"/>
              <a:t>如果</a:t>
            </a:r>
            <a:r>
              <a:rPr lang="en-US" altLang="zh-TW" sz="2400" dirty="0"/>
              <a:t>CHANEL(</a:t>
            </a:r>
            <a:r>
              <a:rPr lang="zh-HK" altLang="en-US" sz="2400" dirty="0"/>
              <a:t>香奈兒</a:t>
            </a:r>
            <a:r>
              <a:rPr lang="en-US" altLang="zh-TW" sz="2400" dirty="0"/>
              <a:t>)</a:t>
            </a:r>
            <a:r>
              <a:rPr lang="zh-HK" altLang="en-US" sz="2400" dirty="0"/>
              <a:t>這個品牌是一個人，會是怎樣的一個人呢</a:t>
            </a:r>
            <a:r>
              <a:rPr lang="zh-TW" altLang="en-US" sz="2400" dirty="0"/>
              <a:t>？</a:t>
            </a:r>
            <a:endParaRPr lang="en-US" altLang="zh-TW" sz="2400" dirty="0"/>
          </a:p>
          <a:p>
            <a:pPr marL="1044000" lvl="1" eaLnBrk="1" hangingPunct="1">
              <a:buFont typeface="Wingdings" panose="05000000000000000000" pitchFamily="2" charset="2"/>
              <a:buChar char="Ø"/>
            </a:pPr>
            <a:r>
              <a:rPr lang="zh-HK" altLang="en-US" sz="2400" dirty="0"/>
              <a:t>當你開始想這個問題的答案時，你其實就在幫名牌擬人化，也就是在找出這個品牌的個性了</a:t>
            </a:r>
            <a:endParaRPr lang="en-US" altLang="zh-HK" sz="2400" dirty="0"/>
          </a:p>
          <a:p>
            <a:endParaRPr lang="zh-TW" altLang="en-US" dirty="0"/>
          </a:p>
          <a:p>
            <a:pPr lvl="1"/>
            <a:endParaRPr lang="en-US" altLang="zh-TW" dirty="0"/>
          </a:p>
          <a:p>
            <a:endParaRPr lang="en-US" altLang="zh-TW" dirty="0"/>
          </a:p>
          <a:p>
            <a:pPr marL="792000" lvl="1" indent="-288000" eaLnBrk="1" hangingPunct="1">
              <a:buFont typeface="華康中圓體" panose="020F0509000000000000" pitchFamily="49" charset="-120"/>
              <a:buChar char="-"/>
            </a:pPr>
            <a:endParaRPr lang="zh-HK" altLang="en-US" dirty="0"/>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56" y="4502981"/>
            <a:ext cx="2458554" cy="19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8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10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10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1000"/>
                                        <p:tgtEl>
                                          <p:spTgt spid="6">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heckerboard(across)">
                                      <p:cBhvr>
                                        <p:cTn id="16" dur="10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5  </a:t>
            </a:r>
            <a:r>
              <a:rPr lang="zh-TW" altLang="en-US" dirty="0" smtClean="0"/>
              <a:t>你</a:t>
            </a:r>
            <a:r>
              <a:rPr lang="zh-TW" altLang="en-US" dirty="0"/>
              <a:t>眼中的</a:t>
            </a:r>
            <a:r>
              <a:rPr lang="zh-TW" altLang="en-US" dirty="0" smtClean="0"/>
              <a:t>我</a:t>
            </a:r>
            <a:r>
              <a:rPr lang="zh-TW" altLang="en-US" dirty="0"/>
              <a:t>──</a:t>
            </a:r>
            <a:r>
              <a:rPr lang="zh-TW" altLang="en-US" dirty="0" smtClean="0"/>
              <a:t>生活</a:t>
            </a:r>
            <a:r>
              <a:rPr lang="zh-TW" altLang="en-US" dirty="0"/>
              <a:t>型態 </a:t>
            </a:r>
          </a:p>
        </p:txBody>
      </p:sp>
      <p:sp>
        <p:nvSpPr>
          <p:cNvPr id="6"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pPr>
            <a:r>
              <a:rPr lang="zh-TW" altLang="en-US" sz="3200" dirty="0" smtClean="0"/>
              <a:t>生活</a:t>
            </a:r>
            <a:r>
              <a:rPr lang="zh-TW" altLang="en-US" sz="3200" dirty="0"/>
              <a:t>型態</a:t>
            </a:r>
            <a:r>
              <a:rPr lang="en-US" altLang="zh-TW" sz="3200" dirty="0"/>
              <a:t>(lifestyle</a:t>
            </a:r>
            <a:r>
              <a:rPr lang="en-US" altLang="zh-TW" sz="3200" dirty="0" smtClean="0"/>
              <a:t>)</a:t>
            </a:r>
          </a:p>
          <a:p>
            <a:pPr marL="792000" lvl="1" indent="-288000" eaLnBrk="1" hangingPunct="1">
              <a:buFont typeface="華康中圓體" panose="020F0509000000000000" pitchFamily="49" charset="-120"/>
              <a:buChar char="-"/>
            </a:pPr>
            <a:r>
              <a:rPr lang="zh-TW" altLang="en-US" dirty="0"/>
              <a:t>定義</a:t>
            </a:r>
            <a:endParaRPr lang="en-US" altLang="zh-TW" dirty="0"/>
          </a:p>
          <a:p>
            <a:pPr marL="1044000" lvl="1" eaLnBrk="1" hangingPunct="1">
              <a:buFont typeface="Wingdings" panose="05000000000000000000" pitchFamily="2" charset="2"/>
              <a:buChar char="Ø"/>
            </a:pPr>
            <a:r>
              <a:rPr lang="zh-TW" altLang="en-US" sz="2400" dirty="0"/>
              <a:t>從一個人如何運用他的時間與如何花費他手邊所擁有的金錢就構成了個體的生活型態</a:t>
            </a:r>
            <a:endParaRPr lang="en-US" altLang="zh-TW" sz="2400" dirty="0"/>
          </a:p>
          <a:p>
            <a:pPr marL="792000" lvl="1" indent="-288000" eaLnBrk="1" hangingPunct="1">
              <a:buFont typeface="華康中圓體" panose="020F0509000000000000" pitchFamily="49" charset="-120"/>
              <a:buChar char="-"/>
            </a:pPr>
            <a:r>
              <a:rPr lang="zh-TW" altLang="en-US" dirty="0"/>
              <a:t>生活型態是一個比較能夠了解人們的生活形貌的好工具</a:t>
            </a:r>
            <a:endParaRPr lang="en-US" altLang="zh-TW" dirty="0"/>
          </a:p>
          <a:p>
            <a:pPr marL="792000" lvl="1" indent="-288000" eaLnBrk="1" hangingPunct="1">
              <a:buFont typeface="華康中圓體" panose="020F0509000000000000" pitchFamily="49" charset="-120"/>
              <a:buChar char="-"/>
            </a:pPr>
            <a:r>
              <a:rPr lang="zh-TW" altLang="en-US" dirty="0"/>
              <a:t>三大</a:t>
            </a:r>
            <a:r>
              <a:rPr lang="zh-TW" altLang="en-US" dirty="0" smtClean="0"/>
              <a:t>要素</a:t>
            </a:r>
            <a:endParaRPr lang="en-US" altLang="zh-TW" dirty="0"/>
          </a:p>
        </p:txBody>
      </p:sp>
      <p:graphicFrame>
        <p:nvGraphicFramePr>
          <p:cNvPr id="2" name="資料庫圖表 1"/>
          <p:cNvGraphicFramePr/>
          <p:nvPr>
            <p:extLst>
              <p:ext uri="{D42A27DB-BD31-4B8C-83A1-F6EECF244321}">
                <p14:modId xmlns:p14="http://schemas.microsoft.com/office/powerpoint/2010/main" val="3319948787"/>
              </p:ext>
            </p:extLst>
          </p:nvPr>
        </p:nvGraphicFramePr>
        <p:xfrm>
          <a:off x="1524000" y="4943062"/>
          <a:ext cx="6096000" cy="1550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71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10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10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1000"/>
                                        <p:tgtEl>
                                          <p:spTgt spid="6">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heckerboard(across)">
                                      <p:cBhvr>
                                        <p:cTn id="16" dur="1000"/>
                                        <p:tgtEl>
                                          <p:spTgt spid="6">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checkerboard(across)">
                                      <p:cBhvr>
                                        <p:cTn id="19" dur="1000"/>
                                        <p:tgtEl>
                                          <p:spTgt spid="6">
                                            <p:txEl>
                                              <p:pRg st="4" end="4"/>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
                                            <p:graphicEl>
                                              <a:dgm id="{5048CF32-EA39-48F1-A58F-3F2DBBC8264B}"/>
                                            </p:graphicEl>
                                          </p:spTgt>
                                        </p:tgtEl>
                                        <p:attrNameLst>
                                          <p:attrName>style.visibility</p:attrName>
                                        </p:attrNameLst>
                                      </p:cBhvr>
                                      <p:to>
                                        <p:strVal val="visible"/>
                                      </p:to>
                                    </p:set>
                                    <p:animEffect transition="in" filter="wipe(left)">
                                      <p:cBhvr>
                                        <p:cTn id="23" dur="750"/>
                                        <p:tgtEl>
                                          <p:spTgt spid="2">
                                            <p:graphicEl>
                                              <a:dgm id="{5048CF32-EA39-48F1-A58F-3F2DBBC8264B}"/>
                                            </p:graphicEl>
                                          </p:spTgt>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2">
                                            <p:graphicEl>
                                              <a:dgm id="{33062DD1-F8AB-438B-AED1-A5EF245F4CF8}"/>
                                            </p:graphicEl>
                                          </p:spTgt>
                                        </p:tgtEl>
                                        <p:attrNameLst>
                                          <p:attrName>style.visibility</p:attrName>
                                        </p:attrNameLst>
                                      </p:cBhvr>
                                      <p:to>
                                        <p:strVal val="visible"/>
                                      </p:to>
                                    </p:set>
                                    <p:animEffect transition="in" filter="wipe(left)">
                                      <p:cBhvr>
                                        <p:cTn id="27" dur="750"/>
                                        <p:tgtEl>
                                          <p:spTgt spid="2">
                                            <p:graphicEl>
                                              <a:dgm id="{33062DD1-F8AB-438B-AED1-A5EF245F4CF8}"/>
                                            </p:graphic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
                                            <p:graphicEl>
                                              <a:dgm id="{548E2457-C6A8-4783-A2B4-BD95DB3F844C}"/>
                                            </p:graphicEl>
                                          </p:spTgt>
                                        </p:tgtEl>
                                        <p:attrNameLst>
                                          <p:attrName>style.visibility</p:attrName>
                                        </p:attrNameLst>
                                      </p:cBhvr>
                                      <p:to>
                                        <p:strVal val="visible"/>
                                      </p:to>
                                    </p:set>
                                    <p:animEffect transition="in" filter="wipe(left)">
                                      <p:cBhvr>
                                        <p:cTn id="31" dur="750"/>
                                        <p:tgtEl>
                                          <p:spTgt spid="2">
                                            <p:graphicEl>
                                              <a:dgm id="{548E2457-C6A8-4783-A2B4-BD95DB3F844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6</a:t>
            </a:r>
            <a:r>
              <a:rPr lang="zh-TW" altLang="en-US" dirty="0" smtClean="0"/>
              <a:t>  心理繪圖</a:t>
            </a:r>
            <a:endParaRPr lang="zh-TW" altLang="en-US" dirty="0"/>
          </a:p>
        </p:txBody>
      </p:sp>
      <p:sp>
        <p:nvSpPr>
          <p:cNvPr id="6"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defRPr/>
            </a:pPr>
            <a:r>
              <a:rPr lang="zh-TW" altLang="zh-TW" sz="3200" dirty="0" smtClean="0"/>
              <a:t>心理繪圖</a:t>
            </a:r>
            <a:endParaRPr lang="en-US" altLang="zh-TW" sz="3200" dirty="0" smtClean="0"/>
          </a:p>
          <a:p>
            <a:pPr marL="792000" lvl="1" indent="-288000" eaLnBrk="1" hangingPunct="1">
              <a:buFont typeface="華康中圓體" panose="020F0509000000000000" pitchFamily="49" charset="-120"/>
              <a:buChar char="-"/>
              <a:defRPr/>
            </a:pPr>
            <a:r>
              <a:rPr lang="zh-TW" altLang="en-US" dirty="0"/>
              <a:t>是一個結合消費者性格及生活型態的尋找消費者工具</a:t>
            </a:r>
          </a:p>
          <a:p>
            <a:pPr marL="792000" lvl="1" indent="-288000" eaLnBrk="1" hangingPunct="1">
              <a:buFont typeface="華康中圓體" panose="020F0509000000000000" pitchFamily="49" charset="-120"/>
              <a:buChar char="-"/>
              <a:defRPr/>
            </a:pPr>
            <a:r>
              <a:rPr lang="zh-TW" altLang="zh-TW" dirty="0"/>
              <a:t>心理繪圖的技巧可以幫助行銷人員分析出哪些生活型態或是哪些性格的消費者具有麼樣的特質，而這些特質基本需要哪些產品來加以滿足其需求，這樣企業就知道要怎樣提供差異化的產品了</a:t>
            </a:r>
            <a:endParaRPr lang="en-US" altLang="zh-TW" dirty="0"/>
          </a:p>
          <a:p>
            <a:pPr marL="342900" lvl="1" indent="-342900" eaLnBrk="1" hangingPunct="1">
              <a:buFont typeface="Arial" pitchFamily="34" charset="0"/>
              <a:buChar char="•"/>
              <a:defRPr/>
            </a:pPr>
            <a:endParaRPr lang="zh-TW" altLang="en-US" sz="3200" dirty="0"/>
          </a:p>
        </p:txBody>
      </p:sp>
    </p:spTree>
    <p:extLst>
      <p:ext uri="{BB962C8B-B14F-4D97-AF65-F5344CB8AC3E}">
        <p14:creationId xmlns:p14="http://schemas.microsoft.com/office/powerpoint/2010/main" val="181788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10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heckerboard(across)">
                                      <p:cBhvr>
                                        <p:cTn id="10" dur="1000"/>
                                        <p:tgtEl>
                                          <p:spTgt spid="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checkerboard(across)">
                                      <p:cBhvr>
                                        <p:cTn id="13"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782" y="221630"/>
            <a:ext cx="8825948" cy="1325562"/>
          </a:xfrm>
        </p:spPr>
        <p:txBody>
          <a:bodyPr/>
          <a:lstStyle/>
          <a:p>
            <a:r>
              <a:rPr lang="zh-TW" altLang="en-US" dirty="0" smtClean="0"/>
              <a:t>單元</a:t>
            </a:r>
            <a:r>
              <a:rPr lang="en-US" altLang="zh-TW" dirty="0" smtClean="0"/>
              <a:t>7</a:t>
            </a:r>
            <a:r>
              <a:rPr lang="zh-TW" altLang="en-US" dirty="0" smtClean="0"/>
              <a:t>  </a:t>
            </a:r>
            <a:r>
              <a:rPr lang="en-US" altLang="zh-TW" dirty="0" smtClean="0"/>
              <a:t>AIO</a:t>
            </a:r>
            <a:r>
              <a:rPr lang="zh-TW" altLang="en-US" dirty="0"/>
              <a:t>與</a:t>
            </a:r>
            <a:r>
              <a:rPr lang="en-US" altLang="zh-TW" dirty="0"/>
              <a:t>VALS</a:t>
            </a:r>
            <a:r>
              <a:rPr lang="zh-TW" altLang="en-US" dirty="0"/>
              <a:t>量</a:t>
            </a:r>
            <a:r>
              <a:rPr lang="zh-TW" altLang="en-US" dirty="0" smtClean="0"/>
              <a:t>表</a:t>
            </a:r>
            <a:endParaRPr lang="zh-TW" altLang="en-US" dirty="0"/>
          </a:p>
        </p:txBody>
      </p:sp>
      <p:sp>
        <p:nvSpPr>
          <p:cNvPr id="6" name="Content Placeholder 2"/>
          <p:cNvSpPr>
            <a:spLocks noGrp="1"/>
          </p:cNvSpPr>
          <p:nvPr>
            <p:ph idx="1"/>
          </p:nvPr>
        </p:nvSpPr>
        <p:spPr>
          <a:xfrm>
            <a:off x="457200" y="1560444"/>
            <a:ext cx="8395252" cy="4946373"/>
          </a:xfrm>
        </p:spPr>
        <p:txBody>
          <a:bodyPr>
            <a:normAutofit/>
          </a:bodyPr>
          <a:lstStyle/>
          <a:p>
            <a:pPr marL="342900" lvl="1" indent="-342900" eaLnBrk="1" hangingPunct="1">
              <a:buFont typeface="Arial" pitchFamily="34" charset="0"/>
              <a:buChar char="•"/>
              <a:defRPr/>
            </a:pPr>
            <a:r>
              <a:rPr lang="en-US" altLang="zh-TW" sz="3200" dirty="0" smtClean="0"/>
              <a:t>AIO</a:t>
            </a:r>
            <a:r>
              <a:rPr lang="zh-TW" altLang="en-US" sz="3200" dirty="0"/>
              <a:t>量</a:t>
            </a:r>
            <a:r>
              <a:rPr lang="zh-TW" altLang="en-US" sz="3200" dirty="0" smtClean="0"/>
              <a:t>表</a:t>
            </a:r>
            <a:endParaRPr lang="en-US" altLang="zh-TW" sz="3200" dirty="0" smtClean="0"/>
          </a:p>
          <a:p>
            <a:pPr marL="792000" lvl="1" indent="-288000" eaLnBrk="1" hangingPunct="1">
              <a:buFont typeface="華康中圓體" panose="020F0509000000000000" pitchFamily="49" charset="-120"/>
              <a:buChar char="-"/>
              <a:defRPr/>
            </a:pPr>
            <a:r>
              <a:rPr lang="zh-TW" altLang="en-US" dirty="0"/>
              <a:t>最常被用來測量消費者生活型態的一種工具</a:t>
            </a:r>
            <a:endParaRPr lang="en-US" altLang="zh-TW" dirty="0"/>
          </a:p>
          <a:p>
            <a:pPr marL="792000" lvl="1" indent="-288000" eaLnBrk="1" hangingPunct="1">
              <a:buFont typeface="華康中圓體" panose="020F0509000000000000" pitchFamily="49" charset="-120"/>
              <a:buChar char="-"/>
              <a:defRPr/>
            </a:pPr>
            <a:endParaRPr lang="en-US" altLang="zh-TW" dirty="0"/>
          </a:p>
          <a:p>
            <a:pPr marL="792000" lvl="1" indent="-288000" eaLnBrk="1" hangingPunct="1">
              <a:buFont typeface="華康中圓體" panose="020F0509000000000000" pitchFamily="49" charset="-120"/>
              <a:buChar char="-"/>
              <a:defRPr/>
            </a:pPr>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19902" y="2882078"/>
            <a:ext cx="5704196" cy="362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68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10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1000"/>
                                        <p:tgtEl>
                                          <p:spTgt spid="6">
                                            <p:txEl>
                                              <p:pRg st="1" end="1"/>
                                            </p:txEl>
                                          </p:spTgt>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1736</TotalTime>
  <Words>463</Words>
  <Application>Microsoft Office PowerPoint</Application>
  <PresentationFormat>如螢幕大小 (4:3)</PresentationFormat>
  <Paragraphs>42</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Theme</vt:lpstr>
      <vt:lpstr>第6章 消費者的性格與生活型態？</vt:lpstr>
      <vt:lpstr>引導思考案例</vt:lpstr>
      <vt:lpstr>單元1  你的樣子──性格</vt:lpstr>
      <vt:lpstr>單元2  新佛洛伊德理論</vt:lpstr>
      <vt:lpstr>單元3  特徵理論</vt:lpstr>
      <vt:lpstr>單元4  品牌個性</vt:lpstr>
      <vt:lpstr>單元5  你眼中的我──生活型態 </vt:lpstr>
      <vt:lpstr>單元6  心理繪圖</vt:lpstr>
      <vt:lpstr>單元7  AIO與VALS量表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 Claudia</dc:creator>
  <cp:lastModifiedBy>NO.43</cp:lastModifiedBy>
  <cp:revision>265</cp:revision>
  <dcterms:created xsi:type="dcterms:W3CDTF">2013-07-26T03:18:22Z</dcterms:created>
  <dcterms:modified xsi:type="dcterms:W3CDTF">2017-08-07T08:26:09Z</dcterms:modified>
</cp:coreProperties>
</file>