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3" r:id="rId3"/>
    <p:sldId id="486" r:id="rId4"/>
    <p:sldId id="494" r:id="rId5"/>
    <p:sldId id="498" r:id="rId6"/>
    <p:sldId id="510" r:id="rId7"/>
    <p:sldId id="526" r:id="rId8"/>
    <p:sldId id="528" r:id="rId9"/>
    <p:sldId id="535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1" autoAdjust="0"/>
    <p:restoredTop sz="94737" autoAdjust="0"/>
  </p:normalViewPr>
  <p:slideViewPr>
    <p:cSldViewPr snapToGrid="0" snapToObjects="1">
      <p:cViewPr varScale="1">
        <p:scale>
          <a:sx n="72" d="100"/>
          <a:sy n="7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A981E-A075-482A-9E3E-D5064C745EB5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DC4B7CB-1CAD-4E54-9A4B-B066C2DE85EA}">
      <dgm:prSet phldrT="[文字]" custT="1"/>
      <dgm:spPr/>
      <dgm:t>
        <a:bodyPr/>
        <a:lstStyle/>
        <a:p>
          <a:r>
            <a:rPr lang="zh-TW" altLang="en-US" sz="2400" b="1" dirty="0" smtClean="0">
              <a:latin typeface="華康中黑體" panose="020B0509000000000000" pitchFamily="49" charset="-120"/>
              <a:ea typeface="華康中黑體" panose="020B0509000000000000" pitchFamily="49" charset="-120"/>
            </a:rPr>
            <a:t>一致性</a:t>
          </a:r>
          <a:endParaRPr lang="zh-TW" altLang="en-US" sz="2400" b="1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9A168DCB-4701-4560-AAC9-7BB57B9FE08F}" type="parTrans" cxnId="{2E4808AD-043F-42A9-8F49-AEB4C6EC5E18}">
      <dgm:prSet/>
      <dgm:spPr/>
      <dgm:t>
        <a:bodyPr/>
        <a:lstStyle/>
        <a:p>
          <a:endParaRPr lang="zh-TW" altLang="en-US" sz="2400" b="1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DE1F63C8-6933-4B5D-A998-75DCD320BE41}" type="sibTrans" cxnId="{2E4808AD-043F-42A9-8F49-AEB4C6EC5E18}">
      <dgm:prSet/>
      <dgm:spPr/>
      <dgm:t>
        <a:bodyPr/>
        <a:lstStyle/>
        <a:p>
          <a:endParaRPr lang="zh-TW" altLang="en-US" sz="2400" b="1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B97E3475-1BFF-4E7C-A0C6-066C108821EB}">
      <dgm:prSet phldrT="[文字]" custT="1"/>
      <dgm:spPr/>
      <dgm:t>
        <a:bodyPr/>
        <a:lstStyle/>
        <a:p>
          <a:r>
            <a:rPr lang="zh-TW" altLang="en-US" sz="2400" b="1" dirty="0" smtClean="0">
              <a:latin typeface="華康中黑體" panose="020B0509000000000000" pitchFamily="49" charset="-120"/>
              <a:ea typeface="華康中黑體" panose="020B0509000000000000" pitchFamily="49" charset="-120"/>
            </a:rPr>
            <a:t>稀有性</a:t>
          </a:r>
          <a:endParaRPr lang="zh-TW" altLang="en-US" sz="2400" b="1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37AA5759-3BCC-4F6D-8FF7-D9162A8B464B}" type="parTrans" cxnId="{A63953B0-97A2-418B-BA07-CD2DADE23FFA}">
      <dgm:prSet/>
      <dgm:spPr/>
      <dgm:t>
        <a:bodyPr/>
        <a:lstStyle/>
        <a:p>
          <a:endParaRPr lang="zh-TW" altLang="en-US" sz="2400" b="1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352800EE-0468-4260-B918-E235091A8570}" type="sibTrans" cxnId="{A63953B0-97A2-418B-BA07-CD2DADE23FFA}">
      <dgm:prSet/>
      <dgm:spPr/>
      <dgm:t>
        <a:bodyPr/>
        <a:lstStyle/>
        <a:p>
          <a:endParaRPr lang="zh-TW" altLang="en-US" sz="2400" b="1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349743F2-5CDB-48C3-8E00-C771ED15B913}">
      <dgm:prSet phldrT="[文字]" custT="1"/>
      <dgm:spPr/>
      <dgm:t>
        <a:bodyPr/>
        <a:lstStyle/>
        <a:p>
          <a:r>
            <a:rPr lang="zh-TW" altLang="en-US" sz="2400" b="1" dirty="0" smtClean="0">
              <a:latin typeface="華康中黑體" panose="020B0509000000000000" pitchFamily="49" charset="-120"/>
              <a:ea typeface="華康中黑體" panose="020B0509000000000000" pitchFamily="49" charset="-120"/>
            </a:rPr>
            <a:t>從眾性</a:t>
          </a:r>
          <a:endParaRPr lang="zh-TW" altLang="en-US" sz="2400" b="1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75B841EE-AEDB-4E91-98BE-8A34BE9A1979}" type="parTrans" cxnId="{C712C444-1DA2-41DE-B41E-BC53ADBE9DF4}">
      <dgm:prSet/>
      <dgm:spPr/>
      <dgm:t>
        <a:bodyPr/>
        <a:lstStyle/>
        <a:p>
          <a:endParaRPr lang="zh-TW" altLang="en-US" sz="2400" b="1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16D22B46-2503-44EF-912A-D343AE4BC35D}" type="sibTrans" cxnId="{C712C444-1DA2-41DE-B41E-BC53ADBE9DF4}">
      <dgm:prSet/>
      <dgm:spPr/>
      <dgm:t>
        <a:bodyPr/>
        <a:lstStyle/>
        <a:p>
          <a:endParaRPr lang="zh-TW" altLang="en-US" sz="2400" b="1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D01C068B-CC56-4AC1-B941-DC807F188F7B}">
      <dgm:prSet phldrT="[文字]" custT="1"/>
      <dgm:spPr/>
      <dgm:t>
        <a:bodyPr/>
        <a:lstStyle/>
        <a:p>
          <a:r>
            <a:rPr lang="zh-TW" altLang="en-US" sz="2400" b="1" dirty="0" smtClean="0">
              <a:latin typeface="華康中黑體" panose="020B0509000000000000" pitchFamily="49" charset="-120"/>
              <a:ea typeface="華康中黑體" panose="020B0509000000000000" pitchFamily="49" charset="-120"/>
            </a:rPr>
            <a:t>權威性</a:t>
          </a:r>
          <a:endParaRPr lang="zh-TW" altLang="en-US" sz="2400" b="1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119EEC2B-0C76-4FD6-B98D-1E9A23AFC23F}" type="parTrans" cxnId="{1ABCDA3A-7D4C-48BC-BF7A-52A8A9626645}">
      <dgm:prSet/>
      <dgm:spPr/>
      <dgm:t>
        <a:bodyPr/>
        <a:lstStyle/>
        <a:p>
          <a:endParaRPr lang="zh-TW" altLang="en-US" sz="2400" b="1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EBC8761D-E199-4A4D-9EAF-1652F3F3F1EA}" type="sibTrans" cxnId="{1ABCDA3A-7D4C-48BC-BF7A-52A8A9626645}">
      <dgm:prSet/>
      <dgm:spPr/>
      <dgm:t>
        <a:bodyPr/>
        <a:lstStyle/>
        <a:p>
          <a:endParaRPr lang="zh-TW" altLang="en-US" sz="2400" b="1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2FBCD00C-B188-4047-B1C5-54A48DB203A9}">
      <dgm:prSet phldrT="[文字]" custT="1"/>
      <dgm:spPr/>
      <dgm:t>
        <a:bodyPr/>
        <a:lstStyle/>
        <a:p>
          <a:r>
            <a:rPr lang="zh-TW" altLang="en-US" sz="2400" b="1" dirty="0" smtClean="0">
              <a:latin typeface="華康中黑體" panose="020B0509000000000000" pitchFamily="49" charset="-120"/>
              <a:ea typeface="華康中黑體" panose="020B0509000000000000" pitchFamily="49" charset="-120"/>
            </a:rPr>
            <a:t>好感度</a:t>
          </a:r>
          <a:endParaRPr lang="zh-TW" altLang="en-US" sz="2400" b="1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D40CA0D7-8D6B-492D-B9F4-E39B3967BA75}" type="parTrans" cxnId="{6705927B-1CDD-4F38-873C-C3E56E979DA8}">
      <dgm:prSet/>
      <dgm:spPr/>
      <dgm:t>
        <a:bodyPr/>
        <a:lstStyle/>
        <a:p>
          <a:endParaRPr lang="zh-TW" altLang="en-US" sz="2400" b="1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699DF683-6C2F-49D8-ABC9-EE7D3B553F30}" type="sibTrans" cxnId="{6705927B-1CDD-4F38-873C-C3E56E979DA8}">
      <dgm:prSet/>
      <dgm:spPr/>
      <dgm:t>
        <a:bodyPr/>
        <a:lstStyle/>
        <a:p>
          <a:endParaRPr lang="zh-TW" altLang="en-US" sz="2400" b="1">
            <a:latin typeface="華康中黑體" panose="020B0509000000000000" pitchFamily="49" charset="-120"/>
            <a:ea typeface="華康中黑體" panose="020B0509000000000000" pitchFamily="49" charset="-120"/>
          </a:endParaRPr>
        </a:p>
      </dgm:t>
    </dgm:pt>
    <dgm:pt modelId="{59F87809-B040-4295-AE99-0CF2A237A6B2}" type="pres">
      <dgm:prSet presAssocID="{8BDA981E-A075-482A-9E3E-D5064C745EB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2D84BEC-983A-4C65-A042-35F5E0A995A7}" type="pres">
      <dgm:prSet presAssocID="{ADC4B7CB-1CAD-4E54-9A4B-B066C2DE85E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9E6102-08B8-41FB-AEDB-410C962618E0}" type="pres">
      <dgm:prSet presAssocID="{ADC4B7CB-1CAD-4E54-9A4B-B066C2DE85EA}" presName="spNode" presStyleCnt="0"/>
      <dgm:spPr/>
    </dgm:pt>
    <dgm:pt modelId="{FFE2FE1D-AB2C-4472-A336-C58AF793EA5B}" type="pres">
      <dgm:prSet presAssocID="{DE1F63C8-6933-4B5D-A998-75DCD320BE41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59757B44-7445-44CD-9A93-9BCA64CF3FC3}" type="pres">
      <dgm:prSet presAssocID="{B97E3475-1BFF-4E7C-A0C6-066C108821E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237C2F-161C-4D4D-9EB9-34B319F3993B}" type="pres">
      <dgm:prSet presAssocID="{B97E3475-1BFF-4E7C-A0C6-066C108821EB}" presName="spNode" presStyleCnt="0"/>
      <dgm:spPr/>
    </dgm:pt>
    <dgm:pt modelId="{6871A59E-C12F-40B0-A4FF-7D7385F4A250}" type="pres">
      <dgm:prSet presAssocID="{352800EE-0468-4260-B918-E235091A8570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B533FEB8-9F27-4D6F-8DCA-55E4C963AE16}" type="pres">
      <dgm:prSet presAssocID="{349743F2-5CDB-48C3-8E00-C771ED15B91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5F4BA3-141E-43CE-A9EE-ED9CDCCD4F8B}" type="pres">
      <dgm:prSet presAssocID="{349743F2-5CDB-48C3-8E00-C771ED15B913}" presName="spNode" presStyleCnt="0"/>
      <dgm:spPr/>
    </dgm:pt>
    <dgm:pt modelId="{C6778FBA-256C-4D13-8A4A-BEF319EC7BA8}" type="pres">
      <dgm:prSet presAssocID="{16D22B46-2503-44EF-912A-D343AE4BC35D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2E29D93B-1A4A-4740-B831-64D9AC732B70}" type="pres">
      <dgm:prSet presAssocID="{D01C068B-CC56-4AC1-B941-DC807F188F7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AA506-F1C4-4B8D-B9EB-D09FB9E8BEBD}" type="pres">
      <dgm:prSet presAssocID="{D01C068B-CC56-4AC1-B941-DC807F188F7B}" presName="spNode" presStyleCnt="0"/>
      <dgm:spPr/>
    </dgm:pt>
    <dgm:pt modelId="{18930920-45CB-452D-A065-D45928049054}" type="pres">
      <dgm:prSet presAssocID="{EBC8761D-E199-4A4D-9EAF-1652F3F3F1EA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D6BE29E7-AC02-48B1-AAA1-781B0700B81E}" type="pres">
      <dgm:prSet presAssocID="{2FBCD00C-B188-4047-B1C5-54A48DB203A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A363D11-049E-46E9-899A-637B70E5A659}" type="pres">
      <dgm:prSet presAssocID="{2FBCD00C-B188-4047-B1C5-54A48DB203A9}" presName="spNode" presStyleCnt="0"/>
      <dgm:spPr/>
    </dgm:pt>
    <dgm:pt modelId="{AB48545C-6EF0-4FB3-92AD-96D393DAC0A4}" type="pres">
      <dgm:prSet presAssocID="{699DF683-6C2F-49D8-ABC9-EE7D3B553F30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A63953B0-97A2-418B-BA07-CD2DADE23FFA}" srcId="{8BDA981E-A075-482A-9E3E-D5064C745EB5}" destId="{B97E3475-1BFF-4E7C-A0C6-066C108821EB}" srcOrd="1" destOrd="0" parTransId="{37AA5759-3BCC-4F6D-8FF7-D9162A8B464B}" sibTransId="{352800EE-0468-4260-B918-E235091A8570}"/>
    <dgm:cxn modelId="{69B6AD23-770E-4A1D-8024-6D0E496F70E4}" type="presOf" srcId="{DE1F63C8-6933-4B5D-A998-75DCD320BE41}" destId="{FFE2FE1D-AB2C-4472-A336-C58AF793EA5B}" srcOrd="0" destOrd="0" presId="urn:microsoft.com/office/officeart/2005/8/layout/cycle6"/>
    <dgm:cxn modelId="{2E4808AD-043F-42A9-8F49-AEB4C6EC5E18}" srcId="{8BDA981E-A075-482A-9E3E-D5064C745EB5}" destId="{ADC4B7CB-1CAD-4E54-9A4B-B066C2DE85EA}" srcOrd="0" destOrd="0" parTransId="{9A168DCB-4701-4560-AAC9-7BB57B9FE08F}" sibTransId="{DE1F63C8-6933-4B5D-A998-75DCD320BE41}"/>
    <dgm:cxn modelId="{C712C444-1DA2-41DE-B41E-BC53ADBE9DF4}" srcId="{8BDA981E-A075-482A-9E3E-D5064C745EB5}" destId="{349743F2-5CDB-48C3-8E00-C771ED15B913}" srcOrd="2" destOrd="0" parTransId="{75B841EE-AEDB-4E91-98BE-8A34BE9A1979}" sibTransId="{16D22B46-2503-44EF-912A-D343AE4BC35D}"/>
    <dgm:cxn modelId="{6705927B-1CDD-4F38-873C-C3E56E979DA8}" srcId="{8BDA981E-A075-482A-9E3E-D5064C745EB5}" destId="{2FBCD00C-B188-4047-B1C5-54A48DB203A9}" srcOrd="4" destOrd="0" parTransId="{D40CA0D7-8D6B-492D-B9F4-E39B3967BA75}" sibTransId="{699DF683-6C2F-49D8-ABC9-EE7D3B553F30}"/>
    <dgm:cxn modelId="{A87E21AE-4FC7-42C6-B360-77566BC86F1A}" type="presOf" srcId="{349743F2-5CDB-48C3-8E00-C771ED15B913}" destId="{B533FEB8-9F27-4D6F-8DCA-55E4C963AE16}" srcOrd="0" destOrd="0" presId="urn:microsoft.com/office/officeart/2005/8/layout/cycle6"/>
    <dgm:cxn modelId="{0C0B1D5A-7C63-4BB4-8538-801BCB21A133}" type="presOf" srcId="{16D22B46-2503-44EF-912A-D343AE4BC35D}" destId="{C6778FBA-256C-4D13-8A4A-BEF319EC7BA8}" srcOrd="0" destOrd="0" presId="urn:microsoft.com/office/officeart/2005/8/layout/cycle6"/>
    <dgm:cxn modelId="{887B63A4-7C4A-42B6-9989-D6B071720C27}" type="presOf" srcId="{EBC8761D-E199-4A4D-9EAF-1652F3F3F1EA}" destId="{18930920-45CB-452D-A065-D45928049054}" srcOrd="0" destOrd="0" presId="urn:microsoft.com/office/officeart/2005/8/layout/cycle6"/>
    <dgm:cxn modelId="{C5058DF5-A988-4F19-BDA3-7FB6DBAB44AE}" type="presOf" srcId="{B97E3475-1BFF-4E7C-A0C6-066C108821EB}" destId="{59757B44-7445-44CD-9A93-9BCA64CF3FC3}" srcOrd="0" destOrd="0" presId="urn:microsoft.com/office/officeart/2005/8/layout/cycle6"/>
    <dgm:cxn modelId="{31432414-7B74-4A13-ABD1-21DCB4C03B1C}" type="presOf" srcId="{8BDA981E-A075-482A-9E3E-D5064C745EB5}" destId="{59F87809-B040-4295-AE99-0CF2A237A6B2}" srcOrd="0" destOrd="0" presId="urn:microsoft.com/office/officeart/2005/8/layout/cycle6"/>
    <dgm:cxn modelId="{1ABCDA3A-7D4C-48BC-BF7A-52A8A9626645}" srcId="{8BDA981E-A075-482A-9E3E-D5064C745EB5}" destId="{D01C068B-CC56-4AC1-B941-DC807F188F7B}" srcOrd="3" destOrd="0" parTransId="{119EEC2B-0C76-4FD6-B98D-1E9A23AFC23F}" sibTransId="{EBC8761D-E199-4A4D-9EAF-1652F3F3F1EA}"/>
    <dgm:cxn modelId="{D80ACD7B-F5B2-4FE8-8888-C4D84CD1540D}" type="presOf" srcId="{ADC4B7CB-1CAD-4E54-9A4B-B066C2DE85EA}" destId="{D2D84BEC-983A-4C65-A042-35F5E0A995A7}" srcOrd="0" destOrd="0" presId="urn:microsoft.com/office/officeart/2005/8/layout/cycle6"/>
    <dgm:cxn modelId="{E171FBF1-2C80-4F80-B7E4-697ECEFA0780}" type="presOf" srcId="{352800EE-0468-4260-B918-E235091A8570}" destId="{6871A59E-C12F-40B0-A4FF-7D7385F4A250}" srcOrd="0" destOrd="0" presId="urn:microsoft.com/office/officeart/2005/8/layout/cycle6"/>
    <dgm:cxn modelId="{86AB362C-3900-43E4-BF6C-939911EF1961}" type="presOf" srcId="{2FBCD00C-B188-4047-B1C5-54A48DB203A9}" destId="{D6BE29E7-AC02-48B1-AAA1-781B0700B81E}" srcOrd="0" destOrd="0" presId="urn:microsoft.com/office/officeart/2005/8/layout/cycle6"/>
    <dgm:cxn modelId="{D1EFD30D-DEA8-4E9B-9884-4AA18D93B37C}" type="presOf" srcId="{D01C068B-CC56-4AC1-B941-DC807F188F7B}" destId="{2E29D93B-1A4A-4740-B831-64D9AC732B70}" srcOrd="0" destOrd="0" presId="urn:microsoft.com/office/officeart/2005/8/layout/cycle6"/>
    <dgm:cxn modelId="{6509F252-CC37-445A-8208-230A7AD6E253}" type="presOf" srcId="{699DF683-6C2F-49D8-ABC9-EE7D3B553F30}" destId="{AB48545C-6EF0-4FB3-92AD-96D393DAC0A4}" srcOrd="0" destOrd="0" presId="urn:microsoft.com/office/officeart/2005/8/layout/cycle6"/>
    <dgm:cxn modelId="{C98FE468-560B-4ED9-A009-B4C3F77494DA}" type="presParOf" srcId="{59F87809-B040-4295-AE99-0CF2A237A6B2}" destId="{D2D84BEC-983A-4C65-A042-35F5E0A995A7}" srcOrd="0" destOrd="0" presId="urn:microsoft.com/office/officeart/2005/8/layout/cycle6"/>
    <dgm:cxn modelId="{E42E95E8-5D7D-4C1B-B60D-6B6D08DDBD21}" type="presParOf" srcId="{59F87809-B040-4295-AE99-0CF2A237A6B2}" destId="{C49E6102-08B8-41FB-AEDB-410C962618E0}" srcOrd="1" destOrd="0" presId="urn:microsoft.com/office/officeart/2005/8/layout/cycle6"/>
    <dgm:cxn modelId="{E8DE3913-8747-4121-BE33-CBD8063A8735}" type="presParOf" srcId="{59F87809-B040-4295-AE99-0CF2A237A6B2}" destId="{FFE2FE1D-AB2C-4472-A336-C58AF793EA5B}" srcOrd="2" destOrd="0" presId="urn:microsoft.com/office/officeart/2005/8/layout/cycle6"/>
    <dgm:cxn modelId="{D54A3E78-51F8-4499-821F-8C2DF5CC4644}" type="presParOf" srcId="{59F87809-B040-4295-AE99-0CF2A237A6B2}" destId="{59757B44-7445-44CD-9A93-9BCA64CF3FC3}" srcOrd="3" destOrd="0" presId="urn:microsoft.com/office/officeart/2005/8/layout/cycle6"/>
    <dgm:cxn modelId="{6CCC7AE3-B863-414B-BB46-13168DE0B940}" type="presParOf" srcId="{59F87809-B040-4295-AE99-0CF2A237A6B2}" destId="{C1237C2F-161C-4D4D-9EB9-34B319F3993B}" srcOrd="4" destOrd="0" presId="urn:microsoft.com/office/officeart/2005/8/layout/cycle6"/>
    <dgm:cxn modelId="{ECB05E99-A956-42A8-92F3-D466BF4AE2C3}" type="presParOf" srcId="{59F87809-B040-4295-AE99-0CF2A237A6B2}" destId="{6871A59E-C12F-40B0-A4FF-7D7385F4A250}" srcOrd="5" destOrd="0" presId="urn:microsoft.com/office/officeart/2005/8/layout/cycle6"/>
    <dgm:cxn modelId="{CAFEA322-34FC-4393-B48B-F382FF18D94A}" type="presParOf" srcId="{59F87809-B040-4295-AE99-0CF2A237A6B2}" destId="{B533FEB8-9F27-4D6F-8DCA-55E4C963AE16}" srcOrd="6" destOrd="0" presId="urn:microsoft.com/office/officeart/2005/8/layout/cycle6"/>
    <dgm:cxn modelId="{13D1CC23-204D-49BC-843C-8957F569F1F0}" type="presParOf" srcId="{59F87809-B040-4295-AE99-0CF2A237A6B2}" destId="{0F5F4BA3-141E-43CE-A9EE-ED9CDCCD4F8B}" srcOrd="7" destOrd="0" presId="urn:microsoft.com/office/officeart/2005/8/layout/cycle6"/>
    <dgm:cxn modelId="{4C0A7D14-F019-4209-8B3A-AAE1717D3EE9}" type="presParOf" srcId="{59F87809-B040-4295-AE99-0CF2A237A6B2}" destId="{C6778FBA-256C-4D13-8A4A-BEF319EC7BA8}" srcOrd="8" destOrd="0" presId="urn:microsoft.com/office/officeart/2005/8/layout/cycle6"/>
    <dgm:cxn modelId="{AB1BA18A-C2B4-421E-9054-486FFE3B276D}" type="presParOf" srcId="{59F87809-B040-4295-AE99-0CF2A237A6B2}" destId="{2E29D93B-1A4A-4740-B831-64D9AC732B70}" srcOrd="9" destOrd="0" presId="urn:microsoft.com/office/officeart/2005/8/layout/cycle6"/>
    <dgm:cxn modelId="{A192402B-08FF-45BA-A825-56B91AD198CF}" type="presParOf" srcId="{59F87809-B040-4295-AE99-0CF2A237A6B2}" destId="{E67AA506-F1C4-4B8D-B9EB-D09FB9E8BEBD}" srcOrd="10" destOrd="0" presId="urn:microsoft.com/office/officeart/2005/8/layout/cycle6"/>
    <dgm:cxn modelId="{9B1D4D37-B42F-40CD-B47F-58F9E142ECBB}" type="presParOf" srcId="{59F87809-B040-4295-AE99-0CF2A237A6B2}" destId="{18930920-45CB-452D-A065-D45928049054}" srcOrd="11" destOrd="0" presId="urn:microsoft.com/office/officeart/2005/8/layout/cycle6"/>
    <dgm:cxn modelId="{F2B3DB83-519F-4E96-9325-2C4B17AB2FF7}" type="presParOf" srcId="{59F87809-B040-4295-AE99-0CF2A237A6B2}" destId="{D6BE29E7-AC02-48B1-AAA1-781B0700B81E}" srcOrd="12" destOrd="0" presId="urn:microsoft.com/office/officeart/2005/8/layout/cycle6"/>
    <dgm:cxn modelId="{72088D99-4E1A-471D-B36A-D9E5CAAB4812}" type="presParOf" srcId="{59F87809-B040-4295-AE99-0CF2A237A6B2}" destId="{6A363D11-049E-46E9-899A-637B70E5A659}" srcOrd="13" destOrd="0" presId="urn:microsoft.com/office/officeart/2005/8/layout/cycle6"/>
    <dgm:cxn modelId="{F6B9E0D7-FE1A-4E73-9528-62CB38DC9EA1}" type="presParOf" srcId="{59F87809-B040-4295-AE99-0CF2A237A6B2}" destId="{AB48545C-6EF0-4FB3-92AD-96D393DAC0A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84BEC-983A-4C65-A042-35F5E0A995A7}">
      <dsp:nvSpPr>
        <dsp:cNvPr id="0" name=""/>
        <dsp:cNvSpPr/>
      </dsp:nvSpPr>
      <dsp:spPr>
        <a:xfrm>
          <a:off x="2416968" y="1326"/>
          <a:ext cx="1262062" cy="820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華康中黑體" panose="020B0509000000000000" pitchFamily="49" charset="-120"/>
              <a:ea typeface="華康中黑體" panose="020B0509000000000000" pitchFamily="49" charset="-120"/>
            </a:rPr>
            <a:t>一致性</a:t>
          </a:r>
          <a:endParaRPr lang="zh-TW" altLang="en-US" sz="2400" b="1" kern="12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2457014" y="41372"/>
        <a:ext cx="1181970" cy="740248"/>
      </dsp:txXfrm>
    </dsp:sp>
    <dsp:sp modelId="{FFE2FE1D-AB2C-4472-A336-C58AF793EA5B}">
      <dsp:nvSpPr>
        <dsp:cNvPr id="0" name=""/>
        <dsp:cNvSpPr/>
      </dsp:nvSpPr>
      <dsp:spPr>
        <a:xfrm>
          <a:off x="1408569" y="411496"/>
          <a:ext cx="3278860" cy="3278860"/>
        </a:xfrm>
        <a:custGeom>
          <a:avLst/>
          <a:gdLst/>
          <a:ahLst/>
          <a:cxnLst/>
          <a:rect l="0" t="0" r="0" b="0"/>
          <a:pathLst>
            <a:path>
              <a:moveTo>
                <a:pt x="2279137" y="129958"/>
              </a:moveTo>
              <a:arcTo wR="1639430" hR="1639430" stAng="17578020" swAng="196218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57B44-7445-44CD-9A93-9BCA64CF3FC3}">
      <dsp:nvSpPr>
        <dsp:cNvPr id="0" name=""/>
        <dsp:cNvSpPr/>
      </dsp:nvSpPr>
      <dsp:spPr>
        <a:xfrm>
          <a:off x="3976159" y="1134144"/>
          <a:ext cx="1262062" cy="8203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華康中黑體" panose="020B0509000000000000" pitchFamily="49" charset="-120"/>
              <a:ea typeface="華康中黑體" panose="020B0509000000000000" pitchFamily="49" charset="-120"/>
            </a:rPr>
            <a:t>稀有性</a:t>
          </a:r>
          <a:endParaRPr lang="zh-TW" altLang="en-US" sz="2400" b="1" kern="12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4016205" y="1174190"/>
        <a:ext cx="1181970" cy="740248"/>
      </dsp:txXfrm>
    </dsp:sp>
    <dsp:sp modelId="{6871A59E-C12F-40B0-A4FF-7D7385F4A250}">
      <dsp:nvSpPr>
        <dsp:cNvPr id="0" name=""/>
        <dsp:cNvSpPr/>
      </dsp:nvSpPr>
      <dsp:spPr>
        <a:xfrm>
          <a:off x="1408569" y="411496"/>
          <a:ext cx="3278860" cy="3278860"/>
        </a:xfrm>
        <a:custGeom>
          <a:avLst/>
          <a:gdLst/>
          <a:ahLst/>
          <a:cxnLst/>
          <a:rect l="0" t="0" r="0" b="0"/>
          <a:pathLst>
            <a:path>
              <a:moveTo>
                <a:pt x="3276605" y="1553470"/>
              </a:moveTo>
              <a:arcTo wR="1639430" hR="1639430" stAng="21419667" swAng="2196799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3FEB8-9F27-4D6F-8DCA-55E4C963AE16}">
      <dsp:nvSpPr>
        <dsp:cNvPr id="0" name=""/>
        <dsp:cNvSpPr/>
      </dsp:nvSpPr>
      <dsp:spPr>
        <a:xfrm>
          <a:off x="3380601" y="2967083"/>
          <a:ext cx="1262062" cy="8203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華康中黑體" panose="020B0509000000000000" pitchFamily="49" charset="-120"/>
              <a:ea typeface="華康中黑體" panose="020B0509000000000000" pitchFamily="49" charset="-120"/>
            </a:rPr>
            <a:t>從眾性</a:t>
          </a:r>
          <a:endParaRPr lang="zh-TW" altLang="en-US" sz="2400" b="1" kern="12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3420647" y="3007129"/>
        <a:ext cx="1181970" cy="740248"/>
      </dsp:txXfrm>
    </dsp:sp>
    <dsp:sp modelId="{C6778FBA-256C-4D13-8A4A-BEF319EC7BA8}">
      <dsp:nvSpPr>
        <dsp:cNvPr id="0" name=""/>
        <dsp:cNvSpPr/>
      </dsp:nvSpPr>
      <dsp:spPr>
        <a:xfrm>
          <a:off x="1408569" y="411496"/>
          <a:ext cx="3278860" cy="3278860"/>
        </a:xfrm>
        <a:custGeom>
          <a:avLst/>
          <a:gdLst/>
          <a:ahLst/>
          <a:cxnLst/>
          <a:rect l="0" t="0" r="0" b="0"/>
          <a:pathLst>
            <a:path>
              <a:moveTo>
                <a:pt x="1965515" y="3246103"/>
              </a:moveTo>
              <a:arcTo wR="1639430" hR="1639430" stAng="4711636" swAng="1376728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9D93B-1A4A-4740-B831-64D9AC732B70}">
      <dsp:nvSpPr>
        <dsp:cNvPr id="0" name=""/>
        <dsp:cNvSpPr/>
      </dsp:nvSpPr>
      <dsp:spPr>
        <a:xfrm>
          <a:off x="1453335" y="2967083"/>
          <a:ext cx="1262062" cy="820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華康中黑體" panose="020B0509000000000000" pitchFamily="49" charset="-120"/>
              <a:ea typeface="華康中黑體" panose="020B0509000000000000" pitchFamily="49" charset="-120"/>
            </a:rPr>
            <a:t>權威性</a:t>
          </a:r>
          <a:endParaRPr lang="zh-TW" altLang="en-US" sz="2400" b="1" kern="12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1493381" y="3007129"/>
        <a:ext cx="1181970" cy="740248"/>
      </dsp:txXfrm>
    </dsp:sp>
    <dsp:sp modelId="{18930920-45CB-452D-A065-D45928049054}">
      <dsp:nvSpPr>
        <dsp:cNvPr id="0" name=""/>
        <dsp:cNvSpPr/>
      </dsp:nvSpPr>
      <dsp:spPr>
        <a:xfrm>
          <a:off x="1408569" y="411496"/>
          <a:ext cx="3278860" cy="3278860"/>
        </a:xfrm>
        <a:custGeom>
          <a:avLst/>
          <a:gdLst/>
          <a:ahLst/>
          <a:cxnLst/>
          <a:rect l="0" t="0" r="0" b="0"/>
          <a:pathLst>
            <a:path>
              <a:moveTo>
                <a:pt x="274036" y="2546862"/>
              </a:moveTo>
              <a:arcTo wR="1639430" hR="1639430" stAng="8783534" swAng="219679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E29E7-AC02-48B1-AAA1-781B0700B81E}">
      <dsp:nvSpPr>
        <dsp:cNvPr id="0" name=""/>
        <dsp:cNvSpPr/>
      </dsp:nvSpPr>
      <dsp:spPr>
        <a:xfrm>
          <a:off x="857777" y="1134144"/>
          <a:ext cx="1262062" cy="8203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華康中黑體" panose="020B0509000000000000" pitchFamily="49" charset="-120"/>
              <a:ea typeface="華康中黑體" panose="020B0509000000000000" pitchFamily="49" charset="-120"/>
            </a:rPr>
            <a:t>好感度</a:t>
          </a:r>
          <a:endParaRPr lang="zh-TW" altLang="en-US" sz="2400" b="1" kern="1200" dirty="0">
            <a:latin typeface="華康中黑體" panose="020B0509000000000000" pitchFamily="49" charset="-120"/>
            <a:ea typeface="華康中黑體" panose="020B0509000000000000" pitchFamily="49" charset="-120"/>
          </a:endParaRPr>
        </a:p>
      </dsp:txBody>
      <dsp:txXfrm>
        <a:off x="897823" y="1174190"/>
        <a:ext cx="1181970" cy="740248"/>
      </dsp:txXfrm>
    </dsp:sp>
    <dsp:sp modelId="{AB48545C-6EF0-4FB3-92AD-96D393DAC0A4}">
      <dsp:nvSpPr>
        <dsp:cNvPr id="0" name=""/>
        <dsp:cNvSpPr/>
      </dsp:nvSpPr>
      <dsp:spPr>
        <a:xfrm>
          <a:off x="1408569" y="411496"/>
          <a:ext cx="3278860" cy="3278860"/>
        </a:xfrm>
        <a:custGeom>
          <a:avLst/>
          <a:gdLst/>
          <a:ahLst/>
          <a:cxnLst/>
          <a:rect l="0" t="0" r="0" b="0"/>
          <a:pathLst>
            <a:path>
              <a:moveTo>
                <a:pt x="285582" y="714860"/>
              </a:moveTo>
              <a:arcTo wR="1639430" hR="1639430" stAng="12859797" swAng="196218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7B7480-D43D-4E8D-A424-771D0E59D32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7CBA7B-DE08-49E0-9EFD-A916981354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22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75E7C5-5084-4DDD-8808-8090C53F87D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856150-61AC-4812-BF6F-63FE95DE83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879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6D028-79AB-45D6-B944-89F2DD27C11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4A2B6-D04F-4630-8CFA-C1B10ED0CAF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  <p:extLst>
      <p:ext uri="{BB962C8B-B14F-4D97-AF65-F5344CB8AC3E}">
        <p14:creationId xmlns:p14="http://schemas.microsoft.com/office/powerpoint/2010/main" val="308502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B1E34-8214-40AB-A0F3-1FFD06472209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D8259-B012-42C6-9F13-D85A58BFDD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76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68946-8AEA-4DED-AF91-B2D0A2032D9E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E5B21-2A4B-4F82-B73B-2C7C2A7F37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47038-217D-4E42-84E4-5378FEE39A73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1C19-33EC-49B3-870D-A697ACEF26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0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4F47C5-884E-4FE1-B541-EF6894CC043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91FC7-03A5-470F-A198-519F291601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62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BF2A-186A-448E-A8F8-F340E709E7BC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9F629-5D1F-4347-A606-26430C1B8C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89E58-DAB7-4FF9-B02D-64A0F158F7D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9FBD7-57B8-4415-A1A9-39F7432318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2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F4F1B-E84D-490A-B1C9-117A11327D70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5EFC-1DEB-4AEA-8AAB-6732BB5281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1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5095FC-0627-44D5-B71B-9839AB7CF2F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3B854-5ECB-482D-9A58-F0DE135D86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8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113E-7D63-47E2-BCA2-64C5AF876D3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C57EA-6E7A-4EC8-B354-F13CB47122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67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56936-42E9-4A57-ACDA-6C19DE0C422A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E097B-7F8E-41DA-B615-CAFFC9CAAE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0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32C6206-79DB-448C-9824-1E28D0FF51F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DC2F1F4-B8F8-4D5F-BC43-3B994CB94D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0" y="3776870"/>
            <a:ext cx="4002157" cy="1545673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第</a:t>
            </a:r>
            <a: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7</a:t>
            </a:r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章</a:t>
            </a:r>
            <a:b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sz="4000" b="1" dirty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消費者的態度</a:t>
            </a:r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5076533" y="6014028"/>
            <a:ext cx="3205154" cy="4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授課教師：</a:t>
            </a:r>
            <a:endParaRPr lang="en-US" altLang="zh-TW" sz="2800" b="1" dirty="0" smtClean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引導思考案例</a:t>
            </a:r>
            <a:endParaRPr lang="en-US" alt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31304" y="1528073"/>
            <a:ext cx="8454887" cy="4143857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TW" dirty="0"/>
              <a:t>2011</a:t>
            </a:r>
            <a:r>
              <a:rPr lang="zh-HK" altLang="en-US" dirty="0"/>
              <a:t>年</a:t>
            </a:r>
            <a:r>
              <a:rPr lang="en-US" altLang="zh-TW" dirty="0"/>
              <a:t>10</a:t>
            </a:r>
            <a:r>
              <a:rPr lang="zh-HK" altLang="en-US" dirty="0"/>
              <a:t>月</a:t>
            </a:r>
            <a:r>
              <a:rPr lang="en-US" altLang="zh-TW" dirty="0"/>
              <a:t>15</a:t>
            </a:r>
            <a:r>
              <a:rPr lang="zh-HK" altLang="en-US" dirty="0"/>
              <a:t>日，蘋果的精神領袖賈伯斯辭世的消息一傳出，世界各大媒體及報章雜 誌立刻頭條報導，在</a:t>
            </a:r>
            <a:r>
              <a:rPr lang="en-US" altLang="zh-TW" dirty="0"/>
              <a:t>Twitter</a:t>
            </a:r>
            <a:r>
              <a:rPr lang="zh-HK" altLang="en-US" dirty="0"/>
              <a:t>或</a:t>
            </a:r>
            <a:r>
              <a:rPr lang="en-US" altLang="zh-TW" dirty="0"/>
              <a:t>Facebook</a:t>
            </a:r>
            <a:r>
              <a:rPr lang="zh-HK" altLang="en-US" dirty="0" smtClean="0"/>
              <a:t>等社</a:t>
            </a:r>
            <a:r>
              <a:rPr lang="zh-HK" altLang="en-US" dirty="0"/>
              <a:t>群平台上，也湧入大量悼念賈伯斯的言及粉絲頁面。一夜之間，在媒體及網友的眼 中，</a:t>
            </a:r>
            <a:r>
              <a:rPr lang="en-US" altLang="zh-TW" dirty="0"/>
              <a:t>iPhone 4S</a:t>
            </a:r>
            <a:r>
              <a:rPr lang="zh-HK" altLang="en-US" dirty="0"/>
              <a:t>成了賈伯斯 的紀念機－「</a:t>
            </a:r>
            <a:r>
              <a:rPr lang="en-US" altLang="zh-TW" dirty="0"/>
              <a:t>iPhone for Steve</a:t>
            </a:r>
            <a:r>
              <a:rPr lang="zh-HK" altLang="en-US" dirty="0"/>
              <a:t>」</a:t>
            </a:r>
            <a:r>
              <a:rPr lang="zh-TW" altLang="en-US" dirty="0"/>
              <a:t>。若能了解消費者態度形成的過程及原因，將能有效幫助行銷人員了 解在不同的情境下，該如何推出合宜的產品與行銷策略，才能準確地擄獲消費者的心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1</a:t>
            </a:r>
            <a:r>
              <a:rPr lang="zh-TW" altLang="en-US" dirty="0" smtClean="0"/>
              <a:t>  我</a:t>
            </a:r>
            <a:r>
              <a:rPr lang="zh-TW" altLang="en-US" dirty="0"/>
              <a:t>有我自己的</a:t>
            </a:r>
            <a:r>
              <a:rPr lang="zh-TW" altLang="en-US" dirty="0" smtClean="0"/>
              <a:t>主張</a:t>
            </a:r>
            <a:r>
              <a:rPr lang="zh-TW" altLang="en-US" dirty="0"/>
              <a:t>─</a:t>
            </a:r>
            <a:r>
              <a:rPr lang="zh-TW" altLang="en-US" dirty="0" smtClean="0"/>
              <a:t>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態度</a:t>
            </a:r>
            <a:r>
              <a:rPr lang="zh-TW" altLang="en-US" dirty="0"/>
              <a:t>的</a:t>
            </a:r>
            <a:r>
              <a:rPr lang="zh-TW" altLang="en-US" dirty="0" smtClean="0"/>
              <a:t>形成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382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態度</a:t>
            </a:r>
            <a:endParaRPr lang="en-US" altLang="zh-TW" dirty="0" smtClean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態度的定義</a:t>
            </a:r>
            <a:endParaRPr lang="en-US" altLang="zh-TW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/>
              <a:t>個體對人、事、物、廣告或議題等目標物做出的一般綜合判斷</a:t>
            </a:r>
            <a:endParaRPr lang="en-US" altLang="zh-TW" sz="2400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態度之功能</a:t>
            </a:r>
            <a:endParaRPr lang="en-US" altLang="zh-TW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/>
              <a:t>常被用來預測個體的偏好、行為意圖、及最後產生的行為</a:t>
            </a:r>
            <a:endParaRPr lang="en-US" altLang="zh-TW" sz="2400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消費者的態度通常是長久維持而不易改變的</a:t>
            </a:r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07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2521" y="221630"/>
            <a:ext cx="885245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TW" altLang="en-US" dirty="0"/>
              <a:t>單元</a:t>
            </a:r>
            <a:r>
              <a:rPr lang="en-US" altLang="zh-TW" dirty="0"/>
              <a:t>2</a:t>
            </a:r>
            <a:r>
              <a:rPr lang="zh-TW" altLang="en-US" dirty="0"/>
              <a:t>  世界太複雜──態度階層效果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560445"/>
            <a:ext cx="8289235" cy="501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 eaLnBrk="1" hangingPunct="1">
              <a:buFont typeface="Arial" pitchFamily="34" charset="0"/>
              <a:buChar char="•"/>
            </a:pPr>
            <a:r>
              <a:rPr lang="zh-TW" altLang="en-US" sz="3200" dirty="0" smtClean="0"/>
              <a:t>態度</a:t>
            </a:r>
            <a:r>
              <a:rPr lang="zh-TW" altLang="en-US" sz="3200" dirty="0"/>
              <a:t>階層效果（</a:t>
            </a:r>
            <a:r>
              <a:rPr lang="en-US" altLang="zh-TW" sz="3200" dirty="0"/>
              <a:t>Hierarchies of Effects</a:t>
            </a:r>
            <a:r>
              <a:rPr lang="zh-TW" altLang="en-US" sz="3200" dirty="0" smtClean="0"/>
              <a:t>）</a:t>
            </a:r>
            <a:endParaRPr lang="en-US" altLang="zh-TW" sz="3200" dirty="0" smtClean="0"/>
          </a:p>
          <a:p>
            <a:pPr marL="792000" lvl="1" indent="-288000" algn="just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態度三元論</a:t>
            </a:r>
            <a:endParaRPr lang="en-US" altLang="zh-TW" dirty="0"/>
          </a:p>
          <a:p>
            <a:pPr marL="1044000" lvl="1" algn="just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/>
              <a:t>認為一個人的態度是由認知（</a:t>
            </a:r>
            <a:r>
              <a:rPr lang="en-US" altLang="zh-TW" sz="2400" dirty="0"/>
              <a:t>Cognition</a:t>
            </a:r>
            <a:r>
              <a:rPr lang="zh-TW" altLang="en-US" sz="2400" dirty="0"/>
              <a:t>）、情感（</a:t>
            </a:r>
            <a:r>
              <a:rPr lang="en-US" altLang="zh-TW" sz="2400" dirty="0"/>
              <a:t>Affect </a:t>
            </a:r>
            <a:r>
              <a:rPr lang="zh-TW" altLang="en-US" sz="2400" dirty="0"/>
              <a:t>）、行為（</a:t>
            </a:r>
            <a:r>
              <a:rPr lang="en-US" altLang="zh-TW" sz="2400" dirty="0"/>
              <a:t>Behavior</a:t>
            </a:r>
            <a:r>
              <a:rPr lang="zh-TW" altLang="en-US" sz="2400" dirty="0"/>
              <a:t>）三個因子所構成的。</a:t>
            </a:r>
            <a:endParaRPr lang="en-US" altLang="zh-TW" sz="2400" dirty="0"/>
          </a:p>
          <a:p>
            <a:pPr marL="792000" lvl="1" indent="-288000" algn="just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態度階層效果</a:t>
            </a:r>
            <a:endParaRPr lang="en-US" altLang="zh-TW" dirty="0"/>
          </a:p>
          <a:p>
            <a:pPr marL="1044000" lvl="1" algn="just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/>
              <a:t>態度階層效果最主要是用來解釋三個因子之間的互動</a:t>
            </a:r>
          </a:p>
          <a:p>
            <a:pPr marL="342900" lvl="1" indent="-342900" algn="just" eaLnBrk="1" hangingPunct="1">
              <a:buFont typeface="Arial" pitchFamily="34" charset="0"/>
              <a:buChar char="•"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97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3</a:t>
            </a:r>
            <a:r>
              <a:rPr lang="zh-TW" altLang="en-US" dirty="0" smtClean="0"/>
              <a:t>  我們</a:t>
            </a:r>
            <a:r>
              <a:rPr lang="zh-TW" altLang="en-US" dirty="0"/>
              <a:t>都</a:t>
            </a:r>
            <a:r>
              <a:rPr lang="zh-TW" altLang="en-US" dirty="0" smtClean="0"/>
              <a:t>一樣</a:t>
            </a:r>
            <a:r>
              <a:rPr lang="zh-TW" altLang="en-US" dirty="0"/>
              <a:t>──</a:t>
            </a:r>
            <a:r>
              <a:rPr lang="zh-TW" altLang="en-US" dirty="0" smtClean="0"/>
              <a:t>認知一致性理論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382000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zh-TW" altLang="en-US" sz="3200" dirty="0" smtClean="0"/>
              <a:t>認知</a:t>
            </a:r>
            <a:r>
              <a:rPr lang="zh-TW" altLang="en-US" sz="3200" dirty="0"/>
              <a:t>失調（</a:t>
            </a:r>
            <a:r>
              <a:rPr lang="en-US" altLang="zh-TW" sz="3200" dirty="0"/>
              <a:t>Cognitive Dissonance</a:t>
            </a:r>
            <a:r>
              <a:rPr lang="zh-TW" altLang="en-US" sz="3200" dirty="0" smtClean="0"/>
              <a:t>）</a:t>
            </a:r>
            <a:endParaRPr lang="en-US" altLang="zh-TW" sz="3200" dirty="0" smtClean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定義</a:t>
            </a:r>
            <a:endParaRPr lang="en-US" altLang="zh-TW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/>
              <a:t>當消費者購買產品並使用後，發現該商品的屬性與原先預期不符，即可能產生認知失調（</a:t>
            </a:r>
            <a:r>
              <a:rPr lang="en-US" altLang="zh-TW" sz="2400" dirty="0"/>
              <a:t>Cognitive Dissonance</a:t>
            </a:r>
            <a:r>
              <a:rPr lang="zh-TW" altLang="en-US" sz="2400" dirty="0"/>
              <a:t>）現象</a:t>
            </a:r>
            <a:endParaRPr lang="en-US" altLang="zh-TW" sz="2400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/>
              <a:t>認知失調之消除</a:t>
            </a:r>
            <a:endParaRPr lang="en-US" altLang="zh-TW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200" dirty="0"/>
              <a:t>消除（</a:t>
            </a:r>
            <a:r>
              <a:rPr lang="en-US" altLang="zh-TW" sz="2200" dirty="0"/>
              <a:t>Eliminating</a:t>
            </a:r>
            <a:r>
              <a:rPr lang="zh-TW" altLang="en-US" sz="2200" dirty="0"/>
              <a:t>）</a:t>
            </a:r>
            <a:endParaRPr lang="en-US" altLang="zh-TW" sz="2200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200" dirty="0"/>
              <a:t>附加（</a:t>
            </a:r>
            <a:r>
              <a:rPr lang="en-US" altLang="zh-TW" sz="2200" dirty="0"/>
              <a:t>Adding</a:t>
            </a:r>
            <a:r>
              <a:rPr lang="zh-TW" altLang="en-US" sz="2200" dirty="0"/>
              <a:t>）</a:t>
            </a:r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200" dirty="0"/>
              <a:t>改變（</a:t>
            </a:r>
            <a:r>
              <a:rPr lang="en-US" altLang="zh-TW" sz="2200" dirty="0"/>
              <a:t>Changing</a:t>
            </a:r>
            <a:r>
              <a:rPr lang="zh-TW" altLang="en-US" sz="2200" dirty="0"/>
              <a:t>）</a:t>
            </a:r>
          </a:p>
          <a:p>
            <a:pPr lvl="1">
              <a:buNone/>
            </a:pPr>
            <a:endParaRPr lang="en-US" altLang="zh-TW" dirty="0"/>
          </a:p>
          <a:p>
            <a:pPr marL="342900" lvl="1" indent="-342900" eaLnBrk="1" hangingPunct="1">
              <a:buFont typeface="Arial" pitchFamily="34" charset="0"/>
              <a:buChar char="•"/>
            </a:pPr>
            <a:endParaRPr lang="zh-TW" altLang="en-US" sz="3200" dirty="0"/>
          </a:p>
          <a:p>
            <a:endParaRPr lang="en-US" altLang="zh-TW" dirty="0"/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1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4</a:t>
            </a:r>
            <a:r>
              <a:rPr lang="zh-TW" altLang="en-US" dirty="0" smtClean="0"/>
              <a:t>  我</a:t>
            </a:r>
            <a:r>
              <a:rPr lang="zh-TW" altLang="en-US" dirty="0"/>
              <a:t>有我</a:t>
            </a:r>
            <a:r>
              <a:rPr lang="zh-TW" altLang="en-US" dirty="0" smtClean="0"/>
              <a:t>態度</a:t>
            </a:r>
            <a:r>
              <a:rPr lang="zh-TW" altLang="en-US" dirty="0"/>
              <a:t>──</a:t>
            </a:r>
            <a:r>
              <a:rPr lang="zh-TW" altLang="en-US" dirty="0" smtClean="0"/>
              <a:t>多重屬性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態度模型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382000" cy="4257265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en-US" sz="3200" dirty="0"/>
              <a:t>多重屬性態度模型 </a:t>
            </a:r>
            <a:endParaRPr lang="en-US" altLang="zh-TW" sz="3200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是最常用來了解消費者信念如何影響消費者態度的模型</a:t>
            </a:r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內涵</a:t>
            </a:r>
            <a:endParaRPr lang="en-US" altLang="zh-TW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指消費者對於物件的態度，是基於個體對目標物件多重屬性的信念或評估所綜合而成</a:t>
            </a:r>
            <a:endParaRPr lang="en-US" altLang="zh-TW" sz="24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en-US" sz="2400" dirty="0"/>
              <a:t>它是一種高涉入的學習</a:t>
            </a:r>
            <a:r>
              <a:rPr lang="zh-TW" altLang="en-US" sz="2400" dirty="0" smtClean="0"/>
              <a:t>階層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1521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2521" y="221630"/>
            <a:ext cx="885245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5</a:t>
            </a:r>
            <a:r>
              <a:rPr lang="zh-TW" altLang="en-US" dirty="0" smtClean="0"/>
              <a:t>  改變</a:t>
            </a:r>
            <a:r>
              <a:rPr lang="zh-TW" altLang="en-US" dirty="0"/>
              <a:t>自己──態度轉變與說服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560445"/>
            <a:ext cx="8289235" cy="501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 eaLnBrk="1" hangingPunct="1">
              <a:buFont typeface="Arial" pitchFamily="34" charset="0"/>
              <a:buChar char="•"/>
            </a:pPr>
            <a:r>
              <a:rPr lang="zh-TW" altLang="en-US" sz="3200" dirty="0"/>
              <a:t>消費者</a:t>
            </a:r>
            <a:r>
              <a:rPr lang="en-US" altLang="zh-TW" sz="3200" dirty="0"/>
              <a:t>—</a:t>
            </a:r>
            <a:r>
              <a:rPr lang="zh-TW" altLang="en-US" sz="3200" dirty="0"/>
              <a:t>物件之態度特性</a:t>
            </a:r>
            <a:endParaRPr lang="en-US" altLang="zh-TW" sz="3200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互惠原則</a:t>
            </a:r>
          </a:p>
          <a:p>
            <a:pPr marL="1044000" lvl="1" algn="just" eaLnBrk="1" hangingPunct="1">
              <a:buFont typeface="Wingdings" panose="05000000000000000000" pitchFamily="2" charset="2"/>
              <a:buChar char="Ø"/>
            </a:pPr>
            <a:endParaRPr lang="zh-TW" altLang="en-US" sz="2400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769305283"/>
              </p:ext>
            </p:extLst>
          </p:nvPr>
        </p:nvGraphicFramePr>
        <p:xfrm>
          <a:off x="1524000" y="2663687"/>
          <a:ext cx="6096000" cy="3843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49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2521" y="221630"/>
            <a:ext cx="885245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Font typeface="Arial" pitchFamily="34" charset="0"/>
              <a:buNone/>
            </a:pPr>
            <a:r>
              <a:rPr lang="zh-TW" altLang="en-US" dirty="0" smtClean="0"/>
              <a:t>單元</a:t>
            </a:r>
            <a:r>
              <a:rPr lang="en-US" altLang="zh-TW" dirty="0" smtClean="0"/>
              <a:t>6</a:t>
            </a:r>
            <a:r>
              <a:rPr lang="zh-TW" altLang="en-US" dirty="0" smtClean="0"/>
              <a:t>  傳統</a:t>
            </a:r>
            <a:r>
              <a:rPr lang="zh-TW" altLang="en-US" dirty="0"/>
              <a:t>與現代溝通模型比一比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560445"/>
            <a:ext cx="8289235" cy="501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 eaLnBrk="1" hangingPunct="1">
              <a:buFont typeface="Arial" pitchFamily="34" charset="0"/>
              <a:buChar char="•"/>
            </a:pPr>
            <a:r>
              <a:rPr lang="zh-TW" altLang="en-US" sz="3200" dirty="0"/>
              <a:t>傳統溝通</a:t>
            </a:r>
            <a:r>
              <a:rPr lang="zh-TW" altLang="en-US" sz="3200" dirty="0" smtClean="0"/>
              <a:t>模式</a:t>
            </a:r>
            <a:endParaRPr lang="en-US" altLang="zh-TW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1415" y="2259011"/>
            <a:ext cx="6161169" cy="43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5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2521" y="221630"/>
            <a:ext cx="885245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7</a:t>
            </a:r>
            <a:r>
              <a:rPr lang="zh-TW" altLang="en-US" dirty="0" smtClean="0"/>
              <a:t>  推敲</a:t>
            </a:r>
            <a:r>
              <a:rPr lang="zh-TW" altLang="en-US" dirty="0"/>
              <a:t>可能性</a:t>
            </a:r>
            <a:r>
              <a:rPr lang="zh-TW" altLang="en-US" dirty="0" smtClean="0"/>
              <a:t>模型</a:t>
            </a:r>
            <a:endParaRPr lang="en-US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560445"/>
            <a:ext cx="8424000" cy="501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zh-TW" altLang="en-US" sz="3200" dirty="0" smtClean="0"/>
              <a:t>推敲</a:t>
            </a:r>
            <a:r>
              <a:rPr lang="zh-TW" altLang="en-US" sz="3200" dirty="0"/>
              <a:t>可能性</a:t>
            </a:r>
            <a:r>
              <a:rPr lang="zh-TW" altLang="en-US" sz="3200" dirty="0" smtClean="0"/>
              <a:t>模型（</a:t>
            </a:r>
            <a:r>
              <a:rPr lang="en-US" altLang="zh-TW" sz="3200" dirty="0"/>
              <a:t>Elaboration Likelihood Model</a:t>
            </a:r>
            <a:r>
              <a:rPr lang="zh-TW" altLang="en-US" sz="3200" dirty="0"/>
              <a:t>）</a:t>
            </a:r>
            <a:endParaRPr lang="en-US" altLang="zh-TW" sz="3200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sz="3000" dirty="0" smtClean="0"/>
              <a:t>這</a:t>
            </a:r>
            <a:r>
              <a:rPr lang="zh-TW" altLang="en-US" sz="3000" dirty="0"/>
              <a:t>是一個很常裡用來分析廣告效果的模型工具，主要是用來理解消費者接收到訊息後，是如何產生態度及信念的改變</a:t>
            </a:r>
            <a:r>
              <a:rPr lang="zh-TW" altLang="en-US" sz="3000" dirty="0" smtClean="0"/>
              <a:t>的</a:t>
            </a:r>
            <a:endParaRPr lang="zh-TW" altLang="en-US" sz="3000" dirty="0"/>
          </a:p>
          <a:p>
            <a:endParaRPr lang="en-US" altLang="zh-TW" dirty="0"/>
          </a:p>
          <a:p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zh-TW" altLang="en-US" sz="3000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663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478</Words>
  <Application>Microsoft Office PowerPoint</Application>
  <PresentationFormat>如螢幕大小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Theme</vt:lpstr>
      <vt:lpstr>第7章 消費者的態度</vt:lpstr>
      <vt:lpstr>引導思考案例</vt:lpstr>
      <vt:lpstr>單元1  我有我自己的主張── 態度的形成</vt:lpstr>
      <vt:lpstr>PowerPoint 簡報</vt:lpstr>
      <vt:lpstr>單元3  我們都一樣──認知一致性理論</vt:lpstr>
      <vt:lpstr>單元4  我有我態度──多重屬性 態度模型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Claudia</dc:creator>
  <cp:lastModifiedBy>NO.43</cp:lastModifiedBy>
  <cp:revision>272</cp:revision>
  <dcterms:created xsi:type="dcterms:W3CDTF">2013-07-26T03:18:22Z</dcterms:created>
  <dcterms:modified xsi:type="dcterms:W3CDTF">2017-08-07T07:55:12Z</dcterms:modified>
</cp:coreProperties>
</file>