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3" r:id="rId3"/>
    <p:sldId id="486" r:id="rId4"/>
    <p:sldId id="547" r:id="rId5"/>
    <p:sldId id="553" r:id="rId6"/>
    <p:sldId id="566" r:id="rId7"/>
    <p:sldId id="573" r:id="rId8"/>
    <p:sldId id="577" r:id="rId9"/>
    <p:sldId id="581" r:id="rId10"/>
    <p:sldId id="588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8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一個人消費世界之決策過程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8</a:t>
            </a:r>
            <a:r>
              <a:rPr lang="zh-TW" altLang="en-US" dirty="0" smtClean="0"/>
              <a:t>  我</a:t>
            </a:r>
            <a:r>
              <a:rPr lang="zh-TW" altLang="en-US" dirty="0"/>
              <a:t>找到</a:t>
            </a:r>
            <a:r>
              <a:rPr lang="zh-TW" altLang="en-US" dirty="0" smtClean="0"/>
              <a:t>了</a:t>
            </a:r>
            <a:r>
              <a:rPr lang="zh-TW" altLang="en-US" dirty="0"/>
              <a:t>──</a:t>
            </a:r>
            <a:r>
              <a:rPr lang="zh-TW" altLang="en-US" dirty="0" smtClean="0"/>
              <a:t>產品選擇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/>
              <a:t>產品篩選之原則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補償</a:t>
            </a:r>
            <a:r>
              <a:rPr lang="zh-TW" altLang="en-US" dirty="0"/>
              <a:t>決策原則（</a:t>
            </a:r>
            <a:r>
              <a:rPr lang="en-US" altLang="zh-TW" dirty="0"/>
              <a:t>Compensatory Decision Rules</a:t>
            </a:r>
            <a:r>
              <a:rPr lang="zh-TW" altLang="en-US" dirty="0"/>
              <a:t>）</a:t>
            </a:r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依照重屬性模型我們知道消費者會為不同的產品打分數，以選出最好的，如果同一個產品中較差的產品屬性造成的劣勢，可以用較好的屬性來彌補時，就是補償</a:t>
            </a:r>
            <a:r>
              <a:rPr lang="zh-TW" altLang="en-US" sz="2400" dirty="0" smtClean="0"/>
              <a:t>決策</a:t>
            </a:r>
            <a:endParaRPr lang="zh-TW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" b="6932"/>
          <a:stretch/>
        </p:blipFill>
        <p:spPr bwMode="auto">
          <a:xfrm>
            <a:off x="1304328" y="4381567"/>
            <a:ext cx="6535345" cy="209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1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0"/>
          <a:stretch/>
        </p:blipFill>
        <p:spPr bwMode="auto">
          <a:xfrm>
            <a:off x="1164660" y="1523653"/>
            <a:ext cx="6814680" cy="229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8" b="32042"/>
          <a:stretch/>
        </p:blipFill>
        <p:spPr bwMode="auto">
          <a:xfrm>
            <a:off x="1164660" y="3922641"/>
            <a:ext cx="6609568" cy="25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9093" y="2170035"/>
            <a:ext cx="5627926" cy="43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1</a:t>
            </a:r>
            <a:r>
              <a:rPr lang="zh-TW" altLang="en-US" dirty="0" smtClean="0"/>
              <a:t>  一</a:t>
            </a:r>
            <a:r>
              <a:rPr lang="zh-TW" altLang="en-US" dirty="0"/>
              <a:t>個人的</a:t>
            </a:r>
            <a:r>
              <a:rPr lang="zh-TW" altLang="en-US" dirty="0" smtClean="0"/>
              <a:t>精彩</a:t>
            </a:r>
            <a:r>
              <a:rPr lang="zh-TW" altLang="en-US" dirty="0"/>
              <a:t>─</a:t>
            </a:r>
            <a:r>
              <a:rPr lang="zh-TW" altLang="en-US" dirty="0" smtClean="0"/>
              <a:t>─決策過程觀點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82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決策五階段</a:t>
            </a:r>
          </a:p>
        </p:txBody>
      </p:sp>
    </p:spTree>
    <p:extLst>
      <p:ext uri="{BB962C8B-B14F-4D97-AF65-F5344CB8AC3E}">
        <p14:creationId xmlns:p14="http://schemas.microsoft.com/office/powerpoint/2010/main" val="28940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2  </a:t>
            </a:r>
            <a:r>
              <a:rPr lang="zh-TW" altLang="en-US" dirty="0" smtClean="0"/>
              <a:t>我們</a:t>
            </a:r>
            <a:r>
              <a:rPr lang="zh-TW" altLang="en-US" dirty="0"/>
              <a:t>都</a:t>
            </a:r>
            <a:r>
              <a:rPr lang="zh-TW" altLang="en-US" dirty="0" smtClean="0"/>
              <a:t>有問題</a:t>
            </a:r>
            <a:r>
              <a:rPr lang="zh-TW" altLang="en-US" dirty="0"/>
              <a:t>──</a:t>
            </a:r>
            <a:r>
              <a:rPr lang="zh-TW" altLang="en-US" dirty="0" smtClean="0"/>
              <a:t>問題辨識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HK" altLang="en-US" dirty="0"/>
              <a:t>需要辨識的問題有哪</a:t>
            </a:r>
            <a:r>
              <a:rPr lang="zh-HK" altLang="en-US" dirty="0" smtClean="0"/>
              <a:t>些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HK" altLang="en-US" dirty="0"/>
              <a:t>需求辨識（</a:t>
            </a:r>
            <a:r>
              <a:rPr lang="en-US" altLang="zh-TW" dirty="0"/>
              <a:t>Need Recognition</a:t>
            </a:r>
            <a:r>
              <a:rPr lang="zh-HK" altLang="en-US" dirty="0"/>
              <a:t>）</a:t>
            </a:r>
            <a:endParaRPr lang="zh-TW" altLang="en-US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HK" altLang="en-US" dirty="0"/>
              <a:t>機會辨識（</a:t>
            </a:r>
            <a:r>
              <a:rPr lang="en-US" altLang="zh-TW" dirty="0"/>
              <a:t>Opportunity Recognition</a:t>
            </a:r>
            <a:r>
              <a:rPr lang="zh-HK" altLang="en-US" dirty="0"/>
              <a:t>）</a:t>
            </a:r>
            <a:endParaRPr lang="zh-TW" altLang="en-US" dirty="0"/>
          </a:p>
          <a:p>
            <a:endParaRPr lang="en-US" altLang="zh-TW" sz="2800" dirty="0"/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01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3</a:t>
            </a:r>
            <a:r>
              <a:rPr lang="zh-TW" altLang="en-US" dirty="0" smtClean="0"/>
              <a:t>  找到</a:t>
            </a:r>
            <a:r>
              <a:rPr lang="zh-TW" altLang="en-US" dirty="0"/>
              <a:t>你是我最偉大的</a:t>
            </a:r>
            <a:r>
              <a:rPr lang="zh-TW" altLang="en-US" dirty="0" smtClean="0"/>
              <a:t>成功</a:t>
            </a:r>
            <a:r>
              <a:rPr lang="zh-TW" altLang="en-US" dirty="0"/>
              <a:t>──</a:t>
            </a:r>
            <a:r>
              <a:rPr lang="zh-TW" altLang="en-US" dirty="0" smtClean="0"/>
              <a:t>資訊搜尋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820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768"/>
              </a:spcBef>
            </a:pPr>
            <a:r>
              <a:rPr lang="zh-HK" altLang="en-US" dirty="0"/>
              <a:t>資訊蒐集行為之分類</a:t>
            </a:r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購買</a:t>
            </a:r>
            <a:r>
              <a:rPr lang="zh-TW" altLang="en-US" dirty="0"/>
              <a:t>前搜尋（</a:t>
            </a:r>
            <a:r>
              <a:rPr lang="en-US" altLang="zh-TW" dirty="0" err="1"/>
              <a:t>Prepurchase</a:t>
            </a:r>
            <a:r>
              <a:rPr lang="en-US" altLang="zh-TW" dirty="0"/>
              <a:t> Search</a:t>
            </a:r>
            <a:r>
              <a:rPr lang="zh-TW" altLang="en-US" dirty="0"/>
              <a:t>）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是消費者在某次購物前，先去找尋資料的行為，搜尋可以幫助消費者做出更好的購買決策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持續搜尋（</a:t>
            </a:r>
            <a:r>
              <a:rPr lang="en-US" altLang="zh-TW" dirty="0"/>
              <a:t>On Going Search</a:t>
            </a:r>
            <a:r>
              <a:rPr lang="zh-TW" altLang="en-US" dirty="0"/>
              <a:t>）</a:t>
            </a:r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HK" altLang="en-US" sz="2400" dirty="0"/>
              <a:t>平常閒來沒事就會蒐集某產品的資訊，並不會等到要購物時才進行資訊</a:t>
            </a:r>
            <a:r>
              <a:rPr lang="zh-HK" altLang="en-US" sz="2400" dirty="0" smtClean="0"/>
              <a:t>搜尋</a:t>
            </a: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36811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難以捉摸</a:t>
            </a:r>
            <a:r>
              <a:rPr lang="zh-TW" altLang="en-US" dirty="0"/>
              <a:t>你的</a:t>
            </a:r>
            <a:r>
              <a:rPr lang="zh-TW" altLang="en-US" dirty="0" smtClean="0"/>
              <a:t>心</a:t>
            </a:r>
            <a:r>
              <a:rPr lang="zh-TW" altLang="en-US" dirty="0"/>
              <a:t>──</a:t>
            </a:r>
            <a:r>
              <a:rPr lang="zh-TW" altLang="en-US" dirty="0" smtClean="0"/>
              <a:t>消費者</a:t>
            </a:r>
            <a:r>
              <a:rPr lang="zh-TW" altLang="en-US" dirty="0"/>
              <a:t>的不</a:t>
            </a:r>
            <a:r>
              <a:rPr lang="zh-TW" altLang="en-US" dirty="0" smtClean="0"/>
              <a:t>理</a:t>
            </a:r>
            <a:r>
              <a:rPr lang="zh-HK" altLang="en-US" dirty="0" smtClean="0"/>
              <a:t>性</a:t>
            </a:r>
            <a:endParaRPr lang="zh-TW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820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768"/>
              </a:spcBef>
            </a:pPr>
            <a:r>
              <a:rPr lang="zh-HK" altLang="en-US" dirty="0"/>
              <a:t>消費者到底理不理性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3138" y="2490692"/>
            <a:ext cx="5237723" cy="413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9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5</a:t>
            </a:r>
            <a:r>
              <a:rPr lang="zh-TW" altLang="en-US" dirty="0" smtClean="0"/>
              <a:t>  展望理論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展望理論（</a:t>
            </a:r>
            <a:r>
              <a:rPr lang="en-US" altLang="zh-TW" dirty="0"/>
              <a:t>Prospect Theory</a:t>
            </a:r>
            <a:r>
              <a:rPr lang="zh-TW" altLang="en-US" dirty="0"/>
              <a:t>） </a:t>
            </a:r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認為</a:t>
            </a:r>
            <a:r>
              <a:rPr lang="zh-HK" altLang="en-US" dirty="0"/>
              <a:t>消費者</a:t>
            </a:r>
            <a:r>
              <a:rPr lang="zh-TW" altLang="en-US" dirty="0"/>
              <a:t>會有</a:t>
            </a:r>
            <a:r>
              <a:rPr lang="zh-HK" altLang="en-US" dirty="0"/>
              <a:t>不同的參考</a:t>
            </a:r>
            <a:r>
              <a:rPr lang="zh-TW" altLang="en-US" dirty="0"/>
              <a:t>，而且會因為處於不同的參考點而</a:t>
            </a:r>
            <a:r>
              <a:rPr lang="zh-HK" altLang="en-US" dirty="0"/>
              <a:t>對風險</a:t>
            </a:r>
            <a:r>
              <a:rPr lang="zh-TW" altLang="en-US" dirty="0"/>
              <a:t>有</a:t>
            </a:r>
            <a:r>
              <a:rPr lang="zh-HK" altLang="en-US" dirty="0"/>
              <a:t>不同</a:t>
            </a:r>
            <a:r>
              <a:rPr lang="zh-TW" altLang="en-US" dirty="0"/>
              <a:t>的</a:t>
            </a:r>
            <a:r>
              <a:rPr lang="zh-HK" altLang="en-US" dirty="0"/>
              <a:t>態度</a:t>
            </a:r>
            <a:endParaRPr lang="zh-TW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消費者不理性的</a:t>
            </a:r>
          </a:p>
          <a:p>
            <a:endParaRPr lang="en-US" altLang="zh-TW" sz="2800" dirty="0"/>
          </a:p>
          <a:p>
            <a:pPr eaLnBrk="1" hangingPunct="1"/>
            <a:endParaRPr lang="en-US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4196" y="3701379"/>
            <a:ext cx="4875608" cy="290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95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6</a:t>
            </a:r>
            <a:r>
              <a:rPr lang="zh-TW" altLang="en-US" dirty="0" smtClean="0"/>
              <a:t>  </a:t>
            </a:r>
            <a:r>
              <a:rPr lang="zh-HK" altLang="en-US" dirty="0" smtClean="0"/>
              <a:t>沈</a:t>
            </a:r>
            <a:r>
              <a:rPr lang="zh-TW" altLang="en-US" dirty="0" smtClean="0"/>
              <a:t>沒成本</a:t>
            </a:r>
            <a:r>
              <a:rPr lang="zh-TW" altLang="en-US" dirty="0"/>
              <a:t>謬論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 smtClean="0"/>
              <a:t>沈沒成本</a:t>
            </a:r>
            <a:r>
              <a:rPr lang="zh-TW" altLang="en-US" sz="3200" dirty="0"/>
              <a:t>（</a:t>
            </a:r>
            <a:r>
              <a:rPr lang="en-US" altLang="zh-TW" sz="3200" dirty="0"/>
              <a:t>Sunk Cost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指消費者已經付出而無法取回的成本，可能是錢財、時間或其他資源種類的付出</a:t>
            </a:r>
          </a:p>
          <a:p>
            <a:pPr marL="342900" lvl="1" indent="-342900" eaLnBrk="1" hangingPunct="1">
              <a:buFont typeface="Arial" pitchFamily="34" charset="0"/>
              <a:buChar char="•"/>
            </a:pPr>
            <a:endParaRPr lang="en-US" alt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71"/>
          <a:stretch/>
        </p:blipFill>
        <p:spPr bwMode="auto">
          <a:xfrm>
            <a:off x="460513" y="3302647"/>
            <a:ext cx="8222974" cy="323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9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7</a:t>
            </a:r>
            <a:r>
              <a:rPr lang="zh-TW" altLang="en-US" dirty="0" smtClean="0"/>
              <a:t>  福</a:t>
            </a:r>
            <a:r>
              <a:rPr lang="zh-TW" altLang="en-US" dirty="0"/>
              <a:t>爾摩</a:t>
            </a:r>
            <a:r>
              <a:rPr lang="zh-TW" altLang="en-US" dirty="0" smtClean="0"/>
              <a:t>斯</a:t>
            </a:r>
            <a:r>
              <a:rPr lang="zh-TW" altLang="en-US" dirty="0"/>
              <a:t>──</a:t>
            </a:r>
            <a:r>
              <a:rPr lang="zh-TW" altLang="en-US" dirty="0" smtClean="0"/>
              <a:t>屬性評估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/>
              <a:t>可回憶組合（</a:t>
            </a:r>
            <a:r>
              <a:rPr lang="en-US" altLang="zh-TW" sz="3200" dirty="0"/>
              <a:t>Evoked Set</a:t>
            </a:r>
            <a:r>
              <a:rPr lang="zh-TW" altLang="en-US" sz="3200" dirty="0"/>
              <a:t>）</a:t>
            </a:r>
            <a:r>
              <a:rPr lang="en-US" altLang="zh-TW" sz="3200" dirty="0"/>
              <a:t>&amp;</a:t>
            </a:r>
            <a:r>
              <a:rPr lang="zh-TW" altLang="en-US" sz="3200" dirty="0"/>
              <a:t>考慮組合（</a:t>
            </a:r>
            <a:r>
              <a:rPr lang="en-US" altLang="zh-TW" sz="3200" dirty="0"/>
              <a:t>Consideration Set</a:t>
            </a:r>
            <a:r>
              <a:rPr lang="zh-TW" altLang="en-US" sz="3200" dirty="0"/>
              <a:t>）</a:t>
            </a:r>
            <a:br>
              <a:rPr lang="zh-TW" altLang="en-US" sz="3200" dirty="0"/>
            </a:br>
            <a:endParaRPr lang="en-US" alt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981" y="2955537"/>
            <a:ext cx="8462037" cy="32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321</Words>
  <Application>Microsoft Office PowerPoint</Application>
  <PresentationFormat>如螢幕大小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第8章 一個人消費世界之決策過程</vt:lpstr>
      <vt:lpstr>引導思考案例</vt:lpstr>
      <vt:lpstr>單元1  一個人的精彩──決策過程觀點</vt:lpstr>
      <vt:lpstr>單元2  我們都有問題──問題辨識</vt:lpstr>
      <vt:lpstr>單元3  找到你是我最偉大的成功──資訊搜尋</vt:lpstr>
      <vt:lpstr>單元4  難以捉摸你的心──消費者的不理性</vt:lpstr>
      <vt:lpstr>單元5  展望理論</vt:lpstr>
      <vt:lpstr>單元6  沈沒成本謬論</vt:lpstr>
      <vt:lpstr>單元7  福爾摩斯──屬性評估</vt:lpstr>
      <vt:lpstr>單元8  我找到了──產品選擇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283</cp:revision>
  <dcterms:created xsi:type="dcterms:W3CDTF">2013-07-26T03:18:22Z</dcterms:created>
  <dcterms:modified xsi:type="dcterms:W3CDTF">2017-08-07T08:05:47Z</dcterms:modified>
</cp:coreProperties>
</file>