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3" r:id="rId3"/>
    <p:sldId id="553" r:id="rId4"/>
    <p:sldId id="620" r:id="rId5"/>
    <p:sldId id="634" r:id="rId6"/>
    <p:sldId id="643" r:id="rId7"/>
    <p:sldId id="649" r:id="rId8"/>
    <p:sldId id="655" r:id="rId9"/>
    <p:sldId id="656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E9549-A53D-478F-A539-3009769C8DE4}" type="doc">
      <dgm:prSet loTypeId="urn:microsoft.com/office/officeart/2005/8/layout/arrow6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BA31CAC-46EA-4BA9-875F-8CBEDB88E8D3}">
      <dgm:prSet phldrT="[文字]" custT="1"/>
      <dgm:spPr/>
      <dgm:t>
        <a:bodyPr/>
        <a:lstStyle/>
        <a:p>
          <a:r>
            <a:rPr lang="zh-TW" altLang="en-US" sz="28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口碑的形成</a:t>
          </a:r>
          <a:endParaRPr lang="zh-TW" altLang="en-US" sz="28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9F820E8A-BDE0-427E-B835-37BCB84EFCA1}" type="parTrans" cxnId="{562610BE-9D82-4834-8D1B-A78FD0C0D5EE}">
      <dgm:prSet/>
      <dgm:spPr/>
      <dgm:t>
        <a:bodyPr/>
        <a:lstStyle/>
        <a:p>
          <a:endParaRPr lang="zh-TW" altLang="en-US" sz="28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4C87535-11BE-4E18-AF66-939E83C4E323}" type="sibTrans" cxnId="{562610BE-9D82-4834-8D1B-A78FD0C0D5EE}">
      <dgm:prSet/>
      <dgm:spPr/>
      <dgm:t>
        <a:bodyPr/>
        <a:lstStyle/>
        <a:p>
          <a:endParaRPr lang="zh-TW" altLang="en-US" sz="28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F73B5CE-3071-4AC9-95F2-A629749A644F}">
      <dgm:prSet phldrT="[文字]" custT="1"/>
      <dgm:spPr/>
      <dgm:t>
        <a:bodyPr/>
        <a:lstStyle/>
        <a:p>
          <a:r>
            <a:rPr lang="zh-TW" altLang="en-US" sz="28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人與人之間的訊息傳播</a:t>
          </a:r>
          <a:endParaRPr lang="zh-TW" altLang="en-US" sz="28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E9EC2FA-92E0-46EE-9FE9-8251F3B5E000}" type="parTrans" cxnId="{3E579EFB-9C36-4187-AAFA-E095ECF90195}">
      <dgm:prSet/>
      <dgm:spPr/>
      <dgm:t>
        <a:bodyPr/>
        <a:lstStyle/>
        <a:p>
          <a:endParaRPr lang="zh-TW" altLang="en-US" sz="28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9A5D6DA9-778C-475E-80D1-F3E0FC78E994}" type="sibTrans" cxnId="{3E579EFB-9C36-4187-AAFA-E095ECF90195}">
      <dgm:prSet/>
      <dgm:spPr/>
      <dgm:t>
        <a:bodyPr/>
        <a:lstStyle/>
        <a:p>
          <a:endParaRPr lang="zh-TW" altLang="en-US" sz="28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6ECCF836-0E40-4D9B-B57A-4E7F6F5DC321}" type="pres">
      <dgm:prSet presAssocID="{FBAE9549-A53D-478F-A539-3009769C8DE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A60949-C3A4-4C67-B52B-A52693C50CE0}" type="pres">
      <dgm:prSet presAssocID="{FBAE9549-A53D-478F-A539-3009769C8DE4}" presName="ribbon" presStyleLbl="node1" presStyleIdx="0" presStyleCnt="1"/>
      <dgm:spPr/>
    </dgm:pt>
    <dgm:pt modelId="{7C57BC42-C9CF-45DC-BD62-4A13E0A404DB}" type="pres">
      <dgm:prSet presAssocID="{FBAE9549-A53D-478F-A539-3009769C8DE4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CA290-9F57-4B40-AF06-041EF77726E0}" type="pres">
      <dgm:prSet presAssocID="{FBAE9549-A53D-478F-A539-3009769C8DE4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6A1C1FB-7027-4D53-97E3-57060D66C8C7}" type="presOf" srcId="{FBAE9549-A53D-478F-A539-3009769C8DE4}" destId="{6ECCF836-0E40-4D9B-B57A-4E7F6F5DC321}" srcOrd="0" destOrd="0" presId="urn:microsoft.com/office/officeart/2005/8/layout/arrow6"/>
    <dgm:cxn modelId="{529C116B-9ADC-4CEC-AF89-46F5386CEC9D}" type="presOf" srcId="{3BA31CAC-46EA-4BA9-875F-8CBEDB88E8D3}" destId="{7C57BC42-C9CF-45DC-BD62-4A13E0A404DB}" srcOrd="0" destOrd="0" presId="urn:microsoft.com/office/officeart/2005/8/layout/arrow6"/>
    <dgm:cxn modelId="{562610BE-9D82-4834-8D1B-A78FD0C0D5EE}" srcId="{FBAE9549-A53D-478F-A539-3009769C8DE4}" destId="{3BA31CAC-46EA-4BA9-875F-8CBEDB88E8D3}" srcOrd="0" destOrd="0" parTransId="{9F820E8A-BDE0-427E-B835-37BCB84EFCA1}" sibTransId="{D4C87535-11BE-4E18-AF66-939E83C4E323}"/>
    <dgm:cxn modelId="{2F251215-163D-4926-A25D-1CACBB536EC2}" type="presOf" srcId="{0F73B5CE-3071-4AC9-95F2-A629749A644F}" destId="{419CA290-9F57-4B40-AF06-041EF77726E0}" srcOrd="0" destOrd="0" presId="urn:microsoft.com/office/officeart/2005/8/layout/arrow6"/>
    <dgm:cxn modelId="{3E579EFB-9C36-4187-AAFA-E095ECF90195}" srcId="{FBAE9549-A53D-478F-A539-3009769C8DE4}" destId="{0F73B5CE-3071-4AC9-95F2-A629749A644F}" srcOrd="1" destOrd="0" parTransId="{0E9EC2FA-92E0-46EE-9FE9-8251F3B5E000}" sibTransId="{9A5D6DA9-778C-475E-80D1-F3E0FC78E994}"/>
    <dgm:cxn modelId="{10287145-C9A7-4386-98DD-03CABF945428}" type="presParOf" srcId="{6ECCF836-0E40-4D9B-B57A-4E7F6F5DC321}" destId="{F1A60949-C3A4-4C67-B52B-A52693C50CE0}" srcOrd="0" destOrd="0" presId="urn:microsoft.com/office/officeart/2005/8/layout/arrow6"/>
    <dgm:cxn modelId="{EEC49E7B-75DD-48C0-BDB2-1F970970B346}" type="presParOf" srcId="{6ECCF836-0E40-4D9B-B57A-4E7F6F5DC321}" destId="{7C57BC42-C9CF-45DC-BD62-4A13E0A404DB}" srcOrd="1" destOrd="0" presId="urn:microsoft.com/office/officeart/2005/8/layout/arrow6"/>
    <dgm:cxn modelId="{91432ADB-9285-418F-AF34-6C865B5082A6}" type="presParOf" srcId="{6ECCF836-0E40-4D9B-B57A-4E7F6F5DC321}" destId="{419CA290-9F57-4B40-AF06-041EF77726E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60949-C3A4-4C67-B52B-A52693C50CE0}">
      <dsp:nvSpPr>
        <dsp:cNvPr id="0" name=""/>
        <dsp:cNvSpPr/>
      </dsp:nvSpPr>
      <dsp:spPr>
        <a:xfrm>
          <a:off x="0" y="199335"/>
          <a:ext cx="6096000" cy="2438400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57BC42-C9CF-45DC-BD62-4A13E0A404DB}">
      <dsp:nvSpPr>
        <dsp:cNvPr id="0" name=""/>
        <dsp:cNvSpPr/>
      </dsp:nvSpPr>
      <dsp:spPr>
        <a:xfrm>
          <a:off x="731520" y="626055"/>
          <a:ext cx="2011680" cy="1194816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口碑的形成</a:t>
          </a:r>
          <a:endParaRPr lang="zh-TW" altLang="en-US" sz="28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731520" y="626055"/>
        <a:ext cx="2011680" cy="1194816"/>
      </dsp:txXfrm>
    </dsp:sp>
    <dsp:sp modelId="{419CA290-9F57-4B40-AF06-041EF77726E0}">
      <dsp:nvSpPr>
        <dsp:cNvPr id="0" name=""/>
        <dsp:cNvSpPr/>
      </dsp:nvSpPr>
      <dsp:spPr>
        <a:xfrm>
          <a:off x="3048000" y="1016199"/>
          <a:ext cx="2377440" cy="1194816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人與人之間的訊息傳播</a:t>
          </a:r>
          <a:endParaRPr lang="zh-TW" altLang="en-US" sz="28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048000" y="1016199"/>
        <a:ext cx="2377440" cy="119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10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消費世界你</a:t>
            </a: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、我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/>
            </a:r>
            <a:b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、</a:t>
            </a: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他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229600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zh-TW" altLang="en-US" dirty="0"/>
              <a:t>為了擴展知名度及用戶，</a:t>
            </a:r>
            <a:r>
              <a:rPr lang="en-US" altLang="zh-TW" dirty="0"/>
              <a:t>Dropbox</a:t>
            </a:r>
            <a:r>
              <a:rPr lang="zh-TW" altLang="en-US" dirty="0"/>
              <a:t>非常高招地採用「每邀請成功一個好友即可增加</a:t>
            </a:r>
            <a:r>
              <a:rPr lang="en-US" altLang="zh-TW" dirty="0"/>
              <a:t>500MB </a:t>
            </a:r>
            <a:r>
              <a:rPr lang="zh-TW" altLang="en-US" dirty="0"/>
              <a:t>的免費空間」的策略，這樣口耳相傳的擴散效果顯然相當成功，有些消費者還會主動要求好友幫助點擊連結，並向朋友宣傳</a:t>
            </a:r>
            <a:r>
              <a:rPr lang="en-US" altLang="zh-TW" dirty="0"/>
              <a:t>Dropbox </a:t>
            </a:r>
            <a:r>
              <a:rPr lang="zh-TW" altLang="en-US" dirty="0"/>
              <a:t>的好用之處，以提高朋友的加入意願，</a:t>
            </a:r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Dropbox</a:t>
            </a:r>
            <a:r>
              <a:rPr lang="zh-TW" altLang="en-US" dirty="0"/>
              <a:t>宣布其使用人數已經突破</a:t>
            </a:r>
            <a:r>
              <a:rPr lang="en-US" altLang="zh-TW" dirty="0"/>
              <a:t>5</a:t>
            </a:r>
            <a:r>
              <a:rPr lang="zh-TW" altLang="en-US" dirty="0"/>
              <a:t>億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  </a:t>
            </a:r>
            <a:r>
              <a:rPr lang="zh-TW" altLang="en-US" dirty="0" smtClean="0"/>
              <a:t>不是</a:t>
            </a:r>
            <a:r>
              <a:rPr lang="zh-TW" altLang="en-US" dirty="0"/>
              <a:t>一</a:t>
            </a:r>
            <a:r>
              <a:rPr lang="zh-TW" altLang="en-US" dirty="0" smtClean="0"/>
              <a:t>個人</a:t>
            </a:r>
            <a:r>
              <a:rPr lang="zh-TW" altLang="en-US" dirty="0"/>
              <a:t>──</a:t>
            </a:r>
            <a:r>
              <a:rPr lang="zh-TW" altLang="en-US" dirty="0" smtClean="0"/>
              <a:t>團體</a:t>
            </a:r>
            <a:r>
              <a:rPr lang="zh-TW" altLang="en-US" dirty="0"/>
              <a:t>中決策之</a:t>
            </a:r>
            <a:r>
              <a:rPr lang="zh-TW" altLang="en-US" dirty="0" smtClean="0"/>
              <a:t>特質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594036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團體決策之特點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去</a:t>
            </a:r>
            <a:r>
              <a:rPr lang="zh-TW" altLang="en-US" dirty="0"/>
              <a:t>個人化（</a:t>
            </a:r>
            <a:r>
              <a:rPr lang="en-US" altLang="zh-TW" dirty="0"/>
              <a:t>Deindividuation</a:t>
            </a:r>
            <a:r>
              <a:rPr lang="zh-TW" altLang="en-US" dirty="0"/>
              <a:t>）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社會怠惰（</a:t>
            </a:r>
            <a:r>
              <a:rPr lang="en-US" altLang="zh-TW" dirty="0"/>
              <a:t>Social Loafing</a:t>
            </a:r>
            <a:r>
              <a:rPr lang="zh-TW" altLang="en-US" dirty="0"/>
              <a:t>）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風險移轉（</a:t>
            </a:r>
            <a:r>
              <a:rPr lang="en-US" altLang="zh-TW" dirty="0"/>
              <a:t>Risk Shift</a:t>
            </a:r>
            <a:r>
              <a:rPr lang="zh-TW" altLang="en-US" dirty="0"/>
              <a:t>）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決策兩極化（</a:t>
            </a:r>
            <a:r>
              <a:rPr lang="en-US" altLang="zh-TW" dirty="0"/>
              <a:t>Decision Polarization</a:t>
            </a:r>
            <a:r>
              <a:rPr lang="zh-TW" altLang="en-US" dirty="0"/>
              <a:t>）</a:t>
            </a:r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2  </a:t>
            </a:r>
            <a:r>
              <a:rPr lang="zh-TW" altLang="en-US" dirty="0" smtClean="0"/>
              <a:t>團體</a:t>
            </a:r>
            <a:r>
              <a:rPr lang="zh-TW" altLang="en-US" dirty="0"/>
              <a:t>中決策接受</a:t>
            </a:r>
            <a:r>
              <a:rPr lang="zh-TW" altLang="en-US" dirty="0" smtClean="0"/>
              <a:t>度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影響團體決策的因素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文化</a:t>
            </a:r>
            <a:r>
              <a:rPr lang="zh-TW" altLang="en-US" dirty="0"/>
              <a:t>壓力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個人主義</a:t>
            </a:r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zh-TW" altLang="en-US" sz="2400" dirty="0"/>
              <a:t>消費者比較不會受到團體壓力的影響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群體主義</a:t>
            </a:r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zh-TW" altLang="en-US" sz="2400" dirty="0"/>
              <a:t>消費者受團體影響的可能性較大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團體的一致性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如果團體中的凝聚力、一致性很高，較會受到團體因素</a:t>
            </a:r>
            <a:r>
              <a:rPr lang="zh-TW" altLang="en-US" sz="2400" dirty="0" smtClean="0"/>
              <a:t>影響</a:t>
            </a:r>
            <a:endParaRPr lang="zh-TW" altLang="en-US" dirty="0"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3  </a:t>
            </a:r>
            <a:r>
              <a:rPr lang="zh-TW" altLang="en-US" dirty="0" smtClean="0"/>
              <a:t>小蘋果</a:t>
            </a:r>
            <a:r>
              <a:rPr lang="zh-TW" altLang="en-US" dirty="0"/>
              <a:t>──</a:t>
            </a:r>
            <a:r>
              <a:rPr lang="zh-TW" altLang="en-US" dirty="0" smtClean="0"/>
              <a:t>參考</a:t>
            </a:r>
            <a:r>
              <a:rPr lang="zh-TW" altLang="en-US" dirty="0"/>
              <a:t>團體的</a:t>
            </a:r>
            <a:r>
              <a:rPr lang="zh-TW" altLang="en-US" dirty="0" smtClean="0"/>
              <a:t>影響力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567530" cy="4813852"/>
          </a:xfrm>
        </p:spPr>
        <p:txBody>
          <a:bodyPr>
            <a:normAutofit/>
          </a:bodyPr>
          <a:lstStyle/>
          <a:p>
            <a:pPr>
              <a:spcBef>
                <a:spcPts val="768"/>
              </a:spcBef>
            </a:pPr>
            <a:r>
              <a:rPr lang="zh-TW" altLang="en-US" dirty="0"/>
              <a:t>參考團體是</a:t>
            </a:r>
            <a:r>
              <a:rPr lang="zh-TW" altLang="en-US" dirty="0" smtClean="0"/>
              <a:t>什麼？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消費者</a:t>
            </a:r>
            <a:r>
              <a:rPr lang="zh-TW" altLang="en-US" dirty="0"/>
              <a:t>在做消費決策時會尋求他們的意見的人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是消費者要學習的對象，也可能會更進一步地影響到消費者的行為、態度、還有</a:t>
            </a:r>
            <a:r>
              <a:rPr lang="zh-TW" altLang="en-US" dirty="0" smtClean="0"/>
              <a:t>價值觀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扮演消費者的資訊提供者的角色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374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參考</a:t>
            </a:r>
            <a:r>
              <a:rPr lang="zh-TW" altLang="en-US" dirty="0"/>
              <a:t>團體有哪些</a:t>
            </a:r>
            <a:r>
              <a:rPr lang="zh-TW" altLang="en-US" dirty="0" smtClean="0"/>
              <a:t>？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567530" cy="4813852"/>
          </a:xfrm>
        </p:spPr>
        <p:txBody>
          <a:bodyPr>
            <a:normAutofit/>
          </a:bodyPr>
          <a:lstStyle/>
          <a:p>
            <a:pPr>
              <a:spcBef>
                <a:spcPts val="768"/>
              </a:spcBef>
            </a:pPr>
            <a:r>
              <a:rPr lang="zh-TW" altLang="en-US" dirty="0"/>
              <a:t>參考團體之類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橫軸為消費者是否為該團體成員，縱軸則為消費者對該團體是否持有正向態度，兩軸劃分後，可分出四種參考</a:t>
            </a:r>
            <a:r>
              <a:rPr lang="zh-TW" altLang="en-US" dirty="0" smtClean="0"/>
              <a:t>團體</a:t>
            </a: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8193" y="3564835"/>
            <a:ext cx="4027614" cy="309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8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你</a:t>
            </a:r>
            <a:r>
              <a:rPr lang="zh-TW" altLang="en-US" dirty="0"/>
              <a:t>說我說──口碑行銷的威力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567530" cy="4813852"/>
          </a:xfrm>
        </p:spPr>
        <p:txBody>
          <a:bodyPr>
            <a:normAutofit/>
          </a:bodyPr>
          <a:lstStyle/>
          <a:p>
            <a:pPr>
              <a:spcBef>
                <a:spcPts val="768"/>
              </a:spcBef>
            </a:pPr>
            <a:r>
              <a:rPr lang="zh-TW" altLang="en-US" dirty="0"/>
              <a:t>口碑行銷（</a:t>
            </a:r>
            <a:r>
              <a:rPr lang="en-US" altLang="zh-TW" dirty="0"/>
              <a:t>Word of Mouth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口碑</a:t>
            </a:r>
            <a:r>
              <a:rPr lang="zh-TW" altLang="en-US" dirty="0"/>
              <a:t>行銷中的兩大重點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sz="26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055453743"/>
              </p:ext>
            </p:extLst>
          </p:nvPr>
        </p:nvGraphicFramePr>
        <p:xfrm>
          <a:off x="1524000" y="3061262"/>
          <a:ext cx="6096000" cy="283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5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/>
              <a:t> </a:t>
            </a:r>
            <a:r>
              <a:rPr lang="zh-TW" altLang="en-US" dirty="0" smtClean="0"/>
              <a:t> 負面口碑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567530" cy="4813852"/>
          </a:xfrm>
        </p:spPr>
        <p:txBody>
          <a:bodyPr>
            <a:normAutofit/>
          </a:bodyPr>
          <a:lstStyle/>
          <a:p>
            <a:pPr>
              <a:spcBef>
                <a:spcPts val="768"/>
              </a:spcBef>
            </a:pPr>
            <a:r>
              <a:rPr lang="zh-TW" altLang="en-US" dirty="0"/>
              <a:t>負面口碑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口碑</a:t>
            </a:r>
            <a:r>
              <a:rPr lang="zh-TW" altLang="en-US" dirty="0"/>
              <a:t>行銷的重點是消費者與消費者之間的訊息溝通與傳遞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訊息傳遞卻不一定是正面的消息，也有可能是對廠商或產品負面的評論</a:t>
            </a:r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>
              <a:spcBef>
                <a:spcPts val="768"/>
              </a:spcBef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590" y="4147528"/>
            <a:ext cx="8403829" cy="204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1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7</a:t>
            </a:r>
            <a:r>
              <a:rPr lang="zh-TW" altLang="en-US" dirty="0" smtClean="0"/>
              <a:t>  心中</a:t>
            </a:r>
            <a:r>
              <a:rPr lang="zh-TW" altLang="en-US" dirty="0"/>
              <a:t>的</a:t>
            </a:r>
            <a:r>
              <a:rPr lang="zh-TW" altLang="en-US" dirty="0" smtClean="0"/>
              <a:t>日月</a:t>
            </a:r>
            <a:r>
              <a:rPr lang="zh-TW" altLang="en-US" dirty="0"/>
              <a:t>──</a:t>
            </a:r>
            <a:r>
              <a:rPr lang="zh-TW" altLang="en-US" dirty="0" smtClean="0"/>
              <a:t>意見領袖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461513" cy="4813852"/>
          </a:xfrm>
        </p:spPr>
        <p:txBody>
          <a:bodyPr>
            <a:normAutofit/>
          </a:bodyPr>
          <a:lstStyle/>
          <a:p>
            <a:pPr>
              <a:spcBef>
                <a:spcPts val="768"/>
              </a:spcBef>
            </a:pPr>
            <a:r>
              <a:rPr lang="zh-TW" altLang="en-US" dirty="0"/>
              <a:t>意見領袖（</a:t>
            </a:r>
            <a:r>
              <a:rPr lang="en-US" altLang="zh-TW" dirty="0"/>
              <a:t>Opinion Leadership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定義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意見領袖就是主導參考團體意見的頭頭，大家都要先聽他</a:t>
            </a:r>
            <a:r>
              <a:rPr lang="en-US" altLang="zh-TW" sz="2400" dirty="0"/>
              <a:t>/</a:t>
            </a:r>
            <a:r>
              <a:rPr lang="zh-TW" altLang="en-US" sz="2400" dirty="0"/>
              <a:t>她的</a:t>
            </a:r>
            <a:endParaRPr lang="en-US" altLang="zh-TW" sz="24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類型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公眾型的意見領袖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非公眾型的意見領袖</a:t>
            </a:r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>
              <a:spcBef>
                <a:spcPts val="768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416</Words>
  <Application>Microsoft Office PowerPoint</Application>
  <PresentationFormat>如螢幕大小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第10章 消費世界你、我 、他</vt:lpstr>
      <vt:lpstr>引導思考案例</vt:lpstr>
      <vt:lpstr>單元1  不是一個人──團體中決策之特質</vt:lpstr>
      <vt:lpstr>單元2  團體中決策接受度</vt:lpstr>
      <vt:lpstr>單元3  小蘋果──參考團體的影響力</vt:lpstr>
      <vt:lpstr>單元4  參考團體有哪些？</vt:lpstr>
      <vt:lpstr>單元5  你說我說──口碑行銷的威力</vt:lpstr>
      <vt:lpstr>單元6  負面口碑</vt:lpstr>
      <vt:lpstr>單元7  心中的日月──意見領袖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302</cp:revision>
  <dcterms:created xsi:type="dcterms:W3CDTF">2013-07-26T03:18:22Z</dcterms:created>
  <dcterms:modified xsi:type="dcterms:W3CDTF">2017-08-07T08:40:05Z</dcterms:modified>
</cp:coreProperties>
</file>