
<file path=[Content_Types].xml><?xml version="1.0" encoding="utf-8"?>
<Types xmlns="http://schemas.openxmlformats.org/package/2006/content-types">
  <Default Extension="png" ContentType="image/png"/>
  <Default Extension="tmp" ContentType="image/png"/>
  <Default Extension="bmp" ContentType="image/bmp"/>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3"/>
  </p:notesMasterIdLst>
  <p:sldIdLst>
    <p:sldId id="256" r:id="rId2"/>
    <p:sldId id="284" r:id="rId3"/>
    <p:sldId id="263" r:id="rId4"/>
    <p:sldId id="351" r:id="rId5"/>
    <p:sldId id="352" r:id="rId6"/>
    <p:sldId id="350" r:id="rId7"/>
    <p:sldId id="326" r:id="rId8"/>
    <p:sldId id="346" r:id="rId9"/>
    <p:sldId id="330" r:id="rId10"/>
    <p:sldId id="349" r:id="rId11"/>
    <p:sldId id="353" r:id="rId12"/>
    <p:sldId id="354" r:id="rId13"/>
    <p:sldId id="355" r:id="rId14"/>
    <p:sldId id="356" r:id="rId15"/>
    <p:sldId id="357" r:id="rId16"/>
    <p:sldId id="358" r:id="rId17"/>
    <p:sldId id="359" r:id="rId18"/>
    <p:sldId id="331" r:id="rId19"/>
    <p:sldId id="360" r:id="rId20"/>
    <p:sldId id="362" r:id="rId21"/>
    <p:sldId id="361" r:id="rId22"/>
    <p:sldId id="363" r:id="rId23"/>
    <p:sldId id="364" r:id="rId24"/>
    <p:sldId id="370" r:id="rId25"/>
    <p:sldId id="369" r:id="rId26"/>
    <p:sldId id="329" r:id="rId27"/>
    <p:sldId id="365" r:id="rId28"/>
    <p:sldId id="366" r:id="rId29"/>
    <p:sldId id="367" r:id="rId30"/>
    <p:sldId id="368" r:id="rId31"/>
    <p:sldId id="341" r:id="rId32"/>
  </p:sldIdLst>
  <p:sldSz cx="9144000" cy="5143500" type="screen16x9"/>
  <p:notesSz cx="6858000" cy="9144000"/>
  <p:embeddedFontLst>
    <p:embeddedFont>
      <p:font typeface="Abel" charset="0"/>
      <p:regular r:id="rId34"/>
    </p:embeddedFont>
    <p:embeddedFont>
      <p:font typeface="Alata"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80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OST"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63FDE15-B3A4-4D63-9354-27F8141B3A7E}">
  <a:tblStyle styleId="{663FDE15-B3A4-4D63-9354-27F8141B3A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95" autoAdjust="0"/>
    <p:restoredTop sz="94464" autoAdjust="0"/>
  </p:normalViewPr>
  <p:slideViewPr>
    <p:cSldViewPr snapToGrid="0" showGuides="1">
      <p:cViewPr>
        <p:scale>
          <a:sx n="89" d="100"/>
          <a:sy n="89" d="100"/>
        </p:scale>
        <p:origin x="-936" y="-630"/>
      </p:cViewPr>
      <p:guideLst>
        <p:guide orient="horz" pos="18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4-15T10:21:16.625" idx="1">
    <p:pos x="10" y="10"/>
    <p:text>Giải thích quy trình
Nhân viên bộ phận sản xuất kiểm tra chất lượng của hóa chất và nguyên liệu trước khi cho vào bồn khuấy, sau khi kiểm tra hóa chất đạt chất lượng mới đưa vào khấy, hoàn tất phần khuấy nhân viên KCS kiểm tra chất lượng của bán thành phẩm đã trộn có đạt không mới cho vào bồn chứa để chiết ra từng chai và bơm khí gar vào chai đóng nút lại để thử qua nước xem sản phẩm có đạt không.
Làm khô sản phẩm và chuyển qua bộ phận đóng van và đóng nắp lại. công đoạn cuối cùng là kiểm tra chất lượng thành phẩm trước khi cho vào thùng và nhập vào kho.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50566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03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94ee3e092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94ee3e092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959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94ee3e092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94ee3e092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959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9626d32db8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9626d32db8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02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9626d32db8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9626d32db8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529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26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626d32db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9626d32db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678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flipH="1">
            <a:off x="4272098" y="1693800"/>
            <a:ext cx="5084452" cy="3655150"/>
          </a:xfrm>
          <a:prstGeom prst="rect">
            <a:avLst/>
          </a:prstGeom>
          <a:noFill/>
          <a:ln>
            <a:noFill/>
          </a:ln>
        </p:spPr>
      </p:pic>
      <p:sp>
        <p:nvSpPr>
          <p:cNvPr id="10" name="Google Shape;10;p2"/>
          <p:cNvSpPr txBox="1">
            <a:spLocks noGrp="1"/>
          </p:cNvSpPr>
          <p:nvPr>
            <p:ph type="ctrTitle"/>
          </p:nvPr>
        </p:nvSpPr>
        <p:spPr>
          <a:xfrm>
            <a:off x="1480650" y="1930788"/>
            <a:ext cx="6182700" cy="8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02475" y="2880013"/>
            <a:ext cx="4539000" cy="33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2" name="Google Shape;12;p2"/>
          <p:cNvPicPr preferRelativeResize="0"/>
          <p:nvPr/>
        </p:nvPicPr>
        <p:blipFill>
          <a:blip r:embed="rId3">
            <a:alphaModFix/>
          </a:blip>
          <a:stretch>
            <a:fillRect/>
          </a:stretch>
        </p:blipFill>
        <p:spPr>
          <a:xfrm flipH="1">
            <a:off x="-99199" y="-85000"/>
            <a:ext cx="3615448" cy="2571750"/>
          </a:xfrm>
          <a:prstGeom prst="rect">
            <a:avLst/>
          </a:prstGeom>
          <a:noFill/>
          <a:ln>
            <a:noFill/>
          </a:ln>
        </p:spPr>
      </p:pic>
      <p:sp>
        <p:nvSpPr>
          <p:cNvPr id="13" name="Google Shape;13;p2"/>
          <p:cNvSpPr/>
          <p:nvPr/>
        </p:nvSpPr>
        <p:spPr>
          <a:xfrm>
            <a:off x="219650" y="17647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8100" y="432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8076525" y="26002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8275025" y="4328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3425" y="450587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16075" y="5400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175699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2019119"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228124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686186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0000">
            <a:off x="7123994"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700000">
            <a:off x="738611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150"/>
        <p:cNvGrpSpPr/>
        <p:nvPr/>
      </p:nvGrpSpPr>
      <p:grpSpPr>
        <a:xfrm>
          <a:off x="0" y="0"/>
          <a:ext cx="0" cy="0"/>
          <a:chOff x="0" y="0"/>
          <a:chExt cx="0" cy="0"/>
        </a:xfrm>
      </p:grpSpPr>
      <p:sp>
        <p:nvSpPr>
          <p:cNvPr id="151" name="Google Shape;151;p15"/>
          <p:cNvSpPr txBox="1">
            <a:spLocks noGrp="1"/>
          </p:cNvSpPr>
          <p:nvPr>
            <p:ph type="ctrTitle"/>
          </p:nvPr>
        </p:nvSpPr>
        <p:spPr>
          <a:xfrm>
            <a:off x="1480650" y="1842888"/>
            <a:ext cx="6182700" cy="83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2" name="Google Shape;152;p15"/>
          <p:cNvSpPr txBox="1">
            <a:spLocks noGrp="1"/>
          </p:cNvSpPr>
          <p:nvPr>
            <p:ph type="subTitle" idx="1"/>
          </p:nvPr>
        </p:nvSpPr>
        <p:spPr>
          <a:xfrm>
            <a:off x="2302500" y="2678998"/>
            <a:ext cx="4539000" cy="6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53" name="Google Shape;153;p15"/>
          <p:cNvPicPr preferRelativeResize="0"/>
          <p:nvPr/>
        </p:nvPicPr>
        <p:blipFill>
          <a:blip r:embed="rId2">
            <a:alphaModFix/>
          </a:blip>
          <a:stretch>
            <a:fillRect/>
          </a:stretch>
        </p:blipFill>
        <p:spPr>
          <a:xfrm flipH="1">
            <a:off x="-122724" y="-127500"/>
            <a:ext cx="3615448" cy="2571750"/>
          </a:xfrm>
          <a:prstGeom prst="rect">
            <a:avLst/>
          </a:prstGeom>
          <a:noFill/>
          <a:ln>
            <a:noFill/>
          </a:ln>
        </p:spPr>
      </p:pic>
      <p:sp>
        <p:nvSpPr>
          <p:cNvPr id="154" name="Google Shape;154;p15"/>
          <p:cNvSpPr/>
          <p:nvPr/>
        </p:nvSpPr>
        <p:spPr>
          <a:xfrm rot="5400000">
            <a:off x="8044353" y="1426968"/>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8100000">
            <a:off x="8554791" y="16231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8100000">
            <a:off x="8554791" y="424437"/>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rot="8100000">
            <a:off x="8554791" y="68656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5"/>
          <p:cNvPicPr preferRelativeResize="0"/>
          <p:nvPr/>
        </p:nvPicPr>
        <p:blipFill>
          <a:blip r:embed="rId3">
            <a:alphaModFix/>
          </a:blip>
          <a:stretch>
            <a:fillRect/>
          </a:stretch>
        </p:blipFill>
        <p:spPr>
          <a:xfrm flipH="1">
            <a:off x="4328773" y="2345625"/>
            <a:ext cx="5084452" cy="3655150"/>
          </a:xfrm>
          <a:prstGeom prst="rect">
            <a:avLst/>
          </a:prstGeom>
          <a:noFill/>
          <a:ln>
            <a:noFill/>
          </a:ln>
        </p:spPr>
      </p:pic>
      <p:sp>
        <p:nvSpPr>
          <p:cNvPr id="159" name="Google Shape;159;p15"/>
          <p:cNvSpPr/>
          <p:nvPr/>
        </p:nvSpPr>
        <p:spPr>
          <a:xfrm rot="5400000">
            <a:off x="-19659" y="3563181"/>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8100000">
            <a:off x="490778" y="435630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8100000">
            <a:off x="490778" y="4618425"/>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rot="8100000">
            <a:off x="490778" y="488055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10800000">
            <a:off x="7304425" y="44472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10800000" flipH="1">
            <a:off x="7816900" y="33497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2104888" y="3417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flipH="1">
            <a:off x="950713" y="7974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47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pic>
        <p:nvPicPr>
          <p:cNvPr id="62" name="Google Shape;62;p6"/>
          <p:cNvPicPr preferRelativeResize="0"/>
          <p:nvPr/>
        </p:nvPicPr>
        <p:blipFill>
          <a:blip r:embed="rId2">
            <a:alphaModFix/>
          </a:blip>
          <a:stretch>
            <a:fillRect/>
          </a:stretch>
        </p:blipFill>
        <p:spPr>
          <a:xfrm rot="10800000">
            <a:off x="5709223" y="1"/>
            <a:ext cx="4048752" cy="2910599"/>
          </a:xfrm>
          <a:prstGeom prst="rect">
            <a:avLst/>
          </a:prstGeom>
          <a:noFill/>
          <a:ln>
            <a:noFill/>
          </a:ln>
        </p:spPr>
      </p:pic>
      <p:sp>
        <p:nvSpPr>
          <p:cNvPr id="63" name="Google Shape;63;p6"/>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64" name="Google Shape;64;p6"/>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flipH="1">
            <a:off x="6912025" y="445024"/>
            <a:ext cx="1025400" cy="1025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67"/>
        <p:cNvGrpSpPr/>
        <p:nvPr/>
      </p:nvGrpSpPr>
      <p:grpSpPr>
        <a:xfrm>
          <a:off x="0" y="0"/>
          <a:ext cx="0" cy="0"/>
          <a:chOff x="0" y="0"/>
          <a:chExt cx="0" cy="0"/>
        </a:xfrm>
      </p:grpSpPr>
      <p:pic>
        <p:nvPicPr>
          <p:cNvPr id="168" name="Google Shape;168;p16"/>
          <p:cNvPicPr preferRelativeResize="0"/>
          <p:nvPr/>
        </p:nvPicPr>
        <p:blipFill>
          <a:blip r:embed="rId2">
            <a:alphaModFix/>
          </a:blip>
          <a:stretch>
            <a:fillRect/>
          </a:stretch>
        </p:blipFill>
        <p:spPr>
          <a:xfrm>
            <a:off x="0" y="949350"/>
            <a:ext cx="5834201" cy="4194150"/>
          </a:xfrm>
          <a:prstGeom prst="rect">
            <a:avLst/>
          </a:prstGeom>
          <a:noFill/>
          <a:ln>
            <a:noFill/>
          </a:ln>
        </p:spPr>
      </p:pic>
      <p:sp>
        <p:nvSpPr>
          <p:cNvPr id="169" name="Google Shape;169;p16"/>
          <p:cNvSpPr txBox="1">
            <a:spLocks noGrp="1"/>
          </p:cNvSpPr>
          <p:nvPr>
            <p:ph type="title"/>
          </p:nvPr>
        </p:nvSpPr>
        <p:spPr>
          <a:xfrm>
            <a:off x="4824925" y="2992275"/>
            <a:ext cx="3506700" cy="3330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2600" b="1">
                <a:solidFill>
                  <a:srgbClr val="FFFFFF"/>
                </a:solidFill>
              </a:defRPr>
            </a:lvl1pPr>
            <a:lvl2pPr lvl="1">
              <a:spcBef>
                <a:spcPts val="0"/>
              </a:spcBef>
              <a:spcAft>
                <a:spcPts val="0"/>
              </a:spcAft>
              <a:buSzPts val="2400"/>
              <a:buNone/>
              <a:defRPr sz="2400">
                <a:latin typeface="Abel"/>
                <a:ea typeface="Abel"/>
                <a:cs typeface="Abel"/>
                <a:sym typeface="Abel"/>
              </a:defRPr>
            </a:lvl2pPr>
            <a:lvl3pPr lvl="2">
              <a:spcBef>
                <a:spcPts val="0"/>
              </a:spcBef>
              <a:spcAft>
                <a:spcPts val="0"/>
              </a:spcAft>
              <a:buSzPts val="2400"/>
              <a:buNone/>
              <a:defRPr sz="2400">
                <a:latin typeface="Abel"/>
                <a:ea typeface="Abel"/>
                <a:cs typeface="Abel"/>
                <a:sym typeface="Abel"/>
              </a:defRPr>
            </a:lvl3pPr>
            <a:lvl4pPr lvl="3">
              <a:spcBef>
                <a:spcPts val="0"/>
              </a:spcBef>
              <a:spcAft>
                <a:spcPts val="0"/>
              </a:spcAft>
              <a:buSzPts val="2400"/>
              <a:buNone/>
              <a:defRPr sz="2400">
                <a:latin typeface="Abel"/>
                <a:ea typeface="Abel"/>
                <a:cs typeface="Abel"/>
                <a:sym typeface="Abel"/>
              </a:defRPr>
            </a:lvl4pPr>
            <a:lvl5pPr lvl="4">
              <a:spcBef>
                <a:spcPts val="0"/>
              </a:spcBef>
              <a:spcAft>
                <a:spcPts val="0"/>
              </a:spcAft>
              <a:buSzPts val="2400"/>
              <a:buNone/>
              <a:defRPr sz="2400">
                <a:latin typeface="Abel"/>
                <a:ea typeface="Abel"/>
                <a:cs typeface="Abel"/>
                <a:sym typeface="Abel"/>
              </a:defRPr>
            </a:lvl5pPr>
            <a:lvl6pPr lvl="5">
              <a:spcBef>
                <a:spcPts val="0"/>
              </a:spcBef>
              <a:spcAft>
                <a:spcPts val="0"/>
              </a:spcAft>
              <a:buSzPts val="2400"/>
              <a:buNone/>
              <a:defRPr sz="2400">
                <a:latin typeface="Abel"/>
                <a:ea typeface="Abel"/>
                <a:cs typeface="Abel"/>
                <a:sym typeface="Abel"/>
              </a:defRPr>
            </a:lvl6pPr>
            <a:lvl7pPr lvl="6">
              <a:spcBef>
                <a:spcPts val="0"/>
              </a:spcBef>
              <a:spcAft>
                <a:spcPts val="0"/>
              </a:spcAft>
              <a:buSzPts val="2400"/>
              <a:buNone/>
              <a:defRPr sz="2400">
                <a:latin typeface="Abel"/>
                <a:ea typeface="Abel"/>
                <a:cs typeface="Abel"/>
                <a:sym typeface="Abel"/>
              </a:defRPr>
            </a:lvl7pPr>
            <a:lvl8pPr lvl="7">
              <a:spcBef>
                <a:spcPts val="0"/>
              </a:spcBef>
              <a:spcAft>
                <a:spcPts val="0"/>
              </a:spcAft>
              <a:buSzPts val="2400"/>
              <a:buNone/>
              <a:defRPr sz="2400">
                <a:latin typeface="Abel"/>
                <a:ea typeface="Abel"/>
                <a:cs typeface="Abel"/>
                <a:sym typeface="Abel"/>
              </a:defRPr>
            </a:lvl8pPr>
            <a:lvl9pPr lvl="8">
              <a:spcBef>
                <a:spcPts val="0"/>
              </a:spcBef>
              <a:spcAft>
                <a:spcPts val="0"/>
              </a:spcAft>
              <a:buSzPts val="2400"/>
              <a:buNone/>
              <a:defRPr sz="2400">
                <a:latin typeface="Abel"/>
                <a:ea typeface="Abel"/>
                <a:cs typeface="Abel"/>
                <a:sym typeface="Abel"/>
              </a:defRPr>
            </a:lvl9pPr>
          </a:lstStyle>
          <a:p>
            <a:endParaRPr/>
          </a:p>
        </p:txBody>
      </p:sp>
      <p:sp>
        <p:nvSpPr>
          <p:cNvPr id="170" name="Google Shape;170;p16"/>
          <p:cNvSpPr txBox="1">
            <a:spLocks noGrp="1"/>
          </p:cNvSpPr>
          <p:nvPr>
            <p:ph type="subTitle" idx="1"/>
          </p:nvPr>
        </p:nvSpPr>
        <p:spPr>
          <a:xfrm>
            <a:off x="3716600" y="1660250"/>
            <a:ext cx="4614900" cy="122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6"/>
          <p:cNvSpPr/>
          <p:nvPr/>
        </p:nvSpPr>
        <p:spPr>
          <a:xfrm>
            <a:off x="1208225" y="2391975"/>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787925" y="428030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6657375" y="4908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2700000">
            <a:off x="796094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2700000">
            <a:off x="8223069"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2700000">
            <a:off x="848519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70"/>
        <p:cNvGrpSpPr/>
        <p:nvPr/>
      </p:nvGrpSpPr>
      <p:grpSpPr>
        <a:xfrm>
          <a:off x="0" y="0"/>
          <a:ext cx="0" cy="0"/>
          <a:chOff x="0" y="0"/>
          <a:chExt cx="0" cy="0"/>
        </a:xfrm>
      </p:grpSpPr>
      <p:pic>
        <p:nvPicPr>
          <p:cNvPr id="271" name="Google Shape;271;p23"/>
          <p:cNvPicPr preferRelativeResize="0"/>
          <p:nvPr/>
        </p:nvPicPr>
        <p:blipFill>
          <a:blip r:embed="rId2">
            <a:alphaModFix/>
          </a:blip>
          <a:stretch>
            <a:fillRect/>
          </a:stretch>
        </p:blipFill>
        <p:spPr>
          <a:xfrm flipH="1">
            <a:off x="3416869" y="4390687"/>
            <a:ext cx="4130404" cy="906850"/>
          </a:xfrm>
          <a:prstGeom prst="rect">
            <a:avLst/>
          </a:prstGeom>
          <a:noFill/>
          <a:ln>
            <a:noFill/>
          </a:ln>
        </p:spPr>
      </p:pic>
      <p:sp>
        <p:nvSpPr>
          <p:cNvPr id="272" name="Google Shape;272;p23"/>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73" name="Google Shape;273;p23"/>
          <p:cNvPicPr preferRelativeResize="0"/>
          <p:nvPr/>
        </p:nvPicPr>
        <p:blipFill>
          <a:blip r:embed="rId3">
            <a:alphaModFix/>
          </a:blip>
          <a:stretch>
            <a:fillRect/>
          </a:stretch>
        </p:blipFill>
        <p:spPr>
          <a:xfrm flipH="1">
            <a:off x="4689775" y="-66125"/>
            <a:ext cx="4571999" cy="1386282"/>
          </a:xfrm>
          <a:prstGeom prst="rect">
            <a:avLst/>
          </a:prstGeom>
          <a:noFill/>
          <a:ln>
            <a:noFill/>
          </a:ln>
        </p:spPr>
      </p:pic>
      <p:pic>
        <p:nvPicPr>
          <p:cNvPr id="274" name="Google Shape;274;p23"/>
          <p:cNvPicPr preferRelativeResize="0"/>
          <p:nvPr/>
        </p:nvPicPr>
        <p:blipFill>
          <a:blip r:embed="rId3">
            <a:alphaModFix/>
          </a:blip>
          <a:stretch>
            <a:fillRect/>
          </a:stretch>
        </p:blipFill>
        <p:spPr>
          <a:xfrm rot="10800000" flipH="1">
            <a:off x="-102850" y="3911262"/>
            <a:ext cx="4571999" cy="1386282"/>
          </a:xfrm>
          <a:prstGeom prst="rect">
            <a:avLst/>
          </a:prstGeom>
          <a:noFill/>
          <a:ln>
            <a:noFill/>
          </a:ln>
        </p:spPr>
      </p:pic>
      <p:sp>
        <p:nvSpPr>
          <p:cNvPr id="275" name="Google Shape;275;p23"/>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366"/>
        <p:cNvGrpSpPr/>
        <p:nvPr/>
      </p:nvGrpSpPr>
      <p:grpSpPr>
        <a:xfrm>
          <a:off x="0" y="0"/>
          <a:ext cx="0" cy="0"/>
          <a:chOff x="0" y="0"/>
          <a:chExt cx="0" cy="0"/>
        </a:xfrm>
      </p:grpSpPr>
      <p:pic>
        <p:nvPicPr>
          <p:cNvPr id="367" name="Google Shape;367;p30"/>
          <p:cNvPicPr preferRelativeResize="0"/>
          <p:nvPr/>
        </p:nvPicPr>
        <p:blipFill>
          <a:blip r:embed="rId2">
            <a:alphaModFix/>
          </a:blip>
          <a:stretch>
            <a:fillRect/>
          </a:stretch>
        </p:blipFill>
        <p:spPr>
          <a:xfrm flipH="1">
            <a:off x="4689775" y="-66125"/>
            <a:ext cx="4571999" cy="1386282"/>
          </a:xfrm>
          <a:prstGeom prst="rect">
            <a:avLst/>
          </a:prstGeom>
          <a:noFill/>
          <a:ln>
            <a:noFill/>
          </a:ln>
        </p:spPr>
      </p:pic>
      <p:pic>
        <p:nvPicPr>
          <p:cNvPr id="368" name="Google Shape;368;p30"/>
          <p:cNvPicPr preferRelativeResize="0"/>
          <p:nvPr/>
        </p:nvPicPr>
        <p:blipFill>
          <a:blip r:embed="rId2">
            <a:alphaModFix/>
          </a:blip>
          <a:stretch>
            <a:fillRect/>
          </a:stretch>
        </p:blipFill>
        <p:spPr>
          <a:xfrm rot="10800000" flipH="1">
            <a:off x="-102850" y="3911262"/>
            <a:ext cx="4571999" cy="1386282"/>
          </a:xfrm>
          <a:prstGeom prst="rect">
            <a:avLst/>
          </a:prstGeom>
          <a:noFill/>
          <a:ln>
            <a:noFill/>
          </a:ln>
        </p:spPr>
      </p:pic>
      <p:sp>
        <p:nvSpPr>
          <p:cNvPr id="369" name="Google Shape;369;p30"/>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rot="10800000" flipH="1">
            <a:off x="6895892" y="455519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rot="8100000" flipH="1">
            <a:off x="819946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8100000" flipH="1">
            <a:off x="8461585"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8100000" flipH="1">
            <a:off x="872371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377"/>
        <p:cNvGrpSpPr/>
        <p:nvPr/>
      </p:nvGrpSpPr>
      <p:grpSpPr>
        <a:xfrm>
          <a:off x="0" y="0"/>
          <a:ext cx="0" cy="0"/>
          <a:chOff x="0" y="0"/>
          <a:chExt cx="0" cy="0"/>
        </a:xfrm>
      </p:grpSpPr>
      <p:pic>
        <p:nvPicPr>
          <p:cNvPr id="378" name="Google Shape;378;p31"/>
          <p:cNvPicPr preferRelativeResize="0"/>
          <p:nvPr/>
        </p:nvPicPr>
        <p:blipFill>
          <a:blip r:embed="rId2">
            <a:alphaModFix/>
          </a:blip>
          <a:stretch>
            <a:fillRect/>
          </a:stretch>
        </p:blipFill>
        <p:spPr>
          <a:xfrm rot="10800000" flipH="1">
            <a:off x="5653577" y="2693275"/>
            <a:ext cx="3615448" cy="2571750"/>
          </a:xfrm>
          <a:prstGeom prst="rect">
            <a:avLst/>
          </a:prstGeom>
          <a:noFill/>
          <a:ln>
            <a:noFill/>
          </a:ln>
        </p:spPr>
      </p:pic>
      <p:sp>
        <p:nvSpPr>
          <p:cNvPr id="379" name="Google Shape;379;p31"/>
          <p:cNvSpPr/>
          <p:nvPr/>
        </p:nvSpPr>
        <p:spPr>
          <a:xfrm rot="-5400000">
            <a:off x="-17352" y="3612157"/>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rot="-2700000">
            <a:off x="493081" y="487678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rot="-2700000">
            <a:off x="493081" y="4614659"/>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rot="-2700000">
            <a:off x="493081" y="435253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3" name="Google Shape;383;p31"/>
          <p:cNvPicPr preferRelativeResize="0"/>
          <p:nvPr/>
        </p:nvPicPr>
        <p:blipFill>
          <a:blip r:embed="rId3">
            <a:alphaModFix/>
          </a:blip>
          <a:stretch>
            <a:fillRect/>
          </a:stretch>
        </p:blipFill>
        <p:spPr>
          <a:xfrm rot="10800000" flipH="1">
            <a:off x="-266924" y="-863250"/>
            <a:ext cx="5084452" cy="3655150"/>
          </a:xfrm>
          <a:prstGeom prst="rect">
            <a:avLst/>
          </a:prstGeom>
          <a:noFill/>
          <a:ln>
            <a:noFill/>
          </a:ln>
        </p:spPr>
      </p:pic>
      <p:sp>
        <p:nvSpPr>
          <p:cNvPr id="384" name="Google Shape;384;p31"/>
          <p:cNvSpPr/>
          <p:nvPr/>
        </p:nvSpPr>
        <p:spPr>
          <a:xfrm rot="-5400000">
            <a:off x="8046661" y="1475944"/>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rot="-2700000">
            <a:off x="8557094" y="68279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rot="-2700000">
            <a:off x="8557094" y="42067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rot="-2700000">
            <a:off x="8557094" y="15854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1527476" y="3759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flipH="1">
            <a:off x="373301" y="8316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rot="10800000">
            <a:off x="6727014" y="44814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rot="10800000" flipH="1">
            <a:off x="7239488" y="33839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392"/>
        <p:cNvGrpSpPr/>
        <p:nvPr/>
      </p:nvGrpSpPr>
      <p:grpSpPr>
        <a:xfrm>
          <a:off x="0" y="0"/>
          <a:ext cx="0" cy="0"/>
          <a:chOff x="0" y="0"/>
          <a:chExt cx="0" cy="0"/>
        </a:xfrm>
      </p:grpSpPr>
      <p:pic>
        <p:nvPicPr>
          <p:cNvPr id="393" name="Google Shape;393;p32"/>
          <p:cNvPicPr preferRelativeResize="0"/>
          <p:nvPr/>
        </p:nvPicPr>
        <p:blipFill>
          <a:blip r:embed="rId2">
            <a:alphaModFix/>
          </a:blip>
          <a:stretch>
            <a:fillRect/>
          </a:stretch>
        </p:blipFill>
        <p:spPr>
          <a:xfrm>
            <a:off x="-384575" y="1278975"/>
            <a:ext cx="5834201" cy="4194150"/>
          </a:xfrm>
          <a:prstGeom prst="rect">
            <a:avLst/>
          </a:prstGeom>
          <a:noFill/>
          <a:ln>
            <a:noFill/>
          </a:ln>
        </p:spPr>
      </p:pic>
      <p:sp>
        <p:nvSpPr>
          <p:cNvPr id="394" name="Google Shape;394;p32"/>
          <p:cNvSpPr/>
          <p:nvPr/>
        </p:nvSpPr>
        <p:spPr>
          <a:xfrm>
            <a:off x="2705250" y="3786000"/>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815375" y="393695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rot="-5400000">
            <a:off x="8044344" y="1556839"/>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rot="-2700000">
            <a:off x="8554777" y="76369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2700000">
            <a:off x="8554777" y="50156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rot="-2700000">
            <a:off x="8554777" y="23944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1191800" y="1759950"/>
            <a:ext cx="2704800" cy="162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500"/>
              <a:buFont typeface="Alata"/>
              <a:buNone/>
              <a:defRPr sz="5000">
                <a:solidFill>
                  <a:srgbClr val="FFFFFF"/>
                </a:solidFill>
                <a:latin typeface="Alata"/>
                <a:ea typeface="Alata"/>
                <a:cs typeface="Alata"/>
                <a:sym typeface="Alata"/>
              </a:defRPr>
            </a:lvl1pPr>
            <a:lvl2pPr lvl="1"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121" name="Google Shape;121;p13"/>
          <p:cNvSpPr txBox="1">
            <a:spLocks noGrp="1"/>
          </p:cNvSpPr>
          <p:nvPr>
            <p:ph type="subTitle" idx="1"/>
          </p:nvPr>
        </p:nvSpPr>
        <p:spPr>
          <a:xfrm>
            <a:off x="5393025" y="1373875"/>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subTitle" idx="2"/>
          </p:nvPr>
        </p:nvSpPr>
        <p:spPr>
          <a:xfrm>
            <a:off x="5400650" y="955600"/>
            <a:ext cx="2959200" cy="502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500"/>
              <a:buFont typeface="Alata"/>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3"/>
          <p:cNvSpPr txBox="1">
            <a:spLocks noGrp="1"/>
          </p:cNvSpPr>
          <p:nvPr>
            <p:ph type="subTitle" idx="3"/>
          </p:nvPr>
        </p:nvSpPr>
        <p:spPr>
          <a:xfrm>
            <a:off x="5396057" y="2434588"/>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3"/>
          <p:cNvSpPr txBox="1">
            <a:spLocks noGrp="1"/>
          </p:cNvSpPr>
          <p:nvPr>
            <p:ph type="subTitle" idx="4"/>
          </p:nvPr>
        </p:nvSpPr>
        <p:spPr>
          <a:xfrm>
            <a:off x="5404463" y="2016313"/>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3"/>
          <p:cNvSpPr txBox="1">
            <a:spLocks noGrp="1"/>
          </p:cNvSpPr>
          <p:nvPr>
            <p:ph type="subTitle" idx="5"/>
          </p:nvPr>
        </p:nvSpPr>
        <p:spPr>
          <a:xfrm>
            <a:off x="5396838" y="3491150"/>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3"/>
          <p:cNvSpPr txBox="1">
            <a:spLocks noGrp="1"/>
          </p:cNvSpPr>
          <p:nvPr>
            <p:ph type="subTitle" idx="6"/>
          </p:nvPr>
        </p:nvSpPr>
        <p:spPr>
          <a:xfrm>
            <a:off x="5404463" y="3072875"/>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3"/>
          <p:cNvSpPr txBox="1">
            <a:spLocks noGrp="1"/>
          </p:cNvSpPr>
          <p:nvPr>
            <p:ph type="title" idx="7" hasCustomPrompt="1"/>
          </p:nvPr>
        </p:nvSpPr>
        <p:spPr>
          <a:xfrm>
            <a:off x="4699050" y="984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8" name="Google Shape;128;p13"/>
          <p:cNvSpPr txBox="1">
            <a:spLocks noGrp="1"/>
          </p:cNvSpPr>
          <p:nvPr>
            <p:ph type="title" idx="8" hasCustomPrompt="1"/>
          </p:nvPr>
        </p:nvSpPr>
        <p:spPr>
          <a:xfrm>
            <a:off x="4699050" y="2016625"/>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9" name="Google Shape;129;p13"/>
          <p:cNvSpPr txBox="1">
            <a:spLocks noGrp="1"/>
          </p:cNvSpPr>
          <p:nvPr>
            <p:ph type="title" idx="9" hasCustomPrompt="1"/>
          </p:nvPr>
        </p:nvSpPr>
        <p:spPr>
          <a:xfrm>
            <a:off x="4699050" y="3080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pic>
        <p:nvPicPr>
          <p:cNvPr id="130" name="Google Shape;130;p13"/>
          <p:cNvPicPr preferRelativeResize="0"/>
          <p:nvPr/>
        </p:nvPicPr>
        <p:blipFill>
          <a:blip r:embed="rId2">
            <a:alphaModFix/>
          </a:blip>
          <a:stretch>
            <a:fillRect/>
          </a:stretch>
        </p:blipFill>
        <p:spPr>
          <a:xfrm rot="10800000">
            <a:off x="3351996" y="0"/>
            <a:ext cx="4130404" cy="906850"/>
          </a:xfrm>
          <a:prstGeom prst="rect">
            <a:avLst/>
          </a:prstGeom>
          <a:noFill/>
          <a:ln>
            <a:noFill/>
          </a:ln>
        </p:spPr>
      </p:pic>
      <p:pic>
        <p:nvPicPr>
          <p:cNvPr id="131" name="Google Shape;131;p13"/>
          <p:cNvPicPr preferRelativeResize="0"/>
          <p:nvPr/>
        </p:nvPicPr>
        <p:blipFill>
          <a:blip r:embed="rId2">
            <a:alphaModFix/>
          </a:blip>
          <a:stretch>
            <a:fillRect/>
          </a:stretch>
        </p:blipFill>
        <p:spPr>
          <a:xfrm>
            <a:off x="1516125" y="4265825"/>
            <a:ext cx="4130404" cy="906850"/>
          </a:xfrm>
          <a:prstGeom prst="rect">
            <a:avLst/>
          </a:prstGeom>
          <a:noFill/>
          <a:ln>
            <a:noFill/>
          </a:ln>
        </p:spPr>
      </p:pic>
      <p:pic>
        <p:nvPicPr>
          <p:cNvPr id="132" name="Google Shape;132;p13"/>
          <p:cNvPicPr preferRelativeResize="0"/>
          <p:nvPr/>
        </p:nvPicPr>
        <p:blipFill>
          <a:blip r:embed="rId3">
            <a:alphaModFix/>
          </a:blip>
          <a:stretch>
            <a:fillRect/>
          </a:stretch>
        </p:blipFill>
        <p:spPr>
          <a:xfrm>
            <a:off x="0" y="0"/>
            <a:ext cx="4571999" cy="1386282"/>
          </a:xfrm>
          <a:prstGeom prst="rect">
            <a:avLst/>
          </a:prstGeom>
          <a:noFill/>
          <a:ln>
            <a:noFill/>
          </a:ln>
        </p:spPr>
      </p:pic>
      <p:pic>
        <p:nvPicPr>
          <p:cNvPr id="133" name="Google Shape;133;p13"/>
          <p:cNvPicPr preferRelativeResize="0"/>
          <p:nvPr/>
        </p:nvPicPr>
        <p:blipFill>
          <a:blip r:embed="rId3">
            <a:alphaModFix/>
          </a:blip>
          <a:stretch>
            <a:fillRect/>
          </a:stretch>
        </p:blipFill>
        <p:spPr>
          <a:xfrm rot="10800000">
            <a:off x="4594250" y="3786400"/>
            <a:ext cx="4571999" cy="1386282"/>
          </a:xfrm>
          <a:prstGeom prst="rect">
            <a:avLst/>
          </a:prstGeom>
          <a:noFill/>
          <a:ln>
            <a:noFill/>
          </a:ln>
        </p:spPr>
      </p:pic>
      <p:sp>
        <p:nvSpPr>
          <p:cNvPr id="134" name="Google Shape;134;p13"/>
          <p:cNvSpPr/>
          <p:nvPr/>
        </p:nvSpPr>
        <p:spPr>
          <a:xfrm rot="10800000" flipH="1">
            <a:off x="7878125" y="14325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rot="10800000" flipH="1">
            <a:off x="8671625" y="936750"/>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flipH="1">
            <a:off x="461975" y="4139675"/>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192875" y="3870575"/>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66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7"/>
        <p:cNvGrpSpPr/>
        <p:nvPr/>
      </p:nvGrpSpPr>
      <p:grpSpPr>
        <a:xfrm>
          <a:off x="0" y="0"/>
          <a:ext cx="0" cy="0"/>
          <a:chOff x="0" y="0"/>
          <a:chExt cx="0" cy="0"/>
        </a:xfrm>
      </p:grpSpPr>
      <p:pic>
        <p:nvPicPr>
          <p:cNvPr id="48" name="Google Shape;48;p5"/>
          <p:cNvPicPr preferRelativeResize="0"/>
          <p:nvPr/>
        </p:nvPicPr>
        <p:blipFill>
          <a:blip r:embed="rId2">
            <a:alphaModFix/>
          </a:blip>
          <a:stretch>
            <a:fillRect/>
          </a:stretch>
        </p:blipFill>
        <p:spPr>
          <a:xfrm rot="10800000">
            <a:off x="5013600" y="-5"/>
            <a:ext cx="4130401" cy="2969305"/>
          </a:xfrm>
          <a:prstGeom prst="rect">
            <a:avLst/>
          </a:prstGeom>
          <a:noFill/>
          <a:ln>
            <a:noFill/>
          </a:ln>
        </p:spPr>
      </p:pic>
      <p:sp>
        <p:nvSpPr>
          <p:cNvPr id="49" name="Google Shape;49;p5"/>
          <p:cNvSpPr txBox="1">
            <a:spLocks noGrp="1"/>
          </p:cNvSpPr>
          <p:nvPr>
            <p:ph type="title"/>
          </p:nvPr>
        </p:nvSpPr>
        <p:spPr>
          <a:xfrm>
            <a:off x="540000" y="445025"/>
            <a:ext cx="427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0" name="Google Shape;50;p5"/>
          <p:cNvSpPr txBox="1">
            <a:spLocks noGrp="1"/>
          </p:cNvSpPr>
          <p:nvPr>
            <p:ph type="subTitle" idx="1"/>
          </p:nvPr>
        </p:nvSpPr>
        <p:spPr>
          <a:xfrm>
            <a:off x="1101575" y="2847499"/>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subTitle" idx="2"/>
          </p:nvPr>
        </p:nvSpPr>
        <p:spPr>
          <a:xfrm>
            <a:off x="4875925" y="2842300"/>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
          <p:cNvSpPr txBox="1">
            <a:spLocks noGrp="1"/>
          </p:cNvSpPr>
          <p:nvPr>
            <p:ph type="subTitle" idx="3"/>
          </p:nvPr>
        </p:nvSpPr>
        <p:spPr>
          <a:xfrm>
            <a:off x="4875925" y="2431600"/>
            <a:ext cx="1864200" cy="42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subTitle" idx="4"/>
          </p:nvPr>
        </p:nvSpPr>
        <p:spPr>
          <a:xfrm>
            <a:off x="1101575" y="2431600"/>
            <a:ext cx="1864200" cy="4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54" name="Google Shape;54;p5"/>
          <p:cNvPicPr preferRelativeResize="0"/>
          <p:nvPr/>
        </p:nvPicPr>
        <p:blipFill>
          <a:blip r:embed="rId3">
            <a:alphaModFix/>
          </a:blip>
          <a:stretch>
            <a:fillRect/>
          </a:stretch>
        </p:blipFill>
        <p:spPr>
          <a:xfrm flipH="1">
            <a:off x="-6" y="4236650"/>
            <a:ext cx="4130404" cy="906850"/>
          </a:xfrm>
          <a:prstGeom prst="rect">
            <a:avLst/>
          </a:prstGeom>
          <a:noFill/>
          <a:ln>
            <a:noFill/>
          </a:ln>
        </p:spPr>
      </p:pic>
      <p:sp>
        <p:nvSpPr>
          <p:cNvPr id="55" name="Google Shape;55;p5"/>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flipH="1">
            <a:off x="6108546" y="445025"/>
            <a:ext cx="906900" cy="9069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flipH="1">
            <a:off x="8041300" y="579875"/>
            <a:ext cx="363000" cy="3630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13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1pPr>
            <a:lvl2pPr lvl="1">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311700" y="2845150"/>
            <a:ext cx="8520600" cy="17238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marL="914400" lvl="1"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2" r:id="rId3"/>
    <p:sldLayoutId id="2147483669" r:id="rId4"/>
    <p:sldLayoutId id="2147483676" r:id="rId5"/>
    <p:sldLayoutId id="2147483677" r:id="rId6"/>
    <p:sldLayoutId id="2147483678" r:id="rId7"/>
    <p:sldLayoutId id="2147483683" r:id="rId8"/>
    <p:sldLayoutId id="2147483686" r:id="rId9"/>
    <p:sldLayoutId id="2147483687" r:id="rId10"/>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bmp"/><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246434" y="911952"/>
            <a:ext cx="8041532" cy="2842924"/>
          </a:xfrm>
          <a:prstGeom prst="rect">
            <a:avLst/>
          </a:prstGeom>
        </p:spPr>
        <p:txBody>
          <a:bodyPr spcFirstLastPara="1" wrap="square" lIns="91425" tIns="91425" rIns="91425" bIns="91425" anchor="ctr" anchorCtr="0">
            <a:noAutofit/>
          </a:bodyPr>
          <a:lstStyle/>
          <a:p>
            <a:pPr lvl="0" algn="ctr"/>
            <a:r>
              <a:rPr lang="en-US" sz="3600" b="1" dirty="0"/>
              <a:t> </a:t>
            </a:r>
            <a:r>
              <a:rPr lang="en-US" sz="3600" b="1" dirty="0" smtClean="0"/>
              <a:t>TRIỂN KHAI ERP CÔNG TY TNHH SẢN XUẤT THƯƠNG MẠI CÔNG NGHIỆP AVAL</a:t>
            </a:r>
            <a:endParaRPr sz="3600" dirty="0"/>
          </a:p>
        </p:txBody>
      </p:sp>
      <p:sp>
        <p:nvSpPr>
          <p:cNvPr id="3" name="Rectangle 2"/>
          <p:cNvSpPr/>
          <p:nvPr/>
        </p:nvSpPr>
        <p:spPr>
          <a:xfrm>
            <a:off x="4098587" y="3517630"/>
            <a:ext cx="4762500" cy="584775"/>
          </a:xfrm>
          <a:prstGeom prst="rect">
            <a:avLst/>
          </a:prstGeom>
        </p:spPr>
        <p:txBody>
          <a:bodyPr wrap="square">
            <a:spAutoFit/>
          </a:bodyPr>
          <a:lstStyle/>
          <a:p>
            <a:r>
              <a:rPr lang="en-US" sz="1600" b="1" dirty="0">
                <a:solidFill>
                  <a:schemeClr val="bg2"/>
                </a:solidFill>
              </a:rPr>
              <a:t>MÔN HỌC: </a:t>
            </a:r>
            <a:r>
              <a:rPr lang="en-US" sz="1600" b="1" dirty="0" smtClean="0">
                <a:solidFill>
                  <a:schemeClr val="bg2"/>
                </a:solidFill>
              </a:rPr>
              <a:t>HỆ THỐNG HOẠCH ĐỊNH NGUỒN LỰC DOANH NGHIỆP</a:t>
            </a: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hệ kho</a:t>
            </a:r>
            <a:endParaRPr lang="en-US" dirty="0"/>
          </a:p>
        </p:txBody>
      </p:sp>
      <p:sp>
        <p:nvSpPr>
          <p:cNvPr id="3" name="Subtitle 2"/>
          <p:cNvSpPr>
            <a:spLocks noGrp="1"/>
          </p:cNvSpPr>
          <p:nvPr>
            <p:ph type="subTitle" idx="1"/>
          </p:nvPr>
        </p:nvSpPr>
        <p:spPr>
          <a:xfrm>
            <a:off x="682028" y="2126735"/>
            <a:ext cx="3090300" cy="2929357"/>
          </a:xfrm>
        </p:spPr>
        <p:txBody>
          <a:bodyPr/>
          <a:lstStyle/>
          <a:p>
            <a:pPr lvl="0"/>
            <a:r>
              <a:rPr lang="nl-NL" b="1" i="1" dirty="0"/>
              <a:t>Quản lý hệ thống </a:t>
            </a:r>
            <a:r>
              <a:rPr lang="nl-NL" b="1" i="1" dirty="0" smtClean="0"/>
              <a:t>kho</a:t>
            </a:r>
          </a:p>
          <a:p>
            <a:pPr lvl="0"/>
            <a:endParaRPr lang="en-US" b="1" dirty="0"/>
          </a:p>
          <a:p>
            <a:pPr lvl="0"/>
            <a:r>
              <a:rPr lang="nl-NL" b="1" i="1" dirty="0"/>
              <a:t>Bộ mã vật tư, hàng hóa thống </a:t>
            </a:r>
            <a:r>
              <a:rPr lang="nl-NL" b="1" i="1" dirty="0" smtClean="0"/>
              <a:t>nhất</a:t>
            </a:r>
          </a:p>
          <a:p>
            <a:pPr lvl="0"/>
            <a:endParaRPr lang="en-US" b="1" dirty="0"/>
          </a:p>
          <a:p>
            <a:pPr lvl="0"/>
            <a:r>
              <a:rPr lang="nl-NL" b="1" i="1" dirty="0"/>
              <a:t>Phân nhóm vật tư, hàng hóa nhiều </a:t>
            </a:r>
            <a:r>
              <a:rPr lang="nl-NL" b="1" i="1" dirty="0" smtClean="0"/>
              <a:t>chiều</a:t>
            </a:r>
          </a:p>
          <a:p>
            <a:pPr lvl="0"/>
            <a:endParaRPr lang="en-US" b="1" dirty="0"/>
          </a:p>
          <a:p>
            <a:endParaRPr lang="en-US" dirty="0"/>
          </a:p>
        </p:txBody>
      </p:sp>
      <p:sp>
        <p:nvSpPr>
          <p:cNvPr id="4" name="Subtitle 3"/>
          <p:cNvSpPr>
            <a:spLocks noGrp="1"/>
          </p:cNvSpPr>
          <p:nvPr>
            <p:ph type="subTitle" idx="2"/>
          </p:nvPr>
        </p:nvSpPr>
        <p:spPr>
          <a:xfrm>
            <a:off x="4596226" y="2110779"/>
            <a:ext cx="3090300" cy="3149709"/>
          </a:xfrm>
        </p:spPr>
        <p:txBody>
          <a:bodyPr/>
          <a:lstStyle/>
          <a:p>
            <a:r>
              <a:rPr lang="nl-NL" b="1" i="1" dirty="0"/>
              <a:t>Lưu trữ một lượng khá lớn thông tin vật tư, hàng hóa</a:t>
            </a:r>
            <a:endParaRPr lang="en-US" b="1" dirty="0"/>
          </a:p>
          <a:p>
            <a:pPr lvl="0"/>
            <a:endParaRPr lang="nl-NL" b="1" i="1" dirty="0" smtClean="0"/>
          </a:p>
          <a:p>
            <a:pPr lvl="0"/>
            <a:r>
              <a:rPr lang="nl-NL" b="1" i="1" dirty="0" smtClean="0"/>
              <a:t>Hệ </a:t>
            </a:r>
            <a:r>
              <a:rPr lang="nl-NL" b="1" i="1" dirty="0"/>
              <a:t>thống đơn vị tính qui đổi linh </a:t>
            </a:r>
            <a:r>
              <a:rPr lang="nl-NL" b="1" i="1" dirty="0" smtClean="0"/>
              <a:t>động</a:t>
            </a:r>
          </a:p>
          <a:p>
            <a:pPr lvl="0"/>
            <a:endParaRPr lang="en-US" b="1" dirty="0"/>
          </a:p>
          <a:p>
            <a:pPr lvl="0"/>
            <a:r>
              <a:rPr lang="nl-NL" b="1" i="1" dirty="0"/>
              <a:t>Kiểm soát hàng tồn </a:t>
            </a:r>
            <a:r>
              <a:rPr lang="nl-NL" b="1" i="1" dirty="0" smtClean="0"/>
              <a:t>kho</a:t>
            </a:r>
          </a:p>
          <a:p>
            <a:pPr lvl="0"/>
            <a:endParaRPr lang="en-US" b="1" dirty="0"/>
          </a:p>
          <a:p>
            <a:pPr lvl="0"/>
            <a:endParaRPr lang="en-US" b="1" i="1" dirty="0" smtClean="0"/>
          </a:p>
          <a:p>
            <a:endParaRPr lang="en-US" dirty="0"/>
          </a:p>
        </p:txBody>
      </p:sp>
      <p:sp>
        <p:nvSpPr>
          <p:cNvPr id="6" name="Subtitle 5"/>
          <p:cNvSpPr>
            <a:spLocks noGrp="1"/>
          </p:cNvSpPr>
          <p:nvPr>
            <p:ph type="subTitle" idx="4"/>
          </p:nvPr>
        </p:nvSpPr>
        <p:spPr>
          <a:xfrm>
            <a:off x="950967" y="1194471"/>
            <a:ext cx="1864200" cy="425700"/>
          </a:xfrm>
        </p:spPr>
        <p:txBody>
          <a:bodyPr/>
          <a:lstStyle/>
          <a:p>
            <a:r>
              <a:rPr lang="en-US" dirty="0" smtClean="0"/>
              <a:t>Chức năng</a:t>
            </a:r>
            <a:endParaRPr lang="en-US" dirty="0"/>
          </a:p>
        </p:txBody>
      </p:sp>
    </p:spTree>
    <p:extLst>
      <p:ext uri="{BB962C8B-B14F-4D97-AF65-F5344CB8AC3E}">
        <p14:creationId xmlns:p14="http://schemas.microsoft.com/office/powerpoint/2010/main" val="253665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hệ kho</a:t>
            </a:r>
            <a:endParaRPr lang="en-US" dirty="0"/>
          </a:p>
        </p:txBody>
      </p:sp>
      <p:sp>
        <p:nvSpPr>
          <p:cNvPr id="3" name="Subtitle 2"/>
          <p:cNvSpPr>
            <a:spLocks noGrp="1"/>
          </p:cNvSpPr>
          <p:nvPr>
            <p:ph type="subTitle" idx="1"/>
          </p:nvPr>
        </p:nvSpPr>
        <p:spPr>
          <a:xfrm>
            <a:off x="682027" y="2578557"/>
            <a:ext cx="6794537" cy="1928898"/>
          </a:xfrm>
        </p:spPr>
        <p:txBody>
          <a:bodyPr/>
          <a:lstStyle/>
          <a:p>
            <a:r>
              <a:rPr lang="en-US" dirty="0"/>
              <a:t>Hệ thống cung cấp kho lưu trữ, tuyến đường để quản trị hàng tồn kho. Hệ thống cung cấp chứng từ xuất nhập kho, điều chuyển nội bộ đồng thời kết hợp với các phân hệ liên quan như Kế toán để ghi nhận giao dịch, định khoản, báo cáo tình hình lưu trữ kho, tình trạng sản phẩm.</a:t>
            </a:r>
          </a:p>
          <a:p>
            <a:pPr lvl="0"/>
            <a:endParaRPr lang="en-US" b="1" dirty="0"/>
          </a:p>
          <a:p>
            <a:endParaRPr lang="en-US" dirty="0"/>
          </a:p>
        </p:txBody>
      </p:sp>
      <p:sp>
        <p:nvSpPr>
          <p:cNvPr id="6" name="Subtitle 5"/>
          <p:cNvSpPr>
            <a:spLocks noGrp="1"/>
          </p:cNvSpPr>
          <p:nvPr>
            <p:ph type="subTitle" idx="4"/>
          </p:nvPr>
        </p:nvSpPr>
        <p:spPr>
          <a:xfrm>
            <a:off x="918693" y="1721596"/>
            <a:ext cx="2642087" cy="425700"/>
          </a:xfrm>
        </p:spPr>
        <p:txBody>
          <a:bodyPr/>
          <a:lstStyle/>
          <a:p>
            <a:r>
              <a:rPr lang="en-US" dirty="0" smtClean="0"/>
              <a:t>Mô hình Logic</a:t>
            </a:r>
            <a:endParaRPr lang="en-US" dirty="0"/>
          </a:p>
        </p:txBody>
      </p:sp>
    </p:spTree>
    <p:extLst>
      <p:ext uri="{BB962C8B-B14F-4D97-AF65-F5344CB8AC3E}">
        <p14:creationId xmlns:p14="http://schemas.microsoft.com/office/powerpoint/2010/main" val="403603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hệ kho</a:t>
            </a:r>
            <a:endParaRPr lang="en-US" dirty="0"/>
          </a:p>
        </p:txBody>
      </p:sp>
      <p:sp>
        <p:nvSpPr>
          <p:cNvPr id="3" name="Subtitle 2"/>
          <p:cNvSpPr>
            <a:spLocks noGrp="1"/>
          </p:cNvSpPr>
          <p:nvPr>
            <p:ph type="subTitle" idx="1"/>
          </p:nvPr>
        </p:nvSpPr>
        <p:spPr>
          <a:xfrm>
            <a:off x="682027" y="2578557"/>
            <a:ext cx="6794537" cy="1928898"/>
          </a:xfrm>
        </p:spPr>
        <p:txBody>
          <a:bodyPr/>
          <a:lstStyle/>
          <a:p>
            <a:r>
              <a:rPr lang="en-US" dirty="0"/>
              <a:t>Trang bị các máy móc thiết bị phù hợp cho quá trình sản xuất, song song đó là các máy có thể truy cập được phần mềm Odoo trên máy chủ. Nhân viên sẽ được sử dụng phần mềm để lập lệnh sản xuất, nhập vào các số liệu phù hợp cho việc sản xuất, các nguyên vật liệu cần thiết để sản xuất ra sản phẩm (BOM), quản lý thời gian làm việc hiệu quả.</a:t>
            </a:r>
          </a:p>
          <a:p>
            <a:pPr lvl="0"/>
            <a:endParaRPr lang="en-US" b="1" dirty="0"/>
          </a:p>
          <a:p>
            <a:endParaRPr lang="en-US" dirty="0"/>
          </a:p>
        </p:txBody>
      </p:sp>
      <p:sp>
        <p:nvSpPr>
          <p:cNvPr id="6" name="Subtitle 5"/>
          <p:cNvSpPr>
            <a:spLocks noGrp="1"/>
          </p:cNvSpPr>
          <p:nvPr>
            <p:ph type="subTitle" idx="4"/>
          </p:nvPr>
        </p:nvSpPr>
        <p:spPr>
          <a:xfrm>
            <a:off x="918693" y="1721596"/>
            <a:ext cx="3266032" cy="425700"/>
          </a:xfrm>
        </p:spPr>
        <p:txBody>
          <a:bodyPr/>
          <a:lstStyle/>
          <a:p>
            <a:r>
              <a:rPr lang="en-US" dirty="0" smtClean="0"/>
              <a:t>Mô hình Vật lý trong</a:t>
            </a:r>
            <a:endParaRPr lang="en-US" dirty="0"/>
          </a:p>
        </p:txBody>
      </p:sp>
    </p:spTree>
    <p:extLst>
      <p:ext uri="{BB962C8B-B14F-4D97-AF65-F5344CB8AC3E}">
        <p14:creationId xmlns:p14="http://schemas.microsoft.com/office/powerpoint/2010/main" val="278961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hệ kho</a:t>
            </a:r>
            <a:endParaRPr lang="en-US" dirty="0"/>
          </a:p>
        </p:txBody>
      </p:sp>
      <p:sp>
        <p:nvSpPr>
          <p:cNvPr id="3" name="Subtitle 2"/>
          <p:cNvSpPr>
            <a:spLocks noGrp="1"/>
          </p:cNvSpPr>
          <p:nvPr>
            <p:ph type="subTitle" idx="1"/>
          </p:nvPr>
        </p:nvSpPr>
        <p:spPr>
          <a:xfrm>
            <a:off x="682027" y="2578557"/>
            <a:ext cx="6794537" cy="1928898"/>
          </a:xfrm>
        </p:spPr>
        <p:txBody>
          <a:bodyPr/>
          <a:lstStyle/>
          <a:p>
            <a:r>
              <a:rPr lang="en-US" dirty="0"/>
              <a:t>Phòng kế hoạch xem xét các hợp đồng, báo cáo kinh doanh và lên kế hoạch sản xuất sau đó giám đốc ký và đưa ra lệnh sản xuất, sau đó quản kho chuyển nguyên vật liệu và báo cáo tồn kho, tiến hành sản xuất theo yêu cầu, sản phẩm sau khi được sản xuất xong sẽ được chuyển về lại kho để giao hàng cho khách và các đại lý.</a:t>
            </a:r>
          </a:p>
          <a:p>
            <a:pPr lvl="0"/>
            <a:endParaRPr lang="en-US" b="1" dirty="0"/>
          </a:p>
          <a:p>
            <a:endParaRPr lang="en-US" dirty="0"/>
          </a:p>
        </p:txBody>
      </p:sp>
      <p:sp>
        <p:nvSpPr>
          <p:cNvPr id="6" name="Subtitle 5"/>
          <p:cNvSpPr>
            <a:spLocks noGrp="1"/>
          </p:cNvSpPr>
          <p:nvPr>
            <p:ph type="subTitle" idx="4"/>
          </p:nvPr>
        </p:nvSpPr>
        <p:spPr>
          <a:xfrm>
            <a:off x="918693" y="1721596"/>
            <a:ext cx="3621034" cy="425700"/>
          </a:xfrm>
        </p:spPr>
        <p:txBody>
          <a:bodyPr/>
          <a:lstStyle/>
          <a:p>
            <a:r>
              <a:rPr lang="en-US" dirty="0" smtClean="0"/>
              <a:t>Mô hình Vật lý ngoài</a:t>
            </a:r>
            <a:endParaRPr lang="en-US" dirty="0"/>
          </a:p>
        </p:txBody>
      </p:sp>
    </p:spTree>
    <p:extLst>
      <p:ext uri="{BB962C8B-B14F-4D97-AF65-F5344CB8AC3E}">
        <p14:creationId xmlns:p14="http://schemas.microsoft.com/office/powerpoint/2010/main" val="2106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hệ </a:t>
            </a:r>
            <a:r>
              <a:rPr lang="en-US" dirty="0" smtClean="0"/>
              <a:t>sản xuất</a:t>
            </a:r>
            <a:endParaRPr lang="en-US" dirty="0"/>
          </a:p>
        </p:txBody>
      </p:sp>
      <p:sp>
        <p:nvSpPr>
          <p:cNvPr id="3" name="Subtitle 2"/>
          <p:cNvSpPr>
            <a:spLocks noGrp="1"/>
          </p:cNvSpPr>
          <p:nvPr>
            <p:ph type="subTitle" idx="1"/>
          </p:nvPr>
        </p:nvSpPr>
        <p:spPr>
          <a:xfrm>
            <a:off x="682028" y="2126735"/>
            <a:ext cx="3090300" cy="2929357"/>
          </a:xfrm>
        </p:spPr>
        <p:txBody>
          <a:bodyPr/>
          <a:lstStyle/>
          <a:p>
            <a:pPr lvl="0"/>
            <a:r>
              <a:rPr lang="nl-NL" b="1" i="1" dirty="0" smtClean="0"/>
              <a:t>Tập hợp yêu cầu sản xuất</a:t>
            </a:r>
          </a:p>
          <a:p>
            <a:pPr lvl="0"/>
            <a:endParaRPr lang="en-US" b="1" dirty="0"/>
          </a:p>
          <a:p>
            <a:pPr lvl="0"/>
            <a:r>
              <a:rPr lang="nl-NL" b="1" i="1" dirty="0" smtClean="0"/>
              <a:t>Lập kế hoạch sản xuất</a:t>
            </a:r>
          </a:p>
          <a:p>
            <a:pPr lvl="0"/>
            <a:endParaRPr lang="en-US" b="1" dirty="0"/>
          </a:p>
          <a:p>
            <a:pPr lvl="0"/>
            <a:r>
              <a:rPr lang="nl-NL" b="1" i="1" dirty="0" smtClean="0"/>
              <a:t>Hoạch  định nhu cầu NVL</a:t>
            </a:r>
          </a:p>
          <a:p>
            <a:pPr lvl="0"/>
            <a:endParaRPr lang="en-US" b="1" dirty="0"/>
          </a:p>
          <a:p>
            <a:endParaRPr lang="en-US" dirty="0"/>
          </a:p>
        </p:txBody>
      </p:sp>
      <p:sp>
        <p:nvSpPr>
          <p:cNvPr id="4" name="Subtitle 3"/>
          <p:cNvSpPr>
            <a:spLocks noGrp="1"/>
          </p:cNvSpPr>
          <p:nvPr>
            <p:ph type="subTitle" idx="2"/>
          </p:nvPr>
        </p:nvSpPr>
        <p:spPr>
          <a:xfrm>
            <a:off x="4596226" y="2110779"/>
            <a:ext cx="3090300" cy="3149709"/>
          </a:xfrm>
        </p:spPr>
        <p:txBody>
          <a:bodyPr/>
          <a:lstStyle/>
          <a:p>
            <a:r>
              <a:rPr lang="en-US" b="1" i="1" dirty="0" smtClean="0"/>
              <a:t>Định mức NVL </a:t>
            </a:r>
            <a:endParaRPr lang="en-US" b="1" dirty="0"/>
          </a:p>
          <a:p>
            <a:pPr lvl="0"/>
            <a:endParaRPr lang="nl-NL" b="1" i="1" dirty="0" smtClean="0"/>
          </a:p>
          <a:p>
            <a:pPr lvl="0"/>
            <a:r>
              <a:rPr lang="nl-NL" b="1" i="1" dirty="0" smtClean="0"/>
              <a:t>Quản lý quy trình sản xuất</a:t>
            </a:r>
          </a:p>
          <a:p>
            <a:pPr lvl="0"/>
            <a:endParaRPr lang="en-US" b="1" dirty="0"/>
          </a:p>
          <a:p>
            <a:pPr lvl="0"/>
            <a:r>
              <a:rPr lang="nl-NL" b="1" i="1" dirty="0" smtClean="0"/>
              <a:t>Tính giá thành sản xuất</a:t>
            </a:r>
          </a:p>
          <a:p>
            <a:pPr lvl="0"/>
            <a:endParaRPr lang="en-US" b="1" dirty="0"/>
          </a:p>
          <a:p>
            <a:pPr lvl="0"/>
            <a:endParaRPr lang="en-US" b="1" i="1" dirty="0" smtClean="0"/>
          </a:p>
          <a:p>
            <a:endParaRPr lang="en-US" dirty="0"/>
          </a:p>
        </p:txBody>
      </p:sp>
      <p:sp>
        <p:nvSpPr>
          <p:cNvPr id="6" name="Subtitle 5"/>
          <p:cNvSpPr>
            <a:spLocks noGrp="1"/>
          </p:cNvSpPr>
          <p:nvPr>
            <p:ph type="subTitle" idx="4"/>
          </p:nvPr>
        </p:nvSpPr>
        <p:spPr>
          <a:xfrm>
            <a:off x="950967" y="1194471"/>
            <a:ext cx="1864200" cy="425700"/>
          </a:xfrm>
        </p:spPr>
        <p:txBody>
          <a:bodyPr/>
          <a:lstStyle/>
          <a:p>
            <a:r>
              <a:rPr lang="en-US" dirty="0" smtClean="0"/>
              <a:t>Chức năng</a:t>
            </a:r>
            <a:endParaRPr lang="en-US" dirty="0"/>
          </a:p>
        </p:txBody>
      </p:sp>
    </p:spTree>
    <p:extLst>
      <p:ext uri="{BB962C8B-B14F-4D97-AF65-F5344CB8AC3E}">
        <p14:creationId xmlns:p14="http://schemas.microsoft.com/office/powerpoint/2010/main" val="303118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hệ </a:t>
            </a:r>
            <a:r>
              <a:rPr lang="en-US" dirty="0" smtClean="0"/>
              <a:t>sản xuất</a:t>
            </a:r>
            <a:endParaRPr lang="en-US" dirty="0"/>
          </a:p>
        </p:txBody>
      </p:sp>
      <p:sp>
        <p:nvSpPr>
          <p:cNvPr id="3" name="Subtitle 2"/>
          <p:cNvSpPr>
            <a:spLocks noGrp="1"/>
          </p:cNvSpPr>
          <p:nvPr>
            <p:ph type="subTitle" idx="1"/>
          </p:nvPr>
        </p:nvSpPr>
        <p:spPr>
          <a:xfrm>
            <a:off x="682027" y="2578557"/>
            <a:ext cx="6794537" cy="1928898"/>
          </a:xfrm>
        </p:spPr>
        <p:txBody>
          <a:bodyPr/>
          <a:lstStyle/>
          <a:p>
            <a:r>
              <a:rPr lang="en-US" dirty="0"/>
              <a:t>Hệ thống cung cấp nghiệp vụ quản trị phân hệ sản xuất từ năng lực sản xuất, định mức nguyên vật liệu, lệnh sản xuất cùng với quy trình sản xuất rõ ràng. Kết hợp với các phân hệ liên quan để đưa ra báo cáo tình hình sản xuất của công ty.</a:t>
            </a:r>
          </a:p>
          <a:p>
            <a:pPr lvl="0"/>
            <a:endParaRPr lang="en-US" b="1" dirty="0"/>
          </a:p>
          <a:p>
            <a:endParaRPr lang="en-US" dirty="0"/>
          </a:p>
        </p:txBody>
      </p:sp>
      <p:sp>
        <p:nvSpPr>
          <p:cNvPr id="6" name="Subtitle 5"/>
          <p:cNvSpPr>
            <a:spLocks noGrp="1"/>
          </p:cNvSpPr>
          <p:nvPr>
            <p:ph type="subTitle" idx="4"/>
          </p:nvPr>
        </p:nvSpPr>
        <p:spPr>
          <a:xfrm>
            <a:off x="918693" y="1721596"/>
            <a:ext cx="2642087" cy="425700"/>
          </a:xfrm>
        </p:spPr>
        <p:txBody>
          <a:bodyPr/>
          <a:lstStyle/>
          <a:p>
            <a:r>
              <a:rPr lang="en-US" dirty="0" smtClean="0"/>
              <a:t>Mô hình Logic</a:t>
            </a:r>
            <a:endParaRPr lang="en-US" dirty="0"/>
          </a:p>
        </p:txBody>
      </p:sp>
    </p:spTree>
    <p:extLst>
      <p:ext uri="{BB962C8B-B14F-4D97-AF65-F5344CB8AC3E}">
        <p14:creationId xmlns:p14="http://schemas.microsoft.com/office/powerpoint/2010/main" val="1202248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hệ </a:t>
            </a:r>
            <a:r>
              <a:rPr lang="en-US" dirty="0" smtClean="0"/>
              <a:t>sản xuất</a:t>
            </a:r>
            <a:endParaRPr lang="en-US" dirty="0"/>
          </a:p>
        </p:txBody>
      </p:sp>
      <p:sp>
        <p:nvSpPr>
          <p:cNvPr id="3" name="Subtitle 2"/>
          <p:cNvSpPr>
            <a:spLocks noGrp="1"/>
          </p:cNvSpPr>
          <p:nvPr>
            <p:ph type="subTitle" idx="1"/>
          </p:nvPr>
        </p:nvSpPr>
        <p:spPr>
          <a:xfrm>
            <a:off x="682027" y="2578557"/>
            <a:ext cx="6794537" cy="1928898"/>
          </a:xfrm>
        </p:spPr>
        <p:txBody>
          <a:bodyPr/>
          <a:lstStyle/>
          <a:p>
            <a:r>
              <a:rPr lang="en-US" dirty="0"/>
              <a:t>Trang bị các máy móc thiết bị phù hợp cho quá trình kiểm tra kho , song song đó là các máy có thể truy cập được phần mềm Odoo trên máy chủ. Nhân viên sẽ được sử dụng phần mềm để lập lệnh kiểm tra kho, nhập vào các số liệu phù hợp cho việc kiểm kho, quản lý hang tồn kho hiệu quả.</a:t>
            </a:r>
          </a:p>
          <a:p>
            <a:pPr lvl="0"/>
            <a:endParaRPr lang="en-US" b="1" dirty="0"/>
          </a:p>
          <a:p>
            <a:endParaRPr lang="en-US" dirty="0"/>
          </a:p>
        </p:txBody>
      </p:sp>
      <p:sp>
        <p:nvSpPr>
          <p:cNvPr id="6" name="Subtitle 5"/>
          <p:cNvSpPr>
            <a:spLocks noGrp="1"/>
          </p:cNvSpPr>
          <p:nvPr>
            <p:ph type="subTitle" idx="4"/>
          </p:nvPr>
        </p:nvSpPr>
        <p:spPr>
          <a:xfrm>
            <a:off x="918693" y="1721596"/>
            <a:ext cx="3266032" cy="425700"/>
          </a:xfrm>
        </p:spPr>
        <p:txBody>
          <a:bodyPr/>
          <a:lstStyle/>
          <a:p>
            <a:r>
              <a:rPr lang="en-US" dirty="0" smtClean="0"/>
              <a:t>Mô hình Vật lý trong</a:t>
            </a:r>
            <a:endParaRPr lang="en-US" dirty="0"/>
          </a:p>
        </p:txBody>
      </p:sp>
    </p:spTree>
    <p:extLst>
      <p:ext uri="{BB962C8B-B14F-4D97-AF65-F5344CB8AC3E}">
        <p14:creationId xmlns:p14="http://schemas.microsoft.com/office/powerpoint/2010/main" val="418764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hệ </a:t>
            </a:r>
            <a:r>
              <a:rPr lang="en-US" dirty="0" smtClean="0"/>
              <a:t>sản xuất</a:t>
            </a:r>
            <a:endParaRPr lang="en-US" dirty="0"/>
          </a:p>
        </p:txBody>
      </p:sp>
      <p:sp>
        <p:nvSpPr>
          <p:cNvPr id="3" name="Subtitle 2"/>
          <p:cNvSpPr>
            <a:spLocks noGrp="1"/>
          </p:cNvSpPr>
          <p:nvPr>
            <p:ph type="subTitle" idx="1"/>
          </p:nvPr>
        </p:nvSpPr>
        <p:spPr>
          <a:xfrm>
            <a:off x="682027" y="2578557"/>
            <a:ext cx="6794537" cy="1928898"/>
          </a:xfrm>
        </p:spPr>
        <p:txBody>
          <a:bodyPr/>
          <a:lstStyle/>
          <a:p>
            <a:r>
              <a:rPr lang="en-US" dirty="0"/>
              <a:t>Quản kho chuyển nguyên vật liệu và báo cáo tồn kho, tiến hành sản xuất theo yêu cầu, sản phẩm sau khi được sản xuất xong sẽ được chuyển về lại kho để giao hàng cho khách và các đại lý.</a:t>
            </a:r>
          </a:p>
          <a:p>
            <a:pPr lvl="0"/>
            <a:endParaRPr lang="en-US" b="1" dirty="0"/>
          </a:p>
          <a:p>
            <a:endParaRPr lang="en-US" dirty="0"/>
          </a:p>
        </p:txBody>
      </p:sp>
      <p:sp>
        <p:nvSpPr>
          <p:cNvPr id="6" name="Subtitle 5"/>
          <p:cNvSpPr>
            <a:spLocks noGrp="1"/>
          </p:cNvSpPr>
          <p:nvPr>
            <p:ph type="subTitle" idx="4"/>
          </p:nvPr>
        </p:nvSpPr>
        <p:spPr>
          <a:xfrm>
            <a:off x="918693" y="1721596"/>
            <a:ext cx="3621034" cy="425700"/>
          </a:xfrm>
        </p:spPr>
        <p:txBody>
          <a:bodyPr/>
          <a:lstStyle/>
          <a:p>
            <a:r>
              <a:rPr lang="en-US" dirty="0" smtClean="0"/>
              <a:t>Mô hình Vật lý ngoài</a:t>
            </a:r>
            <a:endParaRPr lang="en-US" dirty="0"/>
          </a:p>
        </p:txBody>
      </p:sp>
    </p:spTree>
    <p:extLst>
      <p:ext uri="{BB962C8B-B14F-4D97-AF65-F5344CB8AC3E}">
        <p14:creationId xmlns:p14="http://schemas.microsoft.com/office/powerpoint/2010/main" val="3597755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1480650" y="1626584"/>
            <a:ext cx="6182700" cy="8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smtClean="0"/>
              <a:t>Phân tích và thiết kế hệ thống</a:t>
            </a:r>
            <a:endParaRPr sz="36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66702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smtClean="0"/>
              <a:t>Use-case </a:t>
            </a:r>
            <a:br>
              <a:rPr lang="en-US" sz="2800" dirty="0" smtClean="0"/>
            </a:br>
            <a:r>
              <a:rPr lang="en-US" sz="2800" dirty="0" smtClean="0"/>
              <a:t>tổng quát</a:t>
            </a:r>
            <a:endParaRPr sz="28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0" y="-1"/>
            <a:ext cx="6562165" cy="6002767"/>
          </a:xfrm>
          <a:prstGeom prst="rect">
            <a:avLst/>
          </a:prstGeom>
        </p:spPr>
      </p:pic>
    </p:spTree>
    <p:extLst>
      <p:ext uri="{BB962C8B-B14F-4D97-AF65-F5344CB8AC3E}">
        <p14:creationId xmlns:p14="http://schemas.microsoft.com/office/powerpoint/2010/main" val="44037108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grpSp>
        <p:nvGrpSpPr>
          <p:cNvPr id="813" name="Google Shape;813;p63"/>
          <p:cNvGrpSpPr/>
          <p:nvPr/>
        </p:nvGrpSpPr>
        <p:grpSpPr>
          <a:xfrm>
            <a:off x="5518034" y="2405346"/>
            <a:ext cx="1657604" cy="1157704"/>
            <a:chOff x="6141030" y="2379722"/>
            <a:chExt cx="2196974" cy="1157704"/>
          </a:xfrm>
        </p:grpSpPr>
        <p:sp>
          <p:nvSpPr>
            <p:cNvPr id="814" name="Google Shape;814;p63"/>
            <p:cNvSpPr/>
            <p:nvPr/>
          </p:nvSpPr>
          <p:spPr>
            <a:xfrm rot="-5400000">
              <a:off x="7118350" y="3016626"/>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5" name="Google Shape;815;p63"/>
            <p:cNvSpPr/>
            <p:nvPr/>
          </p:nvSpPr>
          <p:spPr>
            <a:xfrm>
              <a:off x="7419400" y="3402726"/>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6" name="Google Shape;816;p63"/>
            <p:cNvSpPr/>
            <p:nvPr/>
          </p:nvSpPr>
          <p:spPr>
            <a:xfrm>
              <a:off x="6141030" y="2451275"/>
              <a:ext cx="1929900" cy="474600"/>
            </a:xfrm>
            <a:prstGeom prst="chevron">
              <a:avLst>
                <a:gd name="adj" fmla="val 1493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7" name="Google Shape;817;p63"/>
            <p:cNvSpPr/>
            <p:nvPr/>
          </p:nvSpPr>
          <p:spPr>
            <a:xfrm>
              <a:off x="7720304" y="2379722"/>
              <a:ext cx="617700" cy="617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8" name="Google Shape;818;p63"/>
            <p:cNvSpPr/>
            <p:nvPr/>
          </p:nvSpPr>
          <p:spPr>
            <a:xfrm>
              <a:off x="7853724" y="250717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nvGrpSpPr>
          <p:cNvPr id="819" name="Google Shape;819;p63"/>
          <p:cNvGrpSpPr/>
          <p:nvPr/>
        </p:nvGrpSpPr>
        <p:grpSpPr>
          <a:xfrm>
            <a:off x="3747082" y="1928712"/>
            <a:ext cx="1888961" cy="1111172"/>
            <a:chOff x="4121355" y="1886250"/>
            <a:chExt cx="2315049" cy="1111172"/>
          </a:xfrm>
        </p:grpSpPr>
        <p:sp>
          <p:nvSpPr>
            <p:cNvPr id="820" name="Google Shape;820;p63"/>
            <p:cNvSpPr/>
            <p:nvPr/>
          </p:nvSpPr>
          <p:spPr>
            <a:xfrm rot="-5400000" flipH="1">
              <a:off x="5174950" y="23716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1" name="Google Shape;821;p63"/>
            <p:cNvSpPr/>
            <p:nvPr/>
          </p:nvSpPr>
          <p:spPr>
            <a:xfrm rot="10800000" flipH="1">
              <a:off x="5476000" y="1886250"/>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2" name="Google Shape;822;p63"/>
            <p:cNvSpPr/>
            <p:nvPr/>
          </p:nvSpPr>
          <p:spPr>
            <a:xfrm>
              <a:off x="4121355" y="2451275"/>
              <a:ext cx="1929900" cy="474600"/>
            </a:xfrm>
            <a:prstGeom prst="chevron">
              <a:avLst>
                <a:gd name="adj" fmla="val 1493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3" name="Google Shape;823;p63"/>
            <p:cNvSpPr/>
            <p:nvPr/>
          </p:nvSpPr>
          <p:spPr>
            <a:xfrm>
              <a:off x="5818704" y="2379722"/>
              <a:ext cx="617700" cy="617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24" name="Google Shape;824;p63"/>
            <p:cNvGrpSpPr/>
            <p:nvPr/>
          </p:nvGrpSpPr>
          <p:grpSpPr>
            <a:xfrm>
              <a:off x="5945547" y="2496932"/>
              <a:ext cx="368987" cy="369016"/>
              <a:chOff x="-63259620" y="1930850"/>
              <a:chExt cx="319000" cy="319025"/>
            </a:xfrm>
          </p:grpSpPr>
          <p:sp>
            <p:nvSpPr>
              <p:cNvPr id="825" name="Google Shape;825;p63"/>
              <p:cNvSpPr/>
              <p:nvPr/>
            </p:nvSpPr>
            <p:spPr>
              <a:xfrm>
                <a:off x="-6325962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6" name="Google Shape;826;p63"/>
              <p:cNvSpPr/>
              <p:nvPr/>
            </p:nvSpPr>
            <p:spPr>
              <a:xfrm>
                <a:off x="-6316827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27" name="Google Shape;827;p63"/>
          <p:cNvGrpSpPr/>
          <p:nvPr/>
        </p:nvGrpSpPr>
        <p:grpSpPr>
          <a:xfrm>
            <a:off x="1972308" y="2422660"/>
            <a:ext cx="1821482" cy="1146728"/>
            <a:chOff x="2361140" y="2379722"/>
            <a:chExt cx="2182551" cy="1146728"/>
          </a:xfrm>
        </p:grpSpPr>
        <p:sp>
          <p:nvSpPr>
            <p:cNvPr id="828" name="Google Shape;828;p63"/>
            <p:cNvSpPr/>
            <p:nvPr/>
          </p:nvSpPr>
          <p:spPr>
            <a:xfrm rot="-5400000" flipH="1">
              <a:off x="3338463" y="30570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9" name="Google Shape;829;p63"/>
            <p:cNvSpPr/>
            <p:nvPr/>
          </p:nvSpPr>
          <p:spPr>
            <a:xfrm rot="10800000" flipH="1">
              <a:off x="3642488" y="3391750"/>
              <a:ext cx="134700" cy="134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0" name="Google Shape;830;p63"/>
            <p:cNvSpPr/>
            <p:nvPr/>
          </p:nvSpPr>
          <p:spPr>
            <a:xfrm>
              <a:off x="2361140" y="2451275"/>
              <a:ext cx="1929900" cy="474600"/>
            </a:xfrm>
            <a:prstGeom prst="chevron">
              <a:avLst>
                <a:gd name="adj" fmla="val 14933"/>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1" name="Google Shape;831;p63"/>
            <p:cNvSpPr/>
            <p:nvPr/>
          </p:nvSpPr>
          <p:spPr>
            <a:xfrm>
              <a:off x="3925991" y="2379722"/>
              <a:ext cx="617700" cy="617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32" name="Google Shape;832;p63"/>
            <p:cNvGrpSpPr/>
            <p:nvPr/>
          </p:nvGrpSpPr>
          <p:grpSpPr>
            <a:xfrm>
              <a:off x="4051706" y="2505457"/>
              <a:ext cx="366269" cy="366240"/>
              <a:chOff x="-65180122" y="1914325"/>
              <a:chExt cx="316650" cy="316625"/>
            </a:xfrm>
          </p:grpSpPr>
          <p:sp>
            <p:nvSpPr>
              <p:cNvPr id="833" name="Google Shape;833;p63"/>
              <p:cNvSpPr/>
              <p:nvPr/>
            </p:nvSpPr>
            <p:spPr>
              <a:xfrm>
                <a:off x="-65072997"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4" name="Google Shape;834;p63"/>
              <p:cNvSpPr/>
              <p:nvPr/>
            </p:nvSpPr>
            <p:spPr>
              <a:xfrm>
                <a:off x="-65180122"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35" name="Google Shape;835;p63"/>
          <p:cNvGrpSpPr/>
          <p:nvPr/>
        </p:nvGrpSpPr>
        <p:grpSpPr>
          <a:xfrm>
            <a:off x="25573" y="1938151"/>
            <a:ext cx="1972308" cy="1111172"/>
            <a:chOff x="662325" y="1886250"/>
            <a:chExt cx="1989629" cy="1111172"/>
          </a:xfrm>
        </p:grpSpPr>
        <p:sp>
          <p:nvSpPr>
            <p:cNvPr id="836"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7"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8"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9"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40" name="Google Shape;840;p63"/>
            <p:cNvGrpSpPr/>
            <p:nvPr/>
          </p:nvGrpSpPr>
          <p:grpSpPr>
            <a:xfrm>
              <a:off x="2159959" y="2504531"/>
              <a:ext cx="366269" cy="368091"/>
              <a:chOff x="-62099995" y="2664925"/>
              <a:chExt cx="316650" cy="318225"/>
            </a:xfrm>
          </p:grpSpPr>
          <p:sp>
            <p:nvSpPr>
              <p:cNvPr id="841"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2"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3"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4"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845" name="Google Shape;845;p63"/>
          <p:cNvSpPr txBox="1">
            <a:spLocks noGrp="1"/>
          </p:cNvSpPr>
          <p:nvPr>
            <p:ph type="title"/>
          </p:nvPr>
        </p:nvSpPr>
        <p:spPr>
          <a:xfrm>
            <a:off x="426329" y="173152"/>
            <a:ext cx="556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err="1" smtClean="0">
                <a:solidFill>
                  <a:schemeClr val="tx1"/>
                </a:solidFill>
                <a:latin typeface="Times New Roman" pitchFamily="18" charset="0"/>
                <a:cs typeface="Times New Roman" pitchFamily="18" charset="0"/>
              </a:rPr>
              <a:t>Nội</a:t>
            </a:r>
            <a:r>
              <a:rPr lang="en-US" sz="4000" b="1" dirty="0" smtClean="0">
                <a:solidFill>
                  <a:schemeClr val="tx1"/>
                </a:solidFill>
                <a:latin typeface="Times New Roman" pitchFamily="18" charset="0"/>
                <a:cs typeface="Times New Roman" pitchFamily="18" charset="0"/>
              </a:rPr>
              <a:t> dung </a:t>
            </a:r>
            <a:r>
              <a:rPr lang="en-US" sz="4000" b="1" dirty="0" err="1" smtClean="0">
                <a:solidFill>
                  <a:schemeClr val="tx1"/>
                </a:solidFill>
                <a:latin typeface="Times New Roman" pitchFamily="18" charset="0"/>
                <a:cs typeface="Times New Roman" pitchFamily="18" charset="0"/>
              </a:rPr>
              <a:t>chính</a:t>
            </a:r>
            <a:endParaRPr sz="4000" b="1" dirty="0">
              <a:solidFill>
                <a:schemeClr val="tx1"/>
              </a:solidFill>
              <a:latin typeface="Times New Roman" pitchFamily="18" charset="0"/>
              <a:cs typeface="Times New Roman" pitchFamily="18" charset="0"/>
            </a:endParaRPr>
          </a:p>
        </p:txBody>
      </p:sp>
      <p:sp>
        <p:nvSpPr>
          <p:cNvPr id="846" name="Google Shape;846;p63"/>
          <p:cNvSpPr txBox="1"/>
          <p:nvPr/>
        </p:nvSpPr>
        <p:spPr>
          <a:xfrm>
            <a:off x="285086" y="1214550"/>
            <a:ext cx="2082600" cy="572700"/>
          </a:xfrm>
          <a:prstGeom prst="rect">
            <a:avLst/>
          </a:prstGeom>
          <a:noFill/>
          <a:ln>
            <a:noFill/>
          </a:ln>
        </p:spPr>
        <p:txBody>
          <a:bodyPr spcFirstLastPara="1" wrap="square" lIns="91425" tIns="91425" rIns="91425" bIns="91425" anchor="ctr" anchorCtr="0">
            <a:noAutofit/>
          </a:bodyPr>
          <a:lstStyle/>
          <a:p>
            <a:pPr algn="ctr"/>
            <a:r>
              <a:rPr lang="en-US" sz="1600" b="1" dirty="0">
                <a:solidFill>
                  <a:schemeClr val="tx1"/>
                </a:solidFill>
                <a:latin typeface="Times New Roman" pitchFamily="18" charset="0"/>
                <a:cs typeface="Times New Roman" pitchFamily="18" charset="0"/>
              </a:rPr>
              <a:t>GIỚI THIỆU </a:t>
            </a:r>
            <a:r>
              <a:rPr lang="en-US" sz="1600" b="1" dirty="0" smtClean="0">
                <a:solidFill>
                  <a:schemeClr val="tx1"/>
                </a:solidFill>
                <a:latin typeface="Times New Roman" pitchFamily="18" charset="0"/>
                <a:cs typeface="Times New Roman" pitchFamily="18" charset="0"/>
              </a:rPr>
              <a:t>CÔNG TY:</a:t>
            </a:r>
            <a:endParaRPr lang="en-US" sz="1600" b="1" dirty="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sz="1600" dirty="0">
              <a:solidFill>
                <a:srgbClr val="FFFFFF"/>
              </a:solidFill>
              <a:latin typeface="Times New Roman" pitchFamily="18" charset="0"/>
              <a:ea typeface="Abel"/>
              <a:cs typeface="Times New Roman" pitchFamily="18" charset="0"/>
              <a:sym typeface="Abel"/>
            </a:endParaRPr>
          </a:p>
        </p:txBody>
      </p:sp>
      <p:sp>
        <p:nvSpPr>
          <p:cNvPr id="847" name="Google Shape;847;p63"/>
          <p:cNvSpPr txBox="1"/>
          <p:nvPr/>
        </p:nvSpPr>
        <p:spPr>
          <a:xfrm>
            <a:off x="2169329" y="3834700"/>
            <a:ext cx="2082600" cy="572700"/>
          </a:xfrm>
          <a:prstGeom prst="rect">
            <a:avLst/>
          </a:prstGeom>
          <a:noFill/>
          <a:ln>
            <a:noFill/>
          </a:ln>
        </p:spPr>
        <p:txBody>
          <a:bodyPr spcFirstLastPara="1" wrap="square" lIns="91425" tIns="91425" rIns="91425" bIns="91425" anchor="ctr" anchorCtr="0">
            <a:noAutofit/>
          </a:bodyPr>
          <a:lstStyle/>
          <a:p>
            <a:pPr algn="ctr"/>
            <a:r>
              <a:rPr lang="en-US" sz="1600" b="1" dirty="0" smtClean="0">
                <a:solidFill>
                  <a:schemeClr val="tx1"/>
                </a:solidFill>
                <a:latin typeface="Times New Roman" pitchFamily="18" charset="0"/>
                <a:cs typeface="Times New Roman" pitchFamily="18" charset="0"/>
              </a:rPr>
              <a:t> MÔ TẢ PHÂN HỆ</a:t>
            </a:r>
            <a:endParaRPr lang="en-US" sz="1600" b="1" dirty="0">
              <a:solidFill>
                <a:schemeClr val="tx1"/>
              </a:solidFill>
              <a:latin typeface="Times New Roman" pitchFamily="18" charset="0"/>
              <a:cs typeface="Times New Roman" pitchFamily="18" charset="0"/>
            </a:endParaRPr>
          </a:p>
        </p:txBody>
      </p:sp>
      <p:sp>
        <p:nvSpPr>
          <p:cNvPr id="848" name="Google Shape;848;p63"/>
          <p:cNvSpPr txBox="1"/>
          <p:nvPr/>
        </p:nvSpPr>
        <p:spPr>
          <a:xfrm>
            <a:off x="3903433" y="1096225"/>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PHÂN TÍCH VÀ THIẾT KẾ HỆ THỐNG:</a:t>
            </a:r>
            <a:endParaRPr lang="en-US" sz="1600" b="1" dirty="0">
              <a:solidFill>
                <a:schemeClr val="tx1"/>
              </a:solidFill>
              <a:latin typeface="Times New Roman" pitchFamily="18" charset="0"/>
              <a:cs typeface="Times New Roman" pitchFamily="18" charset="0"/>
            </a:endParaRPr>
          </a:p>
        </p:txBody>
      </p:sp>
      <p:sp>
        <p:nvSpPr>
          <p:cNvPr id="849" name="Google Shape;849;p63"/>
          <p:cNvSpPr txBox="1"/>
          <p:nvPr/>
        </p:nvSpPr>
        <p:spPr>
          <a:xfrm>
            <a:off x="5697003" y="3834700"/>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CẤU HÌNH ERP TRÊN ODOO:</a:t>
            </a:r>
            <a:endParaRPr lang="en-US" sz="1600" b="1" dirty="0">
              <a:solidFill>
                <a:schemeClr val="tx1"/>
              </a:solidFill>
              <a:latin typeface="Times New Roman" pitchFamily="18" charset="0"/>
              <a:cs typeface="Times New Roman" pitchFamily="18" charset="0"/>
            </a:endParaRPr>
          </a:p>
        </p:txBody>
      </p:sp>
      <p:sp>
        <p:nvSpPr>
          <p:cNvPr id="851" name="Google Shape;851;p63"/>
          <p:cNvSpPr txBox="1"/>
          <p:nvPr/>
        </p:nvSpPr>
        <p:spPr>
          <a:xfrm>
            <a:off x="285086" y="2503289"/>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a:t>
            </a:r>
            <a:endParaRPr sz="2800" b="1" dirty="0">
              <a:solidFill>
                <a:srgbClr val="FFFFFF"/>
              </a:solidFill>
              <a:latin typeface="Times New Roman" pitchFamily="18" charset="0"/>
              <a:ea typeface="Alata"/>
              <a:cs typeface="Times New Roman" pitchFamily="18" charset="0"/>
              <a:sym typeface="Alata"/>
            </a:endParaRPr>
          </a:p>
        </p:txBody>
      </p:sp>
      <p:sp>
        <p:nvSpPr>
          <p:cNvPr id="852" name="Google Shape;852;p63"/>
          <p:cNvSpPr txBox="1"/>
          <p:nvPr/>
        </p:nvSpPr>
        <p:spPr>
          <a:xfrm>
            <a:off x="2167793" y="2476623"/>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solidFill>
                  <a:schemeClr val="bg1"/>
                </a:solidFill>
                <a:latin typeface="Times New Roman" pitchFamily="18" charset="0"/>
                <a:ea typeface="Alata"/>
                <a:cs typeface="Times New Roman" pitchFamily="18" charset="0"/>
                <a:sym typeface="Alata"/>
              </a:rPr>
              <a:t>II</a:t>
            </a:r>
            <a:endParaRPr sz="2800" dirty="0">
              <a:solidFill>
                <a:schemeClr val="bg1"/>
              </a:solidFill>
              <a:latin typeface="Times New Roman" pitchFamily="18" charset="0"/>
              <a:ea typeface="Alata"/>
              <a:cs typeface="Times New Roman" pitchFamily="18" charset="0"/>
              <a:sym typeface="Alata"/>
            </a:endParaRPr>
          </a:p>
        </p:txBody>
      </p:sp>
      <p:sp>
        <p:nvSpPr>
          <p:cNvPr id="853" name="Google Shape;853;p63"/>
          <p:cNvSpPr txBox="1"/>
          <p:nvPr/>
        </p:nvSpPr>
        <p:spPr>
          <a:xfrm>
            <a:off x="4056231" y="2499376"/>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III</a:t>
            </a:r>
            <a:endParaRPr sz="2800" b="1" dirty="0">
              <a:solidFill>
                <a:schemeClr val="bg1"/>
              </a:solidFill>
              <a:latin typeface="Times New Roman" pitchFamily="18" charset="0"/>
              <a:ea typeface="Alata"/>
              <a:cs typeface="Times New Roman" pitchFamily="18" charset="0"/>
              <a:sym typeface="Alata"/>
            </a:endParaRPr>
          </a:p>
        </p:txBody>
      </p:sp>
      <p:grpSp>
        <p:nvGrpSpPr>
          <p:cNvPr id="43" name="Google Shape;835;p63"/>
          <p:cNvGrpSpPr/>
          <p:nvPr/>
        </p:nvGrpSpPr>
        <p:grpSpPr>
          <a:xfrm>
            <a:off x="7154371" y="1897624"/>
            <a:ext cx="1989629" cy="1111172"/>
            <a:chOff x="662325" y="1886250"/>
            <a:chExt cx="1989629" cy="1111172"/>
          </a:xfrm>
        </p:grpSpPr>
        <p:sp>
          <p:nvSpPr>
            <p:cNvPr id="44"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5"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6"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7"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48" name="Google Shape;840;p63"/>
            <p:cNvGrpSpPr/>
            <p:nvPr/>
          </p:nvGrpSpPr>
          <p:grpSpPr>
            <a:xfrm>
              <a:off x="2159959" y="2504531"/>
              <a:ext cx="366269" cy="368091"/>
              <a:chOff x="-62099995" y="2664925"/>
              <a:chExt cx="316650" cy="318225"/>
            </a:xfrm>
          </p:grpSpPr>
          <p:sp>
            <p:nvSpPr>
              <p:cNvPr id="49"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0"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1"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2"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2" name="TextBox 1"/>
          <p:cNvSpPr txBox="1"/>
          <p:nvPr/>
        </p:nvSpPr>
        <p:spPr>
          <a:xfrm>
            <a:off x="5955370" y="2556432"/>
            <a:ext cx="782933" cy="523220"/>
          </a:xfrm>
          <a:prstGeom prst="rect">
            <a:avLst/>
          </a:prstGeom>
          <a:noFill/>
        </p:spPr>
        <p:txBody>
          <a:bodyPr wrap="square" rtlCol="0">
            <a:spAutoFit/>
          </a:bodyPr>
          <a:lstStyle/>
          <a:p>
            <a:r>
              <a:rPr lang="en-US" sz="2800" b="1" dirty="0" smtClean="0">
                <a:solidFill>
                  <a:schemeClr val="bg1"/>
                </a:solidFill>
                <a:latin typeface="Times New Roman" pitchFamily="18" charset="0"/>
                <a:cs typeface="Times New Roman" pitchFamily="18" charset="0"/>
              </a:rPr>
              <a:t>IV</a:t>
            </a:r>
            <a:endParaRPr lang="en-US" sz="2800" b="1" dirty="0">
              <a:solidFill>
                <a:schemeClr val="bg1"/>
              </a:solidFill>
              <a:latin typeface="Times New Roman" pitchFamily="18" charset="0"/>
              <a:cs typeface="Times New Roman" pitchFamily="18" charset="0"/>
            </a:endParaRPr>
          </a:p>
        </p:txBody>
      </p:sp>
      <p:sp>
        <p:nvSpPr>
          <p:cNvPr id="3" name="TextBox 2"/>
          <p:cNvSpPr txBox="1"/>
          <p:nvPr/>
        </p:nvSpPr>
        <p:spPr>
          <a:xfrm>
            <a:off x="7641275" y="2493054"/>
            <a:ext cx="533709"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V</a:t>
            </a:r>
            <a:endParaRPr lang="en-US" sz="2800" b="1" dirty="0">
              <a:latin typeface="Times New Roman" pitchFamily="18" charset="0"/>
              <a:cs typeface="Times New Roman" pitchFamily="18" charset="0"/>
            </a:endParaRPr>
          </a:p>
        </p:txBody>
      </p:sp>
      <p:sp>
        <p:nvSpPr>
          <p:cNvPr id="4" name="TextBox 3"/>
          <p:cNvSpPr txBox="1"/>
          <p:nvPr/>
        </p:nvSpPr>
        <p:spPr>
          <a:xfrm>
            <a:off x="7195776" y="1212825"/>
            <a:ext cx="1940797" cy="1169551"/>
          </a:xfrm>
          <a:prstGeom prst="rect">
            <a:avLst/>
          </a:prstGeom>
          <a:noFill/>
        </p:spPr>
        <p:txBody>
          <a:bodyPr wrap="square" rtlCol="0">
            <a:spAutoFit/>
          </a:bodyPr>
          <a:lstStyle/>
          <a:p>
            <a:pPr lvl="2"/>
            <a:r>
              <a:rPr lang="en-US" sz="1800" b="1" dirty="0" smtClean="0">
                <a:solidFill>
                  <a:schemeClr val="tx1"/>
                </a:solidFill>
                <a:latin typeface="Times New Roman" pitchFamily="18" charset="0"/>
                <a:cs typeface="Times New Roman" pitchFamily="18" charset="0"/>
              </a:rPr>
              <a:t>BÁO CÁO, KẾ HOẠCH KINH DOANH:</a:t>
            </a:r>
            <a:endParaRPr lang="en-US" sz="1800" b="1" dirty="0">
              <a:solidFill>
                <a:schemeClr val="tx1"/>
              </a:solidFill>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xuất chuyển kho nội bộ</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282389" y="458115"/>
            <a:ext cx="5760720" cy="4599324"/>
          </a:xfrm>
          <a:prstGeom prst="rect">
            <a:avLst/>
          </a:prstGeom>
        </p:spPr>
      </p:pic>
    </p:spTree>
    <p:extLst>
      <p:ext uri="{BB962C8B-B14F-4D97-AF65-F5344CB8AC3E}">
        <p14:creationId xmlns:p14="http://schemas.microsoft.com/office/powerpoint/2010/main" val="362161662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xuất kho NVL</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422238" y="441063"/>
            <a:ext cx="5760720" cy="4573065"/>
          </a:xfrm>
          <a:prstGeom prst="rect">
            <a:avLst/>
          </a:prstGeom>
        </p:spPr>
      </p:pic>
    </p:spTree>
    <p:extLst>
      <p:ext uri="{BB962C8B-B14F-4D97-AF65-F5344CB8AC3E}">
        <p14:creationId xmlns:p14="http://schemas.microsoft.com/office/powerpoint/2010/main" val="259370428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a:t>
            </a:r>
            <a:r>
              <a:rPr lang="nl-NL" sz="2800" b="1" dirty="0" smtClean="0"/>
              <a:t>sản xuất</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86783" y="623943"/>
            <a:ext cx="5760720" cy="4519557"/>
          </a:xfrm>
          <a:prstGeom prst="rect">
            <a:avLst/>
          </a:prstGeom>
        </p:spPr>
      </p:pic>
    </p:spTree>
    <p:extLst>
      <p:ext uri="{BB962C8B-B14F-4D97-AF65-F5344CB8AC3E}">
        <p14:creationId xmlns:p14="http://schemas.microsoft.com/office/powerpoint/2010/main" val="3703548939"/>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1480650" y="1626584"/>
            <a:ext cx="6182700" cy="8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smtClean="0"/>
              <a:t>ODOO</a:t>
            </a:r>
            <a:endParaRPr sz="36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788271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540288" y="1867550"/>
            <a:ext cx="2704800" cy="16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Phân hệ Kho</a:t>
            </a:r>
            <a:endParaRPr dirty="0"/>
          </a:p>
        </p:txBody>
      </p:sp>
      <p:sp>
        <p:nvSpPr>
          <p:cNvPr id="422" name="Google Shape;422;p37"/>
          <p:cNvSpPr txBox="1">
            <a:spLocks noGrp="1"/>
          </p:cNvSpPr>
          <p:nvPr>
            <p:ph type="subTitle" idx="2"/>
          </p:nvPr>
        </p:nvSpPr>
        <p:spPr>
          <a:xfrm>
            <a:off x="5016193" y="674401"/>
            <a:ext cx="3969481"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Tạo WareHouse</a:t>
            </a:r>
            <a:endParaRPr dirty="0"/>
          </a:p>
        </p:txBody>
      </p:sp>
      <p:sp>
        <p:nvSpPr>
          <p:cNvPr id="424" name="Google Shape;424;p37"/>
          <p:cNvSpPr txBox="1">
            <a:spLocks noGrp="1"/>
          </p:cNvSpPr>
          <p:nvPr>
            <p:ph type="subTitle" idx="4"/>
          </p:nvPr>
        </p:nvSpPr>
        <p:spPr>
          <a:xfrm>
            <a:off x="5005435" y="1370855"/>
            <a:ext cx="2959200"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Tạo Location</a:t>
            </a:r>
            <a:endParaRPr dirty="0"/>
          </a:p>
        </p:txBody>
      </p:sp>
      <p:sp>
        <p:nvSpPr>
          <p:cNvPr id="426" name="Google Shape;426;p37"/>
          <p:cNvSpPr txBox="1">
            <a:spLocks noGrp="1"/>
          </p:cNvSpPr>
          <p:nvPr>
            <p:ph type="subTitle" idx="6"/>
          </p:nvPr>
        </p:nvSpPr>
        <p:spPr>
          <a:xfrm>
            <a:off x="5091497" y="2115445"/>
            <a:ext cx="2959200"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Quản trị tồn kho	</a:t>
            </a:r>
            <a:endParaRPr dirty="0"/>
          </a:p>
        </p:txBody>
      </p:sp>
      <p:sp>
        <p:nvSpPr>
          <p:cNvPr id="427" name="Google Shape;427;p37"/>
          <p:cNvSpPr txBox="1">
            <a:spLocks noGrp="1"/>
          </p:cNvSpPr>
          <p:nvPr>
            <p:ph type="title" idx="7"/>
          </p:nvPr>
        </p:nvSpPr>
        <p:spPr>
          <a:xfrm>
            <a:off x="4152213" y="644557"/>
            <a:ext cx="770400" cy="54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28" name="Google Shape;428;p37"/>
          <p:cNvSpPr txBox="1">
            <a:spLocks noGrp="1"/>
          </p:cNvSpPr>
          <p:nvPr>
            <p:ph type="title" idx="8"/>
          </p:nvPr>
        </p:nvSpPr>
        <p:spPr>
          <a:xfrm>
            <a:off x="4123700" y="1349651"/>
            <a:ext cx="770400" cy="54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29" name="Google Shape;429;p37"/>
          <p:cNvSpPr txBox="1">
            <a:spLocks noGrp="1"/>
          </p:cNvSpPr>
          <p:nvPr>
            <p:ph type="title" idx="9"/>
          </p:nvPr>
        </p:nvSpPr>
        <p:spPr>
          <a:xfrm>
            <a:off x="4173729" y="2080288"/>
            <a:ext cx="770400" cy="54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 name="Google Shape;427;p37"/>
          <p:cNvSpPr txBox="1">
            <a:spLocks/>
          </p:cNvSpPr>
          <p:nvPr/>
        </p:nvSpPr>
        <p:spPr>
          <a:xfrm>
            <a:off x="4152213" y="2797879"/>
            <a:ext cx="770400" cy="54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dirty="0" smtClean="0"/>
              <a:t>04</a:t>
            </a:r>
            <a:endParaRPr lang="en" dirty="0"/>
          </a:p>
        </p:txBody>
      </p:sp>
      <p:sp>
        <p:nvSpPr>
          <p:cNvPr id="11" name="Google Shape;426;p37"/>
          <p:cNvSpPr txBox="1">
            <a:spLocks noGrp="1"/>
          </p:cNvSpPr>
          <p:nvPr>
            <p:ph type="subTitle" idx="6"/>
          </p:nvPr>
        </p:nvSpPr>
        <p:spPr>
          <a:xfrm>
            <a:off x="5091497" y="2842279"/>
            <a:ext cx="2959200"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Nhập xuất kho</a:t>
            </a:r>
            <a:endParaRPr dirty="0"/>
          </a:p>
        </p:txBody>
      </p:sp>
      <p:sp>
        <p:nvSpPr>
          <p:cNvPr id="12" name="Google Shape;426;p37"/>
          <p:cNvSpPr txBox="1">
            <a:spLocks noGrp="1"/>
          </p:cNvSpPr>
          <p:nvPr>
            <p:ph type="subTitle" idx="6"/>
          </p:nvPr>
        </p:nvSpPr>
        <p:spPr>
          <a:xfrm>
            <a:off x="5102255" y="3565479"/>
            <a:ext cx="2959200"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Điều chuyển kho</a:t>
            </a:r>
            <a:endParaRPr dirty="0"/>
          </a:p>
        </p:txBody>
      </p:sp>
      <p:sp>
        <p:nvSpPr>
          <p:cNvPr id="13" name="Google Shape;426;p37"/>
          <p:cNvSpPr txBox="1">
            <a:spLocks noGrp="1"/>
          </p:cNvSpPr>
          <p:nvPr>
            <p:ph type="subTitle" idx="6"/>
          </p:nvPr>
        </p:nvSpPr>
        <p:spPr>
          <a:xfrm>
            <a:off x="5114805" y="4242583"/>
            <a:ext cx="2959200"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Bổ sung hàng hóa</a:t>
            </a:r>
            <a:endParaRPr dirty="0"/>
          </a:p>
        </p:txBody>
      </p:sp>
      <p:sp>
        <p:nvSpPr>
          <p:cNvPr id="14" name="Google Shape;427;p37"/>
          <p:cNvSpPr txBox="1">
            <a:spLocks/>
          </p:cNvSpPr>
          <p:nvPr/>
        </p:nvSpPr>
        <p:spPr>
          <a:xfrm>
            <a:off x="4152213" y="3521079"/>
            <a:ext cx="770400" cy="54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dirty="0" smtClean="0"/>
              <a:t>05</a:t>
            </a:r>
            <a:endParaRPr lang="en" dirty="0"/>
          </a:p>
        </p:txBody>
      </p:sp>
      <p:sp>
        <p:nvSpPr>
          <p:cNvPr id="15" name="Google Shape;427;p37"/>
          <p:cNvSpPr txBox="1">
            <a:spLocks/>
          </p:cNvSpPr>
          <p:nvPr/>
        </p:nvSpPr>
        <p:spPr>
          <a:xfrm>
            <a:off x="4152213" y="4220383"/>
            <a:ext cx="770400" cy="54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dirty="0" smtClean="0"/>
              <a:t>06</a:t>
            </a:r>
            <a:endParaRPr lang="en" dirty="0"/>
          </a:p>
        </p:txBody>
      </p:sp>
    </p:spTree>
    <p:extLst>
      <p:ext uri="{BB962C8B-B14F-4D97-AF65-F5344CB8AC3E}">
        <p14:creationId xmlns:p14="http://schemas.microsoft.com/office/powerpoint/2010/main" val="409124038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540288" y="1867550"/>
            <a:ext cx="2704800" cy="16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Phân hệ Sản xuất</a:t>
            </a:r>
            <a:endParaRPr dirty="0"/>
          </a:p>
        </p:txBody>
      </p:sp>
      <p:sp>
        <p:nvSpPr>
          <p:cNvPr id="422" name="Google Shape;422;p37"/>
          <p:cNvSpPr txBox="1">
            <a:spLocks noGrp="1"/>
          </p:cNvSpPr>
          <p:nvPr>
            <p:ph type="subTitle" idx="2"/>
          </p:nvPr>
        </p:nvSpPr>
        <p:spPr>
          <a:xfrm>
            <a:off x="5091497" y="846523"/>
            <a:ext cx="3969481"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Tạo Work Center</a:t>
            </a:r>
            <a:endParaRPr dirty="0"/>
          </a:p>
        </p:txBody>
      </p:sp>
      <p:sp>
        <p:nvSpPr>
          <p:cNvPr id="424" name="Google Shape;424;p37"/>
          <p:cNvSpPr txBox="1">
            <a:spLocks noGrp="1"/>
          </p:cNvSpPr>
          <p:nvPr>
            <p:ph type="subTitle" idx="4"/>
          </p:nvPr>
        </p:nvSpPr>
        <p:spPr>
          <a:xfrm>
            <a:off x="5091497" y="1682826"/>
            <a:ext cx="2959200"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Tạo BOM</a:t>
            </a:r>
            <a:endParaRPr dirty="0"/>
          </a:p>
        </p:txBody>
      </p:sp>
      <p:sp>
        <p:nvSpPr>
          <p:cNvPr id="426" name="Google Shape;426;p37"/>
          <p:cNvSpPr txBox="1">
            <a:spLocks noGrp="1"/>
          </p:cNvSpPr>
          <p:nvPr>
            <p:ph type="subTitle" idx="6"/>
          </p:nvPr>
        </p:nvSpPr>
        <p:spPr>
          <a:xfrm>
            <a:off x="5091497" y="2416659"/>
            <a:ext cx="2959200"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Tạo lệnh sản xuất	</a:t>
            </a:r>
            <a:endParaRPr dirty="0"/>
          </a:p>
        </p:txBody>
      </p:sp>
      <p:sp>
        <p:nvSpPr>
          <p:cNvPr id="427" name="Google Shape;427;p37"/>
          <p:cNvSpPr txBox="1">
            <a:spLocks noGrp="1"/>
          </p:cNvSpPr>
          <p:nvPr>
            <p:ph type="title" idx="7"/>
          </p:nvPr>
        </p:nvSpPr>
        <p:spPr>
          <a:xfrm>
            <a:off x="4265516" y="827437"/>
            <a:ext cx="770400" cy="54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28" name="Google Shape;428;p37"/>
          <p:cNvSpPr txBox="1">
            <a:spLocks noGrp="1"/>
          </p:cNvSpPr>
          <p:nvPr>
            <p:ph type="title" idx="8"/>
          </p:nvPr>
        </p:nvSpPr>
        <p:spPr>
          <a:xfrm>
            <a:off x="4261756" y="1618592"/>
            <a:ext cx="770400" cy="54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29" name="Google Shape;429;p37"/>
          <p:cNvSpPr txBox="1">
            <a:spLocks noGrp="1"/>
          </p:cNvSpPr>
          <p:nvPr>
            <p:ph type="title" idx="9"/>
          </p:nvPr>
        </p:nvSpPr>
        <p:spPr>
          <a:xfrm>
            <a:off x="4245793" y="2392260"/>
            <a:ext cx="770400" cy="54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 name="Google Shape;427;p37"/>
          <p:cNvSpPr txBox="1">
            <a:spLocks/>
          </p:cNvSpPr>
          <p:nvPr/>
        </p:nvSpPr>
        <p:spPr>
          <a:xfrm>
            <a:off x="4321097" y="3174397"/>
            <a:ext cx="770400" cy="54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dirty="0" smtClean="0"/>
              <a:t>04</a:t>
            </a:r>
            <a:endParaRPr lang="en" dirty="0"/>
          </a:p>
        </p:txBody>
      </p:sp>
      <p:sp>
        <p:nvSpPr>
          <p:cNvPr id="11" name="Google Shape;426;p37"/>
          <p:cNvSpPr txBox="1">
            <a:spLocks noGrp="1"/>
          </p:cNvSpPr>
          <p:nvPr>
            <p:ph type="subTitle" idx="6"/>
          </p:nvPr>
        </p:nvSpPr>
        <p:spPr>
          <a:xfrm>
            <a:off x="5091497" y="3218797"/>
            <a:ext cx="2959200"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Work Orders</a:t>
            </a:r>
            <a:endParaRPr dirty="0"/>
          </a:p>
        </p:txBody>
      </p:sp>
    </p:spTree>
    <p:extLst>
      <p:ext uri="{BB962C8B-B14F-4D97-AF65-F5344CB8AC3E}">
        <p14:creationId xmlns:p14="http://schemas.microsoft.com/office/powerpoint/2010/main" val="2282719819"/>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5"/>
          <p:cNvSpPr txBox="1">
            <a:spLocks noGrp="1"/>
          </p:cNvSpPr>
          <p:nvPr>
            <p:ph type="title"/>
          </p:nvPr>
        </p:nvSpPr>
        <p:spPr>
          <a:xfrm>
            <a:off x="405703" y="170485"/>
            <a:ext cx="5568600" cy="572700"/>
          </a:xfrm>
          <a:prstGeom prst="rect">
            <a:avLst/>
          </a:prstGeom>
        </p:spPr>
        <p:txBody>
          <a:bodyPr spcFirstLastPara="1" wrap="square" lIns="91425" tIns="91425" rIns="91425" bIns="91425" anchor="t" anchorCtr="0">
            <a:noAutofit/>
          </a:bodyPr>
          <a:lstStyle/>
          <a:p>
            <a:pPr lvl="0"/>
            <a:r>
              <a:rPr lang="en-US" sz="3200" b="1" dirty="0">
                <a:latin typeface="Comfortaa" charset="0"/>
              </a:rPr>
              <a:t>BÁO CÁO TÀI CHÍNH</a:t>
            </a:r>
            <a:endParaRPr sz="3200" dirty="0"/>
          </a:p>
        </p:txBody>
      </p:sp>
      <p:grpSp>
        <p:nvGrpSpPr>
          <p:cNvPr id="635" name="Google Shape;635;p55"/>
          <p:cNvGrpSpPr/>
          <p:nvPr/>
        </p:nvGrpSpPr>
        <p:grpSpPr>
          <a:xfrm>
            <a:off x="-33625" y="1374711"/>
            <a:ext cx="5075225" cy="867600"/>
            <a:chOff x="-33625" y="1640175"/>
            <a:chExt cx="5075225" cy="867600"/>
          </a:xfrm>
        </p:grpSpPr>
        <p:sp>
          <p:nvSpPr>
            <p:cNvPr id="636" name="Google Shape;636;p55"/>
            <p:cNvSpPr/>
            <p:nvPr/>
          </p:nvSpPr>
          <p:spPr>
            <a:xfrm>
              <a:off x="-33625" y="1939575"/>
              <a:ext cx="1633800" cy="26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1806600" y="2056275"/>
              <a:ext cx="3131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1373500" y="1640175"/>
              <a:ext cx="867600" cy="867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4906900" y="200670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55"/>
          <p:cNvGrpSpPr/>
          <p:nvPr/>
        </p:nvGrpSpPr>
        <p:grpSpPr>
          <a:xfrm>
            <a:off x="-98623" y="2265076"/>
            <a:ext cx="5075225" cy="867600"/>
            <a:chOff x="-33625" y="2291450"/>
            <a:chExt cx="5075225" cy="867600"/>
          </a:xfrm>
        </p:grpSpPr>
        <p:sp>
          <p:nvSpPr>
            <p:cNvPr id="641" name="Google Shape;641;p55"/>
            <p:cNvSpPr/>
            <p:nvPr/>
          </p:nvSpPr>
          <p:spPr>
            <a:xfrm>
              <a:off x="-33625" y="2590850"/>
              <a:ext cx="2333100" cy="2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2389950" y="2707550"/>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1813012" y="2291450"/>
              <a:ext cx="867600" cy="8676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4906900" y="2657900"/>
              <a:ext cx="134700" cy="134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55"/>
          <p:cNvGrpSpPr/>
          <p:nvPr/>
        </p:nvGrpSpPr>
        <p:grpSpPr>
          <a:xfrm>
            <a:off x="-73059" y="3145231"/>
            <a:ext cx="5075225" cy="867600"/>
            <a:chOff x="-33625" y="2942737"/>
            <a:chExt cx="5075225" cy="867600"/>
          </a:xfrm>
        </p:grpSpPr>
        <p:sp>
          <p:nvSpPr>
            <p:cNvPr id="646" name="Google Shape;646;p55"/>
            <p:cNvSpPr/>
            <p:nvPr/>
          </p:nvSpPr>
          <p:spPr>
            <a:xfrm>
              <a:off x="-33625" y="3242125"/>
              <a:ext cx="2583000" cy="26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2389950" y="3358825"/>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5"/>
            <p:cNvSpPr/>
            <p:nvPr/>
          </p:nvSpPr>
          <p:spPr>
            <a:xfrm>
              <a:off x="2231263" y="2942737"/>
              <a:ext cx="867600" cy="8676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906900" y="3309175"/>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55"/>
          <p:cNvGrpSpPr/>
          <p:nvPr/>
        </p:nvGrpSpPr>
        <p:grpSpPr>
          <a:xfrm>
            <a:off x="36077" y="4137838"/>
            <a:ext cx="5075225" cy="867600"/>
            <a:chOff x="-33625" y="3594000"/>
            <a:chExt cx="5075225" cy="867600"/>
          </a:xfrm>
        </p:grpSpPr>
        <p:sp>
          <p:nvSpPr>
            <p:cNvPr id="651" name="Google Shape;651;p55"/>
            <p:cNvSpPr/>
            <p:nvPr/>
          </p:nvSpPr>
          <p:spPr>
            <a:xfrm>
              <a:off x="-33625" y="3893400"/>
              <a:ext cx="2857500" cy="268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3039350" y="4010100"/>
              <a:ext cx="1898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2663700" y="3594000"/>
              <a:ext cx="867600" cy="8676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906900" y="3960450"/>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55"/>
          <p:cNvSpPr txBox="1"/>
          <p:nvPr/>
        </p:nvSpPr>
        <p:spPr>
          <a:xfrm>
            <a:off x="5207250" y="1535786"/>
            <a:ext cx="3194472"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smtClean="0">
                <a:solidFill>
                  <a:srgbClr val="FFFFFF"/>
                </a:solidFill>
                <a:latin typeface="Abel"/>
                <a:ea typeface="Abel"/>
                <a:cs typeface="Abel"/>
                <a:sym typeface="Abel"/>
              </a:rPr>
              <a:t>Báo cáo tồn kho hiện tại</a:t>
            </a:r>
            <a:endParaRPr sz="2400" dirty="0">
              <a:solidFill>
                <a:srgbClr val="FFFFFF"/>
              </a:solidFill>
              <a:latin typeface="Abel"/>
              <a:ea typeface="Abel"/>
              <a:cs typeface="Abel"/>
              <a:sym typeface="Abel"/>
            </a:endParaRPr>
          </a:p>
        </p:txBody>
      </p:sp>
      <p:sp>
        <p:nvSpPr>
          <p:cNvPr id="656" name="Google Shape;656;p55"/>
          <p:cNvSpPr txBox="1"/>
          <p:nvPr/>
        </p:nvSpPr>
        <p:spPr>
          <a:xfrm>
            <a:off x="5207250" y="2278126"/>
            <a:ext cx="3194472"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smtClean="0">
                <a:solidFill>
                  <a:srgbClr val="FFFFFF"/>
                </a:solidFill>
                <a:latin typeface="Abel"/>
                <a:ea typeface="Abel"/>
                <a:cs typeface="Abel"/>
                <a:sym typeface="Abel"/>
              </a:rPr>
              <a:t>Báo cáo dịch chuyển hàng hóa</a:t>
            </a:r>
            <a:endParaRPr sz="2400" dirty="0">
              <a:solidFill>
                <a:srgbClr val="FFFFFF"/>
              </a:solidFill>
              <a:latin typeface="Abel"/>
              <a:ea typeface="Abel"/>
              <a:cs typeface="Abel"/>
              <a:sym typeface="Abel"/>
            </a:endParaRPr>
          </a:p>
        </p:txBody>
      </p:sp>
      <p:sp>
        <p:nvSpPr>
          <p:cNvPr id="657" name="Google Shape;657;p55"/>
          <p:cNvSpPr txBox="1"/>
          <p:nvPr/>
        </p:nvSpPr>
        <p:spPr>
          <a:xfrm>
            <a:off x="5207249" y="3225319"/>
            <a:ext cx="3086897"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smtClean="0">
                <a:solidFill>
                  <a:srgbClr val="FFFFFF"/>
                </a:solidFill>
                <a:latin typeface="Abel"/>
                <a:ea typeface="Abel"/>
                <a:cs typeface="Abel"/>
                <a:sym typeface="Abel"/>
              </a:rPr>
              <a:t>Báo cáo Lệnh sản xuất</a:t>
            </a:r>
            <a:endParaRPr sz="2400" dirty="0">
              <a:solidFill>
                <a:srgbClr val="FFFFFF"/>
              </a:solidFill>
              <a:latin typeface="Abel"/>
              <a:ea typeface="Abel"/>
              <a:cs typeface="Abel"/>
              <a:sym typeface="Abel"/>
            </a:endParaRPr>
          </a:p>
        </p:txBody>
      </p:sp>
      <p:sp>
        <p:nvSpPr>
          <p:cNvPr id="658" name="Google Shape;658;p55"/>
          <p:cNvSpPr txBox="1"/>
          <p:nvPr/>
        </p:nvSpPr>
        <p:spPr>
          <a:xfrm>
            <a:off x="5207250" y="4217938"/>
            <a:ext cx="2366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smtClean="0">
                <a:solidFill>
                  <a:srgbClr val="FFFFFF"/>
                </a:solidFill>
                <a:latin typeface="Abel"/>
                <a:ea typeface="Abel"/>
                <a:cs typeface="Abel"/>
                <a:sym typeface="Abel"/>
              </a:rPr>
              <a:t>Báo cáo Work Orders</a:t>
            </a:r>
            <a:endParaRPr sz="2400" dirty="0">
              <a:solidFill>
                <a:srgbClr val="FFFFFF"/>
              </a:solidFill>
              <a:latin typeface="Abel"/>
              <a:ea typeface="Abel"/>
              <a:cs typeface="Abel"/>
              <a:sym typeface="Abel"/>
            </a:endParaRPr>
          </a:p>
        </p:txBody>
      </p:sp>
    </p:spTree>
    <p:extLst>
      <p:ext uri="{BB962C8B-B14F-4D97-AF65-F5344CB8AC3E}">
        <p14:creationId xmlns:p14="http://schemas.microsoft.com/office/powerpoint/2010/main" val="2012972003"/>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540000" y="445025"/>
            <a:ext cx="4870200" cy="504544"/>
          </a:xfrm>
          <a:prstGeom prst="rect">
            <a:avLst/>
          </a:prstGeom>
        </p:spPr>
        <p:txBody>
          <a:bodyPr spcFirstLastPara="1" wrap="square" lIns="91425" tIns="91425" rIns="91425" bIns="91425" anchor="ctr" anchorCtr="0">
            <a:noAutofit/>
          </a:bodyPr>
          <a:lstStyle/>
          <a:p>
            <a:pPr algn="ctr"/>
            <a:r>
              <a:rPr lang="en-US" sz="2800" dirty="0">
                <a:latin typeface="Abel"/>
                <a:ea typeface="Abel"/>
                <a:cs typeface="Abel"/>
                <a:sym typeface="Abel"/>
              </a:rPr>
              <a:t>Báo cáo tồn kho hiện </a:t>
            </a:r>
            <a:r>
              <a:rPr lang="en-US" sz="2800" dirty="0" smtClean="0">
                <a:latin typeface="Abel"/>
                <a:ea typeface="Abel"/>
                <a:cs typeface="Abel"/>
                <a:sym typeface="Abel"/>
              </a:rPr>
              <a:t>tại</a:t>
            </a:r>
            <a:endParaRPr sz="2800" dirty="0"/>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1060938" y="1337944"/>
            <a:ext cx="7469875" cy="3406177"/>
          </a:xfrm>
          <a:prstGeom prst="rect">
            <a:avLst/>
          </a:prstGeom>
        </p:spPr>
      </p:pic>
    </p:spTree>
    <p:extLst>
      <p:ext uri="{BB962C8B-B14F-4D97-AF65-F5344CB8AC3E}">
        <p14:creationId xmlns:p14="http://schemas.microsoft.com/office/powerpoint/2010/main" val="360947699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540000" y="445025"/>
            <a:ext cx="4870200" cy="504544"/>
          </a:xfrm>
          <a:prstGeom prst="rect">
            <a:avLst/>
          </a:prstGeom>
        </p:spPr>
        <p:txBody>
          <a:bodyPr spcFirstLastPara="1" wrap="square" lIns="91425" tIns="91425" rIns="91425" bIns="91425" anchor="ctr" anchorCtr="0">
            <a:noAutofit/>
          </a:bodyPr>
          <a:lstStyle/>
          <a:p>
            <a:pPr lvl="0"/>
            <a:r>
              <a:rPr lang="en-US" sz="2800" dirty="0">
                <a:latin typeface="Abel"/>
                <a:ea typeface="Abel"/>
                <a:cs typeface="Abel"/>
                <a:sym typeface="Abel"/>
              </a:rPr>
              <a:t>Báo cáo dịch chuyển hàng hóa</a:t>
            </a:r>
            <a:endParaRPr lang="en-US" sz="2800" dirty="0">
              <a:latin typeface="Abel"/>
              <a:ea typeface="Abel"/>
              <a:cs typeface="Abel"/>
              <a:sym typeface="Abel"/>
            </a:endParaRP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p:cNvPicPr/>
          <p:nvPr/>
        </p:nvPicPr>
        <p:blipFill>
          <a:blip r:embed="rId3"/>
          <a:stretch>
            <a:fillRect/>
          </a:stretch>
        </p:blipFill>
        <p:spPr>
          <a:xfrm>
            <a:off x="1060938" y="1336040"/>
            <a:ext cx="7093358" cy="3225202"/>
          </a:xfrm>
          <a:prstGeom prst="rect">
            <a:avLst/>
          </a:prstGeom>
        </p:spPr>
      </p:pic>
    </p:spTree>
    <p:extLst>
      <p:ext uri="{BB962C8B-B14F-4D97-AF65-F5344CB8AC3E}">
        <p14:creationId xmlns:p14="http://schemas.microsoft.com/office/powerpoint/2010/main" val="1534294268"/>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540000" y="445025"/>
            <a:ext cx="4870200" cy="504544"/>
          </a:xfrm>
          <a:prstGeom prst="rect">
            <a:avLst/>
          </a:prstGeom>
        </p:spPr>
        <p:txBody>
          <a:bodyPr spcFirstLastPara="1" wrap="square" lIns="91425" tIns="91425" rIns="91425" bIns="91425" anchor="ctr" anchorCtr="0">
            <a:noAutofit/>
          </a:bodyPr>
          <a:lstStyle/>
          <a:p>
            <a:pPr lvl="0"/>
            <a:r>
              <a:rPr lang="en-US" sz="2800" dirty="0">
                <a:latin typeface="Abel"/>
                <a:ea typeface="Abel"/>
                <a:cs typeface="Abel"/>
                <a:sym typeface="Abel"/>
              </a:rPr>
              <a:t>Báo cáo Lệnh sản xuất</a:t>
            </a:r>
            <a:endParaRPr lang="en-US" sz="2800" dirty="0">
              <a:latin typeface="Abel"/>
              <a:ea typeface="Abel"/>
              <a:cs typeface="Abel"/>
              <a:sym typeface="Abel"/>
            </a:endParaRP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645459" y="1337945"/>
            <a:ext cx="7745506" cy="3621330"/>
          </a:xfrm>
          <a:prstGeom prst="rect">
            <a:avLst/>
          </a:prstGeom>
        </p:spPr>
      </p:pic>
    </p:spTree>
    <p:extLst>
      <p:ext uri="{BB962C8B-B14F-4D97-AF65-F5344CB8AC3E}">
        <p14:creationId xmlns:p14="http://schemas.microsoft.com/office/powerpoint/2010/main" val="214494902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2"/>
          <p:cNvSpPr txBox="1">
            <a:spLocks noGrp="1"/>
          </p:cNvSpPr>
          <p:nvPr>
            <p:ph type="title"/>
          </p:nvPr>
        </p:nvSpPr>
        <p:spPr>
          <a:xfrm>
            <a:off x="4762500" y="2712466"/>
            <a:ext cx="4000500" cy="2576145"/>
          </a:xfrm>
          <a:prstGeom prst="rect">
            <a:avLst/>
          </a:prstGeom>
        </p:spPr>
        <p:txBody>
          <a:bodyPr spcFirstLastPara="1" wrap="square" lIns="91425" tIns="91425" rIns="91425" bIns="91425" anchor="ctr" anchorCtr="0">
            <a:noAutofit/>
          </a:bodyPr>
          <a:lstStyle/>
          <a:p>
            <a:pPr marL="400050" indent="-400050" algn="l" fontAlgn="base">
              <a:buFont typeface="Wingdings" pitchFamily="2" charset="2"/>
              <a:buChar char="v"/>
            </a:pPr>
            <a:r>
              <a:rPr lang="vi-VN" sz="2000" b="0" dirty="0"/>
              <a:t>Lĩnh vực hoạt động kinh doanh chủ yếu của Công ty là sản xuất và phân phối các sản phẩm diệt côn trùng gia dụng và..</a:t>
            </a:r>
            <a:r>
              <a:rPr lang="en-US" sz="2000" dirty="0"/>
              <a:t/>
            </a:r>
            <a:br>
              <a:rPr lang="en-US" sz="2000" dirty="0"/>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sz="2000" dirty="0">
              <a:latin typeface="Times New Roman" pitchFamily="18" charset="0"/>
              <a:cs typeface="Times New Roman" pitchFamily="18" charset="0"/>
            </a:endParaRPr>
          </a:p>
        </p:txBody>
      </p:sp>
      <p:sp>
        <p:nvSpPr>
          <p:cNvPr id="477" name="Google Shape;477;p42"/>
          <p:cNvSpPr txBox="1">
            <a:spLocks noGrp="1"/>
          </p:cNvSpPr>
          <p:nvPr>
            <p:ph type="subTitle" idx="1"/>
          </p:nvPr>
        </p:nvSpPr>
        <p:spPr>
          <a:xfrm>
            <a:off x="4900630" y="879368"/>
            <a:ext cx="4614900" cy="1609512"/>
          </a:xfrm>
          <a:prstGeom prst="rect">
            <a:avLst/>
          </a:prstGeom>
        </p:spPr>
        <p:txBody>
          <a:bodyPr spcFirstLastPara="1" wrap="square" lIns="91425" tIns="91425" rIns="91425" bIns="91425" anchor="t" anchorCtr="0">
            <a:noAutofit/>
          </a:bodyPr>
          <a:lstStyle/>
          <a:p>
            <a:pPr marL="0" indent="0" algn="l"/>
            <a:endParaRPr lang="en-US" sz="1600" dirty="0" smtClean="0"/>
          </a:p>
          <a:p>
            <a:pPr marL="0" lvl="0" indent="0" algn="l"/>
            <a:r>
              <a:rPr lang="en-US" sz="2000" dirty="0"/>
              <a:t>Công ty TNHH SX TM Công nghiệp A.V.A.L được thành lập vào ngày 01/03/2000, số giấy phép đăng ký kinh doanh: 4102000321 cấp tại sở kế hoạch và đầu tư tp HCM </a:t>
            </a:r>
            <a:endParaRPr sz="1600" dirty="0"/>
          </a:p>
        </p:txBody>
      </p:sp>
      <p:sp>
        <p:nvSpPr>
          <p:cNvPr id="2" name="Rectangle 1"/>
          <p:cNvSpPr/>
          <p:nvPr/>
        </p:nvSpPr>
        <p:spPr>
          <a:xfrm>
            <a:off x="553530" y="233037"/>
            <a:ext cx="7822975" cy="646331"/>
          </a:xfrm>
          <a:prstGeom prst="rect">
            <a:avLst/>
          </a:prstGeom>
        </p:spPr>
        <p:txBody>
          <a:bodyPr wrap="none">
            <a:spAutoFit/>
          </a:bodyPr>
          <a:lstStyle/>
          <a:p>
            <a:r>
              <a:rPr lang="en-US" sz="3600" b="1" dirty="0">
                <a:solidFill>
                  <a:schemeClr val="tx1"/>
                </a:solidFill>
              </a:rPr>
              <a:t>G</a:t>
            </a:r>
            <a:r>
              <a:rPr lang="en" sz="3600" b="1" dirty="0">
                <a:solidFill>
                  <a:schemeClr val="tx1"/>
                </a:solidFill>
              </a:rPr>
              <a:t>iới thiệu chung về doanh </a:t>
            </a:r>
            <a:r>
              <a:rPr lang="en" sz="3600" b="1" dirty="0" smtClean="0">
                <a:solidFill>
                  <a:schemeClr val="tx1"/>
                </a:solidFill>
              </a:rPr>
              <a:t>nghiệp</a:t>
            </a:r>
            <a:endParaRPr lang="en" sz="3600" b="1" dirty="0">
              <a:solidFill>
                <a:schemeClr val="tx1"/>
              </a:solidFill>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30" y="1484556"/>
            <a:ext cx="5173668" cy="2452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6"/>
                                        </p:tgtEl>
                                        <p:attrNameLst>
                                          <p:attrName>style.visibility</p:attrName>
                                        </p:attrNameLst>
                                      </p:cBhvr>
                                      <p:to>
                                        <p:strVal val="visible"/>
                                      </p:to>
                                    </p:set>
                                    <p:anim calcmode="lin" valueType="num">
                                      <p:cBhvr additive="base">
                                        <p:cTn id="7" dur="500" fill="hold"/>
                                        <p:tgtEl>
                                          <p:spTgt spid="476"/>
                                        </p:tgtEl>
                                        <p:attrNameLst>
                                          <p:attrName>ppt_x</p:attrName>
                                        </p:attrNameLst>
                                      </p:cBhvr>
                                      <p:tavLst>
                                        <p:tav tm="0">
                                          <p:val>
                                            <p:strVal val="#ppt_x"/>
                                          </p:val>
                                        </p:tav>
                                        <p:tav tm="100000">
                                          <p:val>
                                            <p:strVal val="#ppt_x"/>
                                          </p:val>
                                        </p:tav>
                                      </p:tavLst>
                                    </p:anim>
                                    <p:anim calcmode="lin" valueType="num">
                                      <p:cBhvr additive="base">
                                        <p:cTn id="8" dur="500" fill="hold"/>
                                        <p:tgtEl>
                                          <p:spTgt spid="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540000" y="445025"/>
            <a:ext cx="4870200" cy="504544"/>
          </a:xfrm>
          <a:prstGeom prst="rect">
            <a:avLst/>
          </a:prstGeom>
        </p:spPr>
        <p:txBody>
          <a:bodyPr spcFirstLastPara="1" wrap="square" lIns="91425" tIns="91425" rIns="91425" bIns="91425" anchor="ctr" anchorCtr="0">
            <a:noAutofit/>
          </a:bodyPr>
          <a:lstStyle/>
          <a:p>
            <a:pPr lvl="0"/>
            <a:r>
              <a:rPr lang="en-US" sz="2800" dirty="0">
                <a:latin typeface="Abel"/>
                <a:ea typeface="Abel"/>
                <a:cs typeface="Abel"/>
                <a:sym typeface="Abel"/>
              </a:rPr>
              <a:t>Báo cáo Work Orders</a:t>
            </a:r>
            <a:endParaRPr lang="en-US" sz="2800" dirty="0">
              <a:latin typeface="Abel"/>
              <a:ea typeface="Abel"/>
              <a:cs typeface="Abel"/>
              <a:sym typeface="Abel"/>
            </a:endParaRP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634701" y="1336992"/>
            <a:ext cx="7810052" cy="3428646"/>
          </a:xfrm>
          <a:prstGeom prst="rect">
            <a:avLst/>
          </a:prstGeom>
        </p:spPr>
      </p:pic>
    </p:spTree>
    <p:extLst>
      <p:ext uri="{BB962C8B-B14F-4D97-AF65-F5344CB8AC3E}">
        <p14:creationId xmlns:p14="http://schemas.microsoft.com/office/powerpoint/2010/main" val="147596831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898" y="1228796"/>
            <a:ext cx="6287520" cy="572700"/>
          </a:xfrm>
        </p:spPr>
        <p:txBody>
          <a:bodyPr/>
          <a:lstStyle/>
          <a:p>
            <a:pPr algn="ctr"/>
            <a:r>
              <a:rPr lang="en-US" sz="4000" dirty="0" smtClean="0">
                <a:latin typeface="Times New Roman" pitchFamily="18" charset="0"/>
                <a:cs typeface="Times New Roman" pitchFamily="18" charset="0"/>
              </a:rPr>
              <a:t>THANK YOU FOR LISTENING</a:t>
            </a:r>
            <a:br>
              <a:rPr lang="en-US" sz="40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Team 9</a:t>
            </a:r>
            <a:br>
              <a:rPr lang="en-US" sz="2700" dirty="0" smtClean="0">
                <a:latin typeface="Times New Roman" pitchFamily="18" charset="0"/>
                <a:cs typeface="Times New Roman" pitchFamily="18" charset="0"/>
              </a:rPr>
            </a:br>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4217290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Google Shape;477;p42"/>
          <p:cNvSpPr txBox="1">
            <a:spLocks noGrp="1"/>
          </p:cNvSpPr>
          <p:nvPr>
            <p:ph type="subTitle" idx="1"/>
          </p:nvPr>
        </p:nvSpPr>
        <p:spPr>
          <a:xfrm>
            <a:off x="4465017" y="1298915"/>
            <a:ext cx="4614900" cy="2563079"/>
          </a:xfrm>
          <a:prstGeom prst="rect">
            <a:avLst/>
          </a:prstGeom>
        </p:spPr>
        <p:txBody>
          <a:bodyPr spcFirstLastPara="1" wrap="square" lIns="91425" tIns="91425" rIns="91425" bIns="91425" anchor="t" anchorCtr="0">
            <a:noAutofit/>
          </a:bodyPr>
          <a:lstStyle/>
          <a:p>
            <a:pPr marL="0" indent="0" algn="l"/>
            <a:endParaRPr lang="en-US" sz="1600" dirty="0" smtClean="0"/>
          </a:p>
          <a:p>
            <a:pPr marL="0" lvl="0" indent="0" algn="l"/>
            <a:r>
              <a:rPr lang="en-US" sz="2000" dirty="0" smtClean="0"/>
              <a:t>Sứ mệnh: </a:t>
            </a:r>
            <a:r>
              <a:rPr lang="en-US" sz="1600" dirty="0"/>
              <a:t>Aval mang đến những sản phẩm chất lượng bằng trách nhiệm, trái tim và tình yêu đối với cuộc sống con người </a:t>
            </a:r>
            <a:endParaRPr lang="en-US" sz="1600" dirty="0" smtClean="0"/>
          </a:p>
          <a:p>
            <a:pPr marL="0" lvl="0" indent="0" algn="l"/>
            <a:endParaRPr lang="en-US" sz="1600" dirty="0"/>
          </a:p>
          <a:p>
            <a:pPr marL="0" lvl="0" indent="0" algn="l"/>
            <a:endParaRPr lang="en-US" sz="1600" dirty="0" smtClean="0"/>
          </a:p>
          <a:p>
            <a:pPr marL="0" indent="0" algn="l"/>
            <a:r>
              <a:rPr lang="en-US" sz="2000" dirty="0" smtClean="0"/>
              <a:t>Tầm nhìn: </a:t>
            </a:r>
            <a:r>
              <a:rPr lang="en-US" sz="1600" dirty="0"/>
              <a:t>Phấn đấu vươn lên thành doanh nghiệp hành đầu Việt Nam về sản xuất chất diệt trùng và tẩy rửa, đủ sức canh tranh và hội nhập quốc </a:t>
            </a:r>
            <a:r>
              <a:rPr lang="en-US" sz="1600" dirty="0" smtClean="0"/>
              <a:t>tế</a:t>
            </a:r>
          </a:p>
          <a:p>
            <a:pPr marL="0" indent="0" algn="l"/>
            <a:endParaRPr lang="en-US" sz="1600" dirty="0"/>
          </a:p>
          <a:p>
            <a:pPr marL="0" lvl="0" indent="0" algn="l"/>
            <a:endParaRPr lang="en-US" sz="1600" dirty="0" smtClean="0"/>
          </a:p>
          <a:p>
            <a:pPr marL="0" lvl="0" indent="0" algn="l"/>
            <a:endParaRPr lang="en-US" sz="1600" dirty="0"/>
          </a:p>
          <a:p>
            <a:pPr marL="0" lvl="0" indent="0" algn="l"/>
            <a:endParaRPr sz="1600" dirty="0"/>
          </a:p>
        </p:txBody>
      </p:sp>
      <p:sp>
        <p:nvSpPr>
          <p:cNvPr id="2" name="Rectangle 1"/>
          <p:cNvSpPr/>
          <p:nvPr/>
        </p:nvSpPr>
        <p:spPr>
          <a:xfrm>
            <a:off x="553530" y="233037"/>
            <a:ext cx="7822975" cy="646331"/>
          </a:xfrm>
          <a:prstGeom prst="rect">
            <a:avLst/>
          </a:prstGeom>
        </p:spPr>
        <p:txBody>
          <a:bodyPr wrap="none">
            <a:spAutoFit/>
          </a:bodyPr>
          <a:lstStyle/>
          <a:p>
            <a:r>
              <a:rPr lang="en-US" sz="3600" b="1" dirty="0">
                <a:solidFill>
                  <a:schemeClr val="tx1"/>
                </a:solidFill>
              </a:rPr>
              <a:t>G</a:t>
            </a:r>
            <a:r>
              <a:rPr lang="en" sz="3600" b="1" dirty="0">
                <a:solidFill>
                  <a:schemeClr val="tx1"/>
                </a:solidFill>
              </a:rPr>
              <a:t>iới thiệu chung về doanh </a:t>
            </a:r>
            <a:r>
              <a:rPr lang="en" sz="3600" b="1" dirty="0" smtClean="0">
                <a:solidFill>
                  <a:schemeClr val="tx1"/>
                </a:solidFill>
              </a:rPr>
              <a:t>nghiệp</a:t>
            </a:r>
            <a:endParaRPr lang="en" sz="3600" b="1" dirty="0">
              <a:solidFill>
                <a:schemeClr val="tx1"/>
              </a:solidFill>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30" y="1484556"/>
            <a:ext cx="5173668" cy="2452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3422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Google Shape;477;p42"/>
          <p:cNvSpPr txBox="1">
            <a:spLocks noGrp="1"/>
          </p:cNvSpPr>
          <p:nvPr>
            <p:ph type="subTitle" idx="1"/>
          </p:nvPr>
        </p:nvSpPr>
        <p:spPr>
          <a:xfrm>
            <a:off x="4465017" y="1298915"/>
            <a:ext cx="4614900" cy="2563079"/>
          </a:xfrm>
          <a:prstGeom prst="rect">
            <a:avLst/>
          </a:prstGeom>
        </p:spPr>
        <p:txBody>
          <a:bodyPr spcFirstLastPara="1" wrap="square" lIns="91425" tIns="91425" rIns="91425" bIns="91425" anchor="t" anchorCtr="0">
            <a:noAutofit/>
          </a:bodyPr>
          <a:lstStyle/>
          <a:p>
            <a:pPr marL="0" indent="0" algn="l"/>
            <a:endParaRPr lang="en-US" sz="1600" dirty="0"/>
          </a:p>
          <a:p>
            <a:pPr marL="0" lvl="0" indent="0" algn="l"/>
            <a:endParaRPr lang="en-US" sz="1600" dirty="0" smtClean="0"/>
          </a:p>
          <a:p>
            <a:pPr marL="0" lvl="0" indent="0" algn="l"/>
            <a:endParaRPr lang="en-US" sz="1600" dirty="0"/>
          </a:p>
          <a:p>
            <a:pPr marL="0" lvl="0" indent="0" algn="l"/>
            <a:endParaRPr sz="1600" dirty="0"/>
          </a:p>
        </p:txBody>
      </p:sp>
      <p:sp>
        <p:nvSpPr>
          <p:cNvPr id="2" name="Rectangle 1"/>
          <p:cNvSpPr/>
          <p:nvPr/>
        </p:nvSpPr>
        <p:spPr>
          <a:xfrm>
            <a:off x="553530" y="233037"/>
            <a:ext cx="7822975" cy="646331"/>
          </a:xfrm>
          <a:prstGeom prst="rect">
            <a:avLst/>
          </a:prstGeom>
        </p:spPr>
        <p:txBody>
          <a:bodyPr wrap="none">
            <a:spAutoFit/>
          </a:bodyPr>
          <a:lstStyle/>
          <a:p>
            <a:r>
              <a:rPr lang="en-US" sz="3600" b="1" dirty="0">
                <a:solidFill>
                  <a:schemeClr val="tx1"/>
                </a:solidFill>
              </a:rPr>
              <a:t>G</a:t>
            </a:r>
            <a:r>
              <a:rPr lang="en" sz="3600" b="1" dirty="0">
                <a:solidFill>
                  <a:schemeClr val="tx1"/>
                </a:solidFill>
              </a:rPr>
              <a:t>iới thiệu chung về doanh </a:t>
            </a:r>
            <a:r>
              <a:rPr lang="en" sz="3600" b="1" dirty="0" smtClean="0">
                <a:solidFill>
                  <a:schemeClr val="tx1"/>
                </a:solidFill>
              </a:rPr>
              <a:t>nghiệp</a:t>
            </a:r>
            <a:endParaRPr lang="en" sz="3600" b="1" dirty="0">
              <a:solidFill>
                <a:schemeClr val="tx1"/>
              </a:solidFill>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30" y="1484556"/>
            <a:ext cx="5173668" cy="24527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5201171" y="905939"/>
            <a:ext cx="3514725" cy="3609975"/>
          </a:xfrm>
          <a:prstGeom prst="rect">
            <a:avLst/>
          </a:prstGeom>
        </p:spPr>
      </p:pic>
    </p:spTree>
    <p:extLst>
      <p:ext uri="{BB962C8B-B14F-4D97-AF65-F5344CB8AC3E}">
        <p14:creationId xmlns:p14="http://schemas.microsoft.com/office/powerpoint/2010/main" val="89758671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a:xfrm>
            <a:off x="1457494" y="164937"/>
            <a:ext cx="4614900" cy="1225800"/>
          </a:xfrm>
        </p:spPr>
        <p:txBody>
          <a:bodyPr/>
          <a:lstStyle/>
          <a:p>
            <a:pPr algn="ctr"/>
            <a:r>
              <a:rPr lang="en-US" sz="3600" dirty="0" smtClean="0"/>
              <a:t>Sơ đồ bộ máy công ty</a:t>
            </a:r>
            <a:endParaRPr lang="en-US"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40" y="1364130"/>
            <a:ext cx="6863454"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86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ctrTitle"/>
          </p:nvPr>
        </p:nvSpPr>
        <p:spPr>
          <a:xfrm>
            <a:off x="2876338" y="921714"/>
            <a:ext cx="5854005" cy="6308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Sản phẩm</a:t>
            </a:r>
            <a:endParaRPr dirty="0"/>
          </a:p>
        </p:txBody>
      </p:sp>
      <p:sp>
        <p:nvSpPr>
          <p:cNvPr id="409" name="Google Shape;409;p35"/>
          <p:cNvSpPr txBox="1">
            <a:spLocks noGrp="1"/>
          </p:cNvSpPr>
          <p:nvPr>
            <p:ph type="subTitle" idx="1"/>
          </p:nvPr>
        </p:nvSpPr>
        <p:spPr>
          <a:xfrm>
            <a:off x="1994211" y="2117406"/>
            <a:ext cx="5740537" cy="777002"/>
          </a:xfrm>
          <a:prstGeom prst="rect">
            <a:avLst/>
          </a:prstGeom>
        </p:spPr>
        <p:txBody>
          <a:bodyPr spcFirstLastPara="1" wrap="square" lIns="91425" tIns="91425" rIns="91425" bIns="91425" anchor="t" anchorCtr="0">
            <a:noAutofit/>
          </a:bodyPr>
          <a:lstStyle/>
          <a:p>
            <a:pPr marL="0" indent="0">
              <a:buClr>
                <a:srgbClr val="282B2D"/>
              </a:buClr>
              <a:buSzPts val="1100"/>
            </a:pPr>
            <a:r>
              <a:rPr lang="en-US" sz="2400" b="1" dirty="0"/>
              <a:t>Bình xịt côn trùng Falcon 200ml </a:t>
            </a:r>
            <a:r>
              <a:rPr lang="en-US" sz="2400" b="1" dirty="0" smtClean="0"/>
              <a:t>VÀNG</a:t>
            </a:r>
          </a:p>
          <a:p>
            <a:pPr marL="0" indent="0">
              <a:buClr>
                <a:srgbClr val="282B2D"/>
              </a:buClr>
              <a:buSzPts val="1100"/>
            </a:pPr>
            <a:endParaRPr lang="en-US" sz="2400" b="1" dirty="0" smtClean="0"/>
          </a:p>
          <a:p>
            <a:pPr marL="0" indent="0" algn="l">
              <a:buClr>
                <a:srgbClr val="282B2D"/>
              </a:buClr>
              <a:buSzPts val="1100"/>
            </a:pPr>
            <a:r>
              <a:rPr lang="vi-VN" b="1" dirty="0"/>
              <a:t>CÔNG DỤNG: SUPER S10</a:t>
            </a:r>
            <a:r>
              <a:rPr lang="vi-VN" dirty="0"/>
              <a:t> diệt trừ rất hiệu quả ruồi, muỗi, kiến, gián  dùng trong gia dụng. Sản phẩm được pha chế theo một công thức đặc biệt với những nguyên liệu cao cấp. Thành phần công thức chỉ có tác dụng đối với ruồi, muỗi, kiến, gián, có hương Chanh dễ chịu.</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60" y="903642"/>
            <a:ext cx="1495425" cy="3503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21097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Sơ đồ sản xuất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478" y="1355277"/>
            <a:ext cx="5802237"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651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4"/>
          <p:cNvSpPr txBox="1">
            <a:spLocks noGrp="1"/>
          </p:cNvSpPr>
          <p:nvPr>
            <p:ph type="title"/>
          </p:nvPr>
        </p:nvSpPr>
        <p:spPr>
          <a:xfrm>
            <a:off x="540000" y="445025"/>
            <a:ext cx="427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smtClean="0"/>
              <a:t>MÔ TẢ PHÂN HỆ</a:t>
            </a:r>
            <a:endParaRPr sz="3600" dirty="0"/>
          </a:p>
        </p:txBody>
      </p:sp>
      <p:sp>
        <p:nvSpPr>
          <p:cNvPr id="489" name="Google Shape;489;p44"/>
          <p:cNvSpPr txBox="1">
            <a:spLocks noGrp="1"/>
          </p:cNvSpPr>
          <p:nvPr>
            <p:ph type="subTitle" idx="1"/>
          </p:nvPr>
        </p:nvSpPr>
        <p:spPr>
          <a:xfrm>
            <a:off x="800361" y="3678964"/>
            <a:ext cx="3090300" cy="957900"/>
          </a:xfrm>
          <a:prstGeom prst="rect">
            <a:avLst/>
          </a:prstGeom>
        </p:spPr>
        <p:txBody>
          <a:bodyPr spcFirstLastPara="1" wrap="square" lIns="91425" tIns="91425" rIns="91425" bIns="91425" anchor="t" anchorCtr="0">
            <a:noAutofit/>
          </a:bodyPr>
          <a:lstStyle/>
          <a:p>
            <a:pPr marL="0" lvl="0" indent="0"/>
            <a:endParaRPr dirty="0"/>
          </a:p>
        </p:txBody>
      </p:sp>
      <p:sp>
        <p:nvSpPr>
          <p:cNvPr id="490" name="Google Shape;490;p44"/>
          <p:cNvSpPr txBox="1">
            <a:spLocks noGrp="1"/>
          </p:cNvSpPr>
          <p:nvPr>
            <p:ph type="subTitle" idx="2"/>
          </p:nvPr>
        </p:nvSpPr>
        <p:spPr>
          <a:xfrm>
            <a:off x="4516411" y="3657449"/>
            <a:ext cx="4189418" cy="957900"/>
          </a:xfrm>
          <a:prstGeom prst="rect">
            <a:avLst/>
          </a:prstGeom>
        </p:spPr>
        <p:txBody>
          <a:bodyPr spcFirstLastPara="1" wrap="square" lIns="91425" tIns="91425" rIns="91425" bIns="91425" anchor="t" anchorCtr="0">
            <a:noAutofit/>
          </a:bodyPr>
          <a:lstStyle/>
          <a:p>
            <a:pPr marL="0" lvl="0" indent="0"/>
            <a:endParaRPr dirty="0"/>
          </a:p>
        </p:txBody>
      </p:sp>
      <p:sp>
        <p:nvSpPr>
          <p:cNvPr id="491" name="Google Shape;491;p44"/>
          <p:cNvSpPr txBox="1">
            <a:spLocks noGrp="1"/>
          </p:cNvSpPr>
          <p:nvPr>
            <p:ph type="subTitle" idx="3"/>
          </p:nvPr>
        </p:nvSpPr>
        <p:spPr>
          <a:xfrm>
            <a:off x="4875925" y="2284119"/>
            <a:ext cx="2277910" cy="4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Phân hệ quản lý sản xuất</a:t>
            </a:r>
            <a:endParaRPr dirty="0"/>
          </a:p>
        </p:txBody>
      </p:sp>
      <p:sp>
        <p:nvSpPr>
          <p:cNvPr id="492" name="Google Shape;492;p44"/>
          <p:cNvSpPr txBox="1">
            <a:spLocks noGrp="1"/>
          </p:cNvSpPr>
          <p:nvPr>
            <p:ph type="subTitle" idx="4"/>
          </p:nvPr>
        </p:nvSpPr>
        <p:spPr>
          <a:xfrm>
            <a:off x="1101575" y="2284119"/>
            <a:ext cx="1864200" cy="4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Phân hệ quản lý kho</a:t>
            </a:r>
            <a:endParaRPr dirty="0"/>
          </a:p>
        </p:txBody>
      </p:sp>
      <p:grpSp>
        <p:nvGrpSpPr>
          <p:cNvPr id="493" name="Google Shape;493;p44"/>
          <p:cNvGrpSpPr/>
          <p:nvPr/>
        </p:nvGrpSpPr>
        <p:grpSpPr>
          <a:xfrm>
            <a:off x="1177776" y="1849807"/>
            <a:ext cx="431397" cy="403219"/>
            <a:chOff x="889275" y="861850"/>
            <a:chExt cx="487950" cy="424575"/>
          </a:xfrm>
        </p:grpSpPr>
        <p:sp>
          <p:nvSpPr>
            <p:cNvPr id="494" name="Google Shape;494;p44"/>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5" name="Google Shape;495;p44"/>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6" name="Google Shape;496;p44"/>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7" name="Google Shape;497;p44"/>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98" name="Google Shape;498;p44"/>
          <p:cNvGrpSpPr/>
          <p:nvPr/>
        </p:nvGrpSpPr>
        <p:grpSpPr>
          <a:xfrm>
            <a:off x="4952118" y="1849794"/>
            <a:ext cx="408878" cy="403244"/>
            <a:chOff x="2079300" y="4399325"/>
            <a:chExt cx="489850" cy="483100"/>
          </a:xfrm>
        </p:grpSpPr>
        <p:sp>
          <p:nvSpPr>
            <p:cNvPr id="499" name="Google Shape;499;p44"/>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0" name="Google Shape;500;p44"/>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1558180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Ironic Gradient by Slidesgo">
  <a:themeElements>
    <a:clrScheme name="Simple Light">
      <a:dk1>
        <a:srgbClr val="FFFFFF"/>
      </a:dk1>
      <a:lt1>
        <a:srgbClr val="22004C"/>
      </a:lt1>
      <a:dk2>
        <a:srgbClr val="FFFFFF"/>
      </a:dk2>
      <a:lt2>
        <a:srgbClr val="4E3F3F"/>
      </a:lt2>
      <a:accent1>
        <a:srgbClr val="562F88"/>
      </a:accent1>
      <a:accent2>
        <a:srgbClr val="FF209A"/>
      </a:accent2>
      <a:accent3>
        <a:srgbClr val="461CBC"/>
      </a:accent3>
      <a:accent4>
        <a:srgbClr val="FFFFFF"/>
      </a:accent4>
      <a:accent5>
        <a:srgbClr val="562F88"/>
      </a:accent5>
      <a:accent6>
        <a:srgbClr val="FF209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900</Words>
  <Application>Microsoft Office PowerPoint</Application>
  <PresentationFormat>On-screen Show (16:9)</PresentationFormat>
  <Paragraphs>119</Paragraphs>
  <Slides>31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Comfortaa</vt:lpstr>
      <vt:lpstr>Abel</vt:lpstr>
      <vt:lpstr>Alata</vt:lpstr>
      <vt:lpstr>Times New Roman</vt:lpstr>
      <vt:lpstr>Wingdings</vt:lpstr>
      <vt:lpstr>Ironic Gradient by Slidesgo</vt:lpstr>
      <vt:lpstr> TRIỂN KHAI ERP CÔNG TY TNHH SẢN XUẤT THƯƠNG MẠI CÔNG NGHIỆP AVAL</vt:lpstr>
      <vt:lpstr>Nội dung chính</vt:lpstr>
      <vt:lpstr>Lĩnh vực hoạt động kinh doanh chủ yếu của Công ty là sản xuất và phân phối các sản phẩm diệt côn trùng gia dụng và..   </vt:lpstr>
      <vt:lpstr>PowerPoint Presentation</vt:lpstr>
      <vt:lpstr>PowerPoint Presentation</vt:lpstr>
      <vt:lpstr>PowerPoint Presentation</vt:lpstr>
      <vt:lpstr>Sản phẩm</vt:lpstr>
      <vt:lpstr>Sơ đồ sản xuất</vt:lpstr>
      <vt:lpstr>MÔ TẢ PHÂN HỆ</vt:lpstr>
      <vt:lpstr>Phân hệ kho</vt:lpstr>
      <vt:lpstr>Phân hệ kho</vt:lpstr>
      <vt:lpstr>Phân hệ kho</vt:lpstr>
      <vt:lpstr>Phân hệ kho</vt:lpstr>
      <vt:lpstr>Phân hệ sản xuất</vt:lpstr>
      <vt:lpstr>Phân hệ sản xuất</vt:lpstr>
      <vt:lpstr>Phân hệ sản xuất</vt:lpstr>
      <vt:lpstr>Phân hệ sản xuất</vt:lpstr>
      <vt:lpstr>Phân tích và thiết kế hệ thống</vt:lpstr>
      <vt:lpstr>Use-case  tổng quát</vt:lpstr>
      <vt:lpstr>Quy trình xuất chuyển kho nội bộ</vt:lpstr>
      <vt:lpstr>Quy trình xuất kho NVL</vt:lpstr>
      <vt:lpstr>Quy trình sản xuất</vt:lpstr>
      <vt:lpstr>ODOO</vt:lpstr>
      <vt:lpstr>Phân hệ Kho</vt:lpstr>
      <vt:lpstr>Phân hệ Sản xuất</vt:lpstr>
      <vt:lpstr>BÁO CÁO TÀI CHÍNH</vt:lpstr>
      <vt:lpstr>Báo cáo tồn kho hiện tại</vt:lpstr>
      <vt:lpstr>Báo cáo dịch chuyển hàng hóa</vt:lpstr>
      <vt:lpstr>Báo cáo Lệnh sản xuất</vt:lpstr>
      <vt:lpstr>Báo cáo Work Orders</vt:lpstr>
      <vt:lpstr>THANK YOU FOR LISTENING Team 9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Ironic Gradient</dc:title>
  <dc:creator>Admin</dc:creator>
  <cp:lastModifiedBy>GHOST</cp:lastModifiedBy>
  <cp:revision>46</cp:revision>
  <dcterms:modified xsi:type="dcterms:W3CDTF">2021-04-21T08:16:40Z</dcterms:modified>
</cp:coreProperties>
</file>