
<file path=[Content_Types].xml><?xml version="1.0" encoding="utf-8"?>
<Types xmlns="http://schemas.openxmlformats.org/package/2006/content-types">
  <Default Extension="png" ContentType="image/png"/>
  <Default Extension="bmp" ContentType="image/bmp"/>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84" r:id="rId3"/>
    <p:sldId id="263" r:id="rId4"/>
    <p:sldId id="350" r:id="rId5"/>
    <p:sldId id="326" r:id="rId6"/>
    <p:sldId id="346" r:id="rId7"/>
    <p:sldId id="330" r:id="rId8"/>
    <p:sldId id="348" r:id="rId9"/>
    <p:sldId id="349" r:id="rId10"/>
    <p:sldId id="331" r:id="rId11"/>
    <p:sldId id="347" r:id="rId12"/>
    <p:sldId id="328" r:id="rId13"/>
    <p:sldId id="314" r:id="rId14"/>
    <p:sldId id="329" r:id="rId15"/>
    <p:sldId id="341" r:id="rId16"/>
  </p:sldIdLst>
  <p:sldSz cx="9144000" cy="5143500" type="screen16x9"/>
  <p:notesSz cx="6858000" cy="9144000"/>
  <p:embeddedFontLst>
    <p:embeddedFont>
      <p:font typeface="Abel" charset="0"/>
      <p:regular r:id="rId18"/>
    </p:embeddedFont>
    <p:embeddedFont>
      <p:font typeface="Alata"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80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63FDE15-B3A4-4D63-9354-27F8141B3A7E}">
  <a:tblStyle styleId="{663FDE15-B3A4-4D63-9354-27F8141B3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5" autoAdjust="0"/>
    <p:restoredTop sz="94464" autoAdjust="0"/>
  </p:normalViewPr>
  <p:slideViewPr>
    <p:cSldViewPr snapToGrid="0" showGuides="1">
      <p:cViewPr>
        <p:scale>
          <a:sx n="89" d="100"/>
          <a:sy n="89" d="100"/>
        </p:scale>
        <p:origin x="-936" y="-630"/>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4-15T10:21:16.625" idx="1">
    <p:pos x="10" y="10"/>
    <p:text>Giải thích quy trình
Nhân viên bộ phận sản xuất kiểm tra chất lượng của hóa chất và nguyên liệu trước khi cho vào bồn khuấy, sau khi kiểm tra hóa chất đạt chất lượng mới đưa vào khấy, hoàn tất phần khuấy nhân viên KCS kiểm tra chất lượng của bán thành phẩm đã trộn có đạt không mới cho vào bồn chứa để chiết ra từng chai và bơm khí gar vào chai đóng nút lại để thử qua nước xem sản phẩm có đạt không.
Làm khô sản phẩm và chuyển qua bộ phận đóng van và đóng nắp lại. công đoạn cuối cùng là kiểm tra chất lượng thành phẩm trước khi cho vào thùng và nhập vào kho.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0566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0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9626d32db8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9626d32db8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52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26d32db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26d32db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99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26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626d32db8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9626d32db8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67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626d32d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9626d32db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97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94ee3e092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94ee3e092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959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55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626d32db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9626d32db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26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4272098" y="1693800"/>
            <a:ext cx="5084452" cy="3655150"/>
          </a:xfrm>
          <a:prstGeom prst="rect">
            <a:avLst/>
          </a:prstGeom>
          <a:noFill/>
          <a:ln>
            <a:noFill/>
          </a:ln>
        </p:spPr>
      </p:pic>
      <p:sp>
        <p:nvSpPr>
          <p:cNvPr id="10" name="Google Shape;10;p2"/>
          <p:cNvSpPr txBox="1">
            <a:spLocks noGrp="1"/>
          </p:cNvSpPr>
          <p:nvPr>
            <p:ph type="ctrTitle"/>
          </p:nvPr>
        </p:nvSpPr>
        <p:spPr>
          <a:xfrm>
            <a:off x="1480650" y="1930788"/>
            <a:ext cx="6182700" cy="8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02475" y="2880013"/>
            <a:ext cx="4539000" cy="33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flipH="1">
            <a:off x="-99199" y="-85000"/>
            <a:ext cx="3615448" cy="2571750"/>
          </a:xfrm>
          <a:prstGeom prst="rect">
            <a:avLst/>
          </a:prstGeom>
          <a:noFill/>
          <a:ln>
            <a:noFill/>
          </a:ln>
        </p:spPr>
      </p:pic>
      <p:sp>
        <p:nvSpPr>
          <p:cNvPr id="13" name="Google Shape;13;p2"/>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pic>
        <p:nvPicPr>
          <p:cNvPr id="48" name="Google Shape;48;p5"/>
          <p:cNvPicPr preferRelativeResize="0"/>
          <p:nvPr/>
        </p:nvPicPr>
        <p:blipFill>
          <a:blip r:embed="rId2">
            <a:alphaModFix/>
          </a:blip>
          <a:stretch>
            <a:fillRect/>
          </a:stretch>
        </p:blipFill>
        <p:spPr>
          <a:xfrm rot="10800000">
            <a:off x="5013600" y="-5"/>
            <a:ext cx="4130401" cy="2969305"/>
          </a:xfrm>
          <a:prstGeom prst="rect">
            <a:avLst/>
          </a:prstGeom>
          <a:noFill/>
          <a:ln>
            <a:noFill/>
          </a:ln>
        </p:spPr>
      </p:pic>
      <p:sp>
        <p:nvSpPr>
          <p:cNvPr id="49" name="Google Shape;49;p5"/>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0" name="Google Shape;50;p5"/>
          <p:cNvSpPr txBox="1">
            <a:spLocks noGrp="1"/>
          </p:cNvSpPr>
          <p:nvPr>
            <p:ph type="subTitle" idx="1"/>
          </p:nvPr>
        </p:nvSpPr>
        <p:spPr>
          <a:xfrm>
            <a:off x="1101575" y="2847499"/>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
          <p:cNvSpPr txBox="1">
            <a:spLocks noGrp="1"/>
          </p:cNvSpPr>
          <p:nvPr>
            <p:ph type="subTitle" idx="2"/>
          </p:nvPr>
        </p:nvSpPr>
        <p:spPr>
          <a:xfrm>
            <a:off x="4875925" y="2842300"/>
            <a:ext cx="3090300" cy="95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3"/>
          </p:nvPr>
        </p:nvSpPr>
        <p:spPr>
          <a:xfrm>
            <a:off x="4875925" y="2431600"/>
            <a:ext cx="1864200" cy="42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subTitle" idx="4"/>
          </p:nvPr>
        </p:nvSpPr>
        <p:spPr>
          <a:xfrm>
            <a:off x="1101575" y="2431600"/>
            <a:ext cx="18642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54" name="Google Shape;54;p5"/>
          <p:cNvPicPr preferRelativeResize="0"/>
          <p:nvPr/>
        </p:nvPicPr>
        <p:blipFill>
          <a:blip r:embed="rId3">
            <a:alphaModFix/>
          </a:blip>
          <a:stretch>
            <a:fillRect/>
          </a:stretch>
        </p:blipFill>
        <p:spPr>
          <a:xfrm flipH="1">
            <a:off x="-6" y="4236650"/>
            <a:ext cx="4130404" cy="906850"/>
          </a:xfrm>
          <a:prstGeom prst="rect">
            <a:avLst/>
          </a:prstGeom>
          <a:noFill/>
          <a:ln>
            <a:noFill/>
          </a:ln>
        </p:spPr>
      </p:pic>
      <p:sp>
        <p:nvSpPr>
          <p:cNvPr id="55" name="Google Shape;55;p5"/>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13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1480650" y="1842888"/>
            <a:ext cx="6182700" cy="8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2" name="Google Shape;152;p15"/>
          <p:cNvSpPr txBox="1">
            <a:spLocks noGrp="1"/>
          </p:cNvSpPr>
          <p:nvPr>
            <p:ph type="subTitle" idx="1"/>
          </p:nvPr>
        </p:nvSpPr>
        <p:spPr>
          <a:xfrm>
            <a:off x="2302500" y="2678998"/>
            <a:ext cx="4539000" cy="6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153" name="Google Shape;153;p15"/>
          <p:cNvPicPr preferRelativeResize="0"/>
          <p:nvPr/>
        </p:nvPicPr>
        <p:blipFill>
          <a:blip r:embed="rId2">
            <a:alphaModFix/>
          </a:blip>
          <a:stretch>
            <a:fillRect/>
          </a:stretch>
        </p:blipFill>
        <p:spPr>
          <a:xfrm flipH="1">
            <a:off x="-122724" y="-127500"/>
            <a:ext cx="3615448" cy="2571750"/>
          </a:xfrm>
          <a:prstGeom prst="rect">
            <a:avLst/>
          </a:prstGeom>
          <a:noFill/>
          <a:ln>
            <a:noFill/>
          </a:ln>
        </p:spPr>
      </p:pic>
      <p:sp>
        <p:nvSpPr>
          <p:cNvPr id="154" name="Google Shape;154;p15"/>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15"/>
          <p:cNvPicPr preferRelativeResize="0"/>
          <p:nvPr/>
        </p:nvPicPr>
        <p:blipFill>
          <a:blip r:embed="rId3">
            <a:alphaModFix/>
          </a:blip>
          <a:stretch>
            <a:fillRect/>
          </a:stretch>
        </p:blipFill>
        <p:spPr>
          <a:xfrm flipH="1">
            <a:off x="4328773" y="2345625"/>
            <a:ext cx="5084452" cy="3655150"/>
          </a:xfrm>
          <a:prstGeom prst="rect">
            <a:avLst/>
          </a:prstGeom>
          <a:noFill/>
          <a:ln>
            <a:noFill/>
          </a:ln>
        </p:spPr>
      </p:pic>
      <p:sp>
        <p:nvSpPr>
          <p:cNvPr id="159" name="Google Shape;159;p15"/>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7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pic>
        <p:nvPicPr>
          <p:cNvPr id="62" name="Google Shape;62;p6"/>
          <p:cNvPicPr preferRelativeResize="0"/>
          <p:nvPr/>
        </p:nvPicPr>
        <p:blipFill>
          <a:blip r:embed="rId2">
            <a:alphaModFix/>
          </a:blip>
          <a:stretch>
            <a:fillRect/>
          </a:stretch>
        </p:blipFill>
        <p:spPr>
          <a:xfrm rot="10800000">
            <a:off x="5709223" y="1"/>
            <a:ext cx="4048752" cy="2910599"/>
          </a:xfrm>
          <a:prstGeom prst="rect">
            <a:avLst/>
          </a:prstGeom>
          <a:noFill/>
          <a:ln>
            <a:noFill/>
          </a:ln>
        </p:spPr>
      </p:pic>
      <p:sp>
        <p:nvSpPr>
          <p:cNvPr id="63" name="Google Shape;63;p6"/>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4" name="Google Shape;64;p6"/>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67"/>
        <p:cNvGrpSpPr/>
        <p:nvPr/>
      </p:nvGrpSpPr>
      <p:grpSpPr>
        <a:xfrm>
          <a:off x="0" y="0"/>
          <a:ext cx="0" cy="0"/>
          <a:chOff x="0" y="0"/>
          <a:chExt cx="0" cy="0"/>
        </a:xfrm>
      </p:grpSpPr>
      <p:pic>
        <p:nvPicPr>
          <p:cNvPr id="168" name="Google Shape;168;p16"/>
          <p:cNvPicPr preferRelativeResize="0"/>
          <p:nvPr/>
        </p:nvPicPr>
        <p:blipFill>
          <a:blip r:embed="rId2">
            <a:alphaModFix/>
          </a:blip>
          <a:stretch>
            <a:fillRect/>
          </a:stretch>
        </p:blipFill>
        <p:spPr>
          <a:xfrm>
            <a:off x="0" y="949350"/>
            <a:ext cx="5834201" cy="4194150"/>
          </a:xfrm>
          <a:prstGeom prst="rect">
            <a:avLst/>
          </a:prstGeom>
          <a:noFill/>
          <a:ln>
            <a:noFill/>
          </a:ln>
        </p:spPr>
      </p:pic>
      <p:sp>
        <p:nvSpPr>
          <p:cNvPr id="169" name="Google Shape;169;p16"/>
          <p:cNvSpPr txBox="1">
            <a:spLocks noGrp="1"/>
          </p:cNvSpPr>
          <p:nvPr>
            <p:ph type="title"/>
          </p:nvPr>
        </p:nvSpPr>
        <p:spPr>
          <a:xfrm>
            <a:off x="4824925" y="2992275"/>
            <a:ext cx="3506700" cy="3330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2600" b="1">
                <a:solidFill>
                  <a:srgbClr val="FFFFFF"/>
                </a:solidFill>
              </a:defRPr>
            </a:lvl1pPr>
            <a:lvl2pPr lvl="1">
              <a:spcBef>
                <a:spcPts val="0"/>
              </a:spcBef>
              <a:spcAft>
                <a:spcPts val="0"/>
              </a:spcAft>
              <a:buSzPts val="2400"/>
              <a:buNone/>
              <a:defRPr sz="2400">
                <a:latin typeface="Abel"/>
                <a:ea typeface="Abel"/>
                <a:cs typeface="Abel"/>
                <a:sym typeface="Abel"/>
              </a:defRPr>
            </a:lvl2pPr>
            <a:lvl3pPr lvl="2">
              <a:spcBef>
                <a:spcPts val="0"/>
              </a:spcBef>
              <a:spcAft>
                <a:spcPts val="0"/>
              </a:spcAft>
              <a:buSzPts val="2400"/>
              <a:buNone/>
              <a:defRPr sz="2400">
                <a:latin typeface="Abel"/>
                <a:ea typeface="Abel"/>
                <a:cs typeface="Abel"/>
                <a:sym typeface="Abel"/>
              </a:defRPr>
            </a:lvl3pPr>
            <a:lvl4pPr lvl="3">
              <a:spcBef>
                <a:spcPts val="0"/>
              </a:spcBef>
              <a:spcAft>
                <a:spcPts val="0"/>
              </a:spcAft>
              <a:buSzPts val="2400"/>
              <a:buNone/>
              <a:defRPr sz="2400">
                <a:latin typeface="Abel"/>
                <a:ea typeface="Abel"/>
                <a:cs typeface="Abel"/>
                <a:sym typeface="Abel"/>
              </a:defRPr>
            </a:lvl4pPr>
            <a:lvl5pPr lvl="4">
              <a:spcBef>
                <a:spcPts val="0"/>
              </a:spcBef>
              <a:spcAft>
                <a:spcPts val="0"/>
              </a:spcAft>
              <a:buSzPts val="2400"/>
              <a:buNone/>
              <a:defRPr sz="2400">
                <a:latin typeface="Abel"/>
                <a:ea typeface="Abel"/>
                <a:cs typeface="Abel"/>
                <a:sym typeface="Abel"/>
              </a:defRPr>
            </a:lvl5pPr>
            <a:lvl6pPr lvl="5">
              <a:spcBef>
                <a:spcPts val="0"/>
              </a:spcBef>
              <a:spcAft>
                <a:spcPts val="0"/>
              </a:spcAft>
              <a:buSzPts val="2400"/>
              <a:buNone/>
              <a:defRPr sz="2400">
                <a:latin typeface="Abel"/>
                <a:ea typeface="Abel"/>
                <a:cs typeface="Abel"/>
                <a:sym typeface="Abel"/>
              </a:defRPr>
            </a:lvl6pPr>
            <a:lvl7pPr lvl="6">
              <a:spcBef>
                <a:spcPts val="0"/>
              </a:spcBef>
              <a:spcAft>
                <a:spcPts val="0"/>
              </a:spcAft>
              <a:buSzPts val="2400"/>
              <a:buNone/>
              <a:defRPr sz="2400">
                <a:latin typeface="Abel"/>
                <a:ea typeface="Abel"/>
                <a:cs typeface="Abel"/>
                <a:sym typeface="Abel"/>
              </a:defRPr>
            </a:lvl7pPr>
            <a:lvl8pPr lvl="7">
              <a:spcBef>
                <a:spcPts val="0"/>
              </a:spcBef>
              <a:spcAft>
                <a:spcPts val="0"/>
              </a:spcAft>
              <a:buSzPts val="2400"/>
              <a:buNone/>
              <a:defRPr sz="2400">
                <a:latin typeface="Abel"/>
                <a:ea typeface="Abel"/>
                <a:cs typeface="Abel"/>
                <a:sym typeface="Abel"/>
              </a:defRPr>
            </a:lvl8pPr>
            <a:lvl9pPr lvl="8">
              <a:spcBef>
                <a:spcPts val="0"/>
              </a:spcBef>
              <a:spcAft>
                <a:spcPts val="0"/>
              </a:spcAft>
              <a:buSzPts val="2400"/>
              <a:buNone/>
              <a:defRPr sz="2400">
                <a:latin typeface="Abel"/>
                <a:ea typeface="Abel"/>
                <a:cs typeface="Abel"/>
                <a:sym typeface="Abel"/>
              </a:defRPr>
            </a:lvl9pPr>
          </a:lstStyle>
          <a:p>
            <a:endParaRPr/>
          </a:p>
        </p:txBody>
      </p:sp>
      <p:sp>
        <p:nvSpPr>
          <p:cNvPr id="170" name="Google Shape;170;p16"/>
          <p:cNvSpPr txBox="1">
            <a:spLocks noGrp="1"/>
          </p:cNvSpPr>
          <p:nvPr>
            <p:ph type="subTitle" idx="1"/>
          </p:nvPr>
        </p:nvSpPr>
        <p:spPr>
          <a:xfrm>
            <a:off x="3716600" y="1660250"/>
            <a:ext cx="4614900" cy="122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270"/>
        <p:cNvGrpSpPr/>
        <p:nvPr/>
      </p:nvGrpSpPr>
      <p:grpSpPr>
        <a:xfrm>
          <a:off x="0" y="0"/>
          <a:ext cx="0" cy="0"/>
          <a:chOff x="0" y="0"/>
          <a:chExt cx="0" cy="0"/>
        </a:xfrm>
      </p:grpSpPr>
      <p:pic>
        <p:nvPicPr>
          <p:cNvPr id="271" name="Google Shape;271;p23"/>
          <p:cNvPicPr preferRelativeResize="0"/>
          <p:nvPr/>
        </p:nvPicPr>
        <p:blipFill>
          <a:blip r:embed="rId2">
            <a:alphaModFix/>
          </a:blip>
          <a:stretch>
            <a:fillRect/>
          </a:stretch>
        </p:blipFill>
        <p:spPr>
          <a:xfrm flipH="1">
            <a:off x="3416869" y="4390687"/>
            <a:ext cx="4130404" cy="906850"/>
          </a:xfrm>
          <a:prstGeom prst="rect">
            <a:avLst/>
          </a:prstGeom>
          <a:noFill/>
          <a:ln>
            <a:noFill/>
          </a:ln>
        </p:spPr>
      </p:pic>
      <p:sp>
        <p:nvSpPr>
          <p:cNvPr id="272" name="Google Shape;272;p23"/>
          <p:cNvSpPr txBox="1">
            <a:spLocks noGrp="1"/>
          </p:cNvSpPr>
          <p:nvPr>
            <p:ph type="title"/>
          </p:nvPr>
        </p:nvSpPr>
        <p:spPr>
          <a:xfrm>
            <a:off x="540000" y="445025"/>
            <a:ext cx="556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273" name="Google Shape;273;p23"/>
          <p:cNvPicPr preferRelativeResize="0"/>
          <p:nvPr/>
        </p:nvPicPr>
        <p:blipFill>
          <a:blip r:embed="rId3">
            <a:alphaModFix/>
          </a:blip>
          <a:stretch>
            <a:fillRect/>
          </a:stretch>
        </p:blipFill>
        <p:spPr>
          <a:xfrm flipH="1">
            <a:off x="4689775" y="-66125"/>
            <a:ext cx="4571999" cy="1386282"/>
          </a:xfrm>
          <a:prstGeom prst="rect">
            <a:avLst/>
          </a:prstGeom>
          <a:noFill/>
          <a:ln>
            <a:noFill/>
          </a:ln>
        </p:spPr>
      </p:pic>
      <p:pic>
        <p:nvPicPr>
          <p:cNvPr id="274" name="Google Shape;274;p23"/>
          <p:cNvPicPr preferRelativeResize="0"/>
          <p:nvPr/>
        </p:nvPicPr>
        <p:blipFill>
          <a:blip r:embed="rId3">
            <a:alphaModFix/>
          </a:blip>
          <a:stretch>
            <a:fillRect/>
          </a:stretch>
        </p:blipFill>
        <p:spPr>
          <a:xfrm rot="10800000" flipH="1">
            <a:off x="-102850" y="3911262"/>
            <a:ext cx="4571999" cy="1386282"/>
          </a:xfrm>
          <a:prstGeom prst="rect">
            <a:avLst/>
          </a:prstGeom>
          <a:noFill/>
          <a:ln>
            <a:noFill/>
          </a:ln>
        </p:spPr>
      </p:pic>
      <p:sp>
        <p:nvSpPr>
          <p:cNvPr id="275" name="Google Shape;275;p23"/>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366"/>
        <p:cNvGrpSpPr/>
        <p:nvPr/>
      </p:nvGrpSpPr>
      <p:grpSpPr>
        <a:xfrm>
          <a:off x="0" y="0"/>
          <a:ext cx="0" cy="0"/>
          <a:chOff x="0" y="0"/>
          <a:chExt cx="0" cy="0"/>
        </a:xfrm>
      </p:grpSpPr>
      <p:pic>
        <p:nvPicPr>
          <p:cNvPr id="367" name="Google Shape;367;p30"/>
          <p:cNvPicPr preferRelativeResize="0"/>
          <p:nvPr/>
        </p:nvPicPr>
        <p:blipFill>
          <a:blip r:embed="rId2">
            <a:alphaModFix/>
          </a:blip>
          <a:stretch>
            <a:fillRect/>
          </a:stretch>
        </p:blipFill>
        <p:spPr>
          <a:xfrm flipH="1">
            <a:off x="4689775" y="-66125"/>
            <a:ext cx="4571999" cy="1386282"/>
          </a:xfrm>
          <a:prstGeom prst="rect">
            <a:avLst/>
          </a:prstGeom>
          <a:noFill/>
          <a:ln>
            <a:noFill/>
          </a:ln>
        </p:spPr>
      </p:pic>
      <p:pic>
        <p:nvPicPr>
          <p:cNvPr id="368" name="Google Shape;368;p30"/>
          <p:cNvPicPr preferRelativeResize="0"/>
          <p:nvPr/>
        </p:nvPicPr>
        <p:blipFill>
          <a:blip r:embed="rId2">
            <a:alphaModFix/>
          </a:blip>
          <a:stretch>
            <a:fillRect/>
          </a:stretch>
        </p:blipFill>
        <p:spPr>
          <a:xfrm rot="10800000" flipH="1">
            <a:off x="-102850" y="3911262"/>
            <a:ext cx="4571999" cy="1386282"/>
          </a:xfrm>
          <a:prstGeom prst="rect">
            <a:avLst/>
          </a:prstGeom>
          <a:noFill/>
          <a:ln>
            <a:noFill/>
          </a:ln>
        </p:spPr>
      </p:pic>
      <p:sp>
        <p:nvSpPr>
          <p:cNvPr id="369" name="Google Shape;369;p30"/>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377"/>
        <p:cNvGrpSpPr/>
        <p:nvPr/>
      </p:nvGrpSpPr>
      <p:grpSpPr>
        <a:xfrm>
          <a:off x="0" y="0"/>
          <a:ext cx="0" cy="0"/>
          <a:chOff x="0" y="0"/>
          <a:chExt cx="0" cy="0"/>
        </a:xfrm>
      </p:grpSpPr>
      <p:pic>
        <p:nvPicPr>
          <p:cNvPr id="378" name="Google Shape;378;p31"/>
          <p:cNvPicPr preferRelativeResize="0"/>
          <p:nvPr/>
        </p:nvPicPr>
        <p:blipFill>
          <a:blip r:embed="rId2">
            <a:alphaModFix/>
          </a:blip>
          <a:stretch>
            <a:fillRect/>
          </a:stretch>
        </p:blipFill>
        <p:spPr>
          <a:xfrm rot="10800000" flipH="1">
            <a:off x="5653577" y="2693275"/>
            <a:ext cx="3615448" cy="2571750"/>
          </a:xfrm>
          <a:prstGeom prst="rect">
            <a:avLst/>
          </a:prstGeom>
          <a:noFill/>
          <a:ln>
            <a:noFill/>
          </a:ln>
        </p:spPr>
      </p:pic>
      <p:sp>
        <p:nvSpPr>
          <p:cNvPr id="379" name="Google Shape;379;p31"/>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3" name="Google Shape;383;p31"/>
          <p:cNvPicPr preferRelativeResize="0"/>
          <p:nvPr/>
        </p:nvPicPr>
        <p:blipFill>
          <a:blip r:embed="rId3">
            <a:alphaModFix/>
          </a:blip>
          <a:stretch>
            <a:fillRect/>
          </a:stretch>
        </p:blipFill>
        <p:spPr>
          <a:xfrm rot="10800000" flipH="1">
            <a:off x="-266924" y="-863250"/>
            <a:ext cx="5084452" cy="3655150"/>
          </a:xfrm>
          <a:prstGeom prst="rect">
            <a:avLst/>
          </a:prstGeom>
          <a:noFill/>
          <a:ln>
            <a:noFill/>
          </a:ln>
        </p:spPr>
      </p:pic>
      <p:sp>
        <p:nvSpPr>
          <p:cNvPr id="384" name="Google Shape;384;p31"/>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392"/>
        <p:cNvGrpSpPr/>
        <p:nvPr/>
      </p:nvGrpSpPr>
      <p:grpSpPr>
        <a:xfrm>
          <a:off x="0" y="0"/>
          <a:ext cx="0" cy="0"/>
          <a:chOff x="0" y="0"/>
          <a:chExt cx="0" cy="0"/>
        </a:xfrm>
      </p:grpSpPr>
      <p:pic>
        <p:nvPicPr>
          <p:cNvPr id="393" name="Google Shape;393;p32"/>
          <p:cNvPicPr preferRelativeResize="0"/>
          <p:nvPr/>
        </p:nvPicPr>
        <p:blipFill>
          <a:blip r:embed="rId2">
            <a:alphaModFix/>
          </a:blip>
          <a:stretch>
            <a:fillRect/>
          </a:stretch>
        </p:blipFill>
        <p:spPr>
          <a:xfrm>
            <a:off x="-384575" y="1278975"/>
            <a:ext cx="5834201" cy="4194150"/>
          </a:xfrm>
          <a:prstGeom prst="rect">
            <a:avLst/>
          </a:prstGeom>
          <a:noFill/>
          <a:ln>
            <a:noFill/>
          </a:ln>
        </p:spPr>
      </p:pic>
      <p:sp>
        <p:nvSpPr>
          <p:cNvPr id="394" name="Google Shape;394;p32"/>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extLst>
      <p:ext uri="{BB962C8B-B14F-4D97-AF65-F5344CB8AC3E}">
        <p14:creationId xmlns:p14="http://schemas.microsoft.com/office/powerpoint/2010/main" val="16590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1191800" y="1759950"/>
            <a:ext cx="2704800" cy="162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rt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121" name="Google Shape;121;p13"/>
          <p:cNvSpPr txBox="1">
            <a:spLocks noGrp="1"/>
          </p:cNvSpPr>
          <p:nvPr>
            <p:ph type="subTitle" idx="1"/>
          </p:nvPr>
        </p:nvSpPr>
        <p:spPr>
          <a:xfrm>
            <a:off x="5393025" y="1373875"/>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2"/>
          </p:nvPr>
        </p:nvSpPr>
        <p:spPr>
          <a:xfrm>
            <a:off x="5400650" y="955600"/>
            <a:ext cx="2959200" cy="502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500"/>
              <a:buFont typeface="Alata"/>
              <a:buNone/>
              <a:defRPr sz="2300">
                <a:latin typeface="Alata"/>
                <a:ea typeface="Alata"/>
                <a:cs typeface="Alata"/>
                <a:sym typeface="A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3"/>
          <p:cNvSpPr txBox="1">
            <a:spLocks noGrp="1"/>
          </p:cNvSpPr>
          <p:nvPr>
            <p:ph type="subTitle" idx="3"/>
          </p:nvPr>
        </p:nvSpPr>
        <p:spPr>
          <a:xfrm>
            <a:off x="5396057" y="2434588"/>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3"/>
          <p:cNvSpPr txBox="1">
            <a:spLocks noGrp="1"/>
          </p:cNvSpPr>
          <p:nvPr>
            <p:ph type="subTitle" idx="4"/>
          </p:nvPr>
        </p:nvSpPr>
        <p:spPr>
          <a:xfrm>
            <a:off x="5404463" y="2016313"/>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5"/>
          </p:nvPr>
        </p:nvSpPr>
        <p:spPr>
          <a:xfrm>
            <a:off x="5396838" y="3491150"/>
            <a:ext cx="2340900" cy="72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subTitle" idx="6"/>
          </p:nvPr>
        </p:nvSpPr>
        <p:spPr>
          <a:xfrm>
            <a:off x="5404463" y="3072875"/>
            <a:ext cx="2959200" cy="5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Alata"/>
              <a:buNone/>
              <a:defRPr sz="2300">
                <a:latin typeface="Alata"/>
                <a:ea typeface="Alata"/>
                <a:cs typeface="Alata"/>
                <a:sym typeface="A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3"/>
          <p:cNvSpPr txBox="1">
            <a:spLocks noGrp="1"/>
          </p:cNvSpPr>
          <p:nvPr>
            <p:ph type="title" idx="7" hasCustomPrompt="1"/>
          </p:nvPr>
        </p:nvSpPr>
        <p:spPr>
          <a:xfrm>
            <a:off x="4699050" y="984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8" name="Google Shape;128;p13"/>
          <p:cNvSpPr txBox="1">
            <a:spLocks noGrp="1"/>
          </p:cNvSpPr>
          <p:nvPr>
            <p:ph type="title" idx="8" hasCustomPrompt="1"/>
          </p:nvPr>
        </p:nvSpPr>
        <p:spPr>
          <a:xfrm>
            <a:off x="4699050" y="2016625"/>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9" name="Google Shape;129;p13"/>
          <p:cNvSpPr txBox="1">
            <a:spLocks noGrp="1"/>
          </p:cNvSpPr>
          <p:nvPr>
            <p:ph type="title" idx="9" hasCustomPrompt="1"/>
          </p:nvPr>
        </p:nvSpPr>
        <p:spPr>
          <a:xfrm>
            <a:off x="4699050" y="3080750"/>
            <a:ext cx="770400" cy="54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pic>
        <p:nvPicPr>
          <p:cNvPr id="130" name="Google Shape;130;p13"/>
          <p:cNvPicPr preferRelativeResize="0"/>
          <p:nvPr/>
        </p:nvPicPr>
        <p:blipFill>
          <a:blip r:embed="rId2">
            <a:alphaModFix/>
          </a:blip>
          <a:stretch>
            <a:fillRect/>
          </a:stretch>
        </p:blipFill>
        <p:spPr>
          <a:xfrm rot="10800000">
            <a:off x="3351996" y="0"/>
            <a:ext cx="4130404" cy="906850"/>
          </a:xfrm>
          <a:prstGeom prst="rect">
            <a:avLst/>
          </a:prstGeom>
          <a:noFill/>
          <a:ln>
            <a:noFill/>
          </a:ln>
        </p:spPr>
      </p:pic>
      <p:pic>
        <p:nvPicPr>
          <p:cNvPr id="131" name="Google Shape;131;p13"/>
          <p:cNvPicPr preferRelativeResize="0"/>
          <p:nvPr/>
        </p:nvPicPr>
        <p:blipFill>
          <a:blip r:embed="rId2">
            <a:alphaModFix/>
          </a:blip>
          <a:stretch>
            <a:fillRect/>
          </a:stretch>
        </p:blipFill>
        <p:spPr>
          <a:xfrm>
            <a:off x="1516125" y="4265825"/>
            <a:ext cx="4130404" cy="906850"/>
          </a:xfrm>
          <a:prstGeom prst="rect">
            <a:avLst/>
          </a:prstGeom>
          <a:noFill/>
          <a:ln>
            <a:noFill/>
          </a:ln>
        </p:spPr>
      </p:pic>
      <p:pic>
        <p:nvPicPr>
          <p:cNvPr id="132" name="Google Shape;132;p13"/>
          <p:cNvPicPr preferRelativeResize="0"/>
          <p:nvPr/>
        </p:nvPicPr>
        <p:blipFill>
          <a:blip r:embed="rId3">
            <a:alphaModFix/>
          </a:blip>
          <a:stretch>
            <a:fillRect/>
          </a:stretch>
        </p:blipFill>
        <p:spPr>
          <a:xfrm>
            <a:off x="0" y="0"/>
            <a:ext cx="4571999" cy="1386282"/>
          </a:xfrm>
          <a:prstGeom prst="rect">
            <a:avLst/>
          </a:prstGeom>
          <a:noFill/>
          <a:ln>
            <a:noFill/>
          </a:ln>
        </p:spPr>
      </p:pic>
      <p:pic>
        <p:nvPicPr>
          <p:cNvPr id="133" name="Google Shape;133;p13"/>
          <p:cNvPicPr preferRelativeResize="0"/>
          <p:nvPr/>
        </p:nvPicPr>
        <p:blipFill>
          <a:blip r:embed="rId3">
            <a:alphaModFix/>
          </a:blip>
          <a:stretch>
            <a:fillRect/>
          </a:stretch>
        </p:blipFill>
        <p:spPr>
          <a:xfrm rot="10800000">
            <a:off x="4594250" y="3786400"/>
            <a:ext cx="4571999" cy="1386282"/>
          </a:xfrm>
          <a:prstGeom prst="rect">
            <a:avLst/>
          </a:prstGeom>
          <a:noFill/>
          <a:ln>
            <a:noFill/>
          </a:ln>
        </p:spPr>
      </p:pic>
      <p:sp>
        <p:nvSpPr>
          <p:cNvPr id="134" name="Google Shape;134;p13"/>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66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1pPr>
            <a:lvl2pPr lvl="1">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00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2" r:id="rId3"/>
    <p:sldLayoutId id="2147483669" r:id="rId4"/>
    <p:sldLayoutId id="2147483676" r:id="rId5"/>
    <p:sldLayoutId id="2147483677" r:id="rId6"/>
    <p:sldLayoutId id="2147483678" r:id="rId7"/>
    <p:sldLayoutId id="2147483682" r:id="rId8"/>
    <p:sldLayoutId id="2147483683" r:id="rId9"/>
    <p:sldLayoutId id="2147483686" r:id="rId10"/>
    <p:sldLayoutId id="2147483687"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b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246434" y="911952"/>
            <a:ext cx="8041532" cy="2842924"/>
          </a:xfrm>
          <a:prstGeom prst="rect">
            <a:avLst/>
          </a:prstGeom>
        </p:spPr>
        <p:txBody>
          <a:bodyPr spcFirstLastPara="1" wrap="square" lIns="91425" tIns="91425" rIns="91425" bIns="91425" anchor="ctr" anchorCtr="0">
            <a:noAutofit/>
          </a:bodyPr>
          <a:lstStyle/>
          <a:p>
            <a:pPr lvl="0" algn="ctr"/>
            <a:r>
              <a:rPr lang="en-US" sz="3600" b="1" dirty="0"/>
              <a:t> </a:t>
            </a:r>
            <a:r>
              <a:rPr lang="en-US" sz="3600" b="1" dirty="0" smtClean="0"/>
              <a:t>TRIỂN KHAI ERP CÔNG TY TNHH SẢN XUẤT THƯƠNG MẠI CÔNG NGHIỆP AVAL</a:t>
            </a:r>
            <a:endParaRPr sz="3600" dirty="0"/>
          </a:p>
        </p:txBody>
      </p:sp>
      <p:sp>
        <p:nvSpPr>
          <p:cNvPr id="3" name="Rectangle 2"/>
          <p:cNvSpPr/>
          <p:nvPr/>
        </p:nvSpPr>
        <p:spPr>
          <a:xfrm>
            <a:off x="4098587" y="3517630"/>
            <a:ext cx="4762500" cy="584775"/>
          </a:xfrm>
          <a:prstGeom prst="rect">
            <a:avLst/>
          </a:prstGeom>
        </p:spPr>
        <p:txBody>
          <a:bodyPr wrap="square">
            <a:spAutoFit/>
          </a:bodyPr>
          <a:lstStyle/>
          <a:p>
            <a:r>
              <a:rPr lang="en-US" sz="1600" b="1" dirty="0">
                <a:solidFill>
                  <a:schemeClr val="bg2"/>
                </a:solidFill>
              </a:rPr>
              <a:t>MÔN HỌC: </a:t>
            </a:r>
            <a:r>
              <a:rPr lang="en-US" sz="1600" b="1" dirty="0" smtClean="0">
                <a:solidFill>
                  <a:schemeClr val="bg2"/>
                </a:solidFill>
              </a:rPr>
              <a:t>HỆ THỐNG HOẠCH ĐỊNH NGUỒN LỰC DOANH NGHIỆP</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ctrTitle"/>
          </p:nvPr>
        </p:nvSpPr>
        <p:spPr>
          <a:xfrm>
            <a:off x="1480650" y="1626584"/>
            <a:ext cx="6182700" cy="83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smtClean="0"/>
              <a:t>Phân tích và thiết kế hệ thống</a:t>
            </a:r>
            <a:endParaRPr sz="3600" dirty="0"/>
          </a:p>
        </p:txBody>
      </p:sp>
      <p:sp>
        <p:nvSpPr>
          <p:cNvPr id="441" name="Google Shape;441;p39"/>
          <p:cNvSpPr txBox="1">
            <a:spLocks noGrp="1"/>
          </p:cNvSpPr>
          <p:nvPr>
            <p:ph type="subTitle" idx="1"/>
          </p:nvPr>
        </p:nvSpPr>
        <p:spPr>
          <a:xfrm>
            <a:off x="2247237" y="3538459"/>
            <a:ext cx="4539000" cy="621600"/>
          </a:xfrm>
          <a:prstGeom prst="rect">
            <a:avLst/>
          </a:prstGeom>
        </p:spPr>
        <p:txBody>
          <a:bodyPr spcFirstLastPara="1" wrap="square" lIns="91425" tIns="91425" rIns="91425" bIns="91425" anchor="t" anchorCtr="0">
            <a:noAutofit/>
          </a:bodyPr>
          <a:lstStyle/>
          <a:p>
            <a:pPr marL="0" lvl="0" indent="0"/>
            <a:endParaRPr lang="en-US" sz="2000" dirty="0" smtClean="0"/>
          </a:p>
          <a:p>
            <a:pPr marL="0" lvl="0" indent="0"/>
            <a:endParaRPr lang="en-US" dirty="0" smtClean="0"/>
          </a:p>
        </p:txBody>
      </p:sp>
      <p:grpSp>
        <p:nvGrpSpPr>
          <p:cNvPr id="5" name="Google Shape;9889;p81"/>
          <p:cNvGrpSpPr/>
          <p:nvPr/>
        </p:nvGrpSpPr>
        <p:grpSpPr>
          <a:xfrm>
            <a:off x="3929974" y="2905328"/>
            <a:ext cx="1511031" cy="473412"/>
            <a:chOff x="-60254550" y="1938025"/>
            <a:chExt cx="317425" cy="318925"/>
          </a:xfrm>
        </p:grpSpPr>
        <p:sp>
          <p:nvSpPr>
            <p:cNvPr id="6" name="Google Shape;9890;p8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91;p8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92;p8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93;p8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66702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249" y="0"/>
            <a:ext cx="6293224" cy="5143500"/>
          </a:xfrm>
          <a:prstGeom prst="rect">
            <a:avLst/>
          </a:prstGeom>
        </p:spPr>
      </p:pic>
    </p:spTree>
    <p:extLst>
      <p:ext uri="{BB962C8B-B14F-4D97-AF65-F5344CB8AC3E}">
        <p14:creationId xmlns:p14="http://schemas.microsoft.com/office/powerpoint/2010/main" val="135241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540288" y="1867550"/>
            <a:ext cx="2704800" cy="16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ODOO</a:t>
            </a:r>
            <a:endParaRPr dirty="0"/>
          </a:p>
        </p:txBody>
      </p:sp>
      <p:sp>
        <p:nvSpPr>
          <p:cNvPr id="421" name="Google Shape;421;p37"/>
          <p:cNvSpPr txBox="1">
            <a:spLocks noGrp="1"/>
          </p:cNvSpPr>
          <p:nvPr>
            <p:ph type="subTitle" idx="1"/>
          </p:nvPr>
        </p:nvSpPr>
        <p:spPr>
          <a:xfrm>
            <a:off x="4970248" y="1216562"/>
            <a:ext cx="4173752" cy="729000"/>
          </a:xfrm>
          <a:prstGeom prst="rect">
            <a:avLst/>
          </a:prstGeom>
        </p:spPr>
        <p:txBody>
          <a:bodyPr spcFirstLastPara="1" wrap="square" lIns="91425" tIns="91425" rIns="91425" bIns="91425" anchor="t" anchorCtr="0">
            <a:noAutofit/>
          </a:bodyPr>
          <a:lstStyle/>
          <a:p>
            <a:pPr marL="0" lvl="0" indent="0"/>
            <a:endParaRPr dirty="0"/>
          </a:p>
        </p:txBody>
      </p:sp>
      <p:sp>
        <p:nvSpPr>
          <p:cNvPr id="422" name="Google Shape;422;p37"/>
          <p:cNvSpPr txBox="1">
            <a:spLocks noGrp="1"/>
          </p:cNvSpPr>
          <p:nvPr>
            <p:ph type="subTitle" idx="2"/>
          </p:nvPr>
        </p:nvSpPr>
        <p:spPr>
          <a:xfrm>
            <a:off x="4977873" y="857280"/>
            <a:ext cx="3969481"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Inventory</a:t>
            </a:r>
            <a:endParaRPr dirty="0"/>
          </a:p>
        </p:txBody>
      </p:sp>
      <p:sp>
        <p:nvSpPr>
          <p:cNvPr id="423" name="Google Shape;423;p37"/>
          <p:cNvSpPr txBox="1">
            <a:spLocks noGrp="1"/>
          </p:cNvSpPr>
          <p:nvPr>
            <p:ph type="subTitle" idx="3"/>
          </p:nvPr>
        </p:nvSpPr>
        <p:spPr>
          <a:xfrm>
            <a:off x="4973280" y="2434588"/>
            <a:ext cx="4092061" cy="729000"/>
          </a:xfrm>
          <a:prstGeom prst="rect">
            <a:avLst/>
          </a:prstGeom>
        </p:spPr>
        <p:txBody>
          <a:bodyPr spcFirstLastPara="1" wrap="square" lIns="91425" tIns="91425" rIns="91425" bIns="91425" anchor="t" anchorCtr="0">
            <a:noAutofit/>
          </a:bodyPr>
          <a:lstStyle/>
          <a:p>
            <a:pPr marL="0" lvl="0" indent="0"/>
            <a:endParaRPr dirty="0"/>
          </a:p>
        </p:txBody>
      </p:sp>
      <p:sp>
        <p:nvSpPr>
          <p:cNvPr id="424" name="Google Shape;424;p37"/>
          <p:cNvSpPr txBox="1">
            <a:spLocks noGrp="1"/>
          </p:cNvSpPr>
          <p:nvPr>
            <p:ph type="subTitle" idx="4"/>
          </p:nvPr>
        </p:nvSpPr>
        <p:spPr>
          <a:xfrm>
            <a:off x="4981687" y="2016313"/>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Manufacturing</a:t>
            </a:r>
            <a:endParaRPr dirty="0"/>
          </a:p>
        </p:txBody>
      </p:sp>
      <p:sp>
        <p:nvSpPr>
          <p:cNvPr id="425" name="Google Shape;425;p37"/>
          <p:cNvSpPr txBox="1">
            <a:spLocks noGrp="1"/>
          </p:cNvSpPr>
          <p:nvPr>
            <p:ph type="subTitle" idx="5"/>
          </p:nvPr>
        </p:nvSpPr>
        <p:spPr>
          <a:xfrm>
            <a:off x="5003557" y="3491150"/>
            <a:ext cx="4268261" cy="729000"/>
          </a:xfrm>
          <a:prstGeom prst="rect">
            <a:avLst/>
          </a:prstGeom>
        </p:spPr>
        <p:txBody>
          <a:bodyPr spcFirstLastPara="1" wrap="square" lIns="91425" tIns="91425" rIns="91425" bIns="91425" anchor="t" anchorCtr="0">
            <a:noAutofit/>
          </a:bodyPr>
          <a:lstStyle/>
          <a:p>
            <a:pPr marL="0" lvl="0" indent="0">
              <a:buClr>
                <a:schemeClr val="lt2"/>
              </a:buClr>
              <a:buSzPts val="1100"/>
            </a:pPr>
            <a:endParaRPr dirty="0"/>
          </a:p>
        </p:txBody>
      </p:sp>
      <p:sp>
        <p:nvSpPr>
          <p:cNvPr id="426" name="Google Shape;426;p37"/>
          <p:cNvSpPr txBox="1">
            <a:spLocks noGrp="1"/>
          </p:cNvSpPr>
          <p:nvPr>
            <p:ph type="subTitle" idx="6"/>
          </p:nvPr>
        </p:nvSpPr>
        <p:spPr>
          <a:xfrm>
            <a:off x="4981687" y="3072875"/>
            <a:ext cx="2959200" cy="5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Báo cáo</a:t>
            </a:r>
            <a:endParaRPr dirty="0"/>
          </a:p>
        </p:txBody>
      </p:sp>
      <p:sp>
        <p:nvSpPr>
          <p:cNvPr id="427" name="Google Shape;427;p37"/>
          <p:cNvSpPr txBox="1">
            <a:spLocks noGrp="1"/>
          </p:cNvSpPr>
          <p:nvPr>
            <p:ph type="title" idx="7"/>
          </p:nvPr>
        </p:nvSpPr>
        <p:spPr>
          <a:xfrm>
            <a:off x="4276274" y="827437"/>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8" name="Google Shape;428;p37"/>
          <p:cNvSpPr txBox="1">
            <a:spLocks noGrp="1"/>
          </p:cNvSpPr>
          <p:nvPr>
            <p:ph type="title" idx="8"/>
          </p:nvPr>
        </p:nvSpPr>
        <p:spPr>
          <a:xfrm>
            <a:off x="4276274" y="2016625"/>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29" name="Google Shape;429;p37"/>
          <p:cNvSpPr txBox="1">
            <a:spLocks noGrp="1"/>
          </p:cNvSpPr>
          <p:nvPr>
            <p:ph type="title" idx="9"/>
          </p:nvPr>
        </p:nvSpPr>
        <p:spPr>
          <a:xfrm>
            <a:off x="4276274" y="3080750"/>
            <a:ext cx="770400" cy="5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extLst>
      <p:ext uri="{BB962C8B-B14F-4D97-AF65-F5344CB8AC3E}">
        <p14:creationId xmlns:p14="http://schemas.microsoft.com/office/powerpoint/2010/main" val="317619394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540000" y="445025"/>
            <a:ext cx="4870200" cy="504544"/>
          </a:xfrm>
          <a:prstGeom prst="rect">
            <a:avLst/>
          </a:prstGeom>
        </p:spPr>
        <p:txBody>
          <a:bodyPr spcFirstLastPara="1" wrap="square" lIns="91425" tIns="91425" rIns="91425" bIns="91425" anchor="ctr" anchorCtr="0">
            <a:noAutofit/>
          </a:bodyPr>
          <a:lstStyle/>
          <a:p>
            <a:pPr lvl="0" algn="ctr"/>
            <a:r>
              <a:rPr lang="en-US" sz="2800" dirty="0" smtClean="0"/>
              <a:t>WORKFLOW</a:t>
            </a:r>
            <a:endParaRPr sz="2800" dirty="0"/>
          </a:p>
        </p:txBody>
      </p:sp>
      <p:grpSp>
        <p:nvGrpSpPr>
          <p:cNvPr id="4" name="Google Shape;10194;p82"/>
          <p:cNvGrpSpPr/>
          <p:nvPr/>
        </p:nvGrpSpPr>
        <p:grpSpPr>
          <a:xfrm>
            <a:off x="1060938" y="1817077"/>
            <a:ext cx="998973" cy="1020086"/>
            <a:chOff x="-35101800" y="2631050"/>
            <a:chExt cx="222925" cy="291450"/>
          </a:xfrm>
        </p:grpSpPr>
        <p:sp>
          <p:nvSpPr>
            <p:cNvPr id="5" name="Google Shape;10195;p82"/>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96;p82"/>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97;p82"/>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98;p82"/>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134;p85"/>
          <p:cNvGrpSpPr/>
          <p:nvPr/>
        </p:nvGrpSpPr>
        <p:grpSpPr>
          <a:xfrm>
            <a:off x="3488353" y="1816707"/>
            <a:ext cx="1164467" cy="1020455"/>
            <a:chOff x="-1333975" y="2365850"/>
            <a:chExt cx="292225" cy="293575"/>
          </a:xfrm>
          <a:solidFill>
            <a:schemeClr val="tx1"/>
          </a:solidFill>
        </p:grpSpPr>
        <p:sp>
          <p:nvSpPr>
            <p:cNvPr id="10" name="Google Shape;11135;p85"/>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136;p85"/>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37;p85"/>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138;p85"/>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139;p85"/>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140;p85"/>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141;p85"/>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142;p85"/>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962;p8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33880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5"/>
          <p:cNvSpPr txBox="1">
            <a:spLocks noGrp="1"/>
          </p:cNvSpPr>
          <p:nvPr>
            <p:ph type="title"/>
          </p:nvPr>
        </p:nvSpPr>
        <p:spPr>
          <a:xfrm>
            <a:off x="405703" y="170485"/>
            <a:ext cx="5568600" cy="572700"/>
          </a:xfrm>
          <a:prstGeom prst="rect">
            <a:avLst/>
          </a:prstGeom>
        </p:spPr>
        <p:txBody>
          <a:bodyPr spcFirstLastPara="1" wrap="square" lIns="91425" tIns="91425" rIns="91425" bIns="91425" anchor="t" anchorCtr="0">
            <a:noAutofit/>
          </a:bodyPr>
          <a:lstStyle/>
          <a:p>
            <a:pPr lvl="0"/>
            <a:r>
              <a:rPr lang="en-US" sz="3200" b="1" dirty="0">
                <a:latin typeface="Comfortaa" charset="0"/>
              </a:rPr>
              <a:t>BÁO CÁO TÀI CHÍNH</a:t>
            </a:r>
            <a:endParaRPr sz="3200" dirty="0"/>
          </a:p>
        </p:txBody>
      </p:sp>
      <p:grpSp>
        <p:nvGrpSpPr>
          <p:cNvPr id="635" name="Google Shape;635;p55"/>
          <p:cNvGrpSpPr/>
          <p:nvPr/>
        </p:nvGrpSpPr>
        <p:grpSpPr>
          <a:xfrm>
            <a:off x="-33625" y="1374711"/>
            <a:ext cx="5075225" cy="867600"/>
            <a:chOff x="-33625" y="1640175"/>
            <a:chExt cx="5075225" cy="867600"/>
          </a:xfrm>
        </p:grpSpPr>
        <p:sp>
          <p:nvSpPr>
            <p:cNvPr id="636" name="Google Shape;636;p55"/>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55"/>
          <p:cNvGrpSpPr/>
          <p:nvPr/>
        </p:nvGrpSpPr>
        <p:grpSpPr>
          <a:xfrm>
            <a:off x="-33625" y="2025986"/>
            <a:ext cx="5075225" cy="867600"/>
            <a:chOff x="-33625" y="2291450"/>
            <a:chExt cx="5075225" cy="867600"/>
          </a:xfrm>
        </p:grpSpPr>
        <p:sp>
          <p:nvSpPr>
            <p:cNvPr id="641" name="Google Shape;641;p55"/>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55"/>
          <p:cNvGrpSpPr/>
          <p:nvPr/>
        </p:nvGrpSpPr>
        <p:grpSpPr>
          <a:xfrm>
            <a:off x="-33625" y="2677273"/>
            <a:ext cx="5075225" cy="867600"/>
            <a:chOff x="-33625" y="2942737"/>
            <a:chExt cx="5075225" cy="867600"/>
          </a:xfrm>
        </p:grpSpPr>
        <p:sp>
          <p:nvSpPr>
            <p:cNvPr id="646" name="Google Shape;646;p55"/>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5"/>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55"/>
          <p:cNvGrpSpPr/>
          <p:nvPr/>
        </p:nvGrpSpPr>
        <p:grpSpPr>
          <a:xfrm>
            <a:off x="-33625" y="3328536"/>
            <a:ext cx="5075225" cy="867600"/>
            <a:chOff x="-33625" y="3594000"/>
            <a:chExt cx="5075225" cy="867600"/>
          </a:xfrm>
        </p:grpSpPr>
        <p:sp>
          <p:nvSpPr>
            <p:cNvPr id="651" name="Google Shape;651;p55"/>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55"/>
          <p:cNvSpPr txBox="1"/>
          <p:nvPr/>
        </p:nvSpPr>
        <p:spPr>
          <a:xfrm>
            <a:off x="5207250" y="1535786"/>
            <a:ext cx="2366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rgbClr val="FFFFFF"/>
              </a:solidFill>
              <a:latin typeface="Abel"/>
              <a:ea typeface="Abel"/>
              <a:cs typeface="Abel"/>
              <a:sym typeface="Abel"/>
            </a:endParaRPr>
          </a:p>
        </p:txBody>
      </p:sp>
      <p:sp>
        <p:nvSpPr>
          <p:cNvPr id="656" name="Google Shape;656;p55"/>
          <p:cNvSpPr txBox="1"/>
          <p:nvPr/>
        </p:nvSpPr>
        <p:spPr>
          <a:xfrm>
            <a:off x="5207250" y="2173436"/>
            <a:ext cx="2366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dirty="0">
              <a:solidFill>
                <a:srgbClr val="FFFFFF"/>
              </a:solidFill>
              <a:latin typeface="Abel"/>
              <a:ea typeface="Abel"/>
              <a:cs typeface="Abel"/>
              <a:sym typeface="Abel"/>
            </a:endParaRPr>
          </a:p>
        </p:txBody>
      </p:sp>
      <p:sp>
        <p:nvSpPr>
          <p:cNvPr id="657" name="Google Shape;657;p55"/>
          <p:cNvSpPr txBox="1"/>
          <p:nvPr/>
        </p:nvSpPr>
        <p:spPr>
          <a:xfrm>
            <a:off x="5207250" y="2824711"/>
            <a:ext cx="2366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dirty="0">
              <a:solidFill>
                <a:srgbClr val="FFFFFF"/>
              </a:solidFill>
              <a:latin typeface="Abel"/>
              <a:ea typeface="Abel"/>
              <a:cs typeface="Abel"/>
              <a:sym typeface="Abel"/>
            </a:endParaRPr>
          </a:p>
        </p:txBody>
      </p:sp>
      <p:sp>
        <p:nvSpPr>
          <p:cNvPr id="658" name="Google Shape;658;p55"/>
          <p:cNvSpPr txBox="1"/>
          <p:nvPr/>
        </p:nvSpPr>
        <p:spPr>
          <a:xfrm>
            <a:off x="5207250" y="3475986"/>
            <a:ext cx="23664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800" dirty="0">
              <a:solidFill>
                <a:srgbClr val="FFFFFF"/>
              </a:solidFill>
              <a:latin typeface="Abel"/>
              <a:ea typeface="Abel"/>
              <a:cs typeface="Abel"/>
              <a:sym typeface="Abel"/>
            </a:endParaRPr>
          </a:p>
        </p:txBody>
      </p:sp>
      <p:grpSp>
        <p:nvGrpSpPr>
          <p:cNvPr id="27" name="Google Shape;650;p55"/>
          <p:cNvGrpSpPr/>
          <p:nvPr/>
        </p:nvGrpSpPr>
        <p:grpSpPr>
          <a:xfrm>
            <a:off x="0" y="4033241"/>
            <a:ext cx="5075225" cy="867600"/>
            <a:chOff x="-33625" y="3594000"/>
            <a:chExt cx="5075225" cy="867600"/>
          </a:xfrm>
        </p:grpSpPr>
        <p:sp>
          <p:nvSpPr>
            <p:cNvPr id="28" name="Google Shape;651;p55"/>
            <p:cNvSpPr/>
            <p:nvPr/>
          </p:nvSpPr>
          <p:spPr>
            <a:xfrm>
              <a:off x="-33625" y="3893400"/>
              <a:ext cx="3023150" cy="268800"/>
            </a:xfrm>
            <a:prstGeom prst="rect">
              <a:avLst/>
            </a:prstGeom>
            <a:solidFill>
              <a:schemeClr val="bg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2;p55"/>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3;p55"/>
            <p:cNvSpPr/>
            <p:nvPr/>
          </p:nvSpPr>
          <p:spPr>
            <a:xfrm>
              <a:off x="2989525" y="3594000"/>
              <a:ext cx="867600" cy="867600"/>
            </a:xfrm>
            <a:prstGeom prst="ellipse">
              <a:avLst/>
            </a:prstGeom>
            <a:solidFill>
              <a:schemeClr val="bg1">
                <a:lumMod val="90000"/>
                <a:lumOff val="10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4;p55"/>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297200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898" y="1228796"/>
            <a:ext cx="6287520" cy="572700"/>
          </a:xfrm>
        </p:spPr>
        <p:txBody>
          <a:bodyPr/>
          <a:lstStyle/>
          <a:p>
            <a:pPr algn="ctr"/>
            <a:r>
              <a:rPr lang="en-US" sz="4000" dirty="0" smtClean="0">
                <a:latin typeface="Times New Roman" pitchFamily="18" charset="0"/>
                <a:cs typeface="Times New Roman" pitchFamily="18" charset="0"/>
              </a:rPr>
              <a:t>THANK YOU FOR LISTENING</a:t>
            </a:r>
            <a:br>
              <a:rPr lang="en-US" sz="40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Team 9</a:t>
            </a:r>
            <a:br>
              <a:rPr lang="en-US" sz="2700" dirty="0" smtClean="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4217290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grpSp>
        <p:nvGrpSpPr>
          <p:cNvPr id="813" name="Google Shape;813;p63"/>
          <p:cNvGrpSpPr/>
          <p:nvPr/>
        </p:nvGrpSpPr>
        <p:grpSpPr>
          <a:xfrm>
            <a:off x="5518034" y="2405346"/>
            <a:ext cx="1657604" cy="1157704"/>
            <a:chOff x="6141030" y="2379722"/>
            <a:chExt cx="2196974" cy="1157704"/>
          </a:xfrm>
        </p:grpSpPr>
        <p:sp>
          <p:nvSpPr>
            <p:cNvPr id="814" name="Google Shape;814;p63"/>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5" name="Google Shape;815;p63"/>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6" name="Google Shape;816;p63"/>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7" name="Google Shape;817;p63"/>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18" name="Google Shape;818;p63"/>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nvGrpSpPr>
          <p:cNvPr id="819" name="Google Shape;819;p63"/>
          <p:cNvGrpSpPr/>
          <p:nvPr/>
        </p:nvGrpSpPr>
        <p:grpSpPr>
          <a:xfrm>
            <a:off x="3747082" y="1928712"/>
            <a:ext cx="1888961" cy="1111172"/>
            <a:chOff x="4121355" y="1886250"/>
            <a:chExt cx="2315049" cy="1111172"/>
          </a:xfrm>
        </p:grpSpPr>
        <p:sp>
          <p:nvSpPr>
            <p:cNvPr id="820" name="Google Shape;820;p63"/>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1" name="Google Shape;821;p63"/>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2" name="Google Shape;822;p63"/>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3" name="Google Shape;823;p63"/>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24" name="Google Shape;824;p63"/>
            <p:cNvGrpSpPr/>
            <p:nvPr/>
          </p:nvGrpSpPr>
          <p:grpSpPr>
            <a:xfrm>
              <a:off x="5945547" y="2496932"/>
              <a:ext cx="368987" cy="369016"/>
              <a:chOff x="-63259620" y="1930850"/>
              <a:chExt cx="319000" cy="319025"/>
            </a:xfrm>
          </p:grpSpPr>
          <p:sp>
            <p:nvSpPr>
              <p:cNvPr id="825" name="Google Shape;825;p63"/>
              <p:cNvSpPr/>
              <p:nvPr/>
            </p:nvSpPr>
            <p:spPr>
              <a:xfrm>
                <a:off x="-6325962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6" name="Google Shape;826;p63"/>
              <p:cNvSpPr/>
              <p:nvPr/>
            </p:nvSpPr>
            <p:spPr>
              <a:xfrm>
                <a:off x="-6316827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27" name="Google Shape;827;p63"/>
          <p:cNvGrpSpPr/>
          <p:nvPr/>
        </p:nvGrpSpPr>
        <p:grpSpPr>
          <a:xfrm>
            <a:off x="1972308" y="2422660"/>
            <a:ext cx="1821482" cy="1146728"/>
            <a:chOff x="2361140" y="2379722"/>
            <a:chExt cx="2182551" cy="1146728"/>
          </a:xfrm>
        </p:grpSpPr>
        <p:sp>
          <p:nvSpPr>
            <p:cNvPr id="828" name="Google Shape;828;p63"/>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29" name="Google Shape;829;p63"/>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0" name="Google Shape;830;p63"/>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1" name="Google Shape;831;p63"/>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32" name="Google Shape;832;p63"/>
            <p:cNvGrpSpPr/>
            <p:nvPr/>
          </p:nvGrpSpPr>
          <p:grpSpPr>
            <a:xfrm>
              <a:off x="4051706" y="2505457"/>
              <a:ext cx="366269" cy="366240"/>
              <a:chOff x="-65180122" y="1914325"/>
              <a:chExt cx="316650" cy="316625"/>
            </a:xfrm>
          </p:grpSpPr>
          <p:sp>
            <p:nvSpPr>
              <p:cNvPr id="833" name="Google Shape;833;p63"/>
              <p:cNvSpPr/>
              <p:nvPr/>
            </p:nvSpPr>
            <p:spPr>
              <a:xfrm>
                <a:off x="-65072997"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4" name="Google Shape;834;p63"/>
              <p:cNvSpPr/>
              <p:nvPr/>
            </p:nvSpPr>
            <p:spPr>
              <a:xfrm>
                <a:off x="-65180122"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grpSp>
        <p:nvGrpSpPr>
          <p:cNvPr id="835" name="Google Shape;835;p63"/>
          <p:cNvGrpSpPr/>
          <p:nvPr/>
        </p:nvGrpSpPr>
        <p:grpSpPr>
          <a:xfrm>
            <a:off x="25573" y="1938151"/>
            <a:ext cx="1972308" cy="1111172"/>
            <a:chOff x="662325" y="1886250"/>
            <a:chExt cx="1989629" cy="1111172"/>
          </a:xfrm>
        </p:grpSpPr>
        <p:sp>
          <p:nvSpPr>
            <p:cNvPr id="836"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7"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8"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39"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840" name="Google Shape;840;p63"/>
            <p:cNvGrpSpPr/>
            <p:nvPr/>
          </p:nvGrpSpPr>
          <p:grpSpPr>
            <a:xfrm>
              <a:off x="2159959" y="2504531"/>
              <a:ext cx="366269" cy="368091"/>
              <a:chOff x="-62099995" y="2664925"/>
              <a:chExt cx="316650" cy="318225"/>
            </a:xfrm>
          </p:grpSpPr>
          <p:sp>
            <p:nvSpPr>
              <p:cNvPr id="841"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2"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3"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844"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845" name="Google Shape;845;p63"/>
          <p:cNvSpPr txBox="1">
            <a:spLocks noGrp="1"/>
          </p:cNvSpPr>
          <p:nvPr>
            <p:ph type="title"/>
          </p:nvPr>
        </p:nvSpPr>
        <p:spPr>
          <a:xfrm>
            <a:off x="426329" y="173152"/>
            <a:ext cx="5568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err="1" smtClean="0">
                <a:solidFill>
                  <a:schemeClr val="tx1"/>
                </a:solidFill>
                <a:latin typeface="Times New Roman" pitchFamily="18" charset="0"/>
                <a:cs typeface="Times New Roman" pitchFamily="18" charset="0"/>
              </a:rPr>
              <a:t>Nội</a:t>
            </a:r>
            <a:r>
              <a:rPr lang="en-US" sz="4000" b="1" dirty="0" smtClean="0">
                <a:solidFill>
                  <a:schemeClr val="tx1"/>
                </a:solidFill>
                <a:latin typeface="Times New Roman" pitchFamily="18" charset="0"/>
                <a:cs typeface="Times New Roman" pitchFamily="18" charset="0"/>
              </a:rPr>
              <a:t> dung </a:t>
            </a:r>
            <a:r>
              <a:rPr lang="en-US" sz="4000" b="1" dirty="0" err="1" smtClean="0">
                <a:solidFill>
                  <a:schemeClr val="tx1"/>
                </a:solidFill>
                <a:latin typeface="Times New Roman" pitchFamily="18" charset="0"/>
                <a:cs typeface="Times New Roman" pitchFamily="18" charset="0"/>
              </a:rPr>
              <a:t>chính</a:t>
            </a:r>
            <a:endParaRPr sz="4000" b="1" dirty="0">
              <a:solidFill>
                <a:schemeClr val="tx1"/>
              </a:solidFill>
              <a:latin typeface="Times New Roman" pitchFamily="18" charset="0"/>
              <a:cs typeface="Times New Roman" pitchFamily="18" charset="0"/>
            </a:endParaRPr>
          </a:p>
        </p:txBody>
      </p:sp>
      <p:sp>
        <p:nvSpPr>
          <p:cNvPr id="846" name="Google Shape;846;p63"/>
          <p:cNvSpPr txBox="1"/>
          <p:nvPr/>
        </p:nvSpPr>
        <p:spPr>
          <a:xfrm>
            <a:off x="285086" y="121455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a:solidFill>
                  <a:schemeClr val="tx1"/>
                </a:solidFill>
                <a:latin typeface="Times New Roman" pitchFamily="18" charset="0"/>
                <a:cs typeface="Times New Roman" pitchFamily="18" charset="0"/>
              </a:rPr>
              <a:t>GIỚI THIỆU </a:t>
            </a:r>
            <a:r>
              <a:rPr lang="en-US" sz="1600" b="1" dirty="0" smtClean="0">
                <a:solidFill>
                  <a:schemeClr val="tx1"/>
                </a:solidFill>
                <a:latin typeface="Times New Roman" pitchFamily="18" charset="0"/>
                <a:cs typeface="Times New Roman" pitchFamily="18" charset="0"/>
              </a:rPr>
              <a:t>CÔNG TY:</a:t>
            </a:r>
            <a:endParaRPr lang="en-US" sz="1600" b="1" dirty="0">
              <a:solidFill>
                <a:schemeClr val="tx1"/>
              </a:solidFill>
              <a:latin typeface="Times New Roman" pitchFamily="18" charset="0"/>
              <a:cs typeface="Times New Roman" pitchFamily="18" charset="0"/>
            </a:endParaRPr>
          </a:p>
          <a:p>
            <a:pPr marL="0" lvl="0" indent="0" algn="ctr" rtl="0">
              <a:spcBef>
                <a:spcPts val="0"/>
              </a:spcBef>
              <a:spcAft>
                <a:spcPts val="0"/>
              </a:spcAft>
              <a:buNone/>
            </a:pPr>
            <a:endParaRPr sz="1600" dirty="0">
              <a:solidFill>
                <a:srgbClr val="FFFFFF"/>
              </a:solidFill>
              <a:latin typeface="Times New Roman" pitchFamily="18" charset="0"/>
              <a:ea typeface="Abel"/>
              <a:cs typeface="Times New Roman" pitchFamily="18" charset="0"/>
              <a:sym typeface="Abel"/>
            </a:endParaRPr>
          </a:p>
        </p:txBody>
      </p:sp>
      <p:sp>
        <p:nvSpPr>
          <p:cNvPr id="847" name="Google Shape;847;p63"/>
          <p:cNvSpPr txBox="1"/>
          <p:nvPr/>
        </p:nvSpPr>
        <p:spPr>
          <a:xfrm>
            <a:off x="2169329" y="3834700"/>
            <a:ext cx="2082600" cy="572700"/>
          </a:xfrm>
          <a:prstGeom prst="rect">
            <a:avLst/>
          </a:prstGeom>
          <a:noFill/>
          <a:ln>
            <a:noFill/>
          </a:ln>
        </p:spPr>
        <p:txBody>
          <a:bodyPr spcFirstLastPara="1" wrap="square" lIns="91425" tIns="91425" rIns="91425" bIns="91425" anchor="ctr" anchorCtr="0">
            <a:noAutofit/>
          </a:bodyPr>
          <a:lstStyle/>
          <a:p>
            <a:pPr algn="ctr"/>
            <a:r>
              <a:rPr lang="en-US" sz="1600" b="1" dirty="0" smtClean="0">
                <a:solidFill>
                  <a:schemeClr val="tx1"/>
                </a:solidFill>
                <a:latin typeface="Times New Roman" pitchFamily="18" charset="0"/>
                <a:cs typeface="Times New Roman" pitchFamily="18" charset="0"/>
              </a:rPr>
              <a:t> MÔ TẢ PHÂN HỆ</a:t>
            </a:r>
            <a:endParaRPr lang="en-US" sz="1600" b="1" dirty="0">
              <a:solidFill>
                <a:schemeClr val="tx1"/>
              </a:solidFill>
              <a:latin typeface="Times New Roman" pitchFamily="18" charset="0"/>
              <a:cs typeface="Times New Roman" pitchFamily="18" charset="0"/>
            </a:endParaRPr>
          </a:p>
        </p:txBody>
      </p:sp>
      <p:sp>
        <p:nvSpPr>
          <p:cNvPr id="848" name="Google Shape;848;p63"/>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PHÂN TÍCH VÀ THIẾT KẾ HỆ THỐNG:</a:t>
            </a:r>
            <a:endParaRPr lang="en-US" sz="1600" b="1" dirty="0">
              <a:solidFill>
                <a:schemeClr val="tx1"/>
              </a:solidFill>
              <a:latin typeface="Times New Roman" pitchFamily="18" charset="0"/>
              <a:cs typeface="Times New Roman" pitchFamily="18" charset="0"/>
            </a:endParaRPr>
          </a:p>
        </p:txBody>
      </p:sp>
      <p:sp>
        <p:nvSpPr>
          <p:cNvPr id="849" name="Google Shape;849;p63"/>
          <p:cNvSpPr txBox="1"/>
          <p:nvPr/>
        </p:nvSpPr>
        <p:spPr>
          <a:xfrm>
            <a:off x="5697003" y="3834700"/>
            <a:ext cx="2082600" cy="572700"/>
          </a:xfrm>
          <a:prstGeom prst="rect">
            <a:avLst/>
          </a:prstGeom>
          <a:noFill/>
          <a:ln>
            <a:noFill/>
          </a:ln>
        </p:spPr>
        <p:txBody>
          <a:bodyPr spcFirstLastPara="1" wrap="square" lIns="91425" tIns="91425" rIns="91425" bIns="91425" anchor="ctr" anchorCtr="0">
            <a:noAutofit/>
          </a:bodyPr>
          <a:lstStyle/>
          <a:p>
            <a:pPr lvl="2" algn="ctr"/>
            <a:r>
              <a:rPr lang="en-US" sz="1600" b="1" dirty="0" smtClean="0">
                <a:solidFill>
                  <a:schemeClr val="tx1"/>
                </a:solidFill>
                <a:latin typeface="Times New Roman" pitchFamily="18" charset="0"/>
                <a:cs typeface="Times New Roman" pitchFamily="18" charset="0"/>
              </a:rPr>
              <a:t>CẤU HÌNH ERP TRÊN ODOO:</a:t>
            </a:r>
            <a:endParaRPr lang="en-US" sz="1600" b="1" dirty="0">
              <a:solidFill>
                <a:schemeClr val="tx1"/>
              </a:solidFill>
              <a:latin typeface="Times New Roman" pitchFamily="18" charset="0"/>
              <a:cs typeface="Times New Roman" pitchFamily="18" charset="0"/>
            </a:endParaRPr>
          </a:p>
        </p:txBody>
      </p:sp>
      <p:sp>
        <p:nvSpPr>
          <p:cNvPr id="851" name="Google Shape;851;p63"/>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a:t>
            </a:r>
            <a:endParaRPr sz="2800" b="1" dirty="0">
              <a:solidFill>
                <a:srgbClr val="FFFFFF"/>
              </a:solidFill>
              <a:latin typeface="Times New Roman" pitchFamily="18" charset="0"/>
              <a:ea typeface="Alata"/>
              <a:cs typeface="Times New Roman" pitchFamily="18" charset="0"/>
              <a:sym typeface="Alata"/>
            </a:endParaRPr>
          </a:p>
        </p:txBody>
      </p:sp>
      <p:sp>
        <p:nvSpPr>
          <p:cNvPr id="852" name="Google Shape;852;p63"/>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solidFill>
                  <a:schemeClr val="bg1"/>
                </a:solidFill>
                <a:latin typeface="Times New Roman" pitchFamily="18" charset="0"/>
                <a:ea typeface="Alata"/>
                <a:cs typeface="Times New Roman" pitchFamily="18" charset="0"/>
                <a:sym typeface="Alata"/>
              </a:rPr>
              <a:t>II</a:t>
            </a:r>
            <a:endParaRPr sz="2800" dirty="0">
              <a:solidFill>
                <a:schemeClr val="bg1"/>
              </a:solidFill>
              <a:latin typeface="Times New Roman" pitchFamily="18" charset="0"/>
              <a:ea typeface="Alata"/>
              <a:cs typeface="Times New Roman" pitchFamily="18" charset="0"/>
              <a:sym typeface="Alata"/>
            </a:endParaRPr>
          </a:p>
        </p:txBody>
      </p:sp>
      <p:sp>
        <p:nvSpPr>
          <p:cNvPr id="853" name="Google Shape;853;p63"/>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chemeClr val="bg1"/>
                </a:solidFill>
                <a:latin typeface="Times New Roman" pitchFamily="18" charset="0"/>
                <a:ea typeface="Alata"/>
                <a:cs typeface="Times New Roman" pitchFamily="18" charset="0"/>
                <a:sym typeface="Alata"/>
              </a:rPr>
              <a:t>III</a:t>
            </a:r>
            <a:endParaRPr sz="2800" b="1" dirty="0">
              <a:solidFill>
                <a:schemeClr val="bg1"/>
              </a:solidFill>
              <a:latin typeface="Times New Roman" pitchFamily="18" charset="0"/>
              <a:ea typeface="Alata"/>
              <a:cs typeface="Times New Roman" pitchFamily="18" charset="0"/>
              <a:sym typeface="Alata"/>
            </a:endParaRPr>
          </a:p>
        </p:txBody>
      </p:sp>
      <p:grpSp>
        <p:nvGrpSpPr>
          <p:cNvPr id="43" name="Google Shape;835;p63"/>
          <p:cNvGrpSpPr/>
          <p:nvPr/>
        </p:nvGrpSpPr>
        <p:grpSpPr>
          <a:xfrm>
            <a:off x="7154371" y="1897624"/>
            <a:ext cx="1989629" cy="1111172"/>
            <a:chOff x="662325" y="1886250"/>
            <a:chExt cx="1989629" cy="1111172"/>
          </a:xfrm>
        </p:grpSpPr>
        <p:sp>
          <p:nvSpPr>
            <p:cNvPr id="44" name="Google Shape;836;p63"/>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5" name="Google Shape;837;p63"/>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6" name="Google Shape;838;p63"/>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47" name="Google Shape;839;p63"/>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nvGrpSpPr>
            <p:cNvPr id="48" name="Google Shape;840;p63"/>
            <p:cNvGrpSpPr/>
            <p:nvPr/>
          </p:nvGrpSpPr>
          <p:grpSpPr>
            <a:xfrm>
              <a:off x="2159959" y="2504531"/>
              <a:ext cx="366269" cy="368091"/>
              <a:chOff x="-62099995" y="2664925"/>
              <a:chExt cx="316650" cy="318225"/>
            </a:xfrm>
          </p:grpSpPr>
          <p:sp>
            <p:nvSpPr>
              <p:cNvPr id="49" name="Google Shape;841;p63"/>
              <p:cNvSpPr/>
              <p:nvPr/>
            </p:nvSpPr>
            <p:spPr>
              <a:xfrm>
                <a:off x="-6209999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0" name="Google Shape;842;p63"/>
              <p:cNvSpPr/>
              <p:nvPr/>
            </p:nvSpPr>
            <p:spPr>
              <a:xfrm>
                <a:off x="-6209999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1" name="Google Shape;843;p63"/>
              <p:cNvSpPr/>
              <p:nvPr/>
            </p:nvSpPr>
            <p:spPr>
              <a:xfrm>
                <a:off x="-6198342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sp>
            <p:nvSpPr>
              <p:cNvPr id="52" name="Google Shape;844;p63"/>
              <p:cNvSpPr/>
              <p:nvPr/>
            </p:nvSpPr>
            <p:spPr>
              <a:xfrm>
                <a:off x="-6186684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Times New Roman" pitchFamily="18" charset="0"/>
                  <a:cs typeface="Times New Roman" pitchFamily="18" charset="0"/>
                </a:endParaRPr>
              </a:p>
            </p:txBody>
          </p:sp>
        </p:grpSp>
      </p:grpSp>
      <p:sp>
        <p:nvSpPr>
          <p:cNvPr id="2" name="TextBox 1"/>
          <p:cNvSpPr txBox="1"/>
          <p:nvPr/>
        </p:nvSpPr>
        <p:spPr>
          <a:xfrm>
            <a:off x="5955370" y="2556432"/>
            <a:ext cx="782933" cy="523220"/>
          </a:xfrm>
          <a:prstGeom prst="rect">
            <a:avLst/>
          </a:prstGeom>
          <a:noFill/>
        </p:spPr>
        <p:txBody>
          <a:bodyPr wrap="square" rtlCol="0">
            <a:spAutoFit/>
          </a:bodyPr>
          <a:lstStyle/>
          <a:p>
            <a:r>
              <a:rPr lang="en-US" sz="2800" b="1" dirty="0" smtClean="0">
                <a:solidFill>
                  <a:schemeClr val="bg1"/>
                </a:solidFill>
                <a:latin typeface="Times New Roman" pitchFamily="18" charset="0"/>
                <a:cs typeface="Times New Roman" pitchFamily="18" charset="0"/>
              </a:rPr>
              <a:t>IV</a:t>
            </a:r>
            <a:endParaRPr lang="en-US" sz="2800" b="1" dirty="0">
              <a:solidFill>
                <a:schemeClr val="bg1"/>
              </a:solidFill>
              <a:latin typeface="Times New Roman" pitchFamily="18" charset="0"/>
              <a:cs typeface="Times New Roman" pitchFamily="18" charset="0"/>
            </a:endParaRPr>
          </a:p>
        </p:txBody>
      </p:sp>
      <p:sp>
        <p:nvSpPr>
          <p:cNvPr id="3" name="TextBox 2"/>
          <p:cNvSpPr txBox="1"/>
          <p:nvPr/>
        </p:nvSpPr>
        <p:spPr>
          <a:xfrm>
            <a:off x="7641275" y="2493054"/>
            <a:ext cx="533709"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a:t>
            </a:r>
            <a:endParaRPr lang="en-US" sz="2800" b="1" dirty="0">
              <a:latin typeface="Times New Roman" pitchFamily="18" charset="0"/>
              <a:cs typeface="Times New Roman" pitchFamily="18" charset="0"/>
            </a:endParaRPr>
          </a:p>
        </p:txBody>
      </p:sp>
      <p:sp>
        <p:nvSpPr>
          <p:cNvPr id="4" name="TextBox 3"/>
          <p:cNvSpPr txBox="1"/>
          <p:nvPr/>
        </p:nvSpPr>
        <p:spPr>
          <a:xfrm>
            <a:off x="7195776" y="1212825"/>
            <a:ext cx="1940797" cy="1169551"/>
          </a:xfrm>
          <a:prstGeom prst="rect">
            <a:avLst/>
          </a:prstGeom>
          <a:noFill/>
        </p:spPr>
        <p:txBody>
          <a:bodyPr wrap="square" rtlCol="0">
            <a:spAutoFit/>
          </a:bodyPr>
          <a:lstStyle/>
          <a:p>
            <a:pPr lvl="2"/>
            <a:r>
              <a:rPr lang="en-US" sz="1800" b="1" dirty="0" smtClean="0">
                <a:solidFill>
                  <a:schemeClr val="tx1"/>
                </a:solidFill>
                <a:latin typeface="Times New Roman" pitchFamily="18" charset="0"/>
                <a:cs typeface="Times New Roman" pitchFamily="18" charset="0"/>
              </a:rPr>
              <a:t>BÁO CÁO, KẾ HOẠCH KINH DOANH:</a:t>
            </a:r>
            <a:endParaRPr lang="en-US" sz="1800" b="1" dirty="0">
              <a:solidFill>
                <a:schemeClr val="tx1"/>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4762500" y="2712466"/>
            <a:ext cx="4000500" cy="2576145"/>
          </a:xfrm>
          <a:prstGeom prst="rect">
            <a:avLst/>
          </a:prstGeom>
        </p:spPr>
        <p:txBody>
          <a:bodyPr spcFirstLastPara="1" wrap="square" lIns="91425" tIns="91425" rIns="91425" bIns="91425" anchor="ctr" anchorCtr="0">
            <a:noAutofit/>
          </a:bodyPr>
          <a:lstStyle/>
          <a:p>
            <a:pPr marL="400050" indent="-400050" algn="l" fontAlgn="base">
              <a:buFont typeface="Wingdings" pitchFamily="2" charset="2"/>
              <a:buChar char="v"/>
            </a:pPr>
            <a:r>
              <a:rPr lang="vi-VN" sz="2000" b="0" dirty="0"/>
              <a:t>Lĩnh vực hoạt động kinh doanh chủ yếu của Công ty là sản xuất và phân phối các sản phẩm diệt côn trùng gia dụng và..</a:t>
            </a:r>
            <a:r>
              <a:rPr lang="en-US" sz="2000" dirty="0"/>
              <a:t/>
            </a:r>
            <a:br>
              <a:rPr lang="en-US" sz="2000" dirty="0"/>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sz="2000" dirty="0">
              <a:latin typeface="Times New Roman" pitchFamily="18" charset="0"/>
              <a:cs typeface="Times New Roman" pitchFamily="18" charset="0"/>
            </a:endParaRPr>
          </a:p>
        </p:txBody>
      </p:sp>
      <p:sp>
        <p:nvSpPr>
          <p:cNvPr id="477" name="Google Shape;477;p42"/>
          <p:cNvSpPr txBox="1">
            <a:spLocks noGrp="1"/>
          </p:cNvSpPr>
          <p:nvPr>
            <p:ph type="subTitle" idx="1"/>
          </p:nvPr>
        </p:nvSpPr>
        <p:spPr>
          <a:xfrm>
            <a:off x="4900630" y="879368"/>
            <a:ext cx="4614900" cy="1609512"/>
          </a:xfrm>
          <a:prstGeom prst="rect">
            <a:avLst/>
          </a:prstGeom>
        </p:spPr>
        <p:txBody>
          <a:bodyPr spcFirstLastPara="1" wrap="square" lIns="91425" tIns="91425" rIns="91425" bIns="91425" anchor="t" anchorCtr="0">
            <a:noAutofit/>
          </a:bodyPr>
          <a:lstStyle/>
          <a:p>
            <a:pPr marL="0" indent="0" algn="l"/>
            <a:endParaRPr lang="en-US" sz="1600" dirty="0" smtClean="0"/>
          </a:p>
          <a:p>
            <a:pPr marL="0" lvl="0" indent="0" algn="l"/>
            <a:r>
              <a:rPr lang="en-US" sz="2000" dirty="0"/>
              <a:t>Công ty TNHH SX TM Công nghiệp A.V.A.L được thành lập vào ngày 01/03/2000, số giấy phép đăng ký kinh doanh: 4102000321 cấp tại sở kế hoạch và đầu tư tp HCM </a:t>
            </a:r>
            <a:endParaRPr sz="1600" dirty="0"/>
          </a:p>
        </p:txBody>
      </p:sp>
      <p:sp>
        <p:nvSpPr>
          <p:cNvPr id="2" name="Rectangle 1"/>
          <p:cNvSpPr/>
          <p:nvPr/>
        </p:nvSpPr>
        <p:spPr>
          <a:xfrm>
            <a:off x="553530" y="233037"/>
            <a:ext cx="7822975" cy="646331"/>
          </a:xfrm>
          <a:prstGeom prst="rect">
            <a:avLst/>
          </a:prstGeom>
        </p:spPr>
        <p:txBody>
          <a:bodyPr wrap="none">
            <a:spAutoFit/>
          </a:bodyPr>
          <a:lstStyle/>
          <a:p>
            <a:r>
              <a:rPr lang="en-US" sz="3600" b="1" dirty="0">
                <a:solidFill>
                  <a:schemeClr val="tx1"/>
                </a:solidFill>
              </a:rPr>
              <a:t>G</a:t>
            </a:r>
            <a:r>
              <a:rPr lang="en" sz="3600" b="1" dirty="0">
                <a:solidFill>
                  <a:schemeClr val="tx1"/>
                </a:solidFill>
              </a:rPr>
              <a:t>iới thiệu chung về doanh </a:t>
            </a:r>
            <a:r>
              <a:rPr lang="en" sz="3600" b="1" dirty="0" smtClean="0">
                <a:solidFill>
                  <a:schemeClr val="tx1"/>
                </a:solidFill>
              </a:rPr>
              <a:t>nghiệp</a:t>
            </a:r>
            <a:endParaRPr lang="en" sz="3600" b="1" dirty="0">
              <a:solidFill>
                <a:schemeClr val="tx1"/>
              </a:solidFill>
            </a:endParaRPr>
          </a:p>
        </p:txBody>
      </p:sp>
      <p:pic>
        <p:nvPicPr>
          <p:cNvPr id="1026" name="Picture 2" descr="Công ty TNHH SX - TM Công Nghiệp A.V.A.L (A.V.A.L CO. L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0" y="1484556"/>
            <a:ext cx="5173668" cy="245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6"/>
                                        </p:tgtEl>
                                        <p:attrNameLst>
                                          <p:attrName>style.visibility</p:attrName>
                                        </p:attrNameLst>
                                      </p:cBhvr>
                                      <p:to>
                                        <p:strVal val="visible"/>
                                      </p:to>
                                    </p:set>
                                    <p:anim calcmode="lin" valueType="num">
                                      <p:cBhvr additive="base">
                                        <p:cTn id="7" dur="500" fill="hold"/>
                                        <p:tgtEl>
                                          <p:spTgt spid="476"/>
                                        </p:tgtEl>
                                        <p:attrNameLst>
                                          <p:attrName>ppt_x</p:attrName>
                                        </p:attrNameLst>
                                      </p:cBhvr>
                                      <p:tavLst>
                                        <p:tav tm="0">
                                          <p:val>
                                            <p:strVal val="#ppt_x"/>
                                          </p:val>
                                        </p:tav>
                                        <p:tav tm="100000">
                                          <p:val>
                                            <p:strVal val="#ppt_x"/>
                                          </p:val>
                                        </p:tav>
                                      </p:tavLst>
                                    </p:anim>
                                    <p:anim calcmode="lin" valueType="num">
                                      <p:cBhvr additive="base">
                                        <p:cTn id="8" dur="500" fill="hold"/>
                                        <p:tgtEl>
                                          <p:spTgt spid="4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a:xfrm>
            <a:off x="1457494" y="164937"/>
            <a:ext cx="4614900" cy="1225800"/>
          </a:xfrm>
        </p:spPr>
        <p:txBody>
          <a:bodyPr/>
          <a:lstStyle/>
          <a:p>
            <a:pPr algn="ctr"/>
            <a:r>
              <a:rPr lang="en-US" sz="3600" dirty="0" smtClean="0"/>
              <a:t>Sơ đồ bộ máy công ty</a:t>
            </a:r>
            <a:endParaRPr lang="en-US"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40" y="1364130"/>
            <a:ext cx="6863454"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6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ctrTitle"/>
          </p:nvPr>
        </p:nvSpPr>
        <p:spPr>
          <a:xfrm>
            <a:off x="2876338" y="921714"/>
            <a:ext cx="5854005" cy="6308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Sản phẩm</a:t>
            </a:r>
            <a:endParaRPr dirty="0"/>
          </a:p>
        </p:txBody>
      </p:sp>
      <p:sp>
        <p:nvSpPr>
          <p:cNvPr id="409" name="Google Shape;409;p35"/>
          <p:cNvSpPr txBox="1">
            <a:spLocks noGrp="1"/>
          </p:cNvSpPr>
          <p:nvPr>
            <p:ph type="subTitle" idx="1"/>
          </p:nvPr>
        </p:nvSpPr>
        <p:spPr>
          <a:xfrm>
            <a:off x="1994211" y="2117406"/>
            <a:ext cx="5740537" cy="777002"/>
          </a:xfrm>
          <a:prstGeom prst="rect">
            <a:avLst/>
          </a:prstGeom>
        </p:spPr>
        <p:txBody>
          <a:bodyPr spcFirstLastPara="1" wrap="square" lIns="91425" tIns="91425" rIns="91425" bIns="91425" anchor="t" anchorCtr="0">
            <a:noAutofit/>
          </a:bodyPr>
          <a:lstStyle/>
          <a:p>
            <a:pPr marL="0" indent="0">
              <a:buClr>
                <a:srgbClr val="282B2D"/>
              </a:buClr>
              <a:buSzPts val="1100"/>
            </a:pPr>
            <a:r>
              <a:rPr lang="en-US" sz="2400" b="1" dirty="0"/>
              <a:t>Bình xịt côn trùng Falcon 200ml </a:t>
            </a:r>
            <a:r>
              <a:rPr lang="en-US" sz="2400" b="1" dirty="0" smtClean="0"/>
              <a:t>VÀNG</a:t>
            </a:r>
          </a:p>
          <a:p>
            <a:pPr marL="0" indent="0">
              <a:buClr>
                <a:srgbClr val="282B2D"/>
              </a:buClr>
              <a:buSzPts val="1100"/>
            </a:pPr>
            <a:endParaRPr lang="en-US" sz="2400" b="1" dirty="0" smtClean="0"/>
          </a:p>
          <a:p>
            <a:pPr marL="0" indent="0" algn="l">
              <a:buClr>
                <a:srgbClr val="282B2D"/>
              </a:buClr>
              <a:buSzPts val="1100"/>
            </a:pPr>
            <a:r>
              <a:rPr lang="vi-VN" b="1" dirty="0"/>
              <a:t>CÔNG DỤNG: SUPER S10</a:t>
            </a:r>
            <a:r>
              <a:rPr lang="vi-VN" dirty="0"/>
              <a:t> diệt trừ rất hiệu quả ruồi, muỗi, kiến, gián  dùng trong gia dụng. Sản phẩm được pha chế theo một công thức đặc biệt với những nguyên liệu cao cấp. Thành phần công thức chỉ có tác dụng đối với ruồi, muỗi, kiến, gián, có hương Chanh dễ chịu.</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36" y="1237129"/>
            <a:ext cx="14954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1097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sản xuất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478" y="1355277"/>
            <a:ext cx="5802237"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651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4"/>
          <p:cNvSpPr txBox="1">
            <a:spLocks noGrp="1"/>
          </p:cNvSpPr>
          <p:nvPr>
            <p:ph type="title"/>
          </p:nvPr>
        </p:nvSpPr>
        <p:spPr>
          <a:xfrm>
            <a:off x="540000" y="445025"/>
            <a:ext cx="427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smtClean="0"/>
              <a:t>MÔ TẢ PHÂN HỆ</a:t>
            </a:r>
            <a:endParaRPr sz="3600" dirty="0"/>
          </a:p>
        </p:txBody>
      </p:sp>
      <p:sp>
        <p:nvSpPr>
          <p:cNvPr id="489" name="Google Shape;489;p44"/>
          <p:cNvSpPr txBox="1">
            <a:spLocks noGrp="1"/>
          </p:cNvSpPr>
          <p:nvPr>
            <p:ph type="subTitle" idx="1"/>
          </p:nvPr>
        </p:nvSpPr>
        <p:spPr>
          <a:xfrm>
            <a:off x="800361" y="3678964"/>
            <a:ext cx="3090300" cy="957900"/>
          </a:xfrm>
          <a:prstGeom prst="rect">
            <a:avLst/>
          </a:prstGeom>
        </p:spPr>
        <p:txBody>
          <a:bodyPr spcFirstLastPara="1" wrap="square" lIns="91425" tIns="91425" rIns="91425" bIns="91425" anchor="t" anchorCtr="0">
            <a:noAutofit/>
          </a:bodyPr>
          <a:lstStyle/>
          <a:p>
            <a:pPr marL="0" lvl="0" indent="0"/>
            <a:endParaRPr dirty="0"/>
          </a:p>
        </p:txBody>
      </p:sp>
      <p:sp>
        <p:nvSpPr>
          <p:cNvPr id="490" name="Google Shape;490;p44"/>
          <p:cNvSpPr txBox="1">
            <a:spLocks noGrp="1"/>
          </p:cNvSpPr>
          <p:nvPr>
            <p:ph type="subTitle" idx="2"/>
          </p:nvPr>
        </p:nvSpPr>
        <p:spPr>
          <a:xfrm>
            <a:off x="4516411" y="3657449"/>
            <a:ext cx="4189418" cy="957900"/>
          </a:xfrm>
          <a:prstGeom prst="rect">
            <a:avLst/>
          </a:prstGeom>
        </p:spPr>
        <p:txBody>
          <a:bodyPr spcFirstLastPara="1" wrap="square" lIns="91425" tIns="91425" rIns="91425" bIns="91425" anchor="t" anchorCtr="0">
            <a:noAutofit/>
          </a:bodyPr>
          <a:lstStyle/>
          <a:p>
            <a:pPr marL="0" lvl="0" indent="0"/>
            <a:endParaRPr dirty="0"/>
          </a:p>
        </p:txBody>
      </p:sp>
      <p:sp>
        <p:nvSpPr>
          <p:cNvPr id="491" name="Google Shape;491;p44"/>
          <p:cNvSpPr txBox="1">
            <a:spLocks noGrp="1"/>
          </p:cNvSpPr>
          <p:nvPr>
            <p:ph type="subTitle" idx="3"/>
          </p:nvPr>
        </p:nvSpPr>
        <p:spPr>
          <a:xfrm>
            <a:off x="4875925" y="2284119"/>
            <a:ext cx="2277910" cy="4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Phân hệ quản lý sản xuất</a:t>
            </a:r>
            <a:endParaRPr dirty="0"/>
          </a:p>
        </p:txBody>
      </p:sp>
      <p:sp>
        <p:nvSpPr>
          <p:cNvPr id="492" name="Google Shape;492;p44"/>
          <p:cNvSpPr txBox="1">
            <a:spLocks noGrp="1"/>
          </p:cNvSpPr>
          <p:nvPr>
            <p:ph type="subTitle" idx="4"/>
          </p:nvPr>
        </p:nvSpPr>
        <p:spPr>
          <a:xfrm>
            <a:off x="1101575" y="2284119"/>
            <a:ext cx="1864200" cy="4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Phân hệ quản lý kho</a:t>
            </a:r>
            <a:endParaRPr dirty="0"/>
          </a:p>
        </p:txBody>
      </p:sp>
      <p:grpSp>
        <p:nvGrpSpPr>
          <p:cNvPr id="493" name="Google Shape;493;p44"/>
          <p:cNvGrpSpPr/>
          <p:nvPr/>
        </p:nvGrpSpPr>
        <p:grpSpPr>
          <a:xfrm>
            <a:off x="1177776" y="1849807"/>
            <a:ext cx="431397" cy="403219"/>
            <a:chOff x="889275" y="861850"/>
            <a:chExt cx="487950" cy="424575"/>
          </a:xfrm>
        </p:grpSpPr>
        <p:sp>
          <p:nvSpPr>
            <p:cNvPr id="494" name="Google Shape;494;p44"/>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5" name="Google Shape;495;p44"/>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6" name="Google Shape;496;p44"/>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7" name="Google Shape;497;p44"/>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8" name="Google Shape;498;p44"/>
          <p:cNvGrpSpPr/>
          <p:nvPr/>
        </p:nvGrpSpPr>
        <p:grpSpPr>
          <a:xfrm>
            <a:off x="4952118" y="1849794"/>
            <a:ext cx="408878" cy="403244"/>
            <a:chOff x="2079300" y="4399325"/>
            <a:chExt cx="489850" cy="483100"/>
          </a:xfrm>
        </p:grpSpPr>
        <p:sp>
          <p:nvSpPr>
            <p:cNvPr id="499" name="Google Shape;499;p44"/>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0" name="Google Shape;500;p44"/>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1558180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sản xuất</a:t>
            </a:r>
            <a:endParaRPr lang="en-US" dirty="0"/>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pic>
        <p:nvPicPr>
          <p:cNvPr id="7" name="Picture 6" descr="C:\Users\DELL\Desktop\mfg.png"/>
          <p:cNvPicPr/>
          <p:nvPr/>
        </p:nvPicPr>
        <p:blipFill>
          <a:blip r:embed="rId2">
            <a:extLst>
              <a:ext uri="{28A0092B-C50C-407E-A947-70E740481C1C}">
                <a14:useLocalDpi xmlns:a14="http://schemas.microsoft.com/office/drawing/2010/main" val="0"/>
              </a:ext>
            </a:extLst>
          </a:blip>
          <a:srcRect/>
          <a:stretch>
            <a:fillRect/>
          </a:stretch>
        </p:blipFill>
        <p:spPr bwMode="auto">
          <a:xfrm>
            <a:off x="1585911" y="1291142"/>
            <a:ext cx="5972175" cy="3700406"/>
          </a:xfrm>
          <a:prstGeom prst="rect">
            <a:avLst/>
          </a:prstGeom>
          <a:noFill/>
          <a:ln>
            <a:noFill/>
          </a:ln>
        </p:spPr>
      </p:pic>
    </p:spTree>
    <p:extLst>
      <p:ext uri="{BB962C8B-B14F-4D97-AF65-F5344CB8AC3E}">
        <p14:creationId xmlns:p14="http://schemas.microsoft.com/office/powerpoint/2010/main" val="260765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hệ kho</a:t>
            </a:r>
            <a:endParaRPr lang="en-US" dirty="0"/>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902" y="1316841"/>
            <a:ext cx="6124482" cy="351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658928"/>
      </p:ext>
    </p:extLst>
  </p:cSld>
  <p:clrMapOvr>
    <a:masterClrMapping/>
  </p:clrMapOvr>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203</Words>
  <Application>Microsoft Office PowerPoint</Application>
  <PresentationFormat>On-screen Show (16:9)</PresentationFormat>
  <Paragraphs>39</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Abel</vt:lpstr>
      <vt:lpstr>Comfortaa</vt:lpstr>
      <vt:lpstr>Wingdings</vt:lpstr>
      <vt:lpstr>Alata</vt:lpstr>
      <vt:lpstr>Times New Roman</vt:lpstr>
      <vt:lpstr>Permanent Marker</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Sản phẩm</vt:lpstr>
      <vt:lpstr>Sơ đồ sản xuất</vt:lpstr>
      <vt:lpstr>MÔ TẢ PHÂN HỆ</vt:lpstr>
      <vt:lpstr>Phân hệ sản xuất</vt:lpstr>
      <vt:lpstr>Phân hệ kho</vt:lpstr>
      <vt:lpstr>Phân tích và thiết kế hệ thống</vt:lpstr>
      <vt:lpstr>PowerPoint Presentation</vt:lpstr>
      <vt:lpstr>ODOO</vt:lpstr>
      <vt:lpstr>WORKFLOW</vt:lpstr>
      <vt:lpstr>BÁO CÁO TÀI CHÍNH</vt:lpstr>
      <vt:lpstr>THANK YOU FOR LISTENING Team 9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Ironic Gradient</dc:title>
  <dc:creator>Admin</dc:creator>
  <cp:lastModifiedBy>GHOST</cp:lastModifiedBy>
  <cp:revision>31</cp:revision>
  <dcterms:modified xsi:type="dcterms:W3CDTF">2021-04-15T03:48:18Z</dcterms:modified>
</cp:coreProperties>
</file>