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3"/>
  </p:notesMasterIdLst>
  <p:sldIdLst>
    <p:sldId id="256" r:id="rId2"/>
    <p:sldId id="284" r:id="rId3"/>
    <p:sldId id="263" r:id="rId4"/>
    <p:sldId id="351" r:id="rId5"/>
    <p:sldId id="372" r:id="rId6"/>
    <p:sldId id="350" r:id="rId7"/>
    <p:sldId id="326" r:id="rId8"/>
    <p:sldId id="346" r:id="rId9"/>
    <p:sldId id="330" r:id="rId10"/>
    <p:sldId id="349" r:id="rId11"/>
    <p:sldId id="353" r:id="rId12"/>
    <p:sldId id="354" r:id="rId13"/>
    <p:sldId id="355" r:id="rId14"/>
    <p:sldId id="356" r:id="rId15"/>
    <p:sldId id="357" r:id="rId16"/>
    <p:sldId id="358" r:id="rId17"/>
    <p:sldId id="359" r:id="rId18"/>
    <p:sldId id="331" r:id="rId19"/>
    <p:sldId id="360" r:id="rId20"/>
    <p:sldId id="362" r:id="rId21"/>
    <p:sldId id="361" r:id="rId22"/>
    <p:sldId id="363" r:id="rId23"/>
    <p:sldId id="364" r:id="rId24"/>
    <p:sldId id="370" r:id="rId25"/>
    <p:sldId id="371" r:id="rId26"/>
    <p:sldId id="329" r:id="rId27"/>
    <p:sldId id="365" r:id="rId28"/>
    <p:sldId id="366" r:id="rId29"/>
    <p:sldId id="367" r:id="rId30"/>
    <p:sldId id="368" r:id="rId31"/>
    <p:sldId id="341" r:id="rId32"/>
  </p:sldIdLst>
  <p:sldSz cx="9144000" cy="5143500" type="screen16x9"/>
  <p:notesSz cx="6858000" cy="9144000"/>
  <p:embeddedFontLst>
    <p:embeddedFont>
      <p:font typeface="Alata" panose="020B0604020202020204" charset="0"/>
      <p:regular r:id="rId34"/>
    </p:embeddedFont>
    <p:embeddedFont>
      <p:font typeface="Abel"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801"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HOST"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63FDE15-B3A4-4D63-9354-27F8141B3A7E}">
  <a:tblStyle styleId="{663FDE15-B3A4-4D63-9354-27F8141B3A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85" autoAdjust="0"/>
    <p:restoredTop sz="94464" autoAdjust="0"/>
  </p:normalViewPr>
  <p:slideViewPr>
    <p:cSldViewPr snapToGrid="0" showGuides="1">
      <p:cViewPr>
        <p:scale>
          <a:sx n="89" d="100"/>
          <a:sy n="89" d="100"/>
        </p:scale>
        <p:origin x="-1092" y="-366"/>
      </p:cViewPr>
      <p:guideLst>
        <p:guide orient="horz" pos="180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4-15T10:21:16.625" idx="1">
    <p:pos x="10" y="10"/>
    <p:text>Giải thích quy trình
Nhân viên bộ phận sản xuất kiểm tra chất lượng của hóa chất và nguyên liệu trước khi cho vào bồn khuấy, sau khi kiểm tra hóa chất đạt chất lượng mới đưa vào khấy, hoàn tất phần khuấy nhân viên KCS kiểm tra chất lượng của bán thành phẩm đã trộn có đạt không mới cho vào bồn chứa để chiết ra từng chai và bơm khí gar vào chai đóng nút lại để thử qua nước xem sản phẩm có đạt không.
Làm khô sản phẩm và chuyển qua bộ phận đóng van và đóng nắp lại. công đoạn cuối cùng là kiểm tra chất lượng thành phẩm trước khi cho vào thùng và nhập vào kho.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505663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03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94ee3e092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94ee3e092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959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9626d32db8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9626d32db8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026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9626d32db8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9626d32db8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52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626d32db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9626d32db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991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626d32db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9626d32db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991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26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9626d32db8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9626d32db8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678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flipH="1">
            <a:off x="4272098" y="1693800"/>
            <a:ext cx="5084452" cy="3655150"/>
          </a:xfrm>
          <a:prstGeom prst="rect">
            <a:avLst/>
          </a:prstGeom>
          <a:noFill/>
          <a:ln>
            <a:noFill/>
          </a:ln>
        </p:spPr>
      </p:pic>
      <p:sp>
        <p:nvSpPr>
          <p:cNvPr id="10" name="Google Shape;10;p2"/>
          <p:cNvSpPr txBox="1">
            <a:spLocks noGrp="1"/>
          </p:cNvSpPr>
          <p:nvPr>
            <p:ph type="ctrTitle"/>
          </p:nvPr>
        </p:nvSpPr>
        <p:spPr>
          <a:xfrm>
            <a:off x="1480650" y="1930788"/>
            <a:ext cx="6182700" cy="83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02475" y="2880013"/>
            <a:ext cx="4539000" cy="33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12" name="Google Shape;12;p2"/>
          <p:cNvPicPr preferRelativeResize="0"/>
          <p:nvPr/>
        </p:nvPicPr>
        <p:blipFill>
          <a:blip r:embed="rId3">
            <a:alphaModFix/>
          </a:blip>
          <a:stretch>
            <a:fillRect/>
          </a:stretch>
        </p:blipFill>
        <p:spPr>
          <a:xfrm flipH="1">
            <a:off x="-99199" y="-85000"/>
            <a:ext cx="3615448" cy="2571750"/>
          </a:xfrm>
          <a:prstGeom prst="rect">
            <a:avLst/>
          </a:prstGeom>
          <a:noFill/>
          <a:ln>
            <a:noFill/>
          </a:ln>
        </p:spPr>
      </p:pic>
      <p:sp>
        <p:nvSpPr>
          <p:cNvPr id="13" name="Google Shape;13;p2"/>
          <p:cNvSpPr/>
          <p:nvPr/>
        </p:nvSpPr>
        <p:spPr>
          <a:xfrm>
            <a:off x="219650" y="17647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18100" y="432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8076525" y="26002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8275025" y="4328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3425" y="450587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616075" y="5400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175699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700000">
            <a:off x="2019119"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700000">
            <a:off x="228124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700000">
            <a:off x="686186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700000">
            <a:off x="7123994"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700000">
            <a:off x="738611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one column 2">
  <p:cSld name="Title and one column 2">
    <p:spTree>
      <p:nvGrpSpPr>
        <p:cNvPr id="1" name="Shape 150"/>
        <p:cNvGrpSpPr/>
        <p:nvPr/>
      </p:nvGrpSpPr>
      <p:grpSpPr>
        <a:xfrm>
          <a:off x="0" y="0"/>
          <a:ext cx="0" cy="0"/>
          <a:chOff x="0" y="0"/>
          <a:chExt cx="0" cy="0"/>
        </a:xfrm>
      </p:grpSpPr>
      <p:sp>
        <p:nvSpPr>
          <p:cNvPr id="151" name="Google Shape;151;p15"/>
          <p:cNvSpPr txBox="1">
            <a:spLocks noGrp="1"/>
          </p:cNvSpPr>
          <p:nvPr>
            <p:ph type="ctrTitle"/>
          </p:nvPr>
        </p:nvSpPr>
        <p:spPr>
          <a:xfrm>
            <a:off x="1480650" y="1842888"/>
            <a:ext cx="6182700" cy="83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2" name="Google Shape;152;p15"/>
          <p:cNvSpPr txBox="1">
            <a:spLocks noGrp="1"/>
          </p:cNvSpPr>
          <p:nvPr>
            <p:ph type="subTitle" idx="1"/>
          </p:nvPr>
        </p:nvSpPr>
        <p:spPr>
          <a:xfrm>
            <a:off x="2302500" y="2678998"/>
            <a:ext cx="4539000" cy="62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153" name="Google Shape;153;p15"/>
          <p:cNvPicPr preferRelativeResize="0"/>
          <p:nvPr/>
        </p:nvPicPr>
        <p:blipFill>
          <a:blip r:embed="rId2">
            <a:alphaModFix/>
          </a:blip>
          <a:stretch>
            <a:fillRect/>
          </a:stretch>
        </p:blipFill>
        <p:spPr>
          <a:xfrm flipH="1">
            <a:off x="-122724" y="-127500"/>
            <a:ext cx="3615448" cy="2571750"/>
          </a:xfrm>
          <a:prstGeom prst="rect">
            <a:avLst/>
          </a:prstGeom>
          <a:noFill/>
          <a:ln>
            <a:noFill/>
          </a:ln>
        </p:spPr>
      </p:pic>
      <p:sp>
        <p:nvSpPr>
          <p:cNvPr id="154" name="Google Shape;154;p15"/>
          <p:cNvSpPr/>
          <p:nvPr/>
        </p:nvSpPr>
        <p:spPr>
          <a:xfrm rot="5400000">
            <a:off x="8044353" y="1426968"/>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rot="8100000">
            <a:off x="8554791" y="16231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rot="8100000">
            <a:off x="8554791" y="424437"/>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rot="8100000">
            <a:off x="8554791" y="68656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15"/>
          <p:cNvPicPr preferRelativeResize="0"/>
          <p:nvPr/>
        </p:nvPicPr>
        <p:blipFill>
          <a:blip r:embed="rId3">
            <a:alphaModFix/>
          </a:blip>
          <a:stretch>
            <a:fillRect/>
          </a:stretch>
        </p:blipFill>
        <p:spPr>
          <a:xfrm flipH="1">
            <a:off x="4328773" y="2345625"/>
            <a:ext cx="5084452" cy="3655150"/>
          </a:xfrm>
          <a:prstGeom prst="rect">
            <a:avLst/>
          </a:prstGeom>
          <a:noFill/>
          <a:ln>
            <a:noFill/>
          </a:ln>
        </p:spPr>
      </p:pic>
      <p:sp>
        <p:nvSpPr>
          <p:cNvPr id="159" name="Google Shape;159;p15"/>
          <p:cNvSpPr/>
          <p:nvPr/>
        </p:nvSpPr>
        <p:spPr>
          <a:xfrm rot="5400000">
            <a:off x="-19659" y="3563181"/>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rot="8100000">
            <a:off x="490778" y="435630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8100000">
            <a:off x="490778" y="4618425"/>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rot="8100000">
            <a:off x="490778" y="488055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rot="10800000">
            <a:off x="7304425" y="44472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rot="10800000" flipH="1">
            <a:off x="7816900" y="33497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2104888" y="3417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flipH="1">
            <a:off x="950713" y="7974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47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pic>
        <p:nvPicPr>
          <p:cNvPr id="62" name="Google Shape;62;p6"/>
          <p:cNvPicPr preferRelativeResize="0"/>
          <p:nvPr/>
        </p:nvPicPr>
        <p:blipFill>
          <a:blip r:embed="rId2">
            <a:alphaModFix/>
          </a:blip>
          <a:stretch>
            <a:fillRect/>
          </a:stretch>
        </p:blipFill>
        <p:spPr>
          <a:xfrm rot="10800000">
            <a:off x="5709223" y="1"/>
            <a:ext cx="4048752" cy="2910599"/>
          </a:xfrm>
          <a:prstGeom prst="rect">
            <a:avLst/>
          </a:prstGeom>
          <a:noFill/>
          <a:ln>
            <a:noFill/>
          </a:ln>
        </p:spPr>
      </p:pic>
      <p:sp>
        <p:nvSpPr>
          <p:cNvPr id="63" name="Google Shape;63;p6"/>
          <p:cNvSpPr txBox="1">
            <a:spLocks noGrp="1"/>
          </p:cNvSpPr>
          <p:nvPr>
            <p:ph type="title"/>
          </p:nvPr>
        </p:nvSpPr>
        <p:spPr>
          <a:xfrm>
            <a:off x="540000" y="445025"/>
            <a:ext cx="55686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64" name="Google Shape;64;p6"/>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flipH="1">
            <a:off x="6912025" y="445024"/>
            <a:ext cx="1025400" cy="1025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67"/>
        <p:cNvGrpSpPr/>
        <p:nvPr/>
      </p:nvGrpSpPr>
      <p:grpSpPr>
        <a:xfrm>
          <a:off x="0" y="0"/>
          <a:ext cx="0" cy="0"/>
          <a:chOff x="0" y="0"/>
          <a:chExt cx="0" cy="0"/>
        </a:xfrm>
      </p:grpSpPr>
      <p:pic>
        <p:nvPicPr>
          <p:cNvPr id="168" name="Google Shape;168;p16"/>
          <p:cNvPicPr preferRelativeResize="0"/>
          <p:nvPr/>
        </p:nvPicPr>
        <p:blipFill>
          <a:blip r:embed="rId2">
            <a:alphaModFix/>
          </a:blip>
          <a:stretch>
            <a:fillRect/>
          </a:stretch>
        </p:blipFill>
        <p:spPr>
          <a:xfrm>
            <a:off x="0" y="949350"/>
            <a:ext cx="5834201" cy="4194150"/>
          </a:xfrm>
          <a:prstGeom prst="rect">
            <a:avLst/>
          </a:prstGeom>
          <a:noFill/>
          <a:ln>
            <a:noFill/>
          </a:ln>
        </p:spPr>
      </p:pic>
      <p:sp>
        <p:nvSpPr>
          <p:cNvPr id="169" name="Google Shape;169;p16"/>
          <p:cNvSpPr txBox="1">
            <a:spLocks noGrp="1"/>
          </p:cNvSpPr>
          <p:nvPr>
            <p:ph type="title"/>
          </p:nvPr>
        </p:nvSpPr>
        <p:spPr>
          <a:xfrm>
            <a:off x="4824925" y="2992275"/>
            <a:ext cx="3506700" cy="3330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2600" b="1">
                <a:solidFill>
                  <a:srgbClr val="FFFFFF"/>
                </a:solidFill>
              </a:defRPr>
            </a:lvl1pPr>
            <a:lvl2pPr lvl="1">
              <a:spcBef>
                <a:spcPts val="0"/>
              </a:spcBef>
              <a:spcAft>
                <a:spcPts val="0"/>
              </a:spcAft>
              <a:buSzPts val="2400"/>
              <a:buNone/>
              <a:defRPr sz="2400">
                <a:latin typeface="Abel"/>
                <a:ea typeface="Abel"/>
                <a:cs typeface="Abel"/>
                <a:sym typeface="Abel"/>
              </a:defRPr>
            </a:lvl2pPr>
            <a:lvl3pPr lvl="2">
              <a:spcBef>
                <a:spcPts val="0"/>
              </a:spcBef>
              <a:spcAft>
                <a:spcPts val="0"/>
              </a:spcAft>
              <a:buSzPts val="2400"/>
              <a:buNone/>
              <a:defRPr sz="2400">
                <a:latin typeface="Abel"/>
                <a:ea typeface="Abel"/>
                <a:cs typeface="Abel"/>
                <a:sym typeface="Abel"/>
              </a:defRPr>
            </a:lvl3pPr>
            <a:lvl4pPr lvl="3">
              <a:spcBef>
                <a:spcPts val="0"/>
              </a:spcBef>
              <a:spcAft>
                <a:spcPts val="0"/>
              </a:spcAft>
              <a:buSzPts val="2400"/>
              <a:buNone/>
              <a:defRPr sz="2400">
                <a:latin typeface="Abel"/>
                <a:ea typeface="Abel"/>
                <a:cs typeface="Abel"/>
                <a:sym typeface="Abel"/>
              </a:defRPr>
            </a:lvl4pPr>
            <a:lvl5pPr lvl="4">
              <a:spcBef>
                <a:spcPts val="0"/>
              </a:spcBef>
              <a:spcAft>
                <a:spcPts val="0"/>
              </a:spcAft>
              <a:buSzPts val="2400"/>
              <a:buNone/>
              <a:defRPr sz="2400">
                <a:latin typeface="Abel"/>
                <a:ea typeface="Abel"/>
                <a:cs typeface="Abel"/>
                <a:sym typeface="Abel"/>
              </a:defRPr>
            </a:lvl5pPr>
            <a:lvl6pPr lvl="5">
              <a:spcBef>
                <a:spcPts val="0"/>
              </a:spcBef>
              <a:spcAft>
                <a:spcPts val="0"/>
              </a:spcAft>
              <a:buSzPts val="2400"/>
              <a:buNone/>
              <a:defRPr sz="2400">
                <a:latin typeface="Abel"/>
                <a:ea typeface="Abel"/>
                <a:cs typeface="Abel"/>
                <a:sym typeface="Abel"/>
              </a:defRPr>
            </a:lvl6pPr>
            <a:lvl7pPr lvl="6">
              <a:spcBef>
                <a:spcPts val="0"/>
              </a:spcBef>
              <a:spcAft>
                <a:spcPts val="0"/>
              </a:spcAft>
              <a:buSzPts val="2400"/>
              <a:buNone/>
              <a:defRPr sz="2400">
                <a:latin typeface="Abel"/>
                <a:ea typeface="Abel"/>
                <a:cs typeface="Abel"/>
                <a:sym typeface="Abel"/>
              </a:defRPr>
            </a:lvl7pPr>
            <a:lvl8pPr lvl="7">
              <a:spcBef>
                <a:spcPts val="0"/>
              </a:spcBef>
              <a:spcAft>
                <a:spcPts val="0"/>
              </a:spcAft>
              <a:buSzPts val="2400"/>
              <a:buNone/>
              <a:defRPr sz="2400">
                <a:latin typeface="Abel"/>
                <a:ea typeface="Abel"/>
                <a:cs typeface="Abel"/>
                <a:sym typeface="Abel"/>
              </a:defRPr>
            </a:lvl8pPr>
            <a:lvl9pPr lvl="8">
              <a:spcBef>
                <a:spcPts val="0"/>
              </a:spcBef>
              <a:spcAft>
                <a:spcPts val="0"/>
              </a:spcAft>
              <a:buSzPts val="2400"/>
              <a:buNone/>
              <a:defRPr sz="2400">
                <a:latin typeface="Abel"/>
                <a:ea typeface="Abel"/>
                <a:cs typeface="Abel"/>
                <a:sym typeface="Abel"/>
              </a:defRPr>
            </a:lvl9pPr>
          </a:lstStyle>
          <a:p>
            <a:endParaRPr/>
          </a:p>
        </p:txBody>
      </p:sp>
      <p:sp>
        <p:nvSpPr>
          <p:cNvPr id="170" name="Google Shape;170;p16"/>
          <p:cNvSpPr txBox="1">
            <a:spLocks noGrp="1"/>
          </p:cNvSpPr>
          <p:nvPr>
            <p:ph type="subTitle" idx="1"/>
          </p:nvPr>
        </p:nvSpPr>
        <p:spPr>
          <a:xfrm>
            <a:off x="3716600" y="1660250"/>
            <a:ext cx="4614900" cy="1225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2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6"/>
          <p:cNvSpPr/>
          <p:nvPr/>
        </p:nvSpPr>
        <p:spPr>
          <a:xfrm>
            <a:off x="1208225" y="2391975"/>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787925" y="428030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6657375" y="4908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2700000">
            <a:off x="796094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rot="2700000">
            <a:off x="8223069"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2700000">
            <a:off x="848519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270"/>
        <p:cNvGrpSpPr/>
        <p:nvPr/>
      </p:nvGrpSpPr>
      <p:grpSpPr>
        <a:xfrm>
          <a:off x="0" y="0"/>
          <a:ext cx="0" cy="0"/>
          <a:chOff x="0" y="0"/>
          <a:chExt cx="0" cy="0"/>
        </a:xfrm>
      </p:grpSpPr>
      <p:pic>
        <p:nvPicPr>
          <p:cNvPr id="271" name="Google Shape;271;p23"/>
          <p:cNvPicPr preferRelativeResize="0"/>
          <p:nvPr/>
        </p:nvPicPr>
        <p:blipFill>
          <a:blip r:embed="rId2">
            <a:alphaModFix/>
          </a:blip>
          <a:stretch>
            <a:fillRect/>
          </a:stretch>
        </p:blipFill>
        <p:spPr>
          <a:xfrm flipH="1">
            <a:off x="3416869" y="4390687"/>
            <a:ext cx="4130404" cy="906850"/>
          </a:xfrm>
          <a:prstGeom prst="rect">
            <a:avLst/>
          </a:prstGeom>
          <a:noFill/>
          <a:ln>
            <a:noFill/>
          </a:ln>
        </p:spPr>
      </p:pic>
      <p:sp>
        <p:nvSpPr>
          <p:cNvPr id="272" name="Google Shape;272;p23"/>
          <p:cNvSpPr txBox="1">
            <a:spLocks noGrp="1"/>
          </p:cNvSpPr>
          <p:nvPr>
            <p:ph type="title"/>
          </p:nvPr>
        </p:nvSpPr>
        <p:spPr>
          <a:xfrm>
            <a:off x="540000" y="445025"/>
            <a:ext cx="556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273" name="Google Shape;273;p23"/>
          <p:cNvPicPr preferRelativeResize="0"/>
          <p:nvPr/>
        </p:nvPicPr>
        <p:blipFill>
          <a:blip r:embed="rId3">
            <a:alphaModFix/>
          </a:blip>
          <a:stretch>
            <a:fillRect/>
          </a:stretch>
        </p:blipFill>
        <p:spPr>
          <a:xfrm flipH="1">
            <a:off x="4689775" y="-66125"/>
            <a:ext cx="4571999" cy="1386282"/>
          </a:xfrm>
          <a:prstGeom prst="rect">
            <a:avLst/>
          </a:prstGeom>
          <a:noFill/>
          <a:ln>
            <a:noFill/>
          </a:ln>
        </p:spPr>
      </p:pic>
      <p:pic>
        <p:nvPicPr>
          <p:cNvPr id="274" name="Google Shape;274;p23"/>
          <p:cNvPicPr preferRelativeResize="0"/>
          <p:nvPr/>
        </p:nvPicPr>
        <p:blipFill>
          <a:blip r:embed="rId3">
            <a:alphaModFix/>
          </a:blip>
          <a:stretch>
            <a:fillRect/>
          </a:stretch>
        </p:blipFill>
        <p:spPr>
          <a:xfrm rot="10800000" flipH="1">
            <a:off x="-102850" y="3911262"/>
            <a:ext cx="4571999" cy="1386282"/>
          </a:xfrm>
          <a:prstGeom prst="rect">
            <a:avLst/>
          </a:prstGeom>
          <a:noFill/>
          <a:ln>
            <a:noFill/>
          </a:ln>
        </p:spPr>
      </p:pic>
      <p:sp>
        <p:nvSpPr>
          <p:cNvPr id="275" name="Google Shape;275;p23"/>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366"/>
        <p:cNvGrpSpPr/>
        <p:nvPr/>
      </p:nvGrpSpPr>
      <p:grpSpPr>
        <a:xfrm>
          <a:off x="0" y="0"/>
          <a:ext cx="0" cy="0"/>
          <a:chOff x="0" y="0"/>
          <a:chExt cx="0" cy="0"/>
        </a:xfrm>
      </p:grpSpPr>
      <p:pic>
        <p:nvPicPr>
          <p:cNvPr id="367" name="Google Shape;367;p30"/>
          <p:cNvPicPr preferRelativeResize="0"/>
          <p:nvPr/>
        </p:nvPicPr>
        <p:blipFill>
          <a:blip r:embed="rId2">
            <a:alphaModFix/>
          </a:blip>
          <a:stretch>
            <a:fillRect/>
          </a:stretch>
        </p:blipFill>
        <p:spPr>
          <a:xfrm flipH="1">
            <a:off x="4689775" y="-66125"/>
            <a:ext cx="4571999" cy="1386282"/>
          </a:xfrm>
          <a:prstGeom prst="rect">
            <a:avLst/>
          </a:prstGeom>
          <a:noFill/>
          <a:ln>
            <a:noFill/>
          </a:ln>
        </p:spPr>
      </p:pic>
      <p:pic>
        <p:nvPicPr>
          <p:cNvPr id="368" name="Google Shape;368;p30"/>
          <p:cNvPicPr preferRelativeResize="0"/>
          <p:nvPr/>
        </p:nvPicPr>
        <p:blipFill>
          <a:blip r:embed="rId2">
            <a:alphaModFix/>
          </a:blip>
          <a:stretch>
            <a:fillRect/>
          </a:stretch>
        </p:blipFill>
        <p:spPr>
          <a:xfrm rot="10800000" flipH="1">
            <a:off x="-102850" y="3911262"/>
            <a:ext cx="4571999" cy="1386282"/>
          </a:xfrm>
          <a:prstGeom prst="rect">
            <a:avLst/>
          </a:prstGeom>
          <a:noFill/>
          <a:ln>
            <a:noFill/>
          </a:ln>
        </p:spPr>
      </p:pic>
      <p:sp>
        <p:nvSpPr>
          <p:cNvPr id="369" name="Google Shape;369;p30"/>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rot="10800000" flipH="1">
            <a:off x="6895892" y="455519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rot="8100000" flipH="1">
            <a:off x="819946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rot="8100000" flipH="1">
            <a:off x="8461585"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rot="8100000" flipH="1">
            <a:off x="872371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377"/>
        <p:cNvGrpSpPr/>
        <p:nvPr/>
      </p:nvGrpSpPr>
      <p:grpSpPr>
        <a:xfrm>
          <a:off x="0" y="0"/>
          <a:ext cx="0" cy="0"/>
          <a:chOff x="0" y="0"/>
          <a:chExt cx="0" cy="0"/>
        </a:xfrm>
      </p:grpSpPr>
      <p:pic>
        <p:nvPicPr>
          <p:cNvPr id="378" name="Google Shape;378;p31"/>
          <p:cNvPicPr preferRelativeResize="0"/>
          <p:nvPr/>
        </p:nvPicPr>
        <p:blipFill>
          <a:blip r:embed="rId2">
            <a:alphaModFix/>
          </a:blip>
          <a:stretch>
            <a:fillRect/>
          </a:stretch>
        </p:blipFill>
        <p:spPr>
          <a:xfrm rot="10800000" flipH="1">
            <a:off x="5653577" y="2693275"/>
            <a:ext cx="3615448" cy="2571750"/>
          </a:xfrm>
          <a:prstGeom prst="rect">
            <a:avLst/>
          </a:prstGeom>
          <a:noFill/>
          <a:ln>
            <a:noFill/>
          </a:ln>
        </p:spPr>
      </p:pic>
      <p:sp>
        <p:nvSpPr>
          <p:cNvPr id="379" name="Google Shape;379;p31"/>
          <p:cNvSpPr/>
          <p:nvPr/>
        </p:nvSpPr>
        <p:spPr>
          <a:xfrm rot="-5400000">
            <a:off x="-17352" y="3612157"/>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rot="-2700000">
            <a:off x="493081" y="487678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rot="-2700000">
            <a:off x="493081" y="4614659"/>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rot="-2700000">
            <a:off x="493081" y="435253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3" name="Google Shape;383;p31"/>
          <p:cNvPicPr preferRelativeResize="0"/>
          <p:nvPr/>
        </p:nvPicPr>
        <p:blipFill>
          <a:blip r:embed="rId3">
            <a:alphaModFix/>
          </a:blip>
          <a:stretch>
            <a:fillRect/>
          </a:stretch>
        </p:blipFill>
        <p:spPr>
          <a:xfrm rot="10800000" flipH="1">
            <a:off x="-266924" y="-863250"/>
            <a:ext cx="5084452" cy="3655150"/>
          </a:xfrm>
          <a:prstGeom prst="rect">
            <a:avLst/>
          </a:prstGeom>
          <a:noFill/>
          <a:ln>
            <a:noFill/>
          </a:ln>
        </p:spPr>
      </p:pic>
      <p:sp>
        <p:nvSpPr>
          <p:cNvPr id="384" name="Google Shape;384;p31"/>
          <p:cNvSpPr/>
          <p:nvPr/>
        </p:nvSpPr>
        <p:spPr>
          <a:xfrm rot="-5400000">
            <a:off x="8046661" y="1475944"/>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rot="-2700000">
            <a:off x="8557094" y="68279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rot="-2700000">
            <a:off x="8557094" y="42067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rot="-2700000">
            <a:off x="8557094" y="15854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1527476" y="3759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flipH="1">
            <a:off x="373301" y="8316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rot="10800000">
            <a:off x="6727014" y="44814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rot="10800000" flipH="1">
            <a:off x="7239488" y="33839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14">
    <p:spTree>
      <p:nvGrpSpPr>
        <p:cNvPr id="1" name="Shape 392"/>
        <p:cNvGrpSpPr/>
        <p:nvPr/>
      </p:nvGrpSpPr>
      <p:grpSpPr>
        <a:xfrm>
          <a:off x="0" y="0"/>
          <a:ext cx="0" cy="0"/>
          <a:chOff x="0" y="0"/>
          <a:chExt cx="0" cy="0"/>
        </a:xfrm>
      </p:grpSpPr>
      <p:pic>
        <p:nvPicPr>
          <p:cNvPr id="393" name="Google Shape;393;p32"/>
          <p:cNvPicPr preferRelativeResize="0"/>
          <p:nvPr/>
        </p:nvPicPr>
        <p:blipFill>
          <a:blip r:embed="rId2">
            <a:alphaModFix/>
          </a:blip>
          <a:stretch>
            <a:fillRect/>
          </a:stretch>
        </p:blipFill>
        <p:spPr>
          <a:xfrm>
            <a:off x="-384575" y="1278975"/>
            <a:ext cx="5834201" cy="4194150"/>
          </a:xfrm>
          <a:prstGeom prst="rect">
            <a:avLst/>
          </a:prstGeom>
          <a:noFill/>
          <a:ln>
            <a:noFill/>
          </a:ln>
        </p:spPr>
      </p:pic>
      <p:sp>
        <p:nvSpPr>
          <p:cNvPr id="394" name="Google Shape;394;p32"/>
          <p:cNvSpPr/>
          <p:nvPr/>
        </p:nvSpPr>
        <p:spPr>
          <a:xfrm>
            <a:off x="2705250" y="3786000"/>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815375" y="393695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rot="-5400000">
            <a:off x="8044344" y="1556839"/>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rot="-2700000">
            <a:off x="8554777" y="76369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rot="-2700000">
            <a:off x="8554777" y="50156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rot="-2700000">
            <a:off x="8554777" y="23944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9"/>
        <p:cNvGrpSpPr/>
        <p:nvPr/>
      </p:nvGrpSpPr>
      <p:grpSpPr>
        <a:xfrm>
          <a:off x="0" y="0"/>
          <a:ext cx="0" cy="0"/>
          <a:chOff x="0" y="0"/>
          <a:chExt cx="0" cy="0"/>
        </a:xfrm>
      </p:grpSpPr>
      <p:sp>
        <p:nvSpPr>
          <p:cNvPr id="120" name="Google Shape;120;p13"/>
          <p:cNvSpPr txBox="1">
            <a:spLocks noGrp="1"/>
          </p:cNvSpPr>
          <p:nvPr>
            <p:ph type="title"/>
          </p:nvPr>
        </p:nvSpPr>
        <p:spPr>
          <a:xfrm>
            <a:off x="1191800" y="1759950"/>
            <a:ext cx="2704800" cy="162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500"/>
              <a:buFont typeface="Alata"/>
              <a:buNone/>
              <a:defRPr sz="5000">
                <a:solidFill>
                  <a:srgbClr val="FFFFFF"/>
                </a:solidFill>
                <a:latin typeface="Alata"/>
                <a:ea typeface="Alata"/>
                <a:cs typeface="Alata"/>
                <a:sym typeface="Alata"/>
              </a:defRPr>
            </a:lvl1pPr>
            <a:lvl2pPr lvl="1"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2pPr>
            <a:lvl3pPr lvl="2"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3pPr>
            <a:lvl4pPr lvl="3"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4pPr>
            <a:lvl5pPr lvl="4"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5pPr>
            <a:lvl6pPr lvl="5"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6pPr>
            <a:lvl7pPr lvl="6"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7pPr>
            <a:lvl8pPr lvl="7"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8pPr>
            <a:lvl9pPr lvl="8"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9pPr>
          </a:lstStyle>
          <a:p>
            <a:endParaRPr/>
          </a:p>
        </p:txBody>
      </p:sp>
      <p:sp>
        <p:nvSpPr>
          <p:cNvPr id="121" name="Google Shape;121;p13"/>
          <p:cNvSpPr txBox="1">
            <a:spLocks noGrp="1"/>
          </p:cNvSpPr>
          <p:nvPr>
            <p:ph type="subTitle" idx="1"/>
          </p:nvPr>
        </p:nvSpPr>
        <p:spPr>
          <a:xfrm>
            <a:off x="5393025" y="1373875"/>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3"/>
          <p:cNvSpPr txBox="1">
            <a:spLocks noGrp="1"/>
          </p:cNvSpPr>
          <p:nvPr>
            <p:ph type="subTitle" idx="2"/>
          </p:nvPr>
        </p:nvSpPr>
        <p:spPr>
          <a:xfrm>
            <a:off x="5400650" y="955600"/>
            <a:ext cx="2959200" cy="502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500"/>
              <a:buFont typeface="Alata"/>
              <a:buNone/>
              <a:defRPr sz="2300">
                <a:latin typeface="Alata"/>
                <a:ea typeface="Alata"/>
                <a:cs typeface="Alata"/>
                <a:sym typeface="Alat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3"/>
          <p:cNvSpPr txBox="1">
            <a:spLocks noGrp="1"/>
          </p:cNvSpPr>
          <p:nvPr>
            <p:ph type="subTitle" idx="3"/>
          </p:nvPr>
        </p:nvSpPr>
        <p:spPr>
          <a:xfrm>
            <a:off x="5396057" y="2434588"/>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 name="Google Shape;124;p13"/>
          <p:cNvSpPr txBox="1">
            <a:spLocks noGrp="1"/>
          </p:cNvSpPr>
          <p:nvPr>
            <p:ph type="subTitle" idx="4"/>
          </p:nvPr>
        </p:nvSpPr>
        <p:spPr>
          <a:xfrm>
            <a:off x="5404463" y="2016313"/>
            <a:ext cx="2959200" cy="50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Alata"/>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3"/>
          <p:cNvSpPr txBox="1">
            <a:spLocks noGrp="1"/>
          </p:cNvSpPr>
          <p:nvPr>
            <p:ph type="subTitle" idx="5"/>
          </p:nvPr>
        </p:nvSpPr>
        <p:spPr>
          <a:xfrm>
            <a:off x="5396838" y="3491150"/>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3"/>
          <p:cNvSpPr txBox="1">
            <a:spLocks noGrp="1"/>
          </p:cNvSpPr>
          <p:nvPr>
            <p:ph type="subTitle" idx="6"/>
          </p:nvPr>
        </p:nvSpPr>
        <p:spPr>
          <a:xfrm>
            <a:off x="5404463" y="3072875"/>
            <a:ext cx="2959200" cy="50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Alata"/>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3"/>
          <p:cNvSpPr txBox="1">
            <a:spLocks noGrp="1"/>
          </p:cNvSpPr>
          <p:nvPr>
            <p:ph type="title" idx="7" hasCustomPrompt="1"/>
          </p:nvPr>
        </p:nvSpPr>
        <p:spPr>
          <a:xfrm>
            <a:off x="4699050" y="984750"/>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8" name="Google Shape;128;p13"/>
          <p:cNvSpPr txBox="1">
            <a:spLocks noGrp="1"/>
          </p:cNvSpPr>
          <p:nvPr>
            <p:ph type="title" idx="8" hasCustomPrompt="1"/>
          </p:nvPr>
        </p:nvSpPr>
        <p:spPr>
          <a:xfrm>
            <a:off x="4699050" y="2016625"/>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9" name="Google Shape;129;p13"/>
          <p:cNvSpPr txBox="1">
            <a:spLocks noGrp="1"/>
          </p:cNvSpPr>
          <p:nvPr>
            <p:ph type="title" idx="9" hasCustomPrompt="1"/>
          </p:nvPr>
        </p:nvSpPr>
        <p:spPr>
          <a:xfrm>
            <a:off x="4699050" y="3080750"/>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pic>
        <p:nvPicPr>
          <p:cNvPr id="130" name="Google Shape;130;p13"/>
          <p:cNvPicPr preferRelativeResize="0"/>
          <p:nvPr/>
        </p:nvPicPr>
        <p:blipFill>
          <a:blip r:embed="rId2">
            <a:alphaModFix/>
          </a:blip>
          <a:stretch>
            <a:fillRect/>
          </a:stretch>
        </p:blipFill>
        <p:spPr>
          <a:xfrm rot="10800000">
            <a:off x="3351996" y="0"/>
            <a:ext cx="4130404" cy="906850"/>
          </a:xfrm>
          <a:prstGeom prst="rect">
            <a:avLst/>
          </a:prstGeom>
          <a:noFill/>
          <a:ln>
            <a:noFill/>
          </a:ln>
        </p:spPr>
      </p:pic>
      <p:pic>
        <p:nvPicPr>
          <p:cNvPr id="131" name="Google Shape;131;p13"/>
          <p:cNvPicPr preferRelativeResize="0"/>
          <p:nvPr/>
        </p:nvPicPr>
        <p:blipFill>
          <a:blip r:embed="rId2">
            <a:alphaModFix/>
          </a:blip>
          <a:stretch>
            <a:fillRect/>
          </a:stretch>
        </p:blipFill>
        <p:spPr>
          <a:xfrm>
            <a:off x="1516125" y="4265825"/>
            <a:ext cx="4130404" cy="906850"/>
          </a:xfrm>
          <a:prstGeom prst="rect">
            <a:avLst/>
          </a:prstGeom>
          <a:noFill/>
          <a:ln>
            <a:noFill/>
          </a:ln>
        </p:spPr>
      </p:pic>
      <p:pic>
        <p:nvPicPr>
          <p:cNvPr id="132" name="Google Shape;132;p13"/>
          <p:cNvPicPr preferRelativeResize="0"/>
          <p:nvPr/>
        </p:nvPicPr>
        <p:blipFill>
          <a:blip r:embed="rId3">
            <a:alphaModFix/>
          </a:blip>
          <a:stretch>
            <a:fillRect/>
          </a:stretch>
        </p:blipFill>
        <p:spPr>
          <a:xfrm>
            <a:off x="0" y="0"/>
            <a:ext cx="4571999" cy="1386282"/>
          </a:xfrm>
          <a:prstGeom prst="rect">
            <a:avLst/>
          </a:prstGeom>
          <a:noFill/>
          <a:ln>
            <a:noFill/>
          </a:ln>
        </p:spPr>
      </p:pic>
      <p:pic>
        <p:nvPicPr>
          <p:cNvPr id="133" name="Google Shape;133;p13"/>
          <p:cNvPicPr preferRelativeResize="0"/>
          <p:nvPr/>
        </p:nvPicPr>
        <p:blipFill>
          <a:blip r:embed="rId3">
            <a:alphaModFix/>
          </a:blip>
          <a:stretch>
            <a:fillRect/>
          </a:stretch>
        </p:blipFill>
        <p:spPr>
          <a:xfrm rot="10800000">
            <a:off x="4594250" y="3786400"/>
            <a:ext cx="4571999" cy="1386282"/>
          </a:xfrm>
          <a:prstGeom prst="rect">
            <a:avLst/>
          </a:prstGeom>
          <a:noFill/>
          <a:ln>
            <a:noFill/>
          </a:ln>
        </p:spPr>
      </p:pic>
      <p:sp>
        <p:nvSpPr>
          <p:cNvPr id="134" name="Google Shape;134;p13"/>
          <p:cNvSpPr/>
          <p:nvPr/>
        </p:nvSpPr>
        <p:spPr>
          <a:xfrm rot="10800000" flipH="1">
            <a:off x="7878125" y="14325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rot="10800000" flipH="1">
            <a:off x="8671625" y="936750"/>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flipH="1">
            <a:off x="461975" y="4139675"/>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flipH="1">
            <a:off x="192875" y="3870575"/>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66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7"/>
        <p:cNvGrpSpPr/>
        <p:nvPr/>
      </p:nvGrpSpPr>
      <p:grpSpPr>
        <a:xfrm>
          <a:off x="0" y="0"/>
          <a:ext cx="0" cy="0"/>
          <a:chOff x="0" y="0"/>
          <a:chExt cx="0" cy="0"/>
        </a:xfrm>
      </p:grpSpPr>
      <p:pic>
        <p:nvPicPr>
          <p:cNvPr id="48" name="Google Shape;48;p5"/>
          <p:cNvPicPr preferRelativeResize="0"/>
          <p:nvPr/>
        </p:nvPicPr>
        <p:blipFill>
          <a:blip r:embed="rId2">
            <a:alphaModFix/>
          </a:blip>
          <a:stretch>
            <a:fillRect/>
          </a:stretch>
        </p:blipFill>
        <p:spPr>
          <a:xfrm rot="10800000">
            <a:off x="5013600" y="-5"/>
            <a:ext cx="4130401" cy="2969305"/>
          </a:xfrm>
          <a:prstGeom prst="rect">
            <a:avLst/>
          </a:prstGeom>
          <a:noFill/>
          <a:ln>
            <a:noFill/>
          </a:ln>
        </p:spPr>
      </p:pic>
      <p:sp>
        <p:nvSpPr>
          <p:cNvPr id="49" name="Google Shape;49;p5"/>
          <p:cNvSpPr txBox="1">
            <a:spLocks noGrp="1"/>
          </p:cNvSpPr>
          <p:nvPr>
            <p:ph type="title"/>
          </p:nvPr>
        </p:nvSpPr>
        <p:spPr>
          <a:xfrm>
            <a:off x="540000" y="445025"/>
            <a:ext cx="427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50" name="Google Shape;50;p5"/>
          <p:cNvSpPr txBox="1">
            <a:spLocks noGrp="1"/>
          </p:cNvSpPr>
          <p:nvPr>
            <p:ph type="subTitle" idx="1"/>
          </p:nvPr>
        </p:nvSpPr>
        <p:spPr>
          <a:xfrm>
            <a:off x="1101575" y="2847499"/>
            <a:ext cx="3090300" cy="95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
          <p:cNvSpPr txBox="1">
            <a:spLocks noGrp="1"/>
          </p:cNvSpPr>
          <p:nvPr>
            <p:ph type="subTitle" idx="2"/>
          </p:nvPr>
        </p:nvSpPr>
        <p:spPr>
          <a:xfrm>
            <a:off x="4875925" y="2842300"/>
            <a:ext cx="3090300" cy="95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
          <p:cNvSpPr txBox="1">
            <a:spLocks noGrp="1"/>
          </p:cNvSpPr>
          <p:nvPr>
            <p:ph type="subTitle" idx="3"/>
          </p:nvPr>
        </p:nvSpPr>
        <p:spPr>
          <a:xfrm>
            <a:off x="4875925" y="2431600"/>
            <a:ext cx="1864200" cy="42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2300">
                <a:latin typeface="Alata"/>
                <a:ea typeface="Alata"/>
                <a:cs typeface="Alata"/>
                <a:sym typeface="Alat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subTitle" idx="4"/>
          </p:nvPr>
        </p:nvSpPr>
        <p:spPr>
          <a:xfrm>
            <a:off x="1101575" y="2431600"/>
            <a:ext cx="1864200" cy="42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54" name="Google Shape;54;p5"/>
          <p:cNvPicPr preferRelativeResize="0"/>
          <p:nvPr/>
        </p:nvPicPr>
        <p:blipFill>
          <a:blip r:embed="rId3">
            <a:alphaModFix/>
          </a:blip>
          <a:stretch>
            <a:fillRect/>
          </a:stretch>
        </p:blipFill>
        <p:spPr>
          <a:xfrm flipH="1">
            <a:off x="-6" y="4236650"/>
            <a:ext cx="4130404" cy="906850"/>
          </a:xfrm>
          <a:prstGeom prst="rect">
            <a:avLst/>
          </a:prstGeom>
          <a:noFill/>
          <a:ln>
            <a:noFill/>
          </a:ln>
        </p:spPr>
      </p:pic>
      <p:sp>
        <p:nvSpPr>
          <p:cNvPr id="55" name="Google Shape;55;p5"/>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flipH="1">
            <a:off x="6108546" y="445025"/>
            <a:ext cx="906900" cy="9069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flipH="1">
            <a:off x="8041300" y="579875"/>
            <a:ext cx="363000" cy="3630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13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1pPr>
            <a:lvl2pPr lvl="1">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2pPr>
            <a:lvl3pPr lvl="2">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3pPr>
            <a:lvl4pPr lvl="3">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4pPr>
            <a:lvl5pPr lvl="4">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5pPr>
            <a:lvl6pPr lvl="5">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6pPr>
            <a:lvl7pPr lvl="6">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7pPr>
            <a:lvl8pPr lvl="7">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8pPr>
            <a:lvl9pPr lvl="8">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311700" y="2845150"/>
            <a:ext cx="8520600" cy="17238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Abel"/>
              <a:buChar char="●"/>
              <a:defRPr sz="1800">
                <a:solidFill>
                  <a:schemeClr val="dk2"/>
                </a:solidFill>
                <a:latin typeface="Abel"/>
                <a:ea typeface="Abel"/>
                <a:cs typeface="Abel"/>
                <a:sym typeface="Abel"/>
              </a:defRPr>
            </a:lvl1pPr>
            <a:lvl2pPr marL="914400" lvl="1"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2pPr>
            <a:lvl3pPr marL="1371600" lvl="2"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3pPr>
            <a:lvl4pPr marL="1828800" lvl="3"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4pPr>
            <a:lvl5pPr marL="2286000" lvl="4"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5pPr>
            <a:lvl6pPr marL="2743200" lvl="5"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6pPr>
            <a:lvl7pPr marL="3200400" lvl="6"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7pPr>
            <a:lvl8pPr marL="3657600" lvl="7"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8pPr>
            <a:lvl9pPr marL="4114800" lvl="8"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2" r:id="rId3"/>
    <p:sldLayoutId id="2147483669" r:id="rId4"/>
    <p:sldLayoutId id="2147483676" r:id="rId5"/>
    <p:sldLayoutId id="2147483677" r:id="rId6"/>
    <p:sldLayoutId id="2147483678" r:id="rId7"/>
    <p:sldLayoutId id="2147483683" r:id="rId8"/>
    <p:sldLayoutId id="2147483686" r:id="rId9"/>
    <p:sldLayoutId id="2147483687" r:id="rId10"/>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0" y="-37472"/>
            <a:ext cx="7301924" cy="2621117"/>
          </a:xfrm>
          <a:prstGeom prst="rect">
            <a:avLst/>
          </a:prstGeom>
        </p:spPr>
        <p:txBody>
          <a:bodyPr spcFirstLastPara="1" wrap="square" lIns="91425" tIns="91425" rIns="91425" bIns="91425" anchor="ctr" anchorCtr="0">
            <a:noAutofit/>
          </a:bodyPr>
          <a:lstStyle/>
          <a:p>
            <a:pPr lvl="0" algn="ctr"/>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TRIỂN KHAI ERP CÔNG TY TNHH SẢN XUẤT THƯƠNG MẠI CÔNG NGHIỆP AVAL</a:t>
            </a:r>
            <a:endParaRPr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4069528" y="2527993"/>
            <a:ext cx="4762500" cy="1569660"/>
          </a:xfrm>
          <a:prstGeom prst="rect">
            <a:avLst/>
          </a:prstGeom>
        </p:spPr>
        <p:txBody>
          <a:bodyPr wrap="square">
            <a:spAutoFit/>
          </a:bodyPr>
          <a:lstStyle/>
          <a:p>
            <a:pPr algn="ctr"/>
            <a:r>
              <a:rPr lang="en-US" sz="2400" b="1" u="sng" dirty="0">
                <a:solidFill>
                  <a:schemeClr val="bg2"/>
                </a:solidFill>
                <a:latin typeface="Times New Roman" panose="02020603050405020304" pitchFamily="18" charset="0"/>
                <a:cs typeface="Times New Roman" panose="02020603050405020304" pitchFamily="18" charset="0"/>
              </a:rPr>
              <a:t>MÔN HỌC: </a:t>
            </a:r>
            <a:endParaRPr lang="en-US" sz="2400" b="1" u="sng" dirty="0" smtClean="0">
              <a:solidFill>
                <a:schemeClr val="bg2"/>
              </a:solidFill>
              <a:latin typeface="Times New Roman" panose="02020603050405020304" pitchFamily="18" charset="0"/>
              <a:cs typeface="Times New Roman" panose="02020603050405020304" pitchFamily="18" charset="0"/>
            </a:endParaRPr>
          </a:p>
          <a:p>
            <a:pPr algn="ctr"/>
            <a:endParaRPr lang="en-US" sz="2400" b="1" u="sng" dirty="0" smtClean="0">
              <a:solidFill>
                <a:schemeClr val="bg2"/>
              </a:solidFill>
              <a:latin typeface="Times New Roman" panose="02020603050405020304" pitchFamily="18" charset="0"/>
              <a:cs typeface="Times New Roman" panose="02020603050405020304" pitchFamily="18" charset="0"/>
            </a:endParaRPr>
          </a:p>
          <a:p>
            <a:pPr algn="ctr"/>
            <a:r>
              <a:rPr lang="en-US" sz="2400" b="1" dirty="0" smtClean="0">
                <a:solidFill>
                  <a:schemeClr val="bg2"/>
                </a:solidFill>
                <a:latin typeface="Times New Roman" panose="02020603050405020304" pitchFamily="18" charset="0"/>
                <a:cs typeface="Times New Roman" panose="02020603050405020304" pitchFamily="18" charset="0"/>
              </a:rPr>
              <a:t>HỆ </a:t>
            </a:r>
            <a:r>
              <a:rPr lang="en-US" sz="2400" b="1" dirty="0" smtClean="0">
                <a:solidFill>
                  <a:schemeClr val="bg2"/>
                </a:solidFill>
                <a:latin typeface="Times New Roman" panose="02020603050405020304" pitchFamily="18" charset="0"/>
                <a:cs typeface="Times New Roman" panose="02020603050405020304" pitchFamily="18" charset="0"/>
              </a:rPr>
              <a:t>THỐNG HOẠCH ĐỊNH NGUỒN LỰC DOANH NGHIỆP</a:t>
            </a:r>
          </a:p>
        </p:txBody>
      </p:sp>
      <p:pic>
        <p:nvPicPr>
          <p:cNvPr id="4" name="Picture 2" descr="Công ty TNHH SX - TM Công Nghiệp A.V.A.L (A.V.A.L CO.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956" y="2271672"/>
            <a:ext cx="5173668" cy="24527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08"/>
                                        </p:tgtEl>
                                        <p:attrNameLst>
                                          <p:attrName>style.visibility</p:attrName>
                                        </p:attrNameLst>
                                      </p:cBhvr>
                                      <p:to>
                                        <p:strVal val="visible"/>
                                      </p:to>
                                    </p:set>
                                    <p:anim calcmode="lin" valueType="num">
                                      <p:cBhvr>
                                        <p:cTn id="7" dur="500" fill="hold"/>
                                        <p:tgtEl>
                                          <p:spTgt spid="408"/>
                                        </p:tgtEl>
                                        <p:attrNameLst>
                                          <p:attrName>ppt_w</p:attrName>
                                        </p:attrNameLst>
                                      </p:cBhvr>
                                      <p:tavLst>
                                        <p:tav tm="0">
                                          <p:val>
                                            <p:fltVal val="0"/>
                                          </p:val>
                                        </p:tav>
                                        <p:tav tm="100000">
                                          <p:val>
                                            <p:strVal val="#ppt_w"/>
                                          </p:val>
                                        </p:tav>
                                      </p:tavLst>
                                    </p:anim>
                                    <p:anim calcmode="lin" valueType="num">
                                      <p:cBhvr>
                                        <p:cTn id="8" dur="500" fill="hold"/>
                                        <p:tgtEl>
                                          <p:spTgt spid="408"/>
                                        </p:tgtEl>
                                        <p:attrNameLst>
                                          <p:attrName>ppt_h</p:attrName>
                                        </p:attrNameLst>
                                      </p:cBhvr>
                                      <p:tavLst>
                                        <p:tav tm="0">
                                          <p:val>
                                            <p:fltVal val="0"/>
                                          </p:val>
                                        </p:tav>
                                        <p:tav tm="100000">
                                          <p:val>
                                            <p:strVal val="#ppt_h"/>
                                          </p:val>
                                        </p:tav>
                                      </p:tavLst>
                                    </p:anim>
                                    <p:animEffect transition="in" filter="fade">
                                      <p:cBhvr>
                                        <p:cTn id="9" dur="500"/>
                                        <p:tgtEl>
                                          <p:spTgt spid="40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277" y="90023"/>
            <a:ext cx="4271700" cy="856650"/>
          </a:xfrm>
        </p:spPr>
        <p:txBody>
          <a:bodyPr/>
          <a:lstStyle/>
          <a:p>
            <a:r>
              <a:rPr lang="en-US"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hệ kho</a:t>
            </a:r>
            <a:endParaRPr lang="en-US"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0963" y="1567338"/>
            <a:ext cx="4105126" cy="3112239"/>
          </a:xfrm>
        </p:spPr>
        <p:txBody>
          <a:bodyPr/>
          <a:lstStyle/>
          <a:p>
            <a:pPr lvl="0"/>
            <a:r>
              <a:rPr lang="nl-NL" sz="2400" b="1" i="1" dirty="0">
                <a:latin typeface="Times New Roman" panose="02020603050405020304" pitchFamily="18" charset="0"/>
                <a:cs typeface="Times New Roman" panose="02020603050405020304" pitchFamily="18" charset="0"/>
              </a:rPr>
              <a:t>Quản lý hệ thống </a:t>
            </a:r>
            <a:r>
              <a:rPr lang="nl-NL" sz="2400" b="1" i="1" dirty="0" smtClean="0">
                <a:latin typeface="Times New Roman" panose="02020603050405020304" pitchFamily="18" charset="0"/>
                <a:cs typeface="Times New Roman" panose="02020603050405020304" pitchFamily="18" charset="0"/>
              </a:rPr>
              <a:t>kho</a:t>
            </a:r>
          </a:p>
          <a:p>
            <a:pPr lvl="0"/>
            <a:endParaRPr lang="en-US" sz="2400" b="1" dirty="0">
              <a:latin typeface="Times New Roman" panose="02020603050405020304" pitchFamily="18" charset="0"/>
              <a:cs typeface="Times New Roman" panose="02020603050405020304" pitchFamily="18" charset="0"/>
            </a:endParaRPr>
          </a:p>
          <a:p>
            <a:pPr lvl="0"/>
            <a:r>
              <a:rPr lang="nl-NL" sz="2400" b="1" i="1" dirty="0">
                <a:latin typeface="Times New Roman" panose="02020603050405020304" pitchFamily="18" charset="0"/>
                <a:cs typeface="Times New Roman" panose="02020603050405020304" pitchFamily="18" charset="0"/>
              </a:rPr>
              <a:t>Bộ mã vật tư, hàng hóa thống </a:t>
            </a:r>
            <a:r>
              <a:rPr lang="nl-NL" sz="2400" b="1" i="1" dirty="0" smtClean="0">
                <a:latin typeface="Times New Roman" panose="02020603050405020304" pitchFamily="18" charset="0"/>
                <a:cs typeface="Times New Roman" panose="02020603050405020304" pitchFamily="18" charset="0"/>
              </a:rPr>
              <a:t>nhất</a:t>
            </a:r>
          </a:p>
          <a:p>
            <a:pPr lvl="0"/>
            <a:endParaRPr lang="en-US" sz="2400" b="1" dirty="0">
              <a:latin typeface="Times New Roman" panose="02020603050405020304" pitchFamily="18" charset="0"/>
              <a:cs typeface="Times New Roman" panose="02020603050405020304" pitchFamily="18" charset="0"/>
            </a:endParaRPr>
          </a:p>
          <a:p>
            <a:pPr lvl="0"/>
            <a:r>
              <a:rPr lang="nl-NL" sz="2400" b="1" i="1" dirty="0">
                <a:latin typeface="Times New Roman" panose="02020603050405020304" pitchFamily="18" charset="0"/>
                <a:cs typeface="Times New Roman" panose="02020603050405020304" pitchFamily="18" charset="0"/>
              </a:rPr>
              <a:t>Phân nhóm vật tư, hàng hóa nhiều </a:t>
            </a:r>
            <a:r>
              <a:rPr lang="nl-NL" sz="2400" b="1" i="1" dirty="0" smtClean="0">
                <a:latin typeface="Times New Roman" panose="02020603050405020304" pitchFamily="18" charset="0"/>
                <a:cs typeface="Times New Roman" panose="02020603050405020304" pitchFamily="18" charset="0"/>
              </a:rPr>
              <a:t>chiều</a:t>
            </a:r>
          </a:p>
          <a:p>
            <a:pPr lvl="0"/>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2"/>
          </p:nvPr>
        </p:nvSpPr>
        <p:spPr>
          <a:xfrm>
            <a:off x="4596226" y="1529866"/>
            <a:ext cx="3880800" cy="3149709"/>
          </a:xfrm>
        </p:spPr>
        <p:txBody>
          <a:bodyPr/>
          <a:lstStyle/>
          <a:p>
            <a:r>
              <a:rPr lang="nl-NL" sz="2400" b="1" i="1" dirty="0">
                <a:latin typeface="Times New Roman" panose="02020603050405020304" pitchFamily="18" charset="0"/>
                <a:cs typeface="Times New Roman" panose="02020603050405020304" pitchFamily="18" charset="0"/>
              </a:rPr>
              <a:t>Lưu trữ một lượng khá lớn thông tin vật tư, hàng hóa</a:t>
            </a:r>
            <a:endParaRPr lang="en-US" sz="2400" b="1" dirty="0">
              <a:latin typeface="Times New Roman" panose="02020603050405020304" pitchFamily="18" charset="0"/>
              <a:cs typeface="Times New Roman" panose="02020603050405020304" pitchFamily="18" charset="0"/>
            </a:endParaRPr>
          </a:p>
          <a:p>
            <a:pPr lvl="0"/>
            <a:endParaRPr lang="nl-NL" sz="2400" b="1" i="1" dirty="0" smtClean="0">
              <a:latin typeface="Times New Roman" panose="02020603050405020304" pitchFamily="18" charset="0"/>
              <a:cs typeface="Times New Roman" panose="02020603050405020304" pitchFamily="18" charset="0"/>
            </a:endParaRPr>
          </a:p>
          <a:p>
            <a:pPr lvl="0"/>
            <a:r>
              <a:rPr lang="nl-NL" sz="2400" b="1" i="1" dirty="0" smtClean="0">
                <a:latin typeface="Times New Roman" panose="02020603050405020304" pitchFamily="18" charset="0"/>
                <a:cs typeface="Times New Roman" panose="02020603050405020304" pitchFamily="18" charset="0"/>
              </a:rPr>
              <a:t>Hệ </a:t>
            </a:r>
            <a:r>
              <a:rPr lang="nl-NL" sz="2400" b="1" i="1" dirty="0">
                <a:latin typeface="Times New Roman" panose="02020603050405020304" pitchFamily="18" charset="0"/>
                <a:cs typeface="Times New Roman" panose="02020603050405020304" pitchFamily="18" charset="0"/>
              </a:rPr>
              <a:t>thống đơn vị tính qui đổi linh </a:t>
            </a:r>
            <a:r>
              <a:rPr lang="nl-NL" sz="2400" b="1" i="1" dirty="0" smtClean="0">
                <a:latin typeface="Times New Roman" panose="02020603050405020304" pitchFamily="18" charset="0"/>
                <a:cs typeface="Times New Roman" panose="02020603050405020304" pitchFamily="18" charset="0"/>
              </a:rPr>
              <a:t>động</a:t>
            </a:r>
          </a:p>
          <a:p>
            <a:pPr lvl="0"/>
            <a:endParaRPr lang="en-US" sz="2400" b="1" dirty="0">
              <a:latin typeface="Times New Roman" panose="02020603050405020304" pitchFamily="18" charset="0"/>
              <a:cs typeface="Times New Roman" panose="02020603050405020304" pitchFamily="18" charset="0"/>
            </a:endParaRPr>
          </a:p>
          <a:p>
            <a:pPr lvl="0"/>
            <a:r>
              <a:rPr lang="nl-NL" sz="2400" b="1" i="1" dirty="0">
                <a:latin typeface="Times New Roman" panose="02020603050405020304" pitchFamily="18" charset="0"/>
                <a:cs typeface="Times New Roman" panose="02020603050405020304" pitchFamily="18" charset="0"/>
              </a:rPr>
              <a:t>Kiểm soát hàng tồn </a:t>
            </a:r>
            <a:r>
              <a:rPr lang="nl-NL" sz="2400" b="1" i="1" dirty="0" smtClean="0">
                <a:latin typeface="Times New Roman" panose="02020603050405020304" pitchFamily="18" charset="0"/>
                <a:cs typeface="Times New Roman" panose="02020603050405020304" pitchFamily="18" charset="0"/>
              </a:rPr>
              <a:t>kho</a:t>
            </a:r>
          </a:p>
          <a:p>
            <a:pPr lvl="0"/>
            <a:endParaRPr lang="en-US" sz="2400" b="1" dirty="0">
              <a:latin typeface="Times New Roman" panose="02020603050405020304" pitchFamily="18" charset="0"/>
              <a:cs typeface="Times New Roman" panose="02020603050405020304" pitchFamily="18" charset="0"/>
            </a:endParaRPr>
          </a:p>
          <a:p>
            <a:pPr lvl="0"/>
            <a:endParaRPr lang="en-US" sz="2400" b="1" i="1"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241884" y="947046"/>
            <a:ext cx="2416177" cy="425700"/>
          </a:xfrm>
        </p:spPr>
        <p:txBody>
          <a:bodyPr/>
          <a:lstStyle/>
          <a:p>
            <a:r>
              <a:rPr lang="en-US" sz="2800" b="1" dirty="0" smtClean="0">
                <a:latin typeface="Times New Roman" panose="02020603050405020304" pitchFamily="18" charset="0"/>
                <a:cs typeface="Times New Roman" panose="02020603050405020304" pitchFamily="18" charset="0"/>
              </a:rPr>
              <a:t>Chức năng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658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393" y="133053"/>
            <a:ext cx="4271700" cy="572700"/>
          </a:xfrm>
        </p:spPr>
        <p:txBody>
          <a:bodyPr/>
          <a:lstStyle/>
          <a:p>
            <a:r>
              <a:rPr lang="en-US" sz="4400" b="1" dirty="0" smtClean="0">
                <a:latin typeface="Times New Roman" panose="02020603050405020304" pitchFamily="18" charset="0"/>
                <a:cs typeface="Times New Roman" panose="02020603050405020304" pitchFamily="18" charset="0"/>
              </a:rPr>
              <a:t>Phân hệ kho</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459761"/>
            <a:ext cx="8601823" cy="3273604"/>
          </a:xfrm>
        </p:spPr>
        <p:txBody>
          <a:bodyPr/>
          <a:lstStyle/>
          <a:p>
            <a:pPr marL="571500" indent="-457200">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Hệ</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thống cung cấp kho lưu trữ, tuyến đường để quản trị hàng </a:t>
            </a:r>
            <a:r>
              <a:rPr lang="en-US" sz="3200" dirty="0" err="1">
                <a:latin typeface="Times New Roman" panose="02020603050405020304" pitchFamily="18" charset="0"/>
                <a:cs typeface="Times New Roman" panose="02020603050405020304" pitchFamily="18" charset="0"/>
              </a:rPr>
              <a:t>tồn</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cung</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cấp chứng từ xuất nhập kho, điều chuyển nội bộ đồng thời kết hợp với các phân hệ liên quan như Kế toán để ghi nhận giao dịch, định khoản, báo cáo tình hình lưu trữ kho, tình trạng sản </a:t>
            </a:r>
            <a:r>
              <a:rPr lang="en-US" sz="3200" dirty="0" err="1">
                <a:latin typeface="Times New Roman" panose="02020603050405020304" pitchFamily="18" charset="0"/>
                <a:cs typeface="Times New Roman" panose="02020603050405020304" pitchFamily="18" charset="0"/>
              </a:rPr>
              <a:t>phẩm</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725978" y="796438"/>
            <a:ext cx="3255274" cy="741905"/>
          </a:xfrm>
        </p:spPr>
        <p:txBody>
          <a:bodyPr/>
          <a:lstStyle/>
          <a:p>
            <a:r>
              <a:rPr lang="en-US" sz="3200" b="1" dirty="0" smtClean="0">
                <a:latin typeface="Times New Roman" panose="02020603050405020304" pitchFamily="18" charset="0"/>
                <a:cs typeface="Times New Roman" panose="02020603050405020304" pitchFamily="18" charset="0"/>
              </a:rPr>
              <a:t>Mô hình Logic</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034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2" y="-1"/>
            <a:ext cx="4271700" cy="817581"/>
          </a:xfrm>
        </p:spPr>
        <p:txBody>
          <a:bodyPr/>
          <a:lstStyle/>
          <a:p>
            <a:r>
              <a:rPr lang="en-US" sz="4400" b="1" dirty="0" smtClean="0">
                <a:latin typeface="Times New Roman" panose="02020603050405020304" pitchFamily="18" charset="0"/>
                <a:cs typeface="Times New Roman" panose="02020603050405020304" pitchFamily="18" charset="0"/>
              </a:rPr>
              <a:t>Phân hệ kho</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405973"/>
            <a:ext cx="8128486" cy="2821782"/>
          </a:xfrm>
        </p:spPr>
        <p:txBody>
          <a:bodyPr/>
          <a:lstStyle/>
          <a:p>
            <a:pPr marL="5715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Trang </a:t>
            </a:r>
            <a:r>
              <a:rPr lang="en-US" sz="2800" dirty="0">
                <a:latin typeface="Times New Roman" panose="02020603050405020304" pitchFamily="18" charset="0"/>
                <a:cs typeface="Times New Roman" panose="02020603050405020304" pitchFamily="18" charset="0"/>
              </a:rPr>
              <a:t>bị các máy móc thiết bị phù hợp cho quá trình sản xuất, song song đó là các máy có thể truy cập được phần mềm Odoo trên máy chủ. </a:t>
            </a:r>
            <a:endParaRPr lang="en-US" sz="2800" dirty="0" smtClean="0">
              <a:latin typeface="Times New Roman" panose="02020603050405020304" pitchFamily="18" charset="0"/>
              <a:cs typeface="Times New Roman" panose="02020603050405020304" pitchFamily="18" charset="0"/>
            </a:endParaRPr>
          </a:p>
          <a:p>
            <a:pPr marL="5715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viên sẽ được sử dụng phần mềm để lập lệnh sản xuất, nhập vào các số liệu phù hợp cho việc sản xuất, các nguyên vật liệu cần thiết để sản xuất ra sản phẩm (BOM), quản lý thời gian làm việc hiệu quả.</a:t>
            </a:r>
          </a:p>
          <a:p>
            <a:pPr lvl="0"/>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1886881" y="796439"/>
            <a:ext cx="3879218" cy="425700"/>
          </a:xfrm>
        </p:spPr>
        <p:txBody>
          <a:bodyPr/>
          <a:lstStyle/>
          <a:p>
            <a:r>
              <a:rPr lang="en-US" sz="2800" b="1" dirty="0" smtClean="0">
                <a:latin typeface="Times New Roman" panose="02020603050405020304" pitchFamily="18" charset="0"/>
                <a:cs typeface="Times New Roman" panose="02020603050405020304" pitchFamily="18" charset="0"/>
              </a:rPr>
              <a:t>Mô hình Vật lý trong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616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86" y="0"/>
            <a:ext cx="4271700" cy="802862"/>
          </a:xfrm>
        </p:spPr>
        <p:txBody>
          <a:bodyPr/>
          <a:lstStyle/>
          <a:p>
            <a:r>
              <a:rPr lang="en-US" sz="4800" dirty="0" smtClean="0">
                <a:latin typeface="Times New Roman" panose="02020603050405020304" pitchFamily="18" charset="0"/>
                <a:cs typeface="Times New Roman" panose="02020603050405020304" pitchFamily="18" charset="0"/>
              </a:rPr>
              <a:t>Phân hệ kho</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567337"/>
            <a:ext cx="8397428" cy="3144511"/>
          </a:xfrm>
        </p:spPr>
        <p:txBody>
          <a:bodyPr/>
          <a:lstStyle/>
          <a:p>
            <a:pPr marL="5715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Phòng</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kế hoạch xem xét các hợp đồng, báo cáo kinh doanh và lên kế hoạch sản xuất sau đó giám đốc ký và đưa ra lệnh sản xuất, sau đó quản kho chuyển nguyên vật liệu và báo cáo tồn kho, tiến hành sản xuất theo yêu cầu, sản phẩm sau khi được sản xuất xong sẽ được chuyển về lại kho để giao hàng cho khách và các đại lý.</a:t>
            </a:r>
          </a:p>
          <a:p>
            <a:pPr lvl="0"/>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166580" y="860984"/>
            <a:ext cx="4352554" cy="425700"/>
          </a:xfrm>
        </p:spPr>
        <p:txBody>
          <a:bodyPr/>
          <a:lstStyle/>
          <a:p>
            <a:r>
              <a:rPr lang="en-US" sz="3200" dirty="0" smtClean="0">
                <a:latin typeface="Times New Roman" panose="02020603050405020304" pitchFamily="18" charset="0"/>
                <a:cs typeface="Times New Roman" panose="02020603050405020304" pitchFamily="18" charset="0"/>
              </a:rPr>
              <a:t>Mô hình Vật lý ngoài</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1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029" y="133053"/>
            <a:ext cx="4271700" cy="572700"/>
          </a:xfrm>
        </p:spPr>
        <p:txBody>
          <a:bodyPr/>
          <a:lstStyle/>
          <a:p>
            <a:r>
              <a:rPr lang="en-US" sz="4000" b="1" dirty="0" smtClean="0">
                <a:latin typeface="Times New Roman" panose="02020603050405020304" pitchFamily="18" charset="0"/>
                <a:cs typeface="Times New Roman" panose="02020603050405020304" pitchFamily="18" charset="0"/>
              </a:rPr>
              <a:t>Phân hệ sản xuất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4751" y="1621125"/>
            <a:ext cx="4094367" cy="2929357"/>
          </a:xfrm>
        </p:spPr>
        <p:txBody>
          <a:bodyPr/>
          <a:lstStyle/>
          <a:p>
            <a:pPr lvl="0"/>
            <a:r>
              <a:rPr lang="nl-NL" sz="2800" b="1" i="1" dirty="0" smtClean="0">
                <a:latin typeface="Times New Roman" panose="02020603050405020304" pitchFamily="18" charset="0"/>
                <a:cs typeface="Times New Roman" panose="02020603050405020304" pitchFamily="18" charset="0"/>
              </a:rPr>
              <a:t>Tập hợp yêu cầu sản xuất</a:t>
            </a:r>
          </a:p>
          <a:p>
            <a:pPr lvl="0"/>
            <a:endParaRPr lang="en-US" sz="2800" b="1" dirty="0">
              <a:latin typeface="Times New Roman" panose="02020603050405020304" pitchFamily="18" charset="0"/>
              <a:cs typeface="Times New Roman" panose="02020603050405020304" pitchFamily="18" charset="0"/>
            </a:endParaRPr>
          </a:p>
          <a:p>
            <a:pPr lvl="0"/>
            <a:r>
              <a:rPr lang="nl-NL" sz="2800" b="1" i="1" dirty="0" smtClean="0">
                <a:latin typeface="Times New Roman" panose="02020603050405020304" pitchFamily="18" charset="0"/>
                <a:cs typeface="Times New Roman" panose="02020603050405020304" pitchFamily="18" charset="0"/>
              </a:rPr>
              <a:t>Lập kế hoạch sản xuất</a:t>
            </a:r>
          </a:p>
          <a:p>
            <a:pPr lvl="0"/>
            <a:endParaRPr lang="en-US" sz="2800" b="1" dirty="0">
              <a:latin typeface="Times New Roman" panose="02020603050405020304" pitchFamily="18" charset="0"/>
              <a:cs typeface="Times New Roman" panose="02020603050405020304" pitchFamily="18" charset="0"/>
            </a:endParaRPr>
          </a:p>
          <a:p>
            <a:pPr lvl="0"/>
            <a:r>
              <a:rPr lang="nl-NL" sz="2800" b="1" i="1" dirty="0" smtClean="0">
                <a:latin typeface="Times New Roman" panose="02020603050405020304" pitchFamily="18" charset="0"/>
                <a:cs typeface="Times New Roman" panose="02020603050405020304" pitchFamily="18" charset="0"/>
              </a:rPr>
              <a:t>Hoạch  định nhu cầu NVL</a:t>
            </a:r>
          </a:p>
          <a:p>
            <a:pPr lvl="0"/>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2"/>
          </p:nvPr>
        </p:nvSpPr>
        <p:spPr>
          <a:xfrm>
            <a:off x="4660771" y="1658957"/>
            <a:ext cx="4128228" cy="3149709"/>
          </a:xfrm>
        </p:spPr>
        <p:txBody>
          <a:bodyPr/>
          <a:lstStyle/>
          <a:p>
            <a:r>
              <a:rPr lang="en-US" sz="2800" b="1" i="1" dirty="0" smtClean="0">
                <a:latin typeface="Times New Roman" panose="02020603050405020304" pitchFamily="18" charset="0"/>
                <a:cs typeface="Times New Roman" panose="02020603050405020304" pitchFamily="18" charset="0"/>
              </a:rPr>
              <a:t>Định mức NVL </a:t>
            </a:r>
            <a:endParaRPr lang="en-US" sz="2800" b="1" dirty="0">
              <a:latin typeface="Times New Roman" panose="02020603050405020304" pitchFamily="18" charset="0"/>
              <a:cs typeface="Times New Roman" panose="02020603050405020304" pitchFamily="18" charset="0"/>
            </a:endParaRPr>
          </a:p>
          <a:p>
            <a:pPr lvl="0"/>
            <a:endParaRPr lang="nl-NL" sz="2800" b="1" i="1" dirty="0" smtClean="0">
              <a:latin typeface="Times New Roman" panose="02020603050405020304" pitchFamily="18" charset="0"/>
              <a:cs typeface="Times New Roman" panose="02020603050405020304" pitchFamily="18" charset="0"/>
            </a:endParaRPr>
          </a:p>
          <a:p>
            <a:pPr lvl="0"/>
            <a:r>
              <a:rPr lang="nl-NL" sz="2800" b="1" i="1" dirty="0" smtClean="0">
                <a:latin typeface="Times New Roman" panose="02020603050405020304" pitchFamily="18" charset="0"/>
                <a:cs typeface="Times New Roman" panose="02020603050405020304" pitchFamily="18" charset="0"/>
              </a:rPr>
              <a:t>Quản lý quy trình sản xuất</a:t>
            </a:r>
          </a:p>
          <a:p>
            <a:pPr lvl="0"/>
            <a:endParaRPr lang="en-US" sz="2800" b="1" dirty="0">
              <a:latin typeface="Times New Roman" panose="02020603050405020304" pitchFamily="18" charset="0"/>
              <a:cs typeface="Times New Roman" panose="02020603050405020304" pitchFamily="18" charset="0"/>
            </a:endParaRPr>
          </a:p>
          <a:p>
            <a:pPr lvl="0"/>
            <a:r>
              <a:rPr lang="nl-NL" sz="2800" b="1" i="1" dirty="0" smtClean="0">
                <a:latin typeface="Times New Roman" panose="02020603050405020304" pitchFamily="18" charset="0"/>
                <a:cs typeface="Times New Roman" panose="02020603050405020304" pitchFamily="18" charset="0"/>
              </a:rPr>
              <a:t>Tính giá thành sản xuất</a:t>
            </a:r>
          </a:p>
          <a:p>
            <a:pPr lvl="0"/>
            <a:endParaRPr lang="en-US" sz="2800" b="1" dirty="0">
              <a:latin typeface="Times New Roman" panose="02020603050405020304" pitchFamily="18" charset="0"/>
              <a:cs typeface="Times New Roman" panose="02020603050405020304" pitchFamily="18" charset="0"/>
            </a:endParaRPr>
          </a:p>
          <a:p>
            <a:pPr lvl="0"/>
            <a:endParaRPr lang="en-US" sz="2800" b="1" i="1"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812038" y="904016"/>
            <a:ext cx="2534511" cy="425700"/>
          </a:xfrm>
        </p:spPr>
        <p:txBody>
          <a:bodyPr/>
          <a:lstStyle/>
          <a:p>
            <a:r>
              <a:rPr lang="en-US" sz="3200" b="1" dirty="0" smtClean="0">
                <a:latin typeface="Times New Roman" panose="02020603050405020304" pitchFamily="18" charset="0"/>
                <a:cs typeface="Times New Roman" panose="02020603050405020304" pitchFamily="18" charset="0"/>
              </a:rPr>
              <a:t>Chức năng</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183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2" y="129092"/>
            <a:ext cx="4271700" cy="572700"/>
          </a:xfrm>
        </p:spPr>
        <p:txBody>
          <a:bodyPr/>
          <a:lstStyle/>
          <a:p>
            <a:r>
              <a:rPr lang="en-US" sz="4000" b="1" dirty="0" smtClean="0">
                <a:latin typeface="Times New Roman" panose="02020603050405020304" pitchFamily="18" charset="0"/>
                <a:cs typeface="Times New Roman" panose="02020603050405020304" pitchFamily="18" charset="0"/>
              </a:rPr>
              <a:t>Phân hệ sản xuất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3236" y="1847036"/>
            <a:ext cx="7934848" cy="2843298"/>
          </a:xfrm>
        </p:spPr>
        <p:txBody>
          <a:bodyPr/>
          <a:lstStyle/>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thống cung cấp nghiệp vụ quản trị phân hệ sản xuất từ năng lực sản xuất, định mức nguyên vật liệu, lệnh sản xuất cùng với quy trình sản xuất rõ ràng. Kết hợp với các phân hệ liên quan để đưa ra báo cáo tình hình sản xuất của công ty.</a:t>
            </a:r>
          </a:p>
          <a:p>
            <a:pPr lvl="0"/>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467794" y="1086895"/>
            <a:ext cx="2642087" cy="425700"/>
          </a:xfrm>
        </p:spPr>
        <p:txBody>
          <a:bodyPr/>
          <a:lstStyle/>
          <a:p>
            <a:r>
              <a:rPr lang="en-US" sz="2800" b="1" dirty="0" smtClean="0">
                <a:latin typeface="Times New Roman" panose="02020603050405020304" pitchFamily="18" charset="0"/>
                <a:cs typeface="Times New Roman" panose="02020603050405020304" pitchFamily="18" charset="0"/>
              </a:rPr>
              <a:t>Mô hình Logic</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248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20" y="143810"/>
            <a:ext cx="4271700" cy="572700"/>
          </a:xfrm>
        </p:spPr>
        <p:txBody>
          <a:bodyPr/>
          <a:lstStyle/>
          <a:p>
            <a:r>
              <a:rPr lang="en-US" sz="4000" b="1" dirty="0" smtClean="0">
                <a:latin typeface="Times New Roman" panose="02020603050405020304" pitchFamily="18" charset="0"/>
                <a:cs typeface="Times New Roman" panose="02020603050405020304" pitchFamily="18" charset="0"/>
              </a:rPr>
              <a:t>Phân hệ sản xuất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77631" y="1857794"/>
            <a:ext cx="7719695" cy="2380719"/>
          </a:xfrm>
        </p:spPr>
        <p:txBody>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Trang </a:t>
            </a:r>
            <a:r>
              <a:rPr lang="en-US" sz="2400" dirty="0">
                <a:latin typeface="Times New Roman" panose="02020603050405020304" pitchFamily="18" charset="0"/>
                <a:cs typeface="Times New Roman" panose="02020603050405020304" pitchFamily="18" charset="0"/>
              </a:rPr>
              <a:t>bị các máy móc thiết bị phù hợp cho quá trình kiểm tra kho , song song đó là các máy có thể truy cập được phần mềm Odoo trên máy chủ. Nhân viên sẽ được sử dụng phần mềm để lập lệnh kiểm tra kho, nhập vào các số liệu phù hợp cho việc kiểm kho, quản lý hang tồn kho hiệu quả.</a:t>
            </a:r>
          </a:p>
          <a:p>
            <a:pPr lvl="0"/>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177337" y="979318"/>
            <a:ext cx="4374069" cy="425700"/>
          </a:xfrm>
        </p:spPr>
        <p:txBody>
          <a:bodyPr/>
          <a:lstStyle/>
          <a:p>
            <a:r>
              <a:rPr lang="en-US" sz="2800" b="1" dirty="0" smtClean="0">
                <a:latin typeface="Times New Roman" panose="02020603050405020304" pitchFamily="18" charset="0"/>
                <a:cs typeface="Times New Roman" panose="02020603050405020304" pitchFamily="18" charset="0"/>
              </a:rPr>
              <a:t>Mô hình Vật lý trong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642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86" y="133053"/>
            <a:ext cx="4271700" cy="572700"/>
          </a:xfrm>
        </p:spPr>
        <p:txBody>
          <a:bodyPr/>
          <a:lstStyle/>
          <a:p>
            <a:r>
              <a:rPr lang="en-US" sz="4000" b="1" dirty="0" smtClean="0">
                <a:latin typeface="Times New Roman" panose="02020603050405020304" pitchFamily="18" charset="0"/>
                <a:cs typeface="Times New Roman" panose="02020603050405020304" pitchFamily="18" charset="0"/>
              </a:rPr>
              <a:t>Phân hệ sản xuất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09904" y="1825520"/>
            <a:ext cx="7569089" cy="2509811"/>
          </a:xfrm>
        </p:spPr>
        <p:txBody>
          <a:bodyPr/>
          <a:lstStyle/>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kho chuyển nguyên vật liệu và báo cáo tồn kho, tiến hành sản xuất theo yêu cầu, sản phẩm sau khi được sản xuất xong sẽ được chuyển về lại kho để giao hàng cho khách và các đại lý.</a:t>
            </a:r>
          </a:p>
          <a:p>
            <a:pPr lvl="0"/>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037488" y="1011592"/>
            <a:ext cx="3621034" cy="425700"/>
          </a:xfrm>
        </p:spPr>
        <p:txBody>
          <a:bodyPr/>
          <a:lstStyle/>
          <a:p>
            <a:r>
              <a:rPr lang="en-US" sz="2800" b="1" dirty="0" smtClean="0">
                <a:latin typeface="Times New Roman" panose="02020603050405020304" pitchFamily="18" charset="0"/>
                <a:cs typeface="Times New Roman" panose="02020603050405020304" pitchFamily="18" charset="0"/>
              </a:rPr>
              <a:t>Mô hình Vật lý ngoài</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755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1359423" y="1874010"/>
            <a:ext cx="6458494" cy="12787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t>Phân tích và thiết kế hệ thống</a:t>
            </a:r>
            <a:endParaRPr sz="4000"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4001788" y="3464726"/>
            <a:ext cx="1342398" cy="913636"/>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66702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594438" y="43030"/>
            <a:ext cx="1925618" cy="34747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smtClean="0"/>
              <a:t>Use-case </a:t>
            </a:r>
            <a:br>
              <a:rPr lang="en-US" sz="2800" dirty="0" smtClean="0"/>
            </a:br>
            <a:r>
              <a:rPr lang="en-US" sz="2800" dirty="0" smtClean="0"/>
              <a:t>tổng quát</a:t>
            </a:r>
            <a:endParaRPr sz="2800"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0" y="-1"/>
            <a:ext cx="6562165" cy="6002767"/>
          </a:xfrm>
          <a:prstGeom prst="rect">
            <a:avLst/>
          </a:prstGeom>
        </p:spPr>
      </p:pic>
    </p:spTree>
    <p:extLst>
      <p:ext uri="{BB962C8B-B14F-4D97-AF65-F5344CB8AC3E}">
        <p14:creationId xmlns:p14="http://schemas.microsoft.com/office/powerpoint/2010/main" val="44037108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grpSp>
        <p:nvGrpSpPr>
          <p:cNvPr id="813" name="Google Shape;813;p63"/>
          <p:cNvGrpSpPr/>
          <p:nvPr/>
        </p:nvGrpSpPr>
        <p:grpSpPr>
          <a:xfrm>
            <a:off x="5518034" y="2405346"/>
            <a:ext cx="1657604" cy="1157704"/>
            <a:chOff x="6141030" y="2379722"/>
            <a:chExt cx="2196974" cy="1157704"/>
          </a:xfrm>
        </p:grpSpPr>
        <p:sp>
          <p:nvSpPr>
            <p:cNvPr id="814" name="Google Shape;814;p63"/>
            <p:cNvSpPr/>
            <p:nvPr/>
          </p:nvSpPr>
          <p:spPr>
            <a:xfrm rot="-5400000">
              <a:off x="7118350" y="3016626"/>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5" name="Google Shape;815;p63"/>
            <p:cNvSpPr/>
            <p:nvPr/>
          </p:nvSpPr>
          <p:spPr>
            <a:xfrm>
              <a:off x="7419400" y="3402726"/>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6" name="Google Shape;816;p63"/>
            <p:cNvSpPr/>
            <p:nvPr/>
          </p:nvSpPr>
          <p:spPr>
            <a:xfrm>
              <a:off x="6141030" y="2451275"/>
              <a:ext cx="1929900" cy="474600"/>
            </a:xfrm>
            <a:prstGeom prst="chevron">
              <a:avLst>
                <a:gd name="adj" fmla="val 14933"/>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7" name="Google Shape;817;p63"/>
            <p:cNvSpPr/>
            <p:nvPr/>
          </p:nvSpPr>
          <p:spPr>
            <a:xfrm>
              <a:off x="7720304" y="2379722"/>
              <a:ext cx="617700" cy="617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8" name="Google Shape;818;p63"/>
            <p:cNvSpPr/>
            <p:nvPr/>
          </p:nvSpPr>
          <p:spPr>
            <a:xfrm>
              <a:off x="7853724" y="2507175"/>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nvGrpSpPr>
          <p:cNvPr id="819" name="Google Shape;819;p63"/>
          <p:cNvGrpSpPr/>
          <p:nvPr/>
        </p:nvGrpSpPr>
        <p:grpSpPr>
          <a:xfrm>
            <a:off x="3747082" y="1928712"/>
            <a:ext cx="1888961" cy="1111172"/>
            <a:chOff x="4121355" y="1886250"/>
            <a:chExt cx="2315049" cy="1111172"/>
          </a:xfrm>
        </p:grpSpPr>
        <p:sp>
          <p:nvSpPr>
            <p:cNvPr id="820" name="Google Shape;820;p63"/>
            <p:cNvSpPr/>
            <p:nvPr/>
          </p:nvSpPr>
          <p:spPr>
            <a:xfrm rot="-5400000" flipH="1">
              <a:off x="5174950" y="23716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1" name="Google Shape;821;p63"/>
            <p:cNvSpPr/>
            <p:nvPr/>
          </p:nvSpPr>
          <p:spPr>
            <a:xfrm rot="10800000" flipH="1">
              <a:off x="5476000" y="1886250"/>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2" name="Google Shape;822;p63"/>
            <p:cNvSpPr/>
            <p:nvPr/>
          </p:nvSpPr>
          <p:spPr>
            <a:xfrm>
              <a:off x="4121355" y="2451275"/>
              <a:ext cx="1929900" cy="474600"/>
            </a:xfrm>
            <a:prstGeom prst="chevron">
              <a:avLst>
                <a:gd name="adj" fmla="val 14933"/>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3" name="Google Shape;823;p63"/>
            <p:cNvSpPr/>
            <p:nvPr/>
          </p:nvSpPr>
          <p:spPr>
            <a:xfrm>
              <a:off x="5818704" y="2379722"/>
              <a:ext cx="617700" cy="617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24" name="Google Shape;824;p63"/>
            <p:cNvGrpSpPr/>
            <p:nvPr/>
          </p:nvGrpSpPr>
          <p:grpSpPr>
            <a:xfrm>
              <a:off x="5945547" y="2496932"/>
              <a:ext cx="368987" cy="369016"/>
              <a:chOff x="-63259620" y="1930850"/>
              <a:chExt cx="319000" cy="319025"/>
            </a:xfrm>
          </p:grpSpPr>
          <p:sp>
            <p:nvSpPr>
              <p:cNvPr id="825" name="Google Shape;825;p63"/>
              <p:cNvSpPr/>
              <p:nvPr/>
            </p:nvSpPr>
            <p:spPr>
              <a:xfrm>
                <a:off x="-6325962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6" name="Google Shape;826;p63"/>
              <p:cNvSpPr/>
              <p:nvPr/>
            </p:nvSpPr>
            <p:spPr>
              <a:xfrm>
                <a:off x="-6316827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grpSp>
        <p:nvGrpSpPr>
          <p:cNvPr id="827" name="Google Shape;827;p63"/>
          <p:cNvGrpSpPr/>
          <p:nvPr/>
        </p:nvGrpSpPr>
        <p:grpSpPr>
          <a:xfrm>
            <a:off x="1972308" y="2422660"/>
            <a:ext cx="1821482" cy="1146728"/>
            <a:chOff x="2361140" y="2379722"/>
            <a:chExt cx="2182551" cy="1146728"/>
          </a:xfrm>
        </p:grpSpPr>
        <p:sp>
          <p:nvSpPr>
            <p:cNvPr id="828" name="Google Shape;828;p63"/>
            <p:cNvSpPr/>
            <p:nvPr/>
          </p:nvSpPr>
          <p:spPr>
            <a:xfrm rot="-5400000" flipH="1">
              <a:off x="3338463" y="30570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9" name="Google Shape;829;p63"/>
            <p:cNvSpPr/>
            <p:nvPr/>
          </p:nvSpPr>
          <p:spPr>
            <a:xfrm rot="10800000" flipH="1">
              <a:off x="3642488" y="3391750"/>
              <a:ext cx="134700" cy="134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0" name="Google Shape;830;p63"/>
            <p:cNvSpPr/>
            <p:nvPr/>
          </p:nvSpPr>
          <p:spPr>
            <a:xfrm>
              <a:off x="2361140" y="2451275"/>
              <a:ext cx="1929900" cy="474600"/>
            </a:xfrm>
            <a:prstGeom prst="chevron">
              <a:avLst>
                <a:gd name="adj" fmla="val 14933"/>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1" name="Google Shape;831;p63"/>
            <p:cNvSpPr/>
            <p:nvPr/>
          </p:nvSpPr>
          <p:spPr>
            <a:xfrm>
              <a:off x="3925991" y="2379722"/>
              <a:ext cx="617700" cy="617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32" name="Google Shape;832;p63"/>
            <p:cNvGrpSpPr/>
            <p:nvPr/>
          </p:nvGrpSpPr>
          <p:grpSpPr>
            <a:xfrm>
              <a:off x="4051706" y="2505457"/>
              <a:ext cx="366269" cy="366240"/>
              <a:chOff x="-65180122" y="1914325"/>
              <a:chExt cx="316650" cy="316625"/>
            </a:xfrm>
          </p:grpSpPr>
          <p:sp>
            <p:nvSpPr>
              <p:cNvPr id="833" name="Google Shape;833;p63"/>
              <p:cNvSpPr/>
              <p:nvPr/>
            </p:nvSpPr>
            <p:spPr>
              <a:xfrm>
                <a:off x="-65072997"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4" name="Google Shape;834;p63"/>
              <p:cNvSpPr/>
              <p:nvPr/>
            </p:nvSpPr>
            <p:spPr>
              <a:xfrm>
                <a:off x="-65180122"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grpSp>
        <p:nvGrpSpPr>
          <p:cNvPr id="835" name="Google Shape;835;p63"/>
          <p:cNvGrpSpPr/>
          <p:nvPr/>
        </p:nvGrpSpPr>
        <p:grpSpPr>
          <a:xfrm>
            <a:off x="25573" y="1938151"/>
            <a:ext cx="1972308" cy="1111172"/>
            <a:chOff x="662325" y="1886250"/>
            <a:chExt cx="1989629" cy="1111172"/>
          </a:xfrm>
        </p:grpSpPr>
        <p:sp>
          <p:nvSpPr>
            <p:cNvPr id="836" name="Google Shape;836;p63"/>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7" name="Google Shape;837;p63"/>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8" name="Google Shape;838;p63"/>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9" name="Google Shape;839;p63"/>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40" name="Google Shape;840;p63"/>
            <p:cNvGrpSpPr/>
            <p:nvPr/>
          </p:nvGrpSpPr>
          <p:grpSpPr>
            <a:xfrm>
              <a:off x="2159959" y="2504531"/>
              <a:ext cx="366269" cy="368091"/>
              <a:chOff x="-62099995" y="2664925"/>
              <a:chExt cx="316650" cy="318225"/>
            </a:xfrm>
          </p:grpSpPr>
          <p:sp>
            <p:nvSpPr>
              <p:cNvPr id="841" name="Google Shape;841;p63"/>
              <p:cNvSpPr/>
              <p:nvPr/>
            </p:nvSpPr>
            <p:spPr>
              <a:xfrm>
                <a:off x="-6209999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2" name="Google Shape;842;p63"/>
              <p:cNvSpPr/>
              <p:nvPr/>
            </p:nvSpPr>
            <p:spPr>
              <a:xfrm>
                <a:off x="-6209999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3" name="Google Shape;843;p63"/>
              <p:cNvSpPr/>
              <p:nvPr/>
            </p:nvSpPr>
            <p:spPr>
              <a:xfrm>
                <a:off x="-6198342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4" name="Google Shape;844;p63"/>
              <p:cNvSpPr/>
              <p:nvPr/>
            </p:nvSpPr>
            <p:spPr>
              <a:xfrm>
                <a:off x="-6186684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sp>
        <p:nvSpPr>
          <p:cNvPr id="845" name="Google Shape;845;p63"/>
          <p:cNvSpPr txBox="1">
            <a:spLocks noGrp="1"/>
          </p:cNvSpPr>
          <p:nvPr>
            <p:ph type="title"/>
          </p:nvPr>
        </p:nvSpPr>
        <p:spPr>
          <a:xfrm>
            <a:off x="426329" y="173152"/>
            <a:ext cx="556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err="1" smtClean="0">
                <a:solidFill>
                  <a:schemeClr val="tx1"/>
                </a:solidFill>
                <a:latin typeface="Times New Roman" pitchFamily="18" charset="0"/>
                <a:cs typeface="Times New Roman" pitchFamily="18" charset="0"/>
              </a:rPr>
              <a:t>Nội</a:t>
            </a:r>
            <a:r>
              <a:rPr lang="en-US" sz="4000" b="1" dirty="0" smtClean="0">
                <a:solidFill>
                  <a:schemeClr val="tx1"/>
                </a:solidFill>
                <a:latin typeface="Times New Roman" pitchFamily="18" charset="0"/>
                <a:cs typeface="Times New Roman" pitchFamily="18" charset="0"/>
              </a:rPr>
              <a:t> dung </a:t>
            </a:r>
            <a:r>
              <a:rPr lang="en-US" sz="4000" b="1" dirty="0" err="1" smtClean="0">
                <a:solidFill>
                  <a:schemeClr val="tx1"/>
                </a:solidFill>
                <a:latin typeface="Times New Roman" pitchFamily="18" charset="0"/>
                <a:cs typeface="Times New Roman" pitchFamily="18" charset="0"/>
              </a:rPr>
              <a:t>chính</a:t>
            </a:r>
            <a:endParaRPr sz="4000" b="1" dirty="0">
              <a:solidFill>
                <a:schemeClr val="tx1"/>
              </a:solidFill>
              <a:latin typeface="Times New Roman" pitchFamily="18" charset="0"/>
              <a:cs typeface="Times New Roman" pitchFamily="18" charset="0"/>
            </a:endParaRPr>
          </a:p>
        </p:txBody>
      </p:sp>
      <p:sp>
        <p:nvSpPr>
          <p:cNvPr id="846" name="Google Shape;846;p63"/>
          <p:cNvSpPr txBox="1"/>
          <p:nvPr/>
        </p:nvSpPr>
        <p:spPr>
          <a:xfrm>
            <a:off x="-17965" y="1382575"/>
            <a:ext cx="2082600" cy="701375"/>
          </a:xfrm>
          <a:prstGeom prst="rect">
            <a:avLst/>
          </a:prstGeom>
          <a:noFill/>
          <a:ln>
            <a:noFill/>
          </a:ln>
        </p:spPr>
        <p:txBody>
          <a:bodyPr spcFirstLastPara="1" wrap="square" lIns="91425" tIns="91425" rIns="91425" bIns="91425" anchor="ctr" anchorCtr="0">
            <a:noAutofit/>
          </a:bodyPr>
          <a:lstStyle/>
          <a:p>
            <a:pPr algn="ctr"/>
            <a:r>
              <a:rPr lang="en-US" sz="1600" b="1" dirty="0">
                <a:solidFill>
                  <a:schemeClr val="tx1"/>
                </a:solidFill>
                <a:latin typeface="Times New Roman" pitchFamily="18" charset="0"/>
                <a:cs typeface="Times New Roman" pitchFamily="18" charset="0"/>
              </a:rPr>
              <a:t>GIỚI THIỆU </a:t>
            </a:r>
            <a:r>
              <a:rPr lang="en-US" sz="1600" b="1" dirty="0" smtClean="0">
                <a:solidFill>
                  <a:schemeClr val="tx1"/>
                </a:solidFill>
                <a:latin typeface="Times New Roman" pitchFamily="18" charset="0"/>
                <a:cs typeface="Times New Roman" pitchFamily="18" charset="0"/>
              </a:rPr>
              <a:t>CÔNG TY:</a:t>
            </a:r>
            <a:endParaRPr lang="en-US" sz="1600" b="1" dirty="0">
              <a:solidFill>
                <a:schemeClr val="tx1"/>
              </a:solidFill>
              <a:latin typeface="Times New Roman" pitchFamily="18" charset="0"/>
              <a:cs typeface="Times New Roman" pitchFamily="18" charset="0"/>
            </a:endParaRPr>
          </a:p>
          <a:p>
            <a:pPr marL="0" lvl="0" indent="0" algn="ctr" rtl="0">
              <a:spcBef>
                <a:spcPts val="0"/>
              </a:spcBef>
              <a:spcAft>
                <a:spcPts val="0"/>
              </a:spcAft>
              <a:buNone/>
            </a:pPr>
            <a:endParaRPr sz="1600" dirty="0">
              <a:solidFill>
                <a:srgbClr val="FFFFFF"/>
              </a:solidFill>
              <a:latin typeface="Times New Roman" pitchFamily="18" charset="0"/>
              <a:ea typeface="Abel"/>
              <a:cs typeface="Times New Roman" pitchFamily="18" charset="0"/>
              <a:sym typeface="Abel"/>
            </a:endParaRPr>
          </a:p>
        </p:txBody>
      </p:sp>
      <p:sp>
        <p:nvSpPr>
          <p:cNvPr id="847" name="Google Shape;847;p63"/>
          <p:cNvSpPr txBox="1"/>
          <p:nvPr/>
        </p:nvSpPr>
        <p:spPr>
          <a:xfrm>
            <a:off x="2082893" y="3742860"/>
            <a:ext cx="2082600" cy="572700"/>
          </a:xfrm>
          <a:prstGeom prst="rect">
            <a:avLst/>
          </a:prstGeom>
          <a:noFill/>
          <a:ln>
            <a:noFill/>
          </a:ln>
        </p:spPr>
        <p:txBody>
          <a:bodyPr spcFirstLastPara="1" wrap="square" lIns="91425" tIns="91425" rIns="91425" bIns="91425" anchor="ctr" anchorCtr="0">
            <a:noAutofit/>
          </a:bodyPr>
          <a:lstStyle/>
          <a:p>
            <a:pPr algn="ctr"/>
            <a:r>
              <a:rPr lang="en-US" sz="1600" b="1" dirty="0" smtClean="0">
                <a:solidFill>
                  <a:schemeClr val="tx1"/>
                </a:solidFill>
                <a:latin typeface="Times New Roman" pitchFamily="18" charset="0"/>
                <a:cs typeface="Times New Roman" pitchFamily="18" charset="0"/>
              </a:rPr>
              <a:t> MÔ TẢ PHÂN HỆ</a:t>
            </a:r>
            <a:endParaRPr lang="en-US" sz="1600" b="1" dirty="0">
              <a:solidFill>
                <a:schemeClr val="tx1"/>
              </a:solidFill>
              <a:latin typeface="Times New Roman" pitchFamily="18" charset="0"/>
              <a:cs typeface="Times New Roman" pitchFamily="18" charset="0"/>
            </a:endParaRPr>
          </a:p>
        </p:txBody>
      </p:sp>
      <p:sp>
        <p:nvSpPr>
          <p:cNvPr id="848" name="Google Shape;848;p63"/>
          <p:cNvSpPr txBox="1"/>
          <p:nvPr/>
        </p:nvSpPr>
        <p:spPr>
          <a:xfrm>
            <a:off x="3903433" y="1096225"/>
            <a:ext cx="2082600" cy="572700"/>
          </a:xfrm>
          <a:prstGeom prst="rect">
            <a:avLst/>
          </a:prstGeom>
          <a:noFill/>
          <a:ln>
            <a:noFill/>
          </a:ln>
        </p:spPr>
        <p:txBody>
          <a:bodyPr spcFirstLastPara="1" wrap="square" lIns="91425" tIns="91425" rIns="91425" bIns="91425" anchor="ctr" anchorCtr="0">
            <a:noAutofit/>
          </a:bodyPr>
          <a:lstStyle/>
          <a:p>
            <a:pPr lvl="2" algn="ctr"/>
            <a:r>
              <a:rPr lang="en-US" sz="1600" b="1" dirty="0" smtClean="0">
                <a:solidFill>
                  <a:schemeClr val="tx1"/>
                </a:solidFill>
                <a:latin typeface="Times New Roman" pitchFamily="18" charset="0"/>
                <a:cs typeface="Times New Roman" pitchFamily="18" charset="0"/>
              </a:rPr>
              <a:t>PHÂN TÍCH VÀ THIẾT KẾ HỆ THỐNG:</a:t>
            </a:r>
            <a:endParaRPr lang="en-US" sz="1600" b="1" dirty="0">
              <a:solidFill>
                <a:schemeClr val="tx1"/>
              </a:solidFill>
              <a:latin typeface="Times New Roman" pitchFamily="18" charset="0"/>
              <a:cs typeface="Times New Roman" pitchFamily="18" charset="0"/>
            </a:endParaRPr>
          </a:p>
        </p:txBody>
      </p:sp>
      <p:sp>
        <p:nvSpPr>
          <p:cNvPr id="849" name="Google Shape;849;p63"/>
          <p:cNvSpPr txBox="1"/>
          <p:nvPr/>
        </p:nvSpPr>
        <p:spPr>
          <a:xfrm>
            <a:off x="5492072" y="3705609"/>
            <a:ext cx="2082600" cy="572700"/>
          </a:xfrm>
          <a:prstGeom prst="rect">
            <a:avLst/>
          </a:prstGeom>
          <a:noFill/>
          <a:ln>
            <a:noFill/>
          </a:ln>
        </p:spPr>
        <p:txBody>
          <a:bodyPr spcFirstLastPara="1" wrap="square" lIns="91425" tIns="91425" rIns="91425" bIns="91425" anchor="ctr" anchorCtr="0">
            <a:noAutofit/>
          </a:bodyPr>
          <a:lstStyle/>
          <a:p>
            <a:pPr lvl="2" algn="ctr"/>
            <a:r>
              <a:rPr lang="en-US" sz="1600" b="1" dirty="0" smtClean="0">
                <a:solidFill>
                  <a:schemeClr val="tx1"/>
                </a:solidFill>
                <a:latin typeface="Times New Roman" pitchFamily="18" charset="0"/>
                <a:cs typeface="Times New Roman" pitchFamily="18" charset="0"/>
              </a:rPr>
              <a:t>CẤU HÌNH ERP TRÊN ODOO:</a:t>
            </a:r>
            <a:endParaRPr lang="en-US" sz="1600" b="1" dirty="0">
              <a:solidFill>
                <a:schemeClr val="tx1"/>
              </a:solidFill>
              <a:latin typeface="Times New Roman" pitchFamily="18" charset="0"/>
              <a:cs typeface="Times New Roman" pitchFamily="18" charset="0"/>
            </a:endParaRPr>
          </a:p>
        </p:txBody>
      </p:sp>
      <p:sp>
        <p:nvSpPr>
          <p:cNvPr id="851" name="Google Shape;851;p63"/>
          <p:cNvSpPr txBox="1"/>
          <p:nvPr/>
        </p:nvSpPr>
        <p:spPr>
          <a:xfrm>
            <a:off x="285086" y="2503289"/>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smtClean="0">
                <a:solidFill>
                  <a:schemeClr val="bg1"/>
                </a:solidFill>
                <a:latin typeface="Times New Roman" pitchFamily="18" charset="0"/>
                <a:ea typeface="Alata"/>
                <a:cs typeface="Times New Roman" pitchFamily="18" charset="0"/>
                <a:sym typeface="Alata"/>
              </a:rPr>
              <a:t>I</a:t>
            </a:r>
            <a:endParaRPr sz="2800" b="1" dirty="0">
              <a:solidFill>
                <a:srgbClr val="FFFFFF"/>
              </a:solidFill>
              <a:latin typeface="Times New Roman" pitchFamily="18" charset="0"/>
              <a:ea typeface="Alata"/>
              <a:cs typeface="Times New Roman" pitchFamily="18" charset="0"/>
              <a:sym typeface="Alata"/>
            </a:endParaRPr>
          </a:p>
        </p:txBody>
      </p:sp>
      <p:sp>
        <p:nvSpPr>
          <p:cNvPr id="852" name="Google Shape;852;p63"/>
          <p:cNvSpPr txBox="1"/>
          <p:nvPr/>
        </p:nvSpPr>
        <p:spPr>
          <a:xfrm>
            <a:off x="2167793" y="2476623"/>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solidFill>
                  <a:schemeClr val="bg1"/>
                </a:solidFill>
                <a:latin typeface="Times New Roman" pitchFamily="18" charset="0"/>
                <a:ea typeface="Alata"/>
                <a:cs typeface="Times New Roman" pitchFamily="18" charset="0"/>
                <a:sym typeface="Alata"/>
              </a:rPr>
              <a:t>II</a:t>
            </a:r>
            <a:endParaRPr sz="2800" dirty="0">
              <a:solidFill>
                <a:schemeClr val="bg1"/>
              </a:solidFill>
              <a:latin typeface="Times New Roman" pitchFamily="18" charset="0"/>
              <a:ea typeface="Alata"/>
              <a:cs typeface="Times New Roman" pitchFamily="18" charset="0"/>
              <a:sym typeface="Alata"/>
            </a:endParaRPr>
          </a:p>
        </p:txBody>
      </p:sp>
      <p:sp>
        <p:nvSpPr>
          <p:cNvPr id="853" name="Google Shape;853;p63"/>
          <p:cNvSpPr txBox="1"/>
          <p:nvPr/>
        </p:nvSpPr>
        <p:spPr>
          <a:xfrm>
            <a:off x="4056231" y="2499376"/>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smtClean="0">
                <a:solidFill>
                  <a:schemeClr val="bg1"/>
                </a:solidFill>
                <a:latin typeface="Times New Roman" pitchFamily="18" charset="0"/>
                <a:ea typeface="Alata"/>
                <a:cs typeface="Times New Roman" pitchFamily="18" charset="0"/>
                <a:sym typeface="Alata"/>
              </a:rPr>
              <a:t>III</a:t>
            </a:r>
            <a:endParaRPr sz="2800" b="1" dirty="0">
              <a:solidFill>
                <a:schemeClr val="bg1"/>
              </a:solidFill>
              <a:latin typeface="Times New Roman" pitchFamily="18" charset="0"/>
              <a:ea typeface="Alata"/>
              <a:cs typeface="Times New Roman" pitchFamily="18" charset="0"/>
              <a:sym typeface="Alata"/>
            </a:endParaRPr>
          </a:p>
        </p:txBody>
      </p:sp>
      <p:grpSp>
        <p:nvGrpSpPr>
          <p:cNvPr id="43" name="Google Shape;835;p63"/>
          <p:cNvGrpSpPr/>
          <p:nvPr/>
        </p:nvGrpSpPr>
        <p:grpSpPr>
          <a:xfrm>
            <a:off x="7154371" y="1897624"/>
            <a:ext cx="1989629" cy="1111172"/>
            <a:chOff x="662325" y="1886250"/>
            <a:chExt cx="1989629" cy="1111172"/>
          </a:xfrm>
        </p:grpSpPr>
        <p:sp>
          <p:nvSpPr>
            <p:cNvPr id="44" name="Google Shape;836;p63"/>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5" name="Google Shape;837;p63"/>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6" name="Google Shape;838;p63"/>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7" name="Google Shape;839;p63"/>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48" name="Google Shape;840;p63"/>
            <p:cNvGrpSpPr/>
            <p:nvPr/>
          </p:nvGrpSpPr>
          <p:grpSpPr>
            <a:xfrm>
              <a:off x="2159959" y="2504531"/>
              <a:ext cx="366269" cy="368091"/>
              <a:chOff x="-62099995" y="2664925"/>
              <a:chExt cx="316650" cy="318225"/>
            </a:xfrm>
          </p:grpSpPr>
          <p:sp>
            <p:nvSpPr>
              <p:cNvPr id="49" name="Google Shape;841;p63"/>
              <p:cNvSpPr/>
              <p:nvPr/>
            </p:nvSpPr>
            <p:spPr>
              <a:xfrm>
                <a:off x="-6209999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0" name="Google Shape;842;p63"/>
              <p:cNvSpPr/>
              <p:nvPr/>
            </p:nvSpPr>
            <p:spPr>
              <a:xfrm>
                <a:off x="-6209999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1" name="Google Shape;843;p63"/>
              <p:cNvSpPr/>
              <p:nvPr/>
            </p:nvSpPr>
            <p:spPr>
              <a:xfrm>
                <a:off x="-6198342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2" name="Google Shape;844;p63"/>
              <p:cNvSpPr/>
              <p:nvPr/>
            </p:nvSpPr>
            <p:spPr>
              <a:xfrm>
                <a:off x="-6186684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sp>
        <p:nvSpPr>
          <p:cNvPr id="2" name="TextBox 1"/>
          <p:cNvSpPr txBox="1"/>
          <p:nvPr/>
        </p:nvSpPr>
        <p:spPr>
          <a:xfrm>
            <a:off x="5955370" y="2556432"/>
            <a:ext cx="782933" cy="523220"/>
          </a:xfrm>
          <a:prstGeom prst="rect">
            <a:avLst/>
          </a:prstGeom>
          <a:noFill/>
        </p:spPr>
        <p:txBody>
          <a:bodyPr wrap="square" rtlCol="0">
            <a:spAutoFit/>
          </a:bodyPr>
          <a:lstStyle/>
          <a:p>
            <a:r>
              <a:rPr lang="en-US" sz="2800" b="1" dirty="0" smtClean="0">
                <a:solidFill>
                  <a:schemeClr val="bg1"/>
                </a:solidFill>
                <a:latin typeface="Times New Roman" pitchFamily="18" charset="0"/>
                <a:cs typeface="Times New Roman" pitchFamily="18" charset="0"/>
              </a:rPr>
              <a:t>IV</a:t>
            </a:r>
            <a:endParaRPr lang="en-US" sz="2800" b="1" dirty="0">
              <a:solidFill>
                <a:schemeClr val="bg1"/>
              </a:solidFill>
              <a:latin typeface="Times New Roman" pitchFamily="18" charset="0"/>
              <a:cs typeface="Times New Roman" pitchFamily="18" charset="0"/>
            </a:endParaRPr>
          </a:p>
        </p:txBody>
      </p:sp>
      <p:sp>
        <p:nvSpPr>
          <p:cNvPr id="3" name="TextBox 2"/>
          <p:cNvSpPr txBox="1"/>
          <p:nvPr/>
        </p:nvSpPr>
        <p:spPr>
          <a:xfrm>
            <a:off x="7641275" y="2493054"/>
            <a:ext cx="533709"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V</a:t>
            </a:r>
            <a:endParaRPr lang="en-US" sz="2800" b="1" dirty="0">
              <a:latin typeface="Times New Roman" pitchFamily="18" charset="0"/>
              <a:cs typeface="Times New Roman" pitchFamily="18" charset="0"/>
            </a:endParaRPr>
          </a:p>
        </p:txBody>
      </p:sp>
      <p:sp>
        <p:nvSpPr>
          <p:cNvPr id="4" name="TextBox 3"/>
          <p:cNvSpPr txBox="1"/>
          <p:nvPr/>
        </p:nvSpPr>
        <p:spPr>
          <a:xfrm>
            <a:off x="7204585" y="962608"/>
            <a:ext cx="1940797" cy="1169551"/>
          </a:xfrm>
          <a:prstGeom prst="rect">
            <a:avLst/>
          </a:prstGeom>
          <a:noFill/>
        </p:spPr>
        <p:txBody>
          <a:bodyPr wrap="square" rtlCol="0">
            <a:spAutoFit/>
          </a:bodyPr>
          <a:lstStyle/>
          <a:p>
            <a:pPr lvl="2" algn="ctr"/>
            <a:r>
              <a:rPr lang="en-US" sz="1800" b="1" dirty="0" smtClean="0">
                <a:solidFill>
                  <a:schemeClr val="tx1"/>
                </a:solidFill>
                <a:latin typeface="Times New Roman" pitchFamily="18" charset="0"/>
                <a:cs typeface="Times New Roman" pitchFamily="18" charset="0"/>
              </a:rPr>
              <a:t>BÁO CÁO, KẾ HOẠCH KINH DOANH:</a:t>
            </a:r>
            <a:endParaRPr lang="en-US" sz="1800" b="1" dirty="0">
              <a:solidFill>
                <a:schemeClr val="tx1"/>
              </a:solidFill>
              <a:latin typeface="Times New Roman" pitchFamily="18" charset="0"/>
              <a:cs typeface="Times New Roman" pitchFamily="18" charset="0"/>
            </a:endParaRPr>
          </a:p>
          <a:p>
            <a:pPr algn="ctr"/>
            <a:endParaRPr lang="en-US" sz="1600" dirty="0">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400800" y="0"/>
            <a:ext cx="1925618" cy="3474720"/>
          </a:xfrm>
          <a:prstGeom prst="rect">
            <a:avLst/>
          </a:prstGeom>
        </p:spPr>
        <p:txBody>
          <a:bodyPr spcFirstLastPara="1" wrap="square" lIns="91425" tIns="91425" rIns="91425" bIns="91425" anchor="ctr" anchorCtr="0">
            <a:noAutofit/>
          </a:bodyPr>
          <a:lstStyle/>
          <a:p>
            <a:pPr fontAlgn="base" hangingPunct="0"/>
            <a:r>
              <a:rPr lang="nl-NL" sz="2800" b="1" dirty="0"/>
              <a:t>Quy trình xuất chuyển kho nội bộ</a:t>
            </a:r>
            <a:endParaRPr lang="en-US" sz="28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193638" y="32274"/>
            <a:ext cx="6043109" cy="5057439"/>
          </a:xfrm>
          <a:prstGeom prst="rect">
            <a:avLst/>
          </a:prstGeom>
        </p:spPr>
      </p:pic>
    </p:spTree>
    <p:extLst>
      <p:ext uri="{BB962C8B-B14F-4D97-AF65-F5344CB8AC3E}">
        <p14:creationId xmlns:p14="http://schemas.microsoft.com/office/powerpoint/2010/main" val="3621616625"/>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680499" y="0"/>
            <a:ext cx="1925618" cy="3474720"/>
          </a:xfrm>
          <a:prstGeom prst="rect">
            <a:avLst/>
          </a:prstGeom>
        </p:spPr>
        <p:txBody>
          <a:bodyPr spcFirstLastPara="1" wrap="square" lIns="91425" tIns="91425" rIns="91425" bIns="91425" anchor="ctr" anchorCtr="0">
            <a:noAutofit/>
          </a:bodyPr>
          <a:lstStyle/>
          <a:p>
            <a:pPr fontAlgn="base" hangingPunct="0"/>
            <a:r>
              <a:rPr lang="nl-NL" sz="2800" b="1" dirty="0"/>
              <a:t>Quy trình xuất kho NVL</a:t>
            </a:r>
            <a:endParaRPr lang="en-US" sz="28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422238" y="53791"/>
            <a:ext cx="5760720" cy="5014128"/>
          </a:xfrm>
          <a:prstGeom prst="rect">
            <a:avLst/>
          </a:prstGeom>
        </p:spPr>
      </p:pic>
    </p:spTree>
    <p:extLst>
      <p:ext uri="{BB962C8B-B14F-4D97-AF65-F5344CB8AC3E}">
        <p14:creationId xmlns:p14="http://schemas.microsoft.com/office/powerpoint/2010/main" val="2593704281"/>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400800" y="0"/>
            <a:ext cx="1925618" cy="3474720"/>
          </a:xfrm>
          <a:prstGeom prst="rect">
            <a:avLst/>
          </a:prstGeom>
        </p:spPr>
        <p:txBody>
          <a:bodyPr spcFirstLastPara="1" wrap="square" lIns="91425" tIns="91425" rIns="91425" bIns="91425" anchor="ctr" anchorCtr="0">
            <a:noAutofit/>
          </a:bodyPr>
          <a:lstStyle/>
          <a:p>
            <a:pPr fontAlgn="base" hangingPunct="0"/>
            <a:r>
              <a:rPr lang="nl-NL" sz="2800" b="1" dirty="0"/>
              <a:t>Quy trình </a:t>
            </a:r>
            <a:r>
              <a:rPr lang="nl-NL" sz="2800" b="1" dirty="0" smtClean="0"/>
              <a:t>sản xuất</a:t>
            </a:r>
            <a:endParaRPr lang="en-US" sz="28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401" y="-43029"/>
            <a:ext cx="5445396" cy="4991548"/>
          </a:xfrm>
          <a:prstGeom prst="rect">
            <a:avLst/>
          </a:prstGeom>
        </p:spPr>
      </p:pic>
    </p:spTree>
    <p:extLst>
      <p:ext uri="{BB962C8B-B14F-4D97-AF65-F5344CB8AC3E}">
        <p14:creationId xmlns:p14="http://schemas.microsoft.com/office/powerpoint/2010/main" val="3703548939"/>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1374822" y="1389915"/>
            <a:ext cx="6621333" cy="12936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b="1" dirty="0" smtClean="0"/>
              <a:t>ODOO</a:t>
            </a:r>
            <a:endParaRPr sz="54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844912"/>
            <a:ext cx="1511031" cy="1006326"/>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3788271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title"/>
          </p:nvPr>
        </p:nvSpPr>
        <p:spPr>
          <a:xfrm>
            <a:off x="366660" y="1676269"/>
            <a:ext cx="3459342" cy="15889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dirty="0" smtClean="0"/>
              <a:t>Phân hệ Kho</a:t>
            </a:r>
            <a:endParaRPr sz="6000" dirty="0"/>
          </a:p>
        </p:txBody>
      </p:sp>
      <p:sp>
        <p:nvSpPr>
          <p:cNvPr id="422" name="Google Shape;422;p37"/>
          <p:cNvSpPr txBox="1">
            <a:spLocks noGrp="1"/>
          </p:cNvSpPr>
          <p:nvPr>
            <p:ph type="subTitle" idx="2"/>
          </p:nvPr>
        </p:nvSpPr>
        <p:spPr>
          <a:xfrm>
            <a:off x="4567611" y="707312"/>
            <a:ext cx="5076824"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t>   </a:t>
            </a:r>
            <a:r>
              <a:rPr lang="en-US" sz="2800" dirty="0" err="1" smtClean="0"/>
              <a:t>Tạo</a:t>
            </a:r>
            <a:r>
              <a:rPr lang="en-US" sz="2800" dirty="0" smtClean="0"/>
              <a:t> </a:t>
            </a:r>
            <a:r>
              <a:rPr lang="en-US" sz="2800" dirty="0" smtClean="0"/>
              <a:t>WareHouse</a:t>
            </a:r>
            <a:endParaRPr sz="2800" dirty="0"/>
          </a:p>
        </p:txBody>
      </p:sp>
      <p:sp>
        <p:nvSpPr>
          <p:cNvPr id="424" name="Google Shape;424;p37"/>
          <p:cNvSpPr txBox="1">
            <a:spLocks noGrp="1"/>
          </p:cNvSpPr>
          <p:nvPr>
            <p:ph type="subTitle" idx="4"/>
          </p:nvPr>
        </p:nvSpPr>
        <p:spPr>
          <a:xfrm>
            <a:off x="4838684" y="1403766"/>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t>Tạo Location</a:t>
            </a:r>
            <a:endParaRPr sz="2800" dirty="0"/>
          </a:p>
        </p:txBody>
      </p:sp>
      <p:sp>
        <p:nvSpPr>
          <p:cNvPr id="426" name="Google Shape;426;p37"/>
          <p:cNvSpPr txBox="1">
            <a:spLocks noGrp="1"/>
          </p:cNvSpPr>
          <p:nvPr>
            <p:ph type="subTitle" idx="6"/>
          </p:nvPr>
        </p:nvSpPr>
        <p:spPr>
          <a:xfrm>
            <a:off x="4924746" y="2148356"/>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Quản trị tồn kho	</a:t>
            </a:r>
            <a:endParaRPr sz="2800" dirty="0"/>
          </a:p>
        </p:txBody>
      </p:sp>
      <p:sp>
        <p:nvSpPr>
          <p:cNvPr id="427" name="Google Shape;427;p37"/>
          <p:cNvSpPr txBox="1">
            <a:spLocks noGrp="1"/>
          </p:cNvSpPr>
          <p:nvPr>
            <p:ph type="title" idx="7"/>
          </p:nvPr>
        </p:nvSpPr>
        <p:spPr>
          <a:xfrm>
            <a:off x="3743662" y="742277"/>
            <a:ext cx="985314" cy="5349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01</a:t>
            </a:r>
            <a:endParaRPr sz="3600" dirty="0"/>
          </a:p>
        </p:txBody>
      </p:sp>
      <p:sp>
        <p:nvSpPr>
          <p:cNvPr id="428" name="Google Shape;428;p37"/>
          <p:cNvSpPr txBox="1">
            <a:spLocks noGrp="1"/>
          </p:cNvSpPr>
          <p:nvPr>
            <p:ph type="title" idx="8"/>
          </p:nvPr>
        </p:nvSpPr>
        <p:spPr>
          <a:xfrm>
            <a:off x="3715149" y="1447371"/>
            <a:ext cx="985314" cy="5349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02</a:t>
            </a:r>
            <a:endParaRPr sz="3600" dirty="0"/>
          </a:p>
        </p:txBody>
      </p:sp>
      <p:sp>
        <p:nvSpPr>
          <p:cNvPr id="429" name="Google Shape;429;p37"/>
          <p:cNvSpPr txBox="1">
            <a:spLocks noGrp="1"/>
          </p:cNvSpPr>
          <p:nvPr>
            <p:ph type="title" idx="9"/>
          </p:nvPr>
        </p:nvSpPr>
        <p:spPr>
          <a:xfrm>
            <a:off x="3765178" y="2178008"/>
            <a:ext cx="985314" cy="5349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03</a:t>
            </a:r>
            <a:endParaRPr sz="3600" dirty="0"/>
          </a:p>
        </p:txBody>
      </p:sp>
      <p:sp>
        <p:nvSpPr>
          <p:cNvPr id="9" name="Google Shape;427;p37"/>
          <p:cNvSpPr txBox="1">
            <a:spLocks/>
          </p:cNvSpPr>
          <p:nvPr/>
        </p:nvSpPr>
        <p:spPr>
          <a:xfrm>
            <a:off x="3743662" y="2895599"/>
            <a:ext cx="985314" cy="5349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Alata"/>
              <a:buNone/>
              <a:defRPr sz="3000" b="0" i="0" u="none" strike="noStrike" cap="none">
                <a:solidFill>
                  <a:srgbClr val="FFFFFF"/>
                </a:solidFill>
                <a:latin typeface="Alata"/>
                <a:ea typeface="Alata"/>
                <a:cs typeface="Alata"/>
                <a:sym typeface="Alata"/>
              </a:defRPr>
            </a:lvl1pPr>
            <a:lvl2pPr marR="0" lvl="1"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2pPr>
            <a:lvl3pPr marR="0" lvl="2"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3pPr>
            <a:lvl4pPr marR="0" lvl="3"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4pPr>
            <a:lvl5pPr marR="0" lvl="4"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5pPr>
            <a:lvl6pPr marR="0" lvl="5"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6pPr>
            <a:lvl7pPr marR="0" lvl="6"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7pPr>
            <a:lvl8pPr marR="0" lvl="7"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8pPr>
            <a:lvl9pPr marR="0" lvl="8"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9pPr>
          </a:lstStyle>
          <a:p>
            <a:r>
              <a:rPr lang="en" sz="3600" dirty="0" smtClean="0"/>
              <a:t>04</a:t>
            </a:r>
            <a:endParaRPr lang="en" sz="3600" dirty="0"/>
          </a:p>
        </p:txBody>
      </p:sp>
      <p:sp>
        <p:nvSpPr>
          <p:cNvPr id="11" name="Google Shape;426;p37"/>
          <p:cNvSpPr txBox="1">
            <a:spLocks noGrp="1"/>
          </p:cNvSpPr>
          <p:nvPr>
            <p:ph type="subTitle" idx="6"/>
          </p:nvPr>
        </p:nvSpPr>
        <p:spPr>
          <a:xfrm>
            <a:off x="4924746" y="2875190"/>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Nhập xuất kho</a:t>
            </a:r>
            <a:endParaRPr sz="2800" dirty="0"/>
          </a:p>
        </p:txBody>
      </p:sp>
      <p:sp>
        <p:nvSpPr>
          <p:cNvPr id="12" name="Google Shape;426;p37"/>
          <p:cNvSpPr txBox="1">
            <a:spLocks noGrp="1"/>
          </p:cNvSpPr>
          <p:nvPr>
            <p:ph type="subTitle" idx="6"/>
          </p:nvPr>
        </p:nvSpPr>
        <p:spPr>
          <a:xfrm>
            <a:off x="4935504" y="3598390"/>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Điều chuyển kho</a:t>
            </a:r>
            <a:endParaRPr sz="2800" dirty="0"/>
          </a:p>
        </p:txBody>
      </p:sp>
      <p:sp>
        <p:nvSpPr>
          <p:cNvPr id="13" name="Google Shape;426;p37"/>
          <p:cNvSpPr txBox="1">
            <a:spLocks noGrp="1"/>
          </p:cNvSpPr>
          <p:nvPr>
            <p:ph type="subTitle" idx="6"/>
          </p:nvPr>
        </p:nvSpPr>
        <p:spPr>
          <a:xfrm>
            <a:off x="4948054" y="4275494"/>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Bổ sung hàng hóa</a:t>
            </a:r>
            <a:endParaRPr sz="2800" dirty="0"/>
          </a:p>
        </p:txBody>
      </p:sp>
      <p:sp>
        <p:nvSpPr>
          <p:cNvPr id="14" name="Google Shape;427;p37"/>
          <p:cNvSpPr txBox="1">
            <a:spLocks/>
          </p:cNvSpPr>
          <p:nvPr/>
        </p:nvSpPr>
        <p:spPr>
          <a:xfrm>
            <a:off x="3743662" y="3618799"/>
            <a:ext cx="985314" cy="5349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Alata"/>
              <a:buNone/>
              <a:defRPr sz="3000" b="0" i="0" u="none" strike="noStrike" cap="none">
                <a:solidFill>
                  <a:srgbClr val="FFFFFF"/>
                </a:solidFill>
                <a:latin typeface="Alata"/>
                <a:ea typeface="Alata"/>
                <a:cs typeface="Alata"/>
                <a:sym typeface="Alata"/>
              </a:defRPr>
            </a:lvl1pPr>
            <a:lvl2pPr marR="0" lvl="1"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2pPr>
            <a:lvl3pPr marR="0" lvl="2"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3pPr>
            <a:lvl4pPr marR="0" lvl="3"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4pPr>
            <a:lvl5pPr marR="0" lvl="4"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5pPr>
            <a:lvl6pPr marR="0" lvl="5"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6pPr>
            <a:lvl7pPr marR="0" lvl="6"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7pPr>
            <a:lvl8pPr marR="0" lvl="7"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8pPr>
            <a:lvl9pPr marR="0" lvl="8"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9pPr>
          </a:lstStyle>
          <a:p>
            <a:r>
              <a:rPr lang="en" sz="3600" dirty="0" smtClean="0"/>
              <a:t>05</a:t>
            </a:r>
            <a:endParaRPr lang="en" sz="3600" dirty="0"/>
          </a:p>
        </p:txBody>
      </p:sp>
      <p:sp>
        <p:nvSpPr>
          <p:cNvPr id="15" name="Google Shape;427;p37"/>
          <p:cNvSpPr txBox="1">
            <a:spLocks/>
          </p:cNvSpPr>
          <p:nvPr/>
        </p:nvSpPr>
        <p:spPr>
          <a:xfrm>
            <a:off x="3743662" y="4318103"/>
            <a:ext cx="985314" cy="5349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Alata"/>
              <a:buNone/>
              <a:defRPr sz="3000" b="0" i="0" u="none" strike="noStrike" cap="none">
                <a:solidFill>
                  <a:srgbClr val="FFFFFF"/>
                </a:solidFill>
                <a:latin typeface="Alata"/>
                <a:ea typeface="Alata"/>
                <a:cs typeface="Alata"/>
                <a:sym typeface="Alata"/>
              </a:defRPr>
            </a:lvl1pPr>
            <a:lvl2pPr marR="0" lvl="1"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2pPr>
            <a:lvl3pPr marR="0" lvl="2"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3pPr>
            <a:lvl4pPr marR="0" lvl="3"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4pPr>
            <a:lvl5pPr marR="0" lvl="4"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5pPr>
            <a:lvl6pPr marR="0" lvl="5"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6pPr>
            <a:lvl7pPr marR="0" lvl="6"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7pPr>
            <a:lvl8pPr marR="0" lvl="7"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8pPr>
            <a:lvl9pPr marR="0" lvl="8"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9pPr>
          </a:lstStyle>
          <a:p>
            <a:r>
              <a:rPr lang="en" sz="3600" dirty="0" smtClean="0"/>
              <a:t>06</a:t>
            </a:r>
            <a:endParaRPr lang="en" sz="3600" dirty="0"/>
          </a:p>
        </p:txBody>
      </p:sp>
    </p:spTree>
    <p:extLst>
      <p:ext uri="{BB962C8B-B14F-4D97-AF65-F5344CB8AC3E}">
        <p14:creationId xmlns:p14="http://schemas.microsoft.com/office/powerpoint/2010/main" val="4091240381"/>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0"/>
          <p:cNvGrpSpPr>
            <a:grpSpLocks noChangeAspect="1"/>
          </p:cNvGrpSpPr>
          <p:nvPr/>
        </p:nvGrpSpPr>
        <p:grpSpPr bwMode="auto">
          <a:xfrm>
            <a:off x="2882202" y="1020364"/>
            <a:ext cx="3691777" cy="3661665"/>
            <a:chOff x="1961" y="581"/>
            <a:chExt cx="3678" cy="3648"/>
          </a:xfrm>
        </p:grpSpPr>
        <p:sp>
          <p:nvSpPr>
            <p:cNvPr id="5" name="Freeform 51"/>
            <p:cNvSpPr>
              <a:spLocks/>
            </p:cNvSpPr>
            <p:nvPr/>
          </p:nvSpPr>
          <p:spPr bwMode="auto">
            <a:xfrm>
              <a:off x="2949" y="3390"/>
              <a:ext cx="588" cy="510"/>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2"/>
            <p:cNvSpPr>
              <a:spLocks/>
            </p:cNvSpPr>
            <p:nvPr/>
          </p:nvSpPr>
          <p:spPr bwMode="auto">
            <a:xfrm>
              <a:off x="4799" y="2653"/>
              <a:ext cx="509" cy="589"/>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3"/>
            <p:cNvSpPr>
              <a:spLocks/>
            </p:cNvSpPr>
            <p:nvPr/>
          </p:nvSpPr>
          <p:spPr bwMode="auto">
            <a:xfrm>
              <a:off x="4063"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4"/>
            <p:cNvSpPr>
              <a:spLocks/>
            </p:cNvSpPr>
            <p:nvPr/>
          </p:nvSpPr>
          <p:spPr bwMode="auto">
            <a:xfrm>
              <a:off x="2292" y="1541"/>
              <a:ext cx="507"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5"/>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6"/>
            <p:cNvSpPr>
              <a:spLocks/>
            </p:cNvSpPr>
            <p:nvPr/>
          </p:nvSpPr>
          <p:spPr bwMode="auto">
            <a:xfrm>
              <a:off x="2267" y="659"/>
              <a:ext cx="1979" cy="1155"/>
            </a:xfrm>
            <a:custGeom>
              <a:avLst/>
              <a:gdLst>
                <a:gd name="T0" fmla="*/ 691 w 963"/>
                <a:gd name="T1" fmla="*/ 0 h 562"/>
                <a:gd name="T2" fmla="*/ 691 w 963"/>
                <a:gd name="T3" fmla="*/ 95 h 562"/>
                <a:gd name="T4" fmla="*/ 434 w 963"/>
                <a:gd name="T5" fmla="*/ 95 h 562"/>
                <a:gd name="T6" fmla="*/ 390 w 963"/>
                <a:gd name="T7" fmla="*/ 116 h 562"/>
                <a:gd name="T8" fmla="*/ 23 w 963"/>
                <a:gd name="T9" fmla="*/ 482 h 562"/>
                <a:gd name="T10" fmla="*/ 12 w 963"/>
                <a:gd name="T11" fmla="*/ 551 h 562"/>
                <a:gd name="T12" fmla="*/ 28 w 963"/>
                <a:gd name="T13" fmla="*/ 499 h 562"/>
                <a:gd name="T14" fmla="*/ 113 w 963"/>
                <a:gd name="T15" fmla="*/ 465 h 562"/>
                <a:gd name="T16" fmla="*/ 674 w 963"/>
                <a:gd name="T17" fmla="*/ 465 h 562"/>
                <a:gd name="T18" fmla="*/ 674 w 963"/>
                <a:gd name="T19" fmla="*/ 562 h 562"/>
                <a:gd name="T20" fmla="*/ 963 w 963"/>
                <a:gd name="T21" fmla="*/ 273 h 562"/>
                <a:gd name="T22" fmla="*/ 691 w 963"/>
                <a:gd name="T23"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57"/>
            <p:cNvSpPr>
              <a:spLocks/>
            </p:cNvSpPr>
            <p:nvPr/>
          </p:nvSpPr>
          <p:spPr bwMode="auto">
            <a:xfrm>
              <a:off x="2068" y="1946"/>
              <a:ext cx="1155" cy="1979"/>
            </a:xfrm>
            <a:custGeom>
              <a:avLst/>
              <a:gdLst>
                <a:gd name="T0" fmla="*/ 551 w 562"/>
                <a:gd name="T1" fmla="*/ 951 h 963"/>
                <a:gd name="T2" fmla="*/ 500 w 562"/>
                <a:gd name="T3" fmla="*/ 934 h 963"/>
                <a:gd name="T4" fmla="*/ 466 w 562"/>
                <a:gd name="T5" fmla="*/ 849 h 963"/>
                <a:gd name="T6" fmla="*/ 466 w 562"/>
                <a:gd name="T7" fmla="*/ 289 h 963"/>
                <a:gd name="T8" fmla="*/ 562 w 562"/>
                <a:gd name="T9" fmla="*/ 289 h 963"/>
                <a:gd name="T10" fmla="*/ 273 w 562"/>
                <a:gd name="T11" fmla="*/ 0 h 963"/>
                <a:gd name="T12" fmla="*/ 0 w 562"/>
                <a:gd name="T13" fmla="*/ 272 h 963"/>
                <a:gd name="T14" fmla="*/ 95 w 562"/>
                <a:gd name="T15" fmla="*/ 272 h 963"/>
                <a:gd name="T16" fmla="*/ 95 w 562"/>
                <a:gd name="T17" fmla="*/ 528 h 963"/>
                <a:gd name="T18" fmla="*/ 116 w 562"/>
                <a:gd name="T19" fmla="*/ 573 h 963"/>
                <a:gd name="T20" fmla="*/ 482 w 562"/>
                <a:gd name="T21" fmla="*/ 939 h 963"/>
                <a:gd name="T22" fmla="*/ 551 w 562"/>
                <a:gd name="T23" fmla="*/ 95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8"/>
            <p:cNvSpPr>
              <a:spLocks/>
            </p:cNvSpPr>
            <p:nvPr/>
          </p:nvSpPr>
          <p:spPr bwMode="auto">
            <a:xfrm>
              <a:off x="3354" y="2969"/>
              <a:ext cx="1979" cy="1153"/>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59"/>
            <p:cNvSpPr>
              <a:spLocks/>
            </p:cNvSpPr>
            <p:nvPr/>
          </p:nvSpPr>
          <p:spPr bwMode="auto">
            <a:xfrm>
              <a:off x="4408" y="865"/>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Rectangle 25"/>
          <p:cNvSpPr/>
          <p:nvPr/>
        </p:nvSpPr>
        <p:spPr>
          <a:xfrm>
            <a:off x="271633" y="2192328"/>
            <a:ext cx="2095366" cy="272062"/>
          </a:xfrm>
          <a:prstGeom prst="rect">
            <a:avLst/>
          </a:prstGeom>
        </p:spPr>
        <p:txBody>
          <a:bodyPr wrap="square" lIns="243840" rIns="243840" bIns="60960">
            <a:spAutoFit/>
          </a:bodyPr>
          <a:lstStyle/>
          <a:p>
            <a:pPr algn="ctr">
              <a:lnSpc>
                <a:spcPct val="89000"/>
              </a:lnSpc>
            </a:pPr>
            <a:endParaRPr lang="en-US" sz="1200" dirty="0"/>
          </a:p>
        </p:txBody>
      </p:sp>
      <p:sp>
        <p:nvSpPr>
          <p:cNvPr id="27" name="TextBox 26"/>
          <p:cNvSpPr txBox="1"/>
          <p:nvPr/>
        </p:nvSpPr>
        <p:spPr>
          <a:xfrm>
            <a:off x="0" y="1089274"/>
            <a:ext cx="3189348" cy="1077218"/>
          </a:xfrm>
          <a:prstGeom prst="rect">
            <a:avLst/>
          </a:prstGeom>
          <a:noFill/>
        </p:spPr>
        <p:txBody>
          <a:bodyPr wrap="square" rtlCol="0">
            <a:spAutoFit/>
          </a:bodyPr>
          <a:lstStyle/>
          <a:p>
            <a:pPr algn="ctr"/>
            <a:r>
              <a:rPr lang="en-US" sz="3200" dirty="0">
                <a:solidFill>
                  <a:schemeClr val="tx1"/>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Times New Roman" panose="02020603050405020304" pitchFamily="18" charset="0"/>
                <a:cs typeface="Times New Roman" panose="02020603050405020304" pitchFamily="18" charset="0"/>
              </a:rPr>
              <a:t>01.</a:t>
            </a:r>
          </a:p>
          <a:p>
            <a:pPr algn="ct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Tạo</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WareHouse</a:t>
            </a:r>
            <a:endParaRPr lang="id-ID" sz="3200" dirty="0">
              <a:solidFill>
                <a:schemeClr val="tx1"/>
              </a:solidFill>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2211270" y="1401795"/>
            <a:ext cx="1802490" cy="275840"/>
            <a:chOff x="1848067" y="2697524"/>
            <a:chExt cx="2311184" cy="316190"/>
          </a:xfrm>
        </p:grpSpPr>
        <p:cxnSp>
          <p:nvCxnSpPr>
            <p:cNvPr id="35" name="Straight Connector 34"/>
            <p:cNvCxnSpPr/>
            <p:nvPr/>
          </p:nvCxnSpPr>
          <p:spPr>
            <a:xfrm flipH="1" flipV="1">
              <a:off x="3661285" y="2697524"/>
              <a:ext cx="497966" cy="31619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848067" y="2697524"/>
              <a:ext cx="1813219" cy="0"/>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1985613" y="3364695"/>
            <a:ext cx="1375047" cy="343140"/>
            <a:chOff x="2185142" y="4994858"/>
            <a:chExt cx="2113299" cy="316190"/>
          </a:xfrm>
        </p:grpSpPr>
        <p:cxnSp>
          <p:nvCxnSpPr>
            <p:cNvPr id="38" name="Straight Connector 37"/>
            <p:cNvCxnSpPr/>
            <p:nvPr/>
          </p:nvCxnSpPr>
          <p:spPr>
            <a:xfrm flipH="1">
              <a:off x="3800475" y="4994858"/>
              <a:ext cx="497966" cy="31619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185142" y="5311048"/>
              <a:ext cx="1615334" cy="0"/>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5711669" y="1401796"/>
            <a:ext cx="1380196" cy="257074"/>
            <a:chOff x="7528087" y="2680840"/>
            <a:chExt cx="2061939" cy="316190"/>
          </a:xfrm>
        </p:grpSpPr>
        <p:cxnSp>
          <p:nvCxnSpPr>
            <p:cNvPr id="41" name="Straight Connector 40"/>
            <p:cNvCxnSpPr/>
            <p:nvPr/>
          </p:nvCxnSpPr>
          <p:spPr>
            <a:xfrm flipV="1">
              <a:off x="7528087" y="2680840"/>
              <a:ext cx="497966" cy="31619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026053" y="2680840"/>
              <a:ext cx="1563973" cy="0"/>
            </a:xfrm>
            <a:prstGeom prst="line">
              <a:avLst/>
            </a:prstGeom>
            <a:ln>
              <a:solidFill>
                <a:schemeClr val="accent2">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173508" y="3450449"/>
            <a:ext cx="863299" cy="257556"/>
            <a:chOff x="8125333" y="4745260"/>
            <a:chExt cx="2389596" cy="203034"/>
          </a:xfrm>
        </p:grpSpPr>
        <p:cxnSp>
          <p:nvCxnSpPr>
            <p:cNvPr id="44" name="Straight Connector 43"/>
            <p:cNvCxnSpPr/>
            <p:nvPr/>
          </p:nvCxnSpPr>
          <p:spPr>
            <a:xfrm>
              <a:off x="8125333" y="4745260"/>
              <a:ext cx="522140" cy="20303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647472" y="4948294"/>
              <a:ext cx="1867457" cy="0"/>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6495687" y="1048568"/>
            <a:ext cx="2893806" cy="1569660"/>
          </a:xfrm>
          <a:prstGeom prst="rect">
            <a:avLst/>
          </a:prstGeom>
          <a:noFill/>
        </p:spPr>
        <p:txBody>
          <a:bodyPr wrap="square" rtlCol="0">
            <a:spAutoFit/>
          </a:bodyPr>
          <a:lstStyle/>
          <a:p>
            <a:pPr lvl="0" algn="ctr"/>
            <a:r>
              <a:rPr lang="en-US" sz="3200" dirty="0" smtClean="0">
                <a:solidFill>
                  <a:schemeClr val="tx1"/>
                </a:solidFill>
                <a:latin typeface="Times New Roman" panose="02020603050405020304" pitchFamily="18" charset="0"/>
                <a:cs typeface="Times New Roman" panose="02020603050405020304" pitchFamily="18" charset="0"/>
              </a:rPr>
              <a:t>02. </a:t>
            </a:r>
          </a:p>
          <a:p>
            <a:pPr lvl="0" algn="ctr"/>
            <a:r>
              <a:rPr lang="en-US" sz="3200" dirty="0" err="1" smtClean="0">
                <a:solidFill>
                  <a:schemeClr val="tx1"/>
                </a:solidFill>
                <a:latin typeface="Times New Roman" panose="02020603050405020304" pitchFamily="18" charset="0"/>
                <a:cs typeface="Times New Roman" panose="02020603050405020304" pitchFamily="18" charset="0"/>
              </a:rPr>
              <a:t>Tạo</a:t>
            </a:r>
            <a:r>
              <a:rPr lang="en-US" sz="3200" dirty="0" smtClean="0">
                <a:solidFill>
                  <a:schemeClr val="tx1"/>
                </a:solidFill>
                <a:latin typeface="Times New Roman" panose="02020603050405020304" pitchFamily="18" charset="0"/>
                <a:cs typeface="Times New Roman" panose="02020603050405020304" pitchFamily="18" charset="0"/>
              </a:rPr>
              <a:t> BOM</a:t>
            </a:r>
            <a:endParaRPr lang="en-US" sz="3200" dirty="0">
              <a:solidFill>
                <a:schemeClr val="tx1"/>
              </a:solidFill>
              <a:latin typeface="Times New Roman" panose="02020603050405020304" pitchFamily="18" charset="0"/>
              <a:cs typeface="Times New Roman" panose="02020603050405020304" pitchFamily="18" charset="0"/>
            </a:endParaRPr>
          </a:p>
          <a:p>
            <a:pPr algn="ct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7" name="TextBox 46"/>
          <p:cNvSpPr txBox="1"/>
          <p:nvPr/>
        </p:nvSpPr>
        <p:spPr>
          <a:xfrm>
            <a:off x="6866825" y="3311011"/>
            <a:ext cx="2151529" cy="1569660"/>
          </a:xfrm>
          <a:prstGeom prst="rect">
            <a:avLst/>
          </a:prstGeom>
          <a:noFill/>
        </p:spPr>
        <p:txBody>
          <a:bodyPr wrap="square" rtlCol="0">
            <a:spAutoFit/>
          </a:bodyPr>
          <a:lstStyle/>
          <a:p>
            <a:pPr algn="ctr"/>
            <a:r>
              <a:rPr lang="en" sz="3200" dirty="0" smtClean="0">
                <a:solidFill>
                  <a:schemeClr val="tx1"/>
                </a:solidFill>
                <a:latin typeface="Times New Roman" panose="02020603050405020304" pitchFamily="18" charset="0"/>
                <a:cs typeface="Times New Roman" panose="02020603050405020304" pitchFamily="18" charset="0"/>
              </a:rPr>
              <a:t>03. </a:t>
            </a:r>
          </a:p>
          <a:p>
            <a:pPr algn="ctr"/>
            <a:r>
              <a:rPr lang="en" sz="3200" dirty="0" smtClean="0">
                <a:solidFill>
                  <a:schemeClr val="tx1"/>
                </a:solidFill>
                <a:latin typeface="Times New Roman" panose="02020603050405020304" pitchFamily="18" charset="0"/>
                <a:cs typeface="Times New Roman" panose="02020603050405020304" pitchFamily="18" charset="0"/>
              </a:rPr>
              <a:t>Tạo </a:t>
            </a:r>
            <a:r>
              <a:rPr lang="en" sz="3200" dirty="0">
                <a:solidFill>
                  <a:schemeClr val="tx1"/>
                </a:solidFill>
                <a:latin typeface="Times New Roman" panose="02020603050405020304" pitchFamily="18" charset="0"/>
                <a:cs typeface="Times New Roman" panose="02020603050405020304" pitchFamily="18" charset="0"/>
              </a:rPr>
              <a:t>lệnh sản xuất</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8" name="TextBox 47"/>
          <p:cNvSpPr txBox="1"/>
          <p:nvPr/>
        </p:nvSpPr>
        <p:spPr>
          <a:xfrm>
            <a:off x="360786" y="2775533"/>
            <a:ext cx="2467775" cy="2554545"/>
          </a:xfrm>
          <a:prstGeom prst="rect">
            <a:avLst/>
          </a:prstGeom>
          <a:noFill/>
        </p:spPr>
        <p:txBody>
          <a:bodyPr wrap="square" rtlCol="0">
            <a:spAutoFit/>
          </a:bodyPr>
          <a:lstStyle/>
          <a:p>
            <a:pPr lvl="0" algn="ct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04.</a:t>
            </a:r>
          </a:p>
          <a:p>
            <a:pPr lvl="0" algn="ct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err="1" smtClean="0">
                <a:solidFill>
                  <a:srgbClr val="FFFFFF"/>
                </a:solidFill>
                <a:latin typeface="Times New Roman" panose="02020603050405020304" pitchFamily="18" charset="0"/>
                <a:ea typeface="Abel"/>
                <a:cs typeface="Times New Roman" panose="02020603050405020304" pitchFamily="18" charset="0"/>
                <a:sym typeface="Abel"/>
              </a:rPr>
              <a:t>Báo</a:t>
            </a: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err="1" smtClean="0">
                <a:solidFill>
                  <a:srgbClr val="FFFFFF"/>
                </a:solidFill>
                <a:latin typeface="Times New Roman" panose="02020603050405020304" pitchFamily="18" charset="0"/>
                <a:ea typeface="Abel"/>
                <a:cs typeface="Times New Roman" panose="02020603050405020304" pitchFamily="18" charset="0"/>
                <a:sym typeface="Abel"/>
              </a:rPr>
              <a:t>cáo</a:t>
            </a:r>
            <a:endParaRPr lang="en-US" sz="3200" dirty="0" smtClean="0">
              <a:solidFill>
                <a:srgbClr val="FFFFFF"/>
              </a:solidFill>
              <a:latin typeface="Times New Roman" panose="02020603050405020304" pitchFamily="18" charset="0"/>
              <a:ea typeface="Abel"/>
              <a:cs typeface="Times New Roman" panose="02020603050405020304" pitchFamily="18" charset="0"/>
              <a:sym typeface="Abel"/>
            </a:endParaRPr>
          </a:p>
          <a:p>
            <a:pPr lvl="0" algn="ctr"/>
            <a:r>
              <a:rPr lang="en-US" sz="3200" dirty="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Work </a:t>
            </a:r>
          </a:p>
          <a:p>
            <a:pPr lvl="0" algn="ctr"/>
            <a:r>
              <a:rPr lang="en-US" sz="3200" dirty="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err="1" smtClean="0">
                <a:solidFill>
                  <a:srgbClr val="FFFFFF"/>
                </a:solidFill>
                <a:latin typeface="Times New Roman" panose="02020603050405020304" pitchFamily="18" charset="0"/>
                <a:ea typeface="Abel"/>
                <a:cs typeface="Times New Roman" panose="02020603050405020304" pitchFamily="18" charset="0"/>
                <a:sym typeface="Abel"/>
              </a:rPr>
              <a:t>rders</a:t>
            </a:r>
            <a:endParaRPr lang="en-US" sz="3200" dirty="0">
              <a:solidFill>
                <a:srgbClr val="FFFFFF"/>
              </a:solidFill>
              <a:latin typeface="Times New Roman" panose="02020603050405020304" pitchFamily="18" charset="0"/>
              <a:ea typeface="Abel"/>
              <a:cs typeface="Times New Roman" panose="02020603050405020304" pitchFamily="18" charset="0"/>
              <a:sym typeface="Abel"/>
            </a:endParaRPr>
          </a:p>
          <a:p>
            <a:pPr algn="ctr"/>
            <a:endParaRPr lang="en-US" sz="3200" dirty="0">
              <a:latin typeface="Times New Roman" panose="02020603050405020304" pitchFamily="18" charset="0"/>
              <a:cs typeface="Times New Roman" panose="02020603050405020304" pitchFamily="18" charset="0"/>
            </a:endParaRPr>
          </a:p>
        </p:txBody>
      </p:sp>
      <p:sp>
        <p:nvSpPr>
          <p:cNvPr id="52" name="Rectangle 51"/>
          <p:cNvSpPr/>
          <p:nvPr/>
        </p:nvSpPr>
        <p:spPr>
          <a:xfrm>
            <a:off x="2127708" y="97034"/>
            <a:ext cx="4305423" cy="923330"/>
          </a:xfrm>
          <a:prstGeom prst="rect">
            <a:avLst/>
          </a:prstGeom>
        </p:spPr>
        <p:txBody>
          <a:bodyPr wrap="square">
            <a:spAutoFit/>
          </a:bodyPr>
          <a:lstStyle/>
          <a:p>
            <a:r>
              <a:rPr lang="en-US" sz="5400" dirty="0" err="1">
                <a:solidFill>
                  <a:srgbClr val="FFFFFF"/>
                </a:solidFill>
                <a:latin typeface="Times New Roman" panose="02020603050405020304" pitchFamily="18" charset="0"/>
                <a:cs typeface="Times New Roman" panose="02020603050405020304" pitchFamily="18" charset="0"/>
                <a:sym typeface="Alata"/>
              </a:rPr>
              <a:t>Phân</a:t>
            </a:r>
            <a:r>
              <a:rPr lang="en-US" sz="5400" dirty="0">
                <a:solidFill>
                  <a:srgbClr val="FFFFFF"/>
                </a:solidFill>
                <a:latin typeface="Times New Roman" panose="02020603050405020304" pitchFamily="18" charset="0"/>
                <a:cs typeface="Times New Roman" panose="02020603050405020304" pitchFamily="18" charset="0"/>
                <a:sym typeface="Alata"/>
              </a:rPr>
              <a:t> </a:t>
            </a:r>
            <a:r>
              <a:rPr lang="en-US" sz="5400" dirty="0" err="1">
                <a:solidFill>
                  <a:srgbClr val="FFFFFF"/>
                </a:solidFill>
                <a:latin typeface="Times New Roman" panose="02020603050405020304" pitchFamily="18" charset="0"/>
                <a:cs typeface="Times New Roman" panose="02020603050405020304" pitchFamily="18" charset="0"/>
                <a:sym typeface="Alata"/>
              </a:rPr>
              <a:t>hệ</a:t>
            </a:r>
            <a:r>
              <a:rPr lang="en-US" sz="5400" dirty="0">
                <a:solidFill>
                  <a:srgbClr val="FFFFFF"/>
                </a:solidFill>
                <a:latin typeface="Times New Roman" panose="02020603050405020304" pitchFamily="18" charset="0"/>
                <a:cs typeface="Times New Roman" panose="02020603050405020304" pitchFamily="18" charset="0"/>
                <a:sym typeface="Alata"/>
              </a:rPr>
              <a:t> Kho</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86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60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55"/>
          <p:cNvSpPr txBox="1">
            <a:spLocks noGrp="1"/>
          </p:cNvSpPr>
          <p:nvPr>
            <p:ph type="title"/>
          </p:nvPr>
        </p:nvSpPr>
        <p:spPr>
          <a:xfrm>
            <a:off x="701602" y="374881"/>
            <a:ext cx="5568600" cy="572700"/>
          </a:xfrm>
          <a:prstGeom prst="rect">
            <a:avLst/>
          </a:prstGeom>
        </p:spPr>
        <p:txBody>
          <a:bodyPr spcFirstLastPara="1" wrap="square" lIns="91425" tIns="91425" rIns="91425" bIns="91425" anchor="t" anchorCtr="0">
            <a:noAutofit/>
          </a:bodyPr>
          <a:lstStyle/>
          <a:p>
            <a:pPr lvl="0"/>
            <a:r>
              <a:rPr lang="en-US" sz="3200" b="1" i="1" dirty="0">
                <a:latin typeface="Times New Roman" panose="02020603050405020304" pitchFamily="18" charset="0"/>
                <a:cs typeface="Times New Roman" panose="02020603050405020304" pitchFamily="18" charset="0"/>
              </a:rPr>
              <a:t>BÁO CÁO TÀI CHÍNH</a:t>
            </a:r>
            <a:endParaRPr sz="3200" i="1" dirty="0">
              <a:latin typeface="Times New Roman" panose="02020603050405020304" pitchFamily="18" charset="0"/>
              <a:cs typeface="Times New Roman" panose="02020603050405020304" pitchFamily="18" charset="0"/>
            </a:endParaRPr>
          </a:p>
        </p:txBody>
      </p:sp>
      <p:grpSp>
        <p:nvGrpSpPr>
          <p:cNvPr id="635" name="Google Shape;635;p55"/>
          <p:cNvGrpSpPr/>
          <p:nvPr/>
        </p:nvGrpSpPr>
        <p:grpSpPr>
          <a:xfrm>
            <a:off x="12876" y="1388029"/>
            <a:ext cx="4320770" cy="652800"/>
            <a:chOff x="-33625" y="1640175"/>
            <a:chExt cx="5075225" cy="867600"/>
          </a:xfrm>
        </p:grpSpPr>
        <p:sp>
          <p:nvSpPr>
            <p:cNvPr id="636" name="Google Shape;636;p55"/>
            <p:cNvSpPr/>
            <p:nvPr/>
          </p:nvSpPr>
          <p:spPr>
            <a:xfrm>
              <a:off x="-33625" y="1939575"/>
              <a:ext cx="1633800" cy="26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5"/>
            <p:cNvSpPr/>
            <p:nvPr/>
          </p:nvSpPr>
          <p:spPr>
            <a:xfrm>
              <a:off x="1806600" y="2056275"/>
              <a:ext cx="31314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5"/>
            <p:cNvSpPr/>
            <p:nvPr/>
          </p:nvSpPr>
          <p:spPr>
            <a:xfrm>
              <a:off x="1373500" y="1640175"/>
              <a:ext cx="867600" cy="8676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5"/>
            <p:cNvSpPr/>
            <p:nvPr/>
          </p:nvSpPr>
          <p:spPr>
            <a:xfrm>
              <a:off x="4906900" y="200670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55"/>
          <p:cNvGrpSpPr/>
          <p:nvPr/>
        </p:nvGrpSpPr>
        <p:grpSpPr>
          <a:xfrm>
            <a:off x="36078" y="2265076"/>
            <a:ext cx="4320770" cy="652800"/>
            <a:chOff x="-33625" y="2291450"/>
            <a:chExt cx="5075225" cy="867600"/>
          </a:xfrm>
        </p:grpSpPr>
        <p:sp>
          <p:nvSpPr>
            <p:cNvPr id="641" name="Google Shape;641;p55"/>
            <p:cNvSpPr/>
            <p:nvPr/>
          </p:nvSpPr>
          <p:spPr>
            <a:xfrm>
              <a:off x="-33625" y="2590850"/>
              <a:ext cx="2333100" cy="26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5"/>
            <p:cNvSpPr/>
            <p:nvPr/>
          </p:nvSpPr>
          <p:spPr>
            <a:xfrm>
              <a:off x="2389950" y="2707550"/>
              <a:ext cx="25479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5"/>
            <p:cNvSpPr/>
            <p:nvPr/>
          </p:nvSpPr>
          <p:spPr>
            <a:xfrm>
              <a:off x="1813012" y="2291450"/>
              <a:ext cx="867600" cy="8676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5"/>
            <p:cNvSpPr/>
            <p:nvPr/>
          </p:nvSpPr>
          <p:spPr>
            <a:xfrm>
              <a:off x="4906900" y="2657900"/>
              <a:ext cx="134700" cy="134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55"/>
          <p:cNvGrpSpPr/>
          <p:nvPr/>
        </p:nvGrpSpPr>
        <p:grpSpPr>
          <a:xfrm>
            <a:off x="61642" y="3145231"/>
            <a:ext cx="4320770" cy="652800"/>
            <a:chOff x="-33625" y="2942737"/>
            <a:chExt cx="5075225" cy="867600"/>
          </a:xfrm>
        </p:grpSpPr>
        <p:sp>
          <p:nvSpPr>
            <p:cNvPr id="646" name="Google Shape;646;p55"/>
            <p:cNvSpPr/>
            <p:nvPr/>
          </p:nvSpPr>
          <p:spPr>
            <a:xfrm>
              <a:off x="-33625" y="3242125"/>
              <a:ext cx="2583000" cy="26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5"/>
            <p:cNvSpPr/>
            <p:nvPr/>
          </p:nvSpPr>
          <p:spPr>
            <a:xfrm>
              <a:off x="2389950" y="3358825"/>
              <a:ext cx="25479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5"/>
            <p:cNvSpPr/>
            <p:nvPr/>
          </p:nvSpPr>
          <p:spPr>
            <a:xfrm>
              <a:off x="2231263" y="2942737"/>
              <a:ext cx="867600" cy="8676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4906900" y="3309175"/>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55"/>
          <p:cNvGrpSpPr/>
          <p:nvPr/>
        </p:nvGrpSpPr>
        <p:grpSpPr>
          <a:xfrm>
            <a:off x="61642" y="4072836"/>
            <a:ext cx="4320770" cy="652800"/>
            <a:chOff x="-33625" y="3594000"/>
            <a:chExt cx="5075225" cy="867600"/>
          </a:xfrm>
        </p:grpSpPr>
        <p:sp>
          <p:nvSpPr>
            <p:cNvPr id="651" name="Google Shape;651;p55"/>
            <p:cNvSpPr/>
            <p:nvPr/>
          </p:nvSpPr>
          <p:spPr>
            <a:xfrm>
              <a:off x="-33625" y="3893400"/>
              <a:ext cx="2857500" cy="268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5"/>
            <p:cNvSpPr/>
            <p:nvPr/>
          </p:nvSpPr>
          <p:spPr>
            <a:xfrm>
              <a:off x="3039350" y="4010100"/>
              <a:ext cx="18984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5"/>
            <p:cNvSpPr/>
            <p:nvPr/>
          </p:nvSpPr>
          <p:spPr>
            <a:xfrm>
              <a:off x="2663700" y="3594000"/>
              <a:ext cx="867600" cy="8676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5"/>
            <p:cNvSpPr/>
            <p:nvPr/>
          </p:nvSpPr>
          <p:spPr>
            <a:xfrm>
              <a:off x="4906900" y="3960450"/>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55"/>
          <p:cNvSpPr txBox="1"/>
          <p:nvPr/>
        </p:nvSpPr>
        <p:spPr>
          <a:xfrm>
            <a:off x="4464970" y="1390684"/>
            <a:ext cx="4302510" cy="7070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rgbClr val="FFFFFF"/>
                </a:solidFill>
                <a:latin typeface="Abel"/>
                <a:ea typeface="Abel"/>
                <a:cs typeface="Abel"/>
                <a:sym typeface="Abel"/>
              </a:rPr>
              <a:t>Báo cáo tồn kho hiện tại</a:t>
            </a:r>
            <a:endParaRPr sz="2800" dirty="0">
              <a:solidFill>
                <a:srgbClr val="FFFFFF"/>
              </a:solidFill>
              <a:latin typeface="Abel"/>
              <a:ea typeface="Abel"/>
              <a:cs typeface="Abel"/>
              <a:sym typeface="Abel"/>
            </a:endParaRPr>
          </a:p>
        </p:txBody>
      </p:sp>
      <p:sp>
        <p:nvSpPr>
          <p:cNvPr id="656" name="Google Shape;656;p55"/>
          <p:cNvSpPr txBox="1"/>
          <p:nvPr/>
        </p:nvSpPr>
        <p:spPr>
          <a:xfrm>
            <a:off x="4464970" y="2133024"/>
            <a:ext cx="4302510" cy="7070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rgbClr val="FFFFFF"/>
                </a:solidFill>
                <a:latin typeface="Abel"/>
                <a:ea typeface="Abel"/>
                <a:cs typeface="Abel"/>
                <a:sym typeface="Abel"/>
              </a:rPr>
              <a:t>Báo cáo dịch chuyển hàng hóa</a:t>
            </a:r>
            <a:endParaRPr sz="2800" dirty="0">
              <a:solidFill>
                <a:srgbClr val="FFFFFF"/>
              </a:solidFill>
              <a:latin typeface="Abel"/>
              <a:ea typeface="Abel"/>
              <a:cs typeface="Abel"/>
              <a:sym typeface="Abel"/>
            </a:endParaRPr>
          </a:p>
        </p:txBody>
      </p:sp>
      <p:sp>
        <p:nvSpPr>
          <p:cNvPr id="657" name="Google Shape;657;p55"/>
          <p:cNvSpPr txBox="1"/>
          <p:nvPr/>
        </p:nvSpPr>
        <p:spPr>
          <a:xfrm>
            <a:off x="4464968" y="3080217"/>
            <a:ext cx="4157621" cy="7070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rgbClr val="FFFFFF"/>
                </a:solidFill>
                <a:latin typeface="Abel"/>
                <a:ea typeface="Abel"/>
                <a:cs typeface="Abel"/>
                <a:sym typeface="Abel"/>
              </a:rPr>
              <a:t>Báo cáo Lệnh sản xuất</a:t>
            </a:r>
            <a:endParaRPr sz="2800" dirty="0">
              <a:solidFill>
                <a:srgbClr val="FFFFFF"/>
              </a:solidFill>
              <a:latin typeface="Abel"/>
              <a:ea typeface="Abel"/>
              <a:cs typeface="Abel"/>
              <a:sym typeface="Abel"/>
            </a:endParaRPr>
          </a:p>
        </p:txBody>
      </p:sp>
      <p:sp>
        <p:nvSpPr>
          <p:cNvPr id="658" name="Google Shape;658;p55"/>
          <p:cNvSpPr txBox="1"/>
          <p:nvPr/>
        </p:nvSpPr>
        <p:spPr>
          <a:xfrm>
            <a:off x="4489992" y="4018581"/>
            <a:ext cx="3187212" cy="7070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rgbClr val="FFFFFF"/>
                </a:solidFill>
                <a:latin typeface="Abel"/>
                <a:ea typeface="Abel"/>
                <a:cs typeface="Abel"/>
                <a:sym typeface="Abel"/>
              </a:rPr>
              <a:t>Báo cáo Work Orders</a:t>
            </a:r>
            <a:endParaRPr sz="2800" dirty="0">
              <a:solidFill>
                <a:srgbClr val="FFFFFF"/>
              </a:solidFill>
              <a:latin typeface="Abel"/>
              <a:ea typeface="Abel"/>
              <a:cs typeface="Abel"/>
              <a:sym typeface="Abel"/>
            </a:endParaRPr>
          </a:p>
        </p:txBody>
      </p:sp>
    </p:spTree>
    <p:extLst>
      <p:ext uri="{BB962C8B-B14F-4D97-AF65-F5344CB8AC3E}">
        <p14:creationId xmlns:p14="http://schemas.microsoft.com/office/powerpoint/2010/main" val="2012972003"/>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539999" y="0"/>
            <a:ext cx="4870200" cy="504544"/>
          </a:xfrm>
          <a:prstGeom prst="rect">
            <a:avLst/>
          </a:prstGeom>
        </p:spPr>
        <p:txBody>
          <a:bodyPr spcFirstLastPara="1" wrap="square" lIns="91425" tIns="91425" rIns="91425" bIns="91425" anchor="ctr" anchorCtr="0">
            <a:noAutofit/>
          </a:bodyPr>
          <a:lstStyle/>
          <a:p>
            <a:pPr algn="ctr"/>
            <a:r>
              <a:rPr lang="en-US" sz="2800" b="1" dirty="0">
                <a:latin typeface="Times New Roman" panose="02020603050405020304" pitchFamily="18" charset="0"/>
                <a:ea typeface="Abel"/>
                <a:cs typeface="Times New Roman" panose="02020603050405020304" pitchFamily="18" charset="0"/>
                <a:sym typeface="Abel"/>
              </a:rPr>
              <a:t>Báo cáo tồn kho hiện </a:t>
            </a:r>
            <a:r>
              <a:rPr lang="en-US" sz="2800" b="1" dirty="0" smtClean="0">
                <a:latin typeface="Times New Roman" panose="02020603050405020304" pitchFamily="18" charset="0"/>
                <a:ea typeface="Abel"/>
                <a:cs typeface="Times New Roman" panose="02020603050405020304" pitchFamily="18" charset="0"/>
                <a:sym typeface="Abel"/>
              </a:rPr>
              <a:t>tại</a:t>
            </a:r>
            <a:endParaRPr sz="2800" b="1" dirty="0">
              <a:latin typeface="Times New Roman" panose="02020603050405020304" pitchFamily="18" charset="0"/>
              <a:cs typeface="Times New Roman" panose="02020603050405020304" pitchFamily="18" charset="0"/>
            </a:endParaRP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p:nvPr/>
        </p:nvPicPr>
        <p:blipFill>
          <a:blip r:embed="rId3"/>
          <a:stretch>
            <a:fillRect/>
          </a:stretch>
        </p:blipFill>
        <p:spPr>
          <a:xfrm>
            <a:off x="150607" y="623944"/>
            <a:ext cx="8810513" cy="4399877"/>
          </a:xfrm>
          <a:prstGeom prst="rect">
            <a:avLst/>
          </a:prstGeom>
        </p:spPr>
      </p:pic>
    </p:spTree>
    <p:extLst>
      <p:ext uri="{BB962C8B-B14F-4D97-AF65-F5344CB8AC3E}">
        <p14:creationId xmlns:p14="http://schemas.microsoft.com/office/powerpoint/2010/main" val="3609476999"/>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808941" y="0"/>
            <a:ext cx="4870200" cy="504544"/>
          </a:xfrm>
          <a:prstGeom prst="rect">
            <a:avLst/>
          </a:prstGeom>
        </p:spPr>
        <p:txBody>
          <a:bodyPr spcFirstLastPara="1" wrap="square" lIns="91425" tIns="91425" rIns="91425" bIns="91425" anchor="ctr" anchorCtr="0">
            <a:noAutofit/>
          </a:bodyPr>
          <a:lstStyle/>
          <a:p>
            <a:pPr lvl="0"/>
            <a:r>
              <a:rPr lang="en-US" sz="2800" b="1" dirty="0">
                <a:latin typeface="Times New Roman" panose="02020603050405020304" pitchFamily="18" charset="0"/>
                <a:ea typeface="Abel"/>
                <a:cs typeface="Times New Roman" panose="02020603050405020304" pitchFamily="18" charset="0"/>
                <a:sym typeface="Abel"/>
              </a:rPr>
              <a:t>Báo cáo dịch chuyển hàng hóa</a:t>
            </a: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Picture 19"/>
          <p:cNvPicPr/>
          <p:nvPr/>
        </p:nvPicPr>
        <p:blipFill>
          <a:blip r:embed="rId3"/>
          <a:stretch>
            <a:fillRect/>
          </a:stretch>
        </p:blipFill>
        <p:spPr>
          <a:xfrm>
            <a:off x="177069" y="595954"/>
            <a:ext cx="8784051" cy="4417109"/>
          </a:xfrm>
          <a:prstGeom prst="rect">
            <a:avLst/>
          </a:prstGeom>
        </p:spPr>
      </p:pic>
    </p:spTree>
    <p:extLst>
      <p:ext uri="{BB962C8B-B14F-4D97-AF65-F5344CB8AC3E}">
        <p14:creationId xmlns:p14="http://schemas.microsoft.com/office/powerpoint/2010/main" val="1534294268"/>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1504951" y="90022"/>
            <a:ext cx="4870200" cy="504544"/>
          </a:xfrm>
          <a:prstGeom prst="rect">
            <a:avLst/>
          </a:prstGeom>
        </p:spPr>
        <p:txBody>
          <a:bodyPr spcFirstLastPara="1" wrap="square" lIns="91425" tIns="91425" rIns="91425" bIns="91425" anchor="ctr" anchorCtr="0">
            <a:noAutofit/>
          </a:bodyPr>
          <a:lstStyle/>
          <a:p>
            <a:pPr lvl="0"/>
            <a:r>
              <a:rPr lang="en-US" sz="2800" b="1" dirty="0">
                <a:latin typeface="Times New Roman" panose="02020603050405020304" pitchFamily="18" charset="0"/>
                <a:ea typeface="Abel"/>
                <a:cs typeface="Times New Roman" panose="02020603050405020304" pitchFamily="18" charset="0"/>
                <a:sym typeface="Abel"/>
              </a:rPr>
              <a:t>Báo cáo Lệnh sản xuất</a:t>
            </a: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p:nvPr/>
        </p:nvPicPr>
        <p:blipFill>
          <a:blip r:embed="rId3"/>
          <a:stretch>
            <a:fillRect/>
          </a:stretch>
        </p:blipFill>
        <p:spPr>
          <a:xfrm>
            <a:off x="505854" y="800063"/>
            <a:ext cx="7534422" cy="3621330"/>
          </a:xfrm>
          <a:prstGeom prst="rect">
            <a:avLst/>
          </a:prstGeom>
        </p:spPr>
      </p:pic>
    </p:spTree>
    <p:extLst>
      <p:ext uri="{BB962C8B-B14F-4D97-AF65-F5344CB8AC3E}">
        <p14:creationId xmlns:p14="http://schemas.microsoft.com/office/powerpoint/2010/main" val="214494902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2"/>
          <p:cNvSpPr txBox="1">
            <a:spLocks noGrp="1"/>
          </p:cNvSpPr>
          <p:nvPr>
            <p:ph type="title"/>
          </p:nvPr>
        </p:nvSpPr>
        <p:spPr>
          <a:xfrm>
            <a:off x="3490856" y="2927618"/>
            <a:ext cx="5567979" cy="2576145"/>
          </a:xfrm>
          <a:prstGeom prst="rect">
            <a:avLst/>
          </a:prstGeom>
        </p:spPr>
        <p:txBody>
          <a:bodyPr spcFirstLastPara="1" wrap="square" lIns="91425" tIns="91425" rIns="91425" bIns="91425" anchor="ctr" anchorCtr="0">
            <a:noAutofit/>
          </a:bodyPr>
          <a:lstStyle/>
          <a:p>
            <a:pPr marL="400050" indent="-400050" algn="l" fontAlgn="base">
              <a:buFont typeface="Wingdings" pitchFamily="2" charset="2"/>
              <a:buChar char="v"/>
            </a:pPr>
            <a:r>
              <a:rPr lang="vi-VN" sz="2400" b="0" dirty="0">
                <a:latin typeface="Times New Roman" panose="02020603050405020304" pitchFamily="18" charset="0"/>
                <a:cs typeface="Times New Roman" panose="02020603050405020304" pitchFamily="18" charset="0"/>
              </a:rPr>
              <a:t>Lĩnh vực hoạt động kinh doanh chủ yếu của Công ty là sản xuất và phân phối các sản phẩm diệt côn trùng gia dụng và</a:t>
            </a:r>
            <a:r>
              <a:rPr lang="vi-VN" sz="2400" b="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sz="2400" dirty="0">
              <a:latin typeface="Times New Roman" pitchFamily="18" charset="0"/>
              <a:cs typeface="Times New Roman" pitchFamily="18" charset="0"/>
            </a:endParaRPr>
          </a:p>
        </p:txBody>
      </p:sp>
      <p:sp>
        <p:nvSpPr>
          <p:cNvPr id="477" name="Google Shape;477;p42"/>
          <p:cNvSpPr txBox="1">
            <a:spLocks noGrp="1"/>
          </p:cNvSpPr>
          <p:nvPr>
            <p:ph type="subTitle" idx="1"/>
          </p:nvPr>
        </p:nvSpPr>
        <p:spPr>
          <a:xfrm>
            <a:off x="3345644" y="1051491"/>
            <a:ext cx="5798356" cy="2272623"/>
          </a:xfrm>
          <a:prstGeom prst="rect">
            <a:avLst/>
          </a:prstGeom>
        </p:spPr>
        <p:txBody>
          <a:bodyPr spcFirstLastPara="1" wrap="square" lIns="91425" tIns="91425" rIns="91425" bIns="91425" anchor="t" anchorCtr="0">
            <a:noAutofit/>
          </a:bodyPr>
          <a:lstStyle/>
          <a:p>
            <a:pPr marL="0" indent="0" algn="l"/>
            <a:endParaRPr lang="en-US" sz="1800" dirty="0" smtClean="0">
              <a:latin typeface="Times New Roman" panose="02020603050405020304" pitchFamily="18" charset="0"/>
              <a:cs typeface="Times New Roman" panose="02020603050405020304" pitchFamily="18" charset="0"/>
            </a:endParaRPr>
          </a:p>
          <a:p>
            <a:pPr marL="342900" lvl="0"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Công ty TNHH SX TM Công nghiệp A.V.A.L được thành lập vào ngày 01/03/2000, số giấy phép đăng ký kinh doanh: 4102000321 cấp tại sở kế hoạch và đầu tư tp HCM </a:t>
            </a:r>
            <a:endParaRPr sz="1800" dirty="0">
              <a:latin typeface="Times New Roman" panose="02020603050405020304" pitchFamily="18" charset="0"/>
              <a:cs typeface="Times New Roman" panose="02020603050405020304" pitchFamily="18" charset="0"/>
            </a:endParaRPr>
          </a:p>
        </p:txBody>
      </p:sp>
      <p:sp>
        <p:nvSpPr>
          <p:cNvPr id="2" name="Rectangle 1"/>
          <p:cNvSpPr/>
          <p:nvPr/>
        </p:nvSpPr>
        <p:spPr>
          <a:xfrm>
            <a:off x="-279699" y="89554"/>
            <a:ext cx="7541111" cy="1200329"/>
          </a:xfrm>
          <a:prstGeom prst="rect">
            <a:avLst/>
          </a:prstGeom>
        </p:spPr>
        <p:txBody>
          <a:bodyPr wrap="square">
            <a:spAutoFit/>
          </a:bodyPr>
          <a:lstStyle/>
          <a:p>
            <a:pPr algn="ctr"/>
            <a:r>
              <a:rPr lang="en-US" sz="3600" b="1" dirty="0">
                <a:solidFill>
                  <a:schemeClr val="tx1"/>
                </a:solidFill>
              </a:rPr>
              <a:t>G</a:t>
            </a:r>
            <a:r>
              <a:rPr lang="en" sz="3600" b="1" dirty="0">
                <a:solidFill>
                  <a:schemeClr val="tx1"/>
                </a:solidFill>
              </a:rPr>
              <a:t>iới thiệu chung về doanh </a:t>
            </a:r>
            <a:r>
              <a:rPr lang="en" sz="3600" b="1" dirty="0" smtClean="0">
                <a:solidFill>
                  <a:schemeClr val="tx1"/>
                </a:solidFill>
              </a:rPr>
              <a:t>nghiệp</a:t>
            </a:r>
            <a:endParaRPr lang="en" sz="3600" b="1" dirty="0">
              <a:solidFill>
                <a:schemeClr val="tx1"/>
              </a:solidFill>
            </a:endParaRPr>
          </a:p>
        </p:txBody>
      </p:sp>
      <p:pic>
        <p:nvPicPr>
          <p:cNvPr id="1026" name="Picture 2" descr="Công ty TNHH SX - TM Công Nghiệp A.V.A.L (A.V.A.L CO.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27" y="1947132"/>
            <a:ext cx="3812183" cy="1807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76"/>
                                        </p:tgtEl>
                                        <p:attrNameLst>
                                          <p:attrName>style.visibility</p:attrName>
                                        </p:attrNameLst>
                                      </p:cBhvr>
                                      <p:to>
                                        <p:strVal val="visible"/>
                                      </p:to>
                                    </p:set>
                                    <p:anim calcmode="lin" valueType="num">
                                      <p:cBhvr>
                                        <p:cTn id="7" dur="500" fill="hold"/>
                                        <p:tgtEl>
                                          <p:spTgt spid="476"/>
                                        </p:tgtEl>
                                        <p:attrNameLst>
                                          <p:attrName>ppt_w</p:attrName>
                                        </p:attrNameLst>
                                      </p:cBhvr>
                                      <p:tavLst>
                                        <p:tav tm="0">
                                          <p:val>
                                            <p:fltVal val="0"/>
                                          </p:val>
                                        </p:tav>
                                        <p:tav tm="100000">
                                          <p:val>
                                            <p:strVal val="#ppt_w"/>
                                          </p:val>
                                        </p:tav>
                                      </p:tavLst>
                                    </p:anim>
                                    <p:anim calcmode="lin" valueType="num">
                                      <p:cBhvr>
                                        <p:cTn id="8" dur="500" fill="hold"/>
                                        <p:tgtEl>
                                          <p:spTgt spid="476"/>
                                        </p:tgtEl>
                                        <p:attrNameLst>
                                          <p:attrName>ppt_h</p:attrName>
                                        </p:attrNameLst>
                                      </p:cBhvr>
                                      <p:tavLst>
                                        <p:tav tm="0">
                                          <p:val>
                                            <p:fltVal val="0"/>
                                          </p:val>
                                        </p:tav>
                                        <p:tav tm="100000">
                                          <p:val>
                                            <p:strVal val="#ppt_h"/>
                                          </p:val>
                                        </p:tav>
                                      </p:tavLst>
                                    </p:anim>
                                    <p:animEffect transition="in" filter="fade">
                                      <p:cBhvr>
                                        <p:cTn id="9" dur="500"/>
                                        <p:tgtEl>
                                          <p:spTgt spid="47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77">
                                            <p:txEl>
                                              <p:pRg st="1" end="1"/>
                                            </p:txEl>
                                          </p:spTgt>
                                        </p:tgtEl>
                                        <p:attrNameLst>
                                          <p:attrName>style.visibility</p:attrName>
                                        </p:attrNameLst>
                                      </p:cBhvr>
                                      <p:to>
                                        <p:strVal val="visible"/>
                                      </p:to>
                                    </p:set>
                                    <p:anim calcmode="lin" valueType="num">
                                      <p:cBhvr>
                                        <p:cTn id="14" dur="500" fill="hold"/>
                                        <p:tgtEl>
                                          <p:spTgt spid="47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7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 grpId="0"/>
      <p:bldP spid="47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661417" y="165326"/>
            <a:ext cx="4870200" cy="504544"/>
          </a:xfrm>
          <a:prstGeom prst="rect">
            <a:avLst/>
          </a:prstGeom>
        </p:spPr>
        <p:txBody>
          <a:bodyPr spcFirstLastPara="1" wrap="square" lIns="91425" tIns="91425" rIns="91425" bIns="91425" anchor="ctr" anchorCtr="0">
            <a:noAutofit/>
          </a:bodyPr>
          <a:lstStyle/>
          <a:p>
            <a:pPr lvl="0"/>
            <a:r>
              <a:rPr lang="en-US" sz="2800" b="1" dirty="0">
                <a:latin typeface="Times New Roman" panose="02020603050405020304" pitchFamily="18" charset="0"/>
                <a:ea typeface="Abel"/>
                <a:cs typeface="Times New Roman" panose="02020603050405020304" pitchFamily="18" charset="0"/>
                <a:sym typeface="Abel"/>
              </a:rPr>
              <a:t>Báo cáo Work Orders</a:t>
            </a: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p:nvPr/>
        </p:nvPicPr>
        <p:blipFill>
          <a:blip r:embed="rId3"/>
          <a:stretch>
            <a:fillRect/>
          </a:stretch>
        </p:blipFill>
        <p:spPr>
          <a:xfrm>
            <a:off x="290455" y="764435"/>
            <a:ext cx="8261873" cy="3646199"/>
          </a:xfrm>
          <a:prstGeom prst="rect">
            <a:avLst/>
          </a:prstGeom>
        </p:spPr>
      </p:pic>
    </p:spTree>
    <p:extLst>
      <p:ext uri="{BB962C8B-B14F-4D97-AF65-F5344CB8AC3E}">
        <p14:creationId xmlns:p14="http://schemas.microsoft.com/office/powerpoint/2010/main" val="1475968317"/>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261" y="1239554"/>
            <a:ext cx="6287520" cy="2686988"/>
          </a:xfrm>
        </p:spPr>
        <p:txBody>
          <a:bodyPr/>
          <a:lstStyle/>
          <a:p>
            <a:pPr algn="ctr"/>
            <a:r>
              <a:rPr lang="en-US" sz="5400" dirty="0" smtClean="0">
                <a:latin typeface="Times New Roman" pitchFamily="18" charset="0"/>
                <a:cs typeface="Times New Roman" pitchFamily="18" charset="0"/>
              </a:rPr>
              <a:t>THANK YOU FOR LISTENING</a:t>
            </a:r>
            <a:br>
              <a:rPr lang="en-US" sz="54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Team 9</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4217290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Google Shape;477;p42"/>
          <p:cNvSpPr txBox="1">
            <a:spLocks noGrp="1"/>
          </p:cNvSpPr>
          <p:nvPr>
            <p:ph type="subTitle" idx="1"/>
          </p:nvPr>
        </p:nvSpPr>
        <p:spPr>
          <a:xfrm>
            <a:off x="4099257" y="556202"/>
            <a:ext cx="5044743" cy="4360043"/>
          </a:xfrm>
          <a:prstGeom prst="rect">
            <a:avLst/>
          </a:prstGeom>
        </p:spPr>
        <p:txBody>
          <a:bodyPr spcFirstLastPara="1" wrap="square" lIns="91425" tIns="91425" rIns="91425" bIns="91425" anchor="t" anchorCtr="0">
            <a:noAutofit/>
          </a:bodyPr>
          <a:lstStyle/>
          <a:p>
            <a:pPr marL="0" indent="0" algn="l"/>
            <a:endParaRPr lang="en-US" sz="2400" dirty="0" smtClean="0">
              <a:latin typeface="Times New Roman" panose="02020603050405020304" pitchFamily="18" charset="0"/>
              <a:cs typeface="Times New Roman" panose="02020603050405020304" pitchFamily="18" charset="0"/>
            </a:endParaRPr>
          </a:p>
          <a:p>
            <a:pPr marL="0" lvl="0" indent="0" algn="l"/>
            <a:r>
              <a:rPr lang="en-US" sz="3200" dirty="0" smtClean="0">
                <a:latin typeface="Times New Roman" panose="02020603050405020304" pitchFamily="18" charset="0"/>
                <a:cs typeface="Times New Roman" panose="02020603050405020304" pitchFamily="18" charset="0"/>
              </a:rPr>
              <a:t>Sứ mệnh: </a:t>
            </a:r>
            <a:r>
              <a:rPr lang="en-US" sz="2400" dirty="0">
                <a:latin typeface="Times New Roman" panose="02020603050405020304" pitchFamily="18" charset="0"/>
                <a:cs typeface="Times New Roman" panose="02020603050405020304" pitchFamily="18" charset="0"/>
              </a:rPr>
              <a:t>Aval mang đến những sản phẩm chất lượng bằng trách nhiệm, trái tim và tình yêu đối với cuộc sống con người </a:t>
            </a:r>
            <a:endParaRPr lang="en-US" sz="2400" dirty="0" smtClean="0">
              <a:latin typeface="Times New Roman" panose="02020603050405020304" pitchFamily="18" charset="0"/>
              <a:cs typeface="Times New Roman" panose="02020603050405020304" pitchFamily="18" charset="0"/>
            </a:endParaRPr>
          </a:p>
          <a:p>
            <a:pPr marL="0" lvl="0" indent="0" algn="l"/>
            <a:endParaRPr lang="en-US" sz="2400" dirty="0" smtClean="0">
              <a:latin typeface="Times New Roman" panose="02020603050405020304" pitchFamily="18" charset="0"/>
              <a:cs typeface="Times New Roman" panose="02020603050405020304" pitchFamily="18" charset="0"/>
            </a:endParaRPr>
          </a:p>
          <a:p>
            <a:pPr marL="0" indent="0" algn="l"/>
            <a:r>
              <a:rPr lang="en-US" sz="3200" dirty="0" smtClean="0">
                <a:latin typeface="Times New Roman" panose="02020603050405020304" pitchFamily="18" charset="0"/>
                <a:cs typeface="Times New Roman" panose="02020603050405020304" pitchFamily="18" charset="0"/>
              </a:rPr>
              <a:t>Tầm nhìn: </a:t>
            </a:r>
            <a:r>
              <a:rPr lang="en-US" sz="2400" dirty="0">
                <a:latin typeface="Times New Roman" panose="02020603050405020304" pitchFamily="18" charset="0"/>
                <a:cs typeface="Times New Roman" panose="02020603050405020304" pitchFamily="18" charset="0"/>
              </a:rPr>
              <a:t>Phấn đấu vươn lên thành doanh nghiệp hành đầu Việt Nam về sản xuất chất diệt trùng và tẩy rửa, đủ sức canh tranh và hội nhập quốc </a:t>
            </a:r>
            <a:r>
              <a:rPr lang="en-US" sz="2400" dirty="0" smtClean="0">
                <a:latin typeface="Times New Roman" panose="02020603050405020304" pitchFamily="18" charset="0"/>
                <a:cs typeface="Times New Roman" panose="02020603050405020304" pitchFamily="18" charset="0"/>
              </a:rPr>
              <a:t>tế</a:t>
            </a:r>
          </a:p>
          <a:p>
            <a:pPr marL="0" indent="0" algn="l"/>
            <a:endParaRPr lang="en-US" sz="2400" dirty="0">
              <a:latin typeface="Times New Roman" panose="02020603050405020304" pitchFamily="18" charset="0"/>
              <a:cs typeface="Times New Roman" panose="02020603050405020304" pitchFamily="18" charset="0"/>
            </a:endParaRPr>
          </a:p>
          <a:p>
            <a:pPr marL="0" lvl="0" indent="0" algn="l"/>
            <a:endParaRPr lang="en-US" sz="2400" dirty="0" smtClean="0">
              <a:latin typeface="Times New Roman" panose="02020603050405020304" pitchFamily="18" charset="0"/>
              <a:cs typeface="Times New Roman" panose="02020603050405020304" pitchFamily="18" charset="0"/>
            </a:endParaRPr>
          </a:p>
          <a:p>
            <a:pPr marL="0" lvl="0" indent="0" algn="l"/>
            <a:endParaRPr lang="en-US" sz="2400" dirty="0">
              <a:latin typeface="Times New Roman" panose="02020603050405020304" pitchFamily="18" charset="0"/>
              <a:cs typeface="Times New Roman" panose="02020603050405020304" pitchFamily="18" charset="0"/>
            </a:endParaRPr>
          </a:p>
          <a:p>
            <a:pPr marL="0" lvl="0" indent="0" algn="l"/>
            <a:endParaRPr sz="2400" dirty="0">
              <a:latin typeface="Times New Roman" panose="02020603050405020304" pitchFamily="18" charset="0"/>
              <a:cs typeface="Times New Roman" panose="02020603050405020304" pitchFamily="18" charset="0"/>
            </a:endParaRPr>
          </a:p>
        </p:txBody>
      </p:sp>
      <p:sp>
        <p:nvSpPr>
          <p:cNvPr id="2" name="Rectangle 1"/>
          <p:cNvSpPr/>
          <p:nvPr/>
        </p:nvSpPr>
        <p:spPr>
          <a:xfrm>
            <a:off x="553530" y="233037"/>
            <a:ext cx="6838732" cy="646331"/>
          </a:xfrm>
          <a:prstGeom prst="rect">
            <a:avLst/>
          </a:prstGeom>
        </p:spPr>
        <p:txBody>
          <a:bodyPr wrap="none">
            <a:spAutoFit/>
          </a:bodyPr>
          <a:lstStyle/>
          <a:p>
            <a:r>
              <a:rPr lang="en-US" sz="3600" b="1" dirty="0">
                <a:solidFill>
                  <a:schemeClr val="tx1"/>
                </a:solidFill>
                <a:latin typeface="Times New Roman" panose="02020603050405020304" pitchFamily="18" charset="0"/>
                <a:cs typeface="Times New Roman" panose="02020603050405020304" pitchFamily="18" charset="0"/>
              </a:rPr>
              <a:t>G</a:t>
            </a:r>
            <a:r>
              <a:rPr lang="en" sz="3600" b="1" dirty="0">
                <a:solidFill>
                  <a:schemeClr val="tx1"/>
                </a:solidFill>
                <a:latin typeface="Times New Roman" panose="02020603050405020304" pitchFamily="18" charset="0"/>
                <a:cs typeface="Times New Roman" panose="02020603050405020304" pitchFamily="18" charset="0"/>
              </a:rPr>
              <a:t>iới thiệu chung về doanh </a:t>
            </a:r>
            <a:r>
              <a:rPr lang="en" sz="3600" b="1" dirty="0" smtClean="0">
                <a:solidFill>
                  <a:schemeClr val="tx1"/>
                </a:solidFill>
                <a:latin typeface="Times New Roman" panose="02020603050405020304" pitchFamily="18" charset="0"/>
                <a:cs typeface="Times New Roman" panose="02020603050405020304" pitchFamily="18" charset="0"/>
              </a:rPr>
              <a:t>nghiệp</a:t>
            </a:r>
            <a:endParaRPr lang="en" sz="3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Công ty TNHH SX - TM Công Nghiệp A.V.A.L (A.V.A.L CO.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36" y="1170449"/>
            <a:ext cx="3952827" cy="1873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4342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77">
                                            <p:txEl>
                                              <p:pRg st="1" end="1"/>
                                            </p:txEl>
                                          </p:spTgt>
                                        </p:tgtEl>
                                        <p:attrNameLst>
                                          <p:attrName>style.visibility</p:attrName>
                                        </p:attrNameLst>
                                      </p:cBhvr>
                                      <p:to>
                                        <p:strVal val="visible"/>
                                      </p:to>
                                    </p:set>
                                    <p:anim calcmode="lin" valueType="num">
                                      <p:cBhvr>
                                        <p:cTn id="7" dur="500" fill="hold"/>
                                        <p:tgtEl>
                                          <p:spTgt spid="47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7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7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77">
                                            <p:txEl>
                                              <p:pRg st="3" end="3"/>
                                            </p:txEl>
                                          </p:spTgt>
                                        </p:tgtEl>
                                        <p:attrNameLst>
                                          <p:attrName>style.visibility</p:attrName>
                                        </p:attrNameLst>
                                      </p:cBhvr>
                                      <p:to>
                                        <p:strVal val="visible"/>
                                      </p:to>
                                    </p:set>
                                    <p:anim calcmode="lin" valueType="num">
                                      <p:cBhvr>
                                        <p:cTn id="14" dur="500" fill="hold"/>
                                        <p:tgtEl>
                                          <p:spTgt spid="477">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477">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4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กลุ่ม 28"/>
          <p:cNvGrpSpPr/>
          <p:nvPr/>
        </p:nvGrpSpPr>
        <p:grpSpPr>
          <a:xfrm>
            <a:off x="3555146" y="706776"/>
            <a:ext cx="2310768" cy="2280155"/>
            <a:chOff x="7333448" y="2384357"/>
            <a:chExt cx="4944926" cy="5696854"/>
          </a:xfrm>
        </p:grpSpPr>
        <p:sp>
          <p:nvSpPr>
            <p:cNvPr id="156" name="Freeform 6"/>
            <p:cNvSpPr>
              <a:spLocks/>
            </p:cNvSpPr>
            <p:nvPr/>
          </p:nvSpPr>
          <p:spPr bwMode="auto">
            <a:xfrm>
              <a:off x="7333448" y="2384357"/>
              <a:ext cx="4944926" cy="5696854"/>
            </a:xfrm>
            <a:custGeom>
              <a:avLst/>
              <a:gdLst>
                <a:gd name="T0" fmla="*/ 2499 w 2499"/>
                <a:gd name="T1" fmla="*/ 2156 h 2879"/>
                <a:gd name="T2" fmla="*/ 1243 w 2499"/>
                <a:gd name="T3" fmla="*/ 2879 h 2879"/>
                <a:gd name="T4" fmla="*/ 0 w 2499"/>
                <a:gd name="T5" fmla="*/ 2156 h 2879"/>
                <a:gd name="T6" fmla="*/ 0 w 2499"/>
                <a:gd name="T7" fmla="*/ 723 h 2879"/>
                <a:gd name="T8" fmla="*/ 1243 w 2499"/>
                <a:gd name="T9" fmla="*/ 0 h 2879"/>
                <a:gd name="T10" fmla="*/ 2499 w 2499"/>
                <a:gd name="T11" fmla="*/ 723 h 2879"/>
                <a:gd name="T12" fmla="*/ 2499 w 2499"/>
                <a:gd name="T13" fmla="*/ 2156 h 2879"/>
              </a:gdLst>
              <a:ahLst/>
              <a:cxnLst>
                <a:cxn ang="0">
                  <a:pos x="T0" y="T1"/>
                </a:cxn>
                <a:cxn ang="0">
                  <a:pos x="T2" y="T3"/>
                </a:cxn>
                <a:cxn ang="0">
                  <a:pos x="T4" y="T5"/>
                </a:cxn>
                <a:cxn ang="0">
                  <a:pos x="T6" y="T7"/>
                </a:cxn>
                <a:cxn ang="0">
                  <a:pos x="T8" y="T9"/>
                </a:cxn>
                <a:cxn ang="0">
                  <a:pos x="T10" y="T11"/>
                </a:cxn>
                <a:cxn ang="0">
                  <a:pos x="T12" y="T13"/>
                </a:cxn>
              </a:cxnLst>
              <a:rect l="0" t="0" r="r" b="b"/>
              <a:pathLst>
                <a:path w="2499" h="2879">
                  <a:moveTo>
                    <a:pt x="2499" y="2156"/>
                  </a:moveTo>
                  <a:lnTo>
                    <a:pt x="1243" y="2879"/>
                  </a:lnTo>
                  <a:lnTo>
                    <a:pt x="0" y="2156"/>
                  </a:lnTo>
                  <a:lnTo>
                    <a:pt x="0" y="723"/>
                  </a:lnTo>
                  <a:lnTo>
                    <a:pt x="1243" y="0"/>
                  </a:lnTo>
                  <a:lnTo>
                    <a:pt x="2499" y="723"/>
                  </a:lnTo>
                  <a:lnTo>
                    <a:pt x="2499" y="215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57" name="กลุ่ม 27"/>
            <p:cNvGrpSpPr/>
            <p:nvPr/>
          </p:nvGrpSpPr>
          <p:grpSpPr>
            <a:xfrm>
              <a:off x="7572785" y="3983797"/>
              <a:ext cx="4292345" cy="3671141"/>
              <a:chOff x="7614675" y="3983797"/>
              <a:chExt cx="4292345" cy="3671141"/>
            </a:xfrm>
          </p:grpSpPr>
          <p:sp>
            <p:nvSpPr>
              <p:cNvPr id="161" name="TextBox 160"/>
              <p:cNvSpPr txBox="1"/>
              <p:nvPr/>
            </p:nvSpPr>
            <p:spPr>
              <a:xfrm>
                <a:off x="7967749" y="6439680"/>
                <a:ext cx="3939271" cy="1215258"/>
              </a:xfrm>
              <a:prstGeom prst="rect">
                <a:avLst/>
              </a:prstGeom>
              <a:noFill/>
            </p:spPr>
            <p:txBody>
              <a:bodyPr wrap="square" rtlCol="0" anchor="ctr" anchorCtr="0">
                <a:spAutoFit/>
              </a:bodyPr>
              <a:lstStyle/>
              <a:p>
                <a:pPr algn="ctr"/>
                <a:endParaRPr lang="en-US" sz="2400" b="1" dirty="0">
                  <a:solidFill>
                    <a:schemeClr val="bg1"/>
                  </a:solidFill>
                  <a:latin typeface="Lato Black" charset="0"/>
                  <a:ea typeface="Lato Black" charset="0"/>
                  <a:cs typeface="Lato Black" charset="0"/>
                </a:endParaRPr>
              </a:p>
            </p:txBody>
          </p:sp>
          <p:sp>
            <p:nvSpPr>
              <p:cNvPr id="162" name="TextBox 30"/>
              <p:cNvSpPr txBox="1">
                <a:spLocks noChangeArrowheads="1"/>
              </p:cNvSpPr>
              <p:nvPr/>
            </p:nvSpPr>
            <p:spPr bwMode="auto">
              <a:xfrm>
                <a:off x="7614675" y="3983797"/>
                <a:ext cx="4149110" cy="137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30000"/>
                  </a:lnSpc>
                </a:pPr>
                <a:endParaRPr lang="en-US" sz="2400" dirty="0">
                  <a:solidFill>
                    <a:schemeClr val="bg1"/>
                  </a:solidFill>
                  <a:latin typeface="Lato" pitchFamily="34" charset="0"/>
                  <a:ea typeface="Lato" pitchFamily="34" charset="0"/>
                  <a:cs typeface="Lato" pitchFamily="34" charset="0"/>
                </a:endParaRPr>
              </a:p>
            </p:txBody>
          </p:sp>
          <p:sp>
            <p:nvSpPr>
              <p:cNvPr id="163" name="Rectangle 12"/>
              <p:cNvSpPr>
                <a:spLocks noChangeArrowheads="1"/>
              </p:cNvSpPr>
              <p:nvPr/>
            </p:nvSpPr>
            <p:spPr bwMode="auto">
              <a:xfrm>
                <a:off x="8716599" y="4979194"/>
                <a:ext cx="2441575" cy="5000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158" name="กลุ่ม 87"/>
            <p:cNvGrpSpPr/>
            <p:nvPr/>
          </p:nvGrpSpPr>
          <p:grpSpPr>
            <a:xfrm>
              <a:off x="9376747" y="3352800"/>
              <a:ext cx="723900" cy="400050"/>
              <a:chOff x="17619663" y="4157663"/>
              <a:chExt cx="723900" cy="400050"/>
            </a:xfrm>
            <a:solidFill>
              <a:schemeClr val="bg1"/>
            </a:solidFill>
          </p:grpSpPr>
          <p:sp>
            <p:nvSpPr>
              <p:cNvPr id="159" name="Freeform 79"/>
              <p:cNvSpPr>
                <a:spLocks noEditPoints="1"/>
              </p:cNvSpPr>
              <p:nvPr/>
            </p:nvSpPr>
            <p:spPr bwMode="auto">
              <a:xfrm>
                <a:off x="17619663" y="4157663"/>
                <a:ext cx="723900" cy="400050"/>
              </a:xfrm>
              <a:custGeom>
                <a:avLst/>
                <a:gdLst>
                  <a:gd name="T0" fmla="*/ 76 w 76"/>
                  <a:gd name="T1" fmla="*/ 21 h 42"/>
                  <a:gd name="T2" fmla="*/ 76 w 76"/>
                  <a:gd name="T3" fmla="*/ 21 h 42"/>
                  <a:gd name="T4" fmla="*/ 76 w 76"/>
                  <a:gd name="T5" fmla="*/ 21 h 42"/>
                  <a:gd name="T6" fmla="*/ 76 w 76"/>
                  <a:gd name="T7" fmla="*/ 21 h 42"/>
                  <a:gd name="T8" fmla="*/ 76 w 76"/>
                  <a:gd name="T9" fmla="*/ 20 h 42"/>
                  <a:gd name="T10" fmla="*/ 76 w 76"/>
                  <a:gd name="T11" fmla="*/ 20 h 42"/>
                  <a:gd name="T12" fmla="*/ 76 w 76"/>
                  <a:gd name="T13" fmla="*/ 20 h 42"/>
                  <a:gd name="T14" fmla="*/ 55 w 76"/>
                  <a:gd name="T15" fmla="*/ 3 h 42"/>
                  <a:gd name="T16" fmla="*/ 47 w 76"/>
                  <a:gd name="T17" fmla="*/ 1 h 42"/>
                  <a:gd name="T18" fmla="*/ 39 w 76"/>
                  <a:gd name="T19" fmla="*/ 0 h 42"/>
                  <a:gd name="T20" fmla="*/ 38 w 76"/>
                  <a:gd name="T21" fmla="*/ 0 h 42"/>
                  <a:gd name="T22" fmla="*/ 38 w 76"/>
                  <a:gd name="T23" fmla="*/ 0 h 42"/>
                  <a:gd name="T24" fmla="*/ 20 w 76"/>
                  <a:gd name="T25" fmla="*/ 4 h 42"/>
                  <a:gd name="T26" fmla="*/ 0 w 76"/>
                  <a:gd name="T27" fmla="*/ 20 h 42"/>
                  <a:gd name="T28" fmla="*/ 0 w 76"/>
                  <a:gd name="T29" fmla="*/ 20 h 42"/>
                  <a:gd name="T30" fmla="*/ 0 w 76"/>
                  <a:gd name="T31" fmla="*/ 20 h 42"/>
                  <a:gd name="T32" fmla="*/ 0 w 76"/>
                  <a:gd name="T33" fmla="*/ 21 h 42"/>
                  <a:gd name="T34" fmla="*/ 0 w 76"/>
                  <a:gd name="T35" fmla="*/ 21 h 42"/>
                  <a:gd name="T36" fmla="*/ 0 w 76"/>
                  <a:gd name="T37" fmla="*/ 21 h 42"/>
                  <a:gd name="T38" fmla="*/ 0 w 76"/>
                  <a:gd name="T39" fmla="*/ 21 h 42"/>
                  <a:gd name="T40" fmla="*/ 0 w 76"/>
                  <a:gd name="T41" fmla="*/ 22 h 42"/>
                  <a:gd name="T42" fmla="*/ 0 w 76"/>
                  <a:gd name="T43" fmla="*/ 22 h 42"/>
                  <a:gd name="T44" fmla="*/ 37 w 76"/>
                  <a:gd name="T45" fmla="*/ 42 h 42"/>
                  <a:gd name="T46" fmla="*/ 38 w 76"/>
                  <a:gd name="T47" fmla="*/ 42 h 42"/>
                  <a:gd name="T48" fmla="*/ 76 w 76"/>
                  <a:gd name="T49" fmla="*/ 22 h 42"/>
                  <a:gd name="T50" fmla="*/ 76 w 76"/>
                  <a:gd name="T51" fmla="*/ 22 h 42"/>
                  <a:gd name="T52" fmla="*/ 76 w 76"/>
                  <a:gd name="T53" fmla="*/ 21 h 42"/>
                  <a:gd name="T54" fmla="*/ 58 w 76"/>
                  <a:gd name="T55" fmla="*/ 11 h 42"/>
                  <a:gd name="T56" fmla="*/ 38 w 76"/>
                  <a:gd name="T57" fmla="*/ 31 h 42"/>
                  <a:gd name="T58" fmla="*/ 18 w 76"/>
                  <a:gd name="T59" fmla="*/ 11 h 42"/>
                  <a:gd name="T60" fmla="*/ 22 w 76"/>
                  <a:gd name="T61" fmla="*/ 7 h 42"/>
                  <a:gd name="T62" fmla="*/ 38 w 76"/>
                  <a:gd name="T63" fmla="*/ 3 h 42"/>
                  <a:gd name="T64" fmla="*/ 47 w 76"/>
                  <a:gd name="T65" fmla="*/ 4 h 42"/>
                  <a:gd name="T66" fmla="*/ 52 w 76"/>
                  <a:gd name="T67" fmla="*/ 5 h 42"/>
                  <a:gd name="T68" fmla="*/ 58 w 76"/>
                  <a:gd name="T69" fmla="*/ 11 h 42"/>
                  <a:gd name="T70" fmla="*/ 38 w 76"/>
                  <a:gd name="T71" fmla="*/ 39 h 42"/>
                  <a:gd name="T72" fmla="*/ 3 w 76"/>
                  <a:gd name="T73" fmla="*/ 21 h 42"/>
                  <a:gd name="T74" fmla="*/ 15 w 76"/>
                  <a:gd name="T75" fmla="*/ 11 h 42"/>
                  <a:gd name="T76" fmla="*/ 15 w 76"/>
                  <a:gd name="T77" fmla="*/ 11 h 42"/>
                  <a:gd name="T78" fmla="*/ 38 w 76"/>
                  <a:gd name="T79" fmla="*/ 34 h 42"/>
                  <a:gd name="T80" fmla="*/ 61 w 76"/>
                  <a:gd name="T81" fmla="*/ 11 h 42"/>
                  <a:gd name="T82" fmla="*/ 61 w 76"/>
                  <a:gd name="T83" fmla="*/ 10 h 42"/>
                  <a:gd name="T84" fmla="*/ 73 w 76"/>
                  <a:gd name="T85" fmla="*/ 21 h 42"/>
                  <a:gd name="T86" fmla="*/ 38 w 76"/>
                  <a:gd name="T8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 h="42">
                    <a:moveTo>
                      <a:pt x="76" y="21"/>
                    </a:moveTo>
                    <a:cubicBezTo>
                      <a:pt x="76" y="21"/>
                      <a:pt x="76" y="21"/>
                      <a:pt x="76" y="21"/>
                    </a:cubicBezTo>
                    <a:cubicBezTo>
                      <a:pt x="76" y="21"/>
                      <a:pt x="76" y="21"/>
                      <a:pt x="76" y="21"/>
                    </a:cubicBezTo>
                    <a:cubicBezTo>
                      <a:pt x="76" y="21"/>
                      <a:pt x="76" y="21"/>
                      <a:pt x="76" y="21"/>
                    </a:cubicBezTo>
                    <a:cubicBezTo>
                      <a:pt x="76" y="21"/>
                      <a:pt x="76" y="20"/>
                      <a:pt x="76" y="20"/>
                    </a:cubicBezTo>
                    <a:cubicBezTo>
                      <a:pt x="76" y="20"/>
                      <a:pt x="76" y="20"/>
                      <a:pt x="76" y="20"/>
                    </a:cubicBezTo>
                    <a:cubicBezTo>
                      <a:pt x="76" y="20"/>
                      <a:pt x="76" y="20"/>
                      <a:pt x="76" y="20"/>
                    </a:cubicBezTo>
                    <a:cubicBezTo>
                      <a:pt x="69" y="12"/>
                      <a:pt x="62" y="7"/>
                      <a:pt x="55" y="3"/>
                    </a:cubicBezTo>
                    <a:cubicBezTo>
                      <a:pt x="52" y="2"/>
                      <a:pt x="50" y="1"/>
                      <a:pt x="47" y="1"/>
                    </a:cubicBezTo>
                    <a:cubicBezTo>
                      <a:pt x="44" y="0"/>
                      <a:pt x="42" y="0"/>
                      <a:pt x="39" y="0"/>
                    </a:cubicBezTo>
                    <a:cubicBezTo>
                      <a:pt x="39" y="0"/>
                      <a:pt x="39" y="0"/>
                      <a:pt x="38" y="0"/>
                    </a:cubicBezTo>
                    <a:cubicBezTo>
                      <a:pt x="38" y="0"/>
                      <a:pt x="38" y="0"/>
                      <a:pt x="38" y="0"/>
                    </a:cubicBezTo>
                    <a:cubicBezTo>
                      <a:pt x="31" y="0"/>
                      <a:pt x="25" y="2"/>
                      <a:pt x="20" y="4"/>
                    </a:cubicBezTo>
                    <a:cubicBezTo>
                      <a:pt x="8" y="10"/>
                      <a:pt x="1" y="19"/>
                      <a:pt x="0" y="20"/>
                    </a:cubicBezTo>
                    <a:cubicBezTo>
                      <a:pt x="0" y="20"/>
                      <a:pt x="0" y="20"/>
                      <a:pt x="0" y="20"/>
                    </a:cubicBezTo>
                    <a:cubicBezTo>
                      <a:pt x="0" y="20"/>
                      <a:pt x="0" y="20"/>
                      <a:pt x="0" y="20"/>
                    </a:cubicBezTo>
                    <a:cubicBezTo>
                      <a:pt x="0" y="21"/>
                      <a:pt x="0" y="21"/>
                      <a:pt x="0" y="21"/>
                    </a:cubicBezTo>
                    <a:cubicBezTo>
                      <a:pt x="0" y="21"/>
                      <a:pt x="0" y="21"/>
                      <a:pt x="0" y="21"/>
                    </a:cubicBezTo>
                    <a:cubicBezTo>
                      <a:pt x="0" y="21"/>
                      <a:pt x="0" y="21"/>
                      <a:pt x="0" y="21"/>
                    </a:cubicBezTo>
                    <a:cubicBezTo>
                      <a:pt x="0" y="21"/>
                      <a:pt x="0" y="21"/>
                      <a:pt x="0" y="21"/>
                    </a:cubicBezTo>
                    <a:cubicBezTo>
                      <a:pt x="0" y="22"/>
                      <a:pt x="0" y="22"/>
                      <a:pt x="0" y="22"/>
                    </a:cubicBezTo>
                    <a:cubicBezTo>
                      <a:pt x="0" y="22"/>
                      <a:pt x="0" y="22"/>
                      <a:pt x="0" y="22"/>
                    </a:cubicBezTo>
                    <a:cubicBezTo>
                      <a:pt x="12" y="35"/>
                      <a:pt x="24" y="42"/>
                      <a:pt x="37" y="42"/>
                    </a:cubicBezTo>
                    <a:cubicBezTo>
                      <a:pt x="38" y="42"/>
                      <a:pt x="38" y="42"/>
                      <a:pt x="38" y="42"/>
                    </a:cubicBezTo>
                    <a:cubicBezTo>
                      <a:pt x="60" y="42"/>
                      <a:pt x="76" y="23"/>
                      <a:pt x="76" y="22"/>
                    </a:cubicBezTo>
                    <a:cubicBezTo>
                      <a:pt x="76" y="22"/>
                      <a:pt x="76" y="22"/>
                      <a:pt x="76" y="22"/>
                    </a:cubicBezTo>
                    <a:cubicBezTo>
                      <a:pt x="76" y="22"/>
                      <a:pt x="76" y="22"/>
                      <a:pt x="76" y="21"/>
                    </a:cubicBezTo>
                    <a:close/>
                    <a:moveTo>
                      <a:pt x="58" y="11"/>
                    </a:moveTo>
                    <a:cubicBezTo>
                      <a:pt x="58" y="22"/>
                      <a:pt x="49" y="31"/>
                      <a:pt x="38" y="31"/>
                    </a:cubicBezTo>
                    <a:cubicBezTo>
                      <a:pt x="27" y="31"/>
                      <a:pt x="18" y="22"/>
                      <a:pt x="18" y="11"/>
                    </a:cubicBezTo>
                    <a:cubicBezTo>
                      <a:pt x="18" y="10"/>
                      <a:pt x="19" y="9"/>
                      <a:pt x="22" y="7"/>
                    </a:cubicBezTo>
                    <a:cubicBezTo>
                      <a:pt x="26" y="5"/>
                      <a:pt x="32" y="3"/>
                      <a:pt x="38" y="3"/>
                    </a:cubicBezTo>
                    <a:cubicBezTo>
                      <a:pt x="42" y="3"/>
                      <a:pt x="45" y="3"/>
                      <a:pt x="47" y="4"/>
                    </a:cubicBezTo>
                    <a:cubicBezTo>
                      <a:pt x="49" y="4"/>
                      <a:pt x="51" y="5"/>
                      <a:pt x="52" y="5"/>
                    </a:cubicBezTo>
                    <a:cubicBezTo>
                      <a:pt x="56" y="7"/>
                      <a:pt x="58" y="9"/>
                      <a:pt x="58" y="11"/>
                    </a:cubicBezTo>
                    <a:close/>
                    <a:moveTo>
                      <a:pt x="38" y="39"/>
                    </a:moveTo>
                    <a:cubicBezTo>
                      <a:pt x="26" y="39"/>
                      <a:pt x="14" y="33"/>
                      <a:pt x="3" y="21"/>
                    </a:cubicBezTo>
                    <a:cubicBezTo>
                      <a:pt x="5" y="19"/>
                      <a:pt x="9" y="15"/>
                      <a:pt x="15" y="11"/>
                    </a:cubicBezTo>
                    <a:cubicBezTo>
                      <a:pt x="15" y="11"/>
                      <a:pt x="15" y="11"/>
                      <a:pt x="15" y="11"/>
                    </a:cubicBezTo>
                    <a:cubicBezTo>
                      <a:pt x="15" y="24"/>
                      <a:pt x="26" y="34"/>
                      <a:pt x="38" y="34"/>
                    </a:cubicBezTo>
                    <a:cubicBezTo>
                      <a:pt x="51" y="34"/>
                      <a:pt x="61" y="24"/>
                      <a:pt x="61" y="11"/>
                    </a:cubicBezTo>
                    <a:cubicBezTo>
                      <a:pt x="61" y="11"/>
                      <a:pt x="61" y="11"/>
                      <a:pt x="61" y="10"/>
                    </a:cubicBezTo>
                    <a:cubicBezTo>
                      <a:pt x="65" y="13"/>
                      <a:pt x="69" y="17"/>
                      <a:pt x="73" y="21"/>
                    </a:cubicBezTo>
                    <a:cubicBezTo>
                      <a:pt x="70" y="25"/>
                      <a:pt x="56" y="39"/>
                      <a:pt x="3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0" name="Freeform 80"/>
              <p:cNvSpPr>
                <a:spLocks noEditPoints="1"/>
              </p:cNvSpPr>
              <p:nvPr/>
            </p:nvSpPr>
            <p:spPr bwMode="auto">
              <a:xfrm>
                <a:off x="17914938" y="4214813"/>
                <a:ext cx="133350" cy="133350"/>
              </a:xfrm>
              <a:custGeom>
                <a:avLst/>
                <a:gdLst>
                  <a:gd name="T0" fmla="*/ 7 w 14"/>
                  <a:gd name="T1" fmla="*/ 14 h 14"/>
                  <a:gd name="T2" fmla="*/ 14 w 14"/>
                  <a:gd name="T3" fmla="*/ 7 h 14"/>
                  <a:gd name="T4" fmla="*/ 7 w 14"/>
                  <a:gd name="T5" fmla="*/ 0 h 14"/>
                  <a:gd name="T6" fmla="*/ 0 w 14"/>
                  <a:gd name="T7" fmla="*/ 7 h 14"/>
                  <a:gd name="T8" fmla="*/ 7 w 14"/>
                  <a:gd name="T9" fmla="*/ 14 h 14"/>
                  <a:gd name="T10" fmla="*/ 7 w 14"/>
                  <a:gd name="T11" fmla="*/ 3 h 14"/>
                  <a:gd name="T12" fmla="*/ 11 w 14"/>
                  <a:gd name="T13" fmla="*/ 7 h 14"/>
                  <a:gd name="T14" fmla="*/ 7 w 14"/>
                  <a:gd name="T15" fmla="*/ 11 h 14"/>
                  <a:gd name="T16" fmla="*/ 3 w 14"/>
                  <a:gd name="T17" fmla="*/ 7 h 14"/>
                  <a:gd name="T18" fmla="*/ 7 w 14"/>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11" y="14"/>
                      <a:pt x="14" y="11"/>
                      <a:pt x="14" y="7"/>
                    </a:cubicBezTo>
                    <a:cubicBezTo>
                      <a:pt x="14" y="3"/>
                      <a:pt x="11" y="0"/>
                      <a:pt x="7" y="0"/>
                    </a:cubicBezTo>
                    <a:cubicBezTo>
                      <a:pt x="3" y="0"/>
                      <a:pt x="0" y="3"/>
                      <a:pt x="0" y="7"/>
                    </a:cubicBezTo>
                    <a:cubicBezTo>
                      <a:pt x="0" y="11"/>
                      <a:pt x="3" y="14"/>
                      <a:pt x="7" y="14"/>
                    </a:cubicBezTo>
                    <a:close/>
                    <a:moveTo>
                      <a:pt x="7" y="3"/>
                    </a:moveTo>
                    <a:cubicBezTo>
                      <a:pt x="9" y="3"/>
                      <a:pt x="11" y="5"/>
                      <a:pt x="11" y="7"/>
                    </a:cubicBezTo>
                    <a:cubicBezTo>
                      <a:pt x="11" y="9"/>
                      <a:pt x="9" y="11"/>
                      <a:pt x="7" y="11"/>
                    </a:cubicBezTo>
                    <a:cubicBezTo>
                      <a:pt x="5" y="11"/>
                      <a:pt x="3" y="9"/>
                      <a:pt x="3" y="7"/>
                    </a:cubicBezTo>
                    <a:cubicBezTo>
                      <a:pt x="3" y="5"/>
                      <a:pt x="5" y="3"/>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164" name="กลุ่ม 29"/>
          <p:cNvGrpSpPr/>
          <p:nvPr/>
        </p:nvGrpSpPr>
        <p:grpSpPr>
          <a:xfrm>
            <a:off x="6058503" y="705791"/>
            <a:ext cx="2137828" cy="2315048"/>
            <a:chOff x="12403035" y="2433825"/>
            <a:chExt cx="4919201" cy="5671131"/>
          </a:xfrm>
        </p:grpSpPr>
        <p:sp>
          <p:nvSpPr>
            <p:cNvPr id="165" name="Freeform 7"/>
            <p:cNvSpPr>
              <a:spLocks/>
            </p:cNvSpPr>
            <p:nvPr/>
          </p:nvSpPr>
          <p:spPr bwMode="auto">
            <a:xfrm>
              <a:off x="12403035" y="2433825"/>
              <a:ext cx="4919201" cy="5671131"/>
            </a:xfrm>
            <a:custGeom>
              <a:avLst/>
              <a:gdLst>
                <a:gd name="T0" fmla="*/ 2486 w 2486"/>
                <a:gd name="T1" fmla="*/ 2156 h 2866"/>
                <a:gd name="T2" fmla="*/ 1243 w 2486"/>
                <a:gd name="T3" fmla="*/ 2866 h 2866"/>
                <a:gd name="T4" fmla="*/ 0 w 2486"/>
                <a:gd name="T5" fmla="*/ 2156 h 2866"/>
                <a:gd name="T6" fmla="*/ 0 w 2486"/>
                <a:gd name="T7" fmla="*/ 710 h 2866"/>
                <a:gd name="T8" fmla="*/ 1243 w 2486"/>
                <a:gd name="T9" fmla="*/ 0 h 2866"/>
                <a:gd name="T10" fmla="*/ 2486 w 2486"/>
                <a:gd name="T11" fmla="*/ 710 h 2866"/>
                <a:gd name="T12" fmla="*/ 2486 w 2486"/>
                <a:gd name="T13" fmla="*/ 2156 h 2866"/>
              </a:gdLst>
              <a:ahLst/>
              <a:cxnLst>
                <a:cxn ang="0">
                  <a:pos x="T0" y="T1"/>
                </a:cxn>
                <a:cxn ang="0">
                  <a:pos x="T2" y="T3"/>
                </a:cxn>
                <a:cxn ang="0">
                  <a:pos x="T4" y="T5"/>
                </a:cxn>
                <a:cxn ang="0">
                  <a:pos x="T6" y="T7"/>
                </a:cxn>
                <a:cxn ang="0">
                  <a:pos x="T8" y="T9"/>
                </a:cxn>
                <a:cxn ang="0">
                  <a:pos x="T10" y="T11"/>
                </a:cxn>
                <a:cxn ang="0">
                  <a:pos x="T12" y="T13"/>
                </a:cxn>
              </a:cxnLst>
              <a:rect l="0" t="0" r="r" b="b"/>
              <a:pathLst>
                <a:path w="2486" h="2866">
                  <a:moveTo>
                    <a:pt x="2486" y="2156"/>
                  </a:moveTo>
                  <a:lnTo>
                    <a:pt x="1243" y="2866"/>
                  </a:lnTo>
                  <a:lnTo>
                    <a:pt x="0" y="2156"/>
                  </a:lnTo>
                  <a:lnTo>
                    <a:pt x="0" y="710"/>
                  </a:lnTo>
                  <a:lnTo>
                    <a:pt x="1243" y="0"/>
                  </a:lnTo>
                  <a:lnTo>
                    <a:pt x="2486" y="710"/>
                  </a:lnTo>
                  <a:lnTo>
                    <a:pt x="2486" y="215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66" name="กลุ่ม 54"/>
            <p:cNvGrpSpPr/>
            <p:nvPr/>
          </p:nvGrpSpPr>
          <p:grpSpPr>
            <a:xfrm>
              <a:off x="12737127" y="4979194"/>
              <a:ext cx="4149110" cy="1469814"/>
              <a:chOff x="7860327" y="4979194"/>
              <a:chExt cx="4149110" cy="1469814"/>
            </a:xfrm>
          </p:grpSpPr>
          <p:sp>
            <p:nvSpPr>
              <p:cNvPr id="171" name="TextBox 30"/>
              <p:cNvSpPr txBox="1">
                <a:spLocks noChangeArrowheads="1"/>
              </p:cNvSpPr>
              <p:nvPr/>
            </p:nvSpPr>
            <p:spPr bwMode="auto">
              <a:xfrm>
                <a:off x="7860327" y="5073740"/>
                <a:ext cx="4149110" cy="137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30000"/>
                  </a:lnSpc>
                </a:pPr>
                <a:endParaRPr lang="en-US" sz="2400" dirty="0">
                  <a:solidFill>
                    <a:schemeClr val="bg1"/>
                  </a:solidFill>
                  <a:latin typeface="Lato" pitchFamily="34" charset="0"/>
                  <a:ea typeface="Lato" pitchFamily="34" charset="0"/>
                  <a:cs typeface="Lato" pitchFamily="34" charset="0"/>
                </a:endParaRPr>
              </a:p>
            </p:txBody>
          </p:sp>
          <p:sp>
            <p:nvSpPr>
              <p:cNvPr id="172" name="Rectangle 12"/>
              <p:cNvSpPr>
                <a:spLocks noChangeArrowheads="1"/>
              </p:cNvSpPr>
              <p:nvPr/>
            </p:nvSpPr>
            <p:spPr bwMode="auto">
              <a:xfrm>
                <a:off x="8716599" y="4979194"/>
                <a:ext cx="2441575" cy="5000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167" name="กลุ่ม 90"/>
            <p:cNvGrpSpPr/>
            <p:nvPr/>
          </p:nvGrpSpPr>
          <p:grpSpPr>
            <a:xfrm>
              <a:off x="14476048" y="3276600"/>
              <a:ext cx="676275" cy="677863"/>
              <a:chOff x="21201063" y="3320886"/>
              <a:chExt cx="676275" cy="677863"/>
            </a:xfrm>
            <a:solidFill>
              <a:schemeClr val="bg1"/>
            </a:solidFill>
          </p:grpSpPr>
          <p:sp>
            <p:nvSpPr>
              <p:cNvPr id="168" name="Freeform 81"/>
              <p:cNvSpPr>
                <a:spLocks noEditPoints="1"/>
              </p:cNvSpPr>
              <p:nvPr/>
            </p:nvSpPr>
            <p:spPr bwMode="auto">
              <a:xfrm>
                <a:off x="21201063" y="3320886"/>
                <a:ext cx="676275" cy="677863"/>
              </a:xfrm>
              <a:custGeom>
                <a:avLst/>
                <a:gdLst>
                  <a:gd name="T0" fmla="*/ 61 w 71"/>
                  <a:gd name="T1" fmla="*/ 21 h 71"/>
                  <a:gd name="T2" fmla="*/ 63 w 71"/>
                  <a:gd name="T3" fmla="*/ 12 h 71"/>
                  <a:gd name="T4" fmla="*/ 51 w 71"/>
                  <a:gd name="T5" fmla="*/ 11 h 71"/>
                  <a:gd name="T6" fmla="*/ 38 w 71"/>
                  <a:gd name="T7" fmla="*/ 0 h 71"/>
                  <a:gd name="T8" fmla="*/ 29 w 71"/>
                  <a:gd name="T9" fmla="*/ 8 h 71"/>
                  <a:gd name="T10" fmla="*/ 12 w 71"/>
                  <a:gd name="T11" fmla="*/ 9 h 71"/>
                  <a:gd name="T12" fmla="*/ 9 w 71"/>
                  <a:gd name="T13" fmla="*/ 19 h 71"/>
                  <a:gd name="T14" fmla="*/ 5 w 71"/>
                  <a:gd name="T15" fmla="*/ 29 h 71"/>
                  <a:gd name="T16" fmla="*/ 5 w 71"/>
                  <a:gd name="T17" fmla="*/ 43 h 71"/>
                  <a:gd name="T18" fmla="*/ 9 w 71"/>
                  <a:gd name="T19" fmla="*/ 53 h 71"/>
                  <a:gd name="T20" fmla="*/ 16 w 71"/>
                  <a:gd name="T21" fmla="*/ 64 h 71"/>
                  <a:gd name="T22" fmla="*/ 29 w 71"/>
                  <a:gd name="T23" fmla="*/ 64 h 71"/>
                  <a:gd name="T24" fmla="*/ 38 w 71"/>
                  <a:gd name="T25" fmla="*/ 71 h 71"/>
                  <a:gd name="T26" fmla="*/ 51 w 71"/>
                  <a:gd name="T27" fmla="*/ 61 h 71"/>
                  <a:gd name="T28" fmla="*/ 59 w 71"/>
                  <a:gd name="T29" fmla="*/ 63 h 71"/>
                  <a:gd name="T30" fmla="*/ 61 w 71"/>
                  <a:gd name="T31" fmla="*/ 51 h 71"/>
                  <a:gd name="T32" fmla="*/ 71 w 71"/>
                  <a:gd name="T33" fmla="*/ 38 h 71"/>
                  <a:gd name="T34" fmla="*/ 69 w 71"/>
                  <a:gd name="T35" fmla="*/ 38 h 71"/>
                  <a:gd name="T36" fmla="*/ 62 w 71"/>
                  <a:gd name="T37" fmla="*/ 42 h 71"/>
                  <a:gd name="T38" fmla="*/ 58 w 71"/>
                  <a:gd name="T39" fmla="*/ 50 h 71"/>
                  <a:gd name="T40" fmla="*/ 61 w 71"/>
                  <a:gd name="T41" fmla="*/ 57 h 71"/>
                  <a:gd name="T42" fmla="*/ 52 w 71"/>
                  <a:gd name="T43" fmla="*/ 58 h 71"/>
                  <a:gd name="T44" fmla="*/ 41 w 71"/>
                  <a:gd name="T45" fmla="*/ 62 h 71"/>
                  <a:gd name="T46" fmla="*/ 41 w 71"/>
                  <a:gd name="T47" fmla="*/ 63 h 71"/>
                  <a:gd name="T48" fmla="*/ 33 w 71"/>
                  <a:gd name="T49" fmla="*/ 69 h 71"/>
                  <a:gd name="T50" fmla="*/ 30 w 71"/>
                  <a:gd name="T51" fmla="*/ 62 h 71"/>
                  <a:gd name="T52" fmla="*/ 22 w 71"/>
                  <a:gd name="T53" fmla="*/ 58 h 71"/>
                  <a:gd name="T54" fmla="*/ 17 w 71"/>
                  <a:gd name="T55" fmla="*/ 61 h 71"/>
                  <a:gd name="T56" fmla="*/ 11 w 71"/>
                  <a:gd name="T57" fmla="*/ 54 h 71"/>
                  <a:gd name="T58" fmla="*/ 13 w 71"/>
                  <a:gd name="T59" fmla="*/ 50 h 71"/>
                  <a:gd name="T60" fmla="*/ 9 w 71"/>
                  <a:gd name="T61" fmla="*/ 41 h 71"/>
                  <a:gd name="T62" fmla="*/ 3 w 71"/>
                  <a:gd name="T63" fmla="*/ 33 h 71"/>
                  <a:gd name="T64" fmla="*/ 10 w 71"/>
                  <a:gd name="T65" fmla="*/ 30 h 71"/>
                  <a:gd name="T66" fmla="*/ 13 w 71"/>
                  <a:gd name="T67" fmla="*/ 22 h 71"/>
                  <a:gd name="T68" fmla="*/ 10 w 71"/>
                  <a:gd name="T69" fmla="*/ 16 h 71"/>
                  <a:gd name="T70" fmla="*/ 17 w 71"/>
                  <a:gd name="T71" fmla="*/ 11 h 71"/>
                  <a:gd name="T72" fmla="*/ 22 w 71"/>
                  <a:gd name="T73" fmla="*/ 14 h 71"/>
                  <a:gd name="T74" fmla="*/ 31 w 71"/>
                  <a:gd name="T75" fmla="*/ 9 h 71"/>
                  <a:gd name="T76" fmla="*/ 38 w 71"/>
                  <a:gd name="T77" fmla="*/ 3 h 71"/>
                  <a:gd name="T78" fmla="*/ 41 w 71"/>
                  <a:gd name="T79" fmla="*/ 9 h 71"/>
                  <a:gd name="T80" fmla="*/ 41 w 71"/>
                  <a:gd name="T81" fmla="*/ 9 h 71"/>
                  <a:gd name="T82" fmla="*/ 41 w 71"/>
                  <a:gd name="T83" fmla="*/ 10 h 71"/>
                  <a:gd name="T84" fmla="*/ 41 w 71"/>
                  <a:gd name="T85" fmla="*/ 10 h 71"/>
                  <a:gd name="T86" fmla="*/ 41 w 71"/>
                  <a:gd name="T87" fmla="*/ 10 h 71"/>
                  <a:gd name="T88" fmla="*/ 52 w 71"/>
                  <a:gd name="T89" fmla="*/ 13 h 71"/>
                  <a:gd name="T90" fmla="*/ 61 w 71"/>
                  <a:gd name="T91" fmla="*/ 14 h 71"/>
                  <a:gd name="T92" fmla="*/ 58 w 71"/>
                  <a:gd name="T93" fmla="*/ 20 h 71"/>
                  <a:gd name="T94" fmla="*/ 58 w 71"/>
                  <a:gd name="T95" fmla="*/ 20 h 71"/>
                  <a:gd name="T96" fmla="*/ 58 w 71"/>
                  <a:gd name="T97" fmla="*/ 21 h 71"/>
                  <a:gd name="T98" fmla="*/ 58 w 71"/>
                  <a:gd name="T99" fmla="*/ 21 h 71"/>
                  <a:gd name="T100" fmla="*/ 63 w 71"/>
                  <a:gd name="T101" fmla="*/ 31 h 71"/>
                  <a:gd name="T102" fmla="*/ 69 w 71"/>
                  <a:gd name="T103" fmla="*/ 3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71">
                    <a:moveTo>
                      <a:pt x="67" y="29"/>
                    </a:moveTo>
                    <a:cubicBezTo>
                      <a:pt x="64" y="29"/>
                      <a:pt x="64" y="29"/>
                      <a:pt x="64" y="29"/>
                    </a:cubicBezTo>
                    <a:cubicBezTo>
                      <a:pt x="63" y="26"/>
                      <a:pt x="62" y="23"/>
                      <a:pt x="61" y="21"/>
                    </a:cubicBezTo>
                    <a:cubicBezTo>
                      <a:pt x="63" y="19"/>
                      <a:pt x="63" y="19"/>
                      <a:pt x="63" y="19"/>
                    </a:cubicBezTo>
                    <a:cubicBezTo>
                      <a:pt x="64" y="18"/>
                      <a:pt x="64" y="17"/>
                      <a:pt x="64" y="16"/>
                    </a:cubicBezTo>
                    <a:cubicBezTo>
                      <a:pt x="64" y="15"/>
                      <a:pt x="64" y="13"/>
                      <a:pt x="63" y="12"/>
                    </a:cubicBezTo>
                    <a:cubicBezTo>
                      <a:pt x="59" y="9"/>
                      <a:pt x="59" y="9"/>
                      <a:pt x="59" y="9"/>
                    </a:cubicBezTo>
                    <a:cubicBezTo>
                      <a:pt x="57" y="7"/>
                      <a:pt x="54" y="7"/>
                      <a:pt x="52" y="9"/>
                    </a:cubicBezTo>
                    <a:cubicBezTo>
                      <a:pt x="51" y="11"/>
                      <a:pt x="51" y="11"/>
                      <a:pt x="51" y="11"/>
                    </a:cubicBezTo>
                    <a:cubicBezTo>
                      <a:pt x="48" y="10"/>
                      <a:pt x="46" y="8"/>
                      <a:pt x="43" y="8"/>
                    </a:cubicBezTo>
                    <a:cubicBezTo>
                      <a:pt x="43" y="5"/>
                      <a:pt x="43" y="5"/>
                      <a:pt x="43" y="5"/>
                    </a:cubicBezTo>
                    <a:cubicBezTo>
                      <a:pt x="43" y="2"/>
                      <a:pt x="41" y="0"/>
                      <a:pt x="38" y="0"/>
                    </a:cubicBezTo>
                    <a:cubicBezTo>
                      <a:pt x="33" y="0"/>
                      <a:pt x="33" y="0"/>
                      <a:pt x="33" y="0"/>
                    </a:cubicBezTo>
                    <a:cubicBezTo>
                      <a:pt x="31" y="0"/>
                      <a:pt x="29" y="2"/>
                      <a:pt x="29" y="5"/>
                    </a:cubicBezTo>
                    <a:cubicBezTo>
                      <a:pt x="29" y="8"/>
                      <a:pt x="29" y="8"/>
                      <a:pt x="29" y="8"/>
                    </a:cubicBezTo>
                    <a:cubicBezTo>
                      <a:pt x="26" y="8"/>
                      <a:pt x="23" y="10"/>
                      <a:pt x="21" y="11"/>
                    </a:cubicBezTo>
                    <a:cubicBezTo>
                      <a:pt x="19" y="9"/>
                      <a:pt x="19" y="9"/>
                      <a:pt x="19" y="9"/>
                    </a:cubicBezTo>
                    <a:cubicBezTo>
                      <a:pt x="17" y="7"/>
                      <a:pt x="14" y="7"/>
                      <a:pt x="12" y="9"/>
                    </a:cubicBezTo>
                    <a:cubicBezTo>
                      <a:pt x="9" y="12"/>
                      <a:pt x="9" y="12"/>
                      <a:pt x="9" y="12"/>
                    </a:cubicBezTo>
                    <a:cubicBezTo>
                      <a:pt x="8" y="13"/>
                      <a:pt x="8" y="15"/>
                      <a:pt x="8" y="16"/>
                    </a:cubicBezTo>
                    <a:cubicBezTo>
                      <a:pt x="8" y="17"/>
                      <a:pt x="8" y="18"/>
                      <a:pt x="9" y="19"/>
                    </a:cubicBezTo>
                    <a:cubicBezTo>
                      <a:pt x="11" y="21"/>
                      <a:pt x="11" y="21"/>
                      <a:pt x="11" y="21"/>
                    </a:cubicBezTo>
                    <a:cubicBezTo>
                      <a:pt x="9" y="23"/>
                      <a:pt x="8" y="26"/>
                      <a:pt x="8" y="29"/>
                    </a:cubicBezTo>
                    <a:cubicBezTo>
                      <a:pt x="5" y="29"/>
                      <a:pt x="5" y="29"/>
                      <a:pt x="5" y="29"/>
                    </a:cubicBezTo>
                    <a:cubicBezTo>
                      <a:pt x="2" y="29"/>
                      <a:pt x="0" y="31"/>
                      <a:pt x="0" y="33"/>
                    </a:cubicBezTo>
                    <a:cubicBezTo>
                      <a:pt x="0" y="38"/>
                      <a:pt x="0" y="38"/>
                      <a:pt x="0" y="38"/>
                    </a:cubicBezTo>
                    <a:cubicBezTo>
                      <a:pt x="0" y="41"/>
                      <a:pt x="2" y="43"/>
                      <a:pt x="5" y="43"/>
                    </a:cubicBezTo>
                    <a:cubicBezTo>
                      <a:pt x="8" y="43"/>
                      <a:pt x="8" y="43"/>
                      <a:pt x="8" y="43"/>
                    </a:cubicBezTo>
                    <a:cubicBezTo>
                      <a:pt x="8" y="46"/>
                      <a:pt x="9" y="48"/>
                      <a:pt x="11" y="51"/>
                    </a:cubicBezTo>
                    <a:cubicBezTo>
                      <a:pt x="9" y="53"/>
                      <a:pt x="9" y="53"/>
                      <a:pt x="9" y="53"/>
                    </a:cubicBezTo>
                    <a:cubicBezTo>
                      <a:pt x="7" y="54"/>
                      <a:pt x="7" y="57"/>
                      <a:pt x="9" y="59"/>
                    </a:cubicBezTo>
                    <a:cubicBezTo>
                      <a:pt x="12" y="63"/>
                      <a:pt x="12" y="63"/>
                      <a:pt x="12" y="63"/>
                    </a:cubicBezTo>
                    <a:cubicBezTo>
                      <a:pt x="13" y="64"/>
                      <a:pt x="15" y="64"/>
                      <a:pt x="16" y="64"/>
                    </a:cubicBezTo>
                    <a:cubicBezTo>
                      <a:pt x="17" y="64"/>
                      <a:pt x="18" y="64"/>
                      <a:pt x="19" y="63"/>
                    </a:cubicBezTo>
                    <a:cubicBezTo>
                      <a:pt x="21" y="61"/>
                      <a:pt x="21" y="61"/>
                      <a:pt x="21" y="61"/>
                    </a:cubicBezTo>
                    <a:cubicBezTo>
                      <a:pt x="23" y="62"/>
                      <a:pt x="26" y="63"/>
                      <a:pt x="29" y="64"/>
                    </a:cubicBezTo>
                    <a:cubicBezTo>
                      <a:pt x="29" y="67"/>
                      <a:pt x="29" y="67"/>
                      <a:pt x="29" y="67"/>
                    </a:cubicBezTo>
                    <a:cubicBezTo>
                      <a:pt x="29" y="69"/>
                      <a:pt x="31" y="71"/>
                      <a:pt x="33" y="71"/>
                    </a:cubicBezTo>
                    <a:cubicBezTo>
                      <a:pt x="38" y="71"/>
                      <a:pt x="38" y="71"/>
                      <a:pt x="38" y="71"/>
                    </a:cubicBezTo>
                    <a:cubicBezTo>
                      <a:pt x="41" y="71"/>
                      <a:pt x="43" y="69"/>
                      <a:pt x="43" y="67"/>
                    </a:cubicBezTo>
                    <a:cubicBezTo>
                      <a:pt x="43" y="64"/>
                      <a:pt x="43" y="64"/>
                      <a:pt x="43" y="64"/>
                    </a:cubicBezTo>
                    <a:cubicBezTo>
                      <a:pt x="46" y="63"/>
                      <a:pt x="48" y="62"/>
                      <a:pt x="51" y="61"/>
                    </a:cubicBezTo>
                    <a:cubicBezTo>
                      <a:pt x="52" y="63"/>
                      <a:pt x="52" y="63"/>
                      <a:pt x="52" y="63"/>
                    </a:cubicBezTo>
                    <a:cubicBezTo>
                      <a:pt x="53" y="64"/>
                      <a:pt x="55" y="64"/>
                      <a:pt x="56" y="64"/>
                    </a:cubicBezTo>
                    <a:cubicBezTo>
                      <a:pt x="57" y="64"/>
                      <a:pt x="58" y="64"/>
                      <a:pt x="59" y="63"/>
                    </a:cubicBezTo>
                    <a:cubicBezTo>
                      <a:pt x="63" y="59"/>
                      <a:pt x="63" y="59"/>
                      <a:pt x="63" y="59"/>
                    </a:cubicBezTo>
                    <a:cubicBezTo>
                      <a:pt x="64" y="57"/>
                      <a:pt x="64" y="54"/>
                      <a:pt x="63" y="53"/>
                    </a:cubicBezTo>
                    <a:cubicBezTo>
                      <a:pt x="61" y="51"/>
                      <a:pt x="61" y="51"/>
                      <a:pt x="61" y="51"/>
                    </a:cubicBezTo>
                    <a:cubicBezTo>
                      <a:pt x="62" y="48"/>
                      <a:pt x="63" y="46"/>
                      <a:pt x="64" y="43"/>
                    </a:cubicBezTo>
                    <a:cubicBezTo>
                      <a:pt x="67" y="43"/>
                      <a:pt x="67" y="43"/>
                      <a:pt x="67" y="43"/>
                    </a:cubicBezTo>
                    <a:cubicBezTo>
                      <a:pt x="69" y="43"/>
                      <a:pt x="71" y="41"/>
                      <a:pt x="71" y="38"/>
                    </a:cubicBezTo>
                    <a:cubicBezTo>
                      <a:pt x="71" y="33"/>
                      <a:pt x="71" y="33"/>
                      <a:pt x="71" y="33"/>
                    </a:cubicBezTo>
                    <a:cubicBezTo>
                      <a:pt x="71" y="31"/>
                      <a:pt x="69" y="29"/>
                      <a:pt x="67" y="29"/>
                    </a:cubicBezTo>
                    <a:close/>
                    <a:moveTo>
                      <a:pt x="69" y="38"/>
                    </a:moveTo>
                    <a:cubicBezTo>
                      <a:pt x="69" y="40"/>
                      <a:pt x="68" y="41"/>
                      <a:pt x="67" y="41"/>
                    </a:cubicBezTo>
                    <a:cubicBezTo>
                      <a:pt x="63" y="41"/>
                      <a:pt x="63" y="41"/>
                      <a:pt x="63" y="41"/>
                    </a:cubicBezTo>
                    <a:cubicBezTo>
                      <a:pt x="62" y="41"/>
                      <a:pt x="62" y="41"/>
                      <a:pt x="62" y="42"/>
                    </a:cubicBezTo>
                    <a:cubicBezTo>
                      <a:pt x="62" y="42"/>
                      <a:pt x="62" y="42"/>
                      <a:pt x="62" y="42"/>
                    </a:cubicBezTo>
                    <a:cubicBezTo>
                      <a:pt x="61" y="45"/>
                      <a:pt x="60" y="47"/>
                      <a:pt x="58" y="50"/>
                    </a:cubicBezTo>
                    <a:cubicBezTo>
                      <a:pt x="58" y="50"/>
                      <a:pt x="58" y="50"/>
                      <a:pt x="58" y="50"/>
                    </a:cubicBezTo>
                    <a:cubicBezTo>
                      <a:pt x="58" y="51"/>
                      <a:pt x="58" y="51"/>
                      <a:pt x="58" y="52"/>
                    </a:cubicBezTo>
                    <a:cubicBezTo>
                      <a:pt x="61" y="54"/>
                      <a:pt x="61" y="54"/>
                      <a:pt x="61" y="54"/>
                    </a:cubicBezTo>
                    <a:cubicBezTo>
                      <a:pt x="62" y="55"/>
                      <a:pt x="62" y="57"/>
                      <a:pt x="61" y="57"/>
                    </a:cubicBezTo>
                    <a:cubicBezTo>
                      <a:pt x="57" y="61"/>
                      <a:pt x="57" y="61"/>
                      <a:pt x="57" y="61"/>
                    </a:cubicBezTo>
                    <a:cubicBezTo>
                      <a:pt x="57" y="62"/>
                      <a:pt x="55" y="62"/>
                      <a:pt x="54" y="61"/>
                    </a:cubicBezTo>
                    <a:cubicBezTo>
                      <a:pt x="52" y="58"/>
                      <a:pt x="52" y="58"/>
                      <a:pt x="52" y="58"/>
                    </a:cubicBezTo>
                    <a:cubicBezTo>
                      <a:pt x="51" y="58"/>
                      <a:pt x="51" y="58"/>
                      <a:pt x="50" y="58"/>
                    </a:cubicBezTo>
                    <a:cubicBezTo>
                      <a:pt x="50" y="58"/>
                      <a:pt x="50" y="58"/>
                      <a:pt x="50" y="58"/>
                    </a:cubicBezTo>
                    <a:cubicBezTo>
                      <a:pt x="47" y="60"/>
                      <a:pt x="45" y="61"/>
                      <a:pt x="41" y="62"/>
                    </a:cubicBezTo>
                    <a:cubicBezTo>
                      <a:pt x="41" y="62"/>
                      <a:pt x="41" y="62"/>
                      <a:pt x="41" y="62"/>
                    </a:cubicBezTo>
                    <a:cubicBezTo>
                      <a:pt x="41" y="62"/>
                      <a:pt x="41" y="62"/>
                      <a:pt x="41" y="62"/>
                    </a:cubicBezTo>
                    <a:cubicBezTo>
                      <a:pt x="41" y="62"/>
                      <a:pt x="41" y="62"/>
                      <a:pt x="41" y="63"/>
                    </a:cubicBezTo>
                    <a:cubicBezTo>
                      <a:pt x="41" y="67"/>
                      <a:pt x="41" y="67"/>
                      <a:pt x="41" y="67"/>
                    </a:cubicBezTo>
                    <a:cubicBezTo>
                      <a:pt x="41" y="68"/>
                      <a:pt x="39" y="69"/>
                      <a:pt x="38" y="69"/>
                    </a:cubicBezTo>
                    <a:cubicBezTo>
                      <a:pt x="33" y="69"/>
                      <a:pt x="33" y="69"/>
                      <a:pt x="33" y="69"/>
                    </a:cubicBezTo>
                    <a:cubicBezTo>
                      <a:pt x="32" y="69"/>
                      <a:pt x="31" y="68"/>
                      <a:pt x="31" y="67"/>
                    </a:cubicBezTo>
                    <a:cubicBezTo>
                      <a:pt x="31" y="63"/>
                      <a:pt x="31" y="63"/>
                      <a:pt x="31" y="63"/>
                    </a:cubicBezTo>
                    <a:cubicBezTo>
                      <a:pt x="31" y="62"/>
                      <a:pt x="31" y="62"/>
                      <a:pt x="30" y="62"/>
                    </a:cubicBezTo>
                    <a:cubicBezTo>
                      <a:pt x="30" y="62"/>
                      <a:pt x="30" y="62"/>
                      <a:pt x="30" y="62"/>
                    </a:cubicBezTo>
                    <a:cubicBezTo>
                      <a:pt x="30" y="62"/>
                      <a:pt x="30" y="62"/>
                      <a:pt x="30" y="62"/>
                    </a:cubicBezTo>
                    <a:cubicBezTo>
                      <a:pt x="27" y="61"/>
                      <a:pt x="24" y="60"/>
                      <a:pt x="22" y="58"/>
                    </a:cubicBezTo>
                    <a:cubicBezTo>
                      <a:pt x="21" y="58"/>
                      <a:pt x="21" y="58"/>
                      <a:pt x="21" y="58"/>
                    </a:cubicBezTo>
                    <a:cubicBezTo>
                      <a:pt x="21" y="58"/>
                      <a:pt x="20" y="58"/>
                      <a:pt x="20" y="58"/>
                    </a:cubicBezTo>
                    <a:cubicBezTo>
                      <a:pt x="17" y="61"/>
                      <a:pt x="17" y="61"/>
                      <a:pt x="17" y="61"/>
                    </a:cubicBezTo>
                    <a:cubicBezTo>
                      <a:pt x="16" y="62"/>
                      <a:pt x="15" y="62"/>
                      <a:pt x="14" y="61"/>
                    </a:cubicBezTo>
                    <a:cubicBezTo>
                      <a:pt x="11" y="57"/>
                      <a:pt x="11" y="57"/>
                      <a:pt x="11" y="57"/>
                    </a:cubicBezTo>
                    <a:cubicBezTo>
                      <a:pt x="10" y="57"/>
                      <a:pt x="10" y="55"/>
                      <a:pt x="11" y="54"/>
                    </a:cubicBezTo>
                    <a:cubicBezTo>
                      <a:pt x="13" y="52"/>
                      <a:pt x="13" y="52"/>
                      <a:pt x="13" y="52"/>
                    </a:cubicBezTo>
                    <a:cubicBezTo>
                      <a:pt x="14" y="51"/>
                      <a:pt x="14" y="51"/>
                      <a:pt x="13" y="50"/>
                    </a:cubicBezTo>
                    <a:cubicBezTo>
                      <a:pt x="13" y="50"/>
                      <a:pt x="13" y="50"/>
                      <a:pt x="13" y="50"/>
                    </a:cubicBezTo>
                    <a:cubicBezTo>
                      <a:pt x="12" y="47"/>
                      <a:pt x="11" y="45"/>
                      <a:pt x="10" y="42"/>
                    </a:cubicBezTo>
                    <a:cubicBezTo>
                      <a:pt x="10" y="42"/>
                      <a:pt x="10" y="42"/>
                      <a:pt x="10" y="42"/>
                    </a:cubicBezTo>
                    <a:cubicBezTo>
                      <a:pt x="10" y="41"/>
                      <a:pt x="9" y="41"/>
                      <a:pt x="9" y="41"/>
                    </a:cubicBezTo>
                    <a:cubicBezTo>
                      <a:pt x="5" y="41"/>
                      <a:pt x="5" y="41"/>
                      <a:pt x="5" y="41"/>
                    </a:cubicBezTo>
                    <a:cubicBezTo>
                      <a:pt x="4" y="41"/>
                      <a:pt x="3" y="40"/>
                      <a:pt x="3" y="38"/>
                    </a:cubicBezTo>
                    <a:cubicBezTo>
                      <a:pt x="3" y="33"/>
                      <a:pt x="3" y="33"/>
                      <a:pt x="3" y="33"/>
                    </a:cubicBezTo>
                    <a:cubicBezTo>
                      <a:pt x="3" y="32"/>
                      <a:pt x="4" y="31"/>
                      <a:pt x="5" y="31"/>
                    </a:cubicBezTo>
                    <a:cubicBezTo>
                      <a:pt x="9" y="31"/>
                      <a:pt x="9" y="31"/>
                      <a:pt x="9" y="31"/>
                    </a:cubicBezTo>
                    <a:cubicBezTo>
                      <a:pt x="9" y="31"/>
                      <a:pt x="10" y="31"/>
                      <a:pt x="10" y="30"/>
                    </a:cubicBezTo>
                    <a:cubicBezTo>
                      <a:pt x="10" y="30"/>
                      <a:pt x="10" y="30"/>
                      <a:pt x="10" y="30"/>
                    </a:cubicBezTo>
                    <a:cubicBezTo>
                      <a:pt x="11" y="27"/>
                      <a:pt x="12" y="24"/>
                      <a:pt x="13" y="22"/>
                    </a:cubicBezTo>
                    <a:cubicBezTo>
                      <a:pt x="13" y="22"/>
                      <a:pt x="13" y="22"/>
                      <a:pt x="13" y="22"/>
                    </a:cubicBezTo>
                    <a:cubicBezTo>
                      <a:pt x="14" y="21"/>
                      <a:pt x="14" y="20"/>
                      <a:pt x="13" y="20"/>
                    </a:cubicBezTo>
                    <a:cubicBezTo>
                      <a:pt x="11" y="17"/>
                      <a:pt x="11" y="17"/>
                      <a:pt x="11" y="17"/>
                    </a:cubicBezTo>
                    <a:cubicBezTo>
                      <a:pt x="10" y="17"/>
                      <a:pt x="10" y="16"/>
                      <a:pt x="10" y="16"/>
                    </a:cubicBezTo>
                    <a:cubicBezTo>
                      <a:pt x="10" y="15"/>
                      <a:pt x="10" y="15"/>
                      <a:pt x="11" y="14"/>
                    </a:cubicBezTo>
                    <a:cubicBezTo>
                      <a:pt x="14" y="11"/>
                      <a:pt x="14" y="11"/>
                      <a:pt x="14" y="11"/>
                    </a:cubicBezTo>
                    <a:cubicBezTo>
                      <a:pt x="15" y="10"/>
                      <a:pt x="16" y="10"/>
                      <a:pt x="17" y="11"/>
                    </a:cubicBezTo>
                    <a:cubicBezTo>
                      <a:pt x="20" y="13"/>
                      <a:pt x="20" y="13"/>
                      <a:pt x="20" y="13"/>
                    </a:cubicBezTo>
                    <a:cubicBezTo>
                      <a:pt x="20" y="14"/>
                      <a:pt x="21" y="14"/>
                      <a:pt x="21" y="13"/>
                    </a:cubicBezTo>
                    <a:cubicBezTo>
                      <a:pt x="22" y="14"/>
                      <a:pt x="22" y="14"/>
                      <a:pt x="22" y="14"/>
                    </a:cubicBezTo>
                    <a:cubicBezTo>
                      <a:pt x="24" y="12"/>
                      <a:pt x="27" y="11"/>
                      <a:pt x="30" y="10"/>
                    </a:cubicBezTo>
                    <a:cubicBezTo>
                      <a:pt x="30" y="10"/>
                      <a:pt x="30" y="10"/>
                      <a:pt x="30" y="10"/>
                    </a:cubicBezTo>
                    <a:cubicBezTo>
                      <a:pt x="31" y="10"/>
                      <a:pt x="31" y="9"/>
                      <a:pt x="31" y="9"/>
                    </a:cubicBezTo>
                    <a:cubicBezTo>
                      <a:pt x="31" y="5"/>
                      <a:pt x="31" y="5"/>
                      <a:pt x="31" y="5"/>
                    </a:cubicBezTo>
                    <a:cubicBezTo>
                      <a:pt x="31" y="4"/>
                      <a:pt x="32" y="3"/>
                      <a:pt x="33" y="3"/>
                    </a:cubicBezTo>
                    <a:cubicBezTo>
                      <a:pt x="38" y="3"/>
                      <a:pt x="38" y="3"/>
                      <a:pt x="38" y="3"/>
                    </a:cubicBezTo>
                    <a:cubicBezTo>
                      <a:pt x="39" y="3"/>
                      <a:pt x="41" y="4"/>
                      <a:pt x="41" y="5"/>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5" y="11"/>
                      <a:pt x="47" y="12"/>
                      <a:pt x="50" y="14"/>
                    </a:cubicBezTo>
                    <a:cubicBezTo>
                      <a:pt x="51" y="14"/>
                      <a:pt x="51" y="14"/>
                      <a:pt x="52" y="13"/>
                    </a:cubicBezTo>
                    <a:cubicBezTo>
                      <a:pt x="54" y="11"/>
                      <a:pt x="54" y="11"/>
                      <a:pt x="54" y="11"/>
                    </a:cubicBezTo>
                    <a:cubicBezTo>
                      <a:pt x="55" y="10"/>
                      <a:pt x="57" y="10"/>
                      <a:pt x="57" y="11"/>
                    </a:cubicBezTo>
                    <a:cubicBezTo>
                      <a:pt x="61" y="14"/>
                      <a:pt x="61" y="14"/>
                      <a:pt x="61" y="14"/>
                    </a:cubicBezTo>
                    <a:cubicBezTo>
                      <a:pt x="61" y="15"/>
                      <a:pt x="62" y="15"/>
                      <a:pt x="62" y="16"/>
                    </a:cubicBezTo>
                    <a:cubicBezTo>
                      <a:pt x="62" y="16"/>
                      <a:pt x="61" y="17"/>
                      <a:pt x="61" y="17"/>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1"/>
                      <a:pt x="58" y="21"/>
                      <a:pt x="58" y="21"/>
                    </a:cubicBezTo>
                    <a:cubicBezTo>
                      <a:pt x="58" y="21"/>
                      <a:pt x="58" y="21"/>
                      <a:pt x="58" y="21"/>
                    </a:cubicBezTo>
                    <a:cubicBezTo>
                      <a:pt x="58" y="21"/>
                      <a:pt x="58" y="21"/>
                      <a:pt x="58" y="21"/>
                    </a:cubicBezTo>
                    <a:cubicBezTo>
                      <a:pt x="58" y="21"/>
                      <a:pt x="58" y="21"/>
                      <a:pt x="58" y="21"/>
                    </a:cubicBezTo>
                    <a:cubicBezTo>
                      <a:pt x="58" y="21"/>
                      <a:pt x="58" y="22"/>
                      <a:pt x="58" y="22"/>
                    </a:cubicBezTo>
                    <a:cubicBezTo>
                      <a:pt x="60" y="24"/>
                      <a:pt x="61" y="27"/>
                      <a:pt x="62" y="30"/>
                    </a:cubicBezTo>
                    <a:cubicBezTo>
                      <a:pt x="62" y="31"/>
                      <a:pt x="62" y="31"/>
                      <a:pt x="63" y="31"/>
                    </a:cubicBezTo>
                    <a:cubicBezTo>
                      <a:pt x="67" y="31"/>
                      <a:pt x="67" y="31"/>
                      <a:pt x="67" y="31"/>
                    </a:cubicBezTo>
                    <a:cubicBezTo>
                      <a:pt x="68" y="31"/>
                      <a:pt x="69" y="32"/>
                      <a:pt x="69" y="33"/>
                    </a:cubicBezTo>
                    <a:lnTo>
                      <a:pt x="6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9" name="Freeform 82"/>
              <p:cNvSpPr>
                <a:spLocks noEditPoints="1"/>
              </p:cNvSpPr>
              <p:nvPr/>
            </p:nvSpPr>
            <p:spPr bwMode="auto">
              <a:xfrm>
                <a:off x="21324888" y="3444711"/>
                <a:ext cx="428625" cy="430213"/>
              </a:xfrm>
              <a:custGeom>
                <a:avLst/>
                <a:gdLst>
                  <a:gd name="T0" fmla="*/ 23 w 45"/>
                  <a:gd name="T1" fmla="*/ 0 h 45"/>
                  <a:gd name="T2" fmla="*/ 0 w 45"/>
                  <a:gd name="T3" fmla="*/ 23 h 45"/>
                  <a:gd name="T4" fmla="*/ 23 w 45"/>
                  <a:gd name="T5" fmla="*/ 45 h 45"/>
                  <a:gd name="T6" fmla="*/ 45 w 45"/>
                  <a:gd name="T7" fmla="*/ 23 h 45"/>
                  <a:gd name="T8" fmla="*/ 23 w 45"/>
                  <a:gd name="T9" fmla="*/ 0 h 45"/>
                  <a:gd name="T10" fmla="*/ 23 w 45"/>
                  <a:gd name="T11" fmla="*/ 43 h 45"/>
                  <a:gd name="T12" fmla="*/ 3 w 45"/>
                  <a:gd name="T13" fmla="*/ 23 h 45"/>
                  <a:gd name="T14" fmla="*/ 23 w 45"/>
                  <a:gd name="T15" fmla="*/ 3 h 45"/>
                  <a:gd name="T16" fmla="*/ 43 w 45"/>
                  <a:gd name="T17" fmla="*/ 23 h 45"/>
                  <a:gd name="T18" fmla="*/ 23 w 45"/>
                  <a:gd name="T19"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5">
                    <a:moveTo>
                      <a:pt x="23" y="0"/>
                    </a:moveTo>
                    <a:cubicBezTo>
                      <a:pt x="10" y="0"/>
                      <a:pt x="0" y="11"/>
                      <a:pt x="0" y="23"/>
                    </a:cubicBezTo>
                    <a:cubicBezTo>
                      <a:pt x="0" y="35"/>
                      <a:pt x="10" y="45"/>
                      <a:pt x="23" y="45"/>
                    </a:cubicBezTo>
                    <a:cubicBezTo>
                      <a:pt x="35" y="45"/>
                      <a:pt x="45" y="35"/>
                      <a:pt x="45" y="23"/>
                    </a:cubicBezTo>
                    <a:cubicBezTo>
                      <a:pt x="45" y="11"/>
                      <a:pt x="35" y="0"/>
                      <a:pt x="23" y="0"/>
                    </a:cubicBezTo>
                    <a:close/>
                    <a:moveTo>
                      <a:pt x="23" y="43"/>
                    </a:moveTo>
                    <a:cubicBezTo>
                      <a:pt x="12" y="43"/>
                      <a:pt x="3" y="34"/>
                      <a:pt x="3" y="23"/>
                    </a:cubicBezTo>
                    <a:cubicBezTo>
                      <a:pt x="3" y="12"/>
                      <a:pt x="12" y="3"/>
                      <a:pt x="23" y="3"/>
                    </a:cubicBezTo>
                    <a:cubicBezTo>
                      <a:pt x="34" y="3"/>
                      <a:pt x="43" y="12"/>
                      <a:pt x="43" y="23"/>
                    </a:cubicBezTo>
                    <a:cubicBezTo>
                      <a:pt x="43" y="34"/>
                      <a:pt x="34" y="43"/>
                      <a:pt x="23"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173" name="กลุ่ม 30"/>
          <p:cNvGrpSpPr/>
          <p:nvPr/>
        </p:nvGrpSpPr>
        <p:grpSpPr>
          <a:xfrm>
            <a:off x="4704541" y="2953519"/>
            <a:ext cx="2191068" cy="2176077"/>
            <a:chOff x="4749185" y="6800953"/>
            <a:chExt cx="4919201" cy="5671131"/>
          </a:xfrm>
        </p:grpSpPr>
        <p:sp>
          <p:nvSpPr>
            <p:cNvPr id="174" name="Freeform 8"/>
            <p:cNvSpPr>
              <a:spLocks/>
            </p:cNvSpPr>
            <p:nvPr/>
          </p:nvSpPr>
          <p:spPr bwMode="auto">
            <a:xfrm>
              <a:off x="4749185" y="6800953"/>
              <a:ext cx="4919201" cy="5671131"/>
            </a:xfrm>
            <a:custGeom>
              <a:avLst/>
              <a:gdLst>
                <a:gd name="T0" fmla="*/ 2486 w 2486"/>
                <a:gd name="T1" fmla="*/ 2156 h 2866"/>
                <a:gd name="T2" fmla="*/ 1243 w 2486"/>
                <a:gd name="T3" fmla="*/ 2866 h 2866"/>
                <a:gd name="T4" fmla="*/ 0 w 2486"/>
                <a:gd name="T5" fmla="*/ 2156 h 2866"/>
                <a:gd name="T6" fmla="*/ 0 w 2486"/>
                <a:gd name="T7" fmla="*/ 723 h 2866"/>
                <a:gd name="T8" fmla="*/ 1243 w 2486"/>
                <a:gd name="T9" fmla="*/ 0 h 2866"/>
                <a:gd name="T10" fmla="*/ 2486 w 2486"/>
                <a:gd name="T11" fmla="*/ 723 h 2866"/>
                <a:gd name="T12" fmla="*/ 2486 w 2486"/>
                <a:gd name="T13" fmla="*/ 2156 h 2866"/>
              </a:gdLst>
              <a:ahLst/>
              <a:cxnLst>
                <a:cxn ang="0">
                  <a:pos x="T0" y="T1"/>
                </a:cxn>
                <a:cxn ang="0">
                  <a:pos x="T2" y="T3"/>
                </a:cxn>
                <a:cxn ang="0">
                  <a:pos x="T4" y="T5"/>
                </a:cxn>
                <a:cxn ang="0">
                  <a:pos x="T6" y="T7"/>
                </a:cxn>
                <a:cxn ang="0">
                  <a:pos x="T8" y="T9"/>
                </a:cxn>
                <a:cxn ang="0">
                  <a:pos x="T10" y="T11"/>
                </a:cxn>
                <a:cxn ang="0">
                  <a:pos x="T12" y="T13"/>
                </a:cxn>
              </a:cxnLst>
              <a:rect l="0" t="0" r="r" b="b"/>
              <a:pathLst>
                <a:path w="2486" h="2866">
                  <a:moveTo>
                    <a:pt x="2486" y="2156"/>
                  </a:moveTo>
                  <a:lnTo>
                    <a:pt x="1243" y="2866"/>
                  </a:lnTo>
                  <a:lnTo>
                    <a:pt x="0" y="2156"/>
                  </a:lnTo>
                  <a:lnTo>
                    <a:pt x="0" y="723"/>
                  </a:lnTo>
                  <a:lnTo>
                    <a:pt x="1243" y="0"/>
                  </a:lnTo>
                  <a:lnTo>
                    <a:pt x="2486" y="723"/>
                  </a:lnTo>
                  <a:lnTo>
                    <a:pt x="2486" y="215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75" name="กลุ่ม 58"/>
            <p:cNvGrpSpPr/>
            <p:nvPr/>
          </p:nvGrpSpPr>
          <p:grpSpPr>
            <a:xfrm>
              <a:off x="5227637" y="8295359"/>
              <a:ext cx="4149110" cy="2497050"/>
              <a:chOff x="7860327" y="3951959"/>
              <a:chExt cx="4149110" cy="2497050"/>
            </a:xfrm>
          </p:grpSpPr>
          <p:sp>
            <p:nvSpPr>
              <p:cNvPr id="182" name="TextBox 181"/>
              <p:cNvSpPr txBox="1"/>
              <p:nvPr/>
            </p:nvSpPr>
            <p:spPr>
              <a:xfrm>
                <a:off x="9602771" y="3951959"/>
                <a:ext cx="432005" cy="1215259"/>
              </a:xfrm>
              <a:prstGeom prst="rect">
                <a:avLst/>
              </a:prstGeom>
              <a:noFill/>
            </p:spPr>
            <p:txBody>
              <a:bodyPr wrap="none" rtlCol="0" anchor="ctr" anchorCtr="0">
                <a:spAutoFit/>
              </a:bodyPr>
              <a:lstStyle/>
              <a:p>
                <a:pPr algn="ctr"/>
                <a:endParaRPr lang="en-US" sz="2400" b="1" dirty="0">
                  <a:solidFill>
                    <a:schemeClr val="bg1"/>
                  </a:solidFill>
                  <a:latin typeface="Lato Black" charset="0"/>
                  <a:ea typeface="Lato Black" charset="0"/>
                  <a:cs typeface="Lato Black" charset="0"/>
                </a:endParaRPr>
              </a:p>
            </p:txBody>
          </p:sp>
          <p:sp>
            <p:nvSpPr>
              <p:cNvPr id="183" name="TextBox 30"/>
              <p:cNvSpPr txBox="1">
                <a:spLocks noChangeArrowheads="1"/>
              </p:cNvSpPr>
              <p:nvPr/>
            </p:nvSpPr>
            <p:spPr bwMode="auto">
              <a:xfrm>
                <a:off x="7860327" y="5073741"/>
                <a:ext cx="4149110" cy="137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30000"/>
                  </a:lnSpc>
                </a:pPr>
                <a:endParaRPr lang="en-US" sz="2400" dirty="0">
                  <a:solidFill>
                    <a:schemeClr val="bg1"/>
                  </a:solidFill>
                  <a:latin typeface="Lato" pitchFamily="34" charset="0"/>
                  <a:ea typeface="Lato" pitchFamily="34" charset="0"/>
                  <a:cs typeface="Lato" pitchFamily="34" charset="0"/>
                </a:endParaRPr>
              </a:p>
            </p:txBody>
          </p:sp>
          <p:sp>
            <p:nvSpPr>
              <p:cNvPr id="184" name="Rectangle 12"/>
              <p:cNvSpPr>
                <a:spLocks noChangeArrowheads="1"/>
              </p:cNvSpPr>
              <p:nvPr/>
            </p:nvSpPr>
            <p:spPr bwMode="auto">
              <a:xfrm>
                <a:off x="8716599" y="4979194"/>
                <a:ext cx="2441575" cy="5000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176" name="กลุ่ม 81"/>
            <p:cNvGrpSpPr/>
            <p:nvPr/>
          </p:nvGrpSpPr>
          <p:grpSpPr>
            <a:xfrm>
              <a:off x="6956372" y="7542212"/>
              <a:ext cx="504825" cy="687388"/>
              <a:chOff x="18896013" y="3273261"/>
              <a:chExt cx="504825" cy="687388"/>
            </a:xfrm>
            <a:solidFill>
              <a:schemeClr val="bg1"/>
            </a:solidFill>
          </p:grpSpPr>
          <p:sp>
            <p:nvSpPr>
              <p:cNvPr id="177" name="Freeform 21"/>
              <p:cNvSpPr>
                <a:spLocks noEditPoints="1"/>
              </p:cNvSpPr>
              <p:nvPr/>
            </p:nvSpPr>
            <p:spPr bwMode="auto">
              <a:xfrm>
                <a:off x="18896013" y="3273261"/>
                <a:ext cx="504825" cy="687388"/>
              </a:xfrm>
              <a:custGeom>
                <a:avLst/>
                <a:gdLst>
                  <a:gd name="T0" fmla="*/ 48 w 53"/>
                  <a:gd name="T1" fmla="*/ 7 h 72"/>
                  <a:gd name="T2" fmla="*/ 32 w 53"/>
                  <a:gd name="T3" fmla="*/ 7 h 72"/>
                  <a:gd name="T4" fmla="*/ 32 w 53"/>
                  <a:gd name="T5" fmla="*/ 5 h 72"/>
                  <a:gd name="T6" fmla="*/ 26 w 53"/>
                  <a:gd name="T7" fmla="*/ 0 h 72"/>
                  <a:gd name="T8" fmla="*/ 21 w 53"/>
                  <a:gd name="T9" fmla="*/ 5 h 72"/>
                  <a:gd name="T10" fmla="*/ 21 w 53"/>
                  <a:gd name="T11" fmla="*/ 7 h 72"/>
                  <a:gd name="T12" fmla="*/ 4 w 53"/>
                  <a:gd name="T13" fmla="*/ 7 h 72"/>
                  <a:gd name="T14" fmla="*/ 0 w 53"/>
                  <a:gd name="T15" fmla="*/ 11 h 72"/>
                  <a:gd name="T16" fmla="*/ 0 w 53"/>
                  <a:gd name="T17" fmla="*/ 68 h 72"/>
                  <a:gd name="T18" fmla="*/ 4 w 53"/>
                  <a:gd name="T19" fmla="*/ 72 h 72"/>
                  <a:gd name="T20" fmla="*/ 48 w 53"/>
                  <a:gd name="T21" fmla="*/ 72 h 72"/>
                  <a:gd name="T22" fmla="*/ 53 w 53"/>
                  <a:gd name="T23" fmla="*/ 68 h 72"/>
                  <a:gd name="T24" fmla="*/ 53 w 53"/>
                  <a:gd name="T25" fmla="*/ 11 h 72"/>
                  <a:gd name="T26" fmla="*/ 48 w 53"/>
                  <a:gd name="T27" fmla="*/ 7 h 72"/>
                  <a:gd name="T28" fmla="*/ 21 w 53"/>
                  <a:gd name="T29" fmla="*/ 11 h 72"/>
                  <a:gd name="T30" fmla="*/ 32 w 53"/>
                  <a:gd name="T31" fmla="*/ 11 h 72"/>
                  <a:gd name="T32" fmla="*/ 33 w 53"/>
                  <a:gd name="T33" fmla="*/ 12 h 72"/>
                  <a:gd name="T34" fmla="*/ 32 w 53"/>
                  <a:gd name="T35" fmla="*/ 14 h 72"/>
                  <a:gd name="T36" fmla="*/ 21 w 53"/>
                  <a:gd name="T37" fmla="*/ 14 h 72"/>
                  <a:gd name="T38" fmla="*/ 19 w 53"/>
                  <a:gd name="T39" fmla="*/ 12 h 72"/>
                  <a:gd name="T40" fmla="*/ 21 w 53"/>
                  <a:gd name="T41" fmla="*/ 11 h 72"/>
                  <a:gd name="T42" fmla="*/ 24 w 53"/>
                  <a:gd name="T43" fmla="*/ 5 h 72"/>
                  <a:gd name="T44" fmla="*/ 26 w 53"/>
                  <a:gd name="T45" fmla="*/ 3 h 72"/>
                  <a:gd name="T46" fmla="*/ 29 w 53"/>
                  <a:gd name="T47" fmla="*/ 5 h 72"/>
                  <a:gd name="T48" fmla="*/ 29 w 53"/>
                  <a:gd name="T49" fmla="*/ 7 h 72"/>
                  <a:gd name="T50" fmla="*/ 24 w 53"/>
                  <a:gd name="T51" fmla="*/ 7 h 72"/>
                  <a:gd name="T52" fmla="*/ 24 w 53"/>
                  <a:gd name="T53" fmla="*/ 5 h 72"/>
                  <a:gd name="T54" fmla="*/ 50 w 53"/>
                  <a:gd name="T55" fmla="*/ 68 h 72"/>
                  <a:gd name="T56" fmla="*/ 48 w 53"/>
                  <a:gd name="T57" fmla="*/ 70 h 72"/>
                  <a:gd name="T58" fmla="*/ 4 w 53"/>
                  <a:gd name="T59" fmla="*/ 70 h 72"/>
                  <a:gd name="T60" fmla="*/ 3 w 53"/>
                  <a:gd name="T61" fmla="*/ 68 h 72"/>
                  <a:gd name="T62" fmla="*/ 3 w 53"/>
                  <a:gd name="T63" fmla="*/ 11 h 72"/>
                  <a:gd name="T64" fmla="*/ 4 w 53"/>
                  <a:gd name="T65" fmla="*/ 10 h 72"/>
                  <a:gd name="T66" fmla="*/ 18 w 53"/>
                  <a:gd name="T67" fmla="*/ 10 h 72"/>
                  <a:gd name="T68" fmla="*/ 16 w 53"/>
                  <a:gd name="T69" fmla="*/ 12 h 72"/>
                  <a:gd name="T70" fmla="*/ 21 w 53"/>
                  <a:gd name="T71" fmla="*/ 17 h 72"/>
                  <a:gd name="T72" fmla="*/ 32 w 53"/>
                  <a:gd name="T73" fmla="*/ 17 h 72"/>
                  <a:gd name="T74" fmla="*/ 36 w 53"/>
                  <a:gd name="T75" fmla="*/ 12 h 72"/>
                  <a:gd name="T76" fmla="*/ 35 w 53"/>
                  <a:gd name="T77" fmla="*/ 10 h 72"/>
                  <a:gd name="T78" fmla="*/ 48 w 53"/>
                  <a:gd name="T79" fmla="*/ 10 h 72"/>
                  <a:gd name="T80" fmla="*/ 50 w 53"/>
                  <a:gd name="T81" fmla="*/ 11 h 72"/>
                  <a:gd name="T82" fmla="*/ 50 w 53"/>
                  <a:gd name="T83" fmla="*/ 6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72">
                    <a:moveTo>
                      <a:pt x="48" y="7"/>
                    </a:moveTo>
                    <a:cubicBezTo>
                      <a:pt x="32" y="7"/>
                      <a:pt x="32" y="7"/>
                      <a:pt x="32" y="7"/>
                    </a:cubicBezTo>
                    <a:cubicBezTo>
                      <a:pt x="32" y="5"/>
                      <a:pt x="32" y="5"/>
                      <a:pt x="32" y="5"/>
                    </a:cubicBezTo>
                    <a:cubicBezTo>
                      <a:pt x="32" y="2"/>
                      <a:pt x="29" y="0"/>
                      <a:pt x="26" y="0"/>
                    </a:cubicBezTo>
                    <a:cubicBezTo>
                      <a:pt x="23" y="0"/>
                      <a:pt x="21" y="2"/>
                      <a:pt x="21" y="5"/>
                    </a:cubicBezTo>
                    <a:cubicBezTo>
                      <a:pt x="21" y="7"/>
                      <a:pt x="21" y="7"/>
                      <a:pt x="21" y="7"/>
                    </a:cubicBezTo>
                    <a:cubicBezTo>
                      <a:pt x="4" y="7"/>
                      <a:pt x="4" y="7"/>
                      <a:pt x="4" y="7"/>
                    </a:cubicBezTo>
                    <a:cubicBezTo>
                      <a:pt x="2" y="7"/>
                      <a:pt x="0" y="9"/>
                      <a:pt x="0" y="11"/>
                    </a:cubicBezTo>
                    <a:cubicBezTo>
                      <a:pt x="0" y="68"/>
                      <a:pt x="0" y="68"/>
                      <a:pt x="0" y="68"/>
                    </a:cubicBezTo>
                    <a:cubicBezTo>
                      <a:pt x="0" y="71"/>
                      <a:pt x="2" y="72"/>
                      <a:pt x="4" y="72"/>
                    </a:cubicBezTo>
                    <a:cubicBezTo>
                      <a:pt x="48" y="72"/>
                      <a:pt x="48" y="72"/>
                      <a:pt x="48" y="72"/>
                    </a:cubicBezTo>
                    <a:cubicBezTo>
                      <a:pt x="51" y="72"/>
                      <a:pt x="53" y="71"/>
                      <a:pt x="53" y="68"/>
                    </a:cubicBezTo>
                    <a:cubicBezTo>
                      <a:pt x="53" y="11"/>
                      <a:pt x="53" y="11"/>
                      <a:pt x="53" y="11"/>
                    </a:cubicBezTo>
                    <a:cubicBezTo>
                      <a:pt x="53" y="9"/>
                      <a:pt x="51" y="7"/>
                      <a:pt x="48" y="7"/>
                    </a:cubicBezTo>
                    <a:close/>
                    <a:moveTo>
                      <a:pt x="21" y="11"/>
                    </a:moveTo>
                    <a:cubicBezTo>
                      <a:pt x="32" y="11"/>
                      <a:pt x="32" y="11"/>
                      <a:pt x="32" y="11"/>
                    </a:cubicBezTo>
                    <a:cubicBezTo>
                      <a:pt x="33" y="11"/>
                      <a:pt x="33" y="12"/>
                      <a:pt x="33" y="12"/>
                    </a:cubicBezTo>
                    <a:cubicBezTo>
                      <a:pt x="33" y="13"/>
                      <a:pt x="33" y="14"/>
                      <a:pt x="32" y="14"/>
                    </a:cubicBezTo>
                    <a:cubicBezTo>
                      <a:pt x="21" y="14"/>
                      <a:pt x="21" y="14"/>
                      <a:pt x="21" y="14"/>
                    </a:cubicBezTo>
                    <a:cubicBezTo>
                      <a:pt x="20" y="14"/>
                      <a:pt x="19" y="13"/>
                      <a:pt x="19" y="12"/>
                    </a:cubicBezTo>
                    <a:cubicBezTo>
                      <a:pt x="19" y="12"/>
                      <a:pt x="20" y="11"/>
                      <a:pt x="21" y="11"/>
                    </a:cubicBezTo>
                    <a:close/>
                    <a:moveTo>
                      <a:pt x="24" y="5"/>
                    </a:moveTo>
                    <a:cubicBezTo>
                      <a:pt x="24" y="4"/>
                      <a:pt x="25" y="3"/>
                      <a:pt x="26" y="3"/>
                    </a:cubicBezTo>
                    <a:cubicBezTo>
                      <a:pt x="28" y="3"/>
                      <a:pt x="29" y="4"/>
                      <a:pt x="29" y="5"/>
                    </a:cubicBezTo>
                    <a:cubicBezTo>
                      <a:pt x="29" y="7"/>
                      <a:pt x="29" y="7"/>
                      <a:pt x="29" y="7"/>
                    </a:cubicBezTo>
                    <a:cubicBezTo>
                      <a:pt x="24" y="7"/>
                      <a:pt x="24" y="7"/>
                      <a:pt x="24" y="7"/>
                    </a:cubicBezTo>
                    <a:lnTo>
                      <a:pt x="24" y="5"/>
                    </a:lnTo>
                    <a:close/>
                    <a:moveTo>
                      <a:pt x="50" y="68"/>
                    </a:moveTo>
                    <a:cubicBezTo>
                      <a:pt x="50" y="69"/>
                      <a:pt x="49" y="70"/>
                      <a:pt x="48" y="70"/>
                    </a:cubicBezTo>
                    <a:cubicBezTo>
                      <a:pt x="4" y="70"/>
                      <a:pt x="4" y="70"/>
                      <a:pt x="4" y="70"/>
                    </a:cubicBezTo>
                    <a:cubicBezTo>
                      <a:pt x="4" y="70"/>
                      <a:pt x="3" y="69"/>
                      <a:pt x="3" y="68"/>
                    </a:cubicBezTo>
                    <a:cubicBezTo>
                      <a:pt x="3" y="11"/>
                      <a:pt x="3" y="11"/>
                      <a:pt x="3" y="11"/>
                    </a:cubicBezTo>
                    <a:cubicBezTo>
                      <a:pt x="3" y="10"/>
                      <a:pt x="4" y="10"/>
                      <a:pt x="4" y="10"/>
                    </a:cubicBezTo>
                    <a:cubicBezTo>
                      <a:pt x="18" y="10"/>
                      <a:pt x="18" y="10"/>
                      <a:pt x="18" y="10"/>
                    </a:cubicBezTo>
                    <a:cubicBezTo>
                      <a:pt x="17" y="10"/>
                      <a:pt x="16" y="11"/>
                      <a:pt x="16" y="12"/>
                    </a:cubicBezTo>
                    <a:cubicBezTo>
                      <a:pt x="16" y="15"/>
                      <a:pt x="18" y="17"/>
                      <a:pt x="21" y="17"/>
                    </a:cubicBezTo>
                    <a:cubicBezTo>
                      <a:pt x="32" y="17"/>
                      <a:pt x="32" y="17"/>
                      <a:pt x="32" y="17"/>
                    </a:cubicBezTo>
                    <a:cubicBezTo>
                      <a:pt x="34" y="17"/>
                      <a:pt x="36" y="15"/>
                      <a:pt x="36" y="12"/>
                    </a:cubicBezTo>
                    <a:cubicBezTo>
                      <a:pt x="36" y="11"/>
                      <a:pt x="36" y="10"/>
                      <a:pt x="35" y="10"/>
                    </a:cubicBezTo>
                    <a:cubicBezTo>
                      <a:pt x="48" y="10"/>
                      <a:pt x="48" y="10"/>
                      <a:pt x="48" y="10"/>
                    </a:cubicBezTo>
                    <a:cubicBezTo>
                      <a:pt x="49" y="10"/>
                      <a:pt x="50" y="10"/>
                      <a:pt x="50" y="11"/>
                    </a:cubicBezTo>
                    <a:lnTo>
                      <a:pt x="5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8" name="Freeform 22"/>
              <p:cNvSpPr>
                <a:spLocks/>
              </p:cNvSpPr>
              <p:nvPr/>
            </p:nvSpPr>
            <p:spPr bwMode="auto">
              <a:xfrm>
                <a:off x="18962688" y="3492336"/>
                <a:ext cx="381000" cy="28575"/>
              </a:xfrm>
              <a:custGeom>
                <a:avLst/>
                <a:gdLst>
                  <a:gd name="T0" fmla="*/ 38 w 40"/>
                  <a:gd name="T1" fmla="*/ 0 h 3"/>
                  <a:gd name="T2" fmla="*/ 1 w 40"/>
                  <a:gd name="T3" fmla="*/ 0 h 3"/>
                  <a:gd name="T4" fmla="*/ 0 w 40"/>
                  <a:gd name="T5" fmla="*/ 2 h 3"/>
                  <a:gd name="T6" fmla="*/ 1 w 40"/>
                  <a:gd name="T7" fmla="*/ 3 h 3"/>
                  <a:gd name="T8" fmla="*/ 38 w 40"/>
                  <a:gd name="T9" fmla="*/ 3 h 3"/>
                  <a:gd name="T10" fmla="*/ 40 w 40"/>
                  <a:gd name="T11" fmla="*/ 2 h 3"/>
                  <a:gd name="T12" fmla="*/ 38 w 4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0" h="3">
                    <a:moveTo>
                      <a:pt x="38" y="0"/>
                    </a:moveTo>
                    <a:cubicBezTo>
                      <a:pt x="1" y="0"/>
                      <a:pt x="1" y="0"/>
                      <a:pt x="1" y="0"/>
                    </a:cubicBezTo>
                    <a:cubicBezTo>
                      <a:pt x="0" y="0"/>
                      <a:pt x="0" y="1"/>
                      <a:pt x="0" y="2"/>
                    </a:cubicBezTo>
                    <a:cubicBezTo>
                      <a:pt x="0" y="3"/>
                      <a:pt x="0" y="3"/>
                      <a:pt x="1" y="3"/>
                    </a:cubicBezTo>
                    <a:cubicBezTo>
                      <a:pt x="38" y="3"/>
                      <a:pt x="38" y="3"/>
                      <a:pt x="38" y="3"/>
                    </a:cubicBezTo>
                    <a:cubicBezTo>
                      <a:pt x="39" y="3"/>
                      <a:pt x="40" y="3"/>
                      <a:pt x="40" y="2"/>
                    </a:cubicBezTo>
                    <a:cubicBezTo>
                      <a:pt x="40" y="1"/>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9" name="Freeform 23"/>
              <p:cNvSpPr>
                <a:spLocks/>
              </p:cNvSpPr>
              <p:nvPr/>
            </p:nvSpPr>
            <p:spPr bwMode="auto">
              <a:xfrm>
                <a:off x="18962688" y="3606636"/>
                <a:ext cx="381000" cy="28575"/>
              </a:xfrm>
              <a:custGeom>
                <a:avLst/>
                <a:gdLst>
                  <a:gd name="T0" fmla="*/ 38 w 40"/>
                  <a:gd name="T1" fmla="*/ 0 h 3"/>
                  <a:gd name="T2" fmla="*/ 1 w 40"/>
                  <a:gd name="T3" fmla="*/ 0 h 3"/>
                  <a:gd name="T4" fmla="*/ 0 w 40"/>
                  <a:gd name="T5" fmla="*/ 1 h 3"/>
                  <a:gd name="T6" fmla="*/ 1 w 40"/>
                  <a:gd name="T7" fmla="*/ 3 h 3"/>
                  <a:gd name="T8" fmla="*/ 38 w 40"/>
                  <a:gd name="T9" fmla="*/ 3 h 3"/>
                  <a:gd name="T10" fmla="*/ 40 w 40"/>
                  <a:gd name="T11" fmla="*/ 1 h 3"/>
                  <a:gd name="T12" fmla="*/ 38 w 4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0" h="3">
                    <a:moveTo>
                      <a:pt x="38" y="0"/>
                    </a:moveTo>
                    <a:cubicBezTo>
                      <a:pt x="1" y="0"/>
                      <a:pt x="1" y="0"/>
                      <a:pt x="1" y="0"/>
                    </a:cubicBezTo>
                    <a:cubicBezTo>
                      <a:pt x="0" y="0"/>
                      <a:pt x="0" y="1"/>
                      <a:pt x="0" y="1"/>
                    </a:cubicBezTo>
                    <a:cubicBezTo>
                      <a:pt x="0" y="2"/>
                      <a:pt x="0" y="3"/>
                      <a:pt x="1" y="3"/>
                    </a:cubicBezTo>
                    <a:cubicBezTo>
                      <a:pt x="38" y="3"/>
                      <a:pt x="38" y="3"/>
                      <a:pt x="38" y="3"/>
                    </a:cubicBezTo>
                    <a:cubicBezTo>
                      <a:pt x="39" y="3"/>
                      <a:pt x="40" y="2"/>
                      <a:pt x="40" y="1"/>
                    </a:cubicBezTo>
                    <a:cubicBezTo>
                      <a:pt x="40" y="1"/>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0" name="Freeform 24"/>
              <p:cNvSpPr>
                <a:spLocks/>
              </p:cNvSpPr>
              <p:nvPr/>
            </p:nvSpPr>
            <p:spPr bwMode="auto">
              <a:xfrm>
                <a:off x="18962688" y="3720936"/>
                <a:ext cx="381000" cy="20638"/>
              </a:xfrm>
              <a:custGeom>
                <a:avLst/>
                <a:gdLst>
                  <a:gd name="T0" fmla="*/ 38 w 40"/>
                  <a:gd name="T1" fmla="*/ 0 h 2"/>
                  <a:gd name="T2" fmla="*/ 1 w 40"/>
                  <a:gd name="T3" fmla="*/ 0 h 2"/>
                  <a:gd name="T4" fmla="*/ 0 w 40"/>
                  <a:gd name="T5" fmla="*/ 1 h 2"/>
                  <a:gd name="T6" fmla="*/ 1 w 40"/>
                  <a:gd name="T7" fmla="*/ 2 h 2"/>
                  <a:gd name="T8" fmla="*/ 38 w 40"/>
                  <a:gd name="T9" fmla="*/ 2 h 2"/>
                  <a:gd name="T10" fmla="*/ 40 w 40"/>
                  <a:gd name="T11" fmla="*/ 1 h 2"/>
                  <a:gd name="T12" fmla="*/ 38 w 4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0" h="2">
                    <a:moveTo>
                      <a:pt x="38" y="0"/>
                    </a:moveTo>
                    <a:cubicBezTo>
                      <a:pt x="1" y="0"/>
                      <a:pt x="1" y="0"/>
                      <a:pt x="1" y="0"/>
                    </a:cubicBezTo>
                    <a:cubicBezTo>
                      <a:pt x="0" y="0"/>
                      <a:pt x="0" y="0"/>
                      <a:pt x="0" y="1"/>
                    </a:cubicBezTo>
                    <a:cubicBezTo>
                      <a:pt x="0" y="2"/>
                      <a:pt x="0" y="2"/>
                      <a:pt x="1" y="2"/>
                    </a:cubicBezTo>
                    <a:cubicBezTo>
                      <a:pt x="38" y="2"/>
                      <a:pt x="38" y="2"/>
                      <a:pt x="38" y="2"/>
                    </a:cubicBezTo>
                    <a:cubicBezTo>
                      <a:pt x="39" y="2"/>
                      <a:pt x="40" y="2"/>
                      <a:pt x="40" y="1"/>
                    </a:cubicBezTo>
                    <a:cubicBezTo>
                      <a:pt x="40" y="0"/>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1" name="Freeform 25"/>
              <p:cNvSpPr>
                <a:spLocks/>
              </p:cNvSpPr>
              <p:nvPr/>
            </p:nvSpPr>
            <p:spPr bwMode="auto">
              <a:xfrm>
                <a:off x="18962688" y="3827299"/>
                <a:ext cx="381000" cy="28575"/>
              </a:xfrm>
              <a:custGeom>
                <a:avLst/>
                <a:gdLst>
                  <a:gd name="T0" fmla="*/ 38 w 40"/>
                  <a:gd name="T1" fmla="*/ 0 h 3"/>
                  <a:gd name="T2" fmla="*/ 1 w 40"/>
                  <a:gd name="T3" fmla="*/ 0 h 3"/>
                  <a:gd name="T4" fmla="*/ 0 w 40"/>
                  <a:gd name="T5" fmla="*/ 2 h 3"/>
                  <a:gd name="T6" fmla="*/ 1 w 40"/>
                  <a:gd name="T7" fmla="*/ 3 h 3"/>
                  <a:gd name="T8" fmla="*/ 38 w 40"/>
                  <a:gd name="T9" fmla="*/ 3 h 3"/>
                  <a:gd name="T10" fmla="*/ 40 w 40"/>
                  <a:gd name="T11" fmla="*/ 2 h 3"/>
                  <a:gd name="T12" fmla="*/ 38 w 4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0" h="3">
                    <a:moveTo>
                      <a:pt x="38" y="0"/>
                    </a:moveTo>
                    <a:cubicBezTo>
                      <a:pt x="1" y="0"/>
                      <a:pt x="1" y="0"/>
                      <a:pt x="1" y="0"/>
                    </a:cubicBezTo>
                    <a:cubicBezTo>
                      <a:pt x="0" y="0"/>
                      <a:pt x="0" y="1"/>
                      <a:pt x="0" y="2"/>
                    </a:cubicBezTo>
                    <a:cubicBezTo>
                      <a:pt x="0" y="2"/>
                      <a:pt x="0" y="3"/>
                      <a:pt x="1" y="3"/>
                    </a:cubicBezTo>
                    <a:cubicBezTo>
                      <a:pt x="38" y="3"/>
                      <a:pt x="38" y="3"/>
                      <a:pt x="38" y="3"/>
                    </a:cubicBezTo>
                    <a:cubicBezTo>
                      <a:pt x="39" y="3"/>
                      <a:pt x="40" y="2"/>
                      <a:pt x="40" y="2"/>
                    </a:cubicBezTo>
                    <a:cubicBezTo>
                      <a:pt x="40" y="1"/>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185" name="กลุ่ม 31"/>
          <p:cNvGrpSpPr/>
          <p:nvPr/>
        </p:nvGrpSpPr>
        <p:grpSpPr>
          <a:xfrm>
            <a:off x="2422671" y="3037073"/>
            <a:ext cx="2103514" cy="2124796"/>
            <a:chOff x="9818772" y="6826676"/>
            <a:chExt cx="4919201" cy="5696855"/>
          </a:xfrm>
        </p:grpSpPr>
        <p:sp>
          <p:nvSpPr>
            <p:cNvPr id="186" name="Freeform 9"/>
            <p:cNvSpPr>
              <a:spLocks/>
            </p:cNvSpPr>
            <p:nvPr/>
          </p:nvSpPr>
          <p:spPr bwMode="auto">
            <a:xfrm>
              <a:off x="9818772" y="6826676"/>
              <a:ext cx="4919201" cy="5696855"/>
            </a:xfrm>
            <a:custGeom>
              <a:avLst/>
              <a:gdLst>
                <a:gd name="T0" fmla="*/ 2486 w 2486"/>
                <a:gd name="T1" fmla="*/ 2156 h 2879"/>
                <a:gd name="T2" fmla="*/ 1243 w 2486"/>
                <a:gd name="T3" fmla="*/ 2879 h 2879"/>
                <a:gd name="T4" fmla="*/ 0 w 2486"/>
                <a:gd name="T5" fmla="*/ 2156 h 2879"/>
                <a:gd name="T6" fmla="*/ 0 w 2486"/>
                <a:gd name="T7" fmla="*/ 723 h 2879"/>
                <a:gd name="T8" fmla="*/ 1243 w 2486"/>
                <a:gd name="T9" fmla="*/ 0 h 2879"/>
                <a:gd name="T10" fmla="*/ 2486 w 2486"/>
                <a:gd name="T11" fmla="*/ 723 h 2879"/>
                <a:gd name="T12" fmla="*/ 2486 w 2486"/>
                <a:gd name="T13" fmla="*/ 2156 h 2879"/>
              </a:gdLst>
              <a:ahLst/>
              <a:cxnLst>
                <a:cxn ang="0">
                  <a:pos x="T0" y="T1"/>
                </a:cxn>
                <a:cxn ang="0">
                  <a:pos x="T2" y="T3"/>
                </a:cxn>
                <a:cxn ang="0">
                  <a:pos x="T4" y="T5"/>
                </a:cxn>
                <a:cxn ang="0">
                  <a:pos x="T6" y="T7"/>
                </a:cxn>
                <a:cxn ang="0">
                  <a:pos x="T8" y="T9"/>
                </a:cxn>
                <a:cxn ang="0">
                  <a:pos x="T10" y="T11"/>
                </a:cxn>
                <a:cxn ang="0">
                  <a:pos x="T12" y="T13"/>
                </a:cxn>
              </a:cxnLst>
              <a:rect l="0" t="0" r="r" b="b"/>
              <a:pathLst>
                <a:path w="2486" h="2879">
                  <a:moveTo>
                    <a:pt x="2486" y="2156"/>
                  </a:moveTo>
                  <a:lnTo>
                    <a:pt x="1243" y="2879"/>
                  </a:lnTo>
                  <a:lnTo>
                    <a:pt x="0" y="2156"/>
                  </a:lnTo>
                  <a:lnTo>
                    <a:pt x="0" y="723"/>
                  </a:lnTo>
                  <a:lnTo>
                    <a:pt x="1243" y="0"/>
                  </a:lnTo>
                  <a:lnTo>
                    <a:pt x="2486" y="723"/>
                  </a:lnTo>
                  <a:lnTo>
                    <a:pt x="2486" y="2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sp>
          <p:nvSpPr>
            <p:cNvPr id="191" name="Rectangle 12"/>
            <p:cNvSpPr>
              <a:spLocks noChangeArrowheads="1"/>
            </p:cNvSpPr>
            <p:nvPr/>
          </p:nvSpPr>
          <p:spPr bwMode="auto">
            <a:xfrm>
              <a:off x="11078799" y="9322593"/>
              <a:ext cx="2441575" cy="50007"/>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188" name="Freeform 103"/>
            <p:cNvSpPr>
              <a:spLocks noEditPoints="1"/>
            </p:cNvSpPr>
            <p:nvPr/>
          </p:nvSpPr>
          <p:spPr bwMode="auto">
            <a:xfrm>
              <a:off x="11999912" y="7696200"/>
              <a:ext cx="542925" cy="638175"/>
            </a:xfrm>
            <a:custGeom>
              <a:avLst/>
              <a:gdLst>
                <a:gd name="T0" fmla="*/ 56 w 57"/>
                <a:gd name="T1" fmla="*/ 9 h 67"/>
                <a:gd name="T2" fmla="*/ 29 w 57"/>
                <a:gd name="T3" fmla="*/ 0 h 67"/>
                <a:gd name="T4" fmla="*/ 28 w 57"/>
                <a:gd name="T5" fmla="*/ 0 h 67"/>
                <a:gd name="T6" fmla="*/ 1 w 57"/>
                <a:gd name="T7" fmla="*/ 9 h 67"/>
                <a:gd name="T8" fmla="*/ 0 w 57"/>
                <a:gd name="T9" fmla="*/ 11 h 67"/>
                <a:gd name="T10" fmla="*/ 0 w 57"/>
                <a:gd name="T11" fmla="*/ 32 h 67"/>
                <a:gd name="T12" fmla="*/ 11 w 57"/>
                <a:gd name="T13" fmla="*/ 55 h 67"/>
                <a:gd name="T14" fmla="*/ 20 w 57"/>
                <a:gd name="T15" fmla="*/ 63 h 67"/>
                <a:gd name="T16" fmla="*/ 29 w 57"/>
                <a:gd name="T17" fmla="*/ 67 h 67"/>
                <a:gd name="T18" fmla="*/ 37 w 57"/>
                <a:gd name="T19" fmla="*/ 63 h 67"/>
                <a:gd name="T20" fmla="*/ 47 w 57"/>
                <a:gd name="T21" fmla="*/ 55 h 67"/>
                <a:gd name="T22" fmla="*/ 57 w 57"/>
                <a:gd name="T23" fmla="*/ 32 h 67"/>
                <a:gd name="T24" fmla="*/ 57 w 57"/>
                <a:gd name="T25" fmla="*/ 11 h 67"/>
                <a:gd name="T26" fmla="*/ 56 w 57"/>
                <a:gd name="T27" fmla="*/ 9 h 67"/>
                <a:gd name="T28" fmla="*/ 13 w 57"/>
                <a:gd name="T29" fmla="*/ 53 h 67"/>
                <a:gd name="T30" fmla="*/ 3 w 57"/>
                <a:gd name="T31" fmla="*/ 32 h 67"/>
                <a:gd name="T32" fmla="*/ 3 w 57"/>
                <a:gd name="T33" fmla="*/ 12 h 67"/>
                <a:gd name="T34" fmla="*/ 27 w 57"/>
                <a:gd name="T35" fmla="*/ 4 h 67"/>
                <a:gd name="T36" fmla="*/ 27 w 57"/>
                <a:gd name="T37" fmla="*/ 63 h 67"/>
                <a:gd name="T38" fmla="*/ 13 w 57"/>
                <a:gd name="T39" fmla="*/ 53 h 67"/>
                <a:gd name="T40" fmla="*/ 54 w 57"/>
                <a:gd name="T41" fmla="*/ 32 h 67"/>
                <a:gd name="T42" fmla="*/ 45 w 57"/>
                <a:gd name="T43" fmla="*/ 53 h 67"/>
                <a:gd name="T44" fmla="*/ 30 w 57"/>
                <a:gd name="T45" fmla="*/ 63 h 67"/>
                <a:gd name="T46" fmla="*/ 30 w 57"/>
                <a:gd name="T47" fmla="*/ 4 h 67"/>
                <a:gd name="T48" fmla="*/ 54 w 57"/>
                <a:gd name="T49" fmla="*/ 12 h 67"/>
                <a:gd name="T50" fmla="*/ 54 w 57"/>
                <a:gd name="T51"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67">
                  <a:moveTo>
                    <a:pt x="56" y="9"/>
                  </a:moveTo>
                  <a:cubicBezTo>
                    <a:pt x="29" y="0"/>
                    <a:pt x="29" y="0"/>
                    <a:pt x="29" y="0"/>
                  </a:cubicBezTo>
                  <a:cubicBezTo>
                    <a:pt x="29" y="0"/>
                    <a:pt x="29" y="0"/>
                    <a:pt x="28" y="0"/>
                  </a:cubicBezTo>
                  <a:cubicBezTo>
                    <a:pt x="1" y="9"/>
                    <a:pt x="1" y="9"/>
                    <a:pt x="1" y="9"/>
                  </a:cubicBezTo>
                  <a:cubicBezTo>
                    <a:pt x="1" y="9"/>
                    <a:pt x="0" y="10"/>
                    <a:pt x="0" y="11"/>
                  </a:cubicBezTo>
                  <a:cubicBezTo>
                    <a:pt x="0" y="32"/>
                    <a:pt x="0" y="32"/>
                    <a:pt x="0" y="32"/>
                  </a:cubicBezTo>
                  <a:cubicBezTo>
                    <a:pt x="0" y="41"/>
                    <a:pt x="4" y="49"/>
                    <a:pt x="11" y="55"/>
                  </a:cubicBezTo>
                  <a:cubicBezTo>
                    <a:pt x="13" y="58"/>
                    <a:pt x="17" y="61"/>
                    <a:pt x="20" y="63"/>
                  </a:cubicBezTo>
                  <a:cubicBezTo>
                    <a:pt x="23" y="64"/>
                    <a:pt x="27" y="67"/>
                    <a:pt x="29" y="67"/>
                  </a:cubicBezTo>
                  <a:cubicBezTo>
                    <a:pt x="31" y="67"/>
                    <a:pt x="35" y="64"/>
                    <a:pt x="37" y="63"/>
                  </a:cubicBezTo>
                  <a:cubicBezTo>
                    <a:pt x="41" y="61"/>
                    <a:pt x="44" y="58"/>
                    <a:pt x="47" y="55"/>
                  </a:cubicBezTo>
                  <a:cubicBezTo>
                    <a:pt x="54" y="49"/>
                    <a:pt x="57" y="41"/>
                    <a:pt x="57" y="32"/>
                  </a:cubicBezTo>
                  <a:cubicBezTo>
                    <a:pt x="57" y="11"/>
                    <a:pt x="57" y="11"/>
                    <a:pt x="57" y="11"/>
                  </a:cubicBezTo>
                  <a:cubicBezTo>
                    <a:pt x="57" y="10"/>
                    <a:pt x="57" y="9"/>
                    <a:pt x="56" y="9"/>
                  </a:cubicBezTo>
                  <a:close/>
                  <a:moveTo>
                    <a:pt x="13" y="53"/>
                  </a:moveTo>
                  <a:cubicBezTo>
                    <a:pt x="7" y="47"/>
                    <a:pt x="3" y="40"/>
                    <a:pt x="3" y="32"/>
                  </a:cubicBezTo>
                  <a:cubicBezTo>
                    <a:pt x="3" y="12"/>
                    <a:pt x="3" y="12"/>
                    <a:pt x="3" y="12"/>
                  </a:cubicBezTo>
                  <a:cubicBezTo>
                    <a:pt x="27" y="4"/>
                    <a:pt x="27" y="4"/>
                    <a:pt x="27" y="4"/>
                  </a:cubicBezTo>
                  <a:cubicBezTo>
                    <a:pt x="27" y="63"/>
                    <a:pt x="27" y="63"/>
                    <a:pt x="27" y="63"/>
                  </a:cubicBezTo>
                  <a:cubicBezTo>
                    <a:pt x="24" y="62"/>
                    <a:pt x="17" y="58"/>
                    <a:pt x="13" y="53"/>
                  </a:cubicBezTo>
                  <a:close/>
                  <a:moveTo>
                    <a:pt x="54" y="32"/>
                  </a:moveTo>
                  <a:cubicBezTo>
                    <a:pt x="54" y="40"/>
                    <a:pt x="51" y="47"/>
                    <a:pt x="45" y="53"/>
                  </a:cubicBezTo>
                  <a:cubicBezTo>
                    <a:pt x="40" y="58"/>
                    <a:pt x="34" y="62"/>
                    <a:pt x="30" y="63"/>
                  </a:cubicBezTo>
                  <a:cubicBezTo>
                    <a:pt x="30" y="4"/>
                    <a:pt x="30" y="4"/>
                    <a:pt x="30" y="4"/>
                  </a:cubicBezTo>
                  <a:cubicBezTo>
                    <a:pt x="54" y="12"/>
                    <a:pt x="54" y="12"/>
                    <a:pt x="54" y="12"/>
                  </a:cubicBezTo>
                  <a:lnTo>
                    <a:pt x="54" y="3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th-TH"/>
            </a:p>
          </p:txBody>
        </p:sp>
      </p:grpSp>
      <p:grpSp>
        <p:nvGrpSpPr>
          <p:cNvPr id="205" name="กลุ่ม 28"/>
          <p:cNvGrpSpPr/>
          <p:nvPr/>
        </p:nvGrpSpPr>
        <p:grpSpPr>
          <a:xfrm>
            <a:off x="7029486" y="2984654"/>
            <a:ext cx="2085205" cy="2164180"/>
            <a:chOff x="7333448" y="2384357"/>
            <a:chExt cx="4944926" cy="5696854"/>
          </a:xfrm>
        </p:grpSpPr>
        <p:sp>
          <p:nvSpPr>
            <p:cNvPr id="206" name="Freeform 6"/>
            <p:cNvSpPr>
              <a:spLocks/>
            </p:cNvSpPr>
            <p:nvPr/>
          </p:nvSpPr>
          <p:spPr bwMode="auto">
            <a:xfrm>
              <a:off x="7333448" y="2384357"/>
              <a:ext cx="4944926" cy="5696854"/>
            </a:xfrm>
            <a:custGeom>
              <a:avLst/>
              <a:gdLst>
                <a:gd name="T0" fmla="*/ 2499 w 2499"/>
                <a:gd name="T1" fmla="*/ 2156 h 2879"/>
                <a:gd name="T2" fmla="*/ 1243 w 2499"/>
                <a:gd name="T3" fmla="*/ 2879 h 2879"/>
                <a:gd name="T4" fmla="*/ 0 w 2499"/>
                <a:gd name="T5" fmla="*/ 2156 h 2879"/>
                <a:gd name="T6" fmla="*/ 0 w 2499"/>
                <a:gd name="T7" fmla="*/ 723 h 2879"/>
                <a:gd name="T8" fmla="*/ 1243 w 2499"/>
                <a:gd name="T9" fmla="*/ 0 h 2879"/>
                <a:gd name="T10" fmla="*/ 2499 w 2499"/>
                <a:gd name="T11" fmla="*/ 723 h 2879"/>
                <a:gd name="T12" fmla="*/ 2499 w 2499"/>
                <a:gd name="T13" fmla="*/ 2156 h 2879"/>
              </a:gdLst>
              <a:ahLst/>
              <a:cxnLst>
                <a:cxn ang="0">
                  <a:pos x="T0" y="T1"/>
                </a:cxn>
                <a:cxn ang="0">
                  <a:pos x="T2" y="T3"/>
                </a:cxn>
                <a:cxn ang="0">
                  <a:pos x="T4" y="T5"/>
                </a:cxn>
                <a:cxn ang="0">
                  <a:pos x="T6" y="T7"/>
                </a:cxn>
                <a:cxn ang="0">
                  <a:pos x="T8" y="T9"/>
                </a:cxn>
                <a:cxn ang="0">
                  <a:pos x="T10" y="T11"/>
                </a:cxn>
                <a:cxn ang="0">
                  <a:pos x="T12" y="T13"/>
                </a:cxn>
              </a:cxnLst>
              <a:rect l="0" t="0" r="r" b="b"/>
              <a:pathLst>
                <a:path w="2499" h="2879">
                  <a:moveTo>
                    <a:pt x="2499" y="2156"/>
                  </a:moveTo>
                  <a:lnTo>
                    <a:pt x="1243" y="2879"/>
                  </a:lnTo>
                  <a:lnTo>
                    <a:pt x="0" y="2156"/>
                  </a:lnTo>
                  <a:lnTo>
                    <a:pt x="0" y="723"/>
                  </a:lnTo>
                  <a:lnTo>
                    <a:pt x="1243" y="0"/>
                  </a:lnTo>
                  <a:lnTo>
                    <a:pt x="2499" y="723"/>
                  </a:lnTo>
                  <a:lnTo>
                    <a:pt x="2499" y="215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207" name="กลุ่ม 27"/>
            <p:cNvGrpSpPr/>
            <p:nvPr/>
          </p:nvGrpSpPr>
          <p:grpSpPr>
            <a:xfrm>
              <a:off x="7818437" y="3951959"/>
              <a:ext cx="4149110" cy="2497050"/>
              <a:chOff x="7860327" y="3951959"/>
              <a:chExt cx="4149110" cy="2497050"/>
            </a:xfrm>
          </p:grpSpPr>
          <p:sp>
            <p:nvSpPr>
              <p:cNvPr id="211" name="TextBox 210"/>
              <p:cNvSpPr txBox="1"/>
              <p:nvPr/>
            </p:nvSpPr>
            <p:spPr>
              <a:xfrm>
                <a:off x="9602767" y="3951959"/>
                <a:ext cx="432003" cy="1215259"/>
              </a:xfrm>
              <a:prstGeom prst="rect">
                <a:avLst/>
              </a:prstGeom>
              <a:noFill/>
            </p:spPr>
            <p:txBody>
              <a:bodyPr wrap="none" rtlCol="0" anchor="ctr" anchorCtr="0">
                <a:spAutoFit/>
              </a:bodyPr>
              <a:lstStyle/>
              <a:p>
                <a:pPr algn="ctr"/>
                <a:endParaRPr lang="en-US" sz="2400" b="1" dirty="0">
                  <a:solidFill>
                    <a:schemeClr val="bg1"/>
                  </a:solidFill>
                  <a:latin typeface="Lato Black" charset="0"/>
                  <a:ea typeface="Lato Black" charset="0"/>
                  <a:cs typeface="Lato Black" charset="0"/>
                </a:endParaRPr>
              </a:p>
            </p:txBody>
          </p:sp>
          <p:sp>
            <p:nvSpPr>
              <p:cNvPr id="212" name="TextBox 30"/>
              <p:cNvSpPr txBox="1">
                <a:spLocks noChangeArrowheads="1"/>
              </p:cNvSpPr>
              <p:nvPr/>
            </p:nvSpPr>
            <p:spPr bwMode="auto">
              <a:xfrm>
                <a:off x="7860327" y="5073741"/>
                <a:ext cx="4149110" cy="137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30000"/>
                  </a:lnSpc>
                </a:pPr>
                <a:endParaRPr lang="en-US" sz="2400" dirty="0">
                  <a:solidFill>
                    <a:schemeClr val="bg1"/>
                  </a:solidFill>
                  <a:latin typeface="Lato" pitchFamily="34" charset="0"/>
                  <a:ea typeface="Lato" pitchFamily="34" charset="0"/>
                  <a:cs typeface="Lato" pitchFamily="34" charset="0"/>
                </a:endParaRPr>
              </a:p>
            </p:txBody>
          </p:sp>
          <p:sp>
            <p:nvSpPr>
              <p:cNvPr id="213" name="Rectangle 12"/>
              <p:cNvSpPr>
                <a:spLocks noChangeArrowheads="1"/>
              </p:cNvSpPr>
              <p:nvPr/>
            </p:nvSpPr>
            <p:spPr bwMode="auto">
              <a:xfrm>
                <a:off x="8716599" y="4979194"/>
                <a:ext cx="2441575" cy="5000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208" name="กลุ่ม 87"/>
            <p:cNvGrpSpPr/>
            <p:nvPr/>
          </p:nvGrpSpPr>
          <p:grpSpPr>
            <a:xfrm>
              <a:off x="9376747" y="3352800"/>
              <a:ext cx="723900" cy="400050"/>
              <a:chOff x="17619663" y="4157663"/>
              <a:chExt cx="723900" cy="400050"/>
            </a:xfrm>
            <a:solidFill>
              <a:schemeClr val="bg1"/>
            </a:solidFill>
          </p:grpSpPr>
          <p:sp>
            <p:nvSpPr>
              <p:cNvPr id="209" name="Freeform 79"/>
              <p:cNvSpPr>
                <a:spLocks noEditPoints="1"/>
              </p:cNvSpPr>
              <p:nvPr/>
            </p:nvSpPr>
            <p:spPr bwMode="auto">
              <a:xfrm>
                <a:off x="17619663" y="4157663"/>
                <a:ext cx="723900" cy="400050"/>
              </a:xfrm>
              <a:custGeom>
                <a:avLst/>
                <a:gdLst>
                  <a:gd name="T0" fmla="*/ 76 w 76"/>
                  <a:gd name="T1" fmla="*/ 21 h 42"/>
                  <a:gd name="T2" fmla="*/ 76 w 76"/>
                  <a:gd name="T3" fmla="*/ 21 h 42"/>
                  <a:gd name="T4" fmla="*/ 76 w 76"/>
                  <a:gd name="T5" fmla="*/ 21 h 42"/>
                  <a:gd name="T6" fmla="*/ 76 w 76"/>
                  <a:gd name="T7" fmla="*/ 21 h 42"/>
                  <a:gd name="T8" fmla="*/ 76 w 76"/>
                  <a:gd name="T9" fmla="*/ 20 h 42"/>
                  <a:gd name="T10" fmla="*/ 76 w 76"/>
                  <a:gd name="T11" fmla="*/ 20 h 42"/>
                  <a:gd name="T12" fmla="*/ 76 w 76"/>
                  <a:gd name="T13" fmla="*/ 20 h 42"/>
                  <a:gd name="T14" fmla="*/ 55 w 76"/>
                  <a:gd name="T15" fmla="*/ 3 h 42"/>
                  <a:gd name="T16" fmla="*/ 47 w 76"/>
                  <a:gd name="T17" fmla="*/ 1 h 42"/>
                  <a:gd name="T18" fmla="*/ 39 w 76"/>
                  <a:gd name="T19" fmla="*/ 0 h 42"/>
                  <a:gd name="T20" fmla="*/ 38 w 76"/>
                  <a:gd name="T21" fmla="*/ 0 h 42"/>
                  <a:gd name="T22" fmla="*/ 38 w 76"/>
                  <a:gd name="T23" fmla="*/ 0 h 42"/>
                  <a:gd name="T24" fmla="*/ 20 w 76"/>
                  <a:gd name="T25" fmla="*/ 4 h 42"/>
                  <a:gd name="T26" fmla="*/ 0 w 76"/>
                  <a:gd name="T27" fmla="*/ 20 h 42"/>
                  <a:gd name="T28" fmla="*/ 0 w 76"/>
                  <a:gd name="T29" fmla="*/ 20 h 42"/>
                  <a:gd name="T30" fmla="*/ 0 w 76"/>
                  <a:gd name="T31" fmla="*/ 20 h 42"/>
                  <a:gd name="T32" fmla="*/ 0 w 76"/>
                  <a:gd name="T33" fmla="*/ 21 h 42"/>
                  <a:gd name="T34" fmla="*/ 0 w 76"/>
                  <a:gd name="T35" fmla="*/ 21 h 42"/>
                  <a:gd name="T36" fmla="*/ 0 w 76"/>
                  <a:gd name="T37" fmla="*/ 21 h 42"/>
                  <a:gd name="T38" fmla="*/ 0 w 76"/>
                  <a:gd name="T39" fmla="*/ 21 h 42"/>
                  <a:gd name="T40" fmla="*/ 0 w 76"/>
                  <a:gd name="T41" fmla="*/ 22 h 42"/>
                  <a:gd name="T42" fmla="*/ 0 w 76"/>
                  <a:gd name="T43" fmla="*/ 22 h 42"/>
                  <a:gd name="T44" fmla="*/ 37 w 76"/>
                  <a:gd name="T45" fmla="*/ 42 h 42"/>
                  <a:gd name="T46" fmla="*/ 38 w 76"/>
                  <a:gd name="T47" fmla="*/ 42 h 42"/>
                  <a:gd name="T48" fmla="*/ 76 w 76"/>
                  <a:gd name="T49" fmla="*/ 22 h 42"/>
                  <a:gd name="T50" fmla="*/ 76 w 76"/>
                  <a:gd name="T51" fmla="*/ 22 h 42"/>
                  <a:gd name="T52" fmla="*/ 76 w 76"/>
                  <a:gd name="T53" fmla="*/ 21 h 42"/>
                  <a:gd name="T54" fmla="*/ 58 w 76"/>
                  <a:gd name="T55" fmla="*/ 11 h 42"/>
                  <a:gd name="T56" fmla="*/ 38 w 76"/>
                  <a:gd name="T57" fmla="*/ 31 h 42"/>
                  <a:gd name="T58" fmla="*/ 18 w 76"/>
                  <a:gd name="T59" fmla="*/ 11 h 42"/>
                  <a:gd name="T60" fmla="*/ 22 w 76"/>
                  <a:gd name="T61" fmla="*/ 7 h 42"/>
                  <a:gd name="T62" fmla="*/ 38 w 76"/>
                  <a:gd name="T63" fmla="*/ 3 h 42"/>
                  <a:gd name="T64" fmla="*/ 47 w 76"/>
                  <a:gd name="T65" fmla="*/ 4 h 42"/>
                  <a:gd name="T66" fmla="*/ 52 w 76"/>
                  <a:gd name="T67" fmla="*/ 5 h 42"/>
                  <a:gd name="T68" fmla="*/ 58 w 76"/>
                  <a:gd name="T69" fmla="*/ 11 h 42"/>
                  <a:gd name="T70" fmla="*/ 38 w 76"/>
                  <a:gd name="T71" fmla="*/ 39 h 42"/>
                  <a:gd name="T72" fmla="*/ 3 w 76"/>
                  <a:gd name="T73" fmla="*/ 21 h 42"/>
                  <a:gd name="T74" fmla="*/ 15 w 76"/>
                  <a:gd name="T75" fmla="*/ 11 h 42"/>
                  <a:gd name="T76" fmla="*/ 15 w 76"/>
                  <a:gd name="T77" fmla="*/ 11 h 42"/>
                  <a:gd name="T78" fmla="*/ 38 w 76"/>
                  <a:gd name="T79" fmla="*/ 34 h 42"/>
                  <a:gd name="T80" fmla="*/ 61 w 76"/>
                  <a:gd name="T81" fmla="*/ 11 h 42"/>
                  <a:gd name="T82" fmla="*/ 61 w 76"/>
                  <a:gd name="T83" fmla="*/ 10 h 42"/>
                  <a:gd name="T84" fmla="*/ 73 w 76"/>
                  <a:gd name="T85" fmla="*/ 21 h 42"/>
                  <a:gd name="T86" fmla="*/ 38 w 76"/>
                  <a:gd name="T8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 h="42">
                    <a:moveTo>
                      <a:pt x="76" y="21"/>
                    </a:moveTo>
                    <a:cubicBezTo>
                      <a:pt x="76" y="21"/>
                      <a:pt x="76" y="21"/>
                      <a:pt x="76" y="21"/>
                    </a:cubicBezTo>
                    <a:cubicBezTo>
                      <a:pt x="76" y="21"/>
                      <a:pt x="76" y="21"/>
                      <a:pt x="76" y="21"/>
                    </a:cubicBezTo>
                    <a:cubicBezTo>
                      <a:pt x="76" y="21"/>
                      <a:pt x="76" y="21"/>
                      <a:pt x="76" y="21"/>
                    </a:cubicBezTo>
                    <a:cubicBezTo>
                      <a:pt x="76" y="21"/>
                      <a:pt x="76" y="20"/>
                      <a:pt x="76" y="20"/>
                    </a:cubicBezTo>
                    <a:cubicBezTo>
                      <a:pt x="76" y="20"/>
                      <a:pt x="76" y="20"/>
                      <a:pt x="76" y="20"/>
                    </a:cubicBezTo>
                    <a:cubicBezTo>
                      <a:pt x="76" y="20"/>
                      <a:pt x="76" y="20"/>
                      <a:pt x="76" y="20"/>
                    </a:cubicBezTo>
                    <a:cubicBezTo>
                      <a:pt x="69" y="12"/>
                      <a:pt x="62" y="7"/>
                      <a:pt x="55" y="3"/>
                    </a:cubicBezTo>
                    <a:cubicBezTo>
                      <a:pt x="52" y="2"/>
                      <a:pt x="50" y="1"/>
                      <a:pt x="47" y="1"/>
                    </a:cubicBezTo>
                    <a:cubicBezTo>
                      <a:pt x="44" y="0"/>
                      <a:pt x="42" y="0"/>
                      <a:pt x="39" y="0"/>
                    </a:cubicBezTo>
                    <a:cubicBezTo>
                      <a:pt x="39" y="0"/>
                      <a:pt x="39" y="0"/>
                      <a:pt x="38" y="0"/>
                    </a:cubicBezTo>
                    <a:cubicBezTo>
                      <a:pt x="38" y="0"/>
                      <a:pt x="38" y="0"/>
                      <a:pt x="38" y="0"/>
                    </a:cubicBezTo>
                    <a:cubicBezTo>
                      <a:pt x="31" y="0"/>
                      <a:pt x="25" y="2"/>
                      <a:pt x="20" y="4"/>
                    </a:cubicBezTo>
                    <a:cubicBezTo>
                      <a:pt x="8" y="10"/>
                      <a:pt x="1" y="19"/>
                      <a:pt x="0" y="20"/>
                    </a:cubicBezTo>
                    <a:cubicBezTo>
                      <a:pt x="0" y="20"/>
                      <a:pt x="0" y="20"/>
                      <a:pt x="0" y="20"/>
                    </a:cubicBezTo>
                    <a:cubicBezTo>
                      <a:pt x="0" y="20"/>
                      <a:pt x="0" y="20"/>
                      <a:pt x="0" y="20"/>
                    </a:cubicBezTo>
                    <a:cubicBezTo>
                      <a:pt x="0" y="21"/>
                      <a:pt x="0" y="21"/>
                      <a:pt x="0" y="21"/>
                    </a:cubicBezTo>
                    <a:cubicBezTo>
                      <a:pt x="0" y="21"/>
                      <a:pt x="0" y="21"/>
                      <a:pt x="0" y="21"/>
                    </a:cubicBezTo>
                    <a:cubicBezTo>
                      <a:pt x="0" y="21"/>
                      <a:pt x="0" y="21"/>
                      <a:pt x="0" y="21"/>
                    </a:cubicBezTo>
                    <a:cubicBezTo>
                      <a:pt x="0" y="21"/>
                      <a:pt x="0" y="21"/>
                      <a:pt x="0" y="21"/>
                    </a:cubicBezTo>
                    <a:cubicBezTo>
                      <a:pt x="0" y="22"/>
                      <a:pt x="0" y="22"/>
                      <a:pt x="0" y="22"/>
                    </a:cubicBezTo>
                    <a:cubicBezTo>
                      <a:pt x="0" y="22"/>
                      <a:pt x="0" y="22"/>
                      <a:pt x="0" y="22"/>
                    </a:cubicBezTo>
                    <a:cubicBezTo>
                      <a:pt x="12" y="35"/>
                      <a:pt x="24" y="42"/>
                      <a:pt x="37" y="42"/>
                    </a:cubicBezTo>
                    <a:cubicBezTo>
                      <a:pt x="38" y="42"/>
                      <a:pt x="38" y="42"/>
                      <a:pt x="38" y="42"/>
                    </a:cubicBezTo>
                    <a:cubicBezTo>
                      <a:pt x="60" y="42"/>
                      <a:pt x="76" y="23"/>
                      <a:pt x="76" y="22"/>
                    </a:cubicBezTo>
                    <a:cubicBezTo>
                      <a:pt x="76" y="22"/>
                      <a:pt x="76" y="22"/>
                      <a:pt x="76" y="22"/>
                    </a:cubicBezTo>
                    <a:cubicBezTo>
                      <a:pt x="76" y="22"/>
                      <a:pt x="76" y="22"/>
                      <a:pt x="76" y="21"/>
                    </a:cubicBezTo>
                    <a:close/>
                    <a:moveTo>
                      <a:pt x="58" y="11"/>
                    </a:moveTo>
                    <a:cubicBezTo>
                      <a:pt x="58" y="22"/>
                      <a:pt x="49" y="31"/>
                      <a:pt x="38" y="31"/>
                    </a:cubicBezTo>
                    <a:cubicBezTo>
                      <a:pt x="27" y="31"/>
                      <a:pt x="18" y="22"/>
                      <a:pt x="18" y="11"/>
                    </a:cubicBezTo>
                    <a:cubicBezTo>
                      <a:pt x="18" y="10"/>
                      <a:pt x="19" y="9"/>
                      <a:pt x="22" y="7"/>
                    </a:cubicBezTo>
                    <a:cubicBezTo>
                      <a:pt x="26" y="5"/>
                      <a:pt x="32" y="3"/>
                      <a:pt x="38" y="3"/>
                    </a:cubicBezTo>
                    <a:cubicBezTo>
                      <a:pt x="42" y="3"/>
                      <a:pt x="45" y="3"/>
                      <a:pt x="47" y="4"/>
                    </a:cubicBezTo>
                    <a:cubicBezTo>
                      <a:pt x="49" y="4"/>
                      <a:pt x="51" y="5"/>
                      <a:pt x="52" y="5"/>
                    </a:cubicBezTo>
                    <a:cubicBezTo>
                      <a:pt x="56" y="7"/>
                      <a:pt x="58" y="9"/>
                      <a:pt x="58" y="11"/>
                    </a:cubicBezTo>
                    <a:close/>
                    <a:moveTo>
                      <a:pt x="38" y="39"/>
                    </a:moveTo>
                    <a:cubicBezTo>
                      <a:pt x="26" y="39"/>
                      <a:pt x="14" y="33"/>
                      <a:pt x="3" y="21"/>
                    </a:cubicBezTo>
                    <a:cubicBezTo>
                      <a:pt x="5" y="19"/>
                      <a:pt x="9" y="15"/>
                      <a:pt x="15" y="11"/>
                    </a:cubicBezTo>
                    <a:cubicBezTo>
                      <a:pt x="15" y="11"/>
                      <a:pt x="15" y="11"/>
                      <a:pt x="15" y="11"/>
                    </a:cubicBezTo>
                    <a:cubicBezTo>
                      <a:pt x="15" y="24"/>
                      <a:pt x="26" y="34"/>
                      <a:pt x="38" y="34"/>
                    </a:cubicBezTo>
                    <a:cubicBezTo>
                      <a:pt x="51" y="34"/>
                      <a:pt x="61" y="24"/>
                      <a:pt x="61" y="11"/>
                    </a:cubicBezTo>
                    <a:cubicBezTo>
                      <a:pt x="61" y="11"/>
                      <a:pt x="61" y="11"/>
                      <a:pt x="61" y="10"/>
                    </a:cubicBezTo>
                    <a:cubicBezTo>
                      <a:pt x="65" y="13"/>
                      <a:pt x="69" y="17"/>
                      <a:pt x="73" y="21"/>
                    </a:cubicBezTo>
                    <a:cubicBezTo>
                      <a:pt x="70" y="25"/>
                      <a:pt x="56" y="39"/>
                      <a:pt x="3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0" name="Freeform 80"/>
              <p:cNvSpPr>
                <a:spLocks noEditPoints="1"/>
              </p:cNvSpPr>
              <p:nvPr/>
            </p:nvSpPr>
            <p:spPr bwMode="auto">
              <a:xfrm>
                <a:off x="17914938" y="4214813"/>
                <a:ext cx="133350" cy="133350"/>
              </a:xfrm>
              <a:custGeom>
                <a:avLst/>
                <a:gdLst>
                  <a:gd name="T0" fmla="*/ 7 w 14"/>
                  <a:gd name="T1" fmla="*/ 14 h 14"/>
                  <a:gd name="T2" fmla="*/ 14 w 14"/>
                  <a:gd name="T3" fmla="*/ 7 h 14"/>
                  <a:gd name="T4" fmla="*/ 7 w 14"/>
                  <a:gd name="T5" fmla="*/ 0 h 14"/>
                  <a:gd name="T6" fmla="*/ 0 w 14"/>
                  <a:gd name="T7" fmla="*/ 7 h 14"/>
                  <a:gd name="T8" fmla="*/ 7 w 14"/>
                  <a:gd name="T9" fmla="*/ 14 h 14"/>
                  <a:gd name="T10" fmla="*/ 7 w 14"/>
                  <a:gd name="T11" fmla="*/ 3 h 14"/>
                  <a:gd name="T12" fmla="*/ 11 w 14"/>
                  <a:gd name="T13" fmla="*/ 7 h 14"/>
                  <a:gd name="T14" fmla="*/ 7 w 14"/>
                  <a:gd name="T15" fmla="*/ 11 h 14"/>
                  <a:gd name="T16" fmla="*/ 3 w 14"/>
                  <a:gd name="T17" fmla="*/ 7 h 14"/>
                  <a:gd name="T18" fmla="*/ 7 w 14"/>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11" y="14"/>
                      <a:pt x="14" y="11"/>
                      <a:pt x="14" y="7"/>
                    </a:cubicBezTo>
                    <a:cubicBezTo>
                      <a:pt x="14" y="3"/>
                      <a:pt x="11" y="0"/>
                      <a:pt x="7" y="0"/>
                    </a:cubicBezTo>
                    <a:cubicBezTo>
                      <a:pt x="3" y="0"/>
                      <a:pt x="0" y="3"/>
                      <a:pt x="0" y="7"/>
                    </a:cubicBezTo>
                    <a:cubicBezTo>
                      <a:pt x="0" y="11"/>
                      <a:pt x="3" y="14"/>
                      <a:pt x="7" y="14"/>
                    </a:cubicBezTo>
                    <a:close/>
                    <a:moveTo>
                      <a:pt x="7" y="3"/>
                    </a:moveTo>
                    <a:cubicBezTo>
                      <a:pt x="9" y="3"/>
                      <a:pt x="11" y="5"/>
                      <a:pt x="11" y="7"/>
                    </a:cubicBezTo>
                    <a:cubicBezTo>
                      <a:pt x="11" y="9"/>
                      <a:pt x="9" y="11"/>
                      <a:pt x="7" y="11"/>
                    </a:cubicBezTo>
                    <a:cubicBezTo>
                      <a:pt x="5" y="11"/>
                      <a:pt x="3" y="9"/>
                      <a:pt x="3" y="7"/>
                    </a:cubicBezTo>
                    <a:cubicBezTo>
                      <a:pt x="3" y="5"/>
                      <a:pt x="5" y="3"/>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sp>
        <p:nvSpPr>
          <p:cNvPr id="1027" name="Rectangle 1026"/>
          <p:cNvSpPr/>
          <p:nvPr/>
        </p:nvSpPr>
        <p:spPr>
          <a:xfrm>
            <a:off x="33364" y="1419"/>
            <a:ext cx="7938052" cy="584775"/>
          </a:xfrm>
          <a:prstGeom prst="rect">
            <a:avLst/>
          </a:prstGeom>
        </p:spPr>
        <p:txBody>
          <a:bodyPr wrap="square">
            <a:spAutoFit/>
          </a:bodyPr>
          <a:lstStyle/>
          <a:p>
            <a:pPr lvl="0"/>
            <a:r>
              <a:rPr lang="en-US" sz="3200" b="1" i="1" dirty="0">
                <a:solidFill>
                  <a:srgbClr val="FFFFFF"/>
                </a:solidFill>
              </a:rPr>
              <a:t>G</a:t>
            </a:r>
            <a:r>
              <a:rPr lang="en" sz="3200" b="1" i="1" dirty="0">
                <a:solidFill>
                  <a:srgbClr val="FFFFFF"/>
                </a:solidFill>
              </a:rPr>
              <a:t>iới thiệu chung về doanh nghiệp</a:t>
            </a:r>
            <a:endParaRPr lang="en" sz="3200" b="1" i="1" dirty="0">
              <a:solidFill>
                <a:srgbClr val="FFFFFF"/>
              </a:solidFill>
            </a:endParaRPr>
          </a:p>
        </p:txBody>
      </p:sp>
      <p:pic>
        <p:nvPicPr>
          <p:cNvPr id="218" name="Picture 2" descr="Công ty TNHH SX - TM Công Nghiệp A.V.A.L (A.V.A.L CO. LT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50" y="1018078"/>
            <a:ext cx="3863378" cy="1831559"/>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1027"/>
          <p:cNvSpPr/>
          <p:nvPr/>
        </p:nvSpPr>
        <p:spPr>
          <a:xfrm>
            <a:off x="3599419" y="1168288"/>
            <a:ext cx="2151842" cy="1569660"/>
          </a:xfrm>
          <a:prstGeom prst="rect">
            <a:avLst/>
          </a:prstGeom>
        </p:spPr>
        <p:txBody>
          <a:bodyPr wrap="square">
            <a:spAutoFit/>
          </a:bodyPr>
          <a:lstStyle/>
          <a:p>
            <a:pPr algn="ct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Học</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hỏi</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không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ngừng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khuyến</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khích</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sáng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tạo</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đổi</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mới</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với</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phương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châm</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làm</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thế</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nào</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để</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chúng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ta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làm</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việc</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tốt</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hơn</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endParaRPr lang="en-US" sz="1600" b="1" dirty="0">
              <a:solidFill>
                <a:schemeClr val="tx1"/>
              </a:solidFill>
              <a:latin typeface="Times New Roman" panose="02020603050405020304" pitchFamily="18" charset="0"/>
              <a:ea typeface="Lato Black" charset="0"/>
              <a:cs typeface="Times New Roman" panose="02020603050405020304" pitchFamily="18" charset="0"/>
            </a:endParaRPr>
          </a:p>
        </p:txBody>
      </p:sp>
      <p:sp>
        <p:nvSpPr>
          <p:cNvPr id="1029" name="Rectangle 1028"/>
          <p:cNvSpPr/>
          <p:nvPr/>
        </p:nvSpPr>
        <p:spPr>
          <a:xfrm>
            <a:off x="2590467" y="3744178"/>
            <a:ext cx="1786063" cy="738664"/>
          </a:xfrm>
          <a:prstGeom prst="rect">
            <a:avLst/>
          </a:prstGeom>
        </p:spPr>
        <p:txBody>
          <a:bodyPr wrap="square">
            <a:spAutoFit/>
          </a:bodyPr>
          <a:lstStyle/>
          <a:p>
            <a:pPr algn="ct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Không</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lùi</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p>
          <a:p>
            <a:pPr algn="ct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bước</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trước</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những</a:t>
            </a:r>
            <a:endParaRPr lang="en-US" b="1" dirty="0" smtClean="0">
              <a:solidFill>
                <a:schemeClr val="tx1"/>
              </a:solidFill>
              <a:latin typeface="Times New Roman" panose="02020603050405020304" pitchFamily="18" charset="0"/>
              <a:ea typeface="Lato Black" charset="0"/>
              <a:cs typeface="Times New Roman" panose="02020603050405020304" pitchFamily="18" charset="0"/>
            </a:endParaRPr>
          </a:p>
          <a:p>
            <a:pPr algn="ct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khó</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khắn</a:t>
            </a:r>
            <a:endParaRPr lang="en-US" b="1" dirty="0">
              <a:solidFill>
                <a:schemeClr val="tx1"/>
              </a:solidFill>
              <a:latin typeface="Times New Roman" panose="02020603050405020304" pitchFamily="18" charset="0"/>
              <a:ea typeface="Lato Black" charset="0"/>
              <a:cs typeface="Times New Roman" panose="02020603050405020304" pitchFamily="18" charset="0"/>
            </a:endParaRPr>
          </a:p>
        </p:txBody>
      </p:sp>
      <p:sp>
        <p:nvSpPr>
          <p:cNvPr id="221" name="Rectangle 220"/>
          <p:cNvSpPr/>
          <p:nvPr/>
        </p:nvSpPr>
        <p:spPr>
          <a:xfrm>
            <a:off x="6117034" y="1244386"/>
            <a:ext cx="2050384" cy="1384995"/>
          </a:xfrm>
          <a:prstGeom prst="rect">
            <a:avLst/>
          </a:prstGeom>
        </p:spPr>
        <p:txBody>
          <a:bodyPr wrap="square">
            <a:spAutoFit/>
          </a:bodyPr>
          <a:lstStyle/>
          <a:p>
            <a:pPr algn="ctr"/>
            <a:r>
              <a:rPr lang="en-US" b="1" dirty="0" err="1">
                <a:solidFill>
                  <a:schemeClr val="tx1"/>
                </a:solidFill>
              </a:rPr>
              <a:t>Tuân</a:t>
            </a:r>
            <a:r>
              <a:rPr lang="en-US" b="1" dirty="0">
                <a:solidFill>
                  <a:schemeClr val="tx1"/>
                </a:solidFill>
              </a:rPr>
              <a:t> </a:t>
            </a:r>
            <a:r>
              <a:rPr lang="en-US" b="1" dirty="0" err="1">
                <a:solidFill>
                  <a:schemeClr val="tx1"/>
                </a:solidFill>
              </a:rPr>
              <a:t>thủ</a:t>
            </a:r>
            <a:r>
              <a:rPr lang="en-US" b="1" dirty="0">
                <a:solidFill>
                  <a:schemeClr val="tx1"/>
                </a:solidFill>
              </a:rPr>
              <a:t> </a:t>
            </a:r>
            <a:r>
              <a:rPr lang="en-US" b="1" dirty="0" err="1">
                <a:solidFill>
                  <a:schemeClr val="tx1"/>
                </a:solidFill>
              </a:rPr>
              <a:t>những</a:t>
            </a:r>
            <a:r>
              <a:rPr lang="en-US" b="1" dirty="0">
                <a:solidFill>
                  <a:schemeClr val="tx1"/>
                </a:solidFill>
              </a:rPr>
              <a:t> </a:t>
            </a:r>
            <a:r>
              <a:rPr lang="en-US" b="1" dirty="0" err="1">
                <a:solidFill>
                  <a:schemeClr val="tx1"/>
                </a:solidFill>
              </a:rPr>
              <a:t>quy</a:t>
            </a:r>
            <a:r>
              <a:rPr lang="en-US" b="1" dirty="0">
                <a:solidFill>
                  <a:schemeClr val="tx1"/>
                </a:solidFill>
              </a:rPr>
              <a:t> </a:t>
            </a:r>
            <a:r>
              <a:rPr lang="en-US" b="1" dirty="0" err="1">
                <a:solidFill>
                  <a:schemeClr val="tx1"/>
                </a:solidFill>
              </a:rPr>
              <a:t>định</a:t>
            </a:r>
            <a:r>
              <a:rPr lang="en-US" b="1" dirty="0">
                <a:solidFill>
                  <a:schemeClr val="tx1"/>
                </a:solidFill>
              </a:rPr>
              <a:t> </a:t>
            </a:r>
            <a:r>
              <a:rPr lang="en-US" b="1" dirty="0" err="1">
                <a:solidFill>
                  <a:schemeClr val="tx1"/>
                </a:solidFill>
              </a:rPr>
              <a:t>của</a:t>
            </a:r>
            <a:r>
              <a:rPr lang="en-US" b="1" dirty="0">
                <a:solidFill>
                  <a:schemeClr val="tx1"/>
                </a:solidFill>
              </a:rPr>
              <a:t> </a:t>
            </a:r>
            <a:r>
              <a:rPr lang="en-US" b="1" dirty="0" err="1">
                <a:solidFill>
                  <a:schemeClr val="tx1"/>
                </a:solidFill>
              </a:rPr>
              <a:t>pháp</a:t>
            </a:r>
            <a:r>
              <a:rPr lang="en-US" b="1" dirty="0">
                <a:solidFill>
                  <a:schemeClr val="tx1"/>
                </a:solidFill>
              </a:rPr>
              <a:t> </a:t>
            </a:r>
            <a:r>
              <a:rPr lang="en-US" b="1" dirty="0" err="1">
                <a:solidFill>
                  <a:schemeClr val="tx1"/>
                </a:solidFill>
              </a:rPr>
              <a:t>luật</a:t>
            </a:r>
            <a:r>
              <a:rPr lang="en-US" b="1" dirty="0">
                <a:solidFill>
                  <a:schemeClr val="tx1"/>
                </a:solidFill>
              </a:rPr>
              <a:t>, </a:t>
            </a:r>
            <a:r>
              <a:rPr lang="en-US" b="1" dirty="0" err="1">
                <a:solidFill>
                  <a:schemeClr val="tx1"/>
                </a:solidFill>
              </a:rPr>
              <a:t>tuân</a:t>
            </a:r>
            <a:r>
              <a:rPr lang="en-US" b="1" dirty="0">
                <a:solidFill>
                  <a:schemeClr val="tx1"/>
                </a:solidFill>
              </a:rPr>
              <a:t> </a:t>
            </a:r>
            <a:r>
              <a:rPr lang="en-US" b="1" dirty="0" err="1">
                <a:solidFill>
                  <a:schemeClr val="tx1"/>
                </a:solidFill>
              </a:rPr>
              <a:t>thủ</a:t>
            </a:r>
            <a:r>
              <a:rPr lang="en-US" b="1" dirty="0">
                <a:solidFill>
                  <a:schemeClr val="tx1"/>
                </a:solidFill>
              </a:rPr>
              <a:t> </a:t>
            </a:r>
            <a:r>
              <a:rPr lang="en-US" b="1" dirty="0" err="1">
                <a:solidFill>
                  <a:schemeClr val="tx1"/>
                </a:solidFill>
              </a:rPr>
              <a:t>những</a:t>
            </a:r>
            <a:r>
              <a:rPr lang="en-US" b="1" dirty="0">
                <a:solidFill>
                  <a:schemeClr val="tx1"/>
                </a:solidFill>
              </a:rPr>
              <a:t> </a:t>
            </a:r>
            <a:r>
              <a:rPr lang="en-US" b="1" dirty="0" err="1">
                <a:solidFill>
                  <a:schemeClr val="tx1"/>
                </a:solidFill>
              </a:rPr>
              <a:t>quy</a:t>
            </a:r>
            <a:r>
              <a:rPr lang="en-US" b="1" dirty="0">
                <a:solidFill>
                  <a:schemeClr val="tx1"/>
                </a:solidFill>
              </a:rPr>
              <a:t> </a:t>
            </a:r>
            <a:r>
              <a:rPr lang="en-US" b="1" dirty="0" err="1">
                <a:solidFill>
                  <a:schemeClr val="tx1"/>
                </a:solidFill>
              </a:rPr>
              <a:t>tắc</a:t>
            </a:r>
            <a:r>
              <a:rPr lang="en-US" b="1" dirty="0">
                <a:solidFill>
                  <a:schemeClr val="tx1"/>
                </a:solidFill>
              </a:rPr>
              <a:t>, </a:t>
            </a:r>
            <a:r>
              <a:rPr lang="en-US" b="1" dirty="0" err="1">
                <a:solidFill>
                  <a:schemeClr val="tx1"/>
                </a:solidFill>
              </a:rPr>
              <a:t>quy</a:t>
            </a:r>
            <a:r>
              <a:rPr lang="en-US" b="1" dirty="0">
                <a:solidFill>
                  <a:schemeClr val="tx1"/>
                </a:solidFill>
              </a:rPr>
              <a:t> </a:t>
            </a:r>
            <a:r>
              <a:rPr lang="en-US" b="1" dirty="0" err="1">
                <a:solidFill>
                  <a:schemeClr val="tx1"/>
                </a:solidFill>
              </a:rPr>
              <a:t>trình</a:t>
            </a:r>
            <a:r>
              <a:rPr lang="en-US" b="1" dirty="0">
                <a:solidFill>
                  <a:schemeClr val="tx1"/>
                </a:solidFill>
              </a:rPr>
              <a:t> </a:t>
            </a:r>
            <a:r>
              <a:rPr lang="en-US" b="1" dirty="0" err="1">
                <a:solidFill>
                  <a:schemeClr val="tx1"/>
                </a:solidFill>
              </a:rPr>
              <a:t>trong</a:t>
            </a:r>
            <a:r>
              <a:rPr lang="en-US" b="1" dirty="0">
                <a:solidFill>
                  <a:schemeClr val="tx1"/>
                </a:solidFill>
              </a:rPr>
              <a:t> </a:t>
            </a:r>
            <a:r>
              <a:rPr lang="en-US" b="1" dirty="0" err="1">
                <a:solidFill>
                  <a:schemeClr val="tx1"/>
                </a:solidFill>
              </a:rPr>
              <a:t>lao</a:t>
            </a:r>
            <a:r>
              <a:rPr lang="en-US" b="1" dirty="0">
                <a:solidFill>
                  <a:schemeClr val="tx1"/>
                </a:solidFill>
              </a:rPr>
              <a:t> </a:t>
            </a:r>
            <a:r>
              <a:rPr lang="en-US" b="1" dirty="0" err="1">
                <a:solidFill>
                  <a:schemeClr val="tx1"/>
                </a:solidFill>
              </a:rPr>
              <a:t>động</a:t>
            </a:r>
            <a:r>
              <a:rPr lang="en-US" b="1" dirty="0">
                <a:solidFill>
                  <a:schemeClr val="tx1"/>
                </a:solidFill>
              </a:rPr>
              <a:t> </a:t>
            </a:r>
            <a:r>
              <a:rPr lang="en-US" b="1" dirty="0" err="1">
                <a:solidFill>
                  <a:schemeClr val="tx1"/>
                </a:solidFill>
              </a:rPr>
              <a:t>sản</a:t>
            </a:r>
            <a:r>
              <a:rPr lang="en-US" b="1" dirty="0">
                <a:solidFill>
                  <a:schemeClr val="tx1"/>
                </a:solidFill>
              </a:rPr>
              <a:t> </a:t>
            </a:r>
            <a:r>
              <a:rPr lang="en-US" b="1" dirty="0" err="1">
                <a:solidFill>
                  <a:schemeClr val="tx1"/>
                </a:solidFill>
              </a:rPr>
              <a:t>xuất</a:t>
            </a:r>
            <a:r>
              <a:rPr lang="en-US" b="1" dirty="0">
                <a:solidFill>
                  <a:schemeClr val="tx1"/>
                </a:solidFill>
              </a:rPr>
              <a:t>.</a:t>
            </a:r>
            <a:endParaRPr lang="en-US" dirty="0">
              <a:solidFill>
                <a:schemeClr val="tx1"/>
              </a:solidFill>
            </a:endParaRPr>
          </a:p>
          <a:p>
            <a:pPr algn="ctr"/>
            <a:endParaRPr lang="en-US" b="1" dirty="0">
              <a:solidFill>
                <a:schemeClr val="tx1"/>
              </a:solidFill>
              <a:latin typeface="Lato Black" charset="0"/>
              <a:ea typeface="Lato Black" charset="0"/>
              <a:cs typeface="Lato Black" charset="0"/>
            </a:endParaRPr>
          </a:p>
        </p:txBody>
      </p:sp>
      <p:sp>
        <p:nvSpPr>
          <p:cNvPr id="222" name="Rectangle 221"/>
          <p:cNvSpPr/>
          <p:nvPr/>
        </p:nvSpPr>
        <p:spPr>
          <a:xfrm>
            <a:off x="4894796" y="3580171"/>
            <a:ext cx="1895995" cy="1384995"/>
          </a:xfrm>
          <a:prstGeom prst="rect">
            <a:avLst/>
          </a:prstGeom>
        </p:spPr>
        <p:txBody>
          <a:bodyPr wrap="square">
            <a:spAutoFit/>
          </a:bodyPr>
          <a:lstStyle/>
          <a:p>
            <a:pPr algn="ctr"/>
            <a:r>
              <a:rPr lang="en-US" b="1" dirty="0" err="1">
                <a:solidFill>
                  <a:schemeClr val="tx1"/>
                </a:solidFill>
              </a:rPr>
              <a:t>Tôn</a:t>
            </a:r>
            <a:r>
              <a:rPr lang="en-US" b="1" dirty="0">
                <a:solidFill>
                  <a:schemeClr val="tx1"/>
                </a:solidFill>
              </a:rPr>
              <a:t> </a:t>
            </a:r>
            <a:r>
              <a:rPr lang="en-US" b="1" dirty="0" err="1">
                <a:solidFill>
                  <a:schemeClr val="tx1"/>
                </a:solidFill>
              </a:rPr>
              <a:t>trọng</a:t>
            </a:r>
            <a:r>
              <a:rPr lang="en-US" b="1" dirty="0">
                <a:solidFill>
                  <a:schemeClr val="tx1"/>
                </a:solidFill>
              </a:rPr>
              <a:t>, </a:t>
            </a:r>
            <a:r>
              <a:rPr lang="en-US" b="1" dirty="0" err="1">
                <a:solidFill>
                  <a:schemeClr val="tx1"/>
                </a:solidFill>
              </a:rPr>
              <a:t>hợp</a:t>
            </a:r>
            <a:r>
              <a:rPr lang="en-US" b="1" dirty="0">
                <a:solidFill>
                  <a:schemeClr val="tx1"/>
                </a:solidFill>
              </a:rPr>
              <a:t> </a:t>
            </a:r>
            <a:r>
              <a:rPr lang="en-US" b="1" dirty="0" err="1">
                <a:solidFill>
                  <a:schemeClr val="tx1"/>
                </a:solidFill>
              </a:rPr>
              <a:t>tác</a:t>
            </a:r>
            <a:r>
              <a:rPr lang="en-US" b="1" dirty="0">
                <a:solidFill>
                  <a:schemeClr val="tx1"/>
                </a:solidFill>
              </a:rPr>
              <a:t> </a:t>
            </a:r>
            <a:r>
              <a:rPr lang="en-US" b="1" dirty="0" err="1">
                <a:solidFill>
                  <a:schemeClr val="tx1"/>
                </a:solidFill>
              </a:rPr>
              <a:t>trong</a:t>
            </a:r>
            <a:r>
              <a:rPr lang="en-US" b="1" dirty="0">
                <a:solidFill>
                  <a:schemeClr val="tx1"/>
                </a:solidFill>
              </a:rPr>
              <a:t> </a:t>
            </a:r>
            <a:r>
              <a:rPr lang="en-US" b="1" dirty="0" err="1">
                <a:solidFill>
                  <a:schemeClr val="tx1"/>
                </a:solidFill>
              </a:rPr>
              <a:t>lao</a:t>
            </a:r>
            <a:r>
              <a:rPr lang="en-US" b="1" dirty="0">
                <a:solidFill>
                  <a:schemeClr val="tx1"/>
                </a:solidFill>
              </a:rPr>
              <a:t> </a:t>
            </a:r>
            <a:r>
              <a:rPr lang="en-US" b="1" dirty="0" err="1">
                <a:solidFill>
                  <a:schemeClr val="tx1"/>
                </a:solidFill>
              </a:rPr>
              <a:t>động</a:t>
            </a:r>
            <a:r>
              <a:rPr lang="en-US" b="1" dirty="0">
                <a:solidFill>
                  <a:schemeClr val="tx1"/>
                </a:solidFill>
              </a:rPr>
              <a:t>. </a:t>
            </a:r>
            <a:r>
              <a:rPr lang="en-US" b="1" dirty="0" err="1">
                <a:solidFill>
                  <a:schemeClr val="tx1"/>
                </a:solidFill>
              </a:rPr>
              <a:t>Công</a:t>
            </a:r>
            <a:r>
              <a:rPr lang="en-US" b="1" dirty="0">
                <a:solidFill>
                  <a:schemeClr val="tx1"/>
                </a:solidFill>
              </a:rPr>
              <a:t> </a:t>
            </a:r>
            <a:r>
              <a:rPr lang="en-US" b="1" dirty="0" err="1">
                <a:solidFill>
                  <a:schemeClr val="tx1"/>
                </a:solidFill>
              </a:rPr>
              <a:t>bằng</a:t>
            </a:r>
            <a:r>
              <a:rPr lang="en-US" b="1" dirty="0">
                <a:solidFill>
                  <a:schemeClr val="tx1"/>
                </a:solidFill>
              </a:rPr>
              <a:t>, </a:t>
            </a:r>
            <a:r>
              <a:rPr lang="en-US" b="1" dirty="0" err="1">
                <a:solidFill>
                  <a:schemeClr val="tx1"/>
                </a:solidFill>
              </a:rPr>
              <a:t>bình</a:t>
            </a:r>
            <a:r>
              <a:rPr lang="en-US" b="1" dirty="0">
                <a:solidFill>
                  <a:schemeClr val="tx1"/>
                </a:solidFill>
              </a:rPr>
              <a:t> </a:t>
            </a:r>
            <a:r>
              <a:rPr lang="en-US" b="1" dirty="0" err="1">
                <a:solidFill>
                  <a:schemeClr val="tx1"/>
                </a:solidFill>
              </a:rPr>
              <a:t>đẳng</a:t>
            </a:r>
            <a:r>
              <a:rPr lang="en-US" b="1" dirty="0">
                <a:solidFill>
                  <a:schemeClr val="tx1"/>
                </a:solidFill>
              </a:rPr>
              <a:t> </a:t>
            </a:r>
            <a:r>
              <a:rPr lang="en-US" b="1" dirty="0" err="1">
                <a:solidFill>
                  <a:schemeClr val="tx1"/>
                </a:solidFill>
              </a:rPr>
              <a:t>trong</a:t>
            </a:r>
            <a:r>
              <a:rPr lang="en-US" b="1" dirty="0">
                <a:solidFill>
                  <a:schemeClr val="tx1"/>
                </a:solidFill>
              </a:rPr>
              <a:t> </a:t>
            </a:r>
            <a:r>
              <a:rPr lang="en-US" b="1" dirty="0" err="1">
                <a:solidFill>
                  <a:schemeClr val="tx1"/>
                </a:solidFill>
              </a:rPr>
              <a:t>cuộc</a:t>
            </a:r>
            <a:r>
              <a:rPr lang="en-US" b="1" dirty="0">
                <a:solidFill>
                  <a:schemeClr val="tx1"/>
                </a:solidFill>
              </a:rPr>
              <a:t> </a:t>
            </a:r>
            <a:r>
              <a:rPr lang="en-US" b="1" dirty="0" err="1">
                <a:solidFill>
                  <a:schemeClr val="tx1"/>
                </a:solidFill>
              </a:rPr>
              <a:t>sộng</a:t>
            </a:r>
            <a:r>
              <a:rPr lang="en-US" b="1" dirty="0">
                <a:solidFill>
                  <a:schemeClr val="tx1"/>
                </a:solidFill>
              </a:rPr>
              <a:t>.</a:t>
            </a:r>
            <a:endParaRPr lang="en-US" dirty="0">
              <a:solidFill>
                <a:schemeClr val="tx1"/>
              </a:solidFill>
            </a:endParaRPr>
          </a:p>
          <a:p>
            <a:pPr algn="ctr"/>
            <a:endParaRPr lang="en-US" b="1" dirty="0">
              <a:solidFill>
                <a:schemeClr val="tx1"/>
              </a:solidFill>
              <a:latin typeface="Lato Black" charset="0"/>
              <a:ea typeface="Lato Black" charset="0"/>
              <a:cs typeface="Lato Black" charset="0"/>
            </a:endParaRPr>
          </a:p>
        </p:txBody>
      </p:sp>
      <p:sp>
        <p:nvSpPr>
          <p:cNvPr id="226" name="Rectangle 225"/>
          <p:cNvSpPr/>
          <p:nvPr/>
        </p:nvSpPr>
        <p:spPr>
          <a:xfrm>
            <a:off x="7202940" y="3739094"/>
            <a:ext cx="1895995" cy="954107"/>
          </a:xfrm>
          <a:prstGeom prst="rect">
            <a:avLst/>
          </a:prstGeom>
        </p:spPr>
        <p:txBody>
          <a:bodyPr wrap="square">
            <a:spAutoFit/>
          </a:bodyPr>
          <a:lstStyle/>
          <a:p>
            <a:pPr algn="ctr"/>
            <a:r>
              <a:rPr lang="en-US" b="1" dirty="0" err="1">
                <a:solidFill>
                  <a:schemeClr val="tx1"/>
                </a:solidFill>
              </a:rPr>
              <a:t>Luôn</a:t>
            </a:r>
            <a:r>
              <a:rPr lang="en-US" b="1" dirty="0">
                <a:solidFill>
                  <a:schemeClr val="tx1"/>
                </a:solidFill>
              </a:rPr>
              <a:t> </a:t>
            </a:r>
            <a:r>
              <a:rPr lang="en-US" b="1" dirty="0" err="1">
                <a:solidFill>
                  <a:schemeClr val="tx1"/>
                </a:solidFill>
              </a:rPr>
              <a:t>giữ</a:t>
            </a:r>
            <a:r>
              <a:rPr lang="en-US" b="1" dirty="0">
                <a:solidFill>
                  <a:schemeClr val="tx1"/>
                </a:solidFill>
              </a:rPr>
              <a:t> </a:t>
            </a:r>
            <a:r>
              <a:rPr lang="en-US" b="1" dirty="0" err="1">
                <a:solidFill>
                  <a:schemeClr val="tx1"/>
                </a:solidFill>
              </a:rPr>
              <a:t>gìn</a:t>
            </a:r>
            <a:r>
              <a:rPr lang="en-US" b="1" dirty="0">
                <a:solidFill>
                  <a:schemeClr val="tx1"/>
                </a:solidFill>
              </a:rPr>
              <a:t> </a:t>
            </a:r>
            <a:r>
              <a:rPr lang="en-US" b="1" dirty="0" err="1">
                <a:solidFill>
                  <a:schemeClr val="tx1"/>
                </a:solidFill>
              </a:rPr>
              <a:t>chữ</a:t>
            </a:r>
            <a:r>
              <a:rPr lang="en-US" b="1" dirty="0">
                <a:solidFill>
                  <a:schemeClr val="tx1"/>
                </a:solidFill>
              </a:rPr>
              <a:t> </a:t>
            </a:r>
            <a:r>
              <a:rPr lang="en-US" b="1" dirty="0" err="1">
                <a:solidFill>
                  <a:schemeClr val="tx1"/>
                </a:solidFill>
              </a:rPr>
              <a:t>Tâm</a:t>
            </a:r>
            <a:r>
              <a:rPr lang="en-US" b="1" dirty="0">
                <a:solidFill>
                  <a:schemeClr val="tx1"/>
                </a:solidFill>
              </a:rPr>
              <a:t>, </a:t>
            </a:r>
            <a:r>
              <a:rPr lang="en-US" b="1" dirty="0" err="1">
                <a:solidFill>
                  <a:schemeClr val="tx1"/>
                </a:solidFill>
              </a:rPr>
              <a:t>chữ</a:t>
            </a:r>
            <a:r>
              <a:rPr lang="en-US" b="1" dirty="0">
                <a:solidFill>
                  <a:schemeClr val="tx1"/>
                </a:solidFill>
              </a:rPr>
              <a:t> </a:t>
            </a:r>
            <a:r>
              <a:rPr lang="en-US" b="1" dirty="0" err="1">
                <a:solidFill>
                  <a:schemeClr val="tx1"/>
                </a:solidFill>
              </a:rPr>
              <a:t>tín</a:t>
            </a:r>
            <a:r>
              <a:rPr lang="en-US" b="1" dirty="0">
                <a:solidFill>
                  <a:schemeClr val="tx1"/>
                </a:solidFill>
              </a:rPr>
              <a:t> </a:t>
            </a:r>
            <a:r>
              <a:rPr lang="en-US" b="1" dirty="0" err="1">
                <a:solidFill>
                  <a:schemeClr val="tx1"/>
                </a:solidFill>
              </a:rPr>
              <a:t>với</a:t>
            </a:r>
            <a:r>
              <a:rPr lang="en-US" b="1" dirty="0">
                <a:solidFill>
                  <a:schemeClr val="tx1"/>
                </a:solidFill>
              </a:rPr>
              <a:t> </a:t>
            </a:r>
            <a:r>
              <a:rPr lang="en-US" b="1" dirty="0" err="1">
                <a:solidFill>
                  <a:schemeClr val="tx1"/>
                </a:solidFill>
              </a:rPr>
              <a:t>đối</a:t>
            </a:r>
            <a:r>
              <a:rPr lang="en-US" b="1" dirty="0">
                <a:solidFill>
                  <a:schemeClr val="tx1"/>
                </a:solidFill>
              </a:rPr>
              <a:t> </a:t>
            </a:r>
            <a:r>
              <a:rPr lang="en-US" b="1" dirty="0" err="1">
                <a:solidFill>
                  <a:schemeClr val="tx1"/>
                </a:solidFill>
              </a:rPr>
              <a:t>tác</a:t>
            </a:r>
            <a:r>
              <a:rPr lang="en-US" b="1" dirty="0">
                <a:solidFill>
                  <a:schemeClr val="tx1"/>
                </a:solidFill>
              </a:rPr>
              <a:t>, </a:t>
            </a:r>
            <a:r>
              <a:rPr lang="en-US" b="1" dirty="0" err="1">
                <a:solidFill>
                  <a:schemeClr val="tx1"/>
                </a:solidFill>
              </a:rPr>
              <a:t>với</a:t>
            </a:r>
            <a:r>
              <a:rPr lang="en-US" b="1" dirty="0">
                <a:solidFill>
                  <a:schemeClr val="tx1"/>
                </a:solidFill>
              </a:rPr>
              <a:t> </a:t>
            </a:r>
            <a:r>
              <a:rPr lang="en-US" b="1" dirty="0" err="1">
                <a:solidFill>
                  <a:schemeClr val="tx1"/>
                </a:solidFill>
              </a:rPr>
              <a:t>khách</a:t>
            </a:r>
            <a:r>
              <a:rPr lang="en-US" b="1" dirty="0">
                <a:solidFill>
                  <a:schemeClr val="tx1"/>
                </a:solidFill>
              </a:rPr>
              <a:t> </a:t>
            </a:r>
            <a:r>
              <a:rPr lang="en-US" b="1" dirty="0" err="1">
                <a:solidFill>
                  <a:schemeClr val="tx1"/>
                </a:solidFill>
              </a:rPr>
              <a:t>hàng</a:t>
            </a:r>
            <a:endParaRPr lang="en-US" dirty="0">
              <a:solidFill>
                <a:schemeClr val="tx1"/>
              </a:solidFill>
            </a:endParaRPr>
          </a:p>
          <a:p>
            <a:pPr algn="ctr"/>
            <a:endParaRPr lang="en-US" b="1" dirty="0">
              <a:solidFill>
                <a:schemeClr val="tx1"/>
              </a:solidFill>
              <a:latin typeface="Lato Black" charset="0"/>
              <a:ea typeface="Lato Black" charset="0"/>
              <a:cs typeface="Lato Black" charset="0"/>
            </a:endParaRPr>
          </a:p>
        </p:txBody>
      </p:sp>
    </p:spTree>
    <p:extLst>
      <p:ext uri="{BB962C8B-B14F-4D97-AF65-F5344CB8AC3E}">
        <p14:creationId xmlns:p14="http://schemas.microsoft.com/office/powerpoint/2010/main" val="7402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1000" fill="hold"/>
                                        <p:tgtEl>
                                          <p:spTgt spid="1028"/>
                                        </p:tgtEl>
                                        <p:attrNameLst>
                                          <p:attrName>ppt_w</p:attrName>
                                        </p:attrNameLst>
                                      </p:cBhvr>
                                      <p:tavLst>
                                        <p:tav tm="0">
                                          <p:val>
                                            <p:fltVal val="0"/>
                                          </p:val>
                                        </p:tav>
                                        <p:tav tm="100000">
                                          <p:val>
                                            <p:strVal val="#ppt_w"/>
                                          </p:val>
                                        </p:tav>
                                      </p:tavLst>
                                    </p:anim>
                                    <p:anim calcmode="lin" valueType="num">
                                      <p:cBhvr>
                                        <p:cTn id="8" dur="1000" fill="hold"/>
                                        <p:tgtEl>
                                          <p:spTgt spid="1028"/>
                                        </p:tgtEl>
                                        <p:attrNameLst>
                                          <p:attrName>ppt_h</p:attrName>
                                        </p:attrNameLst>
                                      </p:cBhvr>
                                      <p:tavLst>
                                        <p:tav tm="0">
                                          <p:val>
                                            <p:fltVal val="0"/>
                                          </p:val>
                                        </p:tav>
                                        <p:tav tm="100000">
                                          <p:val>
                                            <p:strVal val="#ppt_h"/>
                                          </p:val>
                                        </p:tav>
                                      </p:tavLst>
                                    </p:anim>
                                    <p:anim calcmode="lin" valueType="num">
                                      <p:cBhvr>
                                        <p:cTn id="9" dur="1000" fill="hold"/>
                                        <p:tgtEl>
                                          <p:spTgt spid="1028"/>
                                        </p:tgtEl>
                                        <p:attrNameLst>
                                          <p:attrName>style.rotation</p:attrName>
                                        </p:attrNameLst>
                                      </p:cBhvr>
                                      <p:tavLst>
                                        <p:tav tm="0">
                                          <p:val>
                                            <p:fltVal val="90"/>
                                          </p:val>
                                        </p:tav>
                                        <p:tav tm="100000">
                                          <p:val>
                                            <p:fltVal val="0"/>
                                          </p:val>
                                        </p:tav>
                                      </p:tavLst>
                                    </p:anim>
                                    <p:animEffect transition="in" filter="fade">
                                      <p:cBhvr>
                                        <p:cTn id="10" dur="1000"/>
                                        <p:tgtEl>
                                          <p:spTgt spid="1028"/>
                                        </p:tgtEl>
                                      </p:cBhvr>
                                    </p:animEffect>
                                  </p:childTnLst>
                                </p:cTn>
                              </p:par>
                              <p:par>
                                <p:cTn id="11" presetID="31" presetClass="entr" presetSubtype="0" fill="hold" nodeType="withEffect">
                                  <p:stCondLst>
                                    <p:cond delay="0"/>
                                  </p:stCondLst>
                                  <p:childTnLst>
                                    <p:set>
                                      <p:cBhvr>
                                        <p:cTn id="12" dur="1" fill="hold">
                                          <p:stCondLst>
                                            <p:cond delay="0"/>
                                          </p:stCondLst>
                                        </p:cTn>
                                        <p:tgtEl>
                                          <p:spTgt spid="155"/>
                                        </p:tgtEl>
                                        <p:attrNameLst>
                                          <p:attrName>style.visibility</p:attrName>
                                        </p:attrNameLst>
                                      </p:cBhvr>
                                      <p:to>
                                        <p:strVal val="visible"/>
                                      </p:to>
                                    </p:set>
                                    <p:anim calcmode="lin" valueType="num">
                                      <p:cBhvr>
                                        <p:cTn id="13" dur="1000" fill="hold"/>
                                        <p:tgtEl>
                                          <p:spTgt spid="155"/>
                                        </p:tgtEl>
                                        <p:attrNameLst>
                                          <p:attrName>ppt_w</p:attrName>
                                        </p:attrNameLst>
                                      </p:cBhvr>
                                      <p:tavLst>
                                        <p:tav tm="0">
                                          <p:val>
                                            <p:fltVal val="0"/>
                                          </p:val>
                                        </p:tav>
                                        <p:tav tm="100000">
                                          <p:val>
                                            <p:strVal val="#ppt_w"/>
                                          </p:val>
                                        </p:tav>
                                      </p:tavLst>
                                    </p:anim>
                                    <p:anim calcmode="lin" valueType="num">
                                      <p:cBhvr>
                                        <p:cTn id="14" dur="1000" fill="hold"/>
                                        <p:tgtEl>
                                          <p:spTgt spid="155"/>
                                        </p:tgtEl>
                                        <p:attrNameLst>
                                          <p:attrName>ppt_h</p:attrName>
                                        </p:attrNameLst>
                                      </p:cBhvr>
                                      <p:tavLst>
                                        <p:tav tm="0">
                                          <p:val>
                                            <p:fltVal val="0"/>
                                          </p:val>
                                        </p:tav>
                                        <p:tav tm="100000">
                                          <p:val>
                                            <p:strVal val="#ppt_h"/>
                                          </p:val>
                                        </p:tav>
                                      </p:tavLst>
                                    </p:anim>
                                    <p:anim calcmode="lin" valueType="num">
                                      <p:cBhvr>
                                        <p:cTn id="15" dur="1000" fill="hold"/>
                                        <p:tgtEl>
                                          <p:spTgt spid="155"/>
                                        </p:tgtEl>
                                        <p:attrNameLst>
                                          <p:attrName>style.rotation</p:attrName>
                                        </p:attrNameLst>
                                      </p:cBhvr>
                                      <p:tavLst>
                                        <p:tav tm="0">
                                          <p:val>
                                            <p:fltVal val="90"/>
                                          </p:val>
                                        </p:tav>
                                        <p:tav tm="100000">
                                          <p:val>
                                            <p:fltVal val="0"/>
                                          </p:val>
                                        </p:tav>
                                      </p:tavLst>
                                    </p:anim>
                                    <p:animEffect transition="in" filter="fade">
                                      <p:cBhvr>
                                        <p:cTn id="16" dur="1000"/>
                                        <p:tgtEl>
                                          <p:spTgt spid="15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21"/>
                                        </p:tgtEl>
                                        <p:attrNameLst>
                                          <p:attrName>style.visibility</p:attrName>
                                        </p:attrNameLst>
                                      </p:cBhvr>
                                      <p:to>
                                        <p:strVal val="visible"/>
                                      </p:to>
                                    </p:set>
                                    <p:anim calcmode="lin" valueType="num">
                                      <p:cBhvr>
                                        <p:cTn id="21" dur="1000" fill="hold"/>
                                        <p:tgtEl>
                                          <p:spTgt spid="221"/>
                                        </p:tgtEl>
                                        <p:attrNameLst>
                                          <p:attrName>ppt_w</p:attrName>
                                        </p:attrNameLst>
                                      </p:cBhvr>
                                      <p:tavLst>
                                        <p:tav tm="0">
                                          <p:val>
                                            <p:fltVal val="0"/>
                                          </p:val>
                                        </p:tav>
                                        <p:tav tm="100000">
                                          <p:val>
                                            <p:strVal val="#ppt_w"/>
                                          </p:val>
                                        </p:tav>
                                      </p:tavLst>
                                    </p:anim>
                                    <p:anim calcmode="lin" valueType="num">
                                      <p:cBhvr>
                                        <p:cTn id="22" dur="1000" fill="hold"/>
                                        <p:tgtEl>
                                          <p:spTgt spid="221"/>
                                        </p:tgtEl>
                                        <p:attrNameLst>
                                          <p:attrName>ppt_h</p:attrName>
                                        </p:attrNameLst>
                                      </p:cBhvr>
                                      <p:tavLst>
                                        <p:tav tm="0">
                                          <p:val>
                                            <p:fltVal val="0"/>
                                          </p:val>
                                        </p:tav>
                                        <p:tav tm="100000">
                                          <p:val>
                                            <p:strVal val="#ppt_h"/>
                                          </p:val>
                                        </p:tav>
                                      </p:tavLst>
                                    </p:anim>
                                    <p:anim calcmode="lin" valueType="num">
                                      <p:cBhvr>
                                        <p:cTn id="23" dur="1000" fill="hold"/>
                                        <p:tgtEl>
                                          <p:spTgt spid="221"/>
                                        </p:tgtEl>
                                        <p:attrNameLst>
                                          <p:attrName>style.rotation</p:attrName>
                                        </p:attrNameLst>
                                      </p:cBhvr>
                                      <p:tavLst>
                                        <p:tav tm="0">
                                          <p:val>
                                            <p:fltVal val="90"/>
                                          </p:val>
                                        </p:tav>
                                        <p:tav tm="100000">
                                          <p:val>
                                            <p:fltVal val="0"/>
                                          </p:val>
                                        </p:tav>
                                      </p:tavLst>
                                    </p:anim>
                                    <p:animEffect transition="in" filter="fade">
                                      <p:cBhvr>
                                        <p:cTn id="24" dur="1000"/>
                                        <p:tgtEl>
                                          <p:spTgt spid="221"/>
                                        </p:tgtEl>
                                      </p:cBhvr>
                                    </p:animEffect>
                                  </p:childTnLst>
                                </p:cTn>
                              </p:par>
                              <p:par>
                                <p:cTn id="25" presetID="31" presetClass="entr" presetSubtype="0" fill="hold" nodeType="withEffect">
                                  <p:stCondLst>
                                    <p:cond delay="0"/>
                                  </p:stCondLst>
                                  <p:childTnLst>
                                    <p:set>
                                      <p:cBhvr>
                                        <p:cTn id="26" dur="1" fill="hold">
                                          <p:stCondLst>
                                            <p:cond delay="0"/>
                                          </p:stCondLst>
                                        </p:cTn>
                                        <p:tgtEl>
                                          <p:spTgt spid="164"/>
                                        </p:tgtEl>
                                        <p:attrNameLst>
                                          <p:attrName>style.visibility</p:attrName>
                                        </p:attrNameLst>
                                      </p:cBhvr>
                                      <p:to>
                                        <p:strVal val="visible"/>
                                      </p:to>
                                    </p:set>
                                    <p:anim calcmode="lin" valueType="num">
                                      <p:cBhvr>
                                        <p:cTn id="27" dur="1000" fill="hold"/>
                                        <p:tgtEl>
                                          <p:spTgt spid="164"/>
                                        </p:tgtEl>
                                        <p:attrNameLst>
                                          <p:attrName>ppt_w</p:attrName>
                                        </p:attrNameLst>
                                      </p:cBhvr>
                                      <p:tavLst>
                                        <p:tav tm="0">
                                          <p:val>
                                            <p:fltVal val="0"/>
                                          </p:val>
                                        </p:tav>
                                        <p:tav tm="100000">
                                          <p:val>
                                            <p:strVal val="#ppt_w"/>
                                          </p:val>
                                        </p:tav>
                                      </p:tavLst>
                                    </p:anim>
                                    <p:anim calcmode="lin" valueType="num">
                                      <p:cBhvr>
                                        <p:cTn id="28" dur="1000" fill="hold"/>
                                        <p:tgtEl>
                                          <p:spTgt spid="164"/>
                                        </p:tgtEl>
                                        <p:attrNameLst>
                                          <p:attrName>ppt_h</p:attrName>
                                        </p:attrNameLst>
                                      </p:cBhvr>
                                      <p:tavLst>
                                        <p:tav tm="0">
                                          <p:val>
                                            <p:fltVal val="0"/>
                                          </p:val>
                                        </p:tav>
                                        <p:tav tm="100000">
                                          <p:val>
                                            <p:strVal val="#ppt_h"/>
                                          </p:val>
                                        </p:tav>
                                      </p:tavLst>
                                    </p:anim>
                                    <p:anim calcmode="lin" valueType="num">
                                      <p:cBhvr>
                                        <p:cTn id="29" dur="1000" fill="hold"/>
                                        <p:tgtEl>
                                          <p:spTgt spid="164"/>
                                        </p:tgtEl>
                                        <p:attrNameLst>
                                          <p:attrName>style.rotation</p:attrName>
                                        </p:attrNameLst>
                                      </p:cBhvr>
                                      <p:tavLst>
                                        <p:tav tm="0">
                                          <p:val>
                                            <p:fltVal val="90"/>
                                          </p:val>
                                        </p:tav>
                                        <p:tav tm="100000">
                                          <p:val>
                                            <p:fltVal val="0"/>
                                          </p:val>
                                        </p:tav>
                                      </p:tavLst>
                                    </p:anim>
                                    <p:animEffect transition="in" filter="fade">
                                      <p:cBhvr>
                                        <p:cTn id="30" dur="1000"/>
                                        <p:tgtEl>
                                          <p:spTgt spid="164"/>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029"/>
                                        </p:tgtEl>
                                        <p:attrNameLst>
                                          <p:attrName>style.visibility</p:attrName>
                                        </p:attrNameLst>
                                      </p:cBhvr>
                                      <p:to>
                                        <p:strVal val="visible"/>
                                      </p:to>
                                    </p:set>
                                    <p:anim calcmode="lin" valueType="num">
                                      <p:cBhvr>
                                        <p:cTn id="35" dur="1000" fill="hold"/>
                                        <p:tgtEl>
                                          <p:spTgt spid="1029"/>
                                        </p:tgtEl>
                                        <p:attrNameLst>
                                          <p:attrName>ppt_w</p:attrName>
                                        </p:attrNameLst>
                                      </p:cBhvr>
                                      <p:tavLst>
                                        <p:tav tm="0">
                                          <p:val>
                                            <p:fltVal val="0"/>
                                          </p:val>
                                        </p:tav>
                                        <p:tav tm="100000">
                                          <p:val>
                                            <p:strVal val="#ppt_w"/>
                                          </p:val>
                                        </p:tav>
                                      </p:tavLst>
                                    </p:anim>
                                    <p:anim calcmode="lin" valueType="num">
                                      <p:cBhvr>
                                        <p:cTn id="36" dur="1000" fill="hold"/>
                                        <p:tgtEl>
                                          <p:spTgt spid="1029"/>
                                        </p:tgtEl>
                                        <p:attrNameLst>
                                          <p:attrName>ppt_h</p:attrName>
                                        </p:attrNameLst>
                                      </p:cBhvr>
                                      <p:tavLst>
                                        <p:tav tm="0">
                                          <p:val>
                                            <p:fltVal val="0"/>
                                          </p:val>
                                        </p:tav>
                                        <p:tav tm="100000">
                                          <p:val>
                                            <p:strVal val="#ppt_h"/>
                                          </p:val>
                                        </p:tav>
                                      </p:tavLst>
                                    </p:anim>
                                    <p:anim calcmode="lin" valueType="num">
                                      <p:cBhvr>
                                        <p:cTn id="37" dur="1000" fill="hold"/>
                                        <p:tgtEl>
                                          <p:spTgt spid="1029"/>
                                        </p:tgtEl>
                                        <p:attrNameLst>
                                          <p:attrName>style.rotation</p:attrName>
                                        </p:attrNameLst>
                                      </p:cBhvr>
                                      <p:tavLst>
                                        <p:tav tm="0">
                                          <p:val>
                                            <p:fltVal val="90"/>
                                          </p:val>
                                        </p:tav>
                                        <p:tav tm="100000">
                                          <p:val>
                                            <p:fltVal val="0"/>
                                          </p:val>
                                        </p:tav>
                                      </p:tavLst>
                                    </p:anim>
                                    <p:animEffect transition="in" filter="fade">
                                      <p:cBhvr>
                                        <p:cTn id="38" dur="1000"/>
                                        <p:tgtEl>
                                          <p:spTgt spid="1029"/>
                                        </p:tgtEl>
                                      </p:cBhvr>
                                    </p:animEffect>
                                  </p:childTnLst>
                                </p:cTn>
                              </p:par>
                              <p:par>
                                <p:cTn id="39" presetID="31" presetClass="entr" presetSubtype="0" fill="hold" nodeType="withEffect">
                                  <p:stCondLst>
                                    <p:cond delay="0"/>
                                  </p:stCondLst>
                                  <p:childTnLst>
                                    <p:set>
                                      <p:cBhvr>
                                        <p:cTn id="40" dur="1" fill="hold">
                                          <p:stCondLst>
                                            <p:cond delay="0"/>
                                          </p:stCondLst>
                                        </p:cTn>
                                        <p:tgtEl>
                                          <p:spTgt spid="185"/>
                                        </p:tgtEl>
                                        <p:attrNameLst>
                                          <p:attrName>style.visibility</p:attrName>
                                        </p:attrNameLst>
                                      </p:cBhvr>
                                      <p:to>
                                        <p:strVal val="visible"/>
                                      </p:to>
                                    </p:set>
                                    <p:anim calcmode="lin" valueType="num">
                                      <p:cBhvr>
                                        <p:cTn id="41" dur="1000" fill="hold"/>
                                        <p:tgtEl>
                                          <p:spTgt spid="185"/>
                                        </p:tgtEl>
                                        <p:attrNameLst>
                                          <p:attrName>ppt_w</p:attrName>
                                        </p:attrNameLst>
                                      </p:cBhvr>
                                      <p:tavLst>
                                        <p:tav tm="0">
                                          <p:val>
                                            <p:fltVal val="0"/>
                                          </p:val>
                                        </p:tav>
                                        <p:tav tm="100000">
                                          <p:val>
                                            <p:strVal val="#ppt_w"/>
                                          </p:val>
                                        </p:tav>
                                      </p:tavLst>
                                    </p:anim>
                                    <p:anim calcmode="lin" valueType="num">
                                      <p:cBhvr>
                                        <p:cTn id="42" dur="1000" fill="hold"/>
                                        <p:tgtEl>
                                          <p:spTgt spid="185"/>
                                        </p:tgtEl>
                                        <p:attrNameLst>
                                          <p:attrName>ppt_h</p:attrName>
                                        </p:attrNameLst>
                                      </p:cBhvr>
                                      <p:tavLst>
                                        <p:tav tm="0">
                                          <p:val>
                                            <p:fltVal val="0"/>
                                          </p:val>
                                        </p:tav>
                                        <p:tav tm="100000">
                                          <p:val>
                                            <p:strVal val="#ppt_h"/>
                                          </p:val>
                                        </p:tav>
                                      </p:tavLst>
                                    </p:anim>
                                    <p:anim calcmode="lin" valueType="num">
                                      <p:cBhvr>
                                        <p:cTn id="43" dur="1000" fill="hold"/>
                                        <p:tgtEl>
                                          <p:spTgt spid="185"/>
                                        </p:tgtEl>
                                        <p:attrNameLst>
                                          <p:attrName>style.rotation</p:attrName>
                                        </p:attrNameLst>
                                      </p:cBhvr>
                                      <p:tavLst>
                                        <p:tav tm="0">
                                          <p:val>
                                            <p:fltVal val="90"/>
                                          </p:val>
                                        </p:tav>
                                        <p:tav tm="100000">
                                          <p:val>
                                            <p:fltVal val="0"/>
                                          </p:val>
                                        </p:tav>
                                      </p:tavLst>
                                    </p:anim>
                                    <p:animEffect transition="in" filter="fade">
                                      <p:cBhvr>
                                        <p:cTn id="44" dur="1000"/>
                                        <p:tgtEl>
                                          <p:spTgt spid="185"/>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222"/>
                                        </p:tgtEl>
                                        <p:attrNameLst>
                                          <p:attrName>style.visibility</p:attrName>
                                        </p:attrNameLst>
                                      </p:cBhvr>
                                      <p:to>
                                        <p:strVal val="visible"/>
                                      </p:to>
                                    </p:set>
                                    <p:anim calcmode="lin" valueType="num">
                                      <p:cBhvr>
                                        <p:cTn id="49" dur="1000" fill="hold"/>
                                        <p:tgtEl>
                                          <p:spTgt spid="222"/>
                                        </p:tgtEl>
                                        <p:attrNameLst>
                                          <p:attrName>ppt_w</p:attrName>
                                        </p:attrNameLst>
                                      </p:cBhvr>
                                      <p:tavLst>
                                        <p:tav tm="0">
                                          <p:val>
                                            <p:fltVal val="0"/>
                                          </p:val>
                                        </p:tav>
                                        <p:tav tm="100000">
                                          <p:val>
                                            <p:strVal val="#ppt_w"/>
                                          </p:val>
                                        </p:tav>
                                      </p:tavLst>
                                    </p:anim>
                                    <p:anim calcmode="lin" valueType="num">
                                      <p:cBhvr>
                                        <p:cTn id="50" dur="1000" fill="hold"/>
                                        <p:tgtEl>
                                          <p:spTgt spid="222"/>
                                        </p:tgtEl>
                                        <p:attrNameLst>
                                          <p:attrName>ppt_h</p:attrName>
                                        </p:attrNameLst>
                                      </p:cBhvr>
                                      <p:tavLst>
                                        <p:tav tm="0">
                                          <p:val>
                                            <p:fltVal val="0"/>
                                          </p:val>
                                        </p:tav>
                                        <p:tav tm="100000">
                                          <p:val>
                                            <p:strVal val="#ppt_h"/>
                                          </p:val>
                                        </p:tav>
                                      </p:tavLst>
                                    </p:anim>
                                    <p:anim calcmode="lin" valueType="num">
                                      <p:cBhvr>
                                        <p:cTn id="51" dur="1000" fill="hold"/>
                                        <p:tgtEl>
                                          <p:spTgt spid="222"/>
                                        </p:tgtEl>
                                        <p:attrNameLst>
                                          <p:attrName>style.rotation</p:attrName>
                                        </p:attrNameLst>
                                      </p:cBhvr>
                                      <p:tavLst>
                                        <p:tav tm="0">
                                          <p:val>
                                            <p:fltVal val="90"/>
                                          </p:val>
                                        </p:tav>
                                        <p:tav tm="100000">
                                          <p:val>
                                            <p:fltVal val="0"/>
                                          </p:val>
                                        </p:tav>
                                      </p:tavLst>
                                    </p:anim>
                                    <p:animEffect transition="in" filter="fade">
                                      <p:cBhvr>
                                        <p:cTn id="52" dur="1000"/>
                                        <p:tgtEl>
                                          <p:spTgt spid="222"/>
                                        </p:tgtEl>
                                      </p:cBhvr>
                                    </p:animEffect>
                                  </p:childTnLst>
                                </p:cTn>
                              </p:par>
                              <p:par>
                                <p:cTn id="53" presetID="31" presetClass="entr" presetSubtype="0" fill="hold" nodeType="withEffect">
                                  <p:stCondLst>
                                    <p:cond delay="0"/>
                                  </p:stCondLst>
                                  <p:childTnLst>
                                    <p:set>
                                      <p:cBhvr>
                                        <p:cTn id="54" dur="1" fill="hold">
                                          <p:stCondLst>
                                            <p:cond delay="0"/>
                                          </p:stCondLst>
                                        </p:cTn>
                                        <p:tgtEl>
                                          <p:spTgt spid="173"/>
                                        </p:tgtEl>
                                        <p:attrNameLst>
                                          <p:attrName>style.visibility</p:attrName>
                                        </p:attrNameLst>
                                      </p:cBhvr>
                                      <p:to>
                                        <p:strVal val="visible"/>
                                      </p:to>
                                    </p:set>
                                    <p:anim calcmode="lin" valueType="num">
                                      <p:cBhvr>
                                        <p:cTn id="55" dur="1000" fill="hold"/>
                                        <p:tgtEl>
                                          <p:spTgt spid="173"/>
                                        </p:tgtEl>
                                        <p:attrNameLst>
                                          <p:attrName>ppt_w</p:attrName>
                                        </p:attrNameLst>
                                      </p:cBhvr>
                                      <p:tavLst>
                                        <p:tav tm="0">
                                          <p:val>
                                            <p:fltVal val="0"/>
                                          </p:val>
                                        </p:tav>
                                        <p:tav tm="100000">
                                          <p:val>
                                            <p:strVal val="#ppt_w"/>
                                          </p:val>
                                        </p:tav>
                                      </p:tavLst>
                                    </p:anim>
                                    <p:anim calcmode="lin" valueType="num">
                                      <p:cBhvr>
                                        <p:cTn id="56" dur="1000" fill="hold"/>
                                        <p:tgtEl>
                                          <p:spTgt spid="173"/>
                                        </p:tgtEl>
                                        <p:attrNameLst>
                                          <p:attrName>ppt_h</p:attrName>
                                        </p:attrNameLst>
                                      </p:cBhvr>
                                      <p:tavLst>
                                        <p:tav tm="0">
                                          <p:val>
                                            <p:fltVal val="0"/>
                                          </p:val>
                                        </p:tav>
                                        <p:tav tm="100000">
                                          <p:val>
                                            <p:strVal val="#ppt_h"/>
                                          </p:val>
                                        </p:tav>
                                      </p:tavLst>
                                    </p:anim>
                                    <p:anim calcmode="lin" valueType="num">
                                      <p:cBhvr>
                                        <p:cTn id="57" dur="1000" fill="hold"/>
                                        <p:tgtEl>
                                          <p:spTgt spid="173"/>
                                        </p:tgtEl>
                                        <p:attrNameLst>
                                          <p:attrName>style.rotation</p:attrName>
                                        </p:attrNameLst>
                                      </p:cBhvr>
                                      <p:tavLst>
                                        <p:tav tm="0">
                                          <p:val>
                                            <p:fltVal val="90"/>
                                          </p:val>
                                        </p:tav>
                                        <p:tav tm="100000">
                                          <p:val>
                                            <p:fltVal val="0"/>
                                          </p:val>
                                        </p:tav>
                                      </p:tavLst>
                                    </p:anim>
                                    <p:animEffect transition="in" filter="fade">
                                      <p:cBhvr>
                                        <p:cTn id="58" dur="1000"/>
                                        <p:tgtEl>
                                          <p:spTgt spid="173"/>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226"/>
                                        </p:tgtEl>
                                        <p:attrNameLst>
                                          <p:attrName>style.visibility</p:attrName>
                                        </p:attrNameLst>
                                      </p:cBhvr>
                                      <p:to>
                                        <p:strVal val="visible"/>
                                      </p:to>
                                    </p:set>
                                    <p:anim calcmode="lin" valueType="num">
                                      <p:cBhvr>
                                        <p:cTn id="63" dur="1000" fill="hold"/>
                                        <p:tgtEl>
                                          <p:spTgt spid="226"/>
                                        </p:tgtEl>
                                        <p:attrNameLst>
                                          <p:attrName>ppt_w</p:attrName>
                                        </p:attrNameLst>
                                      </p:cBhvr>
                                      <p:tavLst>
                                        <p:tav tm="0">
                                          <p:val>
                                            <p:fltVal val="0"/>
                                          </p:val>
                                        </p:tav>
                                        <p:tav tm="100000">
                                          <p:val>
                                            <p:strVal val="#ppt_w"/>
                                          </p:val>
                                        </p:tav>
                                      </p:tavLst>
                                    </p:anim>
                                    <p:anim calcmode="lin" valueType="num">
                                      <p:cBhvr>
                                        <p:cTn id="64" dur="1000" fill="hold"/>
                                        <p:tgtEl>
                                          <p:spTgt spid="226"/>
                                        </p:tgtEl>
                                        <p:attrNameLst>
                                          <p:attrName>ppt_h</p:attrName>
                                        </p:attrNameLst>
                                      </p:cBhvr>
                                      <p:tavLst>
                                        <p:tav tm="0">
                                          <p:val>
                                            <p:fltVal val="0"/>
                                          </p:val>
                                        </p:tav>
                                        <p:tav tm="100000">
                                          <p:val>
                                            <p:strVal val="#ppt_h"/>
                                          </p:val>
                                        </p:tav>
                                      </p:tavLst>
                                    </p:anim>
                                    <p:anim calcmode="lin" valueType="num">
                                      <p:cBhvr>
                                        <p:cTn id="65" dur="1000" fill="hold"/>
                                        <p:tgtEl>
                                          <p:spTgt spid="226"/>
                                        </p:tgtEl>
                                        <p:attrNameLst>
                                          <p:attrName>style.rotation</p:attrName>
                                        </p:attrNameLst>
                                      </p:cBhvr>
                                      <p:tavLst>
                                        <p:tav tm="0">
                                          <p:val>
                                            <p:fltVal val="90"/>
                                          </p:val>
                                        </p:tav>
                                        <p:tav tm="100000">
                                          <p:val>
                                            <p:fltVal val="0"/>
                                          </p:val>
                                        </p:tav>
                                      </p:tavLst>
                                    </p:anim>
                                    <p:animEffect transition="in" filter="fade">
                                      <p:cBhvr>
                                        <p:cTn id="66" dur="1000"/>
                                        <p:tgtEl>
                                          <p:spTgt spid="226"/>
                                        </p:tgtEl>
                                      </p:cBhvr>
                                    </p:animEffect>
                                  </p:childTnLst>
                                </p:cTn>
                              </p:par>
                              <p:par>
                                <p:cTn id="67" presetID="31" presetClass="entr" presetSubtype="0" fill="hold" nodeType="withEffect">
                                  <p:stCondLst>
                                    <p:cond delay="0"/>
                                  </p:stCondLst>
                                  <p:childTnLst>
                                    <p:set>
                                      <p:cBhvr>
                                        <p:cTn id="68" dur="1" fill="hold">
                                          <p:stCondLst>
                                            <p:cond delay="0"/>
                                          </p:stCondLst>
                                        </p:cTn>
                                        <p:tgtEl>
                                          <p:spTgt spid="205"/>
                                        </p:tgtEl>
                                        <p:attrNameLst>
                                          <p:attrName>style.visibility</p:attrName>
                                        </p:attrNameLst>
                                      </p:cBhvr>
                                      <p:to>
                                        <p:strVal val="visible"/>
                                      </p:to>
                                    </p:set>
                                    <p:anim calcmode="lin" valueType="num">
                                      <p:cBhvr>
                                        <p:cTn id="69" dur="1000" fill="hold"/>
                                        <p:tgtEl>
                                          <p:spTgt spid="205"/>
                                        </p:tgtEl>
                                        <p:attrNameLst>
                                          <p:attrName>ppt_w</p:attrName>
                                        </p:attrNameLst>
                                      </p:cBhvr>
                                      <p:tavLst>
                                        <p:tav tm="0">
                                          <p:val>
                                            <p:fltVal val="0"/>
                                          </p:val>
                                        </p:tav>
                                        <p:tav tm="100000">
                                          <p:val>
                                            <p:strVal val="#ppt_w"/>
                                          </p:val>
                                        </p:tav>
                                      </p:tavLst>
                                    </p:anim>
                                    <p:anim calcmode="lin" valueType="num">
                                      <p:cBhvr>
                                        <p:cTn id="70" dur="1000" fill="hold"/>
                                        <p:tgtEl>
                                          <p:spTgt spid="205"/>
                                        </p:tgtEl>
                                        <p:attrNameLst>
                                          <p:attrName>ppt_h</p:attrName>
                                        </p:attrNameLst>
                                      </p:cBhvr>
                                      <p:tavLst>
                                        <p:tav tm="0">
                                          <p:val>
                                            <p:fltVal val="0"/>
                                          </p:val>
                                        </p:tav>
                                        <p:tav tm="100000">
                                          <p:val>
                                            <p:strVal val="#ppt_h"/>
                                          </p:val>
                                        </p:tav>
                                      </p:tavLst>
                                    </p:anim>
                                    <p:anim calcmode="lin" valueType="num">
                                      <p:cBhvr>
                                        <p:cTn id="71" dur="1000" fill="hold"/>
                                        <p:tgtEl>
                                          <p:spTgt spid="205"/>
                                        </p:tgtEl>
                                        <p:attrNameLst>
                                          <p:attrName>style.rotation</p:attrName>
                                        </p:attrNameLst>
                                      </p:cBhvr>
                                      <p:tavLst>
                                        <p:tav tm="0">
                                          <p:val>
                                            <p:fltVal val="90"/>
                                          </p:val>
                                        </p:tav>
                                        <p:tav tm="100000">
                                          <p:val>
                                            <p:fltVal val="0"/>
                                          </p:val>
                                        </p:tav>
                                      </p:tavLst>
                                    </p:anim>
                                    <p:animEffect transition="in" filter="fade">
                                      <p:cBhvr>
                                        <p:cTn id="72" dur="1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p:bldP spid="1029" grpId="0"/>
      <p:bldP spid="221" grpId="0"/>
      <p:bldP spid="222" grpId="0"/>
      <p:bldP spid="2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a:xfrm>
            <a:off x="1231584" y="164937"/>
            <a:ext cx="5803918" cy="1225800"/>
          </a:xfrm>
        </p:spPr>
        <p:txBody>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bộ máy công ty</a:t>
            </a: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75" y="1181249"/>
            <a:ext cx="7901251" cy="3648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863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ctrTitle"/>
          </p:nvPr>
        </p:nvSpPr>
        <p:spPr>
          <a:xfrm>
            <a:off x="1929666" y="193642"/>
            <a:ext cx="5854005" cy="6308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smtClean="0"/>
              <a:t>Sản phẩm</a:t>
            </a:r>
            <a:endParaRPr sz="4800" dirty="0"/>
          </a:p>
        </p:txBody>
      </p:sp>
      <p:sp>
        <p:nvSpPr>
          <p:cNvPr id="409" name="Google Shape;409;p35"/>
          <p:cNvSpPr txBox="1">
            <a:spLocks noGrp="1"/>
          </p:cNvSpPr>
          <p:nvPr>
            <p:ph type="subTitle" idx="1"/>
          </p:nvPr>
        </p:nvSpPr>
        <p:spPr>
          <a:xfrm>
            <a:off x="1710466" y="689833"/>
            <a:ext cx="7207624" cy="4453667"/>
          </a:xfrm>
          <a:prstGeom prst="rect">
            <a:avLst/>
          </a:prstGeom>
        </p:spPr>
        <p:txBody>
          <a:bodyPr spcFirstLastPara="1" wrap="square" lIns="91425" tIns="91425" rIns="91425" bIns="91425" anchor="t" anchorCtr="0">
            <a:noAutofit/>
          </a:bodyPr>
          <a:lstStyle/>
          <a:p>
            <a:pPr indent="-457200">
              <a:lnSpc>
                <a:spcPct val="150000"/>
              </a:lnSpc>
              <a:buClr>
                <a:srgbClr val="282B2D"/>
              </a:buClr>
              <a:buSzPts val="1100"/>
              <a:buFont typeface="Arial" panose="020B0604020202020204" pitchFamily="34" charset="0"/>
              <a:buChar char="•"/>
            </a:pPr>
            <a:r>
              <a:rPr lang="en-US" sz="2800" b="1" dirty="0" err="1" smtClean="0">
                <a:latin typeface="Times New Roman" panose="02020603050405020304" pitchFamily="18" charset="0"/>
                <a:cs typeface="Times New Roman" panose="02020603050405020304" pitchFamily="18" charset="0"/>
              </a:rPr>
              <a:t>Bình</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xịt côn trùng Falcon </a:t>
            </a:r>
            <a:r>
              <a:rPr lang="en-US" sz="2800" b="1" dirty="0" smtClean="0">
                <a:latin typeface="Times New Roman" panose="02020603050405020304" pitchFamily="18" charset="0"/>
                <a:cs typeface="Times New Roman" panose="02020603050405020304" pitchFamily="18" charset="0"/>
              </a:rPr>
              <a:t>200ml VÀNG</a:t>
            </a:r>
          </a:p>
          <a:p>
            <a:pPr marL="342900">
              <a:lnSpc>
                <a:spcPct val="150000"/>
              </a:lnSpc>
              <a:buClr>
                <a:srgbClr val="282B2D"/>
              </a:buClr>
              <a:buSzPts val="1100"/>
              <a:buFont typeface="Arial" panose="020B0604020202020204" pitchFamily="34" charset="0"/>
              <a:buChar char="•"/>
            </a:pPr>
            <a:r>
              <a:rPr lang="vi-VN" sz="2000" b="1" dirty="0" smtClean="0">
                <a:latin typeface="Times New Roman" panose="02020603050405020304" pitchFamily="18" charset="0"/>
                <a:cs typeface="Times New Roman" panose="02020603050405020304" pitchFamily="18" charset="0"/>
              </a:rPr>
              <a:t>CÔNG </a:t>
            </a:r>
            <a:r>
              <a:rPr lang="vi-VN" sz="2000" b="1" dirty="0">
                <a:latin typeface="Times New Roman" panose="02020603050405020304" pitchFamily="18" charset="0"/>
                <a:cs typeface="Times New Roman" panose="02020603050405020304" pitchFamily="18" charset="0"/>
              </a:rPr>
              <a:t>DỤNG: </a:t>
            </a:r>
            <a:endParaRPr lang="en-US" sz="2000" b="1" dirty="0" smtClean="0">
              <a:latin typeface="Times New Roman" panose="02020603050405020304" pitchFamily="18" charset="0"/>
              <a:cs typeface="Times New Roman" panose="02020603050405020304" pitchFamily="18" charset="0"/>
            </a:endParaRPr>
          </a:p>
          <a:p>
            <a:pPr marL="0" indent="0" algn="l">
              <a:buClr>
                <a:srgbClr val="282B2D"/>
              </a:buClr>
              <a:buSzPts val="1100"/>
            </a:pPr>
            <a:r>
              <a:rPr lang="en-US" sz="24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latin typeface="Times New Roman" panose="02020603050405020304" pitchFamily="18" charset="0"/>
                <a:cs typeface="Times New Roman" panose="02020603050405020304" pitchFamily="18" charset="0"/>
              </a:rPr>
              <a:t>SUPER </a:t>
            </a:r>
            <a:r>
              <a:rPr lang="vi-VN" sz="2400" b="1" dirty="0">
                <a:latin typeface="Times New Roman" panose="02020603050405020304" pitchFamily="18" charset="0"/>
                <a:cs typeface="Times New Roman" panose="02020603050405020304" pitchFamily="18" charset="0"/>
              </a:rPr>
              <a:t>S10</a:t>
            </a:r>
            <a:r>
              <a:rPr lang="vi-VN" sz="2400" dirty="0">
                <a:latin typeface="Times New Roman" panose="02020603050405020304" pitchFamily="18" charset="0"/>
                <a:cs typeface="Times New Roman" panose="02020603050405020304" pitchFamily="18" charset="0"/>
              </a:rPr>
              <a:t> diệt trừ rất hiệu quả ruồi, muỗi, kiến, gián  dùng trong gia dụng. </a:t>
            </a:r>
            <a:endParaRPr lang="en-US" sz="2400" dirty="0" smtClean="0">
              <a:latin typeface="Times New Roman" panose="02020603050405020304" pitchFamily="18" charset="0"/>
              <a:cs typeface="Times New Roman" panose="02020603050405020304" pitchFamily="18" charset="0"/>
            </a:endParaRPr>
          </a:p>
          <a:p>
            <a:pPr marL="0" indent="0" algn="l">
              <a:buClr>
                <a:srgbClr val="282B2D"/>
              </a:buClr>
              <a:buSzPts val="1100"/>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400" dirty="0" smtClean="0">
                <a:latin typeface="Times New Roman" panose="02020603050405020304" pitchFamily="18" charset="0"/>
                <a:cs typeface="Times New Roman" panose="02020603050405020304" pitchFamily="18" charset="0"/>
              </a:rPr>
              <a:t>Sản </a:t>
            </a:r>
            <a:r>
              <a:rPr lang="vi-VN" sz="2400" dirty="0">
                <a:latin typeface="Times New Roman" panose="02020603050405020304" pitchFamily="18" charset="0"/>
                <a:cs typeface="Times New Roman" panose="02020603050405020304" pitchFamily="18" charset="0"/>
              </a:rPr>
              <a:t>phẩm được pha chế theo một công thức đặc biệt với những nguyên liệu cao </a:t>
            </a:r>
            <a:r>
              <a:rPr lang="vi-VN" sz="2400" dirty="0" smtClean="0">
                <a:latin typeface="Times New Roman" panose="02020603050405020304" pitchFamily="18" charset="0"/>
                <a:cs typeface="Times New Roman" panose="02020603050405020304" pitchFamily="18" charset="0"/>
              </a:rPr>
              <a:t>cấp.</a:t>
            </a:r>
            <a:endParaRPr lang="en-US" sz="2400" dirty="0" smtClean="0">
              <a:latin typeface="Times New Roman" panose="02020603050405020304" pitchFamily="18" charset="0"/>
              <a:cs typeface="Times New Roman" panose="02020603050405020304" pitchFamily="18" charset="0"/>
            </a:endParaRPr>
          </a:p>
          <a:p>
            <a:pPr marL="0" indent="0" algn="l">
              <a:buClr>
                <a:srgbClr val="282B2D"/>
              </a:buClr>
              <a:buSzPts val="1100"/>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400" dirty="0" smtClean="0">
                <a:latin typeface="Times New Roman" panose="02020603050405020304" pitchFamily="18" charset="0"/>
                <a:cs typeface="Times New Roman" panose="02020603050405020304" pitchFamily="18" charset="0"/>
              </a:rPr>
              <a:t>Thành </a:t>
            </a:r>
            <a:r>
              <a:rPr lang="vi-VN" sz="2400" dirty="0">
                <a:latin typeface="Times New Roman" panose="02020603050405020304" pitchFamily="18" charset="0"/>
                <a:cs typeface="Times New Roman" panose="02020603050405020304" pitchFamily="18" charset="0"/>
              </a:rPr>
              <a:t>phần công thức chỉ có tác dụng đối với ruồi, muỗi, kiến, gián, có hương Chanh dễ chịu.</a:t>
            </a:r>
            <a:endParaRPr lang="en-US" sz="24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97280"/>
            <a:ext cx="1320927" cy="309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21097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031" y="165326"/>
            <a:ext cx="5568600" cy="572700"/>
          </a:xfrm>
        </p:spPr>
        <p:txBody>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sản xuất</a:t>
            </a: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203" y="989517"/>
            <a:ext cx="6533758" cy="385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651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4"/>
          <p:cNvSpPr txBox="1">
            <a:spLocks noGrp="1"/>
          </p:cNvSpPr>
          <p:nvPr>
            <p:ph type="title"/>
          </p:nvPr>
        </p:nvSpPr>
        <p:spPr>
          <a:xfrm>
            <a:off x="1196217" y="703209"/>
            <a:ext cx="427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smtClean="0"/>
              <a:t>MÔ TẢ PHÂN HỆ</a:t>
            </a:r>
            <a:endParaRPr sz="4000" dirty="0"/>
          </a:p>
        </p:txBody>
      </p:sp>
      <p:sp>
        <p:nvSpPr>
          <p:cNvPr id="491" name="Google Shape;491;p44"/>
          <p:cNvSpPr txBox="1">
            <a:spLocks noGrp="1"/>
          </p:cNvSpPr>
          <p:nvPr>
            <p:ph type="subTitle" idx="3"/>
          </p:nvPr>
        </p:nvSpPr>
        <p:spPr>
          <a:xfrm>
            <a:off x="4617662" y="2769027"/>
            <a:ext cx="3554818" cy="14049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smtClean="0">
                <a:latin typeface="Alata" panose="020B0604020202020204" charset="0"/>
                <a:cs typeface="Times New Roman" panose="02020603050405020304" pitchFamily="18" charset="0"/>
              </a:rPr>
              <a:t>Phân hệ quản lý sản xuất</a:t>
            </a:r>
            <a:endParaRPr sz="3200" dirty="0">
              <a:latin typeface="Alata" panose="020B0604020202020204" charset="0"/>
              <a:cs typeface="Times New Roman" panose="02020603050405020304" pitchFamily="18" charset="0"/>
            </a:endParaRPr>
          </a:p>
        </p:txBody>
      </p:sp>
      <p:sp>
        <p:nvSpPr>
          <p:cNvPr id="492" name="Google Shape;492;p44"/>
          <p:cNvSpPr txBox="1">
            <a:spLocks noGrp="1"/>
          </p:cNvSpPr>
          <p:nvPr>
            <p:ph type="subTitle" idx="4"/>
          </p:nvPr>
        </p:nvSpPr>
        <p:spPr>
          <a:xfrm>
            <a:off x="418442" y="2764715"/>
            <a:ext cx="3153096" cy="13124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t>Phân hệ quản lý kho</a:t>
            </a:r>
            <a:endParaRPr sz="3200" dirty="0"/>
          </a:p>
        </p:txBody>
      </p:sp>
      <p:grpSp>
        <p:nvGrpSpPr>
          <p:cNvPr id="493" name="Google Shape;493;p44"/>
          <p:cNvGrpSpPr/>
          <p:nvPr/>
        </p:nvGrpSpPr>
        <p:grpSpPr>
          <a:xfrm>
            <a:off x="1547240" y="2145046"/>
            <a:ext cx="431397" cy="403219"/>
            <a:chOff x="889275" y="861850"/>
            <a:chExt cx="487950" cy="424575"/>
          </a:xfrm>
        </p:grpSpPr>
        <p:sp>
          <p:nvSpPr>
            <p:cNvPr id="494" name="Google Shape;494;p44"/>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5" name="Google Shape;495;p44"/>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6" name="Google Shape;496;p44"/>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7" name="Google Shape;497;p44"/>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98" name="Google Shape;498;p44"/>
          <p:cNvGrpSpPr/>
          <p:nvPr/>
        </p:nvGrpSpPr>
        <p:grpSpPr>
          <a:xfrm>
            <a:off x="5986193" y="2024030"/>
            <a:ext cx="408878" cy="403244"/>
            <a:chOff x="2079300" y="4399325"/>
            <a:chExt cx="489850" cy="483100"/>
          </a:xfrm>
        </p:grpSpPr>
        <p:sp>
          <p:nvSpPr>
            <p:cNvPr id="499" name="Google Shape;499;p44"/>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0" name="Google Shape;500;p44"/>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155818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anim calcmode="lin" valueType="num">
                                      <p:cBhvr>
                                        <p:cTn id="7" dur="500" fill="hold"/>
                                        <p:tgtEl>
                                          <p:spTgt spid="493"/>
                                        </p:tgtEl>
                                        <p:attrNameLst>
                                          <p:attrName>ppt_w</p:attrName>
                                        </p:attrNameLst>
                                      </p:cBhvr>
                                      <p:tavLst>
                                        <p:tav tm="0">
                                          <p:val>
                                            <p:fltVal val="0"/>
                                          </p:val>
                                        </p:tav>
                                        <p:tav tm="100000">
                                          <p:val>
                                            <p:strVal val="#ppt_w"/>
                                          </p:val>
                                        </p:tav>
                                      </p:tavLst>
                                    </p:anim>
                                    <p:anim calcmode="lin" valueType="num">
                                      <p:cBhvr>
                                        <p:cTn id="8" dur="500" fill="hold"/>
                                        <p:tgtEl>
                                          <p:spTgt spid="493"/>
                                        </p:tgtEl>
                                        <p:attrNameLst>
                                          <p:attrName>ppt_h</p:attrName>
                                        </p:attrNameLst>
                                      </p:cBhvr>
                                      <p:tavLst>
                                        <p:tav tm="0">
                                          <p:val>
                                            <p:fltVal val="0"/>
                                          </p:val>
                                        </p:tav>
                                        <p:tav tm="100000">
                                          <p:val>
                                            <p:strVal val="#ppt_h"/>
                                          </p:val>
                                        </p:tav>
                                      </p:tavLst>
                                    </p:anim>
                                    <p:animEffect transition="in" filter="fade">
                                      <p:cBhvr>
                                        <p:cTn id="9" dur="500"/>
                                        <p:tgtEl>
                                          <p:spTgt spid="49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92">
                                            <p:txEl>
                                              <p:pRg st="0" end="0"/>
                                            </p:txEl>
                                          </p:spTgt>
                                        </p:tgtEl>
                                        <p:attrNameLst>
                                          <p:attrName>style.visibility</p:attrName>
                                        </p:attrNameLst>
                                      </p:cBhvr>
                                      <p:to>
                                        <p:strVal val="visible"/>
                                      </p:to>
                                    </p:set>
                                    <p:anim calcmode="lin" valueType="num">
                                      <p:cBhvr>
                                        <p:cTn id="12" dur="500" fill="hold"/>
                                        <p:tgtEl>
                                          <p:spTgt spid="49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9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92">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91">
                                            <p:txEl>
                                              <p:pRg st="0" end="0"/>
                                            </p:txEl>
                                          </p:spTgt>
                                        </p:tgtEl>
                                        <p:attrNameLst>
                                          <p:attrName>style.visibility</p:attrName>
                                        </p:attrNameLst>
                                      </p:cBhvr>
                                      <p:to>
                                        <p:strVal val="visible"/>
                                      </p:to>
                                    </p:set>
                                    <p:anim calcmode="lin" valueType="num">
                                      <p:cBhvr>
                                        <p:cTn id="17" dur="500" fill="hold"/>
                                        <p:tgtEl>
                                          <p:spTgt spid="491">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491">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491">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98"/>
                                        </p:tgtEl>
                                        <p:attrNameLst>
                                          <p:attrName>style.visibility</p:attrName>
                                        </p:attrNameLst>
                                      </p:cBhvr>
                                      <p:to>
                                        <p:strVal val="visible"/>
                                      </p:to>
                                    </p:set>
                                    <p:anim calcmode="lin" valueType="num">
                                      <p:cBhvr>
                                        <p:cTn id="22" dur="500" fill="hold"/>
                                        <p:tgtEl>
                                          <p:spTgt spid="498"/>
                                        </p:tgtEl>
                                        <p:attrNameLst>
                                          <p:attrName>ppt_w</p:attrName>
                                        </p:attrNameLst>
                                      </p:cBhvr>
                                      <p:tavLst>
                                        <p:tav tm="0">
                                          <p:val>
                                            <p:fltVal val="0"/>
                                          </p:val>
                                        </p:tav>
                                        <p:tav tm="100000">
                                          <p:val>
                                            <p:strVal val="#ppt_w"/>
                                          </p:val>
                                        </p:tav>
                                      </p:tavLst>
                                    </p:anim>
                                    <p:anim calcmode="lin" valueType="num">
                                      <p:cBhvr>
                                        <p:cTn id="23" dur="500" fill="hold"/>
                                        <p:tgtEl>
                                          <p:spTgt spid="498"/>
                                        </p:tgtEl>
                                        <p:attrNameLst>
                                          <p:attrName>ppt_h</p:attrName>
                                        </p:attrNameLst>
                                      </p:cBhvr>
                                      <p:tavLst>
                                        <p:tav tm="0">
                                          <p:val>
                                            <p:fltVal val="0"/>
                                          </p:val>
                                        </p:tav>
                                        <p:tav tm="100000">
                                          <p:val>
                                            <p:strVal val="#ppt_h"/>
                                          </p:val>
                                        </p:tav>
                                      </p:tavLst>
                                    </p:anim>
                                    <p:animEffect transition="in" filter="fade">
                                      <p:cBhvr>
                                        <p:cTn id="24" dur="500"/>
                                        <p:tgtEl>
                                          <p:spTgt spid="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 grpId="0" build="p"/>
      <p:bldP spid="492" grpId="0" build="p"/>
    </p:bldLst>
  </p:timing>
</p:sld>
</file>

<file path=ppt/theme/theme1.xml><?xml version="1.0" encoding="utf-8"?>
<a:theme xmlns:a="http://schemas.openxmlformats.org/drawingml/2006/main" name="Ironic Gradient by Slidesgo">
  <a:themeElements>
    <a:clrScheme name="Simple Light">
      <a:dk1>
        <a:srgbClr val="FFFFFF"/>
      </a:dk1>
      <a:lt1>
        <a:srgbClr val="22004C"/>
      </a:lt1>
      <a:dk2>
        <a:srgbClr val="FFFFFF"/>
      </a:dk2>
      <a:lt2>
        <a:srgbClr val="4E3F3F"/>
      </a:lt2>
      <a:accent1>
        <a:srgbClr val="562F88"/>
      </a:accent1>
      <a:accent2>
        <a:srgbClr val="FF209A"/>
      </a:accent2>
      <a:accent3>
        <a:srgbClr val="461CBC"/>
      </a:accent3>
      <a:accent4>
        <a:srgbClr val="FFFFFF"/>
      </a:accent4>
      <a:accent5>
        <a:srgbClr val="562F88"/>
      </a:accent5>
      <a:accent6>
        <a:srgbClr val="FF209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1005</Words>
  <Application>Microsoft Office PowerPoint</Application>
  <PresentationFormat>On-screen Show (16:9)</PresentationFormat>
  <Paragraphs>130</Paragraphs>
  <Slides>31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Wingdings</vt:lpstr>
      <vt:lpstr>Times New Roman</vt:lpstr>
      <vt:lpstr>Alata</vt:lpstr>
      <vt:lpstr>Lato</vt:lpstr>
      <vt:lpstr>Abel</vt:lpstr>
      <vt:lpstr>Lato Black</vt:lpstr>
      <vt:lpstr>Ironic Gradient by Slidesgo</vt:lpstr>
      <vt:lpstr> TRIỂN KHAI ERP CÔNG TY TNHH SẢN XUẤT THƯƠNG MẠI CÔNG NGHIỆP AVAL</vt:lpstr>
      <vt:lpstr>Nội dung chính</vt:lpstr>
      <vt:lpstr>Lĩnh vực hoạt động kinh doanh chủ yếu của Công ty là sản xuất và phân phối các sản phẩm diệt côn trùng gia dụng và.. </vt:lpstr>
      <vt:lpstr>PowerPoint Presentation</vt:lpstr>
      <vt:lpstr>PowerPoint Presentation</vt:lpstr>
      <vt:lpstr>PowerPoint Presentation</vt:lpstr>
      <vt:lpstr>Sản phẩm</vt:lpstr>
      <vt:lpstr>Sơ đồ sản xuất</vt:lpstr>
      <vt:lpstr>MÔ TẢ PHÂN HỆ</vt:lpstr>
      <vt:lpstr>Phân hệ kho</vt:lpstr>
      <vt:lpstr>Phân hệ kho</vt:lpstr>
      <vt:lpstr>Phân hệ kho</vt:lpstr>
      <vt:lpstr>Phân hệ kho</vt:lpstr>
      <vt:lpstr>Phân hệ sản xuất</vt:lpstr>
      <vt:lpstr>Phân hệ sản xuất</vt:lpstr>
      <vt:lpstr>Phân hệ sản xuất</vt:lpstr>
      <vt:lpstr>Phân hệ sản xuất</vt:lpstr>
      <vt:lpstr>Phân tích và thiết kế hệ thống</vt:lpstr>
      <vt:lpstr>Use-case  tổng quát</vt:lpstr>
      <vt:lpstr>Quy trình xuất chuyển kho nội bộ</vt:lpstr>
      <vt:lpstr>Quy trình xuất kho NVL</vt:lpstr>
      <vt:lpstr>Quy trình sản xuất</vt:lpstr>
      <vt:lpstr>ODOO</vt:lpstr>
      <vt:lpstr>Phân hệ Kho</vt:lpstr>
      <vt:lpstr>PowerPoint Presentation</vt:lpstr>
      <vt:lpstr>BÁO CÁO TÀI CHÍNH</vt:lpstr>
      <vt:lpstr>Báo cáo tồn kho hiện tại</vt:lpstr>
      <vt:lpstr>Báo cáo dịch chuyển hàng hóa</vt:lpstr>
      <vt:lpstr>Báo cáo Lệnh sản xuất</vt:lpstr>
      <vt:lpstr>Báo cáo Work Orders</vt:lpstr>
      <vt:lpstr>THANK YOU FOR LISTENING Team 9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Ironic Gradient</dc:title>
  <dc:creator>Admin</dc:creator>
  <cp:lastModifiedBy>Admin</cp:lastModifiedBy>
  <cp:revision>58</cp:revision>
  <dcterms:modified xsi:type="dcterms:W3CDTF">2021-04-21T16:37:48Z</dcterms:modified>
</cp:coreProperties>
</file>