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9" r:id="rId2"/>
    <p:sldId id="270" r:id="rId3"/>
    <p:sldId id="272" r:id="rId4"/>
    <p:sldId id="273" r:id="rId5"/>
    <p:sldId id="274" r:id="rId6"/>
    <p:sldId id="275" r:id="rId7"/>
    <p:sldId id="276" r:id="rId8"/>
    <p:sldId id="277" r:id="rId9"/>
    <p:sldId id="278" r:id="rId10"/>
    <p:sldId id="279" r:id="rId11"/>
    <p:sldId id="280" r:id="rId12"/>
    <p:sldId id="281" r:id="rId13"/>
    <p:sldId id="282" r:id="rId14"/>
    <p:sldId id="283" r:id="rId15"/>
    <p:sldId id="285" r:id="rId16"/>
    <p:sldId id="284" r:id="rId17"/>
    <p:sldId id="286" r:id="rId18"/>
    <p:sldId id="287" r:id="rId19"/>
    <p:sldId id="288" r:id="rId20"/>
    <p:sldId id="289" r:id="rId21"/>
    <p:sldId id="290" r:id="rId22"/>
    <p:sldId id="291" r:id="rId23"/>
    <p:sldId id="29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Default Section" id="{5AD796DD-5C62-490E-A191-0A7F05DD6F76}">
          <p14:sldIdLst>
            <p14:sldId id="269"/>
          </p14:sldIdLst>
        </p14:section>
        <p14:section name="Untitled Section" id="{C02C98B4-43B6-4C23-8240-B27704EB6E47}">
          <p14:sldIdLst>
            <p14:sldId id="270"/>
            <p14:sldId id="272"/>
            <p14:sldId id="273"/>
            <p14:sldId id="274"/>
            <p14:sldId id="275"/>
            <p14:sldId id="276"/>
            <p14:sldId id="277"/>
            <p14:sldId id="278"/>
            <p14:sldId id="279"/>
            <p14:sldId id="280"/>
            <p14:sldId id="281"/>
            <p14:sldId id="282"/>
            <p14:sldId id="283"/>
            <p14:sldId id="285"/>
            <p14:sldId id="284"/>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FF1D"/>
    <a:srgbClr val="354800"/>
    <a:srgbClr val="75A7D5"/>
    <a:srgbClr val="183550"/>
    <a:srgbClr val="7EADD8"/>
    <a:srgbClr val="D17100"/>
    <a:srgbClr val="594029"/>
    <a:srgbClr val="5C4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4E2BFFC-179A-4DA5-A2FF-EF6606765F17}" type="datetimeFigureOut">
              <a:rPr lang="en-US"/>
              <a:pPr>
                <a:defRPr/>
              </a:pPr>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B979B6-8E7C-4E90-8C9D-F537DFD7086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2</a:t>
            </a:fld>
            <a:endParaRPr lang="en-US"/>
          </a:p>
        </p:txBody>
      </p:sp>
    </p:spTree>
    <p:extLst>
      <p:ext uri="{BB962C8B-B14F-4D97-AF65-F5344CB8AC3E}">
        <p14:creationId xmlns:p14="http://schemas.microsoft.com/office/powerpoint/2010/main" val="16339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11</a:t>
            </a:fld>
            <a:endParaRPr lang="en-US"/>
          </a:p>
        </p:txBody>
      </p:sp>
    </p:spTree>
    <p:extLst>
      <p:ext uri="{BB962C8B-B14F-4D97-AF65-F5344CB8AC3E}">
        <p14:creationId xmlns:p14="http://schemas.microsoft.com/office/powerpoint/2010/main" val="250807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12</a:t>
            </a:fld>
            <a:endParaRPr lang="en-US"/>
          </a:p>
        </p:txBody>
      </p:sp>
    </p:spTree>
    <p:extLst>
      <p:ext uri="{BB962C8B-B14F-4D97-AF65-F5344CB8AC3E}">
        <p14:creationId xmlns:p14="http://schemas.microsoft.com/office/powerpoint/2010/main" val="3015601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13</a:t>
            </a:fld>
            <a:endParaRPr lang="en-US"/>
          </a:p>
        </p:txBody>
      </p:sp>
    </p:spTree>
    <p:extLst>
      <p:ext uri="{BB962C8B-B14F-4D97-AF65-F5344CB8AC3E}">
        <p14:creationId xmlns:p14="http://schemas.microsoft.com/office/powerpoint/2010/main" val="350485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14</a:t>
            </a:fld>
            <a:endParaRPr lang="en-US"/>
          </a:p>
        </p:txBody>
      </p:sp>
    </p:spTree>
    <p:extLst>
      <p:ext uri="{BB962C8B-B14F-4D97-AF65-F5344CB8AC3E}">
        <p14:creationId xmlns:p14="http://schemas.microsoft.com/office/powerpoint/2010/main" val="30485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15</a:t>
            </a:fld>
            <a:endParaRPr lang="en-US"/>
          </a:p>
        </p:txBody>
      </p:sp>
    </p:spTree>
    <p:extLst>
      <p:ext uri="{BB962C8B-B14F-4D97-AF65-F5344CB8AC3E}">
        <p14:creationId xmlns:p14="http://schemas.microsoft.com/office/powerpoint/2010/main" val="246243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16</a:t>
            </a:fld>
            <a:endParaRPr lang="en-US"/>
          </a:p>
        </p:txBody>
      </p:sp>
    </p:spTree>
    <p:extLst>
      <p:ext uri="{BB962C8B-B14F-4D97-AF65-F5344CB8AC3E}">
        <p14:creationId xmlns:p14="http://schemas.microsoft.com/office/powerpoint/2010/main" val="9192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17</a:t>
            </a:fld>
            <a:endParaRPr lang="en-US"/>
          </a:p>
        </p:txBody>
      </p:sp>
    </p:spTree>
    <p:extLst>
      <p:ext uri="{BB962C8B-B14F-4D97-AF65-F5344CB8AC3E}">
        <p14:creationId xmlns:p14="http://schemas.microsoft.com/office/powerpoint/2010/main" val="379679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18</a:t>
            </a:fld>
            <a:endParaRPr lang="en-US"/>
          </a:p>
        </p:txBody>
      </p:sp>
    </p:spTree>
    <p:extLst>
      <p:ext uri="{BB962C8B-B14F-4D97-AF65-F5344CB8AC3E}">
        <p14:creationId xmlns:p14="http://schemas.microsoft.com/office/powerpoint/2010/main" val="294084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19</a:t>
            </a:fld>
            <a:endParaRPr lang="en-US"/>
          </a:p>
        </p:txBody>
      </p:sp>
    </p:spTree>
    <p:extLst>
      <p:ext uri="{BB962C8B-B14F-4D97-AF65-F5344CB8AC3E}">
        <p14:creationId xmlns:p14="http://schemas.microsoft.com/office/powerpoint/2010/main" val="301983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20</a:t>
            </a:fld>
            <a:endParaRPr lang="en-US"/>
          </a:p>
        </p:txBody>
      </p:sp>
    </p:spTree>
    <p:extLst>
      <p:ext uri="{BB962C8B-B14F-4D97-AF65-F5344CB8AC3E}">
        <p14:creationId xmlns:p14="http://schemas.microsoft.com/office/powerpoint/2010/main" val="262752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3</a:t>
            </a:fld>
            <a:endParaRPr lang="en-US"/>
          </a:p>
        </p:txBody>
      </p:sp>
    </p:spTree>
    <p:extLst>
      <p:ext uri="{BB962C8B-B14F-4D97-AF65-F5344CB8AC3E}">
        <p14:creationId xmlns:p14="http://schemas.microsoft.com/office/powerpoint/2010/main" val="915388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21</a:t>
            </a:fld>
            <a:endParaRPr lang="en-US"/>
          </a:p>
        </p:txBody>
      </p:sp>
    </p:spTree>
    <p:extLst>
      <p:ext uri="{BB962C8B-B14F-4D97-AF65-F5344CB8AC3E}">
        <p14:creationId xmlns:p14="http://schemas.microsoft.com/office/powerpoint/2010/main" val="185738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22</a:t>
            </a:fld>
            <a:endParaRPr lang="en-US"/>
          </a:p>
        </p:txBody>
      </p:sp>
    </p:spTree>
    <p:extLst>
      <p:ext uri="{BB962C8B-B14F-4D97-AF65-F5344CB8AC3E}">
        <p14:creationId xmlns:p14="http://schemas.microsoft.com/office/powerpoint/2010/main" val="317050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23</a:t>
            </a:fld>
            <a:endParaRPr lang="en-US"/>
          </a:p>
        </p:txBody>
      </p:sp>
    </p:spTree>
    <p:extLst>
      <p:ext uri="{BB962C8B-B14F-4D97-AF65-F5344CB8AC3E}">
        <p14:creationId xmlns:p14="http://schemas.microsoft.com/office/powerpoint/2010/main" val="250342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4</a:t>
            </a:fld>
            <a:endParaRPr lang="en-US"/>
          </a:p>
        </p:txBody>
      </p:sp>
    </p:spTree>
    <p:extLst>
      <p:ext uri="{BB962C8B-B14F-4D97-AF65-F5344CB8AC3E}">
        <p14:creationId xmlns:p14="http://schemas.microsoft.com/office/powerpoint/2010/main" val="266889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5</a:t>
            </a:fld>
            <a:endParaRPr lang="en-US"/>
          </a:p>
        </p:txBody>
      </p:sp>
    </p:spTree>
    <p:extLst>
      <p:ext uri="{BB962C8B-B14F-4D97-AF65-F5344CB8AC3E}">
        <p14:creationId xmlns:p14="http://schemas.microsoft.com/office/powerpoint/2010/main" val="369000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6</a:t>
            </a:fld>
            <a:endParaRPr lang="en-US"/>
          </a:p>
        </p:txBody>
      </p:sp>
    </p:spTree>
    <p:extLst>
      <p:ext uri="{BB962C8B-B14F-4D97-AF65-F5344CB8AC3E}">
        <p14:creationId xmlns:p14="http://schemas.microsoft.com/office/powerpoint/2010/main" val="320825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7</a:t>
            </a:fld>
            <a:endParaRPr lang="en-US"/>
          </a:p>
        </p:txBody>
      </p:sp>
    </p:spTree>
    <p:extLst>
      <p:ext uri="{BB962C8B-B14F-4D97-AF65-F5344CB8AC3E}">
        <p14:creationId xmlns:p14="http://schemas.microsoft.com/office/powerpoint/2010/main" val="197858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8</a:t>
            </a:fld>
            <a:endParaRPr lang="en-US"/>
          </a:p>
        </p:txBody>
      </p:sp>
    </p:spTree>
    <p:extLst>
      <p:ext uri="{BB962C8B-B14F-4D97-AF65-F5344CB8AC3E}">
        <p14:creationId xmlns:p14="http://schemas.microsoft.com/office/powerpoint/2010/main" val="3336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9</a:t>
            </a:fld>
            <a:endParaRPr lang="en-US"/>
          </a:p>
        </p:txBody>
      </p:sp>
    </p:spTree>
    <p:extLst>
      <p:ext uri="{BB962C8B-B14F-4D97-AF65-F5344CB8AC3E}">
        <p14:creationId xmlns:p14="http://schemas.microsoft.com/office/powerpoint/2010/main" val="363286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10</a:t>
            </a:fld>
            <a:endParaRPr lang="en-US"/>
          </a:p>
        </p:txBody>
      </p:sp>
    </p:spTree>
    <p:extLst>
      <p:ext uri="{BB962C8B-B14F-4D97-AF65-F5344CB8AC3E}">
        <p14:creationId xmlns:p14="http://schemas.microsoft.com/office/powerpoint/2010/main" val="46080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userDrawn="1"/>
        </p:nvSpPr>
        <p:spPr>
          <a:xfrm>
            <a:off x="160338" y="144463"/>
            <a:ext cx="8831262"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4A7C39A-A897-4205-A1A2-A8B7004734B9}" type="datetimeFigureOut">
              <a:rPr lang="en-US"/>
              <a:pPr>
                <a:defRPr/>
              </a:pPr>
              <a:t>5/30/2017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438964-873E-48CD-B809-D0495F2FB63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6887F3F-AA3B-44D7-A2DA-5A18E8AF66DC}" type="datetimeFigureOut">
              <a:rPr lang="en-US"/>
              <a:pPr>
                <a:defRPr/>
              </a:pPr>
              <a:t>5/30/2017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641899-B3D5-4B51-83C6-BA8A096608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8BAEBC-DA05-4611-8697-827B5A6B8B98}" type="datetimeFigureOut">
              <a:rPr lang="en-US"/>
              <a:pPr>
                <a:defRPr/>
              </a:pPr>
              <a:t>5/30/2017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047E3B-7B75-4559-B157-C7C7CF8F46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6DBEA30-6327-49A2-B44E-FDE8C303038D}" type="datetimeFigureOut">
              <a:rPr lang="en-US"/>
              <a:pPr>
                <a:defRPr/>
              </a:pPr>
              <a:t>5/30/2017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6D47A4-D426-42EB-B1A7-D696A364C51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6E7B0C-1890-4BF1-9CB4-D72629C2E4C7}" type="datetimeFigureOut">
              <a:rPr lang="en-US"/>
              <a:pPr>
                <a:defRPr/>
              </a:pPr>
              <a:t>5/30/2017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F05388-CF32-439E-9C26-230A50D5B6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F4D342E-19AA-44C7-ABE5-D1EECD6B7139}" type="datetimeFigureOut">
              <a:rPr lang="en-US"/>
              <a:pPr>
                <a:defRPr/>
              </a:pPr>
              <a:t>5/30/2017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9F9750-9D39-4036-88C9-4C02927A49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FC5C8A7-0D9F-4745-ABAF-69E902C24926}" type="datetimeFigureOut">
              <a:rPr lang="en-US"/>
              <a:pPr>
                <a:defRPr/>
              </a:pPr>
              <a:t>5/30/2017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C18A45-80BD-49CF-AE78-5C695A94CC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4CB2FD0-AC7D-4CB9-AF95-82E3C13A4088}" type="datetimeFigureOut">
              <a:rPr lang="en-US"/>
              <a:pPr>
                <a:defRPr/>
              </a:pPr>
              <a:t>5/30/2017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DD13C45-2421-4665-A05E-9B68F38098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1FF711-3B26-4CBA-8C6F-26E061F21A13}" type="datetimeFigureOut">
              <a:rPr lang="en-US"/>
              <a:pPr>
                <a:defRPr/>
              </a:pPr>
              <a:t>5/30/2017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9B1D47E-CE57-468E-8EFA-98B2548C9B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72C65F-CA75-4972-B8D4-A61D5C21FADF}" type="datetimeFigureOut">
              <a:rPr lang="en-US"/>
              <a:pPr>
                <a:defRPr/>
              </a:pPr>
              <a:t>5/30/2017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0A0386-7B89-42AE-B4A4-68B4BEAF0B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3938167-8B0C-42D9-B7D8-7BAFC1C8766A}" type="datetimeFigureOut">
              <a:rPr lang="en-US"/>
              <a:pPr>
                <a:defRPr/>
              </a:pPr>
              <a:t>5/30/2017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DFB6DA-DF38-4721-B5AB-81958F0BC8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35000">
              <a:schemeClr val="bg1">
                <a:tint val="80000"/>
                <a:satMod val="300000"/>
              </a:schemeClr>
            </a:gs>
            <a:gs pos="100000">
              <a:schemeClr val="bg1">
                <a:shade val="30000"/>
                <a:satMod val="200000"/>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3DB27B17-DF5B-4052-AF52-E22451543DC1}" type="datetimeFigureOut">
              <a:rPr lang="en-US"/>
              <a:pPr>
                <a:defRPr/>
              </a:pPr>
              <a:t>5/30/2017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mn-lt"/>
                <a:cs typeface="+mn-cs"/>
              </a:defRPr>
            </a:lvl1pPr>
          </a:lstStyle>
          <a:p>
            <a:pPr>
              <a:defRPr/>
            </a:pPr>
            <a:fld id="{3FB8D138-3015-437F-96CA-A9A3E213BC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indow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295400" y="762000"/>
            <a:ext cx="6310313" cy="1748334"/>
            <a:chOff x="1295400" y="762000"/>
            <a:chExt cx="6310313" cy="1748334"/>
          </a:xfrm>
        </p:grpSpPr>
        <p:grpSp>
          <p:nvGrpSpPr>
            <p:cNvPr id="8" name="Group 7"/>
            <p:cNvGrpSpPr/>
            <p:nvPr/>
          </p:nvGrpSpPr>
          <p:grpSpPr>
            <a:xfrm>
              <a:off x="1382261" y="935038"/>
              <a:ext cx="6223452" cy="1575296"/>
              <a:chOff x="1382261" y="935038"/>
              <a:chExt cx="6223452" cy="1575296"/>
            </a:xfrm>
          </p:grpSpPr>
          <p:pic>
            <p:nvPicPr>
              <p:cNvPr id="6181" name="Picture 345" descr="shadow_1_m"/>
              <p:cNvPicPr>
                <a:picLocks noChangeAspect="1" noChangeArrowheads="1"/>
              </p:cNvPicPr>
              <p:nvPr/>
            </p:nvPicPr>
            <p:blipFill>
              <a:blip r:embed="rId2"/>
              <a:srcRect t="1518" b="2"/>
              <a:stretch>
                <a:fillRect/>
              </a:stretch>
            </p:blipFill>
            <p:spPr bwMode="gray">
              <a:xfrm>
                <a:off x="1382261" y="2150532"/>
                <a:ext cx="6223452" cy="359802"/>
              </a:xfrm>
              <a:prstGeom prst="rect">
                <a:avLst/>
              </a:prstGeom>
              <a:noFill/>
              <a:ln w="9525">
                <a:noFill/>
                <a:miter lim="800000"/>
                <a:headEnd/>
                <a:tailEnd/>
              </a:ln>
            </p:spPr>
          </p:pic>
          <p:sp>
            <p:nvSpPr>
              <p:cNvPr id="39" name="Rectangle 38"/>
              <p:cNvSpPr/>
              <p:nvPr/>
            </p:nvSpPr>
            <p:spPr bwMode="auto">
              <a:xfrm>
                <a:off x="1938338" y="935038"/>
                <a:ext cx="5345112" cy="143986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bwMode="auto">
              <a:xfrm>
                <a:off x="2060575" y="1057275"/>
                <a:ext cx="5118101" cy="1185863"/>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2" name="Group 91"/>
              <p:cNvGrpSpPr/>
              <p:nvPr/>
            </p:nvGrpSpPr>
            <p:grpSpPr>
              <a:xfrm>
                <a:off x="6178756" y="1253847"/>
                <a:ext cx="638779" cy="718295"/>
                <a:chOff x="4290008" y="4767262"/>
                <a:chExt cx="902113" cy="1014412"/>
              </a:xfrm>
              <a:solidFill>
                <a:schemeClr val="accent3"/>
              </a:solidFill>
            </p:grpSpPr>
            <p:sp>
              <p:nvSpPr>
                <p:cNvPr id="9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1" name="Rectangle 100"/>
              <p:cNvSpPr/>
              <p:nvPr/>
            </p:nvSpPr>
            <p:spPr>
              <a:xfrm>
                <a:off x="2825750" y="1485999"/>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là</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gì</a:t>
                </a:r>
                <a:r>
                  <a:rPr lang="en-US" sz="1400" dirty="0">
                    <a:solidFill>
                      <a:schemeClr val="tx1">
                        <a:lumMod val="65000"/>
                        <a:lumOff val="35000"/>
                      </a:schemeClr>
                    </a:solidFill>
                    <a:latin typeface="Arial" pitchFamily="34" charset="0"/>
                    <a:cs typeface="Arial" pitchFamily="34" charset="0"/>
                  </a:rPr>
                  <a:t> ?</a:t>
                </a:r>
              </a:p>
            </p:txBody>
          </p:sp>
        </p:grpSp>
        <p:grpSp>
          <p:nvGrpSpPr>
            <p:cNvPr id="7" name="Group 6"/>
            <p:cNvGrpSpPr/>
            <p:nvPr/>
          </p:nvGrpSpPr>
          <p:grpSpPr>
            <a:xfrm>
              <a:off x="1295400" y="762000"/>
              <a:ext cx="2305477" cy="1520962"/>
              <a:chOff x="1295400" y="762000"/>
              <a:chExt cx="2305477" cy="1520962"/>
            </a:xfrm>
          </p:grpSpPr>
          <p:grpSp>
            <p:nvGrpSpPr>
              <p:cNvPr id="6177" name="Group 6"/>
              <p:cNvGrpSpPr>
                <a:grpSpLocks/>
              </p:cNvGrpSpPr>
              <p:nvPr/>
            </p:nvGrpSpPr>
            <p:grpSpPr bwMode="auto">
              <a:xfrm>
                <a:off x="1295400" y="762000"/>
                <a:ext cx="2305477" cy="1520962"/>
                <a:chOff x="1728357" y="1304449"/>
                <a:chExt cx="2001385" cy="1320641"/>
              </a:xfrm>
            </p:grpSpPr>
            <p:sp>
              <p:nvSpPr>
                <p:cNvPr id="6" name="Right Triangle 5"/>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449"/>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04" name="Rectangle 103"/>
              <p:cNvSpPr/>
              <p:nvPr/>
            </p:nvSpPr>
            <p:spPr>
              <a:xfrm rot="19126099">
                <a:off x="1463721" y="1225805"/>
                <a:ext cx="1914939" cy="338554"/>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1–What ?</a:t>
                </a:r>
              </a:p>
            </p:txBody>
          </p:sp>
        </p:grpSp>
      </p:grpSp>
      <p:grpSp>
        <p:nvGrpSpPr>
          <p:cNvPr id="10" name="Group 9"/>
          <p:cNvGrpSpPr/>
          <p:nvPr/>
        </p:nvGrpSpPr>
        <p:grpSpPr>
          <a:xfrm>
            <a:off x="1295400" y="2575813"/>
            <a:ext cx="6310313" cy="1748334"/>
            <a:chOff x="1295400" y="2575813"/>
            <a:chExt cx="6310313" cy="1748334"/>
          </a:xfrm>
        </p:grpSpPr>
        <p:grpSp>
          <p:nvGrpSpPr>
            <p:cNvPr id="9" name="Group 8"/>
            <p:cNvGrpSpPr/>
            <p:nvPr/>
          </p:nvGrpSpPr>
          <p:grpSpPr>
            <a:xfrm>
              <a:off x="1295400" y="2575813"/>
              <a:ext cx="6310313" cy="1748334"/>
              <a:chOff x="1295400" y="2575813"/>
              <a:chExt cx="6310313" cy="1748334"/>
            </a:xfrm>
          </p:grpSpPr>
          <p:grpSp>
            <p:nvGrpSpPr>
              <p:cNvPr id="6158" name="Group 46"/>
              <p:cNvGrpSpPr>
                <a:grpSpLocks/>
              </p:cNvGrpSpPr>
              <p:nvPr/>
            </p:nvGrpSpPr>
            <p:grpSpPr bwMode="auto">
              <a:xfrm>
                <a:off x="1295400" y="2575813"/>
                <a:ext cx="6310313" cy="1748334"/>
                <a:chOff x="1728357" y="1304449"/>
                <a:chExt cx="5477985" cy="1518067"/>
              </a:xfrm>
            </p:grpSpPr>
            <p:grpSp>
              <p:nvGrpSpPr>
                <p:cNvPr id="6168" name="Group 49"/>
                <p:cNvGrpSpPr>
                  <a:grpSpLocks/>
                </p:cNvGrpSpPr>
                <p:nvPr/>
              </p:nvGrpSpPr>
              <p:grpSpPr bwMode="auto">
                <a:xfrm>
                  <a:off x="1803761" y="1455304"/>
                  <a:ext cx="5402581" cy="1367212"/>
                  <a:chOff x="1803761" y="1455304"/>
                  <a:chExt cx="5402581" cy="1367212"/>
                </a:xfrm>
              </p:grpSpPr>
              <p:pic>
                <p:nvPicPr>
                  <p:cNvPr id="6173"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62" name="Rectangle 61"/>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169" name="Group 50"/>
                <p:cNvGrpSpPr>
                  <a:grpSpLocks/>
                </p:cNvGrpSpPr>
                <p:nvPr/>
              </p:nvGrpSpPr>
              <p:grpSpPr bwMode="auto">
                <a:xfrm>
                  <a:off x="1728357" y="1304449"/>
                  <a:ext cx="2001385" cy="1320641"/>
                  <a:chOff x="1728357" y="1304449"/>
                  <a:chExt cx="2001385" cy="1320641"/>
                </a:xfrm>
              </p:grpSpPr>
              <p:sp>
                <p:nvSpPr>
                  <p:cNvPr id="52" name="Right Triangle 51"/>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Right Triangle 52"/>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sp>
            <p:nvSpPr>
              <p:cNvPr id="88" name="5-Point Star 87"/>
              <p:cNvSpPr/>
              <p:nvPr/>
            </p:nvSpPr>
            <p:spPr bwMode="auto">
              <a:xfrm>
                <a:off x="6219825" y="3149600"/>
                <a:ext cx="561975" cy="568325"/>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 name="Rectangle 101"/>
              <p:cNvSpPr/>
              <p:nvPr/>
            </p:nvSpPr>
            <p:spPr>
              <a:xfrm>
                <a:off x="2825750" y="3279874"/>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Tại</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sao</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lại</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nên</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endParaRPr lang="en-US" sz="1400" dirty="0">
                  <a:solidFill>
                    <a:schemeClr val="tx1">
                      <a:lumMod val="65000"/>
                      <a:lumOff val="35000"/>
                    </a:schemeClr>
                  </a:solidFill>
                  <a:latin typeface="Arial" pitchFamily="34" charset="0"/>
                  <a:cs typeface="Arial" pitchFamily="34" charset="0"/>
                </a:endParaRPr>
              </a:p>
            </p:txBody>
          </p:sp>
        </p:grpSp>
        <p:sp>
          <p:nvSpPr>
            <p:cNvPr id="105" name="Rectangle 104"/>
            <p:cNvSpPr/>
            <p:nvPr/>
          </p:nvSpPr>
          <p:spPr>
            <a:xfrm rot="19126099">
              <a:off x="1495936" y="3008283"/>
              <a:ext cx="1828800" cy="339725"/>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2-Why ?</a:t>
              </a:r>
            </a:p>
          </p:txBody>
        </p:sp>
      </p:grpSp>
      <p:grpSp>
        <p:nvGrpSpPr>
          <p:cNvPr id="11" name="Group 10"/>
          <p:cNvGrpSpPr/>
          <p:nvPr/>
        </p:nvGrpSpPr>
        <p:grpSpPr>
          <a:xfrm>
            <a:off x="1295400" y="4379416"/>
            <a:ext cx="6310313" cy="1748334"/>
            <a:chOff x="1295400" y="4379416"/>
            <a:chExt cx="6310313" cy="1748334"/>
          </a:xfrm>
        </p:grpSpPr>
        <p:grpSp>
          <p:nvGrpSpPr>
            <p:cNvPr id="6159" name="Group 63"/>
            <p:cNvGrpSpPr>
              <a:grpSpLocks/>
            </p:cNvGrpSpPr>
            <p:nvPr/>
          </p:nvGrpSpPr>
          <p:grpSpPr bwMode="auto">
            <a:xfrm>
              <a:off x="1295400" y="4379416"/>
              <a:ext cx="6310313" cy="1748334"/>
              <a:chOff x="1728357" y="1304449"/>
              <a:chExt cx="5477985" cy="1518067"/>
            </a:xfrm>
          </p:grpSpPr>
          <p:grpSp>
            <p:nvGrpSpPr>
              <p:cNvPr id="6160" name="Group 67"/>
              <p:cNvGrpSpPr>
                <a:grpSpLocks/>
              </p:cNvGrpSpPr>
              <p:nvPr/>
            </p:nvGrpSpPr>
            <p:grpSpPr bwMode="auto">
              <a:xfrm>
                <a:off x="1803761" y="1455420"/>
                <a:ext cx="5402581" cy="1367096"/>
                <a:chOff x="1803761" y="1455420"/>
                <a:chExt cx="5402581" cy="1367096"/>
              </a:xfrm>
            </p:grpSpPr>
            <p:pic>
              <p:nvPicPr>
                <p:cNvPr id="6165"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86" name="Rectangle 85"/>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Rectangle 86"/>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161" name="Group 68"/>
              <p:cNvGrpSpPr>
                <a:grpSpLocks/>
              </p:cNvGrpSpPr>
              <p:nvPr/>
            </p:nvGrpSpPr>
            <p:grpSpPr bwMode="auto">
              <a:xfrm>
                <a:off x="1728357" y="1304449"/>
                <a:ext cx="2001385" cy="1320641"/>
                <a:chOff x="1728357" y="1304449"/>
                <a:chExt cx="2001385" cy="1320641"/>
              </a:xfrm>
            </p:grpSpPr>
            <p:sp>
              <p:nvSpPr>
                <p:cNvPr id="74" name="Right Triangle 73"/>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Right Triangle 78"/>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89" name="Group 88"/>
            <p:cNvGrpSpPr/>
            <p:nvPr/>
          </p:nvGrpSpPr>
          <p:grpSpPr>
            <a:xfrm>
              <a:off x="6233093" y="5057774"/>
              <a:ext cx="617269" cy="455157"/>
              <a:chOff x="5210175" y="2278856"/>
              <a:chExt cx="235744" cy="173831"/>
            </a:xfrm>
            <a:solidFill>
              <a:schemeClr val="tx2"/>
            </a:solidFill>
          </p:grpSpPr>
          <p:sp>
            <p:nvSpPr>
              <p:cNvPr id="90" name="Frame 89"/>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1" name="Freeform 90"/>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3" name="Rectangle 102"/>
            <p:cNvSpPr/>
            <p:nvPr/>
          </p:nvSpPr>
          <p:spPr>
            <a:xfrm>
              <a:off x="2825750"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106" name="Rectangle 10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877914"/>
              <a:ext cx="11490913" cy="493025"/>
            </a:xfrm>
            <a:prstGeom prst="rect">
              <a:avLst/>
            </a:prstGeom>
          </p:spPr>
          <p:txBody>
            <a:bodyPr wrap="square" anchor="ctr">
              <a:spAutoFit/>
            </a:bodyPr>
            <a:lstStyle/>
            <a:p>
              <a:pPr marL="285750" indent="-285750" eaLnBrk="0" hangingPunct="0">
                <a:buFont typeface="Arial" panose="020B0604020202020204" pitchFamily="34" charset="0"/>
                <a:buChar char="•"/>
              </a:pPr>
              <a:r>
                <a:rPr lang="en-US" sz="1400" dirty="0" err="1"/>
                <a:t>Bộ</a:t>
              </a:r>
              <a:r>
                <a:rPr lang="en-US" sz="1400" dirty="0"/>
                <a:t> </a:t>
              </a:r>
              <a:r>
                <a:rPr lang="en-US" sz="1400" dirty="0" err="1"/>
                <a:t>cài</a:t>
              </a:r>
              <a:r>
                <a:rPr lang="en-US" sz="1400" dirty="0"/>
                <a:t> </a:t>
              </a:r>
              <a:r>
                <a:rPr lang="en-US" sz="1400" dirty="0" err="1"/>
                <a:t>đặt</a:t>
              </a:r>
              <a:r>
                <a:rPr lang="en-US" sz="1400" dirty="0"/>
                <a:t> </a:t>
              </a:r>
              <a:r>
                <a:rPr lang="en-US" sz="1400" dirty="0" err="1"/>
                <a:t>tiếp</a:t>
              </a:r>
              <a:r>
                <a:rPr lang="en-US" sz="1400" dirty="0"/>
                <a:t> </a:t>
              </a:r>
              <a:r>
                <a:rPr lang="en-US" sz="1400" dirty="0" err="1"/>
                <a:t>tục</a:t>
              </a:r>
              <a:r>
                <a:rPr lang="en-US" sz="1400" dirty="0"/>
                <a:t> </a:t>
              </a:r>
              <a:r>
                <a:rPr lang="en-US" sz="1400" dirty="0" err="1"/>
                <a:t>cài</a:t>
              </a:r>
              <a:r>
                <a:rPr lang="en-US" sz="1400" dirty="0"/>
                <a:t> </a:t>
              </a:r>
              <a:r>
                <a:rPr lang="en-US" sz="1400" dirty="0" err="1"/>
                <a:t>đặt</a:t>
              </a:r>
              <a:r>
                <a:rPr lang="en-US" sz="1400" dirty="0"/>
                <a:t> GitHub Desktop:</a:t>
              </a: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94" y="2746462"/>
            <a:ext cx="5819775" cy="3057525"/>
          </a:xfrm>
          <a:prstGeom prst="rect">
            <a:avLst/>
          </a:prstGeom>
        </p:spPr>
      </p:pic>
    </p:spTree>
    <p:extLst>
      <p:ext uri="{BB962C8B-B14F-4D97-AF65-F5344CB8AC3E}">
        <p14:creationId xmlns:p14="http://schemas.microsoft.com/office/powerpoint/2010/main" val="74546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877914"/>
              <a:ext cx="11490913" cy="493025"/>
            </a:xfrm>
            <a:prstGeom prst="rect">
              <a:avLst/>
            </a:prstGeom>
          </p:spPr>
          <p:txBody>
            <a:bodyPr wrap="square" anchor="ctr">
              <a:spAutoFit/>
            </a:bodyPr>
            <a:lstStyle/>
            <a:p>
              <a:pPr marL="285750" indent="-285750" eaLnBrk="0" hangingPunct="0">
                <a:buFont typeface="Arial" panose="020B0604020202020204" pitchFamily="34" charset="0"/>
                <a:buChar char="•"/>
              </a:pPr>
              <a:r>
                <a:rPr lang="vi-VN" sz="1400" dirty="0"/>
                <a:t>GitHub đã được cài đặt thành công.</a:t>
              </a:r>
              <a:endParaRPr lang="en-US" sz="1400"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988" y="2746462"/>
            <a:ext cx="2699308" cy="3126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2735" y="2746462"/>
            <a:ext cx="2704156" cy="3131821"/>
          </a:xfrm>
          <a:prstGeom prst="rect">
            <a:avLst/>
          </a:prstGeom>
        </p:spPr>
      </p:pic>
    </p:spTree>
    <p:extLst>
      <p:ext uri="{BB962C8B-B14F-4D97-AF65-F5344CB8AC3E}">
        <p14:creationId xmlns:p14="http://schemas.microsoft.com/office/powerpoint/2010/main" val="257096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877914"/>
              <a:ext cx="11490913" cy="493025"/>
            </a:xfrm>
            <a:prstGeom prst="rect">
              <a:avLst/>
            </a:prstGeom>
          </p:spPr>
          <p:txBody>
            <a:bodyPr wrap="square" anchor="ctr">
              <a:spAutoFit/>
            </a:bodyPr>
            <a:lstStyle/>
            <a:p>
              <a:pPr marL="285750" indent="-285750" eaLnBrk="0" hangingPunct="0">
                <a:buFont typeface="Arial" panose="020B0604020202020204" pitchFamily="34" charset="0"/>
                <a:buChar char="•"/>
              </a:pPr>
              <a:r>
                <a:rPr lang="en-US" sz="1400" dirty="0" err="1"/>
                <a:t>Đăng</a:t>
              </a:r>
              <a:r>
                <a:rPr lang="en-US" sz="1400" dirty="0"/>
                <a:t> </a:t>
              </a:r>
              <a:r>
                <a:rPr lang="en-US" sz="1400" dirty="0" err="1"/>
                <a:t>nhập</a:t>
              </a:r>
              <a:r>
                <a:rPr lang="en-US" sz="1400" dirty="0"/>
                <a:t> </a:t>
              </a:r>
              <a:r>
                <a:rPr lang="en-US" sz="1400" dirty="0" err="1"/>
                <a:t>trên</a:t>
              </a:r>
              <a:r>
                <a:rPr lang="en-US" sz="1400" dirty="0"/>
                <a:t> </a:t>
              </a:r>
              <a:r>
                <a:rPr lang="en-US" sz="1400" b="1" dirty="0"/>
                <a:t>GitHub Desktop</a:t>
              </a:r>
              <a:r>
                <a:rPr lang="en-US" sz="1400" dirty="0"/>
                <a:t> </a:t>
              </a:r>
              <a:r>
                <a:rPr lang="en-US" sz="1400" dirty="0" err="1"/>
                <a:t>để</a:t>
              </a:r>
              <a:r>
                <a:rPr lang="en-US" sz="1400" dirty="0"/>
                <a:t> </a:t>
              </a:r>
              <a:r>
                <a:rPr lang="en-US" sz="1400" dirty="0" err="1"/>
                <a:t>kết</a:t>
              </a:r>
              <a:r>
                <a:rPr lang="en-US" sz="1400" dirty="0"/>
                <a:t> </a:t>
              </a:r>
              <a:r>
                <a:rPr lang="en-US" sz="1400" dirty="0" err="1"/>
                <a:t>nối</a:t>
              </a:r>
              <a:r>
                <a:rPr lang="en-US" sz="1400" dirty="0"/>
                <a:t> </a:t>
              </a:r>
              <a:r>
                <a:rPr lang="en-US" sz="1400" dirty="0" err="1"/>
                <a:t>vào</a:t>
              </a:r>
              <a:r>
                <a:rPr lang="en-US" sz="1400" dirty="0"/>
                <a:t> </a:t>
              </a:r>
              <a:r>
                <a:rPr lang="en-US" sz="1400" dirty="0" err="1"/>
                <a:t>tài</a:t>
              </a:r>
              <a:r>
                <a:rPr lang="en-US" sz="1400" dirty="0"/>
                <a:t> </a:t>
              </a:r>
              <a:r>
                <a:rPr lang="en-US" sz="1400" dirty="0" err="1"/>
                <a:t>khoản</a:t>
              </a:r>
              <a:r>
                <a:rPr lang="en-US" sz="1400" dirty="0"/>
                <a:t> </a:t>
              </a:r>
              <a:r>
                <a:rPr lang="en-US" sz="1400" b="1" dirty="0"/>
                <a:t>GitHub </a:t>
              </a:r>
              <a:r>
                <a:rPr lang="en-US" sz="1400" dirty="0" err="1"/>
                <a:t>của</a:t>
              </a:r>
              <a:r>
                <a:rPr lang="en-US" sz="1400" dirty="0"/>
                <a:t> </a:t>
              </a:r>
              <a:r>
                <a:rPr lang="en-US" sz="1400" dirty="0" err="1"/>
                <a:t>bạn</a:t>
              </a:r>
              <a:r>
                <a:rPr lang="en-US" sz="1400" dirty="0"/>
                <a:t>.</a:t>
              </a: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347" y="2853466"/>
            <a:ext cx="3963946" cy="225193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9090" y="2843849"/>
            <a:ext cx="3769252" cy="2261551"/>
          </a:xfrm>
          <a:prstGeom prst="rect">
            <a:avLst/>
          </a:prstGeom>
        </p:spPr>
      </p:pic>
    </p:spTree>
    <p:extLst>
      <p:ext uri="{BB962C8B-B14F-4D97-AF65-F5344CB8AC3E}">
        <p14:creationId xmlns:p14="http://schemas.microsoft.com/office/powerpoint/2010/main" val="185971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705355"/>
              <a:ext cx="11490913" cy="838141"/>
            </a:xfrm>
            <a:prstGeom prst="rect">
              <a:avLst/>
            </a:prstGeom>
          </p:spPr>
          <p:txBody>
            <a:bodyPr wrap="square" anchor="ctr">
              <a:spAutoFit/>
            </a:bodyPr>
            <a:lstStyle/>
            <a:p>
              <a:pPr marL="285750" indent="-285750" eaLnBrk="0" hangingPunct="0">
                <a:buFont typeface="Arial" panose="020B0604020202020204" pitchFamily="34" charset="0"/>
                <a:buChar char="•"/>
              </a:pPr>
              <a:r>
                <a:rPr lang="en-US" sz="1400" dirty="0"/>
                <a:t>Sau </a:t>
              </a:r>
              <a:r>
                <a:rPr lang="en-US" sz="1400" dirty="0" err="1"/>
                <a:t>khi</a:t>
              </a:r>
              <a:r>
                <a:rPr lang="en-US" sz="1400" dirty="0"/>
                <a:t> </a:t>
              </a:r>
              <a:r>
                <a:rPr lang="en-US" sz="1400" dirty="0" err="1"/>
                <a:t>đăng</a:t>
              </a:r>
              <a:r>
                <a:rPr lang="en-US" sz="1400" dirty="0"/>
                <a:t> </a:t>
              </a:r>
              <a:r>
                <a:rPr lang="en-US" sz="1400" dirty="0" err="1"/>
                <a:t>ký</a:t>
              </a:r>
              <a:r>
                <a:rPr lang="en-US" sz="1400" dirty="0"/>
                <a:t> </a:t>
              </a:r>
              <a:r>
                <a:rPr lang="en-US" sz="1400" dirty="0" err="1"/>
                <a:t>xong</a:t>
              </a:r>
              <a:r>
                <a:rPr lang="en-US" sz="1400" dirty="0"/>
                <a:t> </a:t>
              </a:r>
              <a:r>
                <a:rPr lang="en-US" sz="1400" dirty="0" err="1"/>
                <a:t>tài</a:t>
              </a:r>
              <a:r>
                <a:rPr lang="en-US" sz="1400" dirty="0"/>
                <a:t> </a:t>
              </a:r>
              <a:r>
                <a:rPr lang="en-US" sz="1400" dirty="0" err="1"/>
                <a:t>khoản</a:t>
              </a:r>
              <a:r>
                <a:rPr lang="en-US" sz="1400" dirty="0"/>
                <a:t> </a:t>
              </a:r>
              <a:r>
                <a:rPr lang="en-US" sz="1400" b="1" dirty="0"/>
                <a:t>GitHub</a:t>
              </a:r>
              <a:r>
                <a:rPr lang="en-US" sz="1400" dirty="0"/>
                <a:t>, </a:t>
              </a:r>
              <a:r>
                <a:rPr lang="en-US" sz="1400" dirty="0" err="1"/>
                <a:t>và</a:t>
              </a:r>
              <a:r>
                <a:rPr lang="en-US" sz="1400" dirty="0"/>
                <a:t> </a:t>
              </a:r>
              <a:r>
                <a:rPr lang="en-US" sz="1400" dirty="0" err="1"/>
                <a:t>đăng</a:t>
              </a:r>
              <a:r>
                <a:rPr lang="en-US" sz="1400" dirty="0"/>
                <a:t> </a:t>
              </a:r>
              <a:r>
                <a:rPr lang="en-US" sz="1400" dirty="0" err="1"/>
                <a:t>nhập</a:t>
              </a:r>
              <a:r>
                <a:rPr lang="en-US" sz="1400" dirty="0"/>
                <a:t> </a:t>
              </a:r>
              <a:r>
                <a:rPr lang="en-US" sz="1400" dirty="0" err="1"/>
                <a:t>vào</a:t>
              </a:r>
              <a:r>
                <a:rPr lang="en-US" sz="1400" dirty="0"/>
                <a:t>. </a:t>
              </a:r>
              <a:r>
                <a:rPr lang="en-US" sz="1400" dirty="0" err="1"/>
                <a:t>Bạn</a:t>
              </a:r>
              <a:r>
                <a:rPr lang="en-US" sz="1400" dirty="0"/>
                <a:t> </a:t>
              </a:r>
              <a:r>
                <a:rPr lang="en-US" sz="1400" dirty="0" err="1"/>
                <a:t>có</a:t>
              </a:r>
              <a:r>
                <a:rPr lang="en-US" sz="1400" dirty="0"/>
                <a:t> </a:t>
              </a:r>
              <a:r>
                <a:rPr lang="en-US" sz="1400" dirty="0" err="1"/>
                <a:t>thể</a:t>
              </a:r>
              <a:r>
                <a:rPr lang="en-US" sz="1400" dirty="0"/>
                <a:t> </a:t>
              </a:r>
              <a:r>
                <a:rPr lang="en-US" sz="1400" dirty="0" err="1"/>
                <a:t>tạo</a:t>
              </a:r>
              <a:r>
                <a:rPr lang="en-US" sz="1400" dirty="0"/>
                <a:t> </a:t>
              </a:r>
              <a:r>
                <a:rPr lang="en-US" sz="1400" dirty="0" err="1"/>
                <a:t>một</a:t>
              </a:r>
              <a:r>
                <a:rPr lang="en-US" sz="1400" dirty="0"/>
                <a:t> </a:t>
              </a:r>
              <a:r>
                <a:rPr lang="en-US" sz="1400" b="1" dirty="0"/>
                <a:t>GitHub Repository</a:t>
              </a:r>
              <a:endParaRPr lang="en-US" sz="1400"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4411" y="2893705"/>
            <a:ext cx="4724400" cy="2993768"/>
          </a:xfrm>
          <a:prstGeom prst="rect">
            <a:avLst/>
          </a:prstGeom>
        </p:spPr>
      </p:pic>
    </p:spTree>
    <p:extLst>
      <p:ext uri="{BB962C8B-B14F-4D97-AF65-F5344CB8AC3E}">
        <p14:creationId xmlns:p14="http://schemas.microsoft.com/office/powerpoint/2010/main" val="290575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705355"/>
              <a:ext cx="11490913" cy="838141"/>
            </a:xfrm>
            <a:prstGeom prst="rect">
              <a:avLst/>
            </a:prstGeom>
          </p:spPr>
          <p:txBody>
            <a:bodyPr wrap="square" anchor="ctr">
              <a:spAutoFit/>
            </a:bodyPr>
            <a:lstStyle/>
            <a:p>
              <a:pPr marL="285750" indent="-285750" eaLnBrk="0" hangingPunct="0">
                <a:buFont typeface="Arial" panose="020B0604020202020204" pitchFamily="34" charset="0"/>
                <a:buChar char="•"/>
              </a:pPr>
              <a:r>
                <a:rPr lang="en-US" sz="1400" dirty="0"/>
                <a:t>Sau </a:t>
              </a:r>
              <a:r>
                <a:rPr lang="en-US" sz="1400" dirty="0" err="1"/>
                <a:t>khi</a:t>
              </a:r>
              <a:r>
                <a:rPr lang="en-US" sz="1400" dirty="0"/>
                <a:t> </a:t>
              </a:r>
              <a:r>
                <a:rPr lang="en-US" sz="1400" dirty="0" err="1"/>
                <a:t>đăng</a:t>
              </a:r>
              <a:r>
                <a:rPr lang="en-US" sz="1400" dirty="0"/>
                <a:t> </a:t>
              </a:r>
              <a:r>
                <a:rPr lang="en-US" sz="1400" dirty="0" err="1"/>
                <a:t>ký</a:t>
              </a:r>
              <a:r>
                <a:rPr lang="en-US" sz="1400" dirty="0"/>
                <a:t> </a:t>
              </a:r>
              <a:r>
                <a:rPr lang="en-US" sz="1400" dirty="0" err="1"/>
                <a:t>xong</a:t>
              </a:r>
              <a:r>
                <a:rPr lang="en-US" sz="1400" dirty="0"/>
                <a:t> </a:t>
              </a:r>
              <a:r>
                <a:rPr lang="en-US" sz="1400" dirty="0" err="1"/>
                <a:t>tài</a:t>
              </a:r>
              <a:r>
                <a:rPr lang="en-US" sz="1400" dirty="0"/>
                <a:t> </a:t>
              </a:r>
              <a:r>
                <a:rPr lang="en-US" sz="1400" dirty="0" err="1"/>
                <a:t>khoản</a:t>
              </a:r>
              <a:r>
                <a:rPr lang="en-US" sz="1400" dirty="0"/>
                <a:t> </a:t>
              </a:r>
              <a:r>
                <a:rPr lang="en-US" sz="1400" b="1" dirty="0"/>
                <a:t>GitHub</a:t>
              </a:r>
              <a:r>
                <a:rPr lang="en-US" sz="1400" dirty="0"/>
                <a:t>, </a:t>
              </a:r>
              <a:r>
                <a:rPr lang="en-US" sz="1400" dirty="0" err="1"/>
                <a:t>và</a:t>
              </a:r>
              <a:r>
                <a:rPr lang="en-US" sz="1400" dirty="0"/>
                <a:t> </a:t>
              </a:r>
              <a:r>
                <a:rPr lang="en-US" sz="1400" dirty="0" err="1"/>
                <a:t>đăng</a:t>
              </a:r>
              <a:r>
                <a:rPr lang="en-US" sz="1400" dirty="0"/>
                <a:t> </a:t>
              </a:r>
              <a:r>
                <a:rPr lang="en-US" sz="1400" dirty="0" err="1"/>
                <a:t>nhập</a:t>
              </a:r>
              <a:r>
                <a:rPr lang="en-US" sz="1400" dirty="0"/>
                <a:t> </a:t>
              </a:r>
              <a:r>
                <a:rPr lang="en-US" sz="1400" dirty="0" err="1"/>
                <a:t>vào</a:t>
              </a:r>
              <a:r>
                <a:rPr lang="en-US" sz="1400" dirty="0"/>
                <a:t>. </a:t>
              </a:r>
              <a:r>
                <a:rPr lang="en-US" sz="1400" dirty="0" err="1"/>
                <a:t>Bạn</a:t>
              </a:r>
              <a:r>
                <a:rPr lang="en-US" sz="1400" dirty="0"/>
                <a:t> </a:t>
              </a:r>
              <a:r>
                <a:rPr lang="en-US" sz="1400" dirty="0" err="1"/>
                <a:t>có</a:t>
              </a:r>
              <a:r>
                <a:rPr lang="en-US" sz="1400" dirty="0"/>
                <a:t> </a:t>
              </a:r>
              <a:r>
                <a:rPr lang="en-US" sz="1400" dirty="0" err="1"/>
                <a:t>thể</a:t>
              </a:r>
              <a:r>
                <a:rPr lang="en-US" sz="1400" dirty="0"/>
                <a:t> </a:t>
              </a:r>
              <a:r>
                <a:rPr lang="en-US" sz="1400" dirty="0" err="1"/>
                <a:t>tạo</a:t>
              </a:r>
              <a:r>
                <a:rPr lang="en-US" sz="1400" dirty="0"/>
                <a:t> </a:t>
              </a:r>
              <a:r>
                <a:rPr lang="en-US" sz="1400" dirty="0" err="1"/>
                <a:t>một</a:t>
              </a:r>
              <a:r>
                <a:rPr lang="en-US" sz="1400" dirty="0"/>
                <a:t> </a:t>
              </a:r>
              <a:r>
                <a:rPr lang="en-US" sz="1400" b="1" dirty="0"/>
                <a:t>GitHub Repository</a:t>
              </a:r>
              <a:endParaRPr lang="en-US" sz="1400"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1227" y="2893705"/>
            <a:ext cx="3369978" cy="2135495"/>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5784" y="2874608"/>
            <a:ext cx="3400114" cy="2154592"/>
          </a:xfrm>
          <a:prstGeom prst="rect">
            <a:avLst/>
          </a:prstGeom>
        </p:spPr>
      </p:pic>
    </p:spTree>
    <p:extLst>
      <p:ext uri="{BB962C8B-B14F-4D97-AF65-F5344CB8AC3E}">
        <p14:creationId xmlns:p14="http://schemas.microsoft.com/office/powerpoint/2010/main" val="125985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877912"/>
              <a:ext cx="11490913" cy="493025"/>
            </a:xfrm>
            <a:prstGeom prst="rect">
              <a:avLst/>
            </a:prstGeom>
          </p:spPr>
          <p:txBody>
            <a:bodyPr wrap="square" anchor="ctr">
              <a:spAutoFit/>
            </a:bodyPr>
            <a:lstStyle/>
            <a:p>
              <a:pPr marL="285750" indent="-285750" eaLnBrk="0" hangingPunct="0">
                <a:buFont typeface="Arial" panose="020B0604020202020204" pitchFamily="34" charset="0"/>
                <a:buChar char="•"/>
              </a:pPr>
              <a:r>
                <a:rPr lang="vi-VN" sz="1400" b="1" dirty="0"/>
                <a:t>Repository đã được tạo ra</a:t>
              </a:r>
              <a:r>
                <a:rPr lang="vi-VN" sz="1400" dirty="0"/>
                <a:t>.</a:t>
              </a:r>
              <a:endParaRPr lang="en-US" sz="1400"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9772" y="2746461"/>
            <a:ext cx="5105400" cy="3108902"/>
          </a:xfrm>
          <a:prstGeom prst="rect">
            <a:avLst/>
          </a:prstGeom>
        </p:spPr>
      </p:pic>
    </p:spTree>
    <p:extLst>
      <p:ext uri="{BB962C8B-B14F-4D97-AF65-F5344CB8AC3E}">
        <p14:creationId xmlns:p14="http://schemas.microsoft.com/office/powerpoint/2010/main" val="32866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sp>
        <p:nvSpPr>
          <p:cNvPr id="35" name="Rectangle 2"/>
          <p:cNvSpPr>
            <a:spLocks noChangeArrowheads="1"/>
          </p:cNvSpPr>
          <p:nvPr/>
        </p:nvSpPr>
        <p:spPr bwMode="auto">
          <a:xfrm>
            <a:off x="1066800" y="2644660"/>
            <a:ext cx="4339329" cy="956652"/>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Trước</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hết</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cần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chọn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một</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thư</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mục</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rỗng</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để</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làm</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vị</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trí</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chứa</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dữ</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liệu</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địa</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phương</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Chẳng</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hạn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lvl="1" indent="-457200" eaLnBrk="0" hangingPunct="0"/>
            <a:r>
              <a:rPr lang="en-US" sz="1000" dirty="0"/>
              <a:t>F:/GITHUB</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569" y="2986233"/>
            <a:ext cx="5343525" cy="2828541"/>
          </a:xfrm>
          <a:prstGeom prst="rect">
            <a:avLst/>
          </a:prstGeom>
        </p:spPr>
      </p:pic>
    </p:spTree>
    <p:extLst>
      <p:ext uri="{BB962C8B-B14F-4D97-AF65-F5344CB8AC3E}">
        <p14:creationId xmlns:p14="http://schemas.microsoft.com/office/powerpoint/2010/main" val="52902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2" name="Group 1"/>
          <p:cNvGrpSpPr/>
          <p:nvPr/>
        </p:nvGrpSpPr>
        <p:grpSpPr>
          <a:xfrm>
            <a:off x="26455" y="1988129"/>
            <a:ext cx="8631639" cy="4146871"/>
            <a:chOff x="26455" y="1988129"/>
            <a:chExt cx="8631639" cy="4146871"/>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sp>
          <p:nvSpPr>
            <p:cNvPr id="35" name="Rectangle 2"/>
            <p:cNvSpPr>
              <a:spLocks noChangeArrowheads="1"/>
            </p:cNvSpPr>
            <p:nvPr/>
          </p:nvSpPr>
          <p:spPr bwMode="auto">
            <a:xfrm>
              <a:off x="1066800" y="2669111"/>
              <a:ext cx="6642844" cy="494987"/>
            </a:xfrm>
            <a:prstGeom prst="rect">
              <a:avLst/>
            </a:prstGeom>
            <a:noFill/>
            <a:ln>
              <a:noFill/>
            </a:ln>
            <a:effectLst/>
          </p:spPr>
          <p:txBody>
            <a:bodyPr vert="horz" wrap="none" lIns="0" tIns="31740" rIns="0" bIns="31740" numCol="1" anchor="ctr" anchorCtr="0" compatLnSpc="1">
              <a:prstTxWarp prst="textNoShape">
                <a:avLst/>
              </a:prstTxWarp>
              <a:spAutoFit/>
            </a:bodyPr>
            <a:lstStyle/>
            <a:p>
              <a:pPr lvl="0" eaLnBrk="0" hangingPunct="0"/>
              <a:r>
                <a:rPr lang="vi-VN" sz="1000" dirty="0"/>
                <a:t>Trên GitHub Desktop, lựa chọn một Repository bạn đã tạo trên GitHub để Clone thành một bản ở máy tính địa phương của bạn.</a:t>
              </a: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7514" y="3194749"/>
            <a:ext cx="3486128" cy="209167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970" y="3200400"/>
            <a:ext cx="2165519" cy="2089842"/>
          </a:xfrm>
          <a:prstGeom prst="rect">
            <a:avLst/>
          </a:prstGeom>
        </p:spPr>
      </p:pic>
    </p:spTree>
    <p:extLst>
      <p:ext uri="{BB962C8B-B14F-4D97-AF65-F5344CB8AC3E}">
        <p14:creationId xmlns:p14="http://schemas.microsoft.com/office/powerpoint/2010/main" val="175576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2" name="Group 1"/>
          <p:cNvGrpSpPr/>
          <p:nvPr/>
        </p:nvGrpSpPr>
        <p:grpSpPr>
          <a:xfrm>
            <a:off x="26455" y="1988129"/>
            <a:ext cx="8631639" cy="4146871"/>
            <a:chOff x="26455" y="1988129"/>
            <a:chExt cx="8631639" cy="4146871"/>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sp>
          <p:nvSpPr>
            <p:cNvPr id="35" name="Rectangle 2"/>
            <p:cNvSpPr>
              <a:spLocks noChangeArrowheads="1"/>
            </p:cNvSpPr>
            <p:nvPr/>
          </p:nvSpPr>
          <p:spPr bwMode="auto">
            <a:xfrm>
              <a:off x="1066800" y="2735953"/>
              <a:ext cx="6642844"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lvl="0" eaLnBrk="0" hangingPunct="0"/>
              <a:r>
                <a:rPr lang="vi-VN" sz="1000" dirty="0"/>
                <a:t>Trên GitHub Desktop, lựa chọn một Repository bạn đã tạo trên GitHub để Clone thành một bản ở máy tính địa phương của bạn.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2442" y="3053920"/>
            <a:ext cx="4724400" cy="2834640"/>
          </a:xfrm>
          <a:prstGeom prst="rect">
            <a:avLst/>
          </a:prstGeom>
        </p:spPr>
      </p:pic>
    </p:spTree>
    <p:extLst>
      <p:ext uri="{BB962C8B-B14F-4D97-AF65-F5344CB8AC3E}">
        <p14:creationId xmlns:p14="http://schemas.microsoft.com/office/powerpoint/2010/main" val="368394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295" y="3294940"/>
            <a:ext cx="3398433" cy="203906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133" y="3295582"/>
            <a:ext cx="3496693" cy="2062092"/>
          </a:xfrm>
          <a:prstGeom prst="rect">
            <a:avLst/>
          </a:prstGeom>
        </p:spPr>
      </p:pic>
      <p:sp>
        <p:nvSpPr>
          <p:cNvPr id="32" name="Rectangle 2"/>
          <p:cNvSpPr>
            <a:spLocks noChangeArrowheads="1"/>
          </p:cNvSpPr>
          <p:nvPr/>
        </p:nvSpPr>
        <p:spPr bwMode="auto">
          <a:xfrm>
            <a:off x="1066800" y="2664801"/>
            <a:ext cx="6815968"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vi-VN" sz="1000" dirty="0"/>
              <a:t>Trên GitHub Desktop, lựa chọn một Repository bạn đã tạo trên GitHub để Clone thành một bản ở máy tính địa phương của bạn.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p:cNvSpPr>
            <a:spLocks noChangeArrowheads="1"/>
          </p:cNvSpPr>
          <p:nvPr/>
        </p:nvSpPr>
        <p:spPr bwMode="auto">
          <a:xfrm>
            <a:off x="1066800" y="2914045"/>
            <a:ext cx="6815968"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vi-VN" sz="1000" dirty="0"/>
              <a:t>Trên GitHub Desktop, lựa chọn một Repository bạn đã tạo trên GitHub để Clone thành một bản ở máy tính địa phương của bạn.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180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220218" y="250064"/>
            <a:ext cx="8882011" cy="1599328"/>
            <a:chOff x="58789" y="1204197"/>
            <a:chExt cx="8882011" cy="1599328"/>
          </a:xfrm>
        </p:grpSpPr>
        <p:sp>
          <p:nvSpPr>
            <p:cNvPr id="36" name="Rectangle 35"/>
            <p:cNvSpPr/>
            <p:nvPr/>
          </p:nvSpPr>
          <p:spPr bwMode="auto">
            <a:xfrm>
              <a:off x="711200" y="1363663"/>
              <a:ext cx="8229600" cy="143986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bwMode="auto">
            <a:xfrm>
              <a:off x="886633" y="1485900"/>
              <a:ext cx="7880083" cy="1185863"/>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8" name="Group 6"/>
            <p:cNvGrpSpPr>
              <a:grpSpLocks/>
            </p:cNvGrpSpPr>
            <p:nvPr/>
          </p:nvGrpSpPr>
          <p:grpSpPr bwMode="auto">
            <a:xfrm>
              <a:off x="58789" y="1204197"/>
              <a:ext cx="2305050" cy="1520826"/>
              <a:chOff x="632804" y="1316234"/>
              <a:chExt cx="2001014" cy="1320523"/>
            </a:xfrm>
          </p:grpSpPr>
          <p:sp>
            <p:nvSpPr>
              <p:cNvPr id="39" name="Right Triangle 38"/>
              <p:cNvSpPr/>
              <p:nvPr/>
            </p:nvSpPr>
            <p:spPr>
              <a:xfrm flipH="1">
                <a:off x="1018676" y="2485131"/>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ight Triangle 39"/>
              <p:cNvSpPr/>
              <p:nvPr/>
            </p:nvSpPr>
            <p:spPr>
              <a:xfrm flipH="1">
                <a:off x="2354064" y="1316234"/>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rapezoid 2"/>
              <p:cNvSpPr/>
              <p:nvPr/>
            </p:nvSpPr>
            <p:spPr>
              <a:xfrm rot="19191503">
                <a:off x="632804" y="1582269"/>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2" name="Group 41"/>
            <p:cNvGrpSpPr/>
            <p:nvPr/>
          </p:nvGrpSpPr>
          <p:grpSpPr>
            <a:xfrm>
              <a:off x="6204156" y="1682472"/>
              <a:ext cx="638779" cy="718295"/>
              <a:chOff x="4290008" y="4767262"/>
              <a:chExt cx="902113" cy="1014412"/>
            </a:xfrm>
            <a:solidFill>
              <a:schemeClr val="accent3"/>
            </a:solidFill>
          </p:grpSpPr>
          <p:sp>
            <p:nvSpPr>
              <p:cNvPr id="4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0" name="Rectangle 49"/>
            <p:cNvSpPr/>
            <p:nvPr/>
          </p:nvSpPr>
          <p:spPr>
            <a:xfrm>
              <a:off x="3405114" y="1852761"/>
              <a:ext cx="2685657" cy="461665"/>
            </a:xfrm>
            <a:prstGeom prst="rect">
              <a:avLst/>
            </a:prstGeom>
          </p:spPr>
          <p:txBody>
            <a:bodyPr wrap="square" anchor="ctr">
              <a:spAutoFit/>
            </a:bodyPr>
            <a:lstStyle/>
            <a:p>
              <a:pPr fontAlgn="auto">
                <a:spcBef>
                  <a:spcPts val="0"/>
                </a:spcBef>
                <a:spcAft>
                  <a:spcPts val="0"/>
                </a:spcAft>
                <a:defRPr/>
              </a:pPr>
              <a:r>
                <a:rPr lang="en-US" sz="2400" dirty="0" err="1">
                  <a:solidFill>
                    <a:schemeClr val="tx1">
                      <a:lumMod val="65000"/>
                      <a:lumOff val="35000"/>
                    </a:schemeClr>
                  </a:solidFill>
                  <a:latin typeface="Arial" pitchFamily="34" charset="0"/>
                  <a:cs typeface="Arial" pitchFamily="34" charset="0"/>
                </a:rPr>
                <a:t>Github</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là</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gì</a:t>
              </a:r>
              <a:r>
                <a:rPr lang="en-US" sz="2400" dirty="0">
                  <a:solidFill>
                    <a:schemeClr val="tx1">
                      <a:lumMod val="65000"/>
                      <a:lumOff val="35000"/>
                    </a:schemeClr>
                  </a:solidFill>
                  <a:latin typeface="Arial" pitchFamily="34" charset="0"/>
                  <a:cs typeface="Arial" pitchFamily="34" charset="0"/>
                </a:rPr>
                <a:t> ?</a:t>
              </a:r>
            </a:p>
          </p:txBody>
        </p:sp>
        <p:sp>
          <p:nvSpPr>
            <p:cNvPr id="51" name="Rectangle 50"/>
            <p:cNvSpPr/>
            <p:nvPr/>
          </p:nvSpPr>
          <p:spPr>
            <a:xfrm rot="19126099">
              <a:off x="253204" y="1620585"/>
              <a:ext cx="1914939" cy="292388"/>
            </a:xfrm>
            <a:prstGeom prst="rect">
              <a:avLst/>
            </a:prstGeom>
          </p:spPr>
          <p:txBody>
            <a:bodyPr wrap="square" anchor="ctr">
              <a:spAutoFit/>
            </a:bodyPr>
            <a:lstStyle/>
            <a:p>
              <a:pPr algn="ctr" fontAlgn="auto">
                <a:spcBef>
                  <a:spcPts val="0"/>
                </a:spcBef>
                <a:spcAft>
                  <a:spcPts val="0"/>
                </a:spcAft>
                <a:defRPr/>
              </a:pPr>
              <a:r>
                <a:rPr lang="en-US" sz="1300" b="1" dirty="0" err="1">
                  <a:solidFill>
                    <a:schemeClr val="tx1">
                      <a:lumMod val="50000"/>
                      <a:lumOff val="50000"/>
                    </a:schemeClr>
                  </a:solidFill>
                  <a:latin typeface="Arial" pitchFamily="34" charset="0"/>
                  <a:cs typeface="Arial" pitchFamily="34" charset="0"/>
                </a:rPr>
                <a:t>Câu</a:t>
              </a:r>
              <a:r>
                <a:rPr lang="en-US" sz="1300" b="1" dirty="0">
                  <a:solidFill>
                    <a:schemeClr val="tx1">
                      <a:lumMod val="50000"/>
                      <a:lumOff val="50000"/>
                    </a:schemeClr>
                  </a:solidFill>
                  <a:latin typeface="Arial" pitchFamily="34" charset="0"/>
                  <a:cs typeface="Arial" pitchFamily="34" charset="0"/>
                </a:rPr>
                <a:t> </a:t>
              </a:r>
              <a:r>
                <a:rPr lang="en-US" sz="1300" b="1" dirty="0" err="1">
                  <a:solidFill>
                    <a:schemeClr val="tx1">
                      <a:lumMod val="50000"/>
                      <a:lumOff val="50000"/>
                    </a:schemeClr>
                  </a:solidFill>
                  <a:latin typeface="Arial" pitchFamily="34" charset="0"/>
                  <a:cs typeface="Arial" pitchFamily="34" charset="0"/>
                </a:rPr>
                <a:t>hỏi</a:t>
              </a:r>
              <a:r>
                <a:rPr lang="en-US" sz="1300" b="1" dirty="0">
                  <a:solidFill>
                    <a:schemeClr val="tx1">
                      <a:lumMod val="50000"/>
                      <a:lumOff val="50000"/>
                    </a:schemeClr>
                  </a:solidFill>
                  <a:latin typeface="Arial" pitchFamily="34" charset="0"/>
                  <a:cs typeface="Arial" pitchFamily="34" charset="0"/>
                </a:rPr>
                <a:t> 1–What ?</a:t>
              </a:r>
            </a:p>
          </p:txBody>
        </p:sp>
      </p:grpSp>
      <p:grpSp>
        <p:nvGrpSpPr>
          <p:cNvPr id="3" name="Group 2"/>
          <p:cNvGrpSpPr/>
          <p:nvPr/>
        </p:nvGrpSpPr>
        <p:grpSpPr>
          <a:xfrm>
            <a:off x="26455" y="1988129"/>
            <a:ext cx="8631639" cy="4478502"/>
            <a:chOff x="26455" y="1988129"/>
            <a:chExt cx="8631639" cy="4478502"/>
          </a:xfrm>
        </p:grpSpPr>
        <p:sp>
          <p:nvSpPr>
            <p:cNvPr id="53" name="Rectangle 52"/>
            <p:cNvSpPr/>
            <p:nvPr/>
          </p:nvSpPr>
          <p:spPr bwMode="auto">
            <a:xfrm>
              <a:off x="423462" y="2082138"/>
              <a:ext cx="8234632" cy="4384493"/>
            </a:xfrm>
            <a:prstGeom prst="rect">
              <a:avLst/>
            </a:prstGeom>
            <a:solidFill>
              <a:schemeClr val="accent4">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bwMode="auto">
            <a:xfrm>
              <a:off x="504803" y="2158443"/>
              <a:ext cx="8029597" cy="4138820"/>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5" name="Group 6"/>
            <p:cNvGrpSpPr>
              <a:grpSpLocks/>
            </p:cNvGrpSpPr>
            <p:nvPr/>
          </p:nvGrpSpPr>
          <p:grpSpPr bwMode="auto">
            <a:xfrm>
              <a:off x="26455" y="1988129"/>
              <a:ext cx="1438957" cy="949394"/>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8" name="Rectangle 67"/>
            <p:cNvSpPr/>
            <p:nvPr/>
          </p:nvSpPr>
          <p:spPr>
            <a:xfrm rot="19126099">
              <a:off x="147821" y="2231606"/>
              <a:ext cx="1195425" cy="215444"/>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1–What ?</a:t>
              </a:r>
            </a:p>
          </p:txBody>
        </p:sp>
      </p:grpSp>
      <p:sp>
        <p:nvSpPr>
          <p:cNvPr id="67" name="Rectangle 66"/>
          <p:cNvSpPr/>
          <p:nvPr/>
        </p:nvSpPr>
        <p:spPr>
          <a:xfrm>
            <a:off x="1143000" y="2187295"/>
            <a:ext cx="7173348" cy="4401205"/>
          </a:xfrm>
          <a:prstGeom prst="rect">
            <a:avLst/>
          </a:prstGeom>
        </p:spPr>
        <p:txBody>
          <a:bodyPr wrap="square" anchor="ctr">
            <a:spAutoFit/>
          </a:bodyPr>
          <a:lstStyle/>
          <a:p>
            <a:pPr fontAlgn="auto">
              <a:spcBef>
                <a:spcPts val="0"/>
              </a:spcBef>
              <a:spcAft>
                <a:spcPts val="0"/>
              </a:spcAft>
              <a:defRPr/>
            </a:pPr>
            <a:r>
              <a:rPr lang="en-US" sz="1400" b="1" dirty="0" err="1">
                <a:solidFill>
                  <a:schemeClr val="tx1">
                    <a:lumMod val="65000"/>
                    <a:lumOff val="35000"/>
                  </a:schemeClr>
                </a:solidFill>
                <a:latin typeface="Arial" pitchFamily="34" charset="0"/>
                <a:cs typeface="Arial" pitchFamily="34" charset="0"/>
              </a:rPr>
              <a:t>Git</a:t>
            </a:r>
            <a:r>
              <a:rPr lang="en-US" sz="1400" b="1" dirty="0">
                <a:solidFill>
                  <a:schemeClr val="tx1">
                    <a:lumMod val="65000"/>
                    <a:lumOff val="35000"/>
                  </a:schemeClr>
                </a:solidFill>
                <a:latin typeface="Arial" pitchFamily="34" charset="0"/>
                <a:cs typeface="Arial" pitchFamily="34" charset="0"/>
              </a:rPr>
              <a:t> </a:t>
            </a:r>
            <a:r>
              <a:rPr lang="en-US" sz="1400" b="1" dirty="0" err="1">
                <a:solidFill>
                  <a:schemeClr val="tx1">
                    <a:lumMod val="65000"/>
                    <a:lumOff val="35000"/>
                  </a:schemeClr>
                </a:solidFill>
                <a:latin typeface="Arial" pitchFamily="34" charset="0"/>
                <a:cs typeface="Arial" pitchFamily="34" charset="0"/>
              </a:rPr>
              <a:t>là</a:t>
            </a:r>
            <a:r>
              <a:rPr lang="en-US" sz="1400" b="1" dirty="0">
                <a:solidFill>
                  <a:schemeClr val="tx1">
                    <a:lumMod val="65000"/>
                    <a:lumOff val="35000"/>
                  </a:schemeClr>
                </a:solidFill>
                <a:latin typeface="Arial" pitchFamily="34" charset="0"/>
                <a:cs typeface="Arial" pitchFamily="34" charset="0"/>
              </a:rPr>
              <a:t> </a:t>
            </a:r>
            <a:r>
              <a:rPr lang="en-US" sz="1400" b="1" dirty="0" err="1">
                <a:solidFill>
                  <a:schemeClr val="tx1">
                    <a:lumMod val="65000"/>
                    <a:lumOff val="35000"/>
                  </a:schemeClr>
                </a:solidFill>
                <a:latin typeface="Arial" pitchFamily="34" charset="0"/>
                <a:cs typeface="Arial" pitchFamily="34" charset="0"/>
              </a:rPr>
              <a:t>gì</a:t>
            </a:r>
            <a:r>
              <a:rPr lang="en-US" sz="1400" b="1" dirty="0">
                <a:solidFill>
                  <a:schemeClr val="tx1">
                    <a:lumMod val="65000"/>
                    <a:lumOff val="35000"/>
                  </a:schemeClr>
                </a:solidFill>
                <a:latin typeface="Arial" pitchFamily="34" charset="0"/>
                <a:cs typeface="Arial" pitchFamily="34" charset="0"/>
              </a:rPr>
              <a:t> ?</a:t>
            </a:r>
          </a:p>
          <a:p>
            <a:r>
              <a:rPr lang="en-US" sz="1400" b="1" dirty="0"/>
              <a:t> 	- </a:t>
            </a:r>
            <a:r>
              <a:rPr lang="vi-VN" sz="1400" b="1" dirty="0"/>
              <a:t>Git</a:t>
            </a:r>
            <a:r>
              <a:rPr lang="vi-VN" sz="1400" dirty="0"/>
              <a:t> là tên gọi của một </a:t>
            </a:r>
            <a:r>
              <a:rPr lang="vi-VN" sz="1400" b="1" dirty="0"/>
              <a:t>Hệ thống quản lý phiên bản phân tán</a:t>
            </a:r>
            <a:r>
              <a:rPr lang="vi-VN" sz="1400" dirty="0"/>
              <a:t> (</a:t>
            </a:r>
            <a:r>
              <a:rPr lang="vi-VN" sz="1400" i="1" dirty="0"/>
              <a:t>Distributed Version Control System – </a:t>
            </a:r>
            <a:r>
              <a:rPr lang="vi-VN" sz="1400" b="1" i="1" dirty="0"/>
              <a:t>DVCS</a:t>
            </a:r>
            <a:r>
              <a:rPr lang="vi-VN" sz="1400" dirty="0"/>
              <a:t>) là một trong những hệ thống quản lý phiên bản phân tán phổ biến nhất hiện nay. DVCS nghĩa là hệ thống giúp mỗi máy tính có thể lưu trữ nhiều phiên bản khác nhau của một mã nguồn được nhân bản (</a:t>
            </a:r>
            <a:r>
              <a:rPr lang="vi-VN" sz="1400" b="1" dirty="0"/>
              <a:t>clone</a:t>
            </a:r>
            <a:r>
              <a:rPr lang="vi-VN" sz="1400" dirty="0"/>
              <a:t>) từ một kho chứa mã nguồn (</a:t>
            </a:r>
            <a:r>
              <a:rPr lang="vi-VN" sz="1400" b="1" dirty="0"/>
              <a:t>repository</a:t>
            </a:r>
            <a:r>
              <a:rPr lang="vi-VN" sz="1400" dirty="0"/>
              <a:t>), mỗi thay đổi vào mã nguồn trên máy tính sẽ có thể ủy thác (</a:t>
            </a:r>
            <a:r>
              <a:rPr lang="vi-VN" sz="1400" b="1" dirty="0"/>
              <a:t>commit</a:t>
            </a:r>
            <a:r>
              <a:rPr lang="vi-VN" sz="1400" dirty="0"/>
              <a:t>) rồi đưa lên máy chủ nơi đặt kho chứa chính. Và một máy tính khác (nếu họ có quyền truy cập) cũng có thể clone lại mã nguồn từ kho chứa hoặc clone lại một tập hợp các thay đổi mới nhất trên máy tính kia. Trong Git, thư mục làm việc trên máy tính gọi là </a:t>
            </a:r>
            <a:r>
              <a:rPr lang="vi-VN" sz="1400" b="1" dirty="0"/>
              <a:t>Working Tree</a:t>
            </a:r>
            <a:r>
              <a:rPr lang="vi-VN" sz="1400" dirty="0"/>
              <a:t>. Đại loại là như vậy. </a:t>
            </a:r>
            <a:endParaRPr lang="en-US" sz="1400" dirty="0"/>
          </a:p>
          <a:p>
            <a:r>
              <a:rPr lang="vi-VN" sz="1400" dirty="0"/>
              <a:t>Ngoài ra, có một cách hiểu khác về Git đơn giản hơn đó là nó sẽ giúp bạn lưu lại các phiên bản của những lần thay đổi vào mã nguồn và có thể dễ dàng khôi phục lại dễ dàng mà không cần copy lại mã nguồn rồi cất vào đâu đó. Và một người khác có thể xem các thay đổi của bạn ở từng phiên bản,  họ cũng có thể đối chiếu các thay đổi của bạn rồi gộp phiên bản của bạn vào phiên bản của họ. Cuối cùng là tất cả có thể đưa các thay đổi vào mã nguồn của mình lên một kho chứa mã nguồn.</a:t>
            </a:r>
          </a:p>
          <a:p>
            <a:r>
              <a:rPr lang="vi-VN" sz="1400" dirty="0"/>
              <a:t>Cơ chế lưu trữ phiên bản của Git là nó sẽ tạo ra một “</a:t>
            </a:r>
            <a:r>
              <a:rPr lang="vi-VN" sz="1400" i="1" dirty="0"/>
              <a:t>ảnh chụp</a:t>
            </a:r>
            <a:r>
              <a:rPr lang="vi-VN" sz="1400" dirty="0"/>
              <a:t>” (</a:t>
            </a:r>
            <a:r>
              <a:rPr lang="vi-VN" sz="1400" b="1" i="1" dirty="0"/>
              <a:t>snapshot</a:t>
            </a:r>
            <a:r>
              <a:rPr lang="vi-VN" sz="1400" dirty="0"/>
              <a:t>) trên mỗi tập tin và thư mục sau khi commit, từ đó nó có thể cho phép bạn tái sử dụng lại một ảnh chụp nào đó mà bạn có thể hiểu đó là một phiên bản. Đây cũng chính là lợi thế của Git so với các DVCS khác khi nó không “lưu cứng” dữ liệu mà sẽ lưu với dạng snapshot.</a:t>
            </a: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9289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69" name="Group 68"/>
          <p:cNvGrpSpPr/>
          <p:nvPr/>
        </p:nvGrpSpPr>
        <p:grpSpPr>
          <a:xfrm>
            <a:off x="123291" y="2037061"/>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799" y="3284944"/>
            <a:ext cx="3697721" cy="220145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6822" y="3260535"/>
            <a:ext cx="3709774" cy="2225864"/>
          </a:xfrm>
          <a:prstGeom prst="rect">
            <a:avLst/>
          </a:prstGeom>
        </p:spPr>
      </p:pic>
      <p:sp>
        <p:nvSpPr>
          <p:cNvPr id="34" name="Rectangle 2"/>
          <p:cNvSpPr>
            <a:spLocks noChangeArrowheads="1"/>
          </p:cNvSpPr>
          <p:nvPr/>
        </p:nvSpPr>
        <p:spPr bwMode="auto">
          <a:xfrm>
            <a:off x="1163636" y="2659744"/>
            <a:ext cx="3023264"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en-US" sz="1000" dirty="0"/>
              <a:t>Copy </a:t>
            </a:r>
            <a:r>
              <a:rPr lang="en-US" sz="1000" dirty="0" err="1"/>
              <a:t>một</a:t>
            </a:r>
            <a:r>
              <a:rPr lang="en-US" sz="1000" dirty="0"/>
              <a:t> </a:t>
            </a:r>
            <a:r>
              <a:rPr lang="en-US" sz="1000" dirty="0" err="1"/>
              <a:t>vài</a:t>
            </a:r>
            <a:r>
              <a:rPr lang="en-US" sz="1000" dirty="0"/>
              <a:t> file </a:t>
            </a:r>
            <a:r>
              <a:rPr lang="en-US" sz="1000" dirty="0" err="1"/>
              <a:t>dữ</a:t>
            </a:r>
            <a:r>
              <a:rPr lang="en-US" sz="1000" dirty="0"/>
              <a:t> </a:t>
            </a:r>
            <a:r>
              <a:rPr lang="en-US" sz="1000" dirty="0" err="1"/>
              <a:t>liệu</a:t>
            </a:r>
            <a:r>
              <a:rPr lang="en-US" sz="1000" dirty="0"/>
              <a:t> </a:t>
            </a:r>
            <a:r>
              <a:rPr lang="en-US" sz="1000" dirty="0" err="1"/>
              <a:t>của</a:t>
            </a:r>
            <a:r>
              <a:rPr lang="en-US" sz="1000" dirty="0"/>
              <a:t> </a:t>
            </a:r>
            <a:r>
              <a:rPr lang="en-US" sz="1000" dirty="0" err="1"/>
              <a:t>bạn</a:t>
            </a:r>
            <a:r>
              <a:rPr lang="en-US" sz="1000" dirty="0"/>
              <a:t> </a:t>
            </a:r>
            <a:r>
              <a:rPr lang="en-US" sz="1000" dirty="0" err="1"/>
              <a:t>vào</a:t>
            </a:r>
            <a:r>
              <a:rPr lang="en-US" sz="1000" dirty="0"/>
              <a:t> </a:t>
            </a:r>
            <a:r>
              <a:rPr lang="en-US" sz="1000" b="1" dirty="0"/>
              <a:t>Local Repository</a:t>
            </a:r>
            <a:r>
              <a:rPr lang="en-US" sz="1000" dirty="0"/>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47" name="Rectangle 2"/>
          <p:cNvSpPr>
            <a:spLocks noChangeArrowheads="1"/>
          </p:cNvSpPr>
          <p:nvPr/>
        </p:nvSpPr>
        <p:spPr bwMode="auto">
          <a:xfrm>
            <a:off x="1163636" y="2839426"/>
            <a:ext cx="4296048"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vi-VN" sz="1000" b="1" dirty="0"/>
              <a:t>GitHub Desktop</a:t>
            </a:r>
            <a:r>
              <a:rPr lang="vi-VN" sz="1000" dirty="0"/>
              <a:t> ngay lập tức nhận biết được các thay đổi tại </a:t>
            </a:r>
            <a:r>
              <a:rPr lang="vi-VN" sz="1000" b="1" dirty="0"/>
              <a:t>Local Repository</a:t>
            </a:r>
            <a:r>
              <a:rPr lang="vi-VN" sz="1000" dirty="0"/>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randombar(horizont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69" name="Group 68"/>
          <p:cNvGrpSpPr/>
          <p:nvPr/>
        </p:nvGrpSpPr>
        <p:grpSpPr>
          <a:xfrm>
            <a:off x="123291" y="2037061"/>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sp>
        <p:nvSpPr>
          <p:cNvPr id="34" name="Rectangle 2"/>
          <p:cNvSpPr>
            <a:spLocks noChangeArrowheads="1"/>
          </p:cNvSpPr>
          <p:nvPr/>
        </p:nvSpPr>
        <p:spPr bwMode="auto">
          <a:xfrm>
            <a:off x="1163636" y="2659744"/>
            <a:ext cx="3286156"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en-US" sz="1000" dirty="0" err="1"/>
              <a:t>Nhập</a:t>
            </a:r>
            <a:r>
              <a:rPr lang="en-US" sz="1000" dirty="0"/>
              <a:t> </a:t>
            </a:r>
            <a:r>
              <a:rPr lang="en-US" sz="1000" dirty="0" err="1"/>
              <a:t>thông</a:t>
            </a:r>
            <a:r>
              <a:rPr lang="en-US" sz="1000" dirty="0"/>
              <a:t> tin </a:t>
            </a:r>
            <a:r>
              <a:rPr lang="en-US" sz="1000" dirty="0" err="1"/>
              <a:t>ghi</a:t>
            </a:r>
            <a:r>
              <a:rPr lang="en-US" sz="1000" dirty="0"/>
              <a:t> </a:t>
            </a:r>
            <a:r>
              <a:rPr lang="en-US" sz="1000" dirty="0" err="1"/>
              <a:t>chú</a:t>
            </a:r>
            <a:r>
              <a:rPr lang="en-US" sz="1000" dirty="0"/>
              <a:t> (Comment) </a:t>
            </a:r>
            <a:r>
              <a:rPr lang="en-US" sz="1000" dirty="0" err="1"/>
              <a:t>và</a:t>
            </a:r>
            <a:r>
              <a:rPr lang="en-US" sz="1000" dirty="0"/>
              <a:t> </a:t>
            </a:r>
            <a:r>
              <a:rPr lang="en-US" sz="1000" dirty="0" err="1"/>
              <a:t>nhấn</a:t>
            </a:r>
            <a:r>
              <a:rPr lang="en-US" sz="1000" dirty="0"/>
              <a:t> Commit </a:t>
            </a:r>
            <a:r>
              <a:rPr lang="en-US" sz="1000" dirty="0" err="1"/>
              <a:t>dữ</a:t>
            </a:r>
            <a:r>
              <a:rPr lang="en-US" sz="1000" dirty="0"/>
              <a:t> </a:t>
            </a:r>
            <a:r>
              <a:rPr lang="en-US" sz="1000" dirty="0" err="1"/>
              <a:t>liệu</a:t>
            </a:r>
            <a:r>
              <a:rPr lang="en-US" sz="1000" dirty="0"/>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10" y="2963051"/>
            <a:ext cx="3697582" cy="221854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1686" y="2963051"/>
            <a:ext cx="3697582" cy="2218549"/>
          </a:xfrm>
          <a:prstGeom prst="rect">
            <a:avLst/>
          </a:prstGeom>
        </p:spPr>
      </p:pic>
    </p:spTree>
    <p:extLst>
      <p:ext uri="{BB962C8B-B14F-4D97-AF65-F5344CB8AC3E}">
        <p14:creationId xmlns:p14="http://schemas.microsoft.com/office/powerpoint/2010/main" val="29836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horizont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69" name="Group 68"/>
          <p:cNvGrpSpPr/>
          <p:nvPr/>
        </p:nvGrpSpPr>
        <p:grpSpPr>
          <a:xfrm>
            <a:off x="123291" y="2037061"/>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sp>
        <p:nvSpPr>
          <p:cNvPr id="34" name="Rectangle 2"/>
          <p:cNvSpPr>
            <a:spLocks noChangeArrowheads="1"/>
          </p:cNvSpPr>
          <p:nvPr/>
        </p:nvSpPr>
        <p:spPr bwMode="auto">
          <a:xfrm>
            <a:off x="1163636" y="2659744"/>
            <a:ext cx="2747547"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vi-VN" sz="1000" dirty="0"/>
              <a:t>Cuối cùng là công khai cho mọi người có thể xem:</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250" y="2971741"/>
            <a:ext cx="4495800" cy="2697480"/>
          </a:xfrm>
          <a:prstGeom prst="rect">
            <a:avLst/>
          </a:prstGeom>
        </p:spPr>
      </p:pic>
    </p:spTree>
    <p:extLst>
      <p:ext uri="{BB962C8B-B14F-4D97-AF65-F5344CB8AC3E}">
        <p14:creationId xmlns:p14="http://schemas.microsoft.com/office/powerpoint/2010/main" val="41951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grpSp>
        <p:nvGrpSpPr>
          <p:cNvPr id="69" name="Group 68"/>
          <p:cNvGrpSpPr/>
          <p:nvPr/>
        </p:nvGrpSpPr>
        <p:grpSpPr>
          <a:xfrm>
            <a:off x="123291" y="2037061"/>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19971" y="3765929"/>
              <a:ext cx="11490913" cy="1873492"/>
            </a:xfrm>
            <a:prstGeom prst="rect">
              <a:avLst/>
            </a:prstGeom>
          </p:spPr>
          <p:txBody>
            <a:bodyPr wrap="square" anchor="ctr">
              <a:spAutoFit/>
            </a:bodyPr>
            <a:lstStyle/>
            <a:p>
              <a:r>
                <a:rPr lang="en-US" sz="1400" b="1" dirty="0"/>
                <a:t>3- </a:t>
              </a:r>
              <a:r>
                <a:rPr lang="en-US" sz="1400" b="1" dirty="0" err="1"/>
                <a:t>Kết</a:t>
              </a:r>
              <a:r>
                <a:rPr lang="en-US" sz="1400" b="1" dirty="0"/>
                <a:t> </a:t>
              </a:r>
              <a:r>
                <a:rPr lang="en-US" sz="1400" b="1" dirty="0" err="1"/>
                <a:t>nối</a:t>
              </a:r>
              <a:r>
                <a:rPr lang="en-US" sz="1400" b="1" dirty="0"/>
                <a:t> GitHub </a:t>
              </a:r>
              <a:r>
                <a:rPr lang="en-US" sz="1400" b="1" dirty="0" err="1"/>
                <a:t>và</a:t>
              </a:r>
              <a:r>
                <a:rPr lang="en-US" sz="1400" b="1" dirty="0"/>
                <a:t> GitHub Desktop</a:t>
              </a:r>
            </a:p>
            <a:p>
              <a:endParaRPr lang="en-US" sz="1400" b="1" dirty="0"/>
            </a:p>
            <a:p>
              <a:endParaRPr lang="en-US" sz="1400" b="1" dirty="0"/>
            </a:p>
            <a:p>
              <a:endParaRPr lang="en-US" sz="1400" b="1" dirty="0"/>
            </a:p>
            <a:p>
              <a:endParaRPr lang="en-US" sz="1400" b="1" dirty="0"/>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sp>
        <p:nvSpPr>
          <p:cNvPr id="34" name="Rectangle 2"/>
          <p:cNvSpPr>
            <a:spLocks noChangeArrowheads="1"/>
          </p:cNvSpPr>
          <p:nvPr/>
        </p:nvSpPr>
        <p:spPr bwMode="auto">
          <a:xfrm>
            <a:off x="1163636" y="2659744"/>
            <a:ext cx="2678618" cy="217988"/>
          </a:xfrm>
          <a:prstGeom prst="rect">
            <a:avLst/>
          </a:prstGeom>
          <a:noFill/>
          <a:ln>
            <a:noFill/>
          </a:ln>
          <a:effectLst/>
        </p:spPr>
        <p:txBody>
          <a:bodyPr vert="horz" wrap="none" lIns="0" tIns="31740" rIns="0" bIns="31740" numCol="1" anchor="ctr" anchorCtr="0" compatLnSpc="1">
            <a:prstTxWarp prst="textNoShape">
              <a:avLst/>
            </a:prstTxWarp>
            <a:spAutoFit/>
          </a:bodyPr>
          <a:lstStyle/>
          <a:p>
            <a:pPr marL="171450" lvl="0" indent="-171450" eaLnBrk="0" hangingPunct="0">
              <a:buFont typeface="Arial" panose="020B0604020202020204" pitchFamily="34" charset="0"/>
              <a:buChar char="•"/>
            </a:pPr>
            <a:r>
              <a:rPr lang="en-US" sz="1000" dirty="0" err="1"/>
              <a:t>Các</a:t>
            </a:r>
            <a:r>
              <a:rPr lang="en-US" sz="1000" dirty="0"/>
              <a:t> file </a:t>
            </a:r>
            <a:r>
              <a:rPr lang="en-US" sz="1000" dirty="0" err="1"/>
              <a:t>dữ</a:t>
            </a:r>
            <a:r>
              <a:rPr lang="en-US" sz="1000" dirty="0"/>
              <a:t> </a:t>
            </a:r>
            <a:r>
              <a:rPr lang="en-US" sz="1000" dirty="0" err="1"/>
              <a:t>liệu</a:t>
            </a:r>
            <a:r>
              <a:rPr lang="en-US" sz="1000" dirty="0"/>
              <a:t> </a:t>
            </a:r>
            <a:r>
              <a:rPr lang="en-US" sz="1000" dirty="0" err="1"/>
              <a:t>bạn</a:t>
            </a:r>
            <a:r>
              <a:rPr lang="en-US" sz="1000" dirty="0"/>
              <a:t> </a:t>
            </a:r>
            <a:r>
              <a:rPr lang="en-US" sz="1000" dirty="0" err="1"/>
              <a:t>có</a:t>
            </a:r>
            <a:r>
              <a:rPr lang="en-US" sz="1000" dirty="0"/>
              <a:t> </a:t>
            </a:r>
            <a:r>
              <a:rPr lang="en-US" sz="1000" dirty="0" err="1"/>
              <a:t>thể</a:t>
            </a:r>
            <a:r>
              <a:rPr lang="en-US" sz="1000" dirty="0"/>
              <a:t> </a:t>
            </a:r>
            <a:r>
              <a:rPr lang="en-US" sz="1000" dirty="0" err="1"/>
              <a:t>nhìn</a:t>
            </a:r>
            <a:r>
              <a:rPr lang="en-US" sz="1000" dirty="0"/>
              <a:t> </a:t>
            </a:r>
            <a:r>
              <a:rPr lang="en-US" sz="1000" dirty="0" err="1"/>
              <a:t>thấy</a:t>
            </a:r>
            <a:r>
              <a:rPr lang="en-US" sz="1000" dirty="0"/>
              <a:t> </a:t>
            </a:r>
            <a:r>
              <a:rPr lang="en-US" sz="1000" dirty="0" err="1"/>
              <a:t>trên</a:t>
            </a:r>
            <a:r>
              <a:rPr lang="en-US" sz="1000" dirty="0"/>
              <a:t> Server.</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614" y="2939034"/>
            <a:ext cx="5006786" cy="2986921"/>
          </a:xfrm>
          <a:prstGeom prst="rect">
            <a:avLst/>
          </a:prstGeom>
        </p:spPr>
      </p:pic>
    </p:spTree>
    <p:extLst>
      <p:ext uri="{BB962C8B-B14F-4D97-AF65-F5344CB8AC3E}">
        <p14:creationId xmlns:p14="http://schemas.microsoft.com/office/powerpoint/2010/main" val="402048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220218" y="250064"/>
            <a:ext cx="8882011" cy="1599328"/>
            <a:chOff x="58789" y="1204197"/>
            <a:chExt cx="8882011" cy="1599328"/>
          </a:xfrm>
        </p:grpSpPr>
        <p:sp>
          <p:nvSpPr>
            <p:cNvPr id="36" name="Rectangle 35"/>
            <p:cNvSpPr/>
            <p:nvPr/>
          </p:nvSpPr>
          <p:spPr bwMode="auto">
            <a:xfrm>
              <a:off x="711200" y="1363663"/>
              <a:ext cx="8229600" cy="143986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bwMode="auto">
            <a:xfrm>
              <a:off x="886633" y="1485900"/>
              <a:ext cx="7880083" cy="1185863"/>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8" name="Group 6"/>
            <p:cNvGrpSpPr>
              <a:grpSpLocks/>
            </p:cNvGrpSpPr>
            <p:nvPr/>
          </p:nvGrpSpPr>
          <p:grpSpPr bwMode="auto">
            <a:xfrm>
              <a:off x="58789" y="1204197"/>
              <a:ext cx="2305050" cy="1520826"/>
              <a:chOff x="632804" y="1316234"/>
              <a:chExt cx="2001014" cy="1320523"/>
            </a:xfrm>
          </p:grpSpPr>
          <p:sp>
            <p:nvSpPr>
              <p:cNvPr id="39" name="Right Triangle 38"/>
              <p:cNvSpPr/>
              <p:nvPr/>
            </p:nvSpPr>
            <p:spPr>
              <a:xfrm flipH="1">
                <a:off x="1018676" y="2485131"/>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ight Triangle 39"/>
              <p:cNvSpPr/>
              <p:nvPr/>
            </p:nvSpPr>
            <p:spPr>
              <a:xfrm flipH="1">
                <a:off x="2354064" y="1316234"/>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rapezoid 2"/>
              <p:cNvSpPr/>
              <p:nvPr/>
            </p:nvSpPr>
            <p:spPr>
              <a:xfrm rot="19191503">
                <a:off x="632804" y="1582269"/>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2" name="Group 41"/>
            <p:cNvGrpSpPr/>
            <p:nvPr/>
          </p:nvGrpSpPr>
          <p:grpSpPr>
            <a:xfrm>
              <a:off x="6204156" y="1682472"/>
              <a:ext cx="638779" cy="718295"/>
              <a:chOff x="4290008" y="4767262"/>
              <a:chExt cx="902113" cy="1014412"/>
            </a:xfrm>
            <a:solidFill>
              <a:schemeClr val="accent3"/>
            </a:solidFill>
          </p:grpSpPr>
          <p:sp>
            <p:nvSpPr>
              <p:cNvPr id="4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0" name="Rectangle 49"/>
            <p:cNvSpPr/>
            <p:nvPr/>
          </p:nvSpPr>
          <p:spPr>
            <a:xfrm>
              <a:off x="3405114" y="1852761"/>
              <a:ext cx="2685657" cy="461665"/>
            </a:xfrm>
            <a:prstGeom prst="rect">
              <a:avLst/>
            </a:prstGeom>
          </p:spPr>
          <p:txBody>
            <a:bodyPr wrap="square" anchor="ctr">
              <a:spAutoFit/>
            </a:bodyPr>
            <a:lstStyle/>
            <a:p>
              <a:pPr fontAlgn="auto">
                <a:spcBef>
                  <a:spcPts val="0"/>
                </a:spcBef>
                <a:spcAft>
                  <a:spcPts val="0"/>
                </a:spcAft>
                <a:defRPr/>
              </a:pPr>
              <a:r>
                <a:rPr lang="en-US" sz="2400" dirty="0" err="1">
                  <a:solidFill>
                    <a:schemeClr val="tx1">
                      <a:lumMod val="65000"/>
                      <a:lumOff val="35000"/>
                    </a:schemeClr>
                  </a:solidFill>
                  <a:latin typeface="Arial" pitchFamily="34" charset="0"/>
                  <a:cs typeface="Arial" pitchFamily="34" charset="0"/>
                </a:rPr>
                <a:t>Github</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là</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gì</a:t>
              </a:r>
              <a:r>
                <a:rPr lang="en-US" sz="2400" dirty="0">
                  <a:solidFill>
                    <a:schemeClr val="tx1">
                      <a:lumMod val="65000"/>
                      <a:lumOff val="35000"/>
                    </a:schemeClr>
                  </a:solidFill>
                  <a:latin typeface="Arial" pitchFamily="34" charset="0"/>
                  <a:cs typeface="Arial" pitchFamily="34" charset="0"/>
                </a:rPr>
                <a:t> ?</a:t>
              </a:r>
            </a:p>
          </p:txBody>
        </p:sp>
        <p:sp>
          <p:nvSpPr>
            <p:cNvPr id="51" name="Rectangle 50"/>
            <p:cNvSpPr/>
            <p:nvPr/>
          </p:nvSpPr>
          <p:spPr>
            <a:xfrm rot="19126099">
              <a:off x="253204" y="1620585"/>
              <a:ext cx="1914939" cy="292388"/>
            </a:xfrm>
            <a:prstGeom prst="rect">
              <a:avLst/>
            </a:prstGeom>
          </p:spPr>
          <p:txBody>
            <a:bodyPr wrap="square" anchor="ctr">
              <a:spAutoFit/>
            </a:bodyPr>
            <a:lstStyle/>
            <a:p>
              <a:pPr algn="ctr" fontAlgn="auto">
                <a:spcBef>
                  <a:spcPts val="0"/>
                </a:spcBef>
                <a:spcAft>
                  <a:spcPts val="0"/>
                </a:spcAft>
                <a:defRPr/>
              </a:pPr>
              <a:r>
                <a:rPr lang="en-US" sz="1300" b="1" dirty="0" err="1">
                  <a:solidFill>
                    <a:schemeClr val="tx1">
                      <a:lumMod val="50000"/>
                      <a:lumOff val="50000"/>
                    </a:schemeClr>
                  </a:solidFill>
                  <a:latin typeface="Arial" pitchFamily="34" charset="0"/>
                  <a:cs typeface="Arial" pitchFamily="34" charset="0"/>
                </a:rPr>
                <a:t>Câu</a:t>
              </a:r>
              <a:r>
                <a:rPr lang="en-US" sz="1300" b="1" dirty="0">
                  <a:solidFill>
                    <a:schemeClr val="tx1">
                      <a:lumMod val="50000"/>
                      <a:lumOff val="50000"/>
                    </a:schemeClr>
                  </a:solidFill>
                  <a:latin typeface="Arial" pitchFamily="34" charset="0"/>
                  <a:cs typeface="Arial" pitchFamily="34" charset="0"/>
                </a:rPr>
                <a:t> </a:t>
              </a:r>
              <a:r>
                <a:rPr lang="en-US" sz="1300" b="1" dirty="0" err="1">
                  <a:solidFill>
                    <a:schemeClr val="tx1">
                      <a:lumMod val="50000"/>
                      <a:lumOff val="50000"/>
                    </a:schemeClr>
                  </a:solidFill>
                  <a:latin typeface="Arial" pitchFamily="34" charset="0"/>
                  <a:cs typeface="Arial" pitchFamily="34" charset="0"/>
                </a:rPr>
                <a:t>hỏi</a:t>
              </a:r>
              <a:r>
                <a:rPr lang="en-US" sz="1300" b="1" dirty="0">
                  <a:solidFill>
                    <a:schemeClr val="tx1">
                      <a:lumMod val="50000"/>
                      <a:lumOff val="50000"/>
                    </a:schemeClr>
                  </a:solidFill>
                  <a:latin typeface="Arial" pitchFamily="34" charset="0"/>
                  <a:cs typeface="Arial" pitchFamily="34" charset="0"/>
                </a:rPr>
                <a:t> 1–What ?</a:t>
              </a:r>
            </a:p>
          </p:txBody>
        </p:sp>
      </p:grpSp>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accent4">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701447" y="3788908"/>
              <a:ext cx="11490913" cy="1183258"/>
            </a:xfrm>
            <a:prstGeom prst="rect">
              <a:avLst/>
            </a:prstGeom>
          </p:spPr>
          <p:txBody>
            <a:bodyPr wrap="square"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Git</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là</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gì</a:t>
              </a:r>
              <a:r>
                <a:rPr lang="en-US" sz="1400" dirty="0">
                  <a:solidFill>
                    <a:schemeClr val="tx1">
                      <a:lumMod val="65000"/>
                      <a:lumOff val="35000"/>
                    </a:schemeClr>
                  </a:solidFill>
                  <a:latin typeface="Arial" pitchFamily="34" charset="0"/>
                  <a:cs typeface="Arial" pitchFamily="34" charset="0"/>
                </a:rPr>
                <a:t> ?</a:t>
              </a: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1–What ?</a:t>
              </a:r>
            </a:p>
          </p:txBody>
        </p:sp>
      </p:grpSp>
      <p:pic>
        <p:nvPicPr>
          <p:cNvPr id="3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662202" y="2398519"/>
            <a:ext cx="3907764" cy="3352637"/>
          </a:xfrm>
          <a:prstGeom prst="rect">
            <a:avLst/>
          </a:prstGeom>
          <a:noFill/>
          <a:ln w="9525">
            <a:noFill/>
            <a:miter lim="800000"/>
            <a:headEnd/>
            <a:tailEnd/>
          </a:ln>
        </p:spPr>
      </p:pic>
    </p:spTree>
    <p:extLst>
      <p:ext uri="{BB962C8B-B14F-4D97-AF65-F5344CB8AC3E}">
        <p14:creationId xmlns:p14="http://schemas.microsoft.com/office/powerpoint/2010/main" val="9162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220218" y="250064"/>
            <a:ext cx="8882011" cy="1599328"/>
            <a:chOff x="58789" y="1204197"/>
            <a:chExt cx="8882011" cy="1599328"/>
          </a:xfrm>
        </p:grpSpPr>
        <p:sp>
          <p:nvSpPr>
            <p:cNvPr id="36" name="Rectangle 35"/>
            <p:cNvSpPr/>
            <p:nvPr/>
          </p:nvSpPr>
          <p:spPr bwMode="auto">
            <a:xfrm>
              <a:off x="711200" y="1363663"/>
              <a:ext cx="8229600" cy="143986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bwMode="auto">
            <a:xfrm>
              <a:off x="886633" y="1485900"/>
              <a:ext cx="7880083" cy="1185863"/>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8" name="Group 6"/>
            <p:cNvGrpSpPr>
              <a:grpSpLocks/>
            </p:cNvGrpSpPr>
            <p:nvPr/>
          </p:nvGrpSpPr>
          <p:grpSpPr bwMode="auto">
            <a:xfrm>
              <a:off x="58789" y="1204197"/>
              <a:ext cx="2305050" cy="1520826"/>
              <a:chOff x="632804" y="1316234"/>
              <a:chExt cx="2001014" cy="1320523"/>
            </a:xfrm>
          </p:grpSpPr>
          <p:sp>
            <p:nvSpPr>
              <p:cNvPr id="39" name="Right Triangle 38"/>
              <p:cNvSpPr/>
              <p:nvPr/>
            </p:nvSpPr>
            <p:spPr>
              <a:xfrm flipH="1">
                <a:off x="1018676" y="2485131"/>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ight Triangle 39"/>
              <p:cNvSpPr/>
              <p:nvPr/>
            </p:nvSpPr>
            <p:spPr>
              <a:xfrm flipH="1">
                <a:off x="2354064" y="1316234"/>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rapezoid 2"/>
              <p:cNvSpPr/>
              <p:nvPr/>
            </p:nvSpPr>
            <p:spPr>
              <a:xfrm rot="19191503">
                <a:off x="632804" y="1582269"/>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2" name="Group 41"/>
            <p:cNvGrpSpPr/>
            <p:nvPr/>
          </p:nvGrpSpPr>
          <p:grpSpPr>
            <a:xfrm>
              <a:off x="6204156" y="1682472"/>
              <a:ext cx="638779" cy="718295"/>
              <a:chOff x="4290008" y="4767262"/>
              <a:chExt cx="902113" cy="1014412"/>
            </a:xfrm>
            <a:solidFill>
              <a:schemeClr val="accent3"/>
            </a:solidFill>
          </p:grpSpPr>
          <p:sp>
            <p:nvSpPr>
              <p:cNvPr id="4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0" name="Rectangle 49"/>
            <p:cNvSpPr/>
            <p:nvPr/>
          </p:nvSpPr>
          <p:spPr>
            <a:xfrm>
              <a:off x="3405114" y="1852761"/>
              <a:ext cx="2685657" cy="461665"/>
            </a:xfrm>
            <a:prstGeom prst="rect">
              <a:avLst/>
            </a:prstGeom>
          </p:spPr>
          <p:txBody>
            <a:bodyPr wrap="square" anchor="ctr">
              <a:spAutoFit/>
            </a:bodyPr>
            <a:lstStyle/>
            <a:p>
              <a:pPr fontAlgn="auto">
                <a:spcBef>
                  <a:spcPts val="0"/>
                </a:spcBef>
                <a:spcAft>
                  <a:spcPts val="0"/>
                </a:spcAft>
                <a:defRPr/>
              </a:pPr>
              <a:r>
                <a:rPr lang="en-US" sz="2400" dirty="0" err="1">
                  <a:solidFill>
                    <a:schemeClr val="tx1">
                      <a:lumMod val="65000"/>
                      <a:lumOff val="35000"/>
                    </a:schemeClr>
                  </a:solidFill>
                  <a:latin typeface="Arial" pitchFamily="34" charset="0"/>
                  <a:cs typeface="Arial" pitchFamily="34" charset="0"/>
                </a:rPr>
                <a:t>Github</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là</a:t>
              </a:r>
              <a:r>
                <a:rPr lang="en-US" sz="2400" dirty="0">
                  <a:solidFill>
                    <a:schemeClr val="tx1">
                      <a:lumMod val="65000"/>
                      <a:lumOff val="35000"/>
                    </a:schemeClr>
                  </a:solidFill>
                  <a:latin typeface="Arial" pitchFamily="34" charset="0"/>
                  <a:cs typeface="Arial" pitchFamily="34" charset="0"/>
                </a:rPr>
                <a:t> </a:t>
              </a:r>
              <a:r>
                <a:rPr lang="en-US" sz="2400" dirty="0" err="1">
                  <a:solidFill>
                    <a:schemeClr val="tx1">
                      <a:lumMod val="65000"/>
                      <a:lumOff val="35000"/>
                    </a:schemeClr>
                  </a:solidFill>
                  <a:latin typeface="Arial" pitchFamily="34" charset="0"/>
                  <a:cs typeface="Arial" pitchFamily="34" charset="0"/>
                </a:rPr>
                <a:t>gì</a:t>
              </a:r>
              <a:r>
                <a:rPr lang="en-US" sz="2400" dirty="0">
                  <a:solidFill>
                    <a:schemeClr val="tx1">
                      <a:lumMod val="65000"/>
                      <a:lumOff val="35000"/>
                    </a:schemeClr>
                  </a:solidFill>
                  <a:latin typeface="Arial" pitchFamily="34" charset="0"/>
                  <a:cs typeface="Arial" pitchFamily="34" charset="0"/>
                </a:rPr>
                <a:t> ?</a:t>
              </a:r>
            </a:p>
          </p:txBody>
        </p:sp>
        <p:sp>
          <p:nvSpPr>
            <p:cNvPr id="51" name="Rectangle 50"/>
            <p:cNvSpPr/>
            <p:nvPr/>
          </p:nvSpPr>
          <p:spPr>
            <a:xfrm rot="19126099">
              <a:off x="253204" y="1620585"/>
              <a:ext cx="1914939" cy="292388"/>
            </a:xfrm>
            <a:prstGeom prst="rect">
              <a:avLst/>
            </a:prstGeom>
          </p:spPr>
          <p:txBody>
            <a:bodyPr wrap="square" anchor="ctr">
              <a:spAutoFit/>
            </a:bodyPr>
            <a:lstStyle/>
            <a:p>
              <a:pPr algn="ctr" fontAlgn="auto">
                <a:spcBef>
                  <a:spcPts val="0"/>
                </a:spcBef>
                <a:spcAft>
                  <a:spcPts val="0"/>
                </a:spcAft>
                <a:defRPr/>
              </a:pPr>
              <a:r>
                <a:rPr lang="en-US" sz="1300" b="1" dirty="0" err="1">
                  <a:solidFill>
                    <a:schemeClr val="tx1">
                      <a:lumMod val="50000"/>
                      <a:lumOff val="50000"/>
                    </a:schemeClr>
                  </a:solidFill>
                  <a:latin typeface="Arial" pitchFamily="34" charset="0"/>
                  <a:cs typeface="Arial" pitchFamily="34" charset="0"/>
                </a:rPr>
                <a:t>Câu</a:t>
              </a:r>
              <a:r>
                <a:rPr lang="en-US" sz="1300" b="1" dirty="0">
                  <a:solidFill>
                    <a:schemeClr val="tx1">
                      <a:lumMod val="50000"/>
                      <a:lumOff val="50000"/>
                    </a:schemeClr>
                  </a:solidFill>
                  <a:latin typeface="Arial" pitchFamily="34" charset="0"/>
                  <a:cs typeface="Arial" pitchFamily="34" charset="0"/>
                </a:rPr>
                <a:t> </a:t>
              </a:r>
              <a:r>
                <a:rPr lang="en-US" sz="1300" b="1" dirty="0" err="1">
                  <a:solidFill>
                    <a:schemeClr val="tx1">
                      <a:lumMod val="50000"/>
                      <a:lumOff val="50000"/>
                    </a:schemeClr>
                  </a:solidFill>
                  <a:latin typeface="Arial" pitchFamily="34" charset="0"/>
                  <a:cs typeface="Arial" pitchFamily="34" charset="0"/>
                </a:rPr>
                <a:t>hỏi</a:t>
              </a:r>
              <a:r>
                <a:rPr lang="en-US" sz="1300" b="1" dirty="0">
                  <a:solidFill>
                    <a:schemeClr val="tx1">
                      <a:lumMod val="50000"/>
                      <a:lumOff val="50000"/>
                    </a:schemeClr>
                  </a:solidFill>
                  <a:latin typeface="Arial" pitchFamily="34" charset="0"/>
                  <a:cs typeface="Arial" pitchFamily="34" charset="0"/>
                </a:rPr>
                <a:t> 1–What ?</a:t>
              </a:r>
            </a:p>
          </p:txBody>
        </p:sp>
      </p:grpSp>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accent4">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62468" y="3765963"/>
              <a:ext cx="11490913" cy="2908843"/>
            </a:xfrm>
            <a:prstGeom prst="rect">
              <a:avLst/>
            </a:prstGeom>
          </p:spPr>
          <p:txBody>
            <a:bodyPr wrap="square"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là</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gì</a:t>
              </a:r>
              <a:r>
                <a:rPr lang="en-US" sz="1400" dirty="0">
                  <a:solidFill>
                    <a:schemeClr val="tx1">
                      <a:lumMod val="65000"/>
                      <a:lumOff val="35000"/>
                    </a:schemeClr>
                  </a:solidFill>
                  <a:latin typeface="Arial" pitchFamily="34" charset="0"/>
                  <a:cs typeface="Arial" pitchFamily="34" charset="0"/>
                </a:rPr>
                <a:t> ?</a:t>
              </a: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r>
                <a:rPr lang="vi-VN" sz="1400" dirty="0"/>
                <a:t> </a:t>
              </a:r>
              <a:r>
                <a:rPr lang="vi-VN" sz="1400" b="1" dirty="0"/>
                <a:t>Github chính là một dịch vụ máy chủ repository</a:t>
              </a:r>
              <a:r>
                <a:rPr lang="vi-VN" sz="1400" dirty="0"/>
                <a:t> công cộng, mỗi người có thể tạo tài khoản trên đó để tạo ra các kho chứa của riêng mình để có thể làm việc.</a:t>
              </a:r>
            </a:p>
            <a:p>
              <a:r>
                <a:rPr lang="vi-VN" sz="1400" dirty="0"/>
                <a:t>Mặc dù Git có thể làm việc với bất kỳ trên máy chủ Linux nào nhưng để dễ hiểu và thực tế hơn</a:t>
              </a: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1–What ?</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009" y="3478530"/>
            <a:ext cx="4851566" cy="2442033"/>
          </a:xfrm>
          <a:prstGeom prst="rect">
            <a:avLst/>
          </a:prstGeom>
        </p:spPr>
      </p:pic>
    </p:spTree>
    <p:extLst>
      <p:ext uri="{BB962C8B-B14F-4D97-AF65-F5344CB8AC3E}">
        <p14:creationId xmlns:p14="http://schemas.microsoft.com/office/powerpoint/2010/main" val="185207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62468" y="4097431"/>
              <a:ext cx="11490913" cy="4979543"/>
            </a:xfrm>
            <a:prstGeom prst="rect">
              <a:avLst/>
            </a:prstGeom>
          </p:spPr>
          <p:txBody>
            <a:bodyPr wrap="square" anchor="ctr">
              <a:spAutoFit/>
            </a:bodyPr>
            <a:lstStyle/>
            <a:p>
              <a:r>
                <a:rPr lang="vi-VN" sz="1400" dirty="0"/>
                <a:t> </a:t>
              </a:r>
              <a:r>
                <a:rPr lang="vi-VN" sz="1400" b="1" dirty="0"/>
                <a:t>Tại sao nên sử dụng Git?</a:t>
              </a:r>
            </a:p>
            <a:p>
              <a:r>
                <a:rPr lang="vi-VN" sz="1400" dirty="0"/>
                <a:t>Có rất nhiều lợi thế để bạn nên sử dụng Git trong việc lập trình ngay từ hôm nay, bất kể là lập trình cái gì đi chăng nữa.</a:t>
              </a:r>
            </a:p>
            <a:p>
              <a:pPr marL="285750" indent="-285750">
                <a:buFont typeface="Arial" panose="020B0604020202020204" pitchFamily="34" charset="0"/>
                <a:buChar char="•"/>
              </a:pPr>
              <a:r>
                <a:rPr lang="vi-VN" sz="1400" dirty="0"/>
                <a:t>Git dễ sử dụng, an toàn và nhanh chóng.</a:t>
              </a:r>
            </a:p>
            <a:p>
              <a:pPr marL="285750" indent="-285750">
                <a:buFont typeface="Arial" panose="020B0604020202020204" pitchFamily="34" charset="0"/>
                <a:buChar char="•"/>
              </a:pPr>
              <a:r>
                <a:rPr lang="vi-VN" sz="1400" dirty="0"/>
                <a:t>Có thể giúp quy trình làm việc code theo nhóm đơn giản hơn rất nhiều bằng việc kết hợp các phân nhánh (branch).</a:t>
              </a:r>
            </a:p>
            <a:p>
              <a:pPr marL="285750" indent="-285750">
                <a:buFont typeface="Arial" panose="020B0604020202020204" pitchFamily="34" charset="0"/>
                <a:buChar char="•"/>
              </a:pPr>
              <a:r>
                <a:rPr lang="vi-VN" sz="1400" dirty="0"/>
                <a:t>Bạn có thể làm việc ở bất cứ đâu vì chỉ cần clone mã nguồn từ kho chứa hoặc clone một phiên bản thay đổi nào đó từ kho chứa, hoặc một nhánh nào đó từ kho chứa.</a:t>
              </a:r>
            </a:p>
            <a:p>
              <a:pPr marL="285750" indent="-285750">
                <a:buFont typeface="Arial" panose="020B0604020202020204" pitchFamily="34" charset="0"/>
                <a:buChar char="•"/>
              </a:pPr>
              <a:r>
                <a:rPr lang="vi-VN" sz="1400" dirty="0"/>
                <a:t>Dễ dàng trong việc deployment sản phẩm.</a:t>
              </a:r>
            </a:p>
            <a:p>
              <a:pPr marL="285750" indent="-285750">
                <a:buFont typeface="Arial" panose="020B0604020202020204" pitchFamily="34" charset="0"/>
                <a:buChar char="•"/>
              </a:pPr>
              <a:r>
                <a:rPr lang="vi-VN" sz="1400" dirty="0"/>
                <a:t>Và nhiều hơn thế nữa.</a:t>
              </a:r>
            </a:p>
            <a:p>
              <a:r>
                <a:rPr lang="vi-VN" sz="1400" dirty="0"/>
                <a:t>Nếu bạn là một lập trình viên thì Git là một hệ thống bạn cần phải biết cách sử dụng, ít nhất là ngay từ bây giờ.</a:t>
              </a: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2–Why ?</a:t>
              </a:r>
            </a:p>
          </p:txBody>
        </p:sp>
      </p:grpSp>
      <p:grpSp>
        <p:nvGrpSpPr>
          <p:cNvPr id="29" name="Group 28"/>
          <p:cNvGrpSpPr/>
          <p:nvPr/>
        </p:nvGrpSpPr>
        <p:grpSpPr>
          <a:xfrm>
            <a:off x="-228600" y="108919"/>
            <a:ext cx="8886695" cy="1748334"/>
            <a:chOff x="1295400" y="2575813"/>
            <a:chExt cx="8886695" cy="1748334"/>
          </a:xfrm>
        </p:grpSpPr>
        <p:grpSp>
          <p:nvGrpSpPr>
            <p:cNvPr id="30" name="Group 29"/>
            <p:cNvGrpSpPr/>
            <p:nvPr/>
          </p:nvGrpSpPr>
          <p:grpSpPr>
            <a:xfrm>
              <a:off x="1295400" y="2575813"/>
              <a:ext cx="8886695" cy="1748334"/>
              <a:chOff x="1295400" y="2575813"/>
              <a:chExt cx="8886695" cy="1748334"/>
            </a:xfrm>
          </p:grpSpPr>
          <p:grpSp>
            <p:nvGrpSpPr>
              <p:cNvPr id="32" name="Group 46"/>
              <p:cNvGrpSpPr>
                <a:grpSpLocks/>
              </p:cNvGrpSpPr>
              <p:nvPr/>
            </p:nvGrpSpPr>
            <p:grpSpPr bwMode="auto">
              <a:xfrm>
                <a:off x="1295400" y="2575813"/>
                <a:ext cx="8886695" cy="1748334"/>
                <a:chOff x="1728357" y="1304449"/>
                <a:chExt cx="7714543" cy="1518067"/>
              </a:xfrm>
            </p:grpSpPr>
            <p:grpSp>
              <p:nvGrpSpPr>
                <p:cNvPr id="35" name="Group 49"/>
                <p:cNvGrpSpPr>
                  <a:grpSpLocks/>
                </p:cNvGrpSpPr>
                <p:nvPr/>
              </p:nvGrpSpPr>
              <p:grpSpPr bwMode="auto">
                <a:xfrm>
                  <a:off x="1803761" y="1455304"/>
                  <a:ext cx="7639139" cy="1367212"/>
                  <a:chOff x="1803761" y="1455304"/>
                  <a:chExt cx="7639139" cy="1367212"/>
                </a:xfrm>
              </p:grpSpPr>
              <p:pic>
                <p:nvPicPr>
                  <p:cNvPr id="63"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64" name="Rectangle 63"/>
                  <p:cNvSpPr/>
                  <p:nvPr/>
                </p:nvSpPr>
                <p:spPr>
                  <a:xfrm>
                    <a:off x="2286492" y="1455304"/>
                    <a:ext cx="7156408"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5" name="Rectangle 64"/>
                  <p:cNvSpPr/>
                  <p:nvPr/>
                </p:nvSpPr>
                <p:spPr>
                  <a:xfrm>
                    <a:off x="2392606" y="1561442"/>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9" name="Group 50"/>
                <p:cNvGrpSpPr>
                  <a:grpSpLocks/>
                </p:cNvGrpSpPr>
                <p:nvPr/>
              </p:nvGrpSpPr>
              <p:grpSpPr bwMode="auto">
                <a:xfrm>
                  <a:off x="1728357" y="1304449"/>
                  <a:ext cx="2001385" cy="1320641"/>
                  <a:chOff x="1728357" y="1304449"/>
                  <a:chExt cx="2001385" cy="1320641"/>
                </a:xfrm>
              </p:grpSpPr>
              <p:sp>
                <p:nvSpPr>
                  <p:cNvPr id="60" name="Right Triangle 59"/>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ight Triangle 60"/>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sp>
            <p:nvSpPr>
              <p:cNvPr id="33" name="5-Point Star 87"/>
              <p:cNvSpPr/>
              <p:nvPr/>
            </p:nvSpPr>
            <p:spPr bwMode="auto">
              <a:xfrm>
                <a:off x="9250282" y="3149600"/>
                <a:ext cx="561975" cy="568325"/>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4876800" y="3279874"/>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Tại</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sao</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lại</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nên</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endParaRPr lang="en-US" sz="1400" dirty="0">
                  <a:solidFill>
                    <a:schemeClr val="tx1">
                      <a:lumMod val="65000"/>
                      <a:lumOff val="35000"/>
                    </a:schemeClr>
                  </a:solidFill>
                  <a:latin typeface="Arial" pitchFamily="34" charset="0"/>
                  <a:cs typeface="Arial" pitchFamily="34" charset="0"/>
                </a:endParaRPr>
              </a:p>
            </p:txBody>
          </p:sp>
        </p:grpSp>
        <p:sp>
          <p:nvSpPr>
            <p:cNvPr id="31" name="Rectangle 30"/>
            <p:cNvSpPr/>
            <p:nvPr/>
          </p:nvSpPr>
          <p:spPr>
            <a:xfrm rot="19126099">
              <a:off x="1495936" y="3008283"/>
              <a:ext cx="1828800" cy="339725"/>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2-Why ?</a:t>
              </a:r>
            </a:p>
          </p:txBody>
        </p:sp>
      </p:grpSp>
    </p:spTree>
    <p:extLst>
      <p:ext uri="{BB962C8B-B14F-4D97-AF65-F5344CB8AC3E}">
        <p14:creationId xmlns:p14="http://schemas.microsoft.com/office/powerpoint/2010/main" val="165478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93117" cy="4146871"/>
            <a:chOff x="165441" y="3156173"/>
            <a:chExt cx="13925415"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62468" y="3929940"/>
              <a:ext cx="11490913" cy="1774887"/>
            </a:xfrm>
            <a:prstGeom prst="rect">
              <a:avLst/>
            </a:prstGeom>
          </p:spPr>
          <p:txBody>
            <a:bodyPr wrap="square" anchor="ctr">
              <a:spAutoFit/>
            </a:bodyPr>
            <a:lstStyle/>
            <a:p>
              <a:pPr eaLnBrk="0" hangingPunct="0"/>
              <a:r>
                <a:rPr lang="vi-VN" sz="1400" dirty="0"/>
                <a:t> </a:t>
              </a:r>
              <a:r>
                <a:rPr lang="en-US" sz="1400" dirty="0"/>
                <a:t>1. </a:t>
              </a:r>
              <a:r>
                <a:rPr lang="en-US" sz="1400" dirty="0" err="1"/>
                <a:t>Đăng</a:t>
              </a:r>
              <a:r>
                <a:rPr lang="en-US" sz="1400" dirty="0"/>
                <a:t> </a:t>
              </a:r>
              <a:r>
                <a:rPr lang="en-US" sz="1400" dirty="0" err="1"/>
                <a:t>ký</a:t>
              </a:r>
              <a:r>
                <a:rPr lang="en-US" sz="1400" dirty="0"/>
                <a:t> </a:t>
              </a:r>
              <a:r>
                <a:rPr lang="en-US" sz="1400" dirty="0" err="1"/>
                <a:t>tài</a:t>
              </a:r>
              <a:r>
                <a:rPr lang="en-US" sz="1400" dirty="0"/>
                <a:t> </a:t>
              </a:r>
              <a:r>
                <a:rPr lang="en-US" sz="1400" dirty="0" err="1"/>
                <a:t>khoản</a:t>
              </a:r>
              <a:r>
                <a:rPr lang="en-US" sz="1400" dirty="0"/>
                <a:t> GitHub</a:t>
              </a:r>
            </a:p>
            <a:p>
              <a:pPr marL="285750" lvl="0" indent="-285750" eaLnBrk="0" hangingPunct="0">
                <a:buFont typeface="Arial" panose="020B0604020202020204" pitchFamily="34" charset="0"/>
                <a:buChar char="•"/>
              </a:pPr>
              <a:r>
                <a:rPr lang="en-US" altLang="en-US" sz="14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Trước</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hết</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bạn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cần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phải</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đăng</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ký</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miễn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phí</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một</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tài</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khoản</a:t>
              </a:r>
              <a:r>
                <a:rPr lang="en-US" altLang="en-US" sz="1000" dirty="0">
                  <a:solidFill>
                    <a:srgbClr val="000000"/>
                  </a:solidFill>
                  <a:latin typeface="Arial" panose="020B0604020202020204" pitchFamily="34" charset="0"/>
                  <a:cs typeface="Arial" panose="020B0604020202020204" pitchFamily="34" charset="0"/>
                </a:rPr>
                <a:t> GitHub. </a:t>
              </a:r>
              <a:r>
                <a:rPr lang="en-US" altLang="en-US" sz="1000" dirty="0" err="1">
                  <a:solidFill>
                    <a:srgbClr val="000000"/>
                  </a:solidFill>
                  <a:latin typeface="Arial" panose="020B0604020202020204" pitchFamily="34" charset="0"/>
                  <a:cs typeface="Arial" panose="020B0604020202020204" pitchFamily="34" charset="0"/>
                </a:rPr>
                <a:t>Bạn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có</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thể</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vào</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trang</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chủ</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của</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GitHut</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tại</a:t>
              </a:r>
              <a:r>
                <a:rPr lang="en-US" altLang="en-US" sz="1000" dirty="0">
                  <a:solidFill>
                    <a:srgbClr val="000000"/>
                  </a:solidFill>
                  <a:latin typeface="Arial" panose="020B0604020202020204" pitchFamily="34" charset="0"/>
                  <a:cs typeface="Arial" panose="020B0604020202020204" pitchFamily="34" charset="0"/>
                </a:rPr>
                <a:t>:</a:t>
              </a:r>
            </a:p>
            <a:p>
              <a:pPr lvl="2" indent="-914400" eaLnBrk="0" hangingPunct="0">
                <a:buFontTx/>
                <a:buChar char="•"/>
              </a:pPr>
              <a:r>
                <a:rPr lang="en-US" altLang="en-US" sz="1000" dirty="0">
                  <a:solidFill>
                    <a:srgbClr val="4C6B87"/>
                  </a:solidFill>
                  <a:latin typeface="Arial" panose="020B0604020202020204" pitchFamily="34" charset="0"/>
                  <a:cs typeface="Arial" panose="020B0604020202020204" pitchFamily="34" charset="0"/>
                  <a:hlinkClick r:id="rId3"/>
                </a:rPr>
                <a:t>https://github.com</a:t>
              </a:r>
              <a:endParaRPr lang="en-US" altLang="en-US" sz="1000" dirty="0">
                <a:solidFill>
                  <a:srgbClr val="000000"/>
                </a:solidFill>
                <a:latin typeface="Arial" panose="020B0604020202020204" pitchFamily="34" charset="0"/>
                <a:cs typeface="Arial" panose="020B0604020202020204" pitchFamily="34" charset="0"/>
              </a:endParaRPr>
            </a:p>
            <a:p>
              <a:pPr fontAlgn="auto">
                <a:spcBef>
                  <a:spcPts val="0"/>
                </a:spcBef>
                <a:spcAft>
                  <a:spcPts val="0"/>
                </a:spcAft>
                <a:defRPr/>
              </a:pP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sp>
          <p:nvSpPr>
            <p:cNvPr id="51" name="Rectangle 50"/>
            <p:cNvSpPr/>
            <p:nvPr/>
          </p:nvSpPr>
          <p:spPr>
            <a:xfrm>
              <a:off x="12380775" y="6096576"/>
              <a:ext cx="1710081" cy="640932"/>
            </a:xfrm>
            <a:prstGeom prst="rect">
              <a:avLst/>
            </a:prstGeom>
          </p:spPr>
          <p:txBody>
            <a:bodyPr wrap="square" anchor="ctr">
              <a:spAutoFit/>
            </a:bodyPr>
            <a:lstStyle/>
            <a:p>
              <a:pPr lvl="0" eaLnBrk="0" hangingPunct="0"/>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Nhập</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tên</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đăng</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nhập</a:t>
              </a:r>
              <a:endParaRPr lang="en-US" sz="1000" dirty="0">
                <a:ln w="0">
                  <a:solidFill>
                    <a:srgbClr val="FF0000"/>
                  </a:solidFill>
                </a:ln>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sp>
          <p:nvSpPr>
            <p:cNvPr id="52" name="Rectangle 51"/>
            <p:cNvSpPr/>
            <p:nvPr/>
          </p:nvSpPr>
          <p:spPr>
            <a:xfrm>
              <a:off x="12380775" y="6633515"/>
              <a:ext cx="1710081" cy="394419"/>
            </a:xfrm>
            <a:prstGeom prst="rect">
              <a:avLst/>
            </a:prstGeom>
          </p:spPr>
          <p:txBody>
            <a:bodyPr wrap="square" anchor="ctr">
              <a:spAutoFit/>
            </a:bodyPr>
            <a:lstStyle/>
            <a:p>
              <a:pPr lvl="0" eaLnBrk="0" hangingPunct="0"/>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Nhập</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Email</a:t>
              </a:r>
              <a:endParaRPr lang="en-US" sz="1000" dirty="0">
                <a:ln w="0">
                  <a:solidFill>
                    <a:srgbClr val="FF0000"/>
                  </a:solidFill>
                </a:ln>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sp>
          <p:nvSpPr>
            <p:cNvPr id="66" name="Rectangle 65"/>
            <p:cNvSpPr/>
            <p:nvPr/>
          </p:nvSpPr>
          <p:spPr>
            <a:xfrm>
              <a:off x="12380775" y="6879857"/>
              <a:ext cx="1414640" cy="640932"/>
            </a:xfrm>
            <a:prstGeom prst="rect">
              <a:avLst/>
            </a:prstGeom>
          </p:spPr>
          <p:txBody>
            <a:bodyPr wrap="square" anchor="ctr">
              <a:spAutoFit/>
            </a:bodyPr>
            <a:lstStyle/>
            <a:p>
              <a:pPr lvl="0" eaLnBrk="0" hangingPunct="0"/>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Nhập</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mật</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khẩu</a:t>
              </a:r>
              <a:endParaRPr lang="en-US" sz="1000" dirty="0">
                <a:ln w="0">
                  <a:solidFill>
                    <a:srgbClr val="FF0000"/>
                  </a:solidFill>
                </a:ln>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sp>
          <p:nvSpPr>
            <p:cNvPr id="70" name="Rectangle 69"/>
            <p:cNvSpPr/>
            <p:nvPr/>
          </p:nvSpPr>
          <p:spPr>
            <a:xfrm>
              <a:off x="12380775" y="7686173"/>
              <a:ext cx="1414640" cy="394419"/>
            </a:xfrm>
            <a:prstGeom prst="rect">
              <a:avLst/>
            </a:prstGeom>
          </p:spPr>
          <p:txBody>
            <a:bodyPr wrap="square" anchor="ctr">
              <a:spAutoFit/>
            </a:bodyPr>
            <a:lstStyle/>
            <a:p>
              <a:pPr lvl="0" eaLnBrk="0" hangingPunct="0"/>
              <a:r>
                <a:rPr lang="en-US" sz="1000" dirty="0">
                  <a:ln w="0">
                    <a:solidFill>
                      <a:srgbClr val="FF0000"/>
                    </a:solidFill>
                  </a:ln>
                  <a:solidFill>
                    <a:schemeClr val="accent1"/>
                  </a:solidFill>
                  <a:effectLst>
                    <a:outerShdw blurRad="38100" dist="25400" dir="5400000" algn="ctr" rotWithShape="0">
                      <a:srgbClr val="6E747A">
                        <a:alpha val="43000"/>
                      </a:srgbClr>
                    </a:outerShdw>
                  </a:effectLst>
                </a:rPr>
                <a:t>Click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đăng</a:t>
              </a:r>
              <a:r>
                <a:rPr lang="en-US" sz="1000" dirty="0">
                  <a:ln w="0">
                    <a:solidFill>
                      <a:srgbClr val="FF0000"/>
                    </a:solidFill>
                  </a:ln>
                  <a:solidFill>
                    <a:schemeClr val="accent1"/>
                  </a:solidFill>
                  <a:effectLst>
                    <a:outerShdw blurRad="38100" dist="25400" dir="5400000" algn="ctr" rotWithShape="0">
                      <a:srgbClr val="6E747A">
                        <a:alpha val="43000"/>
                      </a:srgbClr>
                    </a:outerShdw>
                  </a:effectLst>
                </a:rPr>
                <a:t> </a:t>
              </a:r>
              <a:r>
                <a:rPr lang="en-US" sz="1000" dirty="0" err="1">
                  <a:ln w="0">
                    <a:solidFill>
                      <a:srgbClr val="FF0000"/>
                    </a:solidFill>
                  </a:ln>
                  <a:solidFill>
                    <a:schemeClr val="accent1"/>
                  </a:solidFill>
                  <a:effectLst>
                    <a:outerShdw blurRad="38100" dist="25400" dir="5400000" algn="ctr" rotWithShape="0">
                      <a:srgbClr val="6E747A">
                        <a:alpha val="43000"/>
                      </a:srgbClr>
                    </a:outerShdw>
                  </a:effectLst>
                </a:rPr>
                <a:t>ký</a:t>
              </a:r>
              <a:endParaRPr lang="en-US" sz="1000" dirty="0">
                <a:ln w="0">
                  <a:solidFill>
                    <a:srgbClr val="FF0000"/>
                  </a:solidFill>
                </a:ln>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2624" y="3257760"/>
            <a:ext cx="5514975" cy="2442033"/>
          </a:xfrm>
          <a:prstGeom prst="rect">
            <a:avLst/>
          </a:prstGeom>
        </p:spPr>
      </p:pic>
      <p:sp>
        <p:nvSpPr>
          <p:cNvPr id="7" name="Arrow: Down 6"/>
          <p:cNvSpPr/>
          <p:nvPr/>
        </p:nvSpPr>
        <p:spPr>
          <a:xfrm rot="5400000">
            <a:off x="7419547" y="3832148"/>
            <a:ext cx="130706" cy="3832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rot="5400000">
            <a:off x="7419547" y="4087171"/>
            <a:ext cx="130706" cy="3832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rot="5400000">
            <a:off x="7419547" y="4321121"/>
            <a:ext cx="130706" cy="3832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rot="5400000">
            <a:off x="7419547" y="4742671"/>
            <a:ext cx="130706" cy="3832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3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1000"/>
                                        <p:tgtEl>
                                          <p:spTgt spid="50"/>
                                        </p:tgtEl>
                                      </p:cBhvr>
                                    </p:animEffect>
                                    <p:anim calcmode="lin" valueType="num">
                                      <p:cBhvr>
                                        <p:cTn id="50" dur="1000" fill="hold"/>
                                        <p:tgtEl>
                                          <p:spTgt spid="50"/>
                                        </p:tgtEl>
                                        <p:attrNameLst>
                                          <p:attrName>ppt_x</p:attrName>
                                        </p:attrNameLst>
                                      </p:cBhvr>
                                      <p:tavLst>
                                        <p:tav tm="0">
                                          <p:val>
                                            <p:strVal val="#ppt_x"/>
                                          </p:val>
                                        </p:tav>
                                        <p:tav tm="100000">
                                          <p:val>
                                            <p:strVal val="#ppt_x"/>
                                          </p:val>
                                        </p:tav>
                                      </p:tavLst>
                                    </p:anim>
                                    <p:anim calcmode="lin" valueType="num">
                                      <p:cBhvr>
                                        <p:cTn id="5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8"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62468" y="3732732"/>
              <a:ext cx="11490913" cy="2169306"/>
            </a:xfrm>
            <a:prstGeom prst="rect">
              <a:avLst/>
            </a:prstGeom>
          </p:spPr>
          <p:txBody>
            <a:bodyPr wrap="square" anchor="ctr">
              <a:spAutoFit/>
            </a:bodyPr>
            <a:lstStyle/>
            <a:p>
              <a:pPr eaLnBrk="0" hangingPunct="0"/>
              <a:r>
                <a:rPr lang="en-US" sz="1400" dirty="0"/>
                <a:t>2. Download &amp; </a:t>
              </a:r>
              <a:r>
                <a:rPr lang="en-US" sz="1400" dirty="0" err="1"/>
                <a:t>cài</a:t>
              </a:r>
              <a:r>
                <a:rPr lang="en-US" sz="1400" dirty="0"/>
                <a:t> </a:t>
              </a:r>
              <a:r>
                <a:rPr lang="en-US" sz="1400" dirty="0" err="1"/>
                <a:t>đặt</a:t>
              </a:r>
              <a:r>
                <a:rPr lang="en-US" sz="1400" dirty="0"/>
                <a:t> GitHub Desktop</a:t>
              </a:r>
            </a:p>
            <a:p>
              <a:pPr marL="171450" lvl="0" indent="-171450" eaLnBrk="0" hangingPunct="0">
                <a:buFont typeface="Arial" panose="020B0604020202020204" pitchFamily="34" charset="0"/>
                <a:buChar char="•"/>
              </a:pPr>
              <a:r>
                <a:rPr lang="en-US" altLang="en-US" sz="1000" b="1" dirty="0">
                  <a:solidFill>
                    <a:srgbClr val="000000"/>
                  </a:solidFill>
                  <a:latin typeface="Arial" panose="020B0604020202020204" pitchFamily="34" charset="0"/>
                  <a:cs typeface="Arial" panose="020B0604020202020204" pitchFamily="34" charset="0"/>
                </a:rPr>
                <a:t>GitHub Desktop</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về</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bản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chất</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là</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một</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công</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cụ</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trực</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quan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cho</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phép</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bạn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quản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lý</a:t>
              </a:r>
              <a:r>
                <a:rPr lang="en-US" altLang="en-US" sz="1000" dirty="0">
                  <a:solidFill>
                    <a:srgbClr val="000000"/>
                  </a:solidFill>
                  <a:latin typeface="Arial" panose="020B0604020202020204" pitchFamily="34" charset="0"/>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Local Repository</a:t>
              </a:r>
              <a:r>
                <a:rPr lang="en-US" altLang="en-US" sz="1000" dirty="0">
                  <a:solidFill>
                    <a:srgbClr val="000000"/>
                  </a:solidFill>
                  <a:latin typeface="Arial" panose="020B0604020202020204" pitchFamily="34" charset="0"/>
                  <a:cs typeface="Arial" panose="020B0604020202020204" pitchFamily="34" charset="0"/>
                </a:rPr>
                <a:t> (Kho </a:t>
              </a:r>
              <a:r>
                <a:rPr lang="en-US" altLang="en-US" sz="1000" dirty="0" err="1">
                  <a:solidFill>
                    <a:srgbClr val="000000"/>
                  </a:solidFill>
                  <a:latin typeface="Arial" panose="020B0604020202020204" pitchFamily="34" charset="0"/>
                  <a:cs typeface="Arial" panose="020B0604020202020204" pitchFamily="34" charset="0"/>
                </a:rPr>
                <a:t>chứa</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địa</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phương</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trên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máy</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tính</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của</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bạn</a:t>
              </a:r>
              <a:r>
                <a:rPr lang="en-US" altLang="en-US" sz="1000" dirty="0">
                  <a:solidFill>
                    <a:srgbClr val="000000"/>
                  </a:solidFill>
                  <a:latin typeface="Arial" panose="020B0604020202020204" pitchFamily="34" charset="0"/>
                  <a:cs typeface="Arial" panose="020B0604020202020204" pitchFamily="34" charset="0"/>
                </a:rPr>
                <a:t>.</a:t>
              </a:r>
            </a:p>
            <a:p>
              <a:pPr lvl="1" indent="-457200" eaLnBrk="0" hangingPunct="0">
                <a:buFont typeface="Arial" panose="020B0604020202020204" pitchFamily="34" charset="0"/>
                <a:buChar char="•"/>
              </a:pPr>
              <a:r>
                <a:rPr lang="en-US" altLang="en-US" sz="1000" dirty="0" err="1">
                  <a:solidFill>
                    <a:srgbClr val="000000"/>
                  </a:solidFill>
                  <a:latin typeface="Arial" panose="020B0604020202020204" pitchFamily="34" charset="0"/>
                  <a:cs typeface="Arial" panose="020B0604020202020204" pitchFamily="34" charset="0"/>
                </a:rPr>
                <a:t>Để</a:t>
              </a:r>
              <a:r>
                <a:rPr lang="en-US" altLang="en-US" sz="1000" dirty="0">
                  <a:solidFill>
                    <a:srgbClr val="000000"/>
                  </a:solidFill>
                  <a:latin typeface="Arial" panose="020B0604020202020204" pitchFamily="34" charset="0"/>
                  <a:cs typeface="Arial" panose="020B0604020202020204" pitchFamily="34" charset="0"/>
                </a:rPr>
                <a:t> download GitHub Desktop </a:t>
              </a:r>
              <a:r>
                <a:rPr lang="en-US" altLang="en-US" sz="1000" dirty="0" err="1">
                  <a:solidFill>
                    <a:srgbClr val="000000"/>
                  </a:solidFill>
                  <a:latin typeface="Arial" panose="020B0604020202020204" pitchFamily="34" charset="0"/>
                  <a:cs typeface="Arial" panose="020B0604020202020204" pitchFamily="34" charset="0"/>
                </a:rPr>
                <a:t>bạn</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vào</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địa</a:t>
              </a:r>
              <a:r>
                <a:rPr lang="en-US" altLang="en-US" sz="1000" dirty="0">
                  <a:solidFill>
                    <a:srgbClr val="000000"/>
                  </a:solidFill>
                  <a:latin typeface="Arial" panose="020B0604020202020204" pitchFamily="34" charset="0"/>
                  <a:cs typeface="Arial" panose="020B0604020202020204" pitchFamily="34" charset="0"/>
                </a:rPr>
                <a:t> </a:t>
              </a:r>
              <a:r>
                <a:rPr lang="en-US" altLang="en-US" sz="1000" dirty="0" err="1">
                  <a:solidFill>
                    <a:srgbClr val="000000"/>
                  </a:solidFill>
                  <a:latin typeface="Arial" panose="020B0604020202020204" pitchFamily="34" charset="0"/>
                  <a:cs typeface="Arial" panose="020B0604020202020204" pitchFamily="34" charset="0"/>
                </a:rPr>
                <a:t>chỉ</a:t>
              </a:r>
              <a:r>
                <a:rPr lang="en-US" altLang="en-US" sz="1000" dirty="0">
                  <a:solidFill>
                    <a:srgbClr val="000000"/>
                  </a:solidFill>
                  <a:latin typeface="Arial" panose="020B0604020202020204" pitchFamily="34" charset="0"/>
                  <a:cs typeface="Arial" panose="020B0604020202020204" pitchFamily="34" charset="0"/>
                </a:rPr>
                <a:t>:</a:t>
              </a:r>
            </a:p>
            <a:p>
              <a:pPr lvl="2" indent="-914400" eaLnBrk="0" hangingPunct="0">
                <a:buFontTx/>
                <a:buChar char="•"/>
              </a:pPr>
              <a:r>
                <a:rPr lang="en-US" altLang="en-US" sz="1000" dirty="0">
                  <a:solidFill>
                    <a:srgbClr val="4C6B87"/>
                  </a:solidFill>
                  <a:latin typeface="Arial" panose="020B0604020202020204" pitchFamily="34" charset="0"/>
                  <a:cs typeface="Arial" panose="020B0604020202020204" pitchFamily="34" charset="0"/>
                  <a:hlinkClick r:id="rId3"/>
                </a:rPr>
                <a:t>https://windows.github.com/</a:t>
              </a:r>
              <a:endParaRPr lang="en-US" altLang="en-US" sz="1000" dirty="0">
                <a:solidFill>
                  <a:srgbClr val="000000"/>
                </a:solidFill>
                <a:latin typeface="Arial" panose="020B0604020202020204" pitchFamily="34" charset="0"/>
                <a:cs typeface="Arial" panose="020B0604020202020204" pitchFamily="34" charset="0"/>
              </a:endParaRPr>
            </a:p>
            <a:p>
              <a:pPr eaLnBrk="0" hangingPunct="0"/>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4"/>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257760"/>
            <a:ext cx="4114800" cy="2375282"/>
          </a:xfrm>
          <a:prstGeom prst="rect">
            <a:avLst/>
          </a:prstGeom>
        </p:spPr>
      </p:pic>
    </p:spTree>
    <p:extLst>
      <p:ext uri="{BB962C8B-B14F-4D97-AF65-F5344CB8AC3E}">
        <p14:creationId xmlns:p14="http://schemas.microsoft.com/office/powerpoint/2010/main" val="293126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62468" y="3836507"/>
              <a:ext cx="11490913" cy="838141"/>
            </a:xfrm>
            <a:prstGeom prst="rect">
              <a:avLst/>
            </a:prstGeom>
          </p:spPr>
          <p:txBody>
            <a:bodyPr wrap="square" anchor="ctr">
              <a:spAutoFit/>
            </a:bodyPr>
            <a:lstStyle/>
            <a:p>
              <a:pPr eaLnBrk="0" hangingPunct="0"/>
              <a:r>
                <a:rPr lang="vi-VN" sz="1400" dirty="0"/>
                <a:t> </a:t>
              </a:r>
              <a:r>
                <a:rPr lang="en-US" sz="1400" dirty="0"/>
                <a:t>Sau </a:t>
              </a:r>
              <a:r>
                <a:rPr lang="en-US" sz="1400" dirty="0" err="1"/>
                <a:t>khi</a:t>
              </a:r>
              <a:r>
                <a:rPr lang="en-US" sz="1400" dirty="0"/>
                <a:t> download </a:t>
              </a:r>
              <a:r>
                <a:rPr lang="en-US" sz="1400" dirty="0" err="1"/>
                <a:t>xong</a:t>
              </a:r>
              <a:r>
                <a:rPr lang="en-US" sz="1400" dirty="0"/>
                <a:t>, </a:t>
              </a:r>
              <a:r>
                <a:rPr lang="en-US" sz="1400" dirty="0" err="1"/>
                <a:t>bạn</a:t>
              </a:r>
              <a:r>
                <a:rPr lang="en-US" sz="1400" dirty="0"/>
                <a:t> </a:t>
              </a:r>
              <a:r>
                <a:rPr lang="en-US" sz="1400" dirty="0" err="1"/>
                <a:t>cần</a:t>
              </a:r>
              <a:r>
                <a:rPr lang="en-US" sz="1400" dirty="0"/>
                <a:t> </a:t>
              </a:r>
              <a:r>
                <a:rPr lang="en-US" sz="1400" dirty="0" err="1"/>
                <a:t>cài</a:t>
              </a:r>
              <a:r>
                <a:rPr lang="en-US" sz="1400" dirty="0"/>
                <a:t> </a:t>
              </a:r>
              <a:r>
                <a:rPr lang="en-US" sz="1400" dirty="0" err="1"/>
                <a:t>đặt</a:t>
              </a:r>
              <a:r>
                <a:rPr lang="en-US" sz="1400" dirty="0"/>
                <a:t> </a:t>
              </a:r>
              <a:r>
                <a:rPr lang="en-US" sz="1400" b="1" dirty="0"/>
                <a:t>GitHub Desktop</a:t>
              </a:r>
              <a:r>
                <a:rPr lang="en-US" sz="1400" dirty="0"/>
                <a:t> </a:t>
              </a:r>
              <a:r>
                <a:rPr lang="en-US" sz="1400" dirty="0" err="1"/>
                <a:t>vào</a:t>
              </a:r>
              <a:r>
                <a:rPr lang="en-US" sz="1400" dirty="0"/>
                <a:t> </a:t>
              </a:r>
              <a:r>
                <a:rPr lang="en-US" sz="1400" dirty="0" err="1"/>
                <a:t>máy</a:t>
              </a:r>
              <a:r>
                <a:rPr lang="en-US" sz="1400" dirty="0"/>
                <a:t> </a:t>
              </a:r>
              <a:r>
                <a:rPr lang="en-US" sz="1400" dirty="0" err="1"/>
                <a:t>tính</a:t>
              </a:r>
              <a:r>
                <a:rPr lang="en-US" sz="1400" dirty="0"/>
                <a:t>:</a:t>
              </a:r>
              <a:endParaRPr lang="en-US" sz="1400" dirty="0">
                <a:solidFill>
                  <a:schemeClr val="tx1">
                    <a:lumMod val="65000"/>
                    <a:lumOff val="35000"/>
                  </a:schemeClr>
                </a:solidFill>
                <a:latin typeface="Arial" pitchFamily="34" charset="0"/>
                <a:cs typeface="Arial" pitchFamily="34" charset="0"/>
              </a:endParaRPr>
            </a:p>
            <a:p>
              <a:pPr fontAlgn="auto">
                <a:spcBef>
                  <a:spcPts val="0"/>
                </a:spcBef>
                <a:spcAft>
                  <a:spcPts val="0"/>
                </a:spcAft>
                <a:defRPr/>
              </a:pPr>
              <a:r>
                <a:rPr lang="en-US" sz="1400" b="1" dirty="0"/>
                <a:t> 	</a:t>
              </a:r>
              <a:endParaRPr lang="en-US" sz="1400" dirty="0">
                <a:solidFill>
                  <a:schemeClr val="tx1">
                    <a:lumMod val="65000"/>
                    <a:lumOff val="35000"/>
                  </a:schemeClr>
                </a:solidFill>
                <a:latin typeface="Arial" pitchFamily="34" charset="0"/>
                <a:cs typeface="Arial" pitchFamily="34" charset="0"/>
              </a:endParaRP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838703"/>
            <a:ext cx="2676525" cy="2962021"/>
          </a:xfrm>
          <a:prstGeom prst="rect">
            <a:avLst/>
          </a:prstGeom>
        </p:spPr>
      </p:pic>
    </p:spTree>
    <p:extLst>
      <p:ext uri="{BB962C8B-B14F-4D97-AF65-F5344CB8AC3E}">
        <p14:creationId xmlns:p14="http://schemas.microsoft.com/office/powerpoint/2010/main" val="29751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9" name="Group 68"/>
          <p:cNvGrpSpPr/>
          <p:nvPr/>
        </p:nvGrpSpPr>
        <p:grpSpPr>
          <a:xfrm>
            <a:off x="26455" y="1988129"/>
            <a:ext cx="8631639" cy="4146871"/>
            <a:chOff x="165441" y="3156173"/>
            <a:chExt cx="13826934" cy="6642830"/>
          </a:xfrm>
        </p:grpSpPr>
        <p:sp>
          <p:nvSpPr>
            <p:cNvPr id="53" name="Rectangle 52"/>
            <p:cNvSpPr/>
            <p:nvPr/>
          </p:nvSpPr>
          <p:spPr bwMode="auto">
            <a:xfrm>
              <a:off x="801402" y="3306765"/>
              <a:ext cx="13190973" cy="6492238"/>
            </a:xfrm>
            <a:prstGeom prst="rect">
              <a:avLst/>
            </a:prstGeom>
            <a:solidFill>
              <a:schemeClr val="tx2"/>
            </a:solidFill>
            <a:ln>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solidFill>
                  <a:schemeClr val="accent2">
                    <a:lumMod val="60000"/>
                    <a:lumOff val="40000"/>
                  </a:schemeClr>
                </a:solidFill>
              </a:endParaRPr>
            </a:p>
          </p:txBody>
        </p:sp>
        <p:sp>
          <p:nvSpPr>
            <p:cNvPr id="54" name="Rectangle 53"/>
            <p:cNvSpPr/>
            <p:nvPr/>
          </p:nvSpPr>
          <p:spPr bwMode="auto">
            <a:xfrm>
              <a:off x="931702" y="3428997"/>
              <a:ext cx="12863713" cy="6185468"/>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5" name="Group 6"/>
            <p:cNvGrpSpPr>
              <a:grpSpLocks/>
            </p:cNvGrpSpPr>
            <p:nvPr/>
          </p:nvGrpSpPr>
          <p:grpSpPr bwMode="auto">
            <a:xfrm>
              <a:off x="165441" y="3156173"/>
              <a:ext cx="2305050" cy="1520825"/>
              <a:chOff x="1452228" y="1323941"/>
              <a:chExt cx="2001014" cy="1320522"/>
            </a:xfrm>
          </p:grpSpPr>
          <p:sp>
            <p:nvSpPr>
              <p:cNvPr id="56" name="Right Triangle 55"/>
              <p:cNvSpPr/>
              <p:nvPr/>
            </p:nvSpPr>
            <p:spPr>
              <a:xfrm flipH="1">
                <a:off x="1838099" y="249283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Right Triangle 56"/>
              <p:cNvSpPr/>
              <p:nvPr/>
            </p:nvSpPr>
            <p:spPr>
              <a:xfrm flipH="1">
                <a:off x="3173488" y="132394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rapezoid 2"/>
              <p:cNvSpPr/>
              <p:nvPr/>
            </p:nvSpPr>
            <p:spPr>
              <a:xfrm rot="19191503">
                <a:off x="1452228" y="1589976"/>
                <a:ext cx="2001014" cy="464527"/>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7" name="Rectangle 66"/>
            <p:cNvSpPr/>
            <p:nvPr/>
          </p:nvSpPr>
          <p:spPr>
            <a:xfrm>
              <a:off x="1643550" y="3904997"/>
              <a:ext cx="11490913" cy="1183258"/>
            </a:xfrm>
            <a:prstGeom prst="rect">
              <a:avLst/>
            </a:prstGeom>
          </p:spPr>
          <p:txBody>
            <a:bodyPr wrap="square" anchor="ctr">
              <a:spAutoFit/>
            </a:bodyPr>
            <a:lstStyle/>
            <a:p>
              <a:pPr marL="285750" indent="-285750" eaLnBrk="0" hangingPunct="0">
                <a:buFont typeface="Arial" panose="020B0604020202020204" pitchFamily="34" charset="0"/>
                <a:buChar char="•"/>
              </a:pPr>
              <a:r>
                <a:rPr lang="vi-VN" sz="1400" dirty="0"/>
                <a:t> Bộ cài đặt sẽ download và cài đặt thư viện bắt buộc </a:t>
              </a:r>
              <a:r>
                <a:rPr lang="vi-VN" sz="1400" b="1" dirty="0"/>
                <a:t>Microsoft .Net</a:t>
              </a:r>
              <a:r>
                <a:rPr lang="vi-VN" sz="1400" dirty="0"/>
                <a:t>.</a:t>
              </a:r>
              <a:endParaRPr lang="en-US" sz="1400" dirty="0"/>
            </a:p>
            <a:p>
              <a:pPr marL="285750" indent="-285750" eaLnBrk="0" hangingPunct="0">
                <a:buFont typeface="Arial" panose="020B0604020202020204" pitchFamily="34" charset="0"/>
                <a:buChar char="•"/>
              </a:pPr>
              <a:r>
                <a:rPr lang="vi-VN" sz="1400" dirty="0"/>
                <a:t>Chờ cho tới khi tiến trình download hoàn thành. Gói thư viện </a:t>
              </a:r>
              <a:r>
                <a:rPr lang="vi-VN" sz="1400" b="1" dirty="0"/>
                <a:t>.Net</a:t>
              </a:r>
              <a:r>
                <a:rPr lang="vi-VN" sz="1400" dirty="0"/>
                <a:t> sẽ được cài đặt vào máy tính của bạ</a:t>
              </a:r>
              <a:r>
                <a:rPr lang="en-US" sz="1400" dirty="0"/>
                <a:t>n</a:t>
              </a:r>
            </a:p>
          </p:txBody>
        </p:sp>
        <p:sp>
          <p:nvSpPr>
            <p:cNvPr id="68" name="Rectangle 67"/>
            <p:cNvSpPr/>
            <p:nvPr/>
          </p:nvSpPr>
          <p:spPr>
            <a:xfrm rot="19126099">
              <a:off x="359856" y="3546196"/>
              <a:ext cx="1914939" cy="345118"/>
            </a:xfrm>
            <a:prstGeom prst="rect">
              <a:avLst/>
            </a:prstGeom>
          </p:spPr>
          <p:txBody>
            <a:bodyPr wrap="square" anchor="ctr">
              <a:spAutoFit/>
            </a:bodyPr>
            <a:lstStyle/>
            <a:p>
              <a:pPr algn="ctr" fontAlgn="auto">
                <a:spcBef>
                  <a:spcPts val="0"/>
                </a:spcBef>
                <a:spcAft>
                  <a:spcPts val="0"/>
                </a:spcAft>
                <a:defRPr/>
              </a:pPr>
              <a:r>
                <a:rPr lang="en-US" sz="800" b="1" dirty="0" err="1">
                  <a:solidFill>
                    <a:schemeClr val="tx1">
                      <a:lumMod val="50000"/>
                      <a:lumOff val="50000"/>
                    </a:schemeClr>
                  </a:solidFill>
                  <a:latin typeface="Arial" pitchFamily="34" charset="0"/>
                  <a:cs typeface="Arial" pitchFamily="34" charset="0"/>
                </a:rPr>
                <a:t>Câu</a:t>
              </a:r>
              <a:r>
                <a:rPr lang="en-US" sz="800" b="1" dirty="0">
                  <a:solidFill>
                    <a:schemeClr val="tx1">
                      <a:lumMod val="50000"/>
                      <a:lumOff val="50000"/>
                    </a:schemeClr>
                  </a:solidFill>
                  <a:latin typeface="Arial" pitchFamily="34" charset="0"/>
                  <a:cs typeface="Arial" pitchFamily="34" charset="0"/>
                </a:rPr>
                <a:t> </a:t>
              </a:r>
              <a:r>
                <a:rPr lang="en-US" sz="800" b="1" dirty="0" err="1">
                  <a:solidFill>
                    <a:schemeClr val="tx1">
                      <a:lumMod val="50000"/>
                      <a:lumOff val="50000"/>
                    </a:schemeClr>
                  </a:solidFill>
                  <a:latin typeface="Arial" pitchFamily="34" charset="0"/>
                  <a:cs typeface="Arial" pitchFamily="34" charset="0"/>
                </a:rPr>
                <a:t>hỏi</a:t>
              </a:r>
              <a:r>
                <a:rPr lang="en-US" sz="800" b="1" dirty="0">
                  <a:solidFill>
                    <a:schemeClr val="tx1">
                      <a:lumMod val="50000"/>
                      <a:lumOff val="50000"/>
                    </a:schemeClr>
                  </a:solidFill>
                  <a:latin typeface="Arial" pitchFamily="34" charset="0"/>
                  <a:cs typeface="Arial" pitchFamily="34" charset="0"/>
                </a:rPr>
                <a:t> 3-How ?</a:t>
              </a:r>
            </a:p>
          </p:txBody>
        </p:sp>
      </p:grpSp>
      <p:grpSp>
        <p:nvGrpSpPr>
          <p:cNvPr id="25" name="Group 24"/>
          <p:cNvGrpSpPr/>
          <p:nvPr/>
        </p:nvGrpSpPr>
        <p:grpSpPr>
          <a:xfrm>
            <a:off x="-228600" y="279072"/>
            <a:ext cx="8886695" cy="1748334"/>
            <a:chOff x="1295400" y="4379416"/>
            <a:chExt cx="8886695" cy="1748334"/>
          </a:xfrm>
        </p:grpSpPr>
        <p:grpSp>
          <p:nvGrpSpPr>
            <p:cNvPr id="26" name="Group 63"/>
            <p:cNvGrpSpPr>
              <a:grpSpLocks/>
            </p:cNvGrpSpPr>
            <p:nvPr/>
          </p:nvGrpSpPr>
          <p:grpSpPr bwMode="auto">
            <a:xfrm>
              <a:off x="1295400" y="4379416"/>
              <a:ext cx="8886695" cy="1748334"/>
              <a:chOff x="1728357" y="1304449"/>
              <a:chExt cx="7714543" cy="1518067"/>
            </a:xfrm>
          </p:grpSpPr>
          <p:grpSp>
            <p:nvGrpSpPr>
              <p:cNvPr id="39" name="Group 67"/>
              <p:cNvGrpSpPr>
                <a:grpSpLocks/>
              </p:cNvGrpSpPr>
              <p:nvPr/>
            </p:nvGrpSpPr>
            <p:grpSpPr bwMode="auto">
              <a:xfrm>
                <a:off x="1803761" y="1455127"/>
                <a:ext cx="7639139" cy="1367389"/>
                <a:chOff x="1803761" y="1455127"/>
                <a:chExt cx="7639139" cy="1367389"/>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7156408"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6943556"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27" name="Group 26"/>
            <p:cNvGrpSpPr/>
            <p:nvPr/>
          </p:nvGrpSpPr>
          <p:grpSpPr>
            <a:xfrm>
              <a:off x="9123619" y="5057774"/>
              <a:ext cx="617269" cy="455157"/>
              <a:chOff x="6314109" y="2278856"/>
              <a:chExt cx="235744" cy="173831"/>
            </a:xfrm>
            <a:solidFill>
              <a:schemeClr val="tx2"/>
            </a:solidFill>
          </p:grpSpPr>
          <p:sp>
            <p:nvSpPr>
              <p:cNvPr id="37" name="Frame 36"/>
              <p:cNvSpPr/>
              <p:nvPr/>
            </p:nvSpPr>
            <p:spPr>
              <a:xfrm>
                <a:off x="6330178"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Freeform 90"/>
              <p:cNvSpPr/>
              <p:nvPr/>
            </p:nvSpPr>
            <p:spPr>
              <a:xfrm>
                <a:off x="6314109"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8" name="Rectangle 27"/>
            <p:cNvSpPr/>
            <p:nvPr/>
          </p:nvSpPr>
          <p:spPr>
            <a:xfrm>
              <a:off x="4930764" y="5112643"/>
              <a:ext cx="3206750" cy="307777"/>
            </a:xfrm>
            <a:prstGeom prst="rect">
              <a:avLst/>
            </a:prstGeom>
          </p:spPr>
          <p:txBody>
            <a:bodyPr anchor="ctr">
              <a:spAutoFit/>
            </a:bodyPr>
            <a:lstStyle/>
            <a:p>
              <a:pPr fontAlgn="auto">
                <a:spcBef>
                  <a:spcPts val="0"/>
                </a:spcBef>
                <a:spcAft>
                  <a:spcPts val="0"/>
                </a:spcAft>
                <a:defRPr/>
              </a:pPr>
              <a:r>
                <a:rPr lang="en-US" sz="1400" dirty="0" err="1">
                  <a:solidFill>
                    <a:schemeClr val="tx1">
                      <a:lumMod val="65000"/>
                      <a:lumOff val="35000"/>
                    </a:schemeClr>
                  </a:solidFill>
                  <a:latin typeface="Arial" pitchFamily="34" charset="0"/>
                  <a:cs typeface="Arial" pitchFamily="34" charset="0"/>
                </a:rPr>
                <a:t>Sử</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dụng</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Github</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như</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thế</a:t>
              </a:r>
              <a:r>
                <a:rPr lang="en-US" sz="1400" dirty="0">
                  <a:solidFill>
                    <a:schemeClr val="tx1">
                      <a:lumMod val="65000"/>
                      <a:lumOff val="35000"/>
                    </a:schemeClr>
                  </a:solidFill>
                  <a:latin typeface="Arial" pitchFamily="34" charset="0"/>
                  <a:cs typeface="Arial" pitchFamily="34" charset="0"/>
                </a:rPr>
                <a:t> </a:t>
              </a:r>
              <a:r>
                <a:rPr lang="en-US" sz="1400" dirty="0" err="1">
                  <a:solidFill>
                    <a:schemeClr val="tx1">
                      <a:lumMod val="65000"/>
                      <a:lumOff val="35000"/>
                    </a:schemeClr>
                  </a:solidFill>
                  <a:latin typeface="Arial" pitchFamily="34" charset="0"/>
                  <a:cs typeface="Arial" pitchFamily="34" charset="0"/>
                </a:rPr>
                <a:t>nào</a:t>
              </a:r>
              <a:r>
                <a:rPr lang="en-US" sz="1400" dirty="0">
                  <a:solidFill>
                    <a:schemeClr val="tx1">
                      <a:lumMod val="65000"/>
                      <a:lumOff val="35000"/>
                    </a:schemeClr>
                  </a:solidFill>
                  <a:latin typeface="Arial" pitchFamily="34" charset="0"/>
                  <a:cs typeface="Arial" pitchFamily="34" charset="0"/>
                </a:rPr>
                <a:t> ?</a:t>
              </a:r>
            </a:p>
          </p:txBody>
        </p:sp>
        <p:sp>
          <p:nvSpPr>
            <p:cNvPr id="36" name="Rectangle 35"/>
            <p:cNvSpPr/>
            <p:nvPr/>
          </p:nvSpPr>
          <p:spPr>
            <a:xfrm rot="19126099">
              <a:off x="1512933" y="4819851"/>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Câu</a:t>
              </a:r>
              <a:r>
                <a:rPr lang="en-US" sz="1600" b="1" dirty="0">
                  <a:solidFill>
                    <a:schemeClr val="tx1">
                      <a:lumMod val="50000"/>
                      <a:lumOff val="50000"/>
                    </a:schemeClr>
                  </a:solidFill>
                  <a:latin typeface="Arial" pitchFamily="34" charset="0"/>
                  <a:cs typeface="Arial" pitchFamily="34" charset="0"/>
                </a:rPr>
                <a:t> </a:t>
              </a:r>
              <a:r>
                <a:rPr lang="en-US" sz="1600" b="1" dirty="0" err="1">
                  <a:solidFill>
                    <a:schemeClr val="tx1">
                      <a:lumMod val="50000"/>
                      <a:lumOff val="50000"/>
                    </a:schemeClr>
                  </a:solidFill>
                  <a:latin typeface="Arial" pitchFamily="34" charset="0"/>
                  <a:cs typeface="Arial" pitchFamily="34" charset="0"/>
                </a:rPr>
                <a:t>hỏi</a:t>
              </a:r>
              <a:r>
                <a:rPr lang="en-US" sz="1600" b="1" dirty="0">
                  <a:solidFill>
                    <a:schemeClr val="tx1">
                      <a:lumMod val="50000"/>
                      <a:lumOff val="50000"/>
                    </a:schemeClr>
                  </a:solidFill>
                  <a:latin typeface="Arial" pitchFamily="34" charset="0"/>
                  <a:cs typeface="Arial" pitchFamily="34" charset="0"/>
                </a:rPr>
                <a:t> 3-How ?</a:t>
              </a: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763725"/>
            <a:ext cx="3296191" cy="12483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6177" y="3763725"/>
            <a:ext cx="3296191" cy="1248371"/>
          </a:xfrm>
          <a:prstGeom prst="rect">
            <a:avLst/>
          </a:prstGeom>
        </p:spPr>
      </p:pic>
    </p:spTree>
    <p:extLst>
      <p:ext uri="{BB962C8B-B14F-4D97-AF65-F5344CB8AC3E}">
        <p14:creationId xmlns:p14="http://schemas.microsoft.com/office/powerpoint/2010/main" val="169447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TotalTime>
  <Words>683</Words>
  <Application>Microsoft Office PowerPoint</Application>
  <PresentationFormat>On-screen Show (4:3)</PresentationFormat>
  <Paragraphs>179</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vienlaptop115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Manh Pham Tien</cp:lastModifiedBy>
  <cp:revision>109</cp:revision>
  <dcterms:created xsi:type="dcterms:W3CDTF">2014-05-08T07:15:53Z</dcterms:created>
  <dcterms:modified xsi:type="dcterms:W3CDTF">2017-05-30T08:46:30Z</dcterms:modified>
</cp:coreProperties>
</file>