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1" r:id="rId11"/>
    <p:sldId id="272" r:id="rId12"/>
    <p:sldId id="265" r:id="rId13"/>
    <p:sldId id="266" r:id="rId14"/>
    <p:sldId id="267" r:id="rId15"/>
    <p:sldId id="268" r:id="rId16"/>
    <p:sldId id="269"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bJ2nQJ3UD3pB6t1ZW/LIllglV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60"/>
  </p:normalViewPr>
  <p:slideViewPr>
    <p:cSldViewPr snapToGrid="0">
      <p:cViewPr varScale="1">
        <p:scale>
          <a:sx n="91" d="100"/>
          <a:sy n="91" d="100"/>
        </p:scale>
        <p:origin x="834" y="66"/>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29409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435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1230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5f91a0528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105f91a052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2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608e72236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6" name="Google Shape;166;g10608e7223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508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608e72236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10608e7223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7688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608e72236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10608e7223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004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5f91a05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105f91a052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65753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0294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70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65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977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4197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sz="1200">
                <a:latin typeface="Times New Roman"/>
                <a:ea typeface="Times New Roman"/>
                <a:cs typeface="Times New Roman"/>
                <a:sym typeface="Times New Roman"/>
              </a:rPr>
              <a:t>Các nhà nông muốn hợp tác với chúng tôi phải đạt các yêu cầu về kiểm định chất lượng sản phẩm.</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Chính vì thế nên nguồn hàng luôn đảm bảo chất lượng cho người tiêu dùng và từ đó phát triển đưa ra trên toàn cầu.</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Nguồn hàng đảm bảo không gian lận thương mại.</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Nguồn gốc rõ ràng, đặt niềm tin của khach hàng lên hàng đầu.</a:t>
            </a:r>
            <a:endParaRPr/>
          </a:p>
        </p:txBody>
      </p:sp>
      <p:sp>
        <p:nvSpPr>
          <p:cNvPr id="131" name="Google Shape;13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2338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sz="1200">
                <a:latin typeface="Times New Roman"/>
                <a:ea typeface="Times New Roman"/>
                <a:cs typeface="Times New Roman"/>
                <a:sym typeface="Times New Roman"/>
              </a:rPr>
              <a:t>Website vừa cung cấp các dịch vụ để giải cứu nông sản cho nông dân, tránh bị chén ép giá cả.</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Vừa giới thiệu các nông sản để các bạn bè quốc tế, cùng với đó là các sản phẩm được “phát minh” như: </a:t>
            </a:r>
            <a:endParaRPr/>
          </a:p>
        </p:txBody>
      </p:sp>
      <p:sp>
        <p:nvSpPr>
          <p:cNvPr id="138" name="Google Shape;138;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3651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277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5350074"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349574"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623888" y="1282305"/>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623888" y="3442099"/>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p15"/>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1532614" y="273844"/>
            <a:ext cx="6982736" cy="6982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423409" y="1085353"/>
            <a:ext cx="8091943" cy="354737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0" name="Google Shape;30;p16"/>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200"/>
              <a:buNone/>
              <a:defRPr/>
            </a:lvl1pPr>
            <a:lvl2pPr marL="0" marR="0" lvl="1" indent="0" algn="r">
              <a:lnSpc>
                <a:spcPct val="100000"/>
              </a:lnSpc>
              <a:spcBef>
                <a:spcPts val="0"/>
              </a:spcBef>
              <a:spcAft>
                <a:spcPts val="0"/>
              </a:spcAft>
              <a:buSzPts val="1200"/>
              <a:buNone/>
              <a:defRPr/>
            </a:lvl2pPr>
            <a:lvl3pPr marL="0" marR="0" lvl="2" indent="0" algn="r">
              <a:lnSpc>
                <a:spcPct val="100000"/>
              </a:lnSpc>
              <a:spcBef>
                <a:spcPts val="0"/>
              </a:spcBef>
              <a:spcAft>
                <a:spcPts val="0"/>
              </a:spcAft>
              <a:buSzPts val="1200"/>
              <a:buNone/>
              <a:defRPr/>
            </a:lvl3pPr>
            <a:lvl4pPr marL="0" marR="0" lvl="3" indent="0" algn="r">
              <a:lnSpc>
                <a:spcPct val="100000"/>
              </a:lnSpc>
              <a:spcBef>
                <a:spcPts val="0"/>
              </a:spcBef>
              <a:spcAft>
                <a:spcPts val="0"/>
              </a:spcAft>
              <a:buSzPts val="1200"/>
              <a:buNone/>
              <a:defRPr/>
            </a:lvl4pPr>
            <a:lvl5pPr marL="0" marR="0" lvl="4" indent="0" algn="r">
              <a:lnSpc>
                <a:spcPct val="100000"/>
              </a:lnSpc>
              <a:spcBef>
                <a:spcPts val="0"/>
              </a:spcBef>
              <a:spcAft>
                <a:spcPts val="0"/>
              </a:spcAft>
              <a:buSzPts val="1200"/>
              <a:buNone/>
              <a:defRPr/>
            </a:lvl5pPr>
            <a:lvl6pPr marL="0" marR="0" lvl="5" indent="0" algn="r">
              <a:lnSpc>
                <a:spcPct val="100000"/>
              </a:lnSpc>
              <a:spcBef>
                <a:spcPts val="0"/>
              </a:spcBef>
              <a:spcAft>
                <a:spcPts val="0"/>
              </a:spcAft>
              <a:buSzPts val="1200"/>
              <a:buNone/>
              <a:defRPr/>
            </a:lvl6pPr>
            <a:lvl7pPr marL="0" marR="0" lvl="6" indent="0" algn="r">
              <a:lnSpc>
                <a:spcPct val="100000"/>
              </a:lnSpc>
              <a:spcBef>
                <a:spcPts val="0"/>
              </a:spcBef>
              <a:spcAft>
                <a:spcPts val="0"/>
              </a:spcAft>
              <a:buSzPts val="1200"/>
              <a:buNone/>
              <a:defRPr/>
            </a:lvl7pPr>
            <a:lvl8pPr marL="0" marR="0" lvl="7" indent="0" algn="r">
              <a:lnSpc>
                <a:spcPct val="100000"/>
              </a:lnSpc>
              <a:spcBef>
                <a:spcPts val="0"/>
              </a:spcBef>
              <a:spcAft>
                <a:spcPts val="0"/>
              </a:spcAft>
              <a:buSzPts val="1200"/>
              <a:buNone/>
              <a:defRPr/>
            </a:lvl8pPr>
            <a:lvl9pPr marL="0" marR="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1532614" y="273844"/>
            <a:ext cx="6982736" cy="6982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1544653" y="273845"/>
            <a:ext cx="6971889" cy="7196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4629151"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29151"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1532614" y="273844"/>
            <a:ext cx="6982736" cy="6982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887391" y="740570"/>
            <a:ext cx="4629150" cy="3655219"/>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a:spLocks noGrp="1"/>
          </p:cNvSpPr>
          <p:nvPr>
            <p:ph type="pic" idx="2"/>
          </p:nvPr>
        </p:nvSpPr>
        <p:spPr>
          <a:xfrm>
            <a:off x="3887391" y="740570"/>
            <a:ext cx="4629150" cy="3655219"/>
          </a:xfrm>
          <a:prstGeom prst="rect">
            <a:avLst/>
          </a:prstGeom>
          <a:noFill/>
          <a:ln>
            <a:noFill/>
          </a:ln>
        </p:spPr>
      </p:sp>
      <p:sp>
        <p:nvSpPr>
          <p:cNvPr id="64" name="Google Shape;64;p2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1532614" y="273844"/>
            <a:ext cx="6982736" cy="6982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695696" y="-1186933"/>
            <a:ext cx="3547370" cy="809194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1532614" y="273844"/>
            <a:ext cx="6982736" cy="69820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423409" y="1085353"/>
            <a:ext cx="8091943" cy="354737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1538244" y="4890331"/>
            <a:ext cx="1147807" cy="2597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3028950" y="4896740"/>
            <a:ext cx="3086100" cy="24691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85" name="Google Shape;85;p1"/>
          <p:cNvSpPr txBox="1"/>
          <p:nvPr/>
        </p:nvSpPr>
        <p:spPr>
          <a:xfrm>
            <a:off x="199409" y="2039429"/>
            <a:ext cx="90513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000" b="1" i="0" u="none" strike="noStrike" cap="none" dirty="0" smtClean="0">
                <a:solidFill>
                  <a:srgbClr val="000000"/>
                </a:solidFill>
                <a:latin typeface="Arial"/>
                <a:ea typeface="Arial"/>
                <a:cs typeface="Arial"/>
                <a:sym typeface="Arial"/>
              </a:rPr>
              <a:t>WEBSITE BÁN TRÀ SỮA</a:t>
            </a:r>
            <a:endParaRPr sz="3000" b="1" i="0" u="none" strike="noStrike" cap="none" dirty="0">
              <a:solidFill>
                <a:srgbClr val="000000"/>
              </a:solidFill>
              <a:latin typeface="Arial"/>
              <a:ea typeface="Arial"/>
              <a:cs typeface="Arial"/>
              <a:sym typeface="Arial"/>
            </a:endParaRPr>
          </a:p>
        </p:txBody>
      </p:sp>
      <p:sp>
        <p:nvSpPr>
          <p:cNvPr id="86" name="Google Shape;86;p1"/>
          <p:cNvSpPr txBox="1"/>
          <p:nvPr/>
        </p:nvSpPr>
        <p:spPr>
          <a:xfrm>
            <a:off x="1625550" y="3495426"/>
            <a:ext cx="24945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smtClean="0">
                <a:solidFill>
                  <a:srgbClr val="000000"/>
                </a:solidFill>
                <a:latin typeface="Arial"/>
                <a:ea typeface="Arial"/>
                <a:cs typeface="Arial"/>
                <a:sym typeface="Arial"/>
              </a:rPr>
              <a:t>1.Le </a:t>
            </a:r>
            <a:r>
              <a:rPr lang="en-US" sz="2000" b="0" i="0" u="none" strike="noStrike" cap="none" dirty="0" err="1" smtClean="0">
                <a:solidFill>
                  <a:srgbClr val="000000"/>
                </a:solidFill>
                <a:latin typeface="Arial"/>
                <a:ea typeface="Arial"/>
                <a:cs typeface="Arial"/>
                <a:sym typeface="Arial"/>
              </a:rPr>
              <a:t>Duc</a:t>
            </a:r>
            <a:r>
              <a:rPr lang="en-US" sz="2000" b="0" i="0" u="none" strike="noStrike" cap="none" dirty="0" smtClean="0">
                <a:solidFill>
                  <a:srgbClr val="000000"/>
                </a:solidFill>
                <a:latin typeface="Arial"/>
                <a:ea typeface="Arial"/>
                <a:cs typeface="Arial"/>
                <a:sym typeface="Arial"/>
              </a:rPr>
              <a:t> </a:t>
            </a:r>
            <a:r>
              <a:rPr lang="en-US" sz="2000" b="0" i="0" u="none" strike="noStrike" cap="none" dirty="0" err="1" smtClean="0">
                <a:solidFill>
                  <a:srgbClr val="000000"/>
                </a:solidFill>
                <a:latin typeface="Arial"/>
                <a:ea typeface="Arial"/>
                <a:cs typeface="Arial"/>
                <a:sym typeface="Arial"/>
              </a:rPr>
              <a:t>Manh</a:t>
            </a:r>
            <a:endParaRPr dirty="0"/>
          </a:p>
          <a:p>
            <a:pPr marL="0" marR="0" lvl="0" indent="0" algn="l" rtl="0">
              <a:lnSpc>
                <a:spcPct val="100000"/>
              </a:lnSpc>
              <a:spcBef>
                <a:spcPts val="0"/>
              </a:spcBef>
              <a:spcAft>
                <a:spcPts val="0"/>
              </a:spcAft>
              <a:buNone/>
            </a:pPr>
            <a:r>
              <a:rPr lang="en-US" sz="2000" b="0" i="0" u="none" strike="noStrike" cap="none" dirty="0" smtClean="0">
                <a:solidFill>
                  <a:srgbClr val="000000"/>
                </a:solidFill>
                <a:latin typeface="Arial"/>
                <a:ea typeface="Arial"/>
                <a:cs typeface="Arial"/>
                <a:sym typeface="Arial"/>
              </a:rPr>
              <a:t>2.Nguyen Van </a:t>
            </a:r>
            <a:r>
              <a:rPr lang="en-US" sz="2000" b="0" i="0" u="none" strike="noStrike" cap="none" dirty="0" err="1" smtClean="0">
                <a:solidFill>
                  <a:srgbClr val="000000"/>
                </a:solidFill>
                <a:latin typeface="Arial"/>
                <a:ea typeface="Arial"/>
                <a:cs typeface="Arial"/>
                <a:sym typeface="Arial"/>
              </a:rPr>
              <a:t>Duc</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4100" name="Picture 4"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452" y="1111630"/>
            <a:ext cx="5591175" cy="28194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23695" y="378373"/>
            <a:ext cx="3773213" cy="553998"/>
          </a:xfrm>
          <a:prstGeom prst="rect">
            <a:avLst/>
          </a:prstGeom>
          <a:noFill/>
        </p:spPr>
        <p:txBody>
          <a:bodyPr wrap="square" rtlCol="0">
            <a:spAutoFit/>
          </a:bodyPr>
          <a:lstStyle/>
          <a:p>
            <a:r>
              <a:rPr lang="vi-VN" sz="3000" dirty="0" smtClean="0">
                <a:latin typeface="Calibri" panose="020F0502020204030204" pitchFamily="34" charset="0"/>
                <a:cs typeface="Calibri" panose="020F0502020204030204" pitchFamily="34" charset="0"/>
              </a:rPr>
              <a:t>S</a:t>
            </a:r>
            <a:r>
              <a:rPr lang="vi-VN" sz="3000" smtClean="0">
                <a:latin typeface="Calibri" panose="020F0502020204030204" pitchFamily="34" charset="0"/>
                <a:cs typeface="Calibri" panose="020F0502020204030204" pitchFamily="34" charset="0"/>
              </a:rPr>
              <a:t>hopping </a:t>
            </a:r>
            <a:r>
              <a:rPr lang="vi-VN" sz="3000" dirty="0">
                <a:latin typeface="Calibri" panose="020F0502020204030204" pitchFamily="34" charset="0"/>
                <a:cs typeface="Calibri" panose="020F0502020204030204" pitchFamily="34" charset="0"/>
              </a:rPr>
              <a:t>cart page</a:t>
            </a:r>
          </a:p>
        </p:txBody>
      </p:sp>
      <p:sp>
        <p:nvSpPr>
          <p:cNvPr id="9" name="TextBox 8"/>
          <p:cNvSpPr txBox="1"/>
          <p:nvPr/>
        </p:nvSpPr>
        <p:spPr>
          <a:xfrm>
            <a:off x="493987" y="1936556"/>
            <a:ext cx="2039005" cy="1169551"/>
          </a:xfrm>
          <a:prstGeom prst="rect">
            <a:avLst/>
          </a:prstGeom>
          <a:noFill/>
        </p:spPr>
        <p:txBody>
          <a:bodyPr wrap="square" rtlCol="0">
            <a:spAutoFit/>
          </a:bodyPr>
          <a:lstStyle/>
          <a:p>
            <a:r>
              <a:rPr lang="en-US" dirty="0">
                <a:latin typeface="Bahnschrift" panose="020B0502040204020203" pitchFamily="34" charset="0"/>
              </a:rPr>
              <a:t>Display the information about the order, detailed price and the amount that the buyer has to pay</a:t>
            </a:r>
            <a:endParaRPr lang="vi-VN" dirty="0">
              <a:latin typeface="Bahnschrift" panose="020B0502040204020203" pitchFamily="34" charset="0"/>
            </a:endParaRPr>
          </a:p>
        </p:txBody>
      </p:sp>
    </p:spTree>
    <p:extLst>
      <p:ext uri="{BB962C8B-B14F-4D97-AF65-F5344CB8AC3E}">
        <p14:creationId xmlns:p14="http://schemas.microsoft.com/office/powerpoint/2010/main" val="3970679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14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407" y="1193946"/>
            <a:ext cx="5561943" cy="28104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13186" y="377191"/>
            <a:ext cx="3058510" cy="553998"/>
          </a:xfrm>
          <a:prstGeom prst="rect">
            <a:avLst/>
          </a:prstGeom>
          <a:noFill/>
        </p:spPr>
        <p:txBody>
          <a:bodyPr wrap="square" rtlCol="0">
            <a:spAutoFit/>
          </a:bodyPr>
          <a:lstStyle/>
          <a:p>
            <a:r>
              <a:rPr lang="vi-VN" sz="3000" dirty="0" smtClean="0">
                <a:latin typeface="+mj-lt"/>
              </a:rPr>
              <a:t>Admin </a:t>
            </a:r>
            <a:r>
              <a:rPr lang="vi-VN" sz="3000" dirty="0">
                <a:latin typeface="+mj-lt"/>
              </a:rPr>
              <a:t>page</a:t>
            </a:r>
          </a:p>
        </p:txBody>
      </p:sp>
      <p:sp>
        <p:nvSpPr>
          <p:cNvPr id="9" name="TextBox 8"/>
          <p:cNvSpPr txBox="1"/>
          <p:nvPr/>
        </p:nvSpPr>
        <p:spPr>
          <a:xfrm>
            <a:off x="620111" y="2206222"/>
            <a:ext cx="1860330" cy="954107"/>
          </a:xfrm>
          <a:prstGeom prst="rect">
            <a:avLst/>
          </a:prstGeom>
          <a:noFill/>
        </p:spPr>
        <p:txBody>
          <a:bodyPr wrap="square" rtlCol="0">
            <a:spAutoFit/>
          </a:bodyPr>
          <a:lstStyle/>
          <a:p>
            <a:r>
              <a:rPr lang="en-US" dirty="0">
                <a:latin typeface="Bahnschrift" panose="020B0502040204020203" pitchFamily="34" charset="0"/>
              </a:rPr>
              <a:t>Full admin functions such as viewing orders, feedback, staff management, ..</a:t>
            </a:r>
            <a:endParaRPr lang="vi-VN" dirty="0">
              <a:latin typeface="Bahnschrift" panose="020B0502040204020203" pitchFamily="34" charset="0"/>
            </a:endParaRPr>
          </a:p>
        </p:txBody>
      </p:sp>
    </p:spTree>
    <p:extLst>
      <p:ext uri="{BB962C8B-B14F-4D97-AF65-F5344CB8AC3E}">
        <p14:creationId xmlns:p14="http://schemas.microsoft.com/office/powerpoint/2010/main" val="104907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ctrTitle"/>
          </p:nvPr>
        </p:nvSpPr>
        <p:spPr>
          <a:xfrm>
            <a:off x="1939655" y="2135976"/>
            <a:ext cx="5869800" cy="871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7000"/>
              <a:buNone/>
            </a:pPr>
            <a:r>
              <a:rPr lang="en-US" sz="5000" dirty="0"/>
              <a:t>Future Upgrades</a:t>
            </a:r>
            <a:endParaRPr sz="5000" dirty="0">
              <a:latin typeface="Times New Roman"/>
              <a:ea typeface="Times New Roman"/>
              <a:cs typeface="Times New Roman"/>
              <a:sym typeface="Times New Roman"/>
            </a:endParaRPr>
          </a:p>
        </p:txBody>
      </p:sp>
      <p:sp>
        <p:nvSpPr>
          <p:cNvPr id="152" name="Google Shape;152;p10"/>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latin typeface="Times New Roman"/>
                <a:ea typeface="Times New Roman"/>
                <a:cs typeface="Times New Roman"/>
                <a:sym typeface="Times New Roman"/>
              </a:rPr>
              <a:t>12</a:t>
            </a:fld>
            <a:endParaRPr>
              <a:solidFill>
                <a:srgbClr val="888888"/>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05f91a0528_0_7"/>
          <p:cNvSpPr txBox="1">
            <a:spLocks noGrp="1"/>
          </p:cNvSpPr>
          <p:nvPr>
            <p:ph type="sldNum" idx="12"/>
          </p:nvPr>
        </p:nvSpPr>
        <p:spPr>
          <a:xfrm>
            <a:off x="6457950" y="4896740"/>
            <a:ext cx="2057400" cy="246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58" name="Google Shape;158;g105f91a0528_0_7"/>
          <p:cNvSpPr txBox="1"/>
          <p:nvPr/>
        </p:nvSpPr>
        <p:spPr>
          <a:xfrm>
            <a:off x="1686560" y="449361"/>
            <a:ext cx="6455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59" name="Google Shape;159;g105f91a0528_0_7"/>
          <p:cNvSpPr txBox="1"/>
          <p:nvPr/>
        </p:nvSpPr>
        <p:spPr>
          <a:xfrm>
            <a:off x="1686550" y="295450"/>
            <a:ext cx="5447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latin typeface="Times New Roman"/>
                <a:ea typeface="Times New Roman"/>
                <a:cs typeface="Times New Roman"/>
                <a:sym typeface="Times New Roman"/>
              </a:rPr>
              <a:t>Development direction</a:t>
            </a:r>
            <a:endParaRPr sz="2800" dirty="0">
              <a:latin typeface="Times New Roman"/>
              <a:ea typeface="Times New Roman"/>
              <a:cs typeface="Times New Roman"/>
              <a:sym typeface="Times New Roman"/>
            </a:endParaRPr>
          </a:p>
        </p:txBody>
      </p:sp>
      <p:pic>
        <p:nvPicPr>
          <p:cNvPr id="160" name="Google Shape;160;g105f91a0528_0_7"/>
          <p:cNvPicPr preferRelativeResize="0"/>
          <p:nvPr/>
        </p:nvPicPr>
        <p:blipFill>
          <a:blip r:embed="rId3">
            <a:alphaModFix/>
          </a:blip>
          <a:stretch>
            <a:fillRect/>
          </a:stretch>
        </p:blipFill>
        <p:spPr>
          <a:xfrm>
            <a:off x="4804019" y="1596525"/>
            <a:ext cx="3572782" cy="2126876"/>
          </a:xfrm>
          <a:prstGeom prst="rect">
            <a:avLst/>
          </a:prstGeom>
          <a:noFill/>
          <a:ln>
            <a:noFill/>
          </a:ln>
        </p:spPr>
      </p:pic>
      <p:pic>
        <p:nvPicPr>
          <p:cNvPr id="161" name="Google Shape;161;g105f91a0528_0_7"/>
          <p:cNvPicPr preferRelativeResize="0"/>
          <p:nvPr/>
        </p:nvPicPr>
        <p:blipFill>
          <a:blip r:embed="rId4">
            <a:alphaModFix/>
          </a:blip>
          <a:stretch>
            <a:fillRect/>
          </a:stretch>
        </p:blipFill>
        <p:spPr>
          <a:xfrm>
            <a:off x="906125" y="1596526"/>
            <a:ext cx="3441125" cy="2126875"/>
          </a:xfrm>
          <a:prstGeom prst="rect">
            <a:avLst/>
          </a:prstGeom>
          <a:noFill/>
          <a:ln>
            <a:noFill/>
          </a:ln>
        </p:spPr>
      </p:pic>
      <p:sp>
        <p:nvSpPr>
          <p:cNvPr id="162" name="Google Shape;162;g105f91a0528_0_7"/>
          <p:cNvSpPr txBox="1"/>
          <p:nvPr/>
        </p:nvSpPr>
        <p:spPr>
          <a:xfrm>
            <a:off x="785550" y="3806200"/>
            <a:ext cx="3441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dirty="0">
                <a:latin typeface="Bahnschrift" panose="020B0502040204020203" pitchFamily="34" charset="0"/>
                <a:ea typeface="Times New Roman"/>
                <a:cs typeface="Times New Roman"/>
                <a:sym typeface="Times New Roman"/>
              </a:rPr>
              <a:t>Standard </a:t>
            </a:r>
            <a:r>
              <a:rPr lang="en-US" sz="1600" b="1" dirty="0" err="1">
                <a:latin typeface="Bahnschrift" panose="020B0502040204020203" pitchFamily="34" charset="0"/>
                <a:ea typeface="Times New Roman"/>
                <a:cs typeface="Times New Roman"/>
                <a:sym typeface="Times New Roman"/>
              </a:rPr>
              <a:t>seo</a:t>
            </a:r>
            <a:r>
              <a:rPr lang="en-US" sz="1600" b="1" dirty="0">
                <a:latin typeface="Bahnschrift" panose="020B0502040204020203" pitchFamily="34" charset="0"/>
                <a:ea typeface="Times New Roman"/>
                <a:cs typeface="Times New Roman"/>
                <a:sym typeface="Times New Roman"/>
              </a:rPr>
              <a:t> web design</a:t>
            </a:r>
            <a:endParaRPr sz="1600" b="1" dirty="0">
              <a:latin typeface="Bahnschrift" panose="020B0502040204020203" pitchFamily="34" charset="0"/>
              <a:ea typeface="Times New Roman"/>
              <a:cs typeface="Times New Roman"/>
              <a:sym typeface="Times New Roman"/>
            </a:endParaRPr>
          </a:p>
        </p:txBody>
      </p:sp>
      <p:sp>
        <p:nvSpPr>
          <p:cNvPr id="163" name="Google Shape;163;g105f91a0528_0_7"/>
          <p:cNvSpPr txBox="1"/>
          <p:nvPr/>
        </p:nvSpPr>
        <p:spPr>
          <a:xfrm>
            <a:off x="5489660" y="3806200"/>
            <a:ext cx="2652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dirty="0">
                <a:latin typeface="Bahnschrift" panose="020B0502040204020203" pitchFamily="34" charset="0"/>
                <a:ea typeface="Times New Roman"/>
                <a:cs typeface="Times New Roman"/>
                <a:sym typeface="Times New Roman"/>
              </a:rPr>
              <a:t>Information exchange</a:t>
            </a:r>
            <a:endParaRPr sz="1600" b="1" dirty="0">
              <a:latin typeface="Bahnschrift" panose="020B0502040204020203" pitchFamily="34" charset="0"/>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0608e72236_0_7"/>
          <p:cNvSpPr txBox="1">
            <a:spLocks noGrp="1"/>
          </p:cNvSpPr>
          <p:nvPr>
            <p:ph type="sldNum" idx="12"/>
          </p:nvPr>
        </p:nvSpPr>
        <p:spPr>
          <a:xfrm>
            <a:off x="6457950" y="4896740"/>
            <a:ext cx="2057400" cy="246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69" name="Google Shape;169;g10608e72236_0_7"/>
          <p:cNvSpPr txBox="1"/>
          <p:nvPr/>
        </p:nvSpPr>
        <p:spPr>
          <a:xfrm>
            <a:off x="1686560" y="449361"/>
            <a:ext cx="6455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70" name="Google Shape;170;g10608e72236_0_7"/>
          <p:cNvSpPr txBox="1"/>
          <p:nvPr/>
        </p:nvSpPr>
        <p:spPr>
          <a:xfrm>
            <a:off x="1686550" y="295450"/>
            <a:ext cx="5447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latin typeface="Times New Roman"/>
                <a:ea typeface="Times New Roman"/>
                <a:cs typeface="Times New Roman"/>
                <a:sym typeface="Times New Roman"/>
              </a:rPr>
              <a:t>Development direction</a:t>
            </a:r>
            <a:endParaRPr sz="2800" dirty="0">
              <a:latin typeface="Times New Roman"/>
              <a:ea typeface="Times New Roman"/>
              <a:cs typeface="Times New Roman"/>
              <a:sym typeface="Times New Roman"/>
            </a:endParaRPr>
          </a:p>
        </p:txBody>
      </p:sp>
      <p:sp>
        <p:nvSpPr>
          <p:cNvPr id="171" name="Google Shape;171;g10608e72236_0_7"/>
          <p:cNvSpPr txBox="1"/>
          <p:nvPr/>
        </p:nvSpPr>
        <p:spPr>
          <a:xfrm>
            <a:off x="832325" y="3506950"/>
            <a:ext cx="3441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600" b="1">
              <a:latin typeface="Times New Roman"/>
              <a:ea typeface="Times New Roman"/>
              <a:cs typeface="Times New Roman"/>
              <a:sym typeface="Times New Roman"/>
            </a:endParaRPr>
          </a:p>
        </p:txBody>
      </p:sp>
      <p:pic>
        <p:nvPicPr>
          <p:cNvPr id="172" name="Google Shape;172;g10608e72236_0_7"/>
          <p:cNvPicPr preferRelativeResize="0"/>
          <p:nvPr/>
        </p:nvPicPr>
        <p:blipFill>
          <a:blip r:embed="rId3">
            <a:alphaModFix/>
          </a:blip>
          <a:stretch>
            <a:fillRect/>
          </a:stretch>
        </p:blipFill>
        <p:spPr>
          <a:xfrm>
            <a:off x="2917412" y="1275150"/>
            <a:ext cx="3753750" cy="2413125"/>
          </a:xfrm>
          <a:prstGeom prst="rect">
            <a:avLst/>
          </a:prstGeom>
          <a:noFill/>
          <a:ln>
            <a:noFill/>
          </a:ln>
        </p:spPr>
      </p:pic>
      <p:sp>
        <p:nvSpPr>
          <p:cNvPr id="173" name="Google Shape;173;g10608e72236_0_7"/>
          <p:cNvSpPr txBox="1"/>
          <p:nvPr/>
        </p:nvSpPr>
        <p:spPr>
          <a:xfrm>
            <a:off x="3442937" y="3902752"/>
            <a:ext cx="2702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smtClean="0">
                <a:latin typeface="Times New Roman"/>
                <a:ea typeface="Times New Roman"/>
                <a:cs typeface="Times New Roman"/>
                <a:sym typeface="Times New Roman"/>
              </a:rPr>
              <a:t>Enhance website security</a:t>
            </a:r>
            <a:endParaRPr sz="1500"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0608e72236_0_32"/>
          <p:cNvSpPr txBox="1">
            <a:spLocks noGrp="1"/>
          </p:cNvSpPr>
          <p:nvPr>
            <p:ph type="ctrTitle"/>
          </p:nvPr>
        </p:nvSpPr>
        <p:spPr>
          <a:xfrm>
            <a:off x="1939655" y="2135976"/>
            <a:ext cx="5869800" cy="871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7000"/>
              <a:buNone/>
            </a:pPr>
            <a:r>
              <a:rPr lang="en-US" sz="5000"/>
              <a:t>Conclusion</a:t>
            </a:r>
            <a:endParaRPr sz="5000">
              <a:latin typeface="Times New Roman"/>
              <a:ea typeface="Times New Roman"/>
              <a:cs typeface="Times New Roman"/>
              <a:sym typeface="Times New Roman"/>
            </a:endParaRPr>
          </a:p>
        </p:txBody>
      </p:sp>
      <p:sp>
        <p:nvSpPr>
          <p:cNvPr id="181" name="Google Shape;181;g10608e72236_0_32"/>
          <p:cNvSpPr txBox="1">
            <a:spLocks noGrp="1"/>
          </p:cNvSpPr>
          <p:nvPr>
            <p:ph type="sldNum" idx="12"/>
          </p:nvPr>
        </p:nvSpPr>
        <p:spPr>
          <a:xfrm>
            <a:off x="6457950" y="4896740"/>
            <a:ext cx="2057400" cy="246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latin typeface="Times New Roman"/>
                <a:ea typeface="Times New Roman"/>
                <a:cs typeface="Times New Roman"/>
                <a:sym typeface="Times New Roman"/>
              </a:rPr>
              <a:t>15</a:t>
            </a:fld>
            <a:endParaRPr>
              <a:solidFill>
                <a:srgbClr val="888888"/>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0608e72236_0_38"/>
          <p:cNvSpPr txBox="1">
            <a:spLocks noGrp="1"/>
          </p:cNvSpPr>
          <p:nvPr>
            <p:ph type="sldNum" idx="12"/>
          </p:nvPr>
        </p:nvSpPr>
        <p:spPr>
          <a:xfrm>
            <a:off x="6457950" y="4896740"/>
            <a:ext cx="2057400" cy="246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87" name="Google Shape;187;g10608e72236_0_38"/>
          <p:cNvSpPr txBox="1"/>
          <p:nvPr/>
        </p:nvSpPr>
        <p:spPr>
          <a:xfrm>
            <a:off x="1686560" y="449361"/>
            <a:ext cx="6455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88" name="Google Shape;188;g10608e72236_0_38"/>
          <p:cNvSpPr/>
          <p:nvPr/>
        </p:nvSpPr>
        <p:spPr>
          <a:xfrm>
            <a:off x="737640" y="1594179"/>
            <a:ext cx="349159" cy="202844"/>
          </a:xfrm>
          <a:custGeom>
            <a:avLst/>
            <a:gdLst/>
            <a:ahLst/>
            <a:cxnLst/>
            <a:rect l="l" t="t" r="r" b="b"/>
            <a:pathLst>
              <a:path w="460177" h="361950" extrusionOk="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rgbClr val="E626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Roboto"/>
              <a:buNone/>
            </a:pPr>
            <a:endParaRPr sz="1800" b="0" i="0" u="none" strike="noStrike" cap="none">
              <a:solidFill>
                <a:srgbClr val="FFFFFF"/>
              </a:solidFill>
              <a:latin typeface="Arial"/>
              <a:ea typeface="Arial"/>
              <a:cs typeface="Arial"/>
              <a:sym typeface="Arial"/>
            </a:endParaRPr>
          </a:p>
        </p:txBody>
      </p:sp>
      <p:sp>
        <p:nvSpPr>
          <p:cNvPr id="189" name="Google Shape;189;g10608e72236_0_38"/>
          <p:cNvSpPr/>
          <p:nvPr/>
        </p:nvSpPr>
        <p:spPr>
          <a:xfrm>
            <a:off x="1086799" y="1723450"/>
            <a:ext cx="3545700" cy="2342400"/>
          </a:xfrm>
          <a:prstGeom prst="rect">
            <a:avLst/>
          </a:prstGeom>
          <a:noFill/>
          <a:ln>
            <a:noFill/>
          </a:ln>
        </p:spPr>
        <p:txBody>
          <a:bodyPr spcFirstLastPara="1" wrap="square" lIns="91425" tIns="45700" rIns="91425" bIns="45700" anchor="t" anchorCtr="0">
            <a:noAutofit/>
          </a:bodyPr>
          <a:lstStyle/>
          <a:p>
            <a:pPr lvl="0" algn="just"/>
            <a:r>
              <a:rPr lang="en-US" sz="1800" dirty="0">
                <a:latin typeface="Bahnschrift" panose="020B0502040204020203" pitchFamily="34" charset="0"/>
                <a:ea typeface="Times New Roman"/>
                <a:cs typeface="Times New Roman"/>
                <a:sym typeface="Times New Roman"/>
              </a:rPr>
              <a:t>We have also approached and built a reliable website to introduce the service and image of the milk tea shop with a </a:t>
            </a:r>
            <a:r>
              <a:rPr lang="en-US" sz="1800" dirty="0" err="1" smtClean="0">
                <a:latin typeface="Bahnschrift" panose="020B0502040204020203" pitchFamily="34" charset="0"/>
                <a:ea typeface="Times New Roman"/>
                <a:cs typeface="Times New Roman"/>
                <a:sym typeface="Times New Roman"/>
              </a:rPr>
              <a:t>beautiful,user</a:t>
            </a:r>
            <a:r>
              <a:rPr lang="en-US" sz="1800" dirty="0" smtClean="0">
                <a:latin typeface="Bahnschrift" panose="020B0502040204020203" pitchFamily="34" charset="0"/>
                <a:ea typeface="Times New Roman"/>
                <a:cs typeface="Times New Roman"/>
                <a:sym typeface="Times New Roman"/>
              </a:rPr>
              <a:t>-friendly interface. So, hope </a:t>
            </a:r>
            <a:r>
              <a:rPr lang="en-US" sz="1800" dirty="0">
                <a:latin typeface="Bahnschrift" panose="020B0502040204020203" pitchFamily="34" charset="0"/>
                <a:ea typeface="Times New Roman"/>
                <a:cs typeface="Times New Roman"/>
                <a:sym typeface="Times New Roman"/>
              </a:rPr>
              <a:t>you are interested and give it a try, the website that our team built is worth testing, you will not be disappointed.</a:t>
            </a:r>
            <a:endParaRPr sz="1800" dirty="0">
              <a:solidFill>
                <a:srgbClr val="000000"/>
              </a:solidFill>
              <a:latin typeface="Bahnschrift" panose="020B0502040204020203" pitchFamily="34" charset="0"/>
              <a:ea typeface="Times New Roman"/>
              <a:cs typeface="Times New Roman"/>
              <a:sym typeface="Times New Roman"/>
            </a:endParaRPr>
          </a:p>
        </p:txBody>
      </p:sp>
      <p:sp>
        <p:nvSpPr>
          <p:cNvPr id="190" name="Google Shape;190;g10608e72236_0_38"/>
          <p:cNvSpPr/>
          <p:nvPr/>
        </p:nvSpPr>
        <p:spPr>
          <a:xfrm rot="10800000">
            <a:off x="3768385" y="4085386"/>
            <a:ext cx="335230" cy="219470"/>
          </a:xfrm>
          <a:custGeom>
            <a:avLst/>
            <a:gdLst/>
            <a:ahLst/>
            <a:cxnLst/>
            <a:rect l="l" t="t" r="r" b="b"/>
            <a:pathLst>
              <a:path w="460177" h="361950" extrusionOk="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rgbClr val="E626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Roboto"/>
              <a:buNone/>
            </a:pPr>
            <a:endParaRPr sz="1800" b="0" i="0" u="none" strike="noStrike" cap="none">
              <a:solidFill>
                <a:srgbClr val="FFFFFF"/>
              </a:solidFill>
              <a:latin typeface="Arial"/>
              <a:ea typeface="Arial"/>
              <a:cs typeface="Arial"/>
              <a:sym typeface="Arial"/>
            </a:endParaRPr>
          </a:p>
        </p:txBody>
      </p:sp>
      <p:sp>
        <p:nvSpPr>
          <p:cNvPr id="191" name="Google Shape;191;g10608e72236_0_38"/>
          <p:cNvSpPr txBox="1"/>
          <p:nvPr/>
        </p:nvSpPr>
        <p:spPr>
          <a:xfrm>
            <a:off x="1603050" y="337750"/>
            <a:ext cx="4665900" cy="531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500" dirty="0">
                <a:solidFill>
                  <a:schemeClr val="dk1"/>
                </a:solidFill>
                <a:latin typeface="Times New Roman"/>
                <a:ea typeface="Times New Roman"/>
                <a:cs typeface="Times New Roman"/>
                <a:sym typeface="Times New Roman"/>
              </a:rPr>
              <a:t>Conclusion</a:t>
            </a:r>
            <a:endParaRPr sz="2500" dirty="0">
              <a:solidFill>
                <a:schemeClr val="dk1"/>
              </a:solidFill>
              <a:latin typeface="Times New Roman"/>
              <a:ea typeface="Times New Roman"/>
              <a:cs typeface="Times New Roman"/>
              <a:sym typeface="Times New Roman"/>
            </a:endParaRPr>
          </a:p>
        </p:txBody>
      </p:sp>
      <p:pic>
        <p:nvPicPr>
          <p:cNvPr id="3" name="Picture 2"/>
          <p:cNvPicPr>
            <a:picLocks noChangeAspect="1"/>
          </p:cNvPicPr>
          <p:nvPr/>
        </p:nvPicPr>
        <p:blipFill>
          <a:blip r:embed="rId3"/>
          <a:stretch>
            <a:fillRect/>
          </a:stretch>
        </p:blipFill>
        <p:spPr>
          <a:xfrm>
            <a:off x="5138893" y="980361"/>
            <a:ext cx="3595204" cy="237873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38" y="987973"/>
            <a:ext cx="8671034" cy="39098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92" name="Google Shape;92;p2" descr="Kiến thức HTML Bài 3: HTML Stretch Background Image - THIẾT KẾ WEB TNS"/>
          <p:cNvPicPr preferRelativeResize="0"/>
          <p:nvPr/>
        </p:nvPicPr>
        <p:blipFill rotWithShape="1">
          <a:blip r:embed="rId3">
            <a:alphaModFix/>
          </a:blip>
          <a:srcRect/>
          <a:stretch/>
        </p:blipFill>
        <p:spPr>
          <a:xfrm>
            <a:off x="441862" y="1751026"/>
            <a:ext cx="1641448" cy="1641448"/>
          </a:xfrm>
          <a:prstGeom prst="rect">
            <a:avLst/>
          </a:prstGeom>
          <a:noFill/>
          <a:ln>
            <a:noFill/>
          </a:ln>
        </p:spPr>
      </p:pic>
      <p:pic>
        <p:nvPicPr>
          <p:cNvPr id="93" name="Google Shape;93;p2" descr="Chia Sẻ Kiến Thức | HTML, CSS, Bootstrap, jQuery, CSS3, HTML5, Blogspot:  Một số hiệu ứng hover sử dụng CSS 3 (Phần 1)"/>
          <p:cNvPicPr preferRelativeResize="0"/>
          <p:nvPr/>
        </p:nvPicPr>
        <p:blipFill rotWithShape="1">
          <a:blip r:embed="rId4">
            <a:alphaModFix/>
          </a:blip>
          <a:srcRect/>
          <a:stretch/>
        </p:blipFill>
        <p:spPr>
          <a:xfrm>
            <a:off x="1957339" y="1593124"/>
            <a:ext cx="2506070" cy="1937912"/>
          </a:xfrm>
          <a:prstGeom prst="rect">
            <a:avLst/>
          </a:prstGeom>
          <a:noFill/>
          <a:ln>
            <a:noFill/>
          </a:ln>
        </p:spPr>
      </p:pic>
      <p:pic>
        <p:nvPicPr>
          <p:cNvPr id="94" name="Google Shape;94;p2" descr="Arrivé de Bootstrap 4 Alpha - Trucsweb.com"/>
          <p:cNvPicPr preferRelativeResize="0"/>
          <p:nvPr/>
        </p:nvPicPr>
        <p:blipFill rotWithShape="1">
          <a:blip r:embed="rId5">
            <a:alphaModFix/>
          </a:blip>
          <a:srcRect/>
          <a:stretch/>
        </p:blipFill>
        <p:spPr>
          <a:xfrm>
            <a:off x="6765526" y="1789686"/>
            <a:ext cx="1749824" cy="1564127"/>
          </a:xfrm>
          <a:prstGeom prst="rect">
            <a:avLst/>
          </a:prstGeom>
          <a:noFill/>
          <a:ln>
            <a:noFill/>
          </a:ln>
        </p:spPr>
      </p:pic>
      <p:sp>
        <p:nvSpPr>
          <p:cNvPr id="95" name="Google Shape;95;p2"/>
          <p:cNvSpPr txBox="1"/>
          <p:nvPr/>
        </p:nvSpPr>
        <p:spPr>
          <a:xfrm>
            <a:off x="1540937" y="344230"/>
            <a:ext cx="261759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TECHNOLOGIES:</a:t>
            </a:r>
            <a:endParaRPr dirty="0"/>
          </a:p>
        </p:txBody>
      </p:sp>
      <p:pic>
        <p:nvPicPr>
          <p:cNvPr id="96" name="Google Shape;96;p2" descr="Bài 1: Tìm hiểu kiểu dữ liệu trong Javascript"/>
          <p:cNvPicPr preferRelativeResize="0"/>
          <p:nvPr/>
        </p:nvPicPr>
        <p:blipFill rotWithShape="1">
          <a:blip r:embed="rId6">
            <a:alphaModFix/>
          </a:blip>
          <a:srcRect/>
          <a:stretch/>
        </p:blipFill>
        <p:spPr>
          <a:xfrm>
            <a:off x="4396776" y="1751026"/>
            <a:ext cx="2120513" cy="2120513"/>
          </a:xfrm>
          <a:prstGeom prst="rect">
            <a:avLst/>
          </a:prstGeom>
          <a:noFill/>
          <a:ln>
            <a:noFill/>
          </a:ln>
        </p:spPr>
      </p:pic>
      <p:sp>
        <p:nvSpPr>
          <p:cNvPr id="97" name="Google Shape;97;p2"/>
          <p:cNvSpPr txBox="1"/>
          <p:nvPr/>
        </p:nvSpPr>
        <p:spPr>
          <a:xfrm>
            <a:off x="441862" y="1093794"/>
            <a:ext cx="143691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0" u="sng" strike="noStrike" cap="none" dirty="0">
                <a:solidFill>
                  <a:srgbClr val="000000"/>
                </a:solidFill>
                <a:sym typeface="Arial"/>
              </a:rPr>
              <a:t>1. </a:t>
            </a:r>
            <a:r>
              <a:rPr lang="en-US" sz="1400" i="0" u="sng" strike="noStrike" cap="none" dirty="0" err="1">
                <a:solidFill>
                  <a:srgbClr val="000000"/>
                </a:solidFill>
                <a:sym typeface="Arial"/>
              </a:rPr>
              <a:t>FrontEnd</a:t>
            </a:r>
            <a:r>
              <a:rPr lang="en-US" sz="1400" i="0" u="sng" strike="noStrike" cap="none" dirty="0">
                <a:solidFill>
                  <a:srgbClr val="000000"/>
                </a:solidFill>
                <a:sym typeface="Arial"/>
              </a:rPr>
              <a:t>:</a:t>
            </a:r>
            <a:endParaRPr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03" name="Google Shape;103;p3"/>
          <p:cNvSpPr txBox="1"/>
          <p:nvPr/>
        </p:nvSpPr>
        <p:spPr>
          <a:xfrm>
            <a:off x="1540937" y="344230"/>
            <a:ext cx="261759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TECHNOLOGIES:</a:t>
            </a:r>
            <a:endParaRPr/>
          </a:p>
        </p:txBody>
      </p:sp>
      <p:sp>
        <p:nvSpPr>
          <p:cNvPr id="104" name="Google Shape;104;p3"/>
          <p:cNvSpPr txBox="1"/>
          <p:nvPr/>
        </p:nvSpPr>
        <p:spPr>
          <a:xfrm>
            <a:off x="441862" y="1111211"/>
            <a:ext cx="143691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dirty="0">
                <a:solidFill>
                  <a:srgbClr val="000000"/>
                </a:solidFill>
                <a:sym typeface="Arial"/>
              </a:rPr>
              <a:t>2. </a:t>
            </a:r>
            <a:r>
              <a:rPr lang="en-US" sz="1400" b="0" i="0" u="sng" strike="noStrike" cap="none" dirty="0" err="1">
                <a:solidFill>
                  <a:srgbClr val="000000"/>
                </a:solidFill>
                <a:sym typeface="Arial"/>
              </a:rPr>
              <a:t>BackEnd</a:t>
            </a:r>
            <a:r>
              <a:rPr lang="en-US" sz="1400" b="0" i="0" u="sng" strike="noStrike" cap="none" dirty="0">
                <a:solidFill>
                  <a:srgbClr val="000000"/>
                </a:solidFill>
                <a:sym typeface="Arial"/>
              </a:rPr>
              <a:t>:</a:t>
            </a:r>
            <a:endParaRPr u="sng" dirty="0"/>
          </a:p>
        </p:txBody>
      </p:sp>
      <p:pic>
        <p:nvPicPr>
          <p:cNvPr id="105" name="Google Shape;105;p3" descr="Khóa học JavaScript, Ajax, JQuery - Giá 1.800.000đ - Trung Tâm Java Master  | Đào tạo lập trình"/>
          <p:cNvPicPr preferRelativeResize="0"/>
          <p:nvPr/>
        </p:nvPicPr>
        <p:blipFill rotWithShape="1">
          <a:blip r:embed="rId3">
            <a:alphaModFix/>
          </a:blip>
          <a:srcRect/>
          <a:stretch/>
        </p:blipFill>
        <p:spPr>
          <a:xfrm>
            <a:off x="-31568" y="1442510"/>
            <a:ext cx="6553200" cy="3333750"/>
          </a:xfrm>
          <a:prstGeom prst="rect">
            <a:avLst/>
          </a:prstGeom>
          <a:noFill/>
          <a:ln>
            <a:noFill/>
          </a:ln>
        </p:spPr>
      </p:pic>
      <p:pic>
        <p:nvPicPr>
          <p:cNvPr id="106" name="Google Shape;106;p3" descr="Laravel là gì? Tổng quan về Laravel PHP Framework - VinaSupport"/>
          <p:cNvPicPr preferRelativeResize="0"/>
          <p:nvPr/>
        </p:nvPicPr>
        <p:blipFill rotWithShape="1">
          <a:blip r:embed="rId4">
            <a:alphaModFix/>
          </a:blip>
          <a:srcRect/>
          <a:stretch/>
        </p:blipFill>
        <p:spPr>
          <a:xfrm>
            <a:off x="5533208" y="2280359"/>
            <a:ext cx="2616381" cy="2616381"/>
          </a:xfrm>
          <a:prstGeom prst="rect">
            <a:avLst/>
          </a:prstGeom>
          <a:noFill/>
          <a:ln>
            <a:noFill/>
          </a:ln>
        </p:spPr>
      </p:pic>
      <p:pic>
        <p:nvPicPr>
          <p:cNvPr id="107" name="Google Shape;107;p3" descr="PHP] Phần 14: Lớp và đối tượng | DAMMIO"/>
          <p:cNvPicPr preferRelativeResize="0"/>
          <p:nvPr/>
        </p:nvPicPr>
        <p:blipFill rotWithShape="1">
          <a:blip r:embed="rId5">
            <a:alphaModFix/>
          </a:blip>
          <a:srcRect/>
          <a:stretch/>
        </p:blipFill>
        <p:spPr>
          <a:xfrm>
            <a:off x="5791200" y="951797"/>
            <a:ext cx="2724150" cy="18192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13" name="Google Shape;113;p4"/>
          <p:cNvSpPr txBox="1"/>
          <p:nvPr/>
        </p:nvSpPr>
        <p:spPr>
          <a:xfrm>
            <a:off x="1540937" y="344230"/>
            <a:ext cx="261759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TECHNOLOGIES:</a:t>
            </a:r>
            <a:endParaRPr/>
          </a:p>
        </p:txBody>
      </p:sp>
      <p:sp>
        <p:nvSpPr>
          <p:cNvPr id="114" name="Google Shape;114;p4"/>
          <p:cNvSpPr txBox="1"/>
          <p:nvPr/>
        </p:nvSpPr>
        <p:spPr>
          <a:xfrm>
            <a:off x="441861" y="1093794"/>
            <a:ext cx="22490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dirty="0">
                <a:solidFill>
                  <a:srgbClr val="000000"/>
                </a:solidFill>
                <a:sym typeface="Arial"/>
              </a:rPr>
              <a:t>3. Database &amp; PTTKHT:</a:t>
            </a:r>
            <a:endParaRPr u="sng" dirty="0"/>
          </a:p>
        </p:txBody>
      </p:sp>
      <p:pic>
        <p:nvPicPr>
          <p:cNvPr id="115" name="Google Shape;115;p4"/>
          <p:cNvPicPr preferRelativeResize="0"/>
          <p:nvPr/>
        </p:nvPicPr>
        <p:blipFill rotWithShape="1">
          <a:blip r:embed="rId3">
            <a:alphaModFix/>
          </a:blip>
          <a:srcRect/>
          <a:stretch/>
        </p:blipFill>
        <p:spPr>
          <a:xfrm>
            <a:off x="547279" y="2074996"/>
            <a:ext cx="3841841" cy="1762124"/>
          </a:xfrm>
          <a:prstGeom prst="rect">
            <a:avLst/>
          </a:prstGeom>
          <a:noFill/>
          <a:ln>
            <a:noFill/>
          </a:ln>
        </p:spPr>
      </p:pic>
      <p:pic>
        <p:nvPicPr>
          <p:cNvPr id="116" name="Google Shape;116;p4" descr="Mysql là gì? Tổng hợp thông tin chi tiết nhất về Mysql"/>
          <p:cNvPicPr preferRelativeResize="0"/>
          <p:nvPr/>
        </p:nvPicPr>
        <p:blipFill rotWithShape="1">
          <a:blip r:embed="rId4">
            <a:alphaModFix/>
          </a:blip>
          <a:srcRect/>
          <a:stretch/>
        </p:blipFill>
        <p:spPr>
          <a:xfrm>
            <a:off x="5105467" y="2176958"/>
            <a:ext cx="2955047" cy="1660162"/>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latin typeface="Times New Roman"/>
                <a:ea typeface="Times New Roman"/>
                <a:cs typeface="Times New Roman"/>
                <a:sym typeface="Times New Roman"/>
              </a:rPr>
              <a:t>5</a:t>
            </a:fld>
            <a:endParaRPr>
              <a:solidFill>
                <a:srgbClr val="888888"/>
              </a:solidFill>
              <a:latin typeface="Times New Roman"/>
              <a:ea typeface="Times New Roman"/>
              <a:cs typeface="Times New Roman"/>
              <a:sym typeface="Times New Roman"/>
            </a:endParaRPr>
          </a:p>
        </p:txBody>
      </p:sp>
      <p:pic>
        <p:nvPicPr>
          <p:cNvPr id="122" name="Google Shape;122;p6"/>
          <p:cNvPicPr preferRelativeResize="0"/>
          <p:nvPr/>
        </p:nvPicPr>
        <p:blipFill>
          <a:blip r:embed="rId3">
            <a:alphaModFix/>
          </a:blip>
          <a:stretch>
            <a:fillRect/>
          </a:stretch>
        </p:blipFill>
        <p:spPr>
          <a:xfrm>
            <a:off x="152400" y="2071494"/>
            <a:ext cx="8839201" cy="135750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532614" y="273844"/>
            <a:ext cx="3171308" cy="6982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3000" dirty="0"/>
              <a:t>Project idea:</a:t>
            </a:r>
            <a:endParaRPr dirty="0"/>
          </a:p>
        </p:txBody>
      </p:sp>
      <p:sp>
        <p:nvSpPr>
          <p:cNvPr id="2" name="TextBox 1"/>
          <p:cNvSpPr txBox="1"/>
          <p:nvPr/>
        </p:nvSpPr>
        <p:spPr>
          <a:xfrm>
            <a:off x="1114096" y="1618592"/>
            <a:ext cx="7010401" cy="1815882"/>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Bahnschrift" panose="020B0502040204020203" pitchFamily="34" charset="0"/>
                <a:cs typeface="Calibri" panose="020F0502020204030204" pitchFamily="34" charset="0"/>
              </a:rPr>
              <a:t>Milk tea is a favorite dish of Vietnamese youth. Currently, because of that, many milk tea shops have sprung up, business competition will be more difficult, there are some milk tea shops that do not guarantee safety because That's why young people are looking for reputable clean milk tea shops through the </a:t>
            </a:r>
            <a:r>
              <a:rPr lang="en-US" dirty="0" smtClean="0">
                <a:latin typeface="Bahnschrift" panose="020B0502040204020203" pitchFamily="34" charset="0"/>
                <a:cs typeface="Calibri" panose="020F0502020204030204" pitchFamily="34" charset="0"/>
              </a:rPr>
              <a:t>internet</a:t>
            </a:r>
          </a:p>
          <a:p>
            <a:pPr marL="285750" indent="-285750">
              <a:buFont typeface="Wingdings" panose="05000000000000000000" pitchFamily="2" charset="2"/>
              <a:buChar char="q"/>
            </a:pPr>
            <a:endParaRPr lang="en-US" dirty="0">
              <a:latin typeface="Bahnschrift" panose="020B0502040204020203" pitchFamily="34" charset="0"/>
              <a:cs typeface="Calibri" panose="020F0502020204030204" pitchFamily="34" charset="0"/>
            </a:endParaRPr>
          </a:p>
          <a:p>
            <a:pPr marL="285750" indent="-285750">
              <a:buFont typeface="Wingdings" panose="05000000000000000000" pitchFamily="2" charset="2"/>
              <a:buChar char="q"/>
            </a:pPr>
            <a:r>
              <a:rPr lang="en-US" dirty="0">
                <a:latin typeface="Bahnschrift" panose="020B0502040204020203" pitchFamily="34" charset="0"/>
              </a:rPr>
              <a:t>That is why a milk tea shop cannot do without a website, the website not only introduces the store's milk tea products, but also affirms the store's brand and service.</a:t>
            </a:r>
            <a:endParaRPr lang="vi-VN" dirty="0">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408723" y="1888997"/>
            <a:ext cx="3652107" cy="181709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1600">
                <a:latin typeface="Times New Roman"/>
                <a:ea typeface="Times New Roman"/>
                <a:cs typeface="Times New Roman"/>
                <a:sym typeface="Times New Roman"/>
              </a:rPr>
              <a:t/>
            </a:r>
            <a:br>
              <a:rPr lang="en-US" sz="1600">
                <a:latin typeface="Times New Roman"/>
                <a:ea typeface="Times New Roman"/>
                <a:cs typeface="Times New Roman"/>
                <a:sym typeface="Times New Roman"/>
              </a:rPr>
            </a:br>
            <a:r>
              <a:rPr lang="en-US" sz="1050">
                <a:latin typeface="Times New Roman"/>
                <a:ea typeface="Times New Roman"/>
                <a:cs typeface="Times New Roman"/>
                <a:sym typeface="Times New Roman"/>
              </a:rPr>
              <a:t/>
            </a:r>
            <a:br>
              <a:rPr lang="en-US" sz="1050">
                <a:latin typeface="Times New Roman"/>
                <a:ea typeface="Times New Roman"/>
                <a:cs typeface="Times New Roman"/>
                <a:sym typeface="Times New Roman"/>
              </a:rPr>
            </a:br>
            <a:r>
              <a:rPr lang="en-US" sz="1050">
                <a:latin typeface="Times New Roman"/>
                <a:ea typeface="Times New Roman"/>
                <a:cs typeface="Times New Roman"/>
                <a:sym typeface="Times New Roman"/>
              </a:rPr>
              <a:t/>
            </a:r>
            <a:br>
              <a:rPr lang="en-US" sz="1050">
                <a:latin typeface="Times New Roman"/>
                <a:ea typeface="Times New Roman"/>
                <a:cs typeface="Times New Roman"/>
                <a:sym typeface="Times New Roman"/>
              </a:rPr>
            </a:br>
            <a:endParaRPr sz="1050">
              <a:latin typeface="Times New Roman"/>
              <a:ea typeface="Times New Roman"/>
              <a:cs typeface="Times New Roman"/>
              <a:sym typeface="Times New Roman"/>
            </a:endParaRPr>
          </a:p>
        </p:txBody>
      </p:sp>
      <p:pic>
        <p:nvPicPr>
          <p:cNvPr id="8"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58" y="1134227"/>
            <a:ext cx="4270689" cy="23759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78168" y="1085169"/>
            <a:ext cx="2967671" cy="954107"/>
          </a:xfrm>
          <a:prstGeom prst="rect">
            <a:avLst/>
          </a:prstGeom>
          <a:noFill/>
        </p:spPr>
        <p:txBody>
          <a:bodyPr wrap="square" rtlCol="0">
            <a:spAutoFit/>
          </a:bodyPr>
          <a:lstStyle/>
          <a:p>
            <a:r>
              <a:rPr lang="en-US" dirty="0">
                <a:latin typeface="Bahnschrift" panose="020B0502040204020203" pitchFamily="34" charset="0"/>
              </a:rPr>
              <a:t>T</a:t>
            </a:r>
            <a:r>
              <a:rPr lang="en-US" dirty="0" smtClean="0">
                <a:latin typeface="Bahnschrift" panose="020B0502040204020203" pitchFamily="34" charset="0"/>
              </a:rPr>
              <a:t>he </a:t>
            </a:r>
            <a:r>
              <a:rPr lang="en-US" dirty="0">
                <a:latin typeface="Bahnschrift" panose="020B0502040204020203" pitchFamily="34" charset="0"/>
              </a:rPr>
              <a:t>home page interface of the milk tea shop website, where it shows all the news as well as the products sold by the store.</a:t>
            </a:r>
            <a:endParaRPr lang="vi-VN" dirty="0">
              <a:latin typeface="Bahnschrift" panose="020B0502040204020203" pitchFamily="34" charset="0"/>
            </a:endParaRPr>
          </a:p>
        </p:txBody>
      </p:sp>
      <p:sp>
        <p:nvSpPr>
          <p:cNvPr id="6" name="TextBox 5"/>
          <p:cNvSpPr txBox="1"/>
          <p:nvPr/>
        </p:nvSpPr>
        <p:spPr>
          <a:xfrm>
            <a:off x="11978715" y="4066738"/>
            <a:ext cx="644377" cy="1513241"/>
          </a:xfrm>
          <a:prstGeom prst="rect">
            <a:avLst/>
          </a:prstGeom>
          <a:noFill/>
        </p:spPr>
        <p:txBody>
          <a:bodyPr wrap="square" rtlCol="0">
            <a:spAutoFit/>
          </a:bodyPr>
          <a:lstStyle/>
          <a:p>
            <a:endParaRPr lang="vi-VN" dirty="0"/>
          </a:p>
        </p:txBody>
      </p:sp>
      <p:pic>
        <p:nvPicPr>
          <p:cNvPr id="1028" name="Picture 4" descr="Không có mô t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412" y="2447439"/>
            <a:ext cx="4103928" cy="23759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643743" y="335226"/>
            <a:ext cx="3831771" cy="553998"/>
          </a:xfrm>
          <a:prstGeom prst="rect">
            <a:avLst/>
          </a:prstGeom>
          <a:noFill/>
        </p:spPr>
        <p:txBody>
          <a:bodyPr wrap="square" rtlCol="0">
            <a:spAutoFit/>
          </a:bodyPr>
          <a:lstStyle/>
          <a:p>
            <a:r>
              <a:rPr lang="en-US" sz="3000" dirty="0">
                <a:latin typeface="Calibri" panose="020F0502020204030204" pitchFamily="34" charset="0"/>
                <a:cs typeface="Calibri" panose="020F0502020204030204" pitchFamily="34" charset="0"/>
              </a:rPr>
              <a:t>Home page interface</a:t>
            </a:r>
            <a:endParaRPr lang="vi-VN" sz="3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p:nvPr/>
        </p:nvSpPr>
        <p:spPr>
          <a:xfrm>
            <a:off x="1641765" y="304800"/>
            <a:ext cx="3877286" cy="523220"/>
          </a:xfrm>
          <a:prstGeom prst="rect">
            <a:avLst/>
          </a:prstGeom>
          <a:noFill/>
          <a:ln>
            <a:noFill/>
          </a:ln>
        </p:spPr>
        <p:txBody>
          <a:bodyPr spcFirstLastPara="1" wrap="square" lIns="91425" tIns="45700" rIns="91425" bIns="45700" anchor="t" anchorCtr="0">
            <a:spAutoFit/>
          </a:bodyPr>
          <a:lstStyle/>
          <a:p>
            <a:pPr lvl="0"/>
            <a:r>
              <a:rPr lang="en-US" sz="2800" dirty="0">
                <a:latin typeface="Times New Roman"/>
                <a:ea typeface="Times New Roman"/>
                <a:cs typeface="Times New Roman"/>
                <a:sym typeface="Times New Roman"/>
              </a:rPr>
              <a:t>Product page interface</a:t>
            </a:r>
            <a:endParaRPr dirty="0"/>
          </a:p>
        </p:txBody>
      </p:sp>
      <p:pic>
        <p:nvPicPr>
          <p:cNvPr id="2050"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24" y="1035930"/>
            <a:ext cx="4176772" cy="2106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hông có mô t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377" y="1439016"/>
            <a:ext cx="3834416" cy="19270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41765" y="3715409"/>
            <a:ext cx="5538951" cy="523220"/>
          </a:xfrm>
          <a:prstGeom prst="rect">
            <a:avLst/>
          </a:prstGeom>
          <a:noFill/>
        </p:spPr>
        <p:txBody>
          <a:bodyPr wrap="square" rtlCol="0">
            <a:spAutoFit/>
          </a:bodyPr>
          <a:lstStyle/>
          <a:p>
            <a:r>
              <a:rPr lang="en-US" dirty="0" smtClean="0">
                <a:latin typeface="Bahnschrift" panose="020B0502040204020203" pitchFamily="34" charset="0"/>
              </a:rPr>
              <a:t>Display </a:t>
            </a:r>
            <a:r>
              <a:rPr lang="en-US" dirty="0">
                <a:latin typeface="Bahnschrift" panose="020B0502040204020203" pitchFamily="34" charset="0"/>
              </a:rPr>
              <a:t>the shop's product types, prices, sizes</a:t>
            </a:r>
            <a:r>
              <a:rPr lang="en-US" dirty="0" smtClean="0">
                <a:latin typeface="Bahnschrift" panose="020B0502040204020203" pitchFamily="34" charset="0"/>
              </a:rPr>
              <a:t>...</a:t>
            </a:r>
          </a:p>
          <a:p>
            <a:r>
              <a:rPr lang="en-US" dirty="0" smtClean="0">
                <a:latin typeface="Bahnschrift" panose="020B0502040204020203"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sldNum" idx="12"/>
          </p:nvPr>
        </p:nvSpPr>
        <p:spPr>
          <a:xfrm>
            <a:off x="6457950" y="4896740"/>
            <a:ext cx="2057400" cy="24691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3074"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861" y="1254998"/>
            <a:ext cx="5257146" cy="2790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8883" y="1639615"/>
            <a:ext cx="2911366" cy="1600438"/>
          </a:xfrm>
          <a:prstGeom prst="rect">
            <a:avLst/>
          </a:prstGeom>
          <a:noFill/>
        </p:spPr>
        <p:txBody>
          <a:bodyPr wrap="square" rtlCol="0">
            <a:spAutoFit/>
          </a:bodyPr>
          <a:lstStyle/>
          <a:p>
            <a:r>
              <a:rPr lang="en-US" dirty="0">
                <a:latin typeface="Bahnschrift" panose="020B0502040204020203" pitchFamily="34" charset="0"/>
              </a:rPr>
              <a:t>When the customer clicks on the product, the product detail page will appear, and it will show the customer the price name as well as the parameters that the customer wants to choose about that product.</a:t>
            </a:r>
            <a:endParaRPr lang="vi-VN" dirty="0">
              <a:latin typeface="Bahnschrift" panose="020B0502040204020203" pitchFamily="34" charset="0"/>
            </a:endParaRPr>
          </a:p>
        </p:txBody>
      </p:sp>
      <p:sp>
        <p:nvSpPr>
          <p:cNvPr id="4" name="TextBox 3"/>
          <p:cNvSpPr txBox="1"/>
          <p:nvPr/>
        </p:nvSpPr>
        <p:spPr>
          <a:xfrm>
            <a:off x="1697420" y="304801"/>
            <a:ext cx="3836276" cy="553998"/>
          </a:xfrm>
          <a:prstGeom prst="rect">
            <a:avLst/>
          </a:prstGeom>
          <a:noFill/>
        </p:spPr>
        <p:txBody>
          <a:bodyPr wrap="square" rtlCol="0">
            <a:spAutoFit/>
          </a:bodyPr>
          <a:lstStyle/>
          <a:p>
            <a:r>
              <a:rPr lang="vi-VN" sz="3000" dirty="0" smtClean="0">
                <a:latin typeface="+mj-lt"/>
              </a:rPr>
              <a:t>Product </a:t>
            </a:r>
            <a:r>
              <a:rPr lang="vi-VN" sz="3000" dirty="0">
                <a:latin typeface="+mj-lt"/>
              </a:rPr>
              <a:t>order page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377</Words>
  <Application>Microsoft Office PowerPoint</Application>
  <PresentationFormat>On-screen Show (16:9)</PresentationFormat>
  <Paragraphs>51</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vt:lpstr>
      <vt:lpstr>Calibri</vt:lpstr>
      <vt:lpstr>Roboto</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Project idea:</vt:lpstr>
      <vt:lpstr>   </vt:lpstr>
      <vt:lpstr>PowerPoint Presentation</vt:lpstr>
      <vt:lpstr>PowerPoint Presentation</vt:lpstr>
      <vt:lpstr>PowerPoint Presentation</vt:lpstr>
      <vt:lpstr>PowerPoint Presentation</vt:lpstr>
      <vt:lpstr>Future Upgrades</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VAN TAN</dc:creator>
  <cp:lastModifiedBy>Hi</cp:lastModifiedBy>
  <cp:revision>11</cp:revision>
  <dcterms:modified xsi:type="dcterms:W3CDTF">2021-12-04T16:07:43Z</dcterms:modified>
</cp:coreProperties>
</file>