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7"/>
  </p:notesMasterIdLst>
  <p:sldIdLst>
    <p:sldId id="256" r:id="rId3"/>
    <p:sldId id="257" r:id="rId4"/>
    <p:sldId id="258" r:id="rId5"/>
    <p:sldId id="259" r:id="rId6"/>
    <p:sldId id="260" r:id="rId7"/>
    <p:sldId id="261" r:id="rId8"/>
    <p:sldId id="262" r:id="rId9"/>
    <p:sldId id="263" r:id="rId10"/>
    <p:sldId id="269"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895" autoAdjust="0"/>
    <p:restoredTop sz="89606" autoAdjust="0"/>
  </p:normalViewPr>
  <p:slideViewPr>
    <p:cSldViewPr>
      <p:cViewPr>
        <p:scale>
          <a:sx n="72" d="100"/>
          <a:sy n="72" d="100"/>
        </p:scale>
        <p:origin x="-6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FF449-0AC3-4E4D-A778-DD43382B0278}" type="datetimeFigureOut">
              <a:rPr lang="en-US" smtClean="0"/>
              <a:pPr/>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F3CC8-806C-4634-9C1A-3A918C8B6D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xin chia sẻ kinh nghiệm, giải đáp thắc mắc từ anh chị khóa trên cũng học ở thư viện.</a:t>
            </a:r>
          </a:p>
          <a:p>
            <a:endParaRPr lang="en-US" dirty="0"/>
          </a:p>
        </p:txBody>
      </p:sp>
      <p:sp>
        <p:nvSpPr>
          <p:cNvPr id="4" name="Slide Number Placeholder 3"/>
          <p:cNvSpPr>
            <a:spLocks noGrp="1"/>
          </p:cNvSpPr>
          <p:nvPr>
            <p:ph type="sldNum" sz="quarter" idx="10"/>
          </p:nvPr>
        </p:nvSpPr>
        <p:spPr/>
        <p:txBody>
          <a:bodyPr/>
          <a:lstStyle/>
          <a:p>
            <a:fld id="{DF5F3CC8-806C-4634-9C1A-3A918C8B6DB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Thêm</a:t>
            </a:r>
            <a:r>
              <a:rPr lang="en-US" baseline="0" dirty="0" smtClean="0"/>
              <a:t>, tìm kiếm, chỉnh sửa, xóa phiếu mượn</a:t>
            </a:r>
            <a:endParaRPr lang="en-US" dirty="0"/>
          </a:p>
        </p:txBody>
      </p:sp>
      <p:sp>
        <p:nvSpPr>
          <p:cNvPr id="4" name="Slide Number Placeholder 3"/>
          <p:cNvSpPr>
            <a:spLocks noGrp="1"/>
          </p:cNvSpPr>
          <p:nvPr>
            <p:ph type="sldNum" sz="quarter" idx="10"/>
          </p:nvPr>
        </p:nvSpPr>
        <p:spPr/>
        <p:txBody>
          <a:bodyPr/>
          <a:lstStyle/>
          <a:p>
            <a:fld id="{DF5F3CC8-806C-4634-9C1A-3A918C8B6DBF}"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5F3CC8-806C-4634-9C1A-3A918C8B6DB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5F3CC8-806C-4634-9C1A-3A918C8B6DB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//biến ct d</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ù</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ng để thay đổi menu lựa chọn trong c</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á</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 trường hợp kh</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á</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 nhau,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việc thay đổi menu n</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à</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y dẫn đến thay đổi gi</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á</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trị lớn nhất của biến </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lc</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từ đ</a:t>
            </a:r>
            <a:r>
              <a:rPr kumimoji="0" lang="en-US" sz="1200" b="0" i="1" u="none" strike="noStrike" cap="none" normalizeH="0" baseline="0" dirty="0" smtClean="0">
                <a:ln>
                  <a:noFill/>
                </a:ln>
                <a:solidFill>
                  <a:schemeClr val="tx1"/>
                </a:solidFill>
                <a:effectLst/>
                <a:latin typeface="+mn-lt"/>
                <a:ea typeface="Times New Roman" pitchFamily="18" charset="0"/>
                <a:cs typeface="Times New Roman" pitchFamily="18" charset="0"/>
              </a:rPr>
              <a:t>ó</a:t>
            </a: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phục vụ yêu cầu của người sử dụng.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DF5F3CC8-806C-4634-9C1A-3A918C8B6DB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file:///E:\Hoc%20tap\C++\Bai%20tap%20lon%20C++\BTL%20Quan%20ly%20thu%20vien\BTL%20Quan%20ly%20thu%20vien.ex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E:\Hoc%20tap\C++\Bai%20tap%20lon%20C++\BTL%20Quan%20ly%20thu%20vien\them%20%20phieu%20muon.doc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681913" cy="1523495"/>
          </a:xfrm>
        </p:spPr>
        <p:txBody>
          <a:bodyPr/>
          <a:lstStyle/>
          <a:p>
            <a:r>
              <a:rPr sz="6000" dirty="0" smtClean="0"/>
              <a:t>Môn Ngôn ngữ lập trình</a:t>
            </a:r>
            <a:r>
              <a:rPr dirty="0" smtClean="0"/>
              <a:t/>
            </a:r>
            <a:br>
              <a:rPr dirty="0" smtClean="0"/>
            </a:br>
            <a:r>
              <a:rPr dirty="0" smtClean="0"/>
              <a:t/>
            </a:r>
            <a:br>
              <a:rPr dirty="0" smtClean="0"/>
            </a:br>
            <a:endParaRPr lang="en-US" dirty="0"/>
          </a:p>
        </p:txBody>
      </p:sp>
      <p:sp>
        <p:nvSpPr>
          <p:cNvPr id="3" name="Subtitle 2"/>
          <p:cNvSpPr>
            <a:spLocks noGrp="1"/>
          </p:cNvSpPr>
          <p:nvPr>
            <p:ph type="subTitle" idx="1"/>
          </p:nvPr>
        </p:nvSpPr>
        <p:spPr>
          <a:xfrm>
            <a:off x="914400" y="1752600"/>
            <a:ext cx="7696200" cy="461665"/>
          </a:xfrm>
        </p:spPr>
        <p:txBody>
          <a:bodyPr/>
          <a:lstStyle/>
          <a:p>
            <a:r>
              <a:rPr lang="en-US" sz="4000" dirty="0" smtClean="0"/>
              <a:t>Đề tài: Quản lý thư viện</a:t>
            </a:r>
          </a:p>
          <a:p>
            <a:r>
              <a:rPr lang="en-US" sz="4000" dirty="0" smtClean="0"/>
              <a:t>     Trường đại học Bách Khoa Hà Nội </a:t>
            </a:r>
            <a:endParaRPr lang="en-US" sz="4000" dirty="0"/>
          </a:p>
        </p:txBody>
      </p:sp>
      <p:sp>
        <p:nvSpPr>
          <p:cNvPr id="4" name="Subtitle 2"/>
          <p:cNvSpPr txBox="1">
            <a:spLocks/>
          </p:cNvSpPr>
          <p:nvPr/>
        </p:nvSpPr>
        <p:spPr>
          <a:xfrm>
            <a:off x="1462087" y="2971800"/>
            <a:ext cx="7681913" cy="2819400"/>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Tx/>
              <a:buFontTx/>
              <a:buNone/>
              <a:tabLst/>
              <a:defRPr/>
            </a:pPr>
            <a:endParaRPr lang="en-US" sz="3200" dirty="0" smtClean="0">
              <a:solidFill>
                <a:schemeClr val="tx1">
                  <a:tint val="75000"/>
                </a:schemeClr>
              </a:solidFill>
            </a:endParaRPr>
          </a:p>
          <a:p>
            <a:pPr marL="0" marR="0" lvl="0" indent="0" algn="l" defTabSz="914363" rtl="0" eaLnBrk="1" fontAlgn="auto" latinLnBrk="0" hangingPunct="1">
              <a:lnSpc>
                <a:spcPct val="90000"/>
              </a:lnSpc>
              <a:spcBef>
                <a:spcPts val="0"/>
              </a:spcBef>
              <a:spcAft>
                <a:spcPts val="0"/>
              </a:spcAft>
              <a:buClrTx/>
              <a:buSzTx/>
              <a:buFontTx/>
              <a:buNone/>
              <a:tabLst/>
              <a:defRPr/>
            </a:pPr>
            <a:r>
              <a:rPr lang="en-US" sz="2800" dirty="0" smtClean="0">
                <a:solidFill>
                  <a:schemeClr val="tx1">
                    <a:tint val="75000"/>
                  </a:schemeClr>
                </a:solidFill>
              </a:rPr>
              <a:t>Giáo viên hướng dẫn: Nguyễn Thanh Bình</a:t>
            </a:r>
          </a:p>
          <a:p>
            <a:pPr marL="0" marR="0" lvl="0" indent="0" algn="l" defTabSz="914363" rtl="0" eaLnBrk="1" fontAlgn="auto" latinLnBrk="0" hangingPunct="1">
              <a:lnSpc>
                <a:spcPct val="9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363" rtl="0" eaLnBrk="1" fontAlgn="auto" latinLnBrk="0" hangingPunct="1">
              <a:lnSpc>
                <a:spcPct val="90000"/>
              </a:lnSpc>
              <a:spcBef>
                <a:spcPts val="0"/>
              </a:spcBef>
              <a:spcAft>
                <a:spcPts val="0"/>
              </a:spcAft>
              <a:buClrTx/>
              <a:buSzTx/>
              <a:buFontTx/>
              <a:buNone/>
              <a:tabLst/>
              <a:defRPr/>
            </a:pPr>
            <a:r>
              <a:rPr lang="en-US" sz="2400" dirty="0" smtClean="0">
                <a:solidFill>
                  <a:schemeClr val="tx1">
                    <a:tint val="75000"/>
                  </a:schemeClr>
                </a:solidFill>
              </a:rPr>
              <a:t>			Nhóm sinh viên thực hiện:</a:t>
            </a:r>
            <a:br>
              <a:rPr lang="en-US" sz="2400" dirty="0" smtClean="0">
                <a:solidFill>
                  <a:schemeClr val="tx1">
                    <a:tint val="75000"/>
                  </a:schemeClr>
                </a:solidFill>
              </a:rPr>
            </a:br>
            <a:r>
              <a:rPr lang="en-US" sz="2400" dirty="0" smtClean="0">
                <a:solidFill>
                  <a:schemeClr val="tx1">
                    <a:tint val="75000"/>
                  </a:schemeClr>
                </a:solidFill>
              </a:rPr>
              <a:t>		</a:t>
            </a:r>
            <a:r>
              <a:rPr lang="en-US" sz="2400" b="1" dirty="0" smtClean="0">
                <a:solidFill>
                  <a:schemeClr val="tx1">
                    <a:tint val="75000"/>
                  </a:schemeClr>
                </a:solidFill>
              </a:rPr>
              <a:t>Nguyễn Mạnh Thế</a:t>
            </a:r>
            <a:r>
              <a:rPr lang="en-US" sz="2400" dirty="0" smtClean="0">
                <a:solidFill>
                  <a:schemeClr val="tx1">
                    <a:tint val="75000"/>
                  </a:schemeClr>
                </a:solidFill>
              </a:rPr>
              <a:t>		20112240</a:t>
            </a:r>
          </a:p>
          <a:p>
            <a:pPr marL="0" marR="0" lvl="0" indent="0" defTabSz="91436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tint val="75000"/>
                  </a:schemeClr>
                </a:solidFill>
                <a:effectLst/>
                <a:uLnTx/>
                <a:uFillTx/>
                <a:latin typeface="+mn-lt"/>
                <a:ea typeface="+mn-ea"/>
                <a:cs typeface="+mn-cs"/>
              </a:rPr>
              <a:t>Nguyễn</a:t>
            </a:r>
            <a:r>
              <a:rPr kumimoji="0" lang="en-US" sz="2400" b="1" i="0" u="none" strike="noStrike" kern="1200" cap="none" spc="0" normalizeH="0" noProof="0" dirty="0" smtClean="0">
                <a:ln>
                  <a:noFill/>
                </a:ln>
                <a:solidFill>
                  <a:schemeClr val="tx1">
                    <a:tint val="75000"/>
                  </a:schemeClr>
                </a:solidFill>
                <a:effectLst/>
                <a:uLnTx/>
                <a:uFillTx/>
                <a:latin typeface="+mn-lt"/>
                <a:ea typeface="+mn-ea"/>
                <a:cs typeface="+mn-cs"/>
              </a:rPr>
              <a:t> Công Hoàn</a:t>
            </a:r>
            <a:r>
              <a:rPr kumimoji="0" lang="en-US" sz="2400" b="0" i="0" u="none" strike="noStrike" kern="1200" cap="none" spc="0" normalizeH="0" noProof="0" dirty="0" smtClean="0">
                <a:ln>
                  <a:noFill/>
                </a:ln>
                <a:solidFill>
                  <a:schemeClr val="tx1">
                    <a:tint val="75000"/>
                  </a:schemeClr>
                </a:solidFill>
                <a:effectLst/>
                <a:uLnTx/>
                <a:uFillTx/>
                <a:latin typeface="+mn-lt"/>
                <a:ea typeface="+mn-ea"/>
                <a:cs typeface="+mn-cs"/>
              </a:rPr>
              <a:t>		20112602</a:t>
            </a:r>
          </a:p>
          <a:p>
            <a:pPr marL="0" marR="0" lvl="0" indent="0" defTabSz="914363" rtl="0" eaLnBrk="1" fontAlgn="auto" latinLnBrk="0" hangingPunct="1">
              <a:lnSpc>
                <a:spcPct val="90000"/>
              </a:lnSpc>
              <a:spcBef>
                <a:spcPts val="0"/>
              </a:spcBef>
              <a:spcAft>
                <a:spcPts val="0"/>
              </a:spcAft>
              <a:buClrTx/>
              <a:buSzTx/>
              <a:buFontTx/>
              <a:buNone/>
              <a:tabLst/>
              <a:defRPr/>
            </a:pPr>
            <a:r>
              <a:rPr lang="en-US" sz="2400" baseline="0" dirty="0" smtClean="0">
                <a:solidFill>
                  <a:schemeClr val="tx1">
                    <a:tint val="75000"/>
                  </a:schemeClr>
                </a:solidFill>
              </a:rPr>
              <a:t>		</a:t>
            </a:r>
            <a:r>
              <a:rPr lang="en-US" sz="2400" b="1" baseline="0" dirty="0" smtClean="0">
                <a:solidFill>
                  <a:schemeClr val="tx1">
                    <a:tint val="75000"/>
                  </a:schemeClr>
                </a:solidFill>
              </a:rPr>
              <a:t>Nguyễn</a:t>
            </a:r>
            <a:r>
              <a:rPr lang="en-US" sz="2400" b="1" dirty="0" smtClean="0">
                <a:solidFill>
                  <a:schemeClr val="tx1">
                    <a:tint val="75000"/>
                  </a:schemeClr>
                </a:solidFill>
              </a:rPr>
              <a:t> Trọng Thượng</a:t>
            </a:r>
            <a:r>
              <a:rPr lang="en-US" sz="2400" dirty="0" smtClean="0">
                <a:solidFill>
                  <a:schemeClr val="tx1">
                    <a:tint val="75000"/>
                  </a:schemeClr>
                </a:solidFill>
              </a:rPr>
              <a:t>	20112261</a:t>
            </a: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043208" cy="1523494"/>
          </a:xfrm>
        </p:spPr>
        <p:txBody>
          <a:bodyPr/>
          <a:lstStyle/>
          <a:p>
            <a:r>
              <a:rPr dirty="0" smtClean="0"/>
              <a:t>Phân công công việc</a:t>
            </a:r>
            <a:endParaRPr lang="en-US" dirty="0"/>
          </a:p>
        </p:txBody>
      </p:sp>
      <p:grpSp>
        <p:nvGrpSpPr>
          <p:cNvPr id="7" name="Group 6"/>
          <p:cNvGrpSpPr/>
          <p:nvPr/>
        </p:nvGrpSpPr>
        <p:grpSpPr>
          <a:xfrm>
            <a:off x="3810000" y="1600200"/>
            <a:ext cx="4892040" cy="773534"/>
            <a:chOff x="3261359" y="613"/>
            <a:chExt cx="4892040" cy="773534"/>
          </a:xfrm>
        </p:grpSpPr>
        <p:sp>
          <p:nvSpPr>
            <p:cNvPr id="41" name="Right Arrow 40"/>
            <p:cNvSpPr/>
            <p:nvPr/>
          </p:nvSpPr>
          <p:spPr>
            <a:xfrm>
              <a:off x="3261359" y="613"/>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42" name="Right Arrow 4"/>
            <p:cNvSpPr/>
            <p:nvPr/>
          </p:nvSpPr>
          <p:spPr>
            <a:xfrm>
              <a:off x="3261359" y="97305"/>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Nguyễn Công Hoàn</a:t>
              </a:r>
              <a:endParaRPr lang="en-US" sz="2600" kern="1200" dirty="0"/>
            </a:p>
          </p:txBody>
        </p:sp>
      </p:grpSp>
      <p:grpSp>
        <p:nvGrpSpPr>
          <p:cNvPr id="8" name="Group 7"/>
          <p:cNvGrpSpPr/>
          <p:nvPr/>
        </p:nvGrpSpPr>
        <p:grpSpPr>
          <a:xfrm>
            <a:off x="548641" y="1600200"/>
            <a:ext cx="3261360" cy="773534"/>
            <a:chOff x="0" y="613"/>
            <a:chExt cx="3261360" cy="773534"/>
          </a:xfrm>
        </p:grpSpPr>
        <p:sp>
          <p:nvSpPr>
            <p:cNvPr id="39" name="Rounded Rectangle 38"/>
            <p:cNvSpPr/>
            <p:nvPr/>
          </p:nvSpPr>
          <p:spPr>
            <a:xfrm>
              <a:off x="0" y="613"/>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Rounded Rectangle 6"/>
            <p:cNvSpPr/>
            <p:nvPr/>
          </p:nvSpPr>
          <p:spPr>
            <a:xfrm>
              <a:off x="37761" y="38374"/>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Tìm kiếm tài liệu</a:t>
              </a:r>
              <a:endParaRPr lang="en-US" sz="2200" kern="1200" dirty="0"/>
            </a:p>
          </p:txBody>
        </p:sp>
      </p:grpSp>
      <p:grpSp>
        <p:nvGrpSpPr>
          <p:cNvPr id="9" name="Group 8"/>
          <p:cNvGrpSpPr/>
          <p:nvPr/>
        </p:nvGrpSpPr>
        <p:grpSpPr>
          <a:xfrm>
            <a:off x="3810000" y="2451088"/>
            <a:ext cx="4892040" cy="773534"/>
            <a:chOff x="3261359" y="851501"/>
            <a:chExt cx="4892040" cy="773534"/>
          </a:xfrm>
        </p:grpSpPr>
        <p:sp>
          <p:nvSpPr>
            <p:cNvPr id="37" name="Right Arrow 36"/>
            <p:cNvSpPr/>
            <p:nvPr/>
          </p:nvSpPr>
          <p:spPr>
            <a:xfrm>
              <a:off x="3261359" y="851501"/>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8" name="Right Arrow 8"/>
            <p:cNvSpPr/>
            <p:nvPr/>
          </p:nvSpPr>
          <p:spPr>
            <a:xfrm>
              <a:off x="3261359" y="948193"/>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Cả nhóm cùng thảo luận</a:t>
              </a:r>
              <a:endParaRPr lang="en-US" sz="2600" kern="1200" dirty="0"/>
            </a:p>
          </p:txBody>
        </p:sp>
      </p:grpSp>
      <p:grpSp>
        <p:nvGrpSpPr>
          <p:cNvPr id="10" name="Group 9"/>
          <p:cNvGrpSpPr/>
          <p:nvPr/>
        </p:nvGrpSpPr>
        <p:grpSpPr>
          <a:xfrm>
            <a:off x="548641" y="2451088"/>
            <a:ext cx="3261360" cy="773534"/>
            <a:chOff x="0" y="851501"/>
            <a:chExt cx="3261360" cy="773534"/>
          </a:xfrm>
        </p:grpSpPr>
        <p:sp>
          <p:nvSpPr>
            <p:cNvPr id="35" name="Rounded Rectangle 34"/>
            <p:cNvSpPr/>
            <p:nvPr/>
          </p:nvSpPr>
          <p:spPr>
            <a:xfrm>
              <a:off x="0" y="851501"/>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Rounded Rectangle 10"/>
            <p:cNvSpPr/>
            <p:nvPr/>
          </p:nvSpPr>
          <p:spPr>
            <a:xfrm>
              <a:off x="37761" y="889262"/>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Thảo luận tìm hướng thực hiện</a:t>
              </a:r>
              <a:endParaRPr lang="en-US" sz="2200" kern="1200" dirty="0"/>
            </a:p>
          </p:txBody>
        </p:sp>
      </p:grpSp>
      <p:grpSp>
        <p:nvGrpSpPr>
          <p:cNvPr id="11" name="Group 10"/>
          <p:cNvGrpSpPr/>
          <p:nvPr/>
        </p:nvGrpSpPr>
        <p:grpSpPr>
          <a:xfrm>
            <a:off x="3810000" y="3301976"/>
            <a:ext cx="4892040" cy="773534"/>
            <a:chOff x="3261359" y="1702389"/>
            <a:chExt cx="4892040" cy="773534"/>
          </a:xfrm>
        </p:grpSpPr>
        <p:sp>
          <p:nvSpPr>
            <p:cNvPr id="33" name="Right Arrow 32"/>
            <p:cNvSpPr/>
            <p:nvPr/>
          </p:nvSpPr>
          <p:spPr>
            <a:xfrm>
              <a:off x="3261359" y="1702389"/>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4" name="Right Arrow 12"/>
            <p:cNvSpPr/>
            <p:nvPr/>
          </p:nvSpPr>
          <p:spPr>
            <a:xfrm>
              <a:off x="3261359" y="1799081"/>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Cả nhóm lên thư viện thực hiện</a:t>
              </a:r>
              <a:endParaRPr lang="en-US" sz="2600" kern="1200" dirty="0"/>
            </a:p>
          </p:txBody>
        </p:sp>
      </p:grpSp>
      <p:grpSp>
        <p:nvGrpSpPr>
          <p:cNvPr id="12" name="Group 11"/>
          <p:cNvGrpSpPr/>
          <p:nvPr/>
        </p:nvGrpSpPr>
        <p:grpSpPr>
          <a:xfrm>
            <a:off x="548641" y="3301976"/>
            <a:ext cx="3261360" cy="773534"/>
            <a:chOff x="0" y="1702389"/>
            <a:chExt cx="3261360" cy="773534"/>
          </a:xfrm>
        </p:grpSpPr>
        <p:sp>
          <p:nvSpPr>
            <p:cNvPr id="31" name="Rounded Rectangle 30"/>
            <p:cNvSpPr/>
            <p:nvPr/>
          </p:nvSpPr>
          <p:spPr>
            <a:xfrm>
              <a:off x="0" y="1702389"/>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Rounded Rectangle 14"/>
            <p:cNvSpPr/>
            <p:nvPr/>
          </p:nvSpPr>
          <p:spPr>
            <a:xfrm>
              <a:off x="37761" y="1740150"/>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Code</a:t>
              </a:r>
              <a:endParaRPr lang="en-US" sz="2200" kern="1200" dirty="0"/>
            </a:p>
          </p:txBody>
        </p:sp>
      </p:grpSp>
      <p:grpSp>
        <p:nvGrpSpPr>
          <p:cNvPr id="13" name="Group 12"/>
          <p:cNvGrpSpPr/>
          <p:nvPr/>
        </p:nvGrpSpPr>
        <p:grpSpPr>
          <a:xfrm>
            <a:off x="3810000" y="4152863"/>
            <a:ext cx="4892040" cy="773534"/>
            <a:chOff x="3261359" y="2553276"/>
            <a:chExt cx="4892040" cy="773534"/>
          </a:xfrm>
        </p:grpSpPr>
        <p:sp>
          <p:nvSpPr>
            <p:cNvPr id="29" name="Right Arrow 28"/>
            <p:cNvSpPr/>
            <p:nvPr/>
          </p:nvSpPr>
          <p:spPr>
            <a:xfrm>
              <a:off x="3261359" y="2553276"/>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0" name="Right Arrow 16"/>
            <p:cNvSpPr/>
            <p:nvPr/>
          </p:nvSpPr>
          <p:spPr>
            <a:xfrm>
              <a:off x="3261359" y="2649968"/>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Nguyễn Công Hoàn</a:t>
              </a:r>
              <a:endParaRPr lang="en-US" sz="2600" kern="1200" dirty="0"/>
            </a:p>
          </p:txBody>
        </p:sp>
      </p:grpSp>
      <p:grpSp>
        <p:nvGrpSpPr>
          <p:cNvPr id="14" name="Group 13"/>
          <p:cNvGrpSpPr/>
          <p:nvPr/>
        </p:nvGrpSpPr>
        <p:grpSpPr>
          <a:xfrm>
            <a:off x="548641" y="4152863"/>
            <a:ext cx="3261360" cy="773534"/>
            <a:chOff x="0" y="2553276"/>
            <a:chExt cx="3261360" cy="773534"/>
          </a:xfrm>
        </p:grpSpPr>
        <p:sp>
          <p:nvSpPr>
            <p:cNvPr id="27" name="Rounded Rectangle 26"/>
            <p:cNvSpPr/>
            <p:nvPr/>
          </p:nvSpPr>
          <p:spPr>
            <a:xfrm>
              <a:off x="0" y="2553276"/>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Rounded Rectangle 18"/>
            <p:cNvSpPr/>
            <p:nvPr/>
          </p:nvSpPr>
          <p:spPr>
            <a:xfrm>
              <a:off x="37761" y="2591037"/>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Viết báo cáo</a:t>
              </a:r>
              <a:endParaRPr lang="en-US" sz="2200" kern="1200" dirty="0"/>
            </a:p>
          </p:txBody>
        </p:sp>
      </p:grpSp>
      <p:grpSp>
        <p:nvGrpSpPr>
          <p:cNvPr id="15" name="Group 14"/>
          <p:cNvGrpSpPr/>
          <p:nvPr/>
        </p:nvGrpSpPr>
        <p:grpSpPr>
          <a:xfrm>
            <a:off x="3810000" y="5003751"/>
            <a:ext cx="4892040" cy="773534"/>
            <a:chOff x="3261359" y="3404164"/>
            <a:chExt cx="4892040" cy="773534"/>
          </a:xfrm>
        </p:grpSpPr>
        <p:sp>
          <p:nvSpPr>
            <p:cNvPr id="25" name="Right Arrow 24"/>
            <p:cNvSpPr/>
            <p:nvPr/>
          </p:nvSpPr>
          <p:spPr>
            <a:xfrm>
              <a:off x="3261359" y="3404164"/>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6" name="Right Arrow 20"/>
            <p:cNvSpPr/>
            <p:nvPr/>
          </p:nvSpPr>
          <p:spPr>
            <a:xfrm>
              <a:off x="3261359" y="3500856"/>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Nguyễn Mạnh Thế</a:t>
              </a:r>
              <a:endParaRPr lang="en-US" sz="2600" kern="1200" dirty="0"/>
            </a:p>
          </p:txBody>
        </p:sp>
      </p:grpSp>
      <p:grpSp>
        <p:nvGrpSpPr>
          <p:cNvPr id="16" name="Group 15"/>
          <p:cNvGrpSpPr/>
          <p:nvPr/>
        </p:nvGrpSpPr>
        <p:grpSpPr>
          <a:xfrm>
            <a:off x="548641" y="5003751"/>
            <a:ext cx="3261360" cy="773534"/>
            <a:chOff x="0" y="3404164"/>
            <a:chExt cx="3261360" cy="773534"/>
          </a:xfrm>
        </p:grpSpPr>
        <p:sp>
          <p:nvSpPr>
            <p:cNvPr id="23" name="Rounded Rectangle 22"/>
            <p:cNvSpPr/>
            <p:nvPr/>
          </p:nvSpPr>
          <p:spPr>
            <a:xfrm>
              <a:off x="0" y="3404164"/>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Rounded Rectangle 22"/>
            <p:cNvSpPr/>
            <p:nvPr/>
          </p:nvSpPr>
          <p:spPr>
            <a:xfrm>
              <a:off x="37761" y="3441925"/>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Làm slide </a:t>
              </a:r>
              <a:endParaRPr lang="en-US" sz="2200" kern="1200" dirty="0"/>
            </a:p>
          </p:txBody>
        </p:sp>
      </p:grpSp>
      <p:grpSp>
        <p:nvGrpSpPr>
          <p:cNvPr id="17" name="Group 16"/>
          <p:cNvGrpSpPr/>
          <p:nvPr/>
        </p:nvGrpSpPr>
        <p:grpSpPr>
          <a:xfrm>
            <a:off x="3810000" y="5854638"/>
            <a:ext cx="4892040" cy="773534"/>
            <a:chOff x="3261359" y="4255051"/>
            <a:chExt cx="4892040" cy="773534"/>
          </a:xfrm>
        </p:grpSpPr>
        <p:sp>
          <p:nvSpPr>
            <p:cNvPr id="21" name="Right Arrow 20"/>
            <p:cNvSpPr/>
            <p:nvPr/>
          </p:nvSpPr>
          <p:spPr>
            <a:xfrm>
              <a:off x="3261359" y="4255051"/>
              <a:ext cx="4892040" cy="773534"/>
            </a:xfrm>
            <a:prstGeom prst="rightArrow">
              <a:avLst>
                <a:gd name="adj1" fmla="val 75000"/>
                <a:gd name="adj2" fmla="val 50000"/>
              </a:avLst>
            </a:pr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2" name="Right Arrow 24"/>
            <p:cNvSpPr/>
            <p:nvPr/>
          </p:nvSpPr>
          <p:spPr>
            <a:xfrm>
              <a:off x="3261359" y="4351743"/>
              <a:ext cx="4601965" cy="5801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Nguyễn Mạnh Thế</a:t>
              </a:r>
              <a:endParaRPr lang="en-US" sz="2600" kern="1200" dirty="0"/>
            </a:p>
          </p:txBody>
        </p:sp>
      </p:grpSp>
      <p:grpSp>
        <p:nvGrpSpPr>
          <p:cNvPr id="18" name="Group 17"/>
          <p:cNvGrpSpPr/>
          <p:nvPr/>
        </p:nvGrpSpPr>
        <p:grpSpPr>
          <a:xfrm>
            <a:off x="548641" y="5854638"/>
            <a:ext cx="3261360" cy="773534"/>
            <a:chOff x="0" y="4255051"/>
            <a:chExt cx="3261360" cy="773534"/>
          </a:xfrm>
        </p:grpSpPr>
        <p:sp>
          <p:nvSpPr>
            <p:cNvPr id="19" name="Rounded Rectangle 18"/>
            <p:cNvSpPr/>
            <p:nvPr/>
          </p:nvSpPr>
          <p:spPr>
            <a:xfrm>
              <a:off x="0" y="4255051"/>
              <a:ext cx="3261360" cy="773534"/>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ounded Rectangle 26"/>
            <p:cNvSpPr/>
            <p:nvPr/>
          </p:nvSpPr>
          <p:spPr>
            <a:xfrm>
              <a:off x="37761" y="4292812"/>
              <a:ext cx="3185838" cy="6980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Thuyết trình</a:t>
              </a:r>
              <a:endParaRPr lang="en-US" sz="2200" kern="12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63" presetClass="path" presetSubtype="0" accel="50000" decel="50000" fill="hold" nodeType="withEffect">
                                  <p:stCondLst>
                                    <p:cond delay="0"/>
                                  </p:stCondLst>
                                  <p:childTnLst>
                                    <p:animMotion origin="layout" path="M -0.26753 -0.00069 L -0.01753 -0.00069 " pathEditMode="relative" rAng="0" ptsTypes="AA">
                                      <p:cBhvr>
                                        <p:cTn id="14" dur="1000" fill="hold"/>
                                        <p:tgtEl>
                                          <p:spTgt spid="7"/>
                                        </p:tgtEl>
                                        <p:attrNameLst>
                                          <p:attrName>ppt_x</p:attrName>
                                          <p:attrName>ppt_y</p:attrName>
                                        </p:attrNameLst>
                                      </p:cBhvr>
                                      <p:rCtr x="125" y="0"/>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63" presetClass="path" presetSubtype="0" accel="50000" decel="50000" fill="hold" nodeType="withEffect">
                                  <p:stCondLst>
                                    <p:cond delay="0"/>
                                  </p:stCondLst>
                                  <p:childTnLst>
                                    <p:animMotion origin="layout" path="M -0.26753 -0.00255 L -0.01753 -0.00255 " pathEditMode="relative" rAng="0" ptsTypes="AA">
                                      <p:cBhvr>
                                        <p:cTn id="26" dur="1000" fill="hold"/>
                                        <p:tgtEl>
                                          <p:spTgt spid="9"/>
                                        </p:tgtEl>
                                        <p:attrNameLst>
                                          <p:attrName>ppt_x</p:attrName>
                                          <p:attrName>ppt_y</p:attrName>
                                        </p:attrNameLst>
                                      </p:cBhvr>
                                      <p:rCtr x="125" y="0"/>
                                    </p:animMotion>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par>
                                <p:cTn id="37" presetID="63" presetClass="path" presetSubtype="0" accel="50000" decel="50000" fill="hold" nodeType="withEffect">
                                  <p:stCondLst>
                                    <p:cond delay="0"/>
                                  </p:stCondLst>
                                  <p:childTnLst>
                                    <p:animMotion origin="layout" path="M -0.26753 -0.0044 L -0.01753 -0.0044 " pathEditMode="relative" rAng="0" ptsTypes="AA">
                                      <p:cBhvr>
                                        <p:cTn id="38" dur="1000" fill="hold"/>
                                        <p:tgtEl>
                                          <p:spTgt spid="11"/>
                                        </p:tgtEl>
                                        <p:attrNameLst>
                                          <p:attrName>ppt_x</p:attrName>
                                          <p:attrName>ppt_y</p:attrName>
                                        </p:attrNameLst>
                                      </p:cBhvr>
                                      <p:rCtr x="125" y="0"/>
                                    </p:animMotion>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par>
                                <p:cTn id="49" presetID="63" presetClass="path" presetSubtype="0" accel="50000" decel="50000" fill="hold" nodeType="withEffect">
                                  <p:stCondLst>
                                    <p:cond delay="0"/>
                                  </p:stCondLst>
                                  <p:childTnLst>
                                    <p:animMotion origin="layout" path="M -0.26753 -0.0044 L -0.01753 -0.0044 " pathEditMode="relative" rAng="0" ptsTypes="AA">
                                      <p:cBhvr>
                                        <p:cTn id="50" dur="1000" fill="hold"/>
                                        <p:tgtEl>
                                          <p:spTgt spid="13"/>
                                        </p:tgtEl>
                                        <p:attrNameLst>
                                          <p:attrName>ppt_x</p:attrName>
                                          <p:attrName>ppt_y</p:attrName>
                                        </p:attrNameLst>
                                      </p:cBhvr>
                                      <p:rCtr x="125" y="0"/>
                                    </p:animMotion>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linds(horizontal)">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linds(horizontal)">
                                      <p:cBhvr>
                                        <p:cTn id="60" dur="500"/>
                                        <p:tgtEl>
                                          <p:spTgt spid="15"/>
                                        </p:tgtEl>
                                      </p:cBhvr>
                                    </p:animEffect>
                                  </p:childTnLst>
                                </p:cTn>
                              </p:par>
                              <p:par>
                                <p:cTn id="61" presetID="63" presetClass="path" presetSubtype="0" accel="50000" decel="50000" fill="hold" nodeType="withEffect">
                                  <p:stCondLst>
                                    <p:cond delay="0"/>
                                  </p:stCondLst>
                                  <p:childTnLst>
                                    <p:animMotion origin="layout" path="M -0.26753 -0.0044 L -0.01753 -0.0044 " pathEditMode="relative" rAng="0" ptsTypes="AA">
                                      <p:cBhvr>
                                        <p:cTn id="62" dur="1000" fill="hold"/>
                                        <p:tgtEl>
                                          <p:spTgt spid="15"/>
                                        </p:tgtEl>
                                        <p:attrNameLst>
                                          <p:attrName>ppt_x</p:attrName>
                                          <p:attrName>ppt_y</p:attrName>
                                        </p:attrNameLst>
                                      </p:cBhvr>
                                      <p:rCtr x="125" y="0"/>
                                    </p:animMotion>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63" presetClass="path" presetSubtype="0" accel="50000" decel="50000" fill="hold" nodeType="withEffect">
                                  <p:stCondLst>
                                    <p:cond delay="0"/>
                                  </p:stCondLst>
                                  <p:childTnLst>
                                    <p:animMotion origin="layout" path="M -0.26753 -0.00439 L -0.01753 -0.00439 " pathEditMode="relative" rAng="0" ptsTypes="AA">
                                      <p:cBhvr>
                                        <p:cTn id="74" dur="1000" fill="hold"/>
                                        <p:tgtEl>
                                          <p:spTgt spid="17"/>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Garu\Desktop\Programmer.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3124200" y="3352800"/>
            <a:ext cx="3810000" cy="1523494"/>
          </a:xfrm>
        </p:spPr>
        <p:txBody>
          <a:bodyPr/>
          <a:lstStyle/>
          <a:p>
            <a:r>
              <a:rPr dirty="0" smtClean="0"/>
              <a:t>Kết quả chạy </a:t>
            </a:r>
            <a:r>
              <a:rPr dirty="0" smtClean="0"/>
              <a:t/>
            </a:r>
            <a:br>
              <a:rPr dirty="0" smtClean="0"/>
            </a:br>
            <a:r>
              <a:rPr dirty="0" smtClean="0"/>
              <a:t>chương </a:t>
            </a:r>
            <a:r>
              <a:rPr dirty="0" smtClean="0"/>
              <a:t>trình</a:t>
            </a:r>
            <a:endParaRPr lang="en-US" dirty="0">
              <a:hlinkClick r:id="rId4" action="ppaction://program"/>
            </a:endParaRPr>
          </a:p>
        </p:txBody>
      </p:sp>
      <p:pic>
        <p:nvPicPr>
          <p:cNvPr id="7171" name="Picture 3" descr="C:\Users\Garu\Desktop\computer-power-button copy.png">
            <a:hlinkClick r:id="rId4" action="ppaction://program"/>
          </p:cNvPr>
          <p:cNvPicPr>
            <a:picLocks noChangeAspect="1" noChangeArrowheads="1"/>
          </p:cNvPicPr>
          <p:nvPr/>
        </p:nvPicPr>
        <p:blipFill>
          <a:blip r:embed="rId5"/>
          <a:srcRect/>
          <a:stretch>
            <a:fillRect/>
          </a:stretch>
        </p:blipFill>
        <p:spPr bwMode="auto">
          <a:xfrm>
            <a:off x="5969000" y="0"/>
            <a:ext cx="3175000" cy="26670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792" y="381000"/>
            <a:ext cx="7043208" cy="1523494"/>
          </a:xfrm>
        </p:spPr>
        <p:txBody>
          <a:bodyPr/>
          <a:lstStyle/>
          <a:p>
            <a:r>
              <a:rPr dirty="0" smtClean="0"/>
              <a:t>Kết quả thu được</a:t>
            </a:r>
            <a:endParaRPr lang="en-US" dirty="0"/>
          </a:p>
        </p:txBody>
      </p:sp>
      <p:sp>
        <p:nvSpPr>
          <p:cNvPr id="3" name="Subtitle 2"/>
          <p:cNvSpPr>
            <a:spLocks noGrp="1"/>
          </p:cNvSpPr>
          <p:nvPr>
            <p:ph type="subTitle" idx="1"/>
          </p:nvPr>
        </p:nvSpPr>
        <p:spPr>
          <a:xfrm>
            <a:off x="533400" y="1981200"/>
            <a:ext cx="8382000" cy="4191000"/>
          </a:xfrm>
        </p:spPr>
        <p:txBody>
          <a:bodyPr/>
          <a:lstStyle/>
          <a:p>
            <a:r>
              <a:rPr lang="de-LU" sz="2400" dirty="0" smtClean="0"/>
              <a:t>- Phần mềm đạt một số mục tiêu nhất định tuy nhiên còn nhiều khuyết điểm như tính năng hạn chế.</a:t>
            </a:r>
          </a:p>
          <a:p>
            <a:endParaRPr lang="de-LU" sz="2400" dirty="0" smtClean="0"/>
          </a:p>
          <a:p>
            <a:r>
              <a:rPr lang="de-LU" sz="2400" dirty="0" smtClean="0"/>
              <a:t>- Chưa làm rõ được tính đối tượng. Gặp một vài lỗi trong quá trình chạy.</a:t>
            </a:r>
            <a:endParaRPr lang="en-US" sz="2400" dirty="0" smtClean="0"/>
          </a:p>
          <a:p>
            <a:pPr lvl="0">
              <a:buFontTx/>
              <a:buChar char="-"/>
            </a:pPr>
            <a:endParaRPr lang="en-US" sz="2400" dirty="0" smtClean="0"/>
          </a:p>
          <a:p>
            <a:pPr lvl="0">
              <a:buFontTx/>
              <a:buChar char="-"/>
            </a:pPr>
            <a:r>
              <a:rPr lang="en-US" sz="2400" dirty="0" smtClean="0"/>
              <a:t>Nâng cao khả năng tư duy và sử dụng ngôn ngữ lập trình C++, phần mềm devC++.</a:t>
            </a:r>
          </a:p>
          <a:p>
            <a:pPr lvl="0"/>
            <a:endParaRPr lang="en-US" sz="2400" dirty="0" smtClean="0"/>
          </a:p>
          <a:p>
            <a:pPr lvl="0">
              <a:buFontTx/>
              <a:buChar char="-"/>
            </a:pPr>
            <a:r>
              <a:rPr lang="en-US" sz="2400" dirty="0" smtClean="0"/>
              <a:t>Có kinh nghiệm để thực hiện các đề tài khác.</a:t>
            </a:r>
          </a:p>
          <a:p>
            <a:pPr lvl="0">
              <a:buFontTx/>
              <a:buChar char="-"/>
            </a:pPr>
            <a:endParaRPr lang="en-US" sz="2400" dirty="0" smtClean="0"/>
          </a:p>
          <a:p>
            <a:pPr lvl="0"/>
            <a:r>
              <a:rPr lang="en-US" sz="2400" dirty="0" smtClean="0"/>
              <a:t>- Hoàn thành tốt chương trình theo hướng đối tượng (có 2 lớp là lớp danhsach và lớp menu)</a:t>
            </a:r>
          </a:p>
          <a:p>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6324600" cy="990600"/>
          </a:xfrm>
        </p:spPr>
        <p:txBody>
          <a:bodyPr/>
          <a:lstStyle/>
          <a:p>
            <a:r>
              <a:rPr dirty="0" smtClean="0"/>
              <a:t>Hướng phát triển</a:t>
            </a:r>
            <a:endParaRPr lang="en-US" dirty="0"/>
          </a:p>
        </p:txBody>
      </p:sp>
      <p:sp>
        <p:nvSpPr>
          <p:cNvPr id="7" name="Subtitle 2"/>
          <p:cNvSpPr txBox="1">
            <a:spLocks/>
          </p:cNvSpPr>
          <p:nvPr/>
        </p:nvSpPr>
        <p:spPr>
          <a:xfrm>
            <a:off x="381000" y="1295400"/>
            <a:ext cx="3505200" cy="5334000"/>
          </a:xfrm>
          <a:prstGeom prst="rect">
            <a:avLst/>
          </a:prstGeom>
        </p:spPr>
        <p:txBody>
          <a:bodyPr vert="horz" lIns="0" tIns="0" rIns="0" bIns="0" rtlCol="0">
            <a:noAutofit/>
          </a:bodyPr>
          <a:lstStyle/>
          <a:p>
            <a:r>
              <a:rPr lang="de-LU" sz="3200" dirty="0"/>
              <a:t>Nhờ việc lập trình hướng đối tượng, chương trình có thể dễ dàng phát triển, thêm một số các chức năng </a:t>
            </a:r>
            <a:r>
              <a:rPr lang="de-LU" sz="3200" dirty="0" smtClean="0"/>
              <a:t>như:</a:t>
            </a:r>
          </a:p>
          <a:p>
            <a:r>
              <a:rPr lang="de-LU" sz="3200" dirty="0" smtClean="0"/>
              <a:t>nhập </a:t>
            </a:r>
            <a:r>
              <a:rPr lang="de-LU" sz="3200" dirty="0"/>
              <a:t>thông tin mượn sách, trả sách, tình trạng </a:t>
            </a:r>
            <a:r>
              <a:rPr lang="de-LU" sz="3200" dirty="0" smtClean="0"/>
              <a:t>sách.</a:t>
            </a:r>
            <a:endParaRPr lang="en-US" sz="3200" dirty="0"/>
          </a:p>
        </p:txBody>
      </p:sp>
      <p:sp>
        <p:nvSpPr>
          <p:cNvPr id="9" name="Straight Connector 3"/>
          <p:cNvSpPr/>
          <p:nvPr/>
        </p:nvSpPr>
        <p:spPr>
          <a:xfrm rot="3371229">
            <a:off x="5322207" y="5036295"/>
            <a:ext cx="1897249" cy="39990"/>
          </a:xfrm>
          <a:custGeom>
            <a:avLst/>
            <a:gdLst/>
            <a:ahLst/>
            <a:cxnLst/>
            <a:rect l="0" t="0" r="0" b="0"/>
            <a:pathLst>
              <a:path>
                <a:moveTo>
                  <a:pt x="0" y="19995"/>
                </a:moveTo>
                <a:lnTo>
                  <a:pt x="1897249" y="1999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0" name="Straight Connector 4"/>
          <p:cNvSpPr/>
          <p:nvPr/>
        </p:nvSpPr>
        <p:spPr>
          <a:xfrm rot="1740021">
            <a:off x="5849516" y="4372865"/>
            <a:ext cx="1702045" cy="39990"/>
          </a:xfrm>
          <a:custGeom>
            <a:avLst/>
            <a:gdLst/>
            <a:ahLst/>
            <a:cxnLst/>
            <a:rect l="0" t="0" r="0" b="0"/>
            <a:pathLst>
              <a:path>
                <a:moveTo>
                  <a:pt x="0" y="19995"/>
                </a:moveTo>
                <a:lnTo>
                  <a:pt x="1702045" y="1999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1" name="Straight Connector 5"/>
          <p:cNvSpPr/>
          <p:nvPr/>
        </p:nvSpPr>
        <p:spPr>
          <a:xfrm>
            <a:off x="5956220" y="3602271"/>
            <a:ext cx="1707961" cy="39990"/>
          </a:xfrm>
          <a:custGeom>
            <a:avLst/>
            <a:gdLst/>
            <a:ahLst/>
            <a:cxnLst/>
            <a:rect l="0" t="0" r="0" b="0"/>
            <a:pathLst>
              <a:path>
                <a:moveTo>
                  <a:pt x="0" y="19995"/>
                </a:moveTo>
                <a:lnTo>
                  <a:pt x="1707961" y="1999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2" name="Straight Connector 6"/>
          <p:cNvSpPr/>
          <p:nvPr/>
        </p:nvSpPr>
        <p:spPr>
          <a:xfrm rot="19859979">
            <a:off x="5849516" y="2831678"/>
            <a:ext cx="1702045" cy="39990"/>
          </a:xfrm>
          <a:custGeom>
            <a:avLst/>
            <a:gdLst/>
            <a:ahLst/>
            <a:cxnLst/>
            <a:rect l="0" t="0" r="0" b="0"/>
            <a:pathLst>
              <a:path>
                <a:moveTo>
                  <a:pt x="0" y="19995"/>
                </a:moveTo>
                <a:lnTo>
                  <a:pt x="1702045" y="1999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3" name="Straight Connector 7"/>
          <p:cNvSpPr/>
          <p:nvPr/>
        </p:nvSpPr>
        <p:spPr>
          <a:xfrm rot="18228771">
            <a:off x="5322207" y="2168248"/>
            <a:ext cx="1897249" cy="39990"/>
          </a:xfrm>
          <a:custGeom>
            <a:avLst/>
            <a:gdLst/>
            <a:ahLst/>
            <a:cxnLst/>
            <a:rect l="0" t="0" r="0" b="0"/>
            <a:pathLst>
              <a:path>
                <a:moveTo>
                  <a:pt x="0" y="19995"/>
                </a:moveTo>
                <a:lnTo>
                  <a:pt x="1897249" y="1999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4" name="Oval 13">
            <a:hlinkClick r:id="rId3" action="ppaction://program"/>
          </p:cNvPr>
          <p:cNvSpPr/>
          <p:nvPr/>
        </p:nvSpPr>
        <p:spPr>
          <a:xfrm>
            <a:off x="4387730" y="2699625"/>
            <a:ext cx="1845282" cy="1845282"/>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a:lstStyle/>
          <a:p>
            <a:pPr algn="ctr"/>
            <a:r>
              <a:rPr lang="en-US" sz="3200" dirty="0" smtClean="0"/>
              <a:t>Phiếu mượn</a:t>
            </a:r>
            <a:endParaRPr lang="en-US" sz="3200" dirty="0"/>
          </a:p>
        </p:txBody>
      </p:sp>
      <p:grpSp>
        <p:nvGrpSpPr>
          <p:cNvPr id="15" name="Group 14"/>
          <p:cNvGrpSpPr/>
          <p:nvPr/>
        </p:nvGrpSpPr>
        <p:grpSpPr>
          <a:xfrm>
            <a:off x="6553200" y="386533"/>
            <a:ext cx="1107169" cy="1107169"/>
            <a:chOff x="3240823" y="2766"/>
            <a:chExt cx="1107169" cy="1107169"/>
          </a:xfrm>
          <a:scene3d>
            <a:camera prst="orthographicFront">
              <a:rot lat="0" lon="0" rev="0"/>
            </a:camera>
            <a:lightRig rig="contrasting" dir="t">
              <a:rot lat="0" lon="0" rev="1200000"/>
            </a:lightRig>
          </a:scene3d>
        </p:grpSpPr>
        <p:sp>
          <p:nvSpPr>
            <p:cNvPr id="28" name="Oval 27"/>
            <p:cNvSpPr/>
            <p:nvPr/>
          </p:nvSpPr>
          <p:spPr>
            <a:xfrm>
              <a:off x="3240823" y="2766"/>
              <a:ext cx="1107169" cy="1107169"/>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shade val="80000"/>
                <a:hueOff val="-102657"/>
                <a:satOff val="0"/>
                <a:lumOff val="6775"/>
                <a:alphaOff val="0"/>
              </a:schemeClr>
            </a:fillRef>
            <a:effectRef idx="2">
              <a:schemeClr val="accent1">
                <a:shade val="80000"/>
                <a:hueOff val="-102657"/>
                <a:satOff val="0"/>
                <a:lumOff val="6775"/>
                <a:alphaOff val="0"/>
              </a:schemeClr>
            </a:effectRef>
            <a:fontRef idx="minor">
              <a:schemeClr val="lt1"/>
            </a:fontRef>
          </p:style>
        </p:sp>
        <p:sp>
          <p:nvSpPr>
            <p:cNvPr id="29" name="Oval 10"/>
            <p:cNvSpPr/>
            <p:nvPr/>
          </p:nvSpPr>
          <p:spPr>
            <a:xfrm>
              <a:off x="3402964" y="164907"/>
              <a:ext cx="782887" cy="7828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2">
                      <a:lumMod val="60000"/>
                      <a:lumOff val="40000"/>
                    </a:schemeClr>
                  </a:solidFill>
                </a:rPr>
                <a:t>Mã phiếu mượn</a:t>
              </a:r>
              <a:endParaRPr lang="en-US" sz="2000" kern="1200" dirty="0">
                <a:solidFill>
                  <a:schemeClr val="bg2">
                    <a:lumMod val="60000"/>
                    <a:lumOff val="40000"/>
                  </a:schemeClr>
                </a:solidFill>
              </a:endParaRPr>
            </a:p>
          </p:txBody>
        </p:sp>
      </p:grpSp>
      <p:grpSp>
        <p:nvGrpSpPr>
          <p:cNvPr id="16" name="Group 15"/>
          <p:cNvGrpSpPr/>
          <p:nvPr/>
        </p:nvGrpSpPr>
        <p:grpSpPr>
          <a:xfrm>
            <a:off x="7375447" y="1617113"/>
            <a:ext cx="1107169" cy="1107169"/>
            <a:chOff x="4063070" y="1233346"/>
            <a:chExt cx="1107169" cy="1107169"/>
          </a:xfrm>
          <a:scene3d>
            <a:camera prst="orthographicFront">
              <a:rot lat="0" lon="0" rev="0"/>
            </a:camera>
            <a:lightRig rig="contrasting" dir="t">
              <a:rot lat="0" lon="0" rev="1200000"/>
            </a:lightRig>
          </a:scene3d>
        </p:grpSpPr>
        <p:sp>
          <p:nvSpPr>
            <p:cNvPr id="26" name="Oval 25"/>
            <p:cNvSpPr/>
            <p:nvPr/>
          </p:nvSpPr>
          <p:spPr>
            <a:xfrm>
              <a:off x="4063070" y="1233346"/>
              <a:ext cx="1107169" cy="1107169"/>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shade val="80000"/>
                <a:hueOff val="-205313"/>
                <a:satOff val="0"/>
                <a:lumOff val="13550"/>
                <a:alphaOff val="0"/>
              </a:schemeClr>
            </a:fillRef>
            <a:effectRef idx="2">
              <a:schemeClr val="accent1">
                <a:shade val="80000"/>
                <a:hueOff val="-205313"/>
                <a:satOff val="0"/>
                <a:lumOff val="13550"/>
                <a:alphaOff val="0"/>
              </a:schemeClr>
            </a:effectRef>
            <a:fontRef idx="minor">
              <a:schemeClr val="lt1"/>
            </a:fontRef>
          </p:style>
        </p:sp>
        <p:sp>
          <p:nvSpPr>
            <p:cNvPr id="27" name="Oval 12"/>
            <p:cNvSpPr/>
            <p:nvPr/>
          </p:nvSpPr>
          <p:spPr>
            <a:xfrm>
              <a:off x="4225211" y="1395487"/>
              <a:ext cx="782887" cy="7828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2">
                      <a:lumMod val="60000"/>
                      <a:lumOff val="40000"/>
                    </a:schemeClr>
                  </a:solidFill>
                </a:rPr>
                <a:t>Ngày mượn</a:t>
              </a:r>
              <a:endParaRPr lang="en-US" sz="2000" kern="1200" dirty="0">
                <a:solidFill>
                  <a:schemeClr val="bg2">
                    <a:lumMod val="60000"/>
                    <a:lumOff val="40000"/>
                  </a:schemeClr>
                </a:solidFill>
              </a:endParaRPr>
            </a:p>
          </p:txBody>
        </p:sp>
      </p:grpSp>
      <p:grpSp>
        <p:nvGrpSpPr>
          <p:cNvPr id="17" name="Group 16"/>
          <p:cNvGrpSpPr/>
          <p:nvPr/>
        </p:nvGrpSpPr>
        <p:grpSpPr>
          <a:xfrm>
            <a:off x="7664182" y="3068682"/>
            <a:ext cx="1107169" cy="1107169"/>
            <a:chOff x="4351805" y="2684915"/>
            <a:chExt cx="1107169" cy="1107169"/>
          </a:xfrm>
          <a:scene3d>
            <a:camera prst="orthographicFront">
              <a:rot lat="0" lon="0" rev="0"/>
            </a:camera>
            <a:lightRig rig="contrasting" dir="t">
              <a:rot lat="0" lon="0" rev="1200000"/>
            </a:lightRig>
          </a:scene3d>
        </p:grpSpPr>
        <p:sp>
          <p:nvSpPr>
            <p:cNvPr id="24" name="Oval 23"/>
            <p:cNvSpPr/>
            <p:nvPr/>
          </p:nvSpPr>
          <p:spPr>
            <a:xfrm>
              <a:off x="4351805" y="2684915"/>
              <a:ext cx="1107169" cy="1107169"/>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shade val="80000"/>
                <a:hueOff val="-307970"/>
                <a:satOff val="0"/>
                <a:lumOff val="20325"/>
                <a:alphaOff val="0"/>
              </a:schemeClr>
            </a:fillRef>
            <a:effectRef idx="2">
              <a:schemeClr val="accent1">
                <a:shade val="80000"/>
                <a:hueOff val="-307970"/>
                <a:satOff val="0"/>
                <a:lumOff val="20325"/>
                <a:alphaOff val="0"/>
              </a:schemeClr>
            </a:effectRef>
            <a:fontRef idx="minor">
              <a:schemeClr val="lt1"/>
            </a:fontRef>
          </p:style>
        </p:sp>
        <p:sp>
          <p:nvSpPr>
            <p:cNvPr id="25" name="Oval 14"/>
            <p:cNvSpPr/>
            <p:nvPr/>
          </p:nvSpPr>
          <p:spPr>
            <a:xfrm>
              <a:off x="4513946" y="2847056"/>
              <a:ext cx="782887" cy="7828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solidFill>
                    <a:schemeClr val="bg2">
                      <a:lumMod val="60000"/>
                      <a:lumOff val="40000"/>
                    </a:schemeClr>
                  </a:solidFill>
                </a:rPr>
                <a:t>Tên người mượn</a:t>
              </a:r>
              <a:endParaRPr lang="en-US" sz="2000" kern="1200" dirty="0">
                <a:solidFill>
                  <a:schemeClr val="bg2">
                    <a:lumMod val="60000"/>
                    <a:lumOff val="40000"/>
                  </a:schemeClr>
                </a:solidFill>
              </a:endParaRPr>
            </a:p>
          </p:txBody>
        </p:sp>
      </p:grpSp>
      <p:grpSp>
        <p:nvGrpSpPr>
          <p:cNvPr id="18" name="Group 17"/>
          <p:cNvGrpSpPr/>
          <p:nvPr/>
        </p:nvGrpSpPr>
        <p:grpSpPr>
          <a:xfrm>
            <a:off x="7375447" y="4520250"/>
            <a:ext cx="1107169" cy="1107169"/>
            <a:chOff x="4063070" y="4136483"/>
            <a:chExt cx="1107169" cy="1107169"/>
          </a:xfrm>
          <a:scene3d>
            <a:camera prst="orthographicFront">
              <a:rot lat="0" lon="0" rev="0"/>
            </a:camera>
            <a:lightRig rig="contrasting" dir="t">
              <a:rot lat="0" lon="0" rev="1200000"/>
            </a:lightRig>
          </a:scene3d>
        </p:grpSpPr>
        <p:sp>
          <p:nvSpPr>
            <p:cNvPr id="22" name="Oval 21"/>
            <p:cNvSpPr/>
            <p:nvPr/>
          </p:nvSpPr>
          <p:spPr>
            <a:xfrm>
              <a:off x="4063070" y="4136483"/>
              <a:ext cx="1107169" cy="1107169"/>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shade val="80000"/>
                <a:hueOff val="-410626"/>
                <a:satOff val="0"/>
                <a:lumOff val="27100"/>
                <a:alphaOff val="0"/>
              </a:schemeClr>
            </a:fillRef>
            <a:effectRef idx="2">
              <a:schemeClr val="accent1">
                <a:shade val="80000"/>
                <a:hueOff val="-410626"/>
                <a:satOff val="0"/>
                <a:lumOff val="27100"/>
                <a:alphaOff val="0"/>
              </a:schemeClr>
            </a:effectRef>
            <a:fontRef idx="minor">
              <a:schemeClr val="lt1"/>
            </a:fontRef>
          </p:style>
        </p:sp>
        <p:sp>
          <p:nvSpPr>
            <p:cNvPr id="23" name="Oval 16"/>
            <p:cNvSpPr/>
            <p:nvPr/>
          </p:nvSpPr>
          <p:spPr>
            <a:xfrm>
              <a:off x="4225211" y="4298624"/>
              <a:ext cx="782887" cy="7828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solidFill>
                    <a:schemeClr val="bg2">
                      <a:lumMod val="60000"/>
                      <a:lumOff val="40000"/>
                    </a:schemeClr>
                  </a:solidFill>
                </a:rPr>
                <a:t>MSSV mượn sách</a:t>
              </a:r>
              <a:endParaRPr lang="en-US" sz="2000" kern="1200" dirty="0">
                <a:solidFill>
                  <a:schemeClr val="bg2">
                    <a:lumMod val="60000"/>
                    <a:lumOff val="40000"/>
                  </a:schemeClr>
                </a:solidFill>
              </a:endParaRPr>
            </a:p>
          </p:txBody>
        </p:sp>
      </p:grpSp>
      <p:grpSp>
        <p:nvGrpSpPr>
          <p:cNvPr id="19" name="Group 18"/>
          <p:cNvGrpSpPr/>
          <p:nvPr/>
        </p:nvGrpSpPr>
        <p:grpSpPr>
          <a:xfrm>
            <a:off x="6553200" y="5750831"/>
            <a:ext cx="1107169" cy="1107169"/>
            <a:chOff x="3240823" y="5367064"/>
            <a:chExt cx="1107169" cy="1107169"/>
          </a:xfrm>
          <a:scene3d>
            <a:camera prst="orthographicFront">
              <a:rot lat="0" lon="0" rev="0"/>
            </a:camera>
            <a:lightRig rig="contrasting" dir="t">
              <a:rot lat="0" lon="0" rev="1200000"/>
            </a:lightRig>
          </a:scene3d>
        </p:grpSpPr>
        <p:sp>
          <p:nvSpPr>
            <p:cNvPr id="20" name="Oval 19"/>
            <p:cNvSpPr/>
            <p:nvPr/>
          </p:nvSpPr>
          <p:spPr>
            <a:xfrm>
              <a:off x="3240823" y="5367064"/>
              <a:ext cx="1107169" cy="1107169"/>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shade val="80000"/>
                <a:hueOff val="-513283"/>
                <a:satOff val="0"/>
                <a:lumOff val="33875"/>
                <a:alphaOff val="0"/>
              </a:schemeClr>
            </a:fillRef>
            <a:effectRef idx="2">
              <a:schemeClr val="accent1">
                <a:shade val="80000"/>
                <a:hueOff val="-513283"/>
                <a:satOff val="0"/>
                <a:lumOff val="33875"/>
                <a:alphaOff val="0"/>
              </a:schemeClr>
            </a:effectRef>
            <a:fontRef idx="minor">
              <a:schemeClr val="lt1"/>
            </a:fontRef>
          </p:style>
        </p:sp>
        <p:sp>
          <p:nvSpPr>
            <p:cNvPr id="21" name="Oval 18"/>
            <p:cNvSpPr/>
            <p:nvPr/>
          </p:nvSpPr>
          <p:spPr>
            <a:xfrm>
              <a:off x="3402964" y="5529205"/>
              <a:ext cx="782887" cy="78288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2">
                      <a:lumMod val="60000"/>
                      <a:lumOff val="40000"/>
                    </a:schemeClr>
                  </a:solidFill>
                </a:rPr>
                <a:t>Số sách mượn</a:t>
              </a:r>
              <a:endParaRPr lang="en-US" sz="2000" kern="1200" dirty="0">
                <a:solidFill>
                  <a:schemeClr val="bg2">
                    <a:lumMod val="60000"/>
                    <a:lumOff val="40000"/>
                  </a:schemeClr>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linds(horizontal)">
                                      <p:cBhvr>
                                        <p:cTn id="49" dur="500"/>
                                        <p:tgtEl>
                                          <p:spTgt spid="9"/>
                                        </p:tgtEl>
                                      </p:cBhvr>
                                    </p:animEffect>
                                  </p:childTnLst>
                                </p:cTn>
                              </p:par>
                              <p:par>
                                <p:cTn id="50" presetID="3"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Garu\Desktop\C___wallpaper_by_FluffyEvilBunny.png"/>
          <p:cNvPicPr>
            <a:picLocks noChangeAspect="1" noChangeArrowheads="1"/>
          </p:cNvPicPr>
          <p:nvPr/>
        </p:nvPicPr>
        <p:blipFill>
          <a:blip r:embed="rId2"/>
          <a:srcRect/>
          <a:stretch>
            <a:fillRect/>
          </a:stretch>
        </p:blipFill>
        <p:spPr bwMode="auto">
          <a:xfrm>
            <a:off x="1" y="0"/>
            <a:ext cx="9143999" cy="6858000"/>
          </a:xfrm>
          <a:prstGeom prst="rect">
            <a:avLst/>
          </a:prstGeom>
          <a:noFill/>
        </p:spPr>
      </p:pic>
      <p:sp>
        <p:nvSpPr>
          <p:cNvPr id="3" name="Subtitle 2"/>
          <p:cNvSpPr>
            <a:spLocks noGrp="1"/>
          </p:cNvSpPr>
          <p:nvPr>
            <p:ph type="subTitle" idx="1"/>
          </p:nvPr>
        </p:nvSpPr>
        <p:spPr>
          <a:xfrm>
            <a:off x="1600200" y="4800600"/>
            <a:ext cx="7043208" cy="461665"/>
          </a:xfrm>
        </p:spPr>
        <p:txBody>
          <a:bodyPr/>
          <a:lstStyle/>
          <a:p>
            <a:r>
              <a:rPr lang="en-US" dirty="0" smtClean="0"/>
              <a:t>Cám ơn thầy và các bạn đã lắng nghe</a:t>
            </a:r>
            <a:endParaRPr lang="en-US" dirty="0"/>
          </a:p>
        </p:txBody>
      </p:sp>
      <p:sp>
        <p:nvSpPr>
          <p:cNvPr id="4" name="Text Placeholder 3"/>
          <p:cNvSpPr>
            <a:spLocks noGrp="1"/>
          </p:cNvSpPr>
          <p:nvPr>
            <p:ph type="body" sz="quarter" idx="10"/>
          </p:nvPr>
        </p:nvSpPr>
        <p:spPr>
          <a:xfrm>
            <a:off x="1453886" y="3276600"/>
            <a:ext cx="7690114" cy="1384994"/>
          </a:xfrm>
        </p:spPr>
        <p:txBody>
          <a:bodyPr/>
          <a:lstStyle/>
          <a:p>
            <a:r>
              <a:rPr dirty="0" smtClean="0"/>
              <a:t>THE END</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Garu\Desktop\c-computer-language.jpg"/>
          <p:cNvPicPr>
            <a:picLocks noChangeAspect="1" noChangeArrowheads="1"/>
          </p:cNvPicPr>
          <p:nvPr/>
        </p:nvPicPr>
        <p:blipFill>
          <a:blip r:embed="rId3"/>
          <a:srcRect/>
          <a:stretch>
            <a:fillRect/>
          </a:stretch>
        </p:blipFill>
        <p:spPr bwMode="auto">
          <a:xfrm>
            <a:off x="0" y="0"/>
            <a:ext cx="9144000" cy="6943725"/>
          </a:xfrm>
          <a:prstGeom prst="rect">
            <a:avLst/>
          </a:prstGeom>
          <a:noFill/>
        </p:spPr>
      </p:pic>
      <p:grpSp>
        <p:nvGrpSpPr>
          <p:cNvPr id="7" name="Group 6"/>
          <p:cNvGrpSpPr/>
          <p:nvPr/>
        </p:nvGrpSpPr>
        <p:grpSpPr>
          <a:xfrm>
            <a:off x="571500" y="381000"/>
            <a:ext cx="6160770" cy="1097280"/>
            <a:chOff x="0" y="0"/>
            <a:chExt cx="6160770" cy="1097280"/>
          </a:xfrm>
        </p:grpSpPr>
        <p:sp>
          <p:nvSpPr>
            <p:cNvPr id="32" name="Rounded Rectangle 31"/>
            <p:cNvSpPr/>
            <p:nvPr/>
          </p:nvSpPr>
          <p:spPr>
            <a:xfrm>
              <a:off x="0" y="0"/>
              <a:ext cx="6160770" cy="1097280"/>
            </a:xfrm>
            <a:prstGeom prst="roundRect">
              <a:avLst>
                <a:gd name="adj" fmla="val 10000"/>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33" name="Rounded Rectangle 4"/>
            <p:cNvSpPr/>
            <p:nvPr/>
          </p:nvSpPr>
          <p:spPr>
            <a:xfrm>
              <a:off x="32138" y="32138"/>
              <a:ext cx="4848337" cy="1033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1. Mở đầu</a:t>
              </a:r>
              <a:endParaRPr lang="en-US" sz="2900" kern="1200" dirty="0"/>
            </a:p>
          </p:txBody>
        </p:sp>
      </p:grpSp>
      <p:grpSp>
        <p:nvGrpSpPr>
          <p:cNvPr id="8" name="Group 7"/>
          <p:cNvGrpSpPr/>
          <p:nvPr/>
        </p:nvGrpSpPr>
        <p:grpSpPr>
          <a:xfrm>
            <a:off x="1031557" y="1630680"/>
            <a:ext cx="6160770" cy="1097280"/>
            <a:chOff x="460057" y="1249680"/>
            <a:chExt cx="6160770" cy="1097280"/>
          </a:xfrm>
        </p:grpSpPr>
        <p:sp>
          <p:nvSpPr>
            <p:cNvPr id="30" name="Rounded Rectangle 29"/>
            <p:cNvSpPr/>
            <p:nvPr/>
          </p:nvSpPr>
          <p:spPr>
            <a:xfrm>
              <a:off x="460057" y="1249680"/>
              <a:ext cx="6160770" cy="1097280"/>
            </a:xfrm>
            <a:prstGeom prst="roundRect">
              <a:avLst>
                <a:gd name="adj" fmla="val 10000"/>
              </a:avLst>
            </a:prstGeom>
          </p:spPr>
          <p:style>
            <a:lnRef idx="2">
              <a:schemeClr val="lt1">
                <a:hueOff val="0"/>
                <a:satOff val="0"/>
                <a:lumOff val="0"/>
                <a:alphaOff val="0"/>
              </a:schemeClr>
            </a:lnRef>
            <a:fillRef idx="1">
              <a:schemeClr val="accent6">
                <a:shade val="80000"/>
                <a:hueOff val="-83135"/>
                <a:satOff val="-5156"/>
                <a:lumOff val="7443"/>
                <a:alphaOff val="0"/>
              </a:schemeClr>
            </a:fillRef>
            <a:effectRef idx="0">
              <a:schemeClr val="accent6">
                <a:shade val="80000"/>
                <a:hueOff val="-83135"/>
                <a:satOff val="-5156"/>
                <a:lumOff val="7443"/>
                <a:alphaOff val="0"/>
              </a:schemeClr>
            </a:effectRef>
            <a:fontRef idx="minor">
              <a:schemeClr val="lt1"/>
            </a:fontRef>
          </p:style>
        </p:sp>
        <p:sp>
          <p:nvSpPr>
            <p:cNvPr id="31" name="Rounded Rectangle 6"/>
            <p:cNvSpPr/>
            <p:nvPr/>
          </p:nvSpPr>
          <p:spPr>
            <a:xfrm>
              <a:off x="492195" y="1281818"/>
              <a:ext cx="4923204" cy="1033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2. Phân tích</a:t>
              </a:r>
              <a:endParaRPr lang="en-US" sz="2900" kern="1200" dirty="0"/>
            </a:p>
          </p:txBody>
        </p:sp>
      </p:grpSp>
      <p:grpSp>
        <p:nvGrpSpPr>
          <p:cNvPr id="9" name="Group 8"/>
          <p:cNvGrpSpPr/>
          <p:nvPr/>
        </p:nvGrpSpPr>
        <p:grpSpPr>
          <a:xfrm>
            <a:off x="1491615" y="2880360"/>
            <a:ext cx="6160770" cy="1097280"/>
            <a:chOff x="920115" y="2499360"/>
            <a:chExt cx="6160770" cy="1097280"/>
          </a:xfrm>
        </p:grpSpPr>
        <p:sp>
          <p:nvSpPr>
            <p:cNvPr id="28" name="Rounded Rectangle 27"/>
            <p:cNvSpPr/>
            <p:nvPr/>
          </p:nvSpPr>
          <p:spPr>
            <a:xfrm>
              <a:off x="920115" y="2499360"/>
              <a:ext cx="6160770" cy="1097280"/>
            </a:xfrm>
            <a:prstGeom prst="roundRect">
              <a:avLst>
                <a:gd name="adj" fmla="val 10000"/>
              </a:avLst>
            </a:prstGeom>
          </p:spPr>
          <p:style>
            <a:lnRef idx="2">
              <a:schemeClr val="lt1">
                <a:hueOff val="0"/>
                <a:satOff val="0"/>
                <a:lumOff val="0"/>
                <a:alphaOff val="0"/>
              </a:schemeClr>
            </a:lnRef>
            <a:fillRef idx="1">
              <a:schemeClr val="accent6">
                <a:shade val="80000"/>
                <a:hueOff val="-166271"/>
                <a:satOff val="-10312"/>
                <a:lumOff val="14886"/>
                <a:alphaOff val="0"/>
              </a:schemeClr>
            </a:fillRef>
            <a:effectRef idx="0">
              <a:schemeClr val="accent6">
                <a:shade val="80000"/>
                <a:hueOff val="-166271"/>
                <a:satOff val="-10312"/>
                <a:lumOff val="14886"/>
                <a:alphaOff val="0"/>
              </a:schemeClr>
            </a:effectRef>
            <a:fontRef idx="minor">
              <a:schemeClr val="lt1"/>
            </a:fontRef>
          </p:style>
        </p:sp>
        <p:sp>
          <p:nvSpPr>
            <p:cNvPr id="29" name="Rounded Rectangle 8"/>
            <p:cNvSpPr/>
            <p:nvPr/>
          </p:nvSpPr>
          <p:spPr>
            <a:xfrm>
              <a:off x="952253" y="2531498"/>
              <a:ext cx="4923204" cy="1033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3. Thiết kế</a:t>
              </a:r>
            </a:p>
          </p:txBody>
        </p:sp>
      </p:grpSp>
      <p:grpSp>
        <p:nvGrpSpPr>
          <p:cNvPr id="10" name="Group 9"/>
          <p:cNvGrpSpPr/>
          <p:nvPr/>
        </p:nvGrpSpPr>
        <p:grpSpPr>
          <a:xfrm>
            <a:off x="1951672" y="4130040"/>
            <a:ext cx="6160770" cy="1097280"/>
            <a:chOff x="1380172" y="3749040"/>
            <a:chExt cx="6160770" cy="1097280"/>
          </a:xfrm>
        </p:grpSpPr>
        <p:sp>
          <p:nvSpPr>
            <p:cNvPr id="26" name="Rounded Rectangle 25"/>
            <p:cNvSpPr/>
            <p:nvPr/>
          </p:nvSpPr>
          <p:spPr>
            <a:xfrm>
              <a:off x="1380172" y="3749040"/>
              <a:ext cx="6160770" cy="1097280"/>
            </a:xfrm>
            <a:prstGeom prst="roundRect">
              <a:avLst>
                <a:gd name="adj" fmla="val 10000"/>
              </a:avLst>
            </a:prstGeom>
          </p:spPr>
          <p:style>
            <a:lnRef idx="2">
              <a:schemeClr val="lt1">
                <a:hueOff val="0"/>
                <a:satOff val="0"/>
                <a:lumOff val="0"/>
                <a:alphaOff val="0"/>
              </a:schemeClr>
            </a:lnRef>
            <a:fillRef idx="1">
              <a:schemeClr val="accent6">
                <a:shade val="80000"/>
                <a:hueOff val="-249406"/>
                <a:satOff val="-15469"/>
                <a:lumOff val="22329"/>
                <a:alphaOff val="0"/>
              </a:schemeClr>
            </a:fillRef>
            <a:effectRef idx="0">
              <a:schemeClr val="accent6">
                <a:shade val="80000"/>
                <a:hueOff val="-249406"/>
                <a:satOff val="-15469"/>
                <a:lumOff val="22329"/>
                <a:alphaOff val="0"/>
              </a:schemeClr>
            </a:effectRef>
            <a:fontRef idx="minor">
              <a:schemeClr val="lt1"/>
            </a:fontRef>
          </p:style>
        </p:sp>
        <p:sp>
          <p:nvSpPr>
            <p:cNvPr id="27" name="Rounded Rectangle 10"/>
            <p:cNvSpPr/>
            <p:nvPr/>
          </p:nvSpPr>
          <p:spPr>
            <a:xfrm>
              <a:off x="1412310" y="3781178"/>
              <a:ext cx="4923204" cy="1033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4. Phân công công việc</a:t>
              </a:r>
            </a:p>
          </p:txBody>
        </p:sp>
      </p:grpSp>
      <p:grpSp>
        <p:nvGrpSpPr>
          <p:cNvPr id="11" name="Group 10"/>
          <p:cNvGrpSpPr/>
          <p:nvPr/>
        </p:nvGrpSpPr>
        <p:grpSpPr>
          <a:xfrm>
            <a:off x="2411730" y="5379720"/>
            <a:ext cx="6160770" cy="1097280"/>
            <a:chOff x="1840230" y="4998720"/>
            <a:chExt cx="6160770" cy="1097280"/>
          </a:xfrm>
        </p:grpSpPr>
        <p:sp>
          <p:nvSpPr>
            <p:cNvPr id="24" name="Rounded Rectangle 23"/>
            <p:cNvSpPr/>
            <p:nvPr/>
          </p:nvSpPr>
          <p:spPr>
            <a:xfrm>
              <a:off x="1840230" y="4998720"/>
              <a:ext cx="6160770" cy="1097280"/>
            </a:xfrm>
            <a:prstGeom prst="roundRect">
              <a:avLst>
                <a:gd name="adj" fmla="val 10000"/>
              </a:avLst>
            </a:prstGeom>
          </p:spPr>
          <p:style>
            <a:lnRef idx="2">
              <a:schemeClr val="lt1">
                <a:hueOff val="0"/>
                <a:satOff val="0"/>
                <a:lumOff val="0"/>
                <a:alphaOff val="0"/>
              </a:schemeClr>
            </a:lnRef>
            <a:fillRef idx="1">
              <a:schemeClr val="accent6">
                <a:shade val="80000"/>
                <a:hueOff val="-332542"/>
                <a:satOff val="-20625"/>
                <a:lumOff val="29772"/>
                <a:alphaOff val="0"/>
              </a:schemeClr>
            </a:fillRef>
            <a:effectRef idx="0">
              <a:schemeClr val="accent6">
                <a:shade val="80000"/>
                <a:hueOff val="-332542"/>
                <a:satOff val="-20625"/>
                <a:lumOff val="29772"/>
                <a:alphaOff val="0"/>
              </a:schemeClr>
            </a:effectRef>
            <a:fontRef idx="minor">
              <a:schemeClr val="lt1"/>
            </a:fontRef>
          </p:style>
        </p:sp>
        <p:sp>
          <p:nvSpPr>
            <p:cNvPr id="25" name="Rounded Rectangle 12"/>
            <p:cNvSpPr/>
            <p:nvPr/>
          </p:nvSpPr>
          <p:spPr>
            <a:xfrm>
              <a:off x="1872368" y="5030858"/>
              <a:ext cx="4923204" cy="1033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5. Kết quả và hướng phát triển</a:t>
              </a:r>
            </a:p>
          </p:txBody>
        </p:sp>
      </p:grpSp>
      <p:grpSp>
        <p:nvGrpSpPr>
          <p:cNvPr id="12" name="Group 11"/>
          <p:cNvGrpSpPr/>
          <p:nvPr/>
        </p:nvGrpSpPr>
        <p:grpSpPr>
          <a:xfrm>
            <a:off x="6019037" y="1182624"/>
            <a:ext cx="713232" cy="713232"/>
            <a:chOff x="5447537" y="801624"/>
            <a:chExt cx="713232" cy="713232"/>
          </a:xfrm>
        </p:grpSpPr>
        <p:sp>
          <p:nvSpPr>
            <p:cNvPr id="22" name="Down Arrow 21"/>
            <p:cNvSpPr/>
            <p:nvPr/>
          </p:nvSpPr>
          <p:spPr>
            <a:xfrm>
              <a:off x="5447537" y="801624"/>
              <a:ext cx="713232" cy="713232"/>
            </a:xfrm>
            <a:prstGeom prst="downArrow">
              <a:avLst>
                <a:gd name="adj1" fmla="val 55000"/>
                <a:gd name="adj2" fmla="val 45000"/>
              </a:avLst>
            </a:pr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3" name="Down Arrow 14"/>
            <p:cNvSpPr/>
            <p:nvPr/>
          </p:nvSpPr>
          <p:spPr>
            <a:xfrm>
              <a:off x="5608014" y="801624"/>
              <a:ext cx="392278" cy="536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p:txBody>
        </p:sp>
      </p:grpSp>
      <p:grpSp>
        <p:nvGrpSpPr>
          <p:cNvPr id="13" name="Group 12"/>
          <p:cNvGrpSpPr/>
          <p:nvPr/>
        </p:nvGrpSpPr>
        <p:grpSpPr>
          <a:xfrm>
            <a:off x="6479095" y="2432304"/>
            <a:ext cx="713232" cy="713232"/>
            <a:chOff x="5907595" y="2051304"/>
            <a:chExt cx="713232" cy="713232"/>
          </a:xfrm>
        </p:grpSpPr>
        <p:sp>
          <p:nvSpPr>
            <p:cNvPr id="20" name="Down Arrow 19"/>
            <p:cNvSpPr/>
            <p:nvPr/>
          </p:nvSpPr>
          <p:spPr>
            <a:xfrm>
              <a:off x="5907595" y="2051304"/>
              <a:ext cx="713232" cy="713232"/>
            </a:xfrm>
            <a:prstGeom prst="downArrow">
              <a:avLst>
                <a:gd name="adj1" fmla="val 55000"/>
                <a:gd name="adj2" fmla="val 45000"/>
              </a:avLst>
            </a:pr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1" name="Down Arrow 16"/>
            <p:cNvSpPr/>
            <p:nvPr/>
          </p:nvSpPr>
          <p:spPr>
            <a:xfrm>
              <a:off x="6068072" y="2051304"/>
              <a:ext cx="392278" cy="536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p:txBody>
        </p:sp>
      </p:grpSp>
      <p:grpSp>
        <p:nvGrpSpPr>
          <p:cNvPr id="14" name="Group 13"/>
          <p:cNvGrpSpPr/>
          <p:nvPr/>
        </p:nvGrpSpPr>
        <p:grpSpPr>
          <a:xfrm>
            <a:off x="6939152" y="3663696"/>
            <a:ext cx="713232" cy="713232"/>
            <a:chOff x="6367652" y="3282696"/>
            <a:chExt cx="713232" cy="713232"/>
          </a:xfrm>
        </p:grpSpPr>
        <p:sp>
          <p:nvSpPr>
            <p:cNvPr id="18" name="Down Arrow 17"/>
            <p:cNvSpPr/>
            <p:nvPr/>
          </p:nvSpPr>
          <p:spPr>
            <a:xfrm>
              <a:off x="6367652" y="3282696"/>
              <a:ext cx="713232" cy="713232"/>
            </a:xfrm>
            <a:prstGeom prst="downArrow">
              <a:avLst>
                <a:gd name="adj1" fmla="val 55000"/>
                <a:gd name="adj2" fmla="val 45000"/>
              </a:avLst>
            </a:pr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9" name="Down Arrow 18"/>
            <p:cNvSpPr/>
            <p:nvPr/>
          </p:nvSpPr>
          <p:spPr>
            <a:xfrm>
              <a:off x="6528129" y="3282696"/>
              <a:ext cx="392278" cy="536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p:txBody>
        </p:sp>
      </p:grpSp>
      <p:grpSp>
        <p:nvGrpSpPr>
          <p:cNvPr id="15" name="Group 14"/>
          <p:cNvGrpSpPr/>
          <p:nvPr/>
        </p:nvGrpSpPr>
        <p:grpSpPr>
          <a:xfrm>
            <a:off x="7399210" y="4925568"/>
            <a:ext cx="713232" cy="713232"/>
            <a:chOff x="6827710" y="4544568"/>
            <a:chExt cx="713232" cy="713232"/>
          </a:xfrm>
        </p:grpSpPr>
        <p:sp>
          <p:nvSpPr>
            <p:cNvPr id="16" name="Down Arrow 15"/>
            <p:cNvSpPr/>
            <p:nvPr/>
          </p:nvSpPr>
          <p:spPr>
            <a:xfrm>
              <a:off x="6827710" y="4544568"/>
              <a:ext cx="713232" cy="713232"/>
            </a:xfrm>
            <a:prstGeom prst="downArrow">
              <a:avLst>
                <a:gd name="adj1" fmla="val 55000"/>
                <a:gd name="adj2" fmla="val 45000"/>
              </a:avLst>
            </a:pr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7" name="Down Arrow 20"/>
            <p:cNvSpPr/>
            <p:nvPr/>
          </p:nvSpPr>
          <p:spPr>
            <a:xfrm>
              <a:off x="6988187" y="4544568"/>
              <a:ext cx="392278" cy="536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aru\Desktop\Library.jpg"/>
          <p:cNvPicPr>
            <a:picLocks noChangeAspect="1" noChangeArrowheads="1"/>
          </p:cNvPicPr>
          <p:nvPr/>
        </p:nvPicPr>
        <p:blipFill>
          <a:blip r:embed="rId3"/>
          <a:srcRect/>
          <a:stretch>
            <a:fillRect/>
          </a:stretch>
        </p:blipFill>
        <p:spPr bwMode="auto">
          <a:xfrm>
            <a:off x="0" y="381000"/>
            <a:ext cx="9144001" cy="6096001"/>
          </a:xfrm>
          <a:prstGeom prst="rect">
            <a:avLst/>
          </a:prstGeom>
          <a:noFill/>
        </p:spPr>
      </p:pic>
      <p:pic>
        <p:nvPicPr>
          <p:cNvPr id="6" name="Picture 2" descr="C:\Users\Garu\Desktop\ta_quang_buu_library_by_hitqualieu91-d5r4c7s.jpg"/>
          <p:cNvPicPr>
            <a:picLocks noChangeAspect="1" noChangeArrowheads="1"/>
          </p:cNvPicPr>
          <p:nvPr/>
        </p:nvPicPr>
        <p:blipFill>
          <a:blip r:embed="rId4"/>
          <a:srcRect/>
          <a:stretch>
            <a:fillRect/>
          </a:stretch>
        </p:blipFill>
        <p:spPr bwMode="auto">
          <a:xfrm>
            <a:off x="0" y="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8382000" cy="3810000"/>
          </a:xfrm>
        </p:spPr>
        <p:txBody>
          <a:bodyPr/>
          <a:lstStyle/>
          <a:p>
            <a:r>
              <a:rPr b="1" dirty="0" smtClean="0">
                <a:solidFill>
                  <a:schemeClr val="tx1">
                    <a:lumMod val="95000"/>
                  </a:schemeClr>
                </a:solidFill>
              </a:rPr>
              <a:t>Phân tích</a:t>
            </a:r>
            <a:r>
              <a:rPr sz="4000" dirty="0" smtClean="0"/>
              <a:t/>
            </a:r>
            <a:br>
              <a:rPr sz="4000" dirty="0" smtClean="0"/>
            </a:br>
            <a:r>
              <a:rPr sz="4000" dirty="0" smtClean="0"/>
              <a:t/>
            </a:r>
            <a:br>
              <a:rPr sz="4000" dirty="0" smtClean="0"/>
            </a:br>
            <a:r>
              <a:rPr sz="4000" dirty="0" smtClean="0"/>
              <a:t>Chương trình sử dụng mảng (struct sach) để lưu trữ các phần tử nhập vào</a:t>
            </a:r>
            <a:br>
              <a:rPr sz="4000" dirty="0" smtClean="0"/>
            </a:br>
            <a:r>
              <a:rPr sz="4000" dirty="0" smtClean="0"/>
              <a:t/>
            </a:r>
            <a:br>
              <a:rPr sz="4000" dirty="0" smtClean="0"/>
            </a:br>
            <a:r>
              <a:rPr sz="4000" dirty="0" smtClean="0"/>
              <a:t>Sau khi nhập vào danh sách sinh viên, chương trình sẽ cho phép xử lý các chức năng sau: </a:t>
            </a:r>
            <a:r>
              <a:rPr sz="2800" dirty="0" smtClean="0"/>
              <a:t/>
            </a:r>
            <a:br>
              <a:rPr sz="2800" dirty="0" smtClean="0"/>
            </a:br>
            <a:endParaRPr lang="en-US" sz="2800" dirty="0"/>
          </a:p>
        </p:txBody>
      </p:sp>
      <p:sp>
        <p:nvSpPr>
          <p:cNvPr id="6" name="Rectangle 5"/>
          <p:cNvSpPr/>
          <p:nvPr/>
        </p:nvSpPr>
        <p:spPr>
          <a:xfrm>
            <a:off x="533400" y="629099"/>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937260" y="407699"/>
            <a:ext cx="7021752" cy="442800"/>
            <a:chOff x="403860" y="140999"/>
            <a:chExt cx="7021752" cy="442800"/>
          </a:xfrm>
        </p:grpSpPr>
        <p:sp>
          <p:nvSpPr>
            <p:cNvPr id="40" name="Rounded Rectangle 39"/>
            <p:cNvSpPr/>
            <p:nvPr/>
          </p:nvSpPr>
          <p:spPr>
            <a:xfrm>
              <a:off x="403860" y="140999"/>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5"/>
            <p:cNvSpPr/>
            <p:nvPr/>
          </p:nvSpPr>
          <p:spPr>
            <a:xfrm>
              <a:off x="425476" y="162615"/>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Nhập danh sách</a:t>
              </a:r>
              <a:endParaRPr lang="en-US" sz="3200" kern="1200" dirty="0">
                <a:solidFill>
                  <a:schemeClr val="tx2">
                    <a:lumMod val="25000"/>
                  </a:schemeClr>
                </a:solidFill>
              </a:endParaRPr>
            </a:p>
          </p:txBody>
        </p:sp>
      </p:grpSp>
      <p:sp>
        <p:nvSpPr>
          <p:cNvPr id="8" name="Rectangle 7"/>
          <p:cNvSpPr/>
          <p:nvPr/>
        </p:nvSpPr>
        <p:spPr>
          <a:xfrm>
            <a:off x="533400" y="1309499"/>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937260" y="1088099"/>
            <a:ext cx="7021752" cy="442800"/>
            <a:chOff x="403860" y="821399"/>
            <a:chExt cx="7021752" cy="442800"/>
          </a:xfrm>
        </p:grpSpPr>
        <p:sp>
          <p:nvSpPr>
            <p:cNvPr id="38" name="Rounded Rectangle 37"/>
            <p:cNvSpPr/>
            <p:nvPr/>
          </p:nvSpPr>
          <p:spPr>
            <a:xfrm>
              <a:off x="403860" y="821399"/>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9" name="Rounded Rectangle 8"/>
            <p:cNvSpPr/>
            <p:nvPr/>
          </p:nvSpPr>
          <p:spPr>
            <a:xfrm>
              <a:off x="425476" y="843015"/>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In ra danh sách</a:t>
              </a:r>
              <a:endParaRPr lang="en-US" sz="3200" kern="1200" dirty="0">
                <a:solidFill>
                  <a:schemeClr val="tx2">
                    <a:lumMod val="25000"/>
                  </a:schemeClr>
                </a:solidFill>
              </a:endParaRPr>
            </a:p>
          </p:txBody>
        </p:sp>
      </p:grpSp>
      <p:sp>
        <p:nvSpPr>
          <p:cNvPr id="10" name="Rectangle 9"/>
          <p:cNvSpPr/>
          <p:nvPr/>
        </p:nvSpPr>
        <p:spPr>
          <a:xfrm>
            <a:off x="533400" y="19899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1" name="Group 10"/>
          <p:cNvGrpSpPr/>
          <p:nvPr/>
        </p:nvGrpSpPr>
        <p:grpSpPr>
          <a:xfrm>
            <a:off x="937260" y="1768499"/>
            <a:ext cx="6968604" cy="442800"/>
            <a:chOff x="403860" y="1501799"/>
            <a:chExt cx="6968604" cy="442800"/>
          </a:xfrm>
        </p:grpSpPr>
        <p:sp>
          <p:nvSpPr>
            <p:cNvPr id="36" name="Rounded Rectangle 35"/>
            <p:cNvSpPr/>
            <p:nvPr/>
          </p:nvSpPr>
          <p:spPr>
            <a:xfrm>
              <a:off x="403860" y="1501799"/>
              <a:ext cx="6968604"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Rounded Rectangle 11"/>
            <p:cNvSpPr/>
            <p:nvPr/>
          </p:nvSpPr>
          <p:spPr>
            <a:xfrm>
              <a:off x="425476" y="1523415"/>
              <a:ext cx="6925372"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Sắp xếp theo điểm đánh giá xếp hạng</a:t>
              </a:r>
              <a:endParaRPr lang="en-US" sz="3200" kern="1200" dirty="0">
                <a:solidFill>
                  <a:schemeClr val="tx2">
                    <a:lumMod val="25000"/>
                  </a:schemeClr>
                </a:solidFill>
              </a:endParaRPr>
            </a:p>
          </p:txBody>
        </p:sp>
      </p:grpSp>
      <p:sp>
        <p:nvSpPr>
          <p:cNvPr id="12" name="Rectangle 11"/>
          <p:cNvSpPr/>
          <p:nvPr/>
        </p:nvSpPr>
        <p:spPr>
          <a:xfrm>
            <a:off x="533400" y="26703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937260" y="2448900"/>
            <a:ext cx="7021752" cy="442800"/>
            <a:chOff x="403860" y="2182200"/>
            <a:chExt cx="7021752" cy="442800"/>
          </a:xfrm>
        </p:grpSpPr>
        <p:sp>
          <p:nvSpPr>
            <p:cNvPr id="34" name="Rounded Rectangle 33"/>
            <p:cNvSpPr/>
            <p:nvPr/>
          </p:nvSpPr>
          <p:spPr>
            <a:xfrm>
              <a:off x="403860" y="21822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Rounded Rectangle 14"/>
            <p:cNvSpPr/>
            <p:nvPr/>
          </p:nvSpPr>
          <p:spPr>
            <a:xfrm>
              <a:off x="425476" y="22038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Tìm kiếm sách</a:t>
              </a:r>
              <a:endParaRPr lang="en-US" sz="3200" kern="1200" dirty="0">
                <a:solidFill>
                  <a:schemeClr val="tx2">
                    <a:lumMod val="25000"/>
                  </a:schemeClr>
                </a:solidFill>
              </a:endParaRPr>
            </a:p>
          </p:txBody>
        </p:sp>
      </p:grpSp>
      <p:sp>
        <p:nvSpPr>
          <p:cNvPr id="14" name="Rectangle 13"/>
          <p:cNvSpPr/>
          <p:nvPr/>
        </p:nvSpPr>
        <p:spPr>
          <a:xfrm>
            <a:off x="533400" y="33507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937260" y="3129300"/>
            <a:ext cx="7021752" cy="442800"/>
            <a:chOff x="403860" y="2862600"/>
            <a:chExt cx="7021752" cy="442800"/>
          </a:xfrm>
        </p:grpSpPr>
        <p:sp>
          <p:nvSpPr>
            <p:cNvPr id="32" name="Rounded Rectangle 31"/>
            <p:cNvSpPr/>
            <p:nvPr/>
          </p:nvSpPr>
          <p:spPr>
            <a:xfrm>
              <a:off x="403860" y="28626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Rounded Rectangle 17"/>
            <p:cNvSpPr/>
            <p:nvPr/>
          </p:nvSpPr>
          <p:spPr>
            <a:xfrm>
              <a:off x="425476" y="28842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Chỉnh sửa danh sách</a:t>
              </a:r>
              <a:endParaRPr lang="en-US" sz="3200" kern="1200" dirty="0">
                <a:solidFill>
                  <a:schemeClr val="tx2">
                    <a:lumMod val="25000"/>
                  </a:schemeClr>
                </a:solidFill>
              </a:endParaRPr>
            </a:p>
          </p:txBody>
        </p:sp>
      </p:grpSp>
      <p:sp>
        <p:nvSpPr>
          <p:cNvPr id="16" name="Rectangle 15"/>
          <p:cNvSpPr/>
          <p:nvPr/>
        </p:nvSpPr>
        <p:spPr>
          <a:xfrm>
            <a:off x="533400" y="40311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7" name="Group 16"/>
          <p:cNvGrpSpPr/>
          <p:nvPr/>
        </p:nvGrpSpPr>
        <p:grpSpPr>
          <a:xfrm>
            <a:off x="937260" y="3809700"/>
            <a:ext cx="7021752" cy="442800"/>
            <a:chOff x="403860" y="3543000"/>
            <a:chExt cx="7021752" cy="442800"/>
          </a:xfrm>
        </p:grpSpPr>
        <p:sp>
          <p:nvSpPr>
            <p:cNvPr id="30" name="Rounded Rectangle 29"/>
            <p:cNvSpPr/>
            <p:nvPr/>
          </p:nvSpPr>
          <p:spPr>
            <a:xfrm>
              <a:off x="403860" y="35430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Rounded Rectangle 20"/>
            <p:cNvSpPr/>
            <p:nvPr/>
          </p:nvSpPr>
          <p:spPr>
            <a:xfrm>
              <a:off x="425476" y="35646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Lưu danh sách ra file</a:t>
              </a:r>
              <a:endParaRPr lang="en-US" sz="3200" kern="1200" dirty="0">
                <a:solidFill>
                  <a:schemeClr val="tx2">
                    <a:lumMod val="25000"/>
                  </a:schemeClr>
                </a:solidFill>
              </a:endParaRPr>
            </a:p>
          </p:txBody>
        </p:sp>
      </p:grpSp>
      <p:sp>
        <p:nvSpPr>
          <p:cNvPr id="18" name="Rectangle 17"/>
          <p:cNvSpPr/>
          <p:nvPr/>
        </p:nvSpPr>
        <p:spPr>
          <a:xfrm>
            <a:off x="533400" y="4711499"/>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19" name="Group 18"/>
          <p:cNvGrpSpPr/>
          <p:nvPr/>
        </p:nvGrpSpPr>
        <p:grpSpPr>
          <a:xfrm>
            <a:off x="937260" y="4490100"/>
            <a:ext cx="7021752" cy="442800"/>
            <a:chOff x="403860" y="4223400"/>
            <a:chExt cx="7021752" cy="442800"/>
          </a:xfrm>
        </p:grpSpPr>
        <p:sp>
          <p:nvSpPr>
            <p:cNvPr id="28" name="Rounded Rectangle 27"/>
            <p:cNvSpPr/>
            <p:nvPr/>
          </p:nvSpPr>
          <p:spPr>
            <a:xfrm>
              <a:off x="403860" y="42234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Rounded Rectangle 23"/>
            <p:cNvSpPr/>
            <p:nvPr/>
          </p:nvSpPr>
          <p:spPr>
            <a:xfrm>
              <a:off x="425476" y="42450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Mở danh sách từ file</a:t>
              </a:r>
            </a:p>
          </p:txBody>
        </p:sp>
      </p:grpSp>
      <p:sp>
        <p:nvSpPr>
          <p:cNvPr id="20" name="Rectangle 19"/>
          <p:cNvSpPr/>
          <p:nvPr/>
        </p:nvSpPr>
        <p:spPr>
          <a:xfrm>
            <a:off x="533400" y="53919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21" name="Group 20"/>
          <p:cNvGrpSpPr/>
          <p:nvPr/>
        </p:nvGrpSpPr>
        <p:grpSpPr>
          <a:xfrm>
            <a:off x="937260" y="5170500"/>
            <a:ext cx="7021752" cy="442800"/>
            <a:chOff x="403860" y="4903800"/>
            <a:chExt cx="7021752" cy="442800"/>
          </a:xfrm>
        </p:grpSpPr>
        <p:sp>
          <p:nvSpPr>
            <p:cNvPr id="26" name="Rounded Rectangle 25"/>
            <p:cNvSpPr/>
            <p:nvPr/>
          </p:nvSpPr>
          <p:spPr>
            <a:xfrm>
              <a:off x="403860" y="49038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Rounded Rectangle 26"/>
            <p:cNvSpPr/>
            <p:nvPr/>
          </p:nvSpPr>
          <p:spPr>
            <a:xfrm>
              <a:off x="425476" y="49254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smtClean="0">
                  <a:solidFill>
                    <a:schemeClr val="tx2">
                      <a:lumMod val="25000"/>
                    </a:schemeClr>
                  </a:solidFill>
                </a:rPr>
                <a:t>Xóa sách</a:t>
              </a:r>
              <a:endParaRPr lang="en-US" sz="3200" i="1" kern="1200" dirty="0" smtClean="0">
                <a:solidFill>
                  <a:schemeClr val="tx2">
                    <a:lumMod val="25000"/>
                  </a:schemeClr>
                </a:solidFill>
              </a:endParaRPr>
            </a:p>
          </p:txBody>
        </p:sp>
      </p:grpSp>
      <p:sp>
        <p:nvSpPr>
          <p:cNvPr id="22" name="Rectangle 21"/>
          <p:cNvSpPr/>
          <p:nvPr/>
        </p:nvSpPr>
        <p:spPr>
          <a:xfrm>
            <a:off x="533400" y="6072300"/>
            <a:ext cx="8077200" cy="3780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grpSp>
        <p:nvGrpSpPr>
          <p:cNvPr id="23" name="Group 22"/>
          <p:cNvGrpSpPr/>
          <p:nvPr/>
        </p:nvGrpSpPr>
        <p:grpSpPr>
          <a:xfrm>
            <a:off x="937260" y="5850900"/>
            <a:ext cx="7021752" cy="442800"/>
            <a:chOff x="403860" y="5584200"/>
            <a:chExt cx="7021752" cy="442800"/>
          </a:xfrm>
        </p:grpSpPr>
        <p:sp>
          <p:nvSpPr>
            <p:cNvPr id="24" name="Rounded Rectangle 23"/>
            <p:cNvSpPr/>
            <p:nvPr/>
          </p:nvSpPr>
          <p:spPr>
            <a:xfrm>
              <a:off x="403860" y="5584200"/>
              <a:ext cx="7021752" cy="4428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Rounded Rectangle 29"/>
            <p:cNvSpPr/>
            <p:nvPr/>
          </p:nvSpPr>
          <p:spPr>
            <a:xfrm>
              <a:off x="425476" y="5605816"/>
              <a:ext cx="6978520" cy="3995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3709" tIns="0" rIns="213709" bIns="0" numCol="1" spcCol="1270" anchor="ctr" anchorCtr="0">
              <a:noAutofit/>
            </a:bodyPr>
            <a:lstStyle/>
            <a:p>
              <a:pPr lvl="0" algn="l" defTabSz="1422400">
                <a:lnSpc>
                  <a:spcPct val="90000"/>
                </a:lnSpc>
                <a:spcBef>
                  <a:spcPct val="0"/>
                </a:spcBef>
                <a:spcAft>
                  <a:spcPct val="35000"/>
                </a:spcAft>
              </a:pPr>
              <a:r>
                <a:rPr lang="en-US" sz="3200" i="1" kern="1200" dirty="0" smtClean="0">
                  <a:solidFill>
                    <a:schemeClr val="tx2">
                      <a:lumMod val="25000"/>
                    </a:schemeClr>
                  </a:solidFill>
                </a:rPr>
                <a:t>Thoát chương trình</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par>
                          <p:cTn id="30" fill="hold">
                            <p:stCondLst>
                              <p:cond delay="1500"/>
                            </p:stCondLst>
                            <p:childTnLst>
                              <p:par>
                                <p:cTn id="31" presetID="3" presetClass="entr" presetSubtype="1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par>
                          <p:cTn id="37" fill="hold">
                            <p:stCondLst>
                              <p:cond delay="2000"/>
                            </p:stCondLst>
                            <p:childTnLst>
                              <p:par>
                                <p:cTn id="38" presetID="3" presetClass="entr" presetSubtype="1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par>
                          <p:cTn id="44" fill="hold">
                            <p:stCondLst>
                              <p:cond delay="2500"/>
                            </p:stCondLst>
                            <p:childTnLst>
                              <p:par>
                                <p:cTn id="45" presetID="3" presetClass="entr" presetSubtype="10"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par>
                                <p:cTn id="48" presetID="3" presetClass="entr" presetSubtype="1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par>
                          <p:cTn id="51" fill="hold">
                            <p:stCondLst>
                              <p:cond delay="3000"/>
                            </p:stCondLst>
                            <p:childTnLst>
                              <p:par>
                                <p:cTn id="52" presetID="3" presetClass="entr" presetSubtype="1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par>
                          <p:cTn id="58" fill="hold">
                            <p:stCondLst>
                              <p:cond delay="3500"/>
                            </p:stCondLst>
                            <p:childTnLst>
                              <p:par>
                                <p:cTn id="59" presetID="3" presetClass="entr" presetSubtype="1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linds(horizontal)">
                                      <p:cBhvr>
                                        <p:cTn id="61" dur="500"/>
                                        <p:tgtEl>
                                          <p:spTgt spid="21"/>
                                        </p:tgtEl>
                                      </p:cBhvr>
                                    </p:animEffect>
                                  </p:childTnLst>
                                </p:cTn>
                              </p:par>
                              <p:par>
                                <p:cTn id="62" presetID="3" presetClass="entr" presetSubtype="1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linds(horizontal)">
                                      <p:cBhvr>
                                        <p:cTn id="64" dur="500"/>
                                        <p:tgtEl>
                                          <p:spTgt spid="20"/>
                                        </p:tgtEl>
                                      </p:cBhvr>
                                    </p:animEffect>
                                  </p:childTnLst>
                                </p:cTn>
                              </p:par>
                            </p:childTnLst>
                          </p:cTn>
                        </p:par>
                        <p:par>
                          <p:cTn id="65" fill="hold">
                            <p:stCondLst>
                              <p:cond delay="4000"/>
                            </p:stCondLst>
                            <p:childTnLst>
                              <p:par>
                                <p:cTn id="66" presetID="3" presetClass="entr" presetSubtype="1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cTn>
                              </p:par>
                              <p:par>
                                <p:cTn id="69" presetID="3" presetClass="entr" presetSubtype="1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linds(horizontal)">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C:\Users\Garu\Desktop\c-computer-language.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grpSp>
        <p:nvGrpSpPr>
          <p:cNvPr id="6" name="Group 5"/>
          <p:cNvGrpSpPr/>
          <p:nvPr/>
        </p:nvGrpSpPr>
        <p:grpSpPr>
          <a:xfrm>
            <a:off x="1752600" y="228600"/>
            <a:ext cx="1764171" cy="882085"/>
            <a:chOff x="2126389" y="2839"/>
            <a:chExt cx="1764171" cy="882085"/>
          </a:xfrm>
        </p:grpSpPr>
        <p:sp>
          <p:nvSpPr>
            <p:cNvPr id="36" name="Rounded Rectangle 35"/>
            <p:cNvSpPr/>
            <p:nvPr/>
          </p:nvSpPr>
          <p:spPr>
            <a:xfrm>
              <a:off x="2126389" y="2839"/>
              <a:ext cx="1764171" cy="882085"/>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Rounded Rectangle 4"/>
            <p:cNvSpPr/>
            <p:nvPr/>
          </p:nvSpPr>
          <p:spPr>
            <a:xfrm>
              <a:off x="2152224" y="28674"/>
              <a:ext cx="1712501"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i="1" kern="1200" dirty="0" smtClean="0"/>
                <a:t>Nhập danh sách</a:t>
              </a:r>
              <a:endParaRPr lang="en-US" sz="1800" kern="1200" dirty="0"/>
            </a:p>
          </p:txBody>
        </p:sp>
      </p:grpSp>
      <p:grpSp>
        <p:nvGrpSpPr>
          <p:cNvPr id="7" name="Group 6"/>
          <p:cNvGrpSpPr/>
          <p:nvPr/>
        </p:nvGrpSpPr>
        <p:grpSpPr>
          <a:xfrm>
            <a:off x="2105434" y="1331207"/>
            <a:ext cx="1847793" cy="882085"/>
            <a:chOff x="2479223" y="1105446"/>
            <a:chExt cx="1847793" cy="882085"/>
          </a:xfrm>
        </p:grpSpPr>
        <p:sp>
          <p:nvSpPr>
            <p:cNvPr id="34" name="Rounded Rectangle 33"/>
            <p:cNvSpPr/>
            <p:nvPr/>
          </p:nvSpPr>
          <p:spPr>
            <a:xfrm>
              <a:off x="2479223" y="1105446"/>
              <a:ext cx="1847793"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35" name="Rounded Rectangle 6"/>
            <p:cNvSpPr/>
            <p:nvPr/>
          </p:nvSpPr>
          <p:spPr>
            <a:xfrm>
              <a:off x="2505058" y="1131281"/>
              <a:ext cx="1796123"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Mã số sách</a:t>
              </a:r>
              <a:br>
                <a:rPr lang="en-US" sz="1800" kern="1200" dirty="0" smtClean="0"/>
              </a:br>
              <a:r>
                <a:rPr lang="en-US" sz="1800" kern="1200" dirty="0" smtClean="0"/>
                <a:t>(8 ký tự)</a:t>
              </a:r>
              <a:endParaRPr lang="en-US" sz="1800" kern="1200" dirty="0"/>
            </a:p>
          </p:txBody>
        </p:sp>
      </p:grpSp>
      <p:grpSp>
        <p:nvGrpSpPr>
          <p:cNvPr id="8" name="Group 7"/>
          <p:cNvGrpSpPr/>
          <p:nvPr/>
        </p:nvGrpSpPr>
        <p:grpSpPr>
          <a:xfrm>
            <a:off x="2105434" y="2433814"/>
            <a:ext cx="1847778" cy="882085"/>
            <a:chOff x="2479223" y="2208053"/>
            <a:chExt cx="1847778" cy="882085"/>
          </a:xfrm>
        </p:grpSpPr>
        <p:sp>
          <p:nvSpPr>
            <p:cNvPr id="32" name="Rounded Rectangle 31"/>
            <p:cNvSpPr/>
            <p:nvPr/>
          </p:nvSpPr>
          <p:spPr>
            <a:xfrm>
              <a:off x="2479223" y="2208053"/>
              <a:ext cx="1847778"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33" name="Rounded Rectangle 8"/>
            <p:cNvSpPr/>
            <p:nvPr/>
          </p:nvSpPr>
          <p:spPr>
            <a:xfrm>
              <a:off x="2505058" y="2233888"/>
              <a:ext cx="1796108"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Tên sách</a:t>
              </a:r>
            </a:p>
          </p:txBody>
        </p:sp>
      </p:grpSp>
      <p:grpSp>
        <p:nvGrpSpPr>
          <p:cNvPr id="9" name="Group 8"/>
          <p:cNvGrpSpPr/>
          <p:nvPr/>
        </p:nvGrpSpPr>
        <p:grpSpPr>
          <a:xfrm>
            <a:off x="2105434" y="3536421"/>
            <a:ext cx="1847807" cy="882085"/>
            <a:chOff x="2479223" y="3310660"/>
            <a:chExt cx="1847807" cy="882085"/>
          </a:xfrm>
        </p:grpSpPr>
        <p:sp>
          <p:nvSpPr>
            <p:cNvPr id="30" name="Rounded Rectangle 29"/>
            <p:cNvSpPr/>
            <p:nvPr/>
          </p:nvSpPr>
          <p:spPr>
            <a:xfrm>
              <a:off x="2479223" y="3310660"/>
              <a:ext cx="1847807"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31" name="Rounded Rectangle 10"/>
            <p:cNvSpPr/>
            <p:nvPr/>
          </p:nvSpPr>
          <p:spPr>
            <a:xfrm>
              <a:off x="2505058" y="3336495"/>
              <a:ext cx="1796137"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Lĩnh vực</a:t>
              </a:r>
              <a:br>
                <a:rPr lang="en-US" sz="1800" kern="1200" dirty="0" smtClean="0"/>
              </a:br>
              <a:r>
                <a:rPr lang="en-US" sz="1800" kern="1200" dirty="0" smtClean="0"/>
                <a:t>(50 ký tự)</a:t>
              </a:r>
            </a:p>
          </p:txBody>
        </p:sp>
      </p:grpSp>
      <p:grpSp>
        <p:nvGrpSpPr>
          <p:cNvPr id="10" name="Group 9"/>
          <p:cNvGrpSpPr/>
          <p:nvPr/>
        </p:nvGrpSpPr>
        <p:grpSpPr>
          <a:xfrm>
            <a:off x="2105434" y="4639028"/>
            <a:ext cx="1847793" cy="882085"/>
            <a:chOff x="2479223" y="4413267"/>
            <a:chExt cx="1847793" cy="882085"/>
          </a:xfrm>
        </p:grpSpPr>
        <p:sp>
          <p:nvSpPr>
            <p:cNvPr id="28" name="Rounded Rectangle 27"/>
            <p:cNvSpPr/>
            <p:nvPr/>
          </p:nvSpPr>
          <p:spPr>
            <a:xfrm>
              <a:off x="2479223" y="4413267"/>
              <a:ext cx="1847793"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29" name="Rounded Rectangle 12"/>
            <p:cNvSpPr/>
            <p:nvPr/>
          </p:nvSpPr>
          <p:spPr>
            <a:xfrm>
              <a:off x="2505058" y="4439102"/>
              <a:ext cx="1796123"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Ngày xuất bản</a:t>
              </a:r>
              <a:br>
                <a:rPr lang="en-US" sz="1800" kern="1200" dirty="0" smtClean="0"/>
              </a:br>
              <a:r>
                <a:rPr lang="en-US" sz="1800" kern="1200" dirty="0" smtClean="0"/>
                <a:t>(có kiểm tra năm nhuận)</a:t>
              </a:r>
            </a:p>
          </p:txBody>
        </p:sp>
      </p:grpSp>
      <p:sp>
        <p:nvSpPr>
          <p:cNvPr id="11" name="Straight Connector 13"/>
          <p:cNvSpPr/>
          <p:nvPr/>
        </p:nvSpPr>
        <p:spPr>
          <a:xfrm>
            <a:off x="1929017" y="1110686"/>
            <a:ext cx="176417" cy="5071992"/>
          </a:xfrm>
          <a:custGeom>
            <a:avLst/>
            <a:gdLst/>
            <a:ahLst/>
            <a:cxnLst/>
            <a:rect l="0" t="0" r="0" b="0"/>
            <a:pathLst>
              <a:path>
                <a:moveTo>
                  <a:pt x="0" y="0"/>
                </a:moveTo>
                <a:lnTo>
                  <a:pt x="0" y="5071992"/>
                </a:lnTo>
                <a:lnTo>
                  <a:pt x="176417" y="5071992"/>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grpSp>
        <p:nvGrpSpPr>
          <p:cNvPr id="12" name="Group 11"/>
          <p:cNvGrpSpPr/>
          <p:nvPr/>
        </p:nvGrpSpPr>
        <p:grpSpPr>
          <a:xfrm>
            <a:off x="2105434" y="5741635"/>
            <a:ext cx="1847793" cy="882085"/>
            <a:chOff x="2479223" y="5515874"/>
            <a:chExt cx="1847793" cy="882085"/>
          </a:xfrm>
        </p:grpSpPr>
        <p:sp>
          <p:nvSpPr>
            <p:cNvPr id="26" name="Rounded Rectangle 25"/>
            <p:cNvSpPr/>
            <p:nvPr/>
          </p:nvSpPr>
          <p:spPr>
            <a:xfrm>
              <a:off x="2479223" y="5515874"/>
              <a:ext cx="1847793"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27" name="Rounded Rectangle 15"/>
            <p:cNvSpPr/>
            <p:nvPr/>
          </p:nvSpPr>
          <p:spPr>
            <a:xfrm>
              <a:off x="2505058" y="5541709"/>
              <a:ext cx="1796123"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Điểm đánh giá</a:t>
              </a:r>
              <a:br>
                <a:rPr lang="en-US" sz="1800" kern="1200" dirty="0" smtClean="0"/>
              </a:br>
              <a:r>
                <a:rPr lang="en-US" sz="1800" kern="1200" dirty="0" smtClean="0"/>
                <a:t>(0-10)</a:t>
              </a:r>
            </a:p>
          </p:txBody>
        </p:sp>
      </p:grpSp>
      <p:grpSp>
        <p:nvGrpSpPr>
          <p:cNvPr id="13" name="Group 12"/>
          <p:cNvGrpSpPr/>
          <p:nvPr/>
        </p:nvGrpSpPr>
        <p:grpSpPr>
          <a:xfrm>
            <a:off x="5486400" y="228600"/>
            <a:ext cx="1764171" cy="882085"/>
            <a:chOff x="4415239" y="2839"/>
            <a:chExt cx="1764171" cy="882085"/>
          </a:xfrm>
        </p:grpSpPr>
        <p:sp>
          <p:nvSpPr>
            <p:cNvPr id="24" name="Rounded Rectangle 23"/>
            <p:cNvSpPr/>
            <p:nvPr/>
          </p:nvSpPr>
          <p:spPr>
            <a:xfrm>
              <a:off x="4415239" y="2839"/>
              <a:ext cx="1764171" cy="882085"/>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Rounded Rectangle 17"/>
            <p:cNvSpPr/>
            <p:nvPr/>
          </p:nvSpPr>
          <p:spPr>
            <a:xfrm>
              <a:off x="4441074" y="28674"/>
              <a:ext cx="1712501"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i="1" kern="1200" dirty="0" smtClean="0"/>
                <a:t>Tìm kiếm sách</a:t>
              </a:r>
              <a:endParaRPr lang="en-US" sz="1800" kern="1200" dirty="0"/>
            </a:p>
          </p:txBody>
        </p:sp>
      </p:grpSp>
      <p:grpSp>
        <p:nvGrpSpPr>
          <p:cNvPr id="14" name="Group 13"/>
          <p:cNvGrpSpPr/>
          <p:nvPr/>
        </p:nvGrpSpPr>
        <p:grpSpPr>
          <a:xfrm>
            <a:off x="5839234" y="1331207"/>
            <a:ext cx="1411337" cy="882085"/>
            <a:chOff x="4768073" y="1105446"/>
            <a:chExt cx="1411337" cy="882085"/>
          </a:xfrm>
        </p:grpSpPr>
        <p:sp>
          <p:nvSpPr>
            <p:cNvPr id="22" name="Rounded Rectangle 21"/>
            <p:cNvSpPr/>
            <p:nvPr/>
          </p:nvSpPr>
          <p:spPr>
            <a:xfrm>
              <a:off x="4768073" y="1105446"/>
              <a:ext cx="1411337"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23" name="Rounded Rectangle 19"/>
            <p:cNvSpPr/>
            <p:nvPr/>
          </p:nvSpPr>
          <p:spPr>
            <a:xfrm>
              <a:off x="4793908" y="1131281"/>
              <a:ext cx="1359667"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Theo mã sách</a:t>
              </a:r>
              <a:endParaRPr lang="en-US" sz="1800" kern="1200" dirty="0"/>
            </a:p>
          </p:txBody>
        </p:sp>
      </p:grpSp>
      <p:grpSp>
        <p:nvGrpSpPr>
          <p:cNvPr id="15" name="Group 14"/>
          <p:cNvGrpSpPr/>
          <p:nvPr/>
        </p:nvGrpSpPr>
        <p:grpSpPr>
          <a:xfrm>
            <a:off x="5839234" y="2433814"/>
            <a:ext cx="1411337" cy="882085"/>
            <a:chOff x="4768073" y="2208053"/>
            <a:chExt cx="1411337" cy="882085"/>
          </a:xfrm>
        </p:grpSpPr>
        <p:sp>
          <p:nvSpPr>
            <p:cNvPr id="20" name="Rounded Rectangle 19"/>
            <p:cNvSpPr/>
            <p:nvPr/>
          </p:nvSpPr>
          <p:spPr>
            <a:xfrm>
              <a:off x="4768073" y="2208053"/>
              <a:ext cx="1411337"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21" name="Rounded Rectangle 21"/>
            <p:cNvSpPr/>
            <p:nvPr/>
          </p:nvSpPr>
          <p:spPr>
            <a:xfrm>
              <a:off x="4793908" y="2233888"/>
              <a:ext cx="1359667"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Theo tên sách</a:t>
              </a:r>
              <a:endParaRPr lang="en-US" sz="1800" kern="1200" dirty="0"/>
            </a:p>
          </p:txBody>
        </p:sp>
      </p:grpSp>
      <p:sp>
        <p:nvSpPr>
          <p:cNvPr id="16" name="Straight Connector 22"/>
          <p:cNvSpPr/>
          <p:nvPr/>
        </p:nvSpPr>
        <p:spPr>
          <a:xfrm>
            <a:off x="5662817" y="1110686"/>
            <a:ext cx="176417" cy="2866778"/>
          </a:xfrm>
          <a:custGeom>
            <a:avLst/>
            <a:gdLst/>
            <a:ahLst/>
            <a:cxnLst/>
            <a:rect l="0" t="0" r="0" b="0"/>
            <a:pathLst>
              <a:path>
                <a:moveTo>
                  <a:pt x="0" y="0"/>
                </a:moveTo>
                <a:lnTo>
                  <a:pt x="0" y="2866778"/>
                </a:lnTo>
                <a:lnTo>
                  <a:pt x="176417" y="2866778"/>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grpSp>
        <p:nvGrpSpPr>
          <p:cNvPr id="17" name="Group 16"/>
          <p:cNvGrpSpPr/>
          <p:nvPr/>
        </p:nvGrpSpPr>
        <p:grpSpPr>
          <a:xfrm>
            <a:off x="5839234" y="3536421"/>
            <a:ext cx="1411337" cy="882085"/>
            <a:chOff x="4768073" y="3310660"/>
            <a:chExt cx="1411337" cy="882085"/>
          </a:xfrm>
        </p:grpSpPr>
        <p:sp>
          <p:nvSpPr>
            <p:cNvPr id="18" name="Rounded Rectangle 17"/>
            <p:cNvSpPr/>
            <p:nvPr/>
          </p:nvSpPr>
          <p:spPr>
            <a:xfrm>
              <a:off x="4768073" y="3310660"/>
              <a:ext cx="1411337" cy="882085"/>
            </a:xfrm>
            <a:prstGeom prst="roundRect">
              <a:avLst>
                <a:gd name="adj" fmla="val 10000"/>
              </a:avLst>
            </a:prstGeom>
          </p:spPr>
          <p:style>
            <a:lnRef idx="2">
              <a:schemeClr val="accent5">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19" name="Rounded Rectangle 24"/>
            <p:cNvSpPr/>
            <p:nvPr/>
          </p:nvSpPr>
          <p:spPr>
            <a:xfrm>
              <a:off x="4793908" y="3336495"/>
              <a:ext cx="1359667" cy="8304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Theo điểm xếp hạng</a:t>
              </a:r>
              <a:endParaRPr lang="en-US" sz="1800" kern="12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par>
                          <p:cTn id="41" fill="hold">
                            <p:stCondLst>
                              <p:cond delay="1000"/>
                            </p:stCondLst>
                            <p:childTnLst>
                              <p:par>
                                <p:cTn id="42" presetID="3" presetClass="entr" presetSubtype="1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par>
                          <p:cTn id="45" fill="hold">
                            <p:stCondLst>
                              <p:cond delay="1500"/>
                            </p:stCondLst>
                            <p:childTnLst>
                              <p:par>
                                <p:cTn id="46" presetID="3" presetClass="entr" presetSubtype="1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par>
                          <p:cTn id="49" fill="hold">
                            <p:stCondLst>
                              <p:cond delay="2000"/>
                            </p:stCondLst>
                            <p:childTnLst>
                              <p:par>
                                <p:cTn id="50" presetID="3" presetClass="entr" presetSubtype="1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Thiết kế</a:t>
            </a:r>
            <a:endParaRPr lang="en-US" dirty="0"/>
          </a:p>
        </p:txBody>
      </p:sp>
      <p:sp>
        <p:nvSpPr>
          <p:cNvPr id="3" name="Subtitle 2"/>
          <p:cNvSpPr>
            <a:spLocks noGrp="1"/>
          </p:cNvSpPr>
          <p:nvPr>
            <p:ph type="subTitle" idx="1"/>
          </p:nvPr>
        </p:nvSpPr>
        <p:spPr>
          <a:xfrm>
            <a:off x="1143000" y="2133600"/>
            <a:ext cx="7772400" cy="3733800"/>
          </a:xfrm>
        </p:spPr>
        <p:txBody>
          <a:bodyPr/>
          <a:lstStyle/>
          <a:p>
            <a:r>
              <a:rPr lang="en-US" dirty="0" smtClean="0"/>
              <a:t>Để phục vụ các chức năng và yêu cầu nêu trên nhóm đã quyết định sử dụng 2 lớp đó là lớp </a:t>
            </a:r>
            <a:r>
              <a:rPr lang="en-US" i="1" u="sng" dirty="0" smtClean="0"/>
              <a:t>danhsach</a:t>
            </a:r>
            <a:r>
              <a:rPr lang="en-US" dirty="0" smtClean="0"/>
              <a:t> và lớp </a:t>
            </a:r>
            <a:r>
              <a:rPr lang="en-US" i="1" u="sng" dirty="0" smtClean="0"/>
              <a:t>menu</a:t>
            </a:r>
            <a:r>
              <a:rPr lang="en-US" dirty="0" smtClean="0"/>
              <a:t> kế thừa lớp </a:t>
            </a:r>
            <a:r>
              <a:rPr lang="en-US" i="1" u="sng" dirty="0" smtClean="0"/>
              <a:t>danhsach</a:t>
            </a:r>
            <a:r>
              <a:rPr lang="en-US" dirty="0" smtClean="0"/>
              <a:t>.Ngoài ra có khai báo một biến </a:t>
            </a:r>
            <a:r>
              <a:rPr lang="en-US" i="1" u="sng" dirty="0" smtClean="0"/>
              <a:t>int lc</a:t>
            </a:r>
            <a:r>
              <a:rPr lang="en-US" dirty="0" smtClean="0"/>
              <a:t> nằm ngoài 2 class.</a:t>
            </a:r>
          </a:p>
          <a:p>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543800" cy="990600"/>
          </a:xfrm>
        </p:spPr>
        <p:txBody>
          <a:bodyPr/>
          <a:lstStyle/>
          <a:p>
            <a:r>
              <a:rPr sz="4000" dirty="0" smtClean="0"/>
              <a:t>Đầu tiên khai báo mảng </a:t>
            </a:r>
            <a:r>
              <a:rPr sz="4000" i="1" u="sng" dirty="0" smtClean="0"/>
              <a:t>sach</a:t>
            </a:r>
            <a:r>
              <a:rPr sz="4000" dirty="0" smtClean="0"/>
              <a:t> để lưu trữ.</a:t>
            </a:r>
            <a:endParaRPr lang="en-US" sz="4000" dirty="0"/>
          </a:p>
        </p:txBody>
      </p:sp>
      <p:sp>
        <p:nvSpPr>
          <p:cNvPr id="3" name="Subtitle 2"/>
          <p:cNvSpPr>
            <a:spLocks noGrp="1"/>
          </p:cNvSpPr>
          <p:nvPr>
            <p:ph type="subTitle" idx="1"/>
          </p:nvPr>
        </p:nvSpPr>
        <p:spPr>
          <a:xfrm>
            <a:off x="762000" y="1905000"/>
            <a:ext cx="8153400" cy="4114800"/>
          </a:xfrm>
        </p:spPr>
        <p:txBody>
          <a:bodyPr/>
          <a:lstStyle/>
          <a:p>
            <a:r>
              <a:rPr lang="en-US" sz="2800" dirty="0" smtClean="0"/>
              <a:t>struct sach{</a:t>
            </a:r>
          </a:p>
          <a:p>
            <a:r>
              <a:rPr lang="en-US" sz="2800" dirty="0" smtClean="0"/>
              <a:t>long mss;			</a:t>
            </a:r>
            <a:r>
              <a:rPr lang="en-US" sz="2800" i="1" dirty="0" smtClean="0">
                <a:solidFill>
                  <a:schemeClr val="tx2">
                    <a:lumMod val="50000"/>
                  </a:schemeClr>
                </a:solidFill>
              </a:rPr>
              <a:t>//Mã số sách</a:t>
            </a:r>
            <a:r>
              <a:rPr lang="en-US" sz="2800" i="1" dirty="0" smtClean="0"/>
              <a:t>.</a:t>
            </a:r>
            <a:endParaRPr lang="en-US" sz="2800" dirty="0" smtClean="0"/>
          </a:p>
          <a:p>
            <a:r>
              <a:rPr lang="de-LU" sz="2800" dirty="0" smtClean="0"/>
              <a:t>char tensach[50];		</a:t>
            </a:r>
            <a:r>
              <a:rPr lang="de-LU" sz="2800" i="1" dirty="0" smtClean="0">
                <a:solidFill>
                  <a:schemeClr val="tx2">
                    <a:lumMod val="50000"/>
                  </a:schemeClr>
                </a:solidFill>
              </a:rPr>
              <a:t>//Tên sách</a:t>
            </a:r>
            <a:r>
              <a:rPr lang="de-LU" sz="2800" i="1" dirty="0" smtClean="0"/>
              <a:t>.</a:t>
            </a:r>
            <a:endParaRPr lang="en-US" sz="2800" dirty="0" smtClean="0"/>
          </a:p>
          <a:p>
            <a:r>
              <a:rPr lang="fr-LU" sz="2800" dirty="0" smtClean="0"/>
              <a:t>char linhvuc[50];		</a:t>
            </a:r>
            <a:r>
              <a:rPr lang="fr-LU" sz="2800" i="1" dirty="0" smtClean="0">
                <a:solidFill>
                  <a:schemeClr val="tx2">
                    <a:lumMod val="50000"/>
                  </a:schemeClr>
                </a:solidFill>
              </a:rPr>
              <a:t>//Lĩnh vực</a:t>
            </a:r>
            <a:endParaRPr lang="en-US" sz="2800" dirty="0" smtClean="0">
              <a:solidFill>
                <a:schemeClr val="tx2">
                  <a:lumMod val="50000"/>
                </a:schemeClr>
              </a:solidFill>
            </a:endParaRPr>
          </a:p>
          <a:p>
            <a:r>
              <a:rPr lang="de-LU" sz="2800" dirty="0" smtClean="0"/>
              <a:t>float danh gia;		</a:t>
            </a:r>
            <a:r>
              <a:rPr lang="de-LU" sz="2800" i="1" dirty="0" smtClean="0">
                <a:solidFill>
                  <a:schemeClr val="tx2">
                    <a:lumMod val="50000"/>
                  </a:schemeClr>
                </a:solidFill>
              </a:rPr>
              <a:t>//Điểm xếp hạng sách.</a:t>
            </a:r>
            <a:r>
              <a:rPr lang="de-LU" sz="2800" dirty="0" smtClean="0">
                <a:solidFill>
                  <a:schemeClr val="tx2">
                    <a:lumMod val="50000"/>
                  </a:schemeClr>
                </a:solidFill>
              </a:rPr>
              <a:t>	</a:t>
            </a:r>
            <a:endParaRPr lang="en-US" sz="2800" dirty="0" smtClean="0">
              <a:solidFill>
                <a:schemeClr val="tx2">
                  <a:lumMod val="50000"/>
                </a:schemeClr>
              </a:solidFill>
            </a:endParaRPr>
          </a:p>
          <a:p>
            <a:r>
              <a:rPr lang="en-US" sz="2800" dirty="0" smtClean="0"/>
              <a:t>long ngay;</a:t>
            </a:r>
          </a:p>
          <a:p>
            <a:r>
              <a:rPr lang="en-US" sz="2800" dirty="0" smtClean="0"/>
              <a:t>int thang;</a:t>
            </a:r>
          </a:p>
          <a:p>
            <a:r>
              <a:rPr lang="en-US" sz="2800" dirty="0" smtClean="0"/>
              <a:t>int nam;			</a:t>
            </a:r>
            <a:r>
              <a:rPr lang="en-US" sz="2800" i="1" dirty="0" smtClean="0">
                <a:solidFill>
                  <a:schemeClr val="tx2">
                    <a:lumMod val="50000"/>
                  </a:schemeClr>
                </a:solidFill>
              </a:rPr>
              <a:t>//Ngày, tháng, năm xuất bản</a:t>
            </a:r>
            <a:endParaRPr lang="en-US" sz="2800" dirty="0" smtClean="0">
              <a:solidFill>
                <a:schemeClr val="tx2">
                  <a:lumMod val="50000"/>
                </a:schemeClr>
              </a:solidFill>
            </a:endParaRPr>
          </a:p>
          <a:p>
            <a:r>
              <a:rPr lang="en-US" sz="2800" dirty="0" smtClean="0"/>
              <a:t>};  </a:t>
            </a:r>
            <a:r>
              <a:rPr lang="en-US" sz="1800" dirty="0" smtClean="0"/>
              <a:t>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8382000" cy="5562600"/>
          </a:xfrm>
        </p:spPr>
        <p:txBody>
          <a:bodyPr/>
          <a:lstStyle/>
          <a:p>
            <a:pPr lvl="0"/>
            <a:r>
              <a:rPr lang="en-US" sz="2800" dirty="0" smtClean="0"/>
              <a:t>class danhsach:</a:t>
            </a:r>
          </a:p>
          <a:p>
            <a:r>
              <a:rPr lang="en-US" sz="2800" dirty="0" smtClean="0"/>
              <a:t>private:</a:t>
            </a:r>
          </a:p>
          <a:p>
            <a:r>
              <a:rPr lang="en-US" sz="2800" dirty="0" smtClean="0"/>
              <a:t>	sach sak[600];		</a:t>
            </a:r>
          </a:p>
          <a:p>
            <a:r>
              <a:rPr lang="en-US" sz="2800" dirty="0" smtClean="0"/>
              <a:t>public: </a:t>
            </a:r>
          </a:p>
          <a:p>
            <a:r>
              <a:rPr lang="en-US" sz="2800" dirty="0" smtClean="0"/>
              <a:t>	nhapsak();	</a:t>
            </a:r>
            <a:r>
              <a:rPr lang="en-US" sz="2800" i="1" dirty="0" smtClean="0">
                <a:solidFill>
                  <a:schemeClr val="tx2">
                    <a:lumMod val="50000"/>
                  </a:schemeClr>
                </a:solidFill>
              </a:rPr>
              <a:t>// Hàm nhập thông tin sách</a:t>
            </a:r>
            <a:endParaRPr lang="en-US" sz="2800" dirty="0" smtClean="0">
              <a:solidFill>
                <a:schemeClr val="tx2">
                  <a:lumMod val="50000"/>
                </a:schemeClr>
              </a:solidFill>
            </a:endParaRPr>
          </a:p>
          <a:p>
            <a:r>
              <a:rPr lang="en-US" sz="2800" dirty="0" smtClean="0"/>
              <a:t>	inra();		</a:t>
            </a:r>
            <a:r>
              <a:rPr lang="en-US" sz="2800" i="1" dirty="0" smtClean="0">
                <a:solidFill>
                  <a:schemeClr val="tx2">
                    <a:lumMod val="50000"/>
                  </a:schemeClr>
                </a:solidFill>
              </a:rPr>
              <a:t>// Hàm in ra danh sách</a:t>
            </a:r>
            <a:r>
              <a:rPr lang="en-US" sz="2800" dirty="0" smtClean="0"/>
              <a:t>	</a:t>
            </a:r>
          </a:p>
          <a:p>
            <a:r>
              <a:rPr lang="en-US" sz="2800" dirty="0" smtClean="0"/>
              <a:t>	xuatfile();	</a:t>
            </a:r>
            <a:r>
              <a:rPr lang="en-US" sz="2800" i="1" dirty="0" smtClean="0">
                <a:solidFill>
                  <a:schemeClr val="tx2">
                    <a:lumMod val="50000"/>
                  </a:schemeClr>
                </a:solidFill>
              </a:rPr>
              <a:t>// Hàm lưu danh sách rafile SAK.bin</a:t>
            </a:r>
            <a:endParaRPr lang="en-US" sz="2800" dirty="0" smtClean="0">
              <a:solidFill>
                <a:schemeClr val="tx2">
                  <a:lumMod val="50000"/>
                </a:schemeClr>
              </a:solidFill>
            </a:endParaRPr>
          </a:p>
          <a:p>
            <a:r>
              <a:rPr lang="en-US" sz="2800" dirty="0" smtClean="0"/>
              <a:t>	mofile();	</a:t>
            </a:r>
            <a:r>
              <a:rPr lang="en-US" sz="2800" i="1" dirty="0" smtClean="0">
                <a:solidFill>
                  <a:schemeClr val="tx2">
                    <a:lumMod val="50000"/>
                  </a:schemeClr>
                </a:solidFill>
              </a:rPr>
              <a:t>// Hàm mở danh sách từ file SAK.bin</a:t>
            </a:r>
            <a:endParaRPr lang="en-US" sz="2800" dirty="0" smtClean="0">
              <a:solidFill>
                <a:schemeClr val="tx2">
                  <a:lumMod val="50000"/>
                </a:schemeClr>
              </a:solidFill>
            </a:endParaRPr>
          </a:p>
          <a:p>
            <a:r>
              <a:rPr lang="en-US" sz="2800" dirty="0" smtClean="0"/>
              <a:t>	sapxep();	</a:t>
            </a:r>
            <a:r>
              <a:rPr lang="en-US" sz="2800" i="1" dirty="0" smtClean="0">
                <a:solidFill>
                  <a:schemeClr val="tx2">
                    <a:lumMod val="50000"/>
                  </a:schemeClr>
                </a:solidFill>
              </a:rPr>
              <a:t>// Hàm sắp xếp danh sách</a:t>
            </a:r>
            <a:endParaRPr lang="en-US" sz="2800" dirty="0" smtClean="0">
              <a:solidFill>
                <a:schemeClr val="tx2">
                  <a:lumMod val="50000"/>
                </a:schemeClr>
              </a:solidFill>
            </a:endParaRPr>
          </a:p>
          <a:p>
            <a:r>
              <a:rPr lang="en-US" sz="2800" dirty="0" smtClean="0"/>
              <a:t>	timkiem();	</a:t>
            </a:r>
            <a:r>
              <a:rPr lang="en-US" sz="2800" i="1" dirty="0" smtClean="0">
                <a:solidFill>
                  <a:schemeClr val="tx2">
                    <a:lumMod val="50000"/>
                  </a:schemeClr>
                </a:solidFill>
              </a:rPr>
              <a:t>// Hàm tìm kiếm sách</a:t>
            </a:r>
            <a:r>
              <a:rPr lang="en-US" sz="2800" i="1" dirty="0" smtClean="0"/>
              <a:t>	</a:t>
            </a:r>
            <a:endParaRPr lang="en-US" sz="2800" dirty="0" smtClean="0"/>
          </a:p>
          <a:p>
            <a:r>
              <a:rPr lang="en-US" sz="2800" dirty="0" smtClean="0"/>
              <a:t>	chinhsua();	</a:t>
            </a:r>
            <a:r>
              <a:rPr lang="en-US" sz="2800" i="1" dirty="0" smtClean="0">
                <a:solidFill>
                  <a:schemeClr val="tx2">
                    <a:lumMod val="50000"/>
                  </a:schemeClr>
                </a:solidFill>
              </a:rPr>
              <a:t>// Hàm chỉnh sửa thông tin sách</a:t>
            </a:r>
            <a:endParaRPr lang="en-US" sz="2800" dirty="0" smtClean="0">
              <a:solidFill>
                <a:schemeClr val="tx2">
                  <a:lumMod val="50000"/>
                </a:schemeClr>
              </a:solidFill>
            </a:endParaRPr>
          </a:p>
          <a:p>
            <a:r>
              <a:rPr lang="en-US" sz="2800" dirty="0" smtClean="0"/>
              <a:t>	xoasak();	</a:t>
            </a:r>
            <a:r>
              <a:rPr lang="en-US" sz="2800" i="1" dirty="0" smtClean="0">
                <a:solidFill>
                  <a:schemeClr val="tx2">
                    <a:lumMod val="50000"/>
                  </a:schemeClr>
                </a:solidFill>
              </a:rPr>
              <a:t>// Hàm xóa sách</a:t>
            </a:r>
            <a:endParaRPr lang="en-US" sz="2800" dirty="0" smtClean="0">
              <a:solidFill>
                <a:schemeClr val="tx2">
                  <a:lumMod val="50000"/>
                </a:schemeClr>
              </a:solidFill>
            </a:endParaRPr>
          </a:p>
          <a:p>
            <a:endParaRPr lang="en-US" sz="2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type="subTitle" idx="1"/>
          </p:nvPr>
        </p:nvSpPr>
        <p:spPr bwMode="auto">
          <a:xfrm>
            <a:off x="152400" y="457200"/>
            <a:ext cx="8763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menu:public danhsach</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private: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 ct,oldlc;</a:t>
            </a:r>
            <a:endParaRPr lang="en-US" sz="2400" dirty="0" smtClean="0">
              <a:solidFill>
                <a:schemeClr val="tx1"/>
              </a:solidFill>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public:</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ten(int 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chứa c</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á</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c dòng chữ cần d</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ù</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ng để hiển thị trong chương tr</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ì</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nh.</a:t>
            </a:r>
            <a:endParaRPr kumimoji="0" lang="en-US" sz="2400" b="0" i="0" u="none" strike="noStrike" cap="none" normalizeH="0" baseline="0" dirty="0" smtClean="0">
              <a:ln>
                <a:noFill/>
              </a:ln>
              <a:solidFill>
                <a:schemeClr val="tx2">
                  <a:lumMod val="50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luachon();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c</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ó</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chức năng nhận ph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í</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mũi tên v</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enter từ b</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 ph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í</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a:t>
            </a:r>
            <a:endParaRPr kumimoji="0" lang="en-US" sz="2400" b="0" i="0" u="none" strike="noStrike" cap="none" normalizeH="0" baseline="0" dirty="0" smtClean="0">
              <a:ln>
                <a:noFill/>
              </a:ln>
              <a:solidFill>
                <a:schemeClr val="tx2">
                  <a:lumMod val="50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turn();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phục vụ việc quay lại menu ch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í</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nh.</a:t>
            </a:r>
            <a:endParaRPr kumimoji="0" lang="en-US" sz="2400" b="0" i="0" u="none" strike="noStrike" cap="none" normalizeH="0" baseline="0" dirty="0" smtClean="0">
              <a:ln>
                <a:noFill/>
              </a:ln>
              <a:solidFill>
                <a:schemeClr val="tx2">
                  <a:lumMod val="50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mainmenu();	</a:t>
            </a:r>
            <a:r>
              <a:rPr kumimoji="0" lang="en-US" sz="2400" b="0" i="0"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//Menu ch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í</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nh, hiển thị c</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á</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c chức.</a:t>
            </a:r>
            <a:endParaRPr kumimoji="0" lang="en-US" sz="2400" b="0" i="0" u="none" strike="noStrike" cap="none" normalizeH="0" baseline="0" dirty="0" smtClean="0">
              <a:ln>
                <a:noFill/>
              </a:ln>
              <a:solidFill>
                <a:schemeClr val="tx2">
                  <a:lumMod val="50000"/>
                </a:schemeClr>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gioithieu();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C</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á</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c h</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để l</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à</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m chương tr</a:t>
            </a:r>
            <a:r>
              <a:rPr kumimoji="0" lang="en-US" sz="2400" b="0" i="1" u="none" strike="noStrike" cap="none" normalizeH="0" baseline="0" dirty="0" smtClean="0">
                <a:ln>
                  <a:noFill/>
                </a:ln>
                <a:solidFill>
                  <a:schemeClr val="tx2">
                    <a:lumMod val="50000"/>
                  </a:schemeClr>
                </a:solidFill>
                <a:effectLst/>
                <a:latin typeface="Calibri"/>
                <a:ea typeface="Times New Roman" pitchFamily="18" charset="0"/>
                <a:cs typeface="Times New Roman" pitchFamily="18" charset="0"/>
              </a:rPr>
              <a:t>ì</a:t>
            </a:r>
            <a:r>
              <a:rPr kumimoji="0" lang="en-US" sz="2400" b="0" i="1"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nh thêm sinh động.</a:t>
            </a:r>
            <a:endParaRPr kumimoji="0" lang="en-US" sz="2400" b="0" i="0" u="none" strike="noStrike" cap="none" normalizeH="0" baseline="0" dirty="0" smtClean="0">
              <a:ln>
                <a:noFill/>
              </a:ln>
              <a:solidFill>
                <a:schemeClr val="tx2">
                  <a:lumMod val="50000"/>
                </a:schemeClr>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TS010286708</Template>
  <TotalTime>258</TotalTime>
  <Words>495</Words>
  <Application>Microsoft Office PowerPoint</Application>
  <PresentationFormat>On-screen Show (4:3)</PresentationFormat>
  <Paragraphs>123</Paragraphs>
  <Slides>14</Slides>
  <Notes>12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Blue Segoe 4-3 template-template_April-17-2007</vt:lpstr>
      <vt:lpstr>White with Courier font for code slides</vt:lpstr>
      <vt:lpstr>Môn Ngôn ngữ lập trình  </vt:lpstr>
      <vt:lpstr>Slide 2</vt:lpstr>
      <vt:lpstr>Slide 3</vt:lpstr>
      <vt:lpstr>Phân tích  Chương trình sử dụng mảng (struct sach) để lưu trữ các phần tử nhập vào  Sau khi nhập vào danh sách sinh viên, chương trình sẽ cho phép xử lý các chức năng sau:  </vt:lpstr>
      <vt:lpstr>Slide 5</vt:lpstr>
      <vt:lpstr>Thiết kế</vt:lpstr>
      <vt:lpstr>Đầu tiên khai báo mảng sach để lưu trữ.</vt:lpstr>
      <vt:lpstr>Slide 8</vt:lpstr>
      <vt:lpstr>Slide 9</vt:lpstr>
      <vt:lpstr>Phân công công việc</vt:lpstr>
      <vt:lpstr>Kết quả chạy  chương trình</vt:lpstr>
      <vt:lpstr>Kết quả thu được</vt:lpstr>
      <vt:lpstr>Hướng phát triển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Ngôn ngữ lập trình</dc:title>
  <dc:creator>Garu</dc:creator>
  <cp:lastModifiedBy>Garu</cp:lastModifiedBy>
  <cp:revision>29</cp:revision>
  <dcterms:created xsi:type="dcterms:W3CDTF">2013-05-02T13:15:52Z</dcterms:created>
  <dcterms:modified xsi:type="dcterms:W3CDTF">2013-05-03T15:41:44Z</dcterms:modified>
</cp:coreProperties>
</file>