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67" r:id="rId16"/>
    <p:sldId id="268"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29"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lnSpc>
                <a:spcPct val="113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979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23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0766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785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5503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9479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176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2579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57518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7591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028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9825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6547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9264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0521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845F5A-061D-4825-9AE9-D7794091C6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671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9630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9504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6788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1600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063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717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46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560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174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85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4450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11/22/2022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853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a:solidFill>
                  <a:schemeClr val="tx1">
                    <a:tint val="75000"/>
                  </a:schemeClr>
                </a:solidFill>
              </a:defRPr>
            </a:lvl1pPr>
          </a:lstStyle>
          <a:p>
            <a:fld id="{3C04E684-10F4-4CC3-A0B9-F03AA7BE37CF}" type="datetimeFigureOut">
              <a:rPr lang="en-US" smtClean="0"/>
              <a:t>11/22/2022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05959238"/>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 id="2147483678" r:id="rId12"/>
  </p:sldLayoutIdLst>
  <p:txStyles>
    <p:titleStyle>
      <a:lvl1pPr algn="l" defTabSz="914400" rtl="0" eaLnBrk="1" latinLnBrk="0" hangingPunct="1">
        <a:lnSpc>
          <a:spcPct val="110000"/>
        </a:lnSpc>
        <a:spcBef>
          <a:spcPct val="0"/>
        </a:spcBef>
        <a:buNone/>
        <a:defRPr sz="4400" b="1" i="1" kern="1200" spc="-4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04E684-10F4-4CC3-A0B9-F03AA7BE37CF}" type="datetimeFigureOut">
              <a:rPr lang="en-US" smtClean="0"/>
              <a:t>11/22/2022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612452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https://product.hstatic.net/1000069225/product/20201117_144828_54f4b61303d34baeaab679a9a02c26ff_grande.jpg" TargetMode="External"/><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FDDB60-FCFA-1D57-6057-327FCF2C1722}"/>
              </a:ext>
            </a:extLst>
          </p:cNvPr>
          <p:cNvSpPr>
            <a:spLocks noGrp="1"/>
          </p:cNvSpPr>
          <p:nvPr>
            <p:ph type="ctrTitle"/>
          </p:nvPr>
        </p:nvSpPr>
        <p:spPr>
          <a:xfrm>
            <a:off x="2016457" y="2080621"/>
            <a:ext cx="8915399" cy="2262781"/>
          </a:xfrm>
        </p:spPr>
        <p:txBody>
          <a:bodyPr>
            <a:normAutofit fontScale="90000"/>
          </a:bodyPr>
          <a:lstStyle/>
          <a:p>
            <a:pPr algn="ctr">
              <a:lnSpc>
                <a:spcPct val="115000"/>
              </a:lnSpc>
            </a:pPr>
            <a:r>
              <a:rPr lang="en-US" b="1" u="sng" cap="all">
                <a:effectLst/>
                <a:latin typeface="Times New Roman" panose="02020603050405020304" pitchFamily="18" charset="0"/>
                <a:ea typeface="Times New Roman" panose="02020603050405020304" pitchFamily="18" charset="0"/>
              </a:rPr>
              <a:t>BÁO CÁO </a:t>
            </a:r>
            <a:br>
              <a:rPr lang="vi-VN" u="sng">
                <a:effectLst/>
                <a:latin typeface="Times New Roman" panose="02020603050405020304" pitchFamily="18" charset="0"/>
                <a:ea typeface="Times New Roman" panose="02020603050405020304" pitchFamily="18" charset="0"/>
              </a:rPr>
            </a:br>
            <a:r>
              <a:rPr lang="en-US" b="1" u="sng" cap="all">
                <a:effectLst/>
                <a:latin typeface="Times New Roman" panose="02020603050405020304" pitchFamily="18" charset="0"/>
                <a:ea typeface="Times New Roman" panose="02020603050405020304" pitchFamily="18" charset="0"/>
              </a:rPr>
              <a:t>Vườn Cây thông minh</a:t>
            </a:r>
            <a:br>
              <a:rPr lang="vi-VN" sz="1800">
                <a:effectLst/>
                <a:latin typeface="Times New Roman" panose="02020603050405020304" pitchFamily="18" charset="0"/>
                <a:ea typeface="Times New Roman" panose="02020603050405020304" pitchFamily="18" charset="0"/>
              </a:rPr>
            </a:br>
            <a:endParaRPr lang="vi-VN"/>
          </a:p>
        </p:txBody>
      </p:sp>
      <p:sp>
        <p:nvSpPr>
          <p:cNvPr id="3" name="Tiêu đề phụ 2">
            <a:extLst>
              <a:ext uri="{FF2B5EF4-FFF2-40B4-BE49-F238E27FC236}">
                <a16:creationId xmlns:a16="http://schemas.microsoft.com/office/drawing/2014/main" id="{96BB5023-2035-2698-45AC-A6B6E2C586CD}"/>
              </a:ext>
            </a:extLst>
          </p:cNvPr>
          <p:cNvSpPr>
            <a:spLocks noGrp="1"/>
          </p:cNvSpPr>
          <p:nvPr>
            <p:ph type="subTitle" idx="1"/>
          </p:nvPr>
        </p:nvSpPr>
        <p:spPr>
          <a:xfrm>
            <a:off x="5958672" y="4343402"/>
            <a:ext cx="6139543" cy="1126283"/>
          </a:xfrm>
        </p:spPr>
        <p:txBody>
          <a:bodyPr>
            <a:normAutofit/>
          </a:bodyPr>
          <a:lstStyle/>
          <a:p>
            <a:pPr>
              <a:tabLst>
                <a:tab pos="3221355" algn="l"/>
              </a:tabLst>
            </a:pPr>
            <a:r>
              <a:rPr lang="en-US" sz="2400">
                <a:effectLst/>
                <a:latin typeface="Times New Roman" panose="02020603050405020304" pitchFamily="18" charset="0"/>
                <a:ea typeface="Times New Roman" panose="02020603050405020304" pitchFamily="18" charset="0"/>
              </a:rPr>
              <a:t>Nguyễn Hoàng Anh - 44.01.104.052</a:t>
            </a:r>
            <a:endParaRPr lang="vi-VN" sz="2400">
              <a:effectLst/>
              <a:latin typeface="Times New Roman" panose="02020603050405020304" pitchFamily="18" charset="0"/>
              <a:ea typeface="Times New Roman" panose="02020603050405020304" pitchFamily="18" charset="0"/>
            </a:endParaRPr>
          </a:p>
          <a:p>
            <a:pPr>
              <a:tabLst>
                <a:tab pos="1980565" algn="l"/>
                <a:tab pos="3690620" algn="l"/>
              </a:tabLst>
            </a:pPr>
            <a:r>
              <a:rPr lang="en-US" sz="2400">
                <a:effectLst/>
                <a:latin typeface="Times New Roman" panose="02020603050405020304" pitchFamily="18" charset="0"/>
                <a:ea typeface="Times New Roman" panose="02020603050405020304" pitchFamily="18" charset="0"/>
              </a:rPr>
              <a:t> Trần Mạnh Thiên    - 44.01.104.215</a:t>
            </a:r>
            <a:endParaRPr lang="vi-VN" sz="2400">
              <a:effectLst/>
              <a:latin typeface="Times New Roman" panose="02020603050405020304" pitchFamily="18" charset="0"/>
              <a:ea typeface="Times New Roman" panose="02020603050405020304" pitchFamily="18" charset="0"/>
            </a:endParaRPr>
          </a:p>
          <a:p>
            <a:endParaRPr lang="vi-VN"/>
          </a:p>
        </p:txBody>
      </p:sp>
    </p:spTree>
    <p:extLst>
      <p:ext uri="{BB962C8B-B14F-4D97-AF65-F5344CB8AC3E}">
        <p14:creationId xmlns:p14="http://schemas.microsoft.com/office/powerpoint/2010/main" val="150707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E0D80F-9D52-D321-46BC-DC6065F69C6B}"/>
              </a:ext>
            </a:extLst>
          </p:cNvPr>
          <p:cNvSpPr>
            <a:spLocks noChangeArrowheads="1"/>
          </p:cNvSpPr>
          <p:nvPr/>
        </p:nvSpPr>
        <p:spPr bwMode="auto">
          <a:xfrm>
            <a:off x="2234681" y="1062979"/>
            <a:ext cx="7981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US" sz="3200" u="sng">
                <a:latin typeface="Times New Roman" panose="02020603050405020304" pitchFamily="18" charset="0"/>
                <a:cs typeface="Times New Roman" panose="02020603050405020304" pitchFamily="18" charset="0"/>
              </a:rPr>
              <a:t>6. Cảm Biến Ánh Sáng Photodiod Light Sensor</a:t>
            </a:r>
            <a:endParaRPr lang="vi-VN" sz="320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A53E600-32C4-E4FF-8A02-75F647F7D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125" t="56270" r="11052" b="3664"/>
          <a:stretch>
            <a:fillRect/>
          </a:stretch>
        </p:blipFill>
        <p:spPr bwMode="auto">
          <a:xfrm>
            <a:off x="2659319" y="2206410"/>
            <a:ext cx="6873362" cy="358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5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2A2E33F-7DB5-73D4-4C94-893E7D340514}"/>
              </a:ext>
            </a:extLst>
          </p:cNvPr>
          <p:cNvSpPr>
            <a:spLocks noGrp="1" noChangeArrowheads="1"/>
          </p:cNvSpPr>
          <p:nvPr>
            <p:ph type="title"/>
          </p:nvPr>
        </p:nvSpPr>
        <p:spPr bwMode="auto">
          <a:xfrm>
            <a:off x="2272348" y="957822"/>
            <a:ext cx="9272090" cy="61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Cảm Biến Thân Nhiệt Chuyển Động PIR HC-SR501</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8194" name="Picture 2">
            <a:extLst>
              <a:ext uri="{FF2B5EF4-FFF2-40B4-BE49-F238E27FC236}">
                <a16:creationId xmlns:a16="http://schemas.microsoft.com/office/drawing/2014/main" id="{36034CFC-DA0F-06D7-6C0B-75BA062BD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27" t="36026"/>
          <a:stretch>
            <a:fillRect/>
          </a:stretch>
        </p:blipFill>
        <p:spPr bwMode="auto">
          <a:xfrm>
            <a:off x="2964327" y="1737883"/>
            <a:ext cx="6970505" cy="472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67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8B7B2C7-21C7-853C-1606-727E099D6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2502535"/>
            <a:ext cx="7663334"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Hộp Văn bản 2">
            <a:extLst>
              <a:ext uri="{FF2B5EF4-FFF2-40B4-BE49-F238E27FC236}">
                <a16:creationId xmlns:a16="http://schemas.microsoft.com/office/drawing/2014/main" id="{6FC8564D-1824-48C7-82B0-CEDC320A472B}"/>
              </a:ext>
            </a:extLst>
          </p:cNvPr>
          <p:cNvSpPr txBox="1"/>
          <p:nvPr/>
        </p:nvSpPr>
        <p:spPr>
          <a:xfrm>
            <a:off x="2320925" y="1581337"/>
            <a:ext cx="7663334" cy="613245"/>
          </a:xfrm>
          <a:prstGeom prst="rect">
            <a:avLst/>
          </a:prstGeom>
          <a:noFill/>
        </p:spPr>
        <p:txBody>
          <a:bodyPr wrap="square">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Cảm Biến Độ Ẩm Đất Soil Moisture Sensor</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723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78D016B5-CFE1-D7B2-BE7C-E6BEC22E0134}"/>
              </a:ext>
            </a:extLst>
          </p:cNvPr>
          <p:cNvSpPr txBox="1"/>
          <p:nvPr/>
        </p:nvSpPr>
        <p:spPr>
          <a:xfrm>
            <a:off x="2194560" y="737705"/>
            <a:ext cx="8458200" cy="1179554"/>
          </a:xfrm>
          <a:prstGeom prst="rect">
            <a:avLst/>
          </a:prstGeom>
          <a:noFill/>
        </p:spPr>
        <p:txBody>
          <a:bodyPr wrap="square">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Cảm Biến Độ Ẩm, Nhiệt Độ DHT11 Temperature Humidity Sensor Ra Chân</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242" name="Picture 2">
            <a:extLst>
              <a:ext uri="{FF2B5EF4-FFF2-40B4-BE49-F238E27FC236}">
                <a16:creationId xmlns:a16="http://schemas.microsoft.com/office/drawing/2014/main" id="{67B3956B-195D-7983-9257-24C785692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507" t="42154"/>
          <a:stretch>
            <a:fillRect/>
          </a:stretch>
        </p:blipFill>
        <p:spPr bwMode="auto">
          <a:xfrm>
            <a:off x="2688830" y="2174459"/>
            <a:ext cx="7418997" cy="376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37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D89E1C7-3EA2-9B5E-9D0A-2A329322B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733" y="2133601"/>
            <a:ext cx="7832791" cy="377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Hộp Văn bản 3">
            <a:extLst>
              <a:ext uri="{FF2B5EF4-FFF2-40B4-BE49-F238E27FC236}">
                <a16:creationId xmlns:a16="http://schemas.microsoft.com/office/drawing/2014/main" id="{C232AF6B-F6A9-BFB3-8B5D-A93899651386}"/>
              </a:ext>
            </a:extLst>
          </p:cNvPr>
          <p:cNvSpPr txBox="1"/>
          <p:nvPr/>
        </p:nvSpPr>
        <p:spPr>
          <a:xfrm>
            <a:off x="2193324" y="946777"/>
            <a:ext cx="8458200" cy="613245"/>
          </a:xfrm>
          <a:prstGeom prst="rect">
            <a:avLst/>
          </a:prstGeom>
          <a:noFill/>
        </p:spPr>
        <p:txBody>
          <a:bodyPr wrap="square">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Cảm Biến Nước Mưa V2 (Rain Water Sensor )</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815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7257C3-7CDD-702D-D4FD-6D6D1024C3DE}"/>
              </a:ext>
            </a:extLst>
          </p:cNvPr>
          <p:cNvSpPr>
            <a:spLocks noGrp="1"/>
          </p:cNvSpPr>
          <p:nvPr>
            <p:ph type="title"/>
          </p:nvPr>
        </p:nvSpPr>
        <p:spPr>
          <a:xfrm>
            <a:off x="2306595" y="1370870"/>
            <a:ext cx="8911687" cy="1280890"/>
          </a:xfrm>
        </p:spPr>
        <p:txBody>
          <a:bodyPr>
            <a:normAutofit/>
          </a:bodyPr>
          <a:lstStyle/>
          <a:p>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 Cơ Bơm Chìm Mini Water Pump 5VDC</a:t>
            </a:r>
            <a:endParaRPr lang="vi-VN" sz="3200"/>
          </a:p>
        </p:txBody>
      </p:sp>
      <p:pic>
        <p:nvPicPr>
          <p:cNvPr id="12290" name="Hình ảnh 1">
            <a:extLst>
              <a:ext uri="{FF2B5EF4-FFF2-40B4-BE49-F238E27FC236}">
                <a16:creationId xmlns:a16="http://schemas.microsoft.com/office/drawing/2014/main" id="{60A0C122-D369-069A-3C6C-14970B797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616" y="2496065"/>
            <a:ext cx="6575789" cy="32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70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Hình ảnh 1">
            <a:extLst>
              <a:ext uri="{FF2B5EF4-FFF2-40B4-BE49-F238E27FC236}">
                <a16:creationId xmlns:a16="http://schemas.microsoft.com/office/drawing/2014/main" id="{766FA6DB-1A08-2722-583F-02B4F5D10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15" y="399416"/>
            <a:ext cx="2856590" cy="28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a:extLst>
              <a:ext uri="{FF2B5EF4-FFF2-40B4-BE49-F238E27FC236}">
                <a16:creationId xmlns:a16="http://schemas.microsoft.com/office/drawing/2014/main" id="{8DDC1ED9-B4F5-E5D1-FBD2-A57289ABA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773" y="399416"/>
            <a:ext cx="3486622" cy="28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C9CD1ECD-0F28-51E2-4474-A2AB7F595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3562" y="399416"/>
            <a:ext cx="3486621" cy="28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a:extLst>
              <a:ext uri="{FF2B5EF4-FFF2-40B4-BE49-F238E27FC236}">
                <a16:creationId xmlns:a16="http://schemas.microsoft.com/office/drawing/2014/main" id="{F36A191C-7C4B-564F-6778-68AF4CBED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87" y="3626895"/>
            <a:ext cx="5758035" cy="300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Hình ảnh 1">
            <a:extLst>
              <a:ext uri="{FF2B5EF4-FFF2-40B4-BE49-F238E27FC236}">
                <a16:creationId xmlns:a16="http://schemas.microsoft.com/office/drawing/2014/main" id="{F876E62B-454B-157D-517F-CF3E9149BA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210" y="3626893"/>
            <a:ext cx="3099660" cy="283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59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515F9981-C1E5-3CE3-D901-08FBB7AD3A66}"/>
              </a:ext>
            </a:extLst>
          </p:cNvPr>
          <p:cNvSpPr txBox="1"/>
          <p:nvPr/>
        </p:nvSpPr>
        <p:spPr>
          <a:xfrm>
            <a:off x="1828800" y="1395226"/>
            <a:ext cx="11033760" cy="3234796"/>
          </a:xfrm>
          <a:prstGeom prst="rect">
            <a:avLst/>
          </a:prstGeom>
          <a:noFill/>
        </p:spPr>
        <p:txBody>
          <a:bodyPr wrap="square">
            <a:spAutoFit/>
          </a:bodyPr>
          <a:lstStyle/>
          <a:p>
            <a:pPr lvl="0" algn="just">
              <a:lnSpc>
                <a:spcPct val="115000"/>
              </a:lnSpc>
              <a:spcAft>
                <a:spcPts val="800"/>
              </a:spcAft>
              <a:tabLst>
                <a:tab pos="457200" algn="l"/>
                <a:tab pos="457200" algn="l"/>
              </a:tabLst>
            </a:pPr>
            <a:r>
              <a:rPr lang="en-US" sz="3600" b="1" u="sng">
                <a:effectLst/>
                <a:latin typeface="Times New Roman" panose="02020603050405020304" pitchFamily="18" charset="0"/>
                <a:ea typeface="Arial" panose="020B0604020202020204" pitchFamily="34" charset="0"/>
              </a:rPr>
              <a:t>Chức năng</a:t>
            </a:r>
          </a:p>
          <a:p>
            <a:pPr lvl="0" algn="just">
              <a:lnSpc>
                <a:spcPct val="115000"/>
              </a:lnSpc>
              <a:spcAft>
                <a:spcPts val="800"/>
              </a:spcAft>
              <a:tabLst>
                <a:tab pos="457200" algn="l"/>
                <a:tab pos="457200" algn="l"/>
              </a:tabLst>
            </a:pPr>
            <a:endParaRPr lang="vi-VN" sz="3600" b="1" u="sng">
              <a:effectLst/>
              <a:latin typeface="Times New Roman" panose="02020603050405020304" pitchFamily="18" charset="0"/>
              <a:ea typeface="Arial" panose="020B0604020202020204" pitchFamily="34" charset="0"/>
            </a:endParaRPr>
          </a:p>
          <a:p>
            <a:pPr marL="342900" lvl="0" indent="-342900">
              <a:lnSpc>
                <a:spcPct val="115000"/>
              </a:lnSpc>
              <a:buFont typeface="Times New Roman" panose="02020603050405020304" pitchFamily="18" charset="0"/>
              <a:buChar char="-"/>
            </a:pPr>
            <a:r>
              <a:rPr lang="en-US" sz="3200">
                <a:effectLst/>
                <a:latin typeface="Times New Roman" panose="02020603050405020304" pitchFamily="18" charset="0"/>
                <a:ea typeface="Arial" panose="020B0604020202020204" pitchFamily="34" charset="0"/>
                <a:cs typeface="Times New Roman" panose="02020603050405020304" pitchFamily="18" charset="0"/>
              </a:rPr>
              <a:t>Cảm biến độ ẩm đất: </a:t>
            </a:r>
          </a:p>
          <a:p>
            <a:pPr marL="342900" lvl="0" indent="-342900">
              <a:lnSpc>
                <a:spcPct val="115000"/>
              </a:lnSpc>
              <a:buFont typeface="Times New Roman" panose="02020603050405020304" pitchFamily="18" charset="0"/>
              <a:buChar char="-"/>
            </a:pPr>
            <a:r>
              <a:rPr lang="en-US" sz="3200">
                <a:effectLst/>
                <a:latin typeface="Times New Roman" panose="02020603050405020304" pitchFamily="18" charset="0"/>
                <a:ea typeface="Arial" panose="020B0604020202020204" pitchFamily="34" charset="0"/>
                <a:cs typeface="Times New Roman" panose="02020603050405020304" pitchFamily="18" charset="0"/>
              </a:rPr>
              <a:t>Cảm biến nhiệt độ: </a:t>
            </a:r>
          </a:p>
          <a:p>
            <a:pPr marL="342900" lvl="0" indent="-342900">
              <a:lnSpc>
                <a:spcPct val="115000"/>
              </a:lnSpc>
              <a:buFont typeface="Times New Roman" panose="02020603050405020304" pitchFamily="18" charset="0"/>
              <a:buChar char="-"/>
            </a:pPr>
            <a:r>
              <a:rPr lang="en-US" sz="3200">
                <a:effectLst/>
                <a:latin typeface="Times New Roman" panose="02020603050405020304" pitchFamily="18" charset="0"/>
                <a:ea typeface="Arial" panose="020B0604020202020204" pitchFamily="34" charset="0"/>
                <a:cs typeface="Times New Roman" panose="02020603050405020304" pitchFamily="18" charset="0"/>
              </a:rPr>
              <a:t>Cảm biến chuyển động:</a:t>
            </a:r>
            <a:endParaRPr lang="vi-VN" sz="3200">
              <a:effectLst/>
              <a:latin typeface="Calibri" panose="020F050202020403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7236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93131BE1-0088-44D8-BC21-EE834F671A0A}"/>
              </a:ext>
            </a:extLst>
          </p:cNvPr>
          <p:cNvSpPr txBox="1"/>
          <p:nvPr/>
        </p:nvSpPr>
        <p:spPr>
          <a:xfrm>
            <a:off x="1295400" y="768784"/>
            <a:ext cx="10332720" cy="5320431"/>
          </a:xfrm>
          <a:prstGeom prst="rect">
            <a:avLst/>
          </a:prstGeom>
          <a:noFill/>
        </p:spPr>
        <p:txBody>
          <a:bodyPr wrap="square">
            <a:spAutoFit/>
          </a:bodyPr>
          <a:lstStyle/>
          <a:p>
            <a:pPr lvl="0" algn="just">
              <a:lnSpc>
                <a:spcPct val="115000"/>
              </a:lnSpc>
              <a:spcAft>
                <a:spcPts val="800"/>
              </a:spcAft>
              <a:tabLst>
                <a:tab pos="457200" algn="l"/>
                <a:tab pos="457200" algn="l"/>
              </a:tabLst>
            </a:pPr>
            <a:r>
              <a:rPr lang="en-US" sz="3200" b="1" u="sng">
                <a:effectLst/>
                <a:latin typeface="Times New Roman" panose="02020603050405020304" pitchFamily="18" charset="0"/>
                <a:ea typeface="Arial" panose="020B0604020202020204" pitchFamily="34" charset="0"/>
              </a:rPr>
              <a:t>Phát triển tương lai</a:t>
            </a:r>
            <a:endParaRPr lang="vi-VN" sz="3200" b="1" u="sng">
              <a:effectLst/>
              <a:latin typeface="Times New Roman" panose="02020603050405020304" pitchFamily="18" charset="0"/>
              <a:ea typeface="Arial" panose="020B0604020202020204" pitchFamily="34" charset="0"/>
            </a:endParaRPr>
          </a:p>
          <a:p>
            <a:pPr marL="457200" lvl="0" indent="-457200">
              <a:lnSpc>
                <a:spcPct val="115000"/>
              </a:lnSpc>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Sẽ phát triển thêm hệ thống điều khiển từ xa thông qua hồng ngoại (remote) và wifi. </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Kiểm tra lượng chất dinh dưỡng, pH trong đất để người nông dân có thể kiểm soát chất dinh dưỡng để bón phân cho phù hợp với giống cây trồng.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Hệ thống còi báo trống trộm tốt hơn.</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Hê thống báo cháy</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3200">
                <a:effectLst/>
                <a:latin typeface="Times New Roman" panose="02020603050405020304" pitchFamily="18" charset="0"/>
                <a:ea typeface="Times New Roman" panose="02020603050405020304" pitchFamily="18" charset="0"/>
              </a:rPr>
              <a:t>Camera theo dõi sự sinh trưởng và phát triển của cây trồng</a:t>
            </a:r>
            <a:endParaRPr lang="vi-VN" sz="3200"/>
          </a:p>
        </p:txBody>
      </p:sp>
    </p:spTree>
    <p:extLst>
      <p:ext uri="{BB962C8B-B14F-4D97-AF65-F5344CB8AC3E}">
        <p14:creationId xmlns:p14="http://schemas.microsoft.com/office/powerpoint/2010/main" val="424580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4338" name="Picture 2" descr="Mẫu slide cảm ơn chuyên nghiệp, ấn tượng, hài hước cho Powerpoint">
            <a:extLst>
              <a:ext uri="{FF2B5EF4-FFF2-40B4-BE49-F238E27FC236}">
                <a16:creationId xmlns:a16="http://schemas.microsoft.com/office/drawing/2014/main" id="{85CD9FB4-7293-A074-0EB4-9D21054701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43" b="223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9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0551F89-8F6A-EB02-49A1-217E4454FE89}"/>
              </a:ext>
            </a:extLst>
          </p:cNvPr>
          <p:cNvSpPr>
            <a:spLocks noGrp="1" noChangeArrowheads="1"/>
          </p:cNvSpPr>
          <p:nvPr>
            <p:ph idx="1"/>
          </p:nvPr>
        </p:nvSpPr>
        <p:spPr bwMode="auto">
          <a:xfrm>
            <a:off x="2085076" y="1568440"/>
            <a:ext cx="80218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r"/>
                <a:tab pos="5724525" algn="r"/>
              </a:tabLs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tab pos="419100" algn="r"/>
                <a:tab pos="5724525" algn="r"/>
              </a:tabLst>
            </a:pPr>
            <a:r>
              <a:rPr lang="vi-VN" altLang="vi-VN" sz="5400">
                <a:latin typeface="Times New Roman" panose="02020603050405020304" pitchFamily="18" charset="0"/>
                <a:cs typeface="Times New Roman" panose="02020603050405020304" pitchFamily="18" charset="0"/>
              </a:rPr>
              <a:t>I.</a:t>
            </a:r>
            <a:r>
              <a:rPr lang="vi-VN" altLang="ko-KR" sz="5400">
                <a:latin typeface="Times New Roman" panose="02020603050405020304" pitchFamily="18" charset="0"/>
                <a:cs typeface="Times New Roman" panose="02020603050405020304" pitchFamily="18" charset="0"/>
              </a:rPr>
              <a:t>Giới thiệu đề tài</a:t>
            </a:r>
          </a:p>
          <a:p>
            <a:pPr marL="0" marR="0" lvl="0" indent="180975" algn="l" defTabSz="914400" rtl="0" eaLnBrk="0" fontAlgn="base" latinLnBrk="0" hangingPunct="0">
              <a:lnSpc>
                <a:spcPct val="100000"/>
              </a:lnSpc>
              <a:spcBef>
                <a:spcPct val="0"/>
              </a:spcBef>
              <a:spcAft>
                <a:spcPct val="0"/>
              </a:spcAft>
              <a:buClrTx/>
              <a:buSzTx/>
              <a:buFontTx/>
              <a:buNone/>
              <a:tabLst>
                <a:tab pos="419100" algn="r"/>
                <a:tab pos="5724525" algn="r"/>
              </a:tabLst>
            </a:pPr>
            <a:r>
              <a:rPr lang="vi-VN" altLang="ko-KR" sz="5400">
                <a:latin typeface="Times New Roman" panose="02020603050405020304" pitchFamily="18" charset="0"/>
                <a:cs typeface="Times New Roman" panose="02020603050405020304" pitchFamily="18" charset="0"/>
              </a:rPr>
              <a:t>II.Thiết bị cần thiết</a:t>
            </a:r>
          </a:p>
          <a:p>
            <a:pPr marL="0" marR="0" lvl="0" indent="180975" algn="l" defTabSz="914400" rtl="0" eaLnBrk="0" fontAlgn="base" latinLnBrk="0" hangingPunct="0">
              <a:lnSpc>
                <a:spcPct val="100000"/>
              </a:lnSpc>
              <a:spcBef>
                <a:spcPct val="0"/>
              </a:spcBef>
              <a:spcAft>
                <a:spcPct val="0"/>
              </a:spcAft>
              <a:buClrTx/>
              <a:buSzTx/>
              <a:buFontTx/>
              <a:buNone/>
              <a:tabLst>
                <a:tab pos="419100" algn="r"/>
                <a:tab pos="5724525" algn="r"/>
              </a:tabLst>
            </a:pPr>
            <a:r>
              <a:rPr lang="vi-VN" altLang="ko-KR" sz="5400">
                <a:latin typeface="Times New Roman" panose="02020603050405020304" pitchFamily="18" charset="0"/>
                <a:cs typeface="Times New Roman" panose="02020603050405020304" pitchFamily="18" charset="0"/>
              </a:rPr>
              <a:t>III.</a:t>
            </a:r>
            <a:r>
              <a:rPr lang="en-US" altLang="ko-KR" sz="5400">
                <a:latin typeface="Times New Roman" panose="02020603050405020304" pitchFamily="18" charset="0"/>
                <a:cs typeface="Times New Roman" panose="02020603050405020304" pitchFamily="18" charset="0"/>
              </a:rPr>
              <a:t> </a:t>
            </a:r>
            <a:r>
              <a:rPr lang="vi-VN" altLang="ko-KR" sz="5400">
                <a:latin typeface="Times New Roman" panose="02020603050405020304" pitchFamily="18" charset="0"/>
                <a:cs typeface="Times New Roman" panose="02020603050405020304" pitchFamily="18" charset="0"/>
              </a:rPr>
              <a:t>Chức năng</a:t>
            </a:r>
          </a:p>
          <a:p>
            <a:pPr marL="0" marR="0" lvl="0" indent="180975" defTabSz="914400" rtl="0" eaLnBrk="0" fontAlgn="base" latinLnBrk="0" hangingPunct="0">
              <a:lnSpc>
                <a:spcPct val="100000"/>
              </a:lnSpc>
              <a:spcBef>
                <a:spcPct val="0"/>
              </a:spcBef>
              <a:spcAft>
                <a:spcPct val="0"/>
              </a:spcAft>
              <a:buClrTx/>
              <a:buSzTx/>
              <a:buFontTx/>
              <a:buNone/>
              <a:tabLst>
                <a:tab pos="419100" algn="r"/>
                <a:tab pos="5724525" algn="r"/>
              </a:tabLst>
            </a:pPr>
            <a:r>
              <a:rPr lang="vi-VN" altLang="ko-KR" sz="5400">
                <a:latin typeface="Times New Roman" panose="02020603050405020304" pitchFamily="18" charset="0"/>
                <a:cs typeface="Times New Roman" panose="02020603050405020304" pitchFamily="18" charset="0"/>
              </a:rPr>
              <a:t>IV.Phát triển tương lai</a:t>
            </a:r>
          </a:p>
        </p:txBody>
      </p:sp>
    </p:spTree>
    <p:extLst>
      <p:ext uri="{BB962C8B-B14F-4D97-AF65-F5344CB8AC3E}">
        <p14:creationId xmlns:p14="http://schemas.microsoft.com/office/powerpoint/2010/main" val="201204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6BD80C-E917-CFA5-EBF3-39A4DF60E990}"/>
              </a:ext>
            </a:extLst>
          </p:cNvPr>
          <p:cNvSpPr>
            <a:spLocks noGrp="1"/>
          </p:cNvSpPr>
          <p:nvPr>
            <p:ph type="title"/>
          </p:nvPr>
        </p:nvSpPr>
        <p:spPr>
          <a:xfrm>
            <a:off x="2200589" y="664304"/>
            <a:ext cx="8911687" cy="1280890"/>
          </a:xfrm>
        </p:spPr>
        <p:txBody>
          <a:bodyPr/>
          <a:lstStyle/>
          <a:p>
            <a:r>
              <a:rPr lang="vi-VN" altLang="vi-VN" sz="3600" b="1">
                <a:latin typeface="Times New Roman" panose="02020603050405020304" pitchFamily="18" charset="0"/>
                <a:cs typeface="Times New Roman" panose="02020603050405020304" pitchFamily="18" charset="0"/>
              </a:rPr>
              <a:t>I. </a:t>
            </a:r>
            <a:r>
              <a:rPr lang="vi-VN" altLang="ko-KR" sz="3600" b="1">
                <a:latin typeface="Times New Roman" panose="02020603050405020304" pitchFamily="18" charset="0"/>
                <a:cs typeface="Times New Roman" panose="02020603050405020304" pitchFamily="18" charset="0"/>
              </a:rPr>
              <a:t>Giới thiệu đề tài</a:t>
            </a:r>
            <a:br>
              <a:rPr lang="vi-VN" altLang="ko-KR" sz="3600">
                <a:latin typeface="Times New Roman" panose="02020603050405020304" pitchFamily="18" charset="0"/>
                <a:cs typeface="Times New Roman" panose="02020603050405020304" pitchFamily="18" charset="0"/>
              </a:rPr>
            </a:br>
            <a:endParaRPr lang="vi-VN"/>
          </a:p>
        </p:txBody>
      </p:sp>
      <p:sp>
        <p:nvSpPr>
          <p:cNvPr id="3" name="Chỗ dành sẵn cho Nội dung 2">
            <a:extLst>
              <a:ext uri="{FF2B5EF4-FFF2-40B4-BE49-F238E27FC236}">
                <a16:creationId xmlns:a16="http://schemas.microsoft.com/office/drawing/2014/main" id="{67787109-3890-94D9-C4D6-A76A2E8E0AFA}"/>
              </a:ext>
            </a:extLst>
          </p:cNvPr>
          <p:cNvSpPr>
            <a:spLocks noGrp="1"/>
          </p:cNvSpPr>
          <p:nvPr>
            <p:ph idx="1"/>
          </p:nvPr>
        </p:nvSpPr>
        <p:spPr>
          <a:xfrm>
            <a:off x="1778559" y="1527349"/>
            <a:ext cx="9333718" cy="4383873"/>
          </a:xfrm>
        </p:spPr>
        <p:txBody>
          <a:bodyPr>
            <a:normAutofit/>
          </a:bodyPr>
          <a:lstStyle/>
          <a:p>
            <a:r>
              <a:rPr lang="en-US" sz="2800">
                <a:solidFill>
                  <a:srgbClr val="141414"/>
                </a:solidFill>
                <a:effectLst/>
                <a:latin typeface="Times New Roman" panose="02020603050405020304" pitchFamily="18" charset="0"/>
                <a:ea typeface="Times New Roman" panose="02020603050405020304" pitchFamily="18" charset="0"/>
              </a:rPr>
              <a:t>Hệ thống vườn thông minh là hệ thống nhằm đáp ứng theo yêu cầu sinh trưởng của cây trồng, hệ thống là hình thức cung cấp tự động nước, ánh sáng và môi trường đất hợp lý, giúp tiết kiệm sức lao động và thời gian, công sức. </a:t>
            </a:r>
            <a:endParaRPr lang="vi-VN" sz="2800">
              <a:solidFill>
                <a:srgbClr val="141414"/>
              </a:solidFill>
              <a:effectLst/>
              <a:latin typeface="Times New Roman" panose="02020603050405020304" pitchFamily="18" charset="0"/>
              <a:ea typeface="Times New Roman" panose="02020603050405020304" pitchFamily="18" charset="0"/>
            </a:endParaRPr>
          </a:p>
          <a:p>
            <a:r>
              <a:rPr lang="en-US" sz="2800">
                <a:solidFill>
                  <a:srgbClr val="141414"/>
                </a:solidFill>
                <a:effectLst/>
                <a:latin typeface="Times New Roman" panose="02020603050405020304" pitchFamily="18" charset="0"/>
                <a:ea typeface="Times New Roman" panose="02020603050405020304" pitchFamily="18" charset="0"/>
              </a:rPr>
              <a:t>Không phải tốn không gian lớn làm vườn vẫn có thể trồng rau, có thể biến nó trở thành 1 sản phẩm trang trí</a:t>
            </a:r>
            <a:endParaRPr lang="vi-VN" sz="2800">
              <a:solidFill>
                <a:srgbClr val="141414"/>
              </a:solidFill>
              <a:latin typeface="Times New Roman" panose="02020603050405020304" pitchFamily="18" charset="0"/>
              <a:ea typeface="Times New Roman" panose="02020603050405020304" pitchFamily="18" charset="0"/>
            </a:endParaRPr>
          </a:p>
          <a:p>
            <a:r>
              <a:rPr lang="en-US" sz="2800">
                <a:solidFill>
                  <a:srgbClr val="141414"/>
                </a:solidFill>
                <a:effectLst/>
                <a:latin typeface="Times New Roman" panose="02020603050405020304" pitchFamily="18" charset="0"/>
                <a:ea typeface="Times New Roman" panose="02020603050405020304" pitchFamily="18" charset="0"/>
              </a:rPr>
              <a:t>Do vậy ý tưởng về một khu vườn thông mình mini ra đời. </a:t>
            </a:r>
            <a:endParaRPr lang="vi-VN" sz="2800"/>
          </a:p>
        </p:txBody>
      </p:sp>
    </p:spTree>
    <p:extLst>
      <p:ext uri="{BB962C8B-B14F-4D97-AF65-F5344CB8AC3E}">
        <p14:creationId xmlns:p14="http://schemas.microsoft.com/office/powerpoint/2010/main" val="15782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9881C2-A0F4-4F5E-2CD8-10E4F37CA4E6}"/>
              </a:ext>
            </a:extLst>
          </p:cNvPr>
          <p:cNvSpPr>
            <a:spLocks noGrp="1"/>
          </p:cNvSpPr>
          <p:nvPr>
            <p:ph type="title"/>
          </p:nvPr>
        </p:nvSpPr>
        <p:spPr/>
        <p:txBody>
          <a:bodyPr>
            <a:normAutofit/>
          </a:bodyPr>
          <a:lstStyle/>
          <a:p>
            <a:r>
              <a:rPr lang="en-US" b="1" u="sng">
                <a:effectLst/>
                <a:latin typeface="Times New Roman" panose="02020603050405020304" pitchFamily="18" charset="0"/>
                <a:ea typeface="Arial" panose="020B0604020202020204" pitchFamily="34" charset="0"/>
              </a:rPr>
              <a:t>Thiết bị cần thiết</a:t>
            </a:r>
            <a:br>
              <a:rPr lang="vi-VN" b="1" u="sng">
                <a:effectLst/>
                <a:latin typeface="Times New Roman" panose="02020603050405020304" pitchFamily="18" charset="0"/>
                <a:ea typeface="Arial" panose="020B0604020202020204" pitchFamily="34" charset="0"/>
              </a:rPr>
            </a:br>
            <a:endParaRPr lang="vi-VN"/>
          </a:p>
        </p:txBody>
      </p:sp>
      <p:sp>
        <p:nvSpPr>
          <p:cNvPr id="3" name="Chỗ dành sẵn cho Nội dung 2">
            <a:extLst>
              <a:ext uri="{FF2B5EF4-FFF2-40B4-BE49-F238E27FC236}">
                <a16:creationId xmlns:a16="http://schemas.microsoft.com/office/drawing/2014/main" id="{ABC56FD2-3998-0364-C3AC-AFFAFACD013B}"/>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41062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5FCD630-FCBB-4152-883E-68DAF9A84EBA}"/>
              </a:ext>
            </a:extLst>
          </p:cNvPr>
          <p:cNvSpPr>
            <a:spLocks noChangeArrowheads="1"/>
          </p:cNvSpPr>
          <p:nvPr/>
        </p:nvSpPr>
        <p:spPr bwMode="auto">
          <a:xfrm>
            <a:off x="2321313" y="780626"/>
            <a:ext cx="70198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vi-VN" sz="3200" b="0" i="0" u="sng"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Mạch Uno (Arduino Uno Compatible)</a:t>
            </a:r>
            <a:endParaRPr kumimoji="0" lang="vi-VN" altLang="vi-VN"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1" descr="Mạch Uno (Arduino Uno Compatible)">
            <a:extLst>
              <a:ext uri="{FF2B5EF4-FFF2-40B4-BE49-F238E27FC236}">
                <a16:creationId xmlns:a16="http://schemas.microsoft.com/office/drawing/2014/main" id="{D5950F70-995D-D759-A912-2DEFEC1826F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50125" y="2128176"/>
            <a:ext cx="5562247" cy="417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337A9E5-4EE6-14DF-CDFC-1F9D813597F9}"/>
              </a:ext>
            </a:extLst>
          </p:cNvPr>
          <p:cNvSpPr>
            <a:spLocks noChangeArrowheads="1"/>
          </p:cNvSpPr>
          <p:nvPr/>
        </p:nvSpPr>
        <p:spPr bwMode="auto">
          <a:xfrm>
            <a:off x="3050125" y="54102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8963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612A0F85-CEFB-B902-7D5B-32106E1B6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463" y="1442312"/>
            <a:ext cx="5049118" cy="4392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D5689AC2-6D4C-F5AA-29D8-CD89B030574A}"/>
              </a:ext>
            </a:extLst>
          </p:cNvPr>
          <p:cNvSpPr>
            <a:spLocks noChangeArrowheads="1"/>
          </p:cNvSpPr>
          <p:nvPr/>
        </p:nvSpPr>
        <p:spPr bwMode="auto">
          <a:xfrm>
            <a:off x="1975601" y="647490"/>
            <a:ext cx="7648248" cy="138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15000"/>
              </a:lnSpc>
              <a:spcAft>
                <a:spcPts val="800"/>
              </a:spcAft>
              <a:buSzPts val="1300"/>
            </a:pPr>
            <a:r>
              <a:rPr lang="en-US" sz="36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Cáp </a:t>
            </a: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USB</a:t>
            </a:r>
            <a:r>
              <a:rPr lang="en-US" sz="36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Type B (Cáp USB Máy In) </a:t>
            </a:r>
            <a:endParaRPr lang="vi-VN" sz="360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83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401959-BF32-5DCC-5BE7-D78E7CDB37E0}"/>
              </a:ext>
            </a:extLst>
          </p:cNvPr>
          <p:cNvSpPr>
            <a:spLocks noChangeArrowheads="1"/>
          </p:cNvSpPr>
          <p:nvPr/>
        </p:nvSpPr>
        <p:spPr bwMode="auto">
          <a:xfrm>
            <a:off x="1975601" y="713661"/>
            <a:ext cx="7321235"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3200" u="sng">
                <a:solidFill>
                  <a:srgbClr val="000000"/>
                </a:solidFill>
                <a:effectLst/>
                <a:latin typeface="Times New Roman" panose="02020603050405020304" pitchFamily="18" charset="0"/>
                <a:ea typeface="Times New Roman" panose="02020603050405020304" pitchFamily="18" charset="0"/>
              </a:rPr>
              <a:t>Màn Hình LCD Text LCD1602 Xanh Lá</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792FC0B-D13E-B532-54CD-641C85489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069" y="1481101"/>
            <a:ext cx="6938297" cy="525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92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1059F9D-3E30-BD1F-0E9A-56DA51D1D2C4}"/>
              </a:ext>
            </a:extLst>
          </p:cNvPr>
          <p:cNvSpPr>
            <a:spLocks noChangeArrowheads="1"/>
          </p:cNvSpPr>
          <p:nvPr/>
        </p:nvSpPr>
        <p:spPr bwMode="auto">
          <a:xfrm>
            <a:off x="2402321" y="851454"/>
            <a:ext cx="7911140" cy="128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Mạch Điều Khiển Động Cơ Bước ULN2003</a:t>
            </a:r>
          </a:p>
          <a:p>
            <a:pPr lvl="0">
              <a:lnSpc>
                <a:spcPct val="115000"/>
              </a:lnSpc>
              <a:spcAft>
                <a:spcPts val="800"/>
              </a:spcAft>
              <a:buSzPts val="1300"/>
            </a:pPr>
            <a:r>
              <a:rPr lang="en-US" sz="3200" u="sng">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Động Cơ Bước 5V</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567936EB-1106-005F-833B-157B1886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312" y="2133600"/>
            <a:ext cx="5461375" cy="449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1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0CFE706-DC3D-D735-92F1-CDBC233520AC}"/>
              </a:ext>
            </a:extLst>
          </p:cNvPr>
          <p:cNvSpPr>
            <a:spLocks noChangeArrowheads="1"/>
          </p:cNvSpPr>
          <p:nvPr/>
        </p:nvSpPr>
        <p:spPr bwMode="auto">
          <a:xfrm>
            <a:off x="2478521" y="1094464"/>
            <a:ext cx="5112297" cy="61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15000"/>
              </a:lnSpc>
              <a:spcAft>
                <a:spcPts val="800"/>
              </a:spcAft>
              <a:buSzPts val="1300"/>
            </a:pPr>
            <a:r>
              <a:rPr lang="en-US" sz="32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Mạch 1 Relay KY-019 5VDC</a:t>
            </a:r>
            <a:endParaRPr lang="vi-VN" sz="32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ADCC6772-2567-1C20-2FB3-CACEBF6F8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606" y="2255279"/>
            <a:ext cx="5112296" cy="371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87546"/>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Palatino Linotype"/>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Bó sợi">
  <a:themeElements>
    <a:clrScheme name="Bó sợi">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ó sợi">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ó sợi">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137</TotalTime>
  <Words>351</Words>
  <Application>Microsoft Office PowerPoint</Application>
  <PresentationFormat>Màn hình rộng</PresentationFormat>
  <Paragraphs>35</Paragraphs>
  <Slides>19</Slides>
  <Notes>0</Notes>
  <HiddenSlides>0</HiddenSlides>
  <MMClips>0</MMClips>
  <ScaleCrop>false</ScaleCrop>
  <HeadingPairs>
    <vt:vector size="6" baseType="variant">
      <vt:variant>
        <vt:lpstr>Phông được Dùng</vt:lpstr>
      </vt:variant>
      <vt:variant>
        <vt:i4>8</vt:i4>
      </vt:variant>
      <vt:variant>
        <vt:lpstr>Chủ đề</vt:lpstr>
      </vt:variant>
      <vt:variant>
        <vt:i4>2</vt:i4>
      </vt:variant>
      <vt:variant>
        <vt:lpstr>Tiêu đề Bản chiếu</vt:lpstr>
      </vt:variant>
      <vt:variant>
        <vt:i4>19</vt:i4>
      </vt:variant>
    </vt:vector>
  </HeadingPairs>
  <TitlesOfParts>
    <vt:vector size="29" baseType="lpstr">
      <vt:lpstr>Arial</vt:lpstr>
      <vt:lpstr>Calibri</vt:lpstr>
      <vt:lpstr>Century Gothic</vt:lpstr>
      <vt:lpstr>Palatino Linotype</vt:lpstr>
      <vt:lpstr>Source Sans Pro</vt:lpstr>
      <vt:lpstr>Tahoma</vt:lpstr>
      <vt:lpstr>Times New Roman</vt:lpstr>
      <vt:lpstr>Wingdings 3</vt:lpstr>
      <vt:lpstr>BrushVTI</vt:lpstr>
      <vt:lpstr>Bó sợi</vt:lpstr>
      <vt:lpstr>BÁO CÁO  Vườn Cây thông minh </vt:lpstr>
      <vt:lpstr>Bản trình bày PowerPoint</vt:lpstr>
      <vt:lpstr>I. Giới thiệu đề tài </vt:lpstr>
      <vt:lpstr>Thiết bị cần thiết </vt:lpstr>
      <vt:lpstr>Bản trình bày PowerPoint</vt:lpstr>
      <vt:lpstr>Bản trình bày PowerPoint</vt:lpstr>
      <vt:lpstr>Bản trình bày PowerPoint</vt:lpstr>
      <vt:lpstr>Bản trình bày PowerPoint</vt:lpstr>
      <vt:lpstr>Bản trình bày PowerPoint</vt:lpstr>
      <vt:lpstr>Bản trình bày PowerPoint</vt:lpstr>
      <vt:lpstr>7. Cảm Biến Thân Nhiệt Chuyển Động PIR HC-SR501</vt:lpstr>
      <vt:lpstr>Bản trình bày PowerPoint</vt:lpstr>
      <vt:lpstr>Bản trình bày PowerPoint</vt:lpstr>
      <vt:lpstr>Bản trình bày PowerPoint</vt:lpstr>
      <vt:lpstr>Động Cơ Bơm Chìm Mini Water Pump 5VDC</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Vườn Cây thông minh </dc:title>
  <dc:creator>NGUYEN HOANG ANH</dc:creator>
  <cp:lastModifiedBy>NGUYEN HOANG ANH</cp:lastModifiedBy>
  <cp:revision>1</cp:revision>
  <dcterms:created xsi:type="dcterms:W3CDTF">2022-11-22T14:44:27Z</dcterms:created>
  <dcterms:modified xsi:type="dcterms:W3CDTF">2022-11-22T17:01:54Z</dcterms:modified>
</cp:coreProperties>
</file>