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8"/>
  </p:notesMasterIdLst>
  <p:sldIdLst>
    <p:sldId id="256" r:id="rId2"/>
    <p:sldId id="353" r:id="rId3"/>
    <p:sldId id="356" r:id="rId4"/>
    <p:sldId id="355" r:id="rId5"/>
    <p:sldId id="357" r:id="rId6"/>
    <p:sldId id="358" r:id="rId7"/>
    <p:sldId id="359" r:id="rId8"/>
    <p:sldId id="376" r:id="rId9"/>
    <p:sldId id="361" r:id="rId10"/>
    <p:sldId id="360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4" r:id="rId23"/>
    <p:sldId id="375" r:id="rId24"/>
    <p:sldId id="377" r:id="rId25"/>
    <p:sldId id="378" r:id="rId26"/>
    <p:sldId id="373" r:id="rId27"/>
  </p:sldIdLst>
  <p:sldSz cx="9144000" cy="5143500" type="screen16x9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Crimson Text" panose="020B0604020202020204" charset="0"/>
      <p:regular r:id="rId37"/>
      <p:bold r:id="rId38"/>
      <p:italic r:id="rId39"/>
      <p:boldItalic r:id="rId40"/>
    </p:embeddedFont>
    <p:embeddedFont>
      <p:font typeface="Open Sans" panose="020B0604020202020204" charset="0"/>
      <p:regular r:id="rId41"/>
      <p:bold r:id="rId42"/>
      <p:italic r:id="rId43"/>
      <p:boldItalic r:id="rId44"/>
    </p:embeddedFont>
    <p:embeddedFont>
      <p:font typeface="Vidaloka" panose="020B0604020202020204" charset="0"/>
      <p:regular r:id="rId45"/>
    </p:embeddedFont>
    <p:embeddedFont>
      <p:font typeface="Merriweather Light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73F3EE-681D-440A-84E3-D641BE49ED8D}">
  <a:tblStyle styleId="{B973F3EE-681D-440A-84E3-D641BE49E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083f33e91c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083f33e91c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129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92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690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11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2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17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001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30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175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06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62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98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903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988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847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45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37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f7a3c50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f7a3c5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68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44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71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242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48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493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19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72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2" r:id="rId7"/>
    <p:sldLayoutId id="2147483692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TMA</a:t>
            </a:r>
            <a:br>
              <a:rPr lang="en" dirty="0" smtClean="0"/>
            </a:br>
            <a:r>
              <a:rPr lang="en" dirty="0" smtClean="0"/>
              <a:t>FINAL REPORT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20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17500" algn="l">
              <a:buFont typeface="Merriweather"/>
              <a:buChar char="●"/>
            </a:pPr>
            <a:r>
              <a:rPr lang="en-US" sz="2000" dirty="0"/>
              <a:t>Statistic personal </a:t>
            </a:r>
            <a:r>
              <a:rPr lang="en-US" sz="2000" dirty="0" smtClean="0"/>
              <a:t>workdays</a:t>
            </a:r>
            <a:endParaRPr lang="en-US" sz="2000" dirty="0" smtClean="0">
              <a:solidFill>
                <a:schemeClr val="dk1"/>
              </a:solidFill>
            </a:endParaRPr>
          </a:p>
          <a:p>
            <a:pPr indent="-317500" algn="l">
              <a:spcBef>
                <a:spcPts val="1000"/>
              </a:spcBef>
              <a:buFont typeface="Merriweather"/>
              <a:buChar char="●"/>
            </a:pPr>
            <a:r>
              <a:rPr lang="en-US" sz="2000" dirty="0"/>
              <a:t>Statistic employees </a:t>
            </a:r>
            <a:r>
              <a:rPr lang="en-US" sz="2000" dirty="0" smtClean="0"/>
              <a:t>workdays</a:t>
            </a:r>
            <a:endParaRPr lang="en-US" sz="2000" dirty="0" smtClean="0">
              <a:solidFill>
                <a:schemeClr val="dk1"/>
              </a:solidFill>
            </a:endParaRPr>
          </a:p>
          <a:p>
            <a:pPr indent="-317500" algn="l">
              <a:spcBef>
                <a:spcPts val="1000"/>
              </a:spcBef>
              <a:buClr>
                <a:schemeClr val="dk1"/>
              </a:buClr>
            </a:pPr>
            <a:r>
              <a:rPr lang="en-US" sz="2000" dirty="0"/>
              <a:t>Management </a:t>
            </a:r>
            <a:r>
              <a:rPr lang="en-US" sz="2000" dirty="0" smtClean="0"/>
              <a:t>employees</a:t>
            </a:r>
            <a:endParaRPr lang="en-US" sz="2000" dirty="0">
              <a:solidFill>
                <a:schemeClr val="dk1"/>
              </a:solidFill>
            </a:endParaRPr>
          </a:p>
          <a:p>
            <a:pPr indent="-317500" algn="l">
              <a:spcBef>
                <a:spcPts val="1000"/>
              </a:spcBef>
              <a:buClr>
                <a:schemeClr val="dk1"/>
              </a:buClr>
            </a:pPr>
            <a:r>
              <a:rPr lang="en-US" sz="2000" dirty="0"/>
              <a:t>Management </a:t>
            </a:r>
            <a:r>
              <a:rPr lang="en-US" sz="2000" dirty="0" smtClean="0"/>
              <a:t>branches</a:t>
            </a:r>
            <a:endParaRPr lang="en-US" sz="2000" dirty="0"/>
          </a:p>
          <a:p>
            <a:pPr indent="-317500" algn="l">
              <a:spcBef>
                <a:spcPts val="1000"/>
              </a:spcBef>
              <a:buClr>
                <a:schemeClr val="dk1"/>
              </a:buClr>
            </a:pPr>
            <a:r>
              <a:rPr lang="en-US" sz="2000" dirty="0"/>
              <a:t>Management old </a:t>
            </a:r>
            <a:r>
              <a:rPr lang="en-US" sz="2000" dirty="0" smtClean="0"/>
              <a:t>employees</a:t>
            </a:r>
            <a:endParaRPr lang="en-US" sz="2000" dirty="0"/>
          </a:p>
        </p:txBody>
      </p:sp>
      <p:sp>
        <p:nvSpPr>
          <p:cNvPr id="1537" name="Google Shape;1537;p12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 Results Achieved</a:t>
            </a:r>
            <a:endParaRPr dirty="0"/>
          </a:p>
        </p:txBody>
      </p:sp>
      <p:sp>
        <p:nvSpPr>
          <p:cNvPr id="1538" name="Google Shape;1538;p120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 sz="2000" dirty="0" smtClean="0">
                <a:solidFill>
                  <a:schemeClr val="dk1"/>
                </a:solidFill>
              </a:rPr>
              <a:t>Login/Logout feature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n-US" sz="2000" dirty="0" smtClean="0">
                <a:solidFill>
                  <a:schemeClr val="dk1"/>
                </a:solidFill>
              </a:rPr>
              <a:t>Forgot password feature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000" dirty="0" smtClean="0">
                <a:solidFill>
                  <a:schemeClr val="dk1"/>
                </a:solidFill>
              </a:rPr>
              <a:t>Change password feature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000" dirty="0" smtClean="0">
                <a:solidFill>
                  <a:schemeClr val="dk1"/>
                </a:solidFill>
              </a:rPr>
              <a:t>Management personal information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2000" dirty="0" smtClean="0">
                <a:solidFill>
                  <a:schemeClr val="dk1"/>
                </a:solidFill>
              </a:rPr>
              <a:t>Check in feature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0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22996" y="2317463"/>
            <a:ext cx="686872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5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157757" y="1017725"/>
            <a:ext cx="4447875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project utilizes the MERN stack for development, with user authentication functionality using tokens to verify users. These tokens will be stored in the client's browser's local storage. 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Upon </a:t>
            </a:r>
            <a:r>
              <a:rPr lang="en-US" dirty="0"/>
              <a:t>successful login, the user will be redirected to the homepage. In case of a failed login attempt, the user will receive a notification and will be required to log in again.</a:t>
            </a:r>
            <a:endParaRPr lang="en-US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</a:t>
            </a:r>
            <a:r>
              <a:rPr lang="en" dirty="0" smtClean="0"/>
              <a:t>. Demo -</a:t>
            </a:r>
            <a:r>
              <a:rPr lang="en-US" dirty="0"/>
              <a:t>Login feature</a:t>
            </a:r>
            <a:br>
              <a:rPr lang="en-US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928057" y="4275754"/>
            <a:ext cx="20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Figure login feature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485" y="1148233"/>
            <a:ext cx="4067964" cy="2968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928" y="989055"/>
            <a:ext cx="3209077" cy="31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323851" y="1108671"/>
            <a:ext cx="37338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 </a:t>
            </a:r>
            <a:r>
              <a:rPr lang="en-US" dirty="0"/>
              <a:t>the "Forgot Password" feature, the user needs to enter the email associated with their registered account. 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system will then verify if the email exists in the system. If the email is found in the system, an OTP (One-Time Password) will be sent to the user's email. The user is required to enter this OTP to reset their password.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67991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</a:t>
            </a:r>
            <a:r>
              <a:rPr lang="en" dirty="0" smtClean="0"/>
              <a:t>. Demo -</a:t>
            </a:r>
            <a:r>
              <a:rPr lang="en-US" dirty="0"/>
              <a:t>Forgot password feature</a:t>
            </a:r>
            <a:br>
              <a:rPr lang="en-US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922455" y="4305396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Figure forgot password feature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228940"/>
            <a:ext cx="4419600" cy="3076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84" y="1228940"/>
            <a:ext cx="4393952" cy="30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19750" y="1268343"/>
            <a:ext cx="2885475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Similar </a:t>
            </a:r>
            <a:r>
              <a:rPr lang="en-US" dirty="0"/>
              <a:t>to the "Forgot Password" process, but this time the email is retrieved based on the user's token.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63240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mtClean="0"/>
              <a:t>c. </a:t>
            </a:r>
            <a:r>
              <a:rPr lang="en" dirty="0" smtClean="0"/>
              <a:t>Demo - </a:t>
            </a:r>
            <a:r>
              <a:rPr lang="en-US" dirty="0" smtClean="0"/>
              <a:t>Change </a:t>
            </a:r>
            <a:r>
              <a:rPr lang="en-US" dirty="0"/>
              <a:t>password feature</a:t>
            </a:r>
            <a:br>
              <a:rPr lang="en-US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674805" y="4276821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Change password feature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29" y="1017725"/>
            <a:ext cx="4630057" cy="32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19750" y="1268343"/>
            <a:ext cx="2999775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Users </a:t>
            </a:r>
            <a:r>
              <a:rPr lang="en-US" dirty="0"/>
              <a:t>can access and update their personal information.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8839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d. Demo -</a:t>
            </a:r>
            <a:r>
              <a:rPr lang="en-US" dirty="0"/>
              <a:t>Management personal information</a:t>
            </a:r>
            <a:br>
              <a:rPr lang="en-US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66950" y="4273861"/>
            <a:ext cx="284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anagement information feature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223" y="1170186"/>
            <a:ext cx="4488930" cy="31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528918" y="1147786"/>
            <a:ext cx="3711387" cy="2732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Users </a:t>
            </a:r>
            <a:r>
              <a:rPr lang="en-US" dirty="0"/>
              <a:t>are required to check in within the vicinity of the company's branches, and the system will also calculate whether the check-in is late or not. If it's late, a penalty fee will be recorded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Users are allowed to check in only once per day.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e. Demo -</a:t>
            </a:r>
            <a:r>
              <a:rPr lang="en-US" dirty="0"/>
              <a:t>Check in feature</a:t>
            </a:r>
            <a:br>
              <a:rPr lang="en-US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33075" y="4286440"/>
            <a:ext cx="3440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in feature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521" y="1103602"/>
            <a:ext cx="4453920" cy="3096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701" y="1147786"/>
            <a:ext cx="4431559" cy="3090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174" y="1100065"/>
            <a:ext cx="1533156" cy="3096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725" y="1055926"/>
            <a:ext cx="1500510" cy="31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304801" y="906392"/>
            <a:ext cx="3924300" cy="302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</a:t>
            </a:r>
            <a:r>
              <a:rPr lang="en-US" dirty="0"/>
              <a:t>the statistics feature, employees can view their check-in history for the last month. 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A day off will be recorded when there is a scheduled workday, but the user does not check in on that particular day.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Additionally</a:t>
            </a:r>
            <a:r>
              <a:rPr lang="en-US" dirty="0"/>
              <a:t>, this feature provides the following functionalities: 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- Filtering </a:t>
            </a:r>
            <a:r>
              <a:rPr lang="en-US" dirty="0"/>
              <a:t>by month 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- Filtering </a:t>
            </a:r>
            <a:r>
              <a:rPr lang="en-US" dirty="0"/>
              <a:t>by a specific time </a:t>
            </a:r>
            <a:r>
              <a:rPr lang="en-US" dirty="0" smtClean="0"/>
              <a:t>range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- Exporting </a:t>
            </a:r>
            <a:r>
              <a:rPr lang="en-US" dirty="0"/>
              <a:t>data to an Excel file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4805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f. Demo - </a:t>
            </a:r>
            <a:r>
              <a:rPr lang="en-US" dirty="0" smtClean="0"/>
              <a:t>Statistic </a:t>
            </a:r>
            <a:r>
              <a:rPr lang="en-US" dirty="0"/>
              <a:t>personal workdays</a:t>
            </a:r>
            <a:br>
              <a:rPr lang="en-US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712903" y="4398501"/>
            <a:ext cx="20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Statistic feature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83" y="1092663"/>
            <a:ext cx="4683524" cy="323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548" y="1092663"/>
            <a:ext cx="4437994" cy="33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285751" y="900124"/>
            <a:ext cx="4324350" cy="3026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</a:t>
            </a:r>
            <a:r>
              <a:rPr lang="en-US" dirty="0"/>
              <a:t>the manager's statistics feature, managers can view the check-in history of all employees for a month. 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The </a:t>
            </a:r>
            <a:r>
              <a:rPr lang="en-US" dirty="0"/>
              <a:t>statistics can be done in two ways: daily statistics and employee-specific statistics. 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Additionally</a:t>
            </a:r>
            <a:r>
              <a:rPr lang="en-US" dirty="0"/>
              <a:t>, this feature provides the following functionalities: 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- Individual </a:t>
            </a:r>
            <a:r>
              <a:rPr lang="en-US" dirty="0"/>
              <a:t>employee-specific statistics (similar to daily statistics for individuals) 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- Filtering </a:t>
            </a:r>
            <a:r>
              <a:rPr lang="en-US" dirty="0"/>
              <a:t>by month and a specific time range </a:t>
            </a:r>
            <a:endParaRPr lang="en-US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- Exporting </a:t>
            </a:r>
            <a:r>
              <a:rPr lang="en-US" dirty="0"/>
              <a:t>data to an Excel file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71846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g. Demo - </a:t>
            </a:r>
            <a:r>
              <a:rPr lang="en-US" dirty="0"/>
              <a:t>Statistic employees workdays</a:t>
            </a:r>
            <a:br>
              <a:rPr lang="en-US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584996" y="4295215"/>
            <a:ext cx="291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Statistic </a:t>
            </a:r>
            <a:r>
              <a:rPr lang="en-US" dirty="0"/>
              <a:t>employees </a:t>
            </a:r>
            <a:r>
              <a:rPr lang="en-US" dirty="0" smtClean="0"/>
              <a:t>workdays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83" y="1160901"/>
            <a:ext cx="4517516" cy="3134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180" y="1160901"/>
            <a:ext cx="4455619" cy="3105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428" y="1167374"/>
            <a:ext cx="4085225" cy="3121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314" y="1143011"/>
            <a:ext cx="4227349" cy="31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19750" y="1202192"/>
            <a:ext cx="3114075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feature allows managers to perform tasks such as adding, editing, and deleting employees.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 Additionally, this feature includes smaller functions such as: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- Searching by name or email.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- Filtering by employee role.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68081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h. Demo -</a:t>
            </a:r>
            <a:r>
              <a:rPr lang="en-US" dirty="0"/>
              <a:t> Management </a:t>
            </a:r>
            <a:r>
              <a:rPr lang="vi-VN" dirty="0"/>
              <a:t>employees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933950" y="4441090"/>
            <a:ext cx="278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anagement employees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05" y="1221195"/>
            <a:ext cx="4620476" cy="3219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025" y="1245822"/>
            <a:ext cx="4460686" cy="3093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572" y="1144087"/>
            <a:ext cx="4773941" cy="3297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652" y="1173139"/>
            <a:ext cx="4663431" cy="3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55076" y="1575169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—Work Tracker Website</a:t>
            </a:r>
            <a:endParaRPr dirty="0"/>
          </a:p>
        </p:txBody>
      </p:sp>
      <p:sp>
        <p:nvSpPr>
          <p:cNvPr id="4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66895" y="3005064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Nguyen Manh Toan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Intern batch 41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944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19750" y="1268343"/>
            <a:ext cx="3304575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Managers </a:t>
            </a:r>
            <a:r>
              <a:rPr lang="en-US" dirty="0"/>
              <a:t>can use this feature to view, add, edit, and delete branches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647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i. Demo -</a:t>
            </a:r>
            <a:r>
              <a:rPr lang="en-US" dirty="0"/>
              <a:t> Management branches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46205" y="4362546"/>
            <a:ext cx="20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anagement branches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997" y="1088552"/>
            <a:ext cx="4596471" cy="32031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018" y="1088552"/>
            <a:ext cx="4528450" cy="3148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785" y="1135149"/>
            <a:ext cx="4573575" cy="3172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325" y="971566"/>
            <a:ext cx="4809371" cy="33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19750" y="1268343"/>
            <a:ext cx="3304575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dirty="0" smtClean="0"/>
              <a:t>In </a:t>
            </a:r>
            <a:r>
              <a:rPr lang="en-US" dirty="0"/>
              <a:t>this function, managers can use this function to view, permanently delete or restore employees who have been deleted in the employee management function.</a:t>
            </a: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66826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k</a:t>
            </a:r>
            <a:r>
              <a:rPr lang="en" dirty="0" smtClean="0"/>
              <a:t>. Demo -</a:t>
            </a:r>
            <a:r>
              <a:rPr lang="en-US" dirty="0"/>
              <a:t>Management old </a:t>
            </a:r>
            <a:r>
              <a:rPr lang="en-US" dirty="0" smtClean="0"/>
              <a:t>employee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87026" y="4332986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anagement </a:t>
            </a:r>
            <a:r>
              <a:rPr lang="en-US" dirty="0" smtClean="0">
                <a:solidFill>
                  <a:schemeClr val="tx1"/>
                </a:solidFill>
              </a:rPr>
              <a:t>Old Employees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853" y="1112948"/>
            <a:ext cx="4662498" cy="3220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853" y="1067891"/>
            <a:ext cx="4685338" cy="32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22996" y="2317463"/>
            <a:ext cx="686872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Lessons learnt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5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 Lessons learnt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25" y="2059206"/>
            <a:ext cx="2887143" cy="1618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sz="2400" dirty="0" smtClean="0"/>
              <a:t>a. Soft Skills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sz="2400" dirty="0">
                <a:solidFill>
                  <a:schemeClr val="dk1"/>
                </a:solidFill>
              </a:rPr>
              <a:t>b</a:t>
            </a:r>
            <a:r>
              <a:rPr lang="en-US" sz="2400" dirty="0" smtClean="0">
                <a:solidFill>
                  <a:schemeClr val="dk1"/>
                </a:solidFill>
              </a:rPr>
              <a:t>. Knowledge</a:t>
            </a:r>
            <a:endParaRPr lang="en-US" sz="2400" dirty="0">
              <a:solidFill>
                <a:schemeClr val="dk1"/>
              </a:solidFill>
            </a:endParaRPr>
          </a:p>
          <a:p>
            <a:pPr marL="0" lvl="0" indent="0">
              <a:lnSpc>
                <a:spcPct val="150000"/>
              </a:lnSpc>
              <a:buSzPts val="1100"/>
              <a:buNone/>
            </a:pPr>
            <a:endParaRPr sz="2400" dirty="0" smtClean="0">
              <a:solidFill>
                <a:schemeClr val="dk1"/>
              </a:solidFill>
            </a:endParaRPr>
          </a:p>
        </p:txBody>
      </p:sp>
      <p:pic>
        <p:nvPicPr>
          <p:cNvPr id="1026" name="Picture 2" descr="What is the Difference Between Knowledge and Skills? - AVATAR 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574" y="1566885"/>
            <a:ext cx="4628437" cy="260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1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5732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</a:t>
            </a:r>
            <a:r>
              <a:rPr lang="en" dirty="0" smtClean="0"/>
              <a:t>. Lessons learnt - </a:t>
            </a:r>
            <a:r>
              <a:rPr lang="en-US" sz="3200" dirty="0"/>
              <a:t>Soft Skills</a:t>
            </a:r>
            <a:br>
              <a:rPr lang="en-US" sz="3200" dirty="0"/>
            </a:b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24" y="1404783"/>
            <a:ext cx="4064963" cy="1618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- Communication </a:t>
            </a:r>
            <a:r>
              <a:rPr lang="en-US" sz="2400" dirty="0">
                <a:solidFill>
                  <a:schemeClr val="dk1"/>
                </a:solidFill>
              </a:rPr>
              <a:t>skill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- Work </a:t>
            </a:r>
            <a:r>
              <a:rPr lang="en-US" sz="2400" dirty="0">
                <a:solidFill>
                  <a:schemeClr val="dk1"/>
                </a:solidFill>
              </a:rPr>
              <a:t>etiquette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- Team </a:t>
            </a:r>
            <a:r>
              <a:rPr lang="en-US" sz="2400" dirty="0">
                <a:solidFill>
                  <a:schemeClr val="dk1"/>
                </a:solidFill>
              </a:rPr>
              <a:t>work skill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sz="2400" dirty="0" smtClean="0">
                <a:solidFill>
                  <a:schemeClr val="dk1"/>
                </a:solidFill>
              </a:rPr>
              <a:t>- Information </a:t>
            </a:r>
            <a:r>
              <a:rPr lang="en-US" sz="2400" dirty="0">
                <a:solidFill>
                  <a:schemeClr val="dk1"/>
                </a:solidFill>
              </a:rPr>
              <a:t>security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endParaRPr sz="24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57323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smtClean="0"/>
              <a:t>b. Lessons learnt - </a:t>
            </a:r>
            <a:r>
              <a:rPr lang="en-US" sz="3200" dirty="0" smtClean="0"/>
              <a:t>Knowledge</a:t>
            </a:r>
            <a:r>
              <a:rPr lang="en-US" sz="3200" dirty="0"/>
              <a:t/>
            </a:r>
            <a:br>
              <a:rPr lang="en-US" sz="3200" dirty="0"/>
            </a:b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24" y="1195233"/>
            <a:ext cx="8213062" cy="1618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- Database</a:t>
            </a:r>
            <a:r>
              <a:rPr lang="en-US" sz="1800" dirty="0">
                <a:solidFill>
                  <a:schemeClr val="dk1"/>
                </a:solidFill>
              </a:rPr>
              <a:t>: Learn how to use MongoDB and apply it to the implemented project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- Learn </a:t>
            </a:r>
            <a:r>
              <a:rPr lang="en-US" sz="1800" dirty="0">
                <a:solidFill>
                  <a:schemeClr val="dk1"/>
                </a:solidFill>
              </a:rPr>
              <a:t>how to use </a:t>
            </a:r>
            <a:r>
              <a:rPr lang="en-US" sz="1800" dirty="0" err="1">
                <a:solidFill>
                  <a:schemeClr val="dk1"/>
                </a:solidFill>
              </a:rPr>
              <a:t>Figma</a:t>
            </a:r>
            <a:r>
              <a:rPr lang="en-US" sz="1800" dirty="0">
                <a:solidFill>
                  <a:schemeClr val="dk1"/>
                </a:solidFill>
              </a:rPr>
              <a:t> to create a mockup model for the project, thereby easily creating UI for the website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- Learn </a:t>
            </a:r>
            <a:r>
              <a:rPr lang="en-US" sz="1800" dirty="0">
                <a:solidFill>
                  <a:schemeClr val="dk1"/>
                </a:solidFill>
              </a:rPr>
              <a:t>how to use </a:t>
            </a:r>
            <a:r>
              <a:rPr lang="en-US" sz="1800" dirty="0" err="1">
                <a:solidFill>
                  <a:schemeClr val="dk1"/>
                </a:solidFill>
              </a:rPr>
              <a:t>NodeJS</a:t>
            </a:r>
            <a:r>
              <a:rPr lang="en-US" sz="1800" dirty="0">
                <a:solidFill>
                  <a:schemeClr val="dk1"/>
                </a:solidFill>
              </a:rPr>
              <a:t> and </a:t>
            </a:r>
            <a:r>
              <a:rPr lang="en-US" sz="1800" dirty="0" err="1">
                <a:solidFill>
                  <a:schemeClr val="dk1"/>
                </a:solidFill>
              </a:rPr>
              <a:t>ExpressJS</a:t>
            </a:r>
            <a:r>
              <a:rPr lang="en-US" sz="1800" dirty="0">
                <a:solidFill>
                  <a:schemeClr val="dk1"/>
                </a:solidFill>
              </a:rPr>
              <a:t>, thereby creating a MERN stack project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- Deploy </a:t>
            </a:r>
            <a:r>
              <a:rPr lang="en-US" sz="1800" dirty="0">
                <a:solidFill>
                  <a:schemeClr val="dk1"/>
                </a:solidFill>
              </a:rPr>
              <a:t>a complete project including client, server and database</a:t>
            </a:r>
          </a:p>
        </p:txBody>
      </p:sp>
    </p:spTree>
    <p:extLst>
      <p:ext uri="{BB962C8B-B14F-4D97-AF65-F5344CB8AC3E}">
        <p14:creationId xmlns:p14="http://schemas.microsoft.com/office/powerpoint/2010/main" val="37852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69" name="Google Shape;1569;p123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nmt2002vn@gmail.com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+84 383 447 885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5481" y="2914650"/>
            <a:ext cx="5253038" cy="1638300"/>
          </a:xfrm>
          <a:prstGeom prst="rect">
            <a:avLst/>
          </a:prstGeom>
          <a:solidFill>
            <a:srgbClr val="E3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Thank you company for supporting me during my recent internship, I learned many things from the company. I hope to have the opportunity to cooperate with your company in the future.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Thanks and best </a:t>
            </a:r>
            <a:r>
              <a:rPr lang="en-US" sz="1600" dirty="0" smtClean="0">
                <a:solidFill>
                  <a:schemeClr val="bg2"/>
                </a:solidFill>
              </a:rPr>
              <a:t>regard.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Requirement of Project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deliverables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859275" y="3035107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Demo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903875" y="3035107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Results </a:t>
            </a:r>
            <a:r>
              <a:rPr lang="en-US" dirty="0" smtClean="0"/>
              <a:t>Achieved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798575" y="3040762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4753925" y="3026822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3922948" y="4106597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Lessons learnt</a:t>
            </a:r>
            <a:endParaRPr dirty="0"/>
          </a:p>
        </p:txBody>
      </p:sp>
      <p:sp>
        <p:nvSpPr>
          <p:cNvPr id="19" name="Google Shape;506;p61"/>
          <p:cNvSpPr txBox="1">
            <a:spLocks/>
          </p:cNvSpPr>
          <p:nvPr/>
        </p:nvSpPr>
        <p:spPr>
          <a:xfrm>
            <a:off x="2817598" y="4098312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472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22996" y="2317463"/>
            <a:ext cx="686872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Requirement of Project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7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01. Requirement of Project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dirty="0" smtClean="0">
                <a:solidFill>
                  <a:schemeClr val="dk1"/>
                </a:solidFill>
              </a:rPr>
              <a:t>a. </a:t>
            </a:r>
            <a:r>
              <a:rPr lang="en-US" dirty="0"/>
              <a:t>OBJECTIVE</a:t>
            </a:r>
            <a:endParaRPr dirty="0" smtClean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Currently, there is a project that requires the development of a check-in website to control the entry </a:t>
            </a:r>
            <a:r>
              <a:rPr lang="en-US" sz="1400" dirty="0" smtClean="0">
                <a:solidFill>
                  <a:schemeClr val="dk1"/>
                </a:solidFill>
              </a:rPr>
              <a:t>times </a:t>
            </a:r>
            <a:r>
              <a:rPr lang="en-US" sz="1400" dirty="0">
                <a:solidFill>
                  <a:schemeClr val="dk1"/>
                </a:solidFill>
              </a:rPr>
              <a:t>of each employee. The website needs to cater to at least two main user groups: </a:t>
            </a:r>
            <a:r>
              <a:rPr lang="en-US" sz="1400" dirty="0" smtClean="0">
                <a:solidFill>
                  <a:schemeClr val="dk1"/>
                </a:solidFill>
              </a:rPr>
              <a:t>employees </a:t>
            </a:r>
            <a:r>
              <a:rPr lang="en-US" sz="1400" dirty="0">
                <a:solidFill>
                  <a:schemeClr val="dk1"/>
                </a:solidFill>
              </a:rPr>
              <a:t>and managers. </a:t>
            </a:r>
            <a:endParaRPr lang="en-US" sz="1400" dirty="0" smtClean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The </a:t>
            </a:r>
            <a:r>
              <a:rPr lang="en-US" sz="1400" dirty="0">
                <a:solidFill>
                  <a:schemeClr val="dk1"/>
                </a:solidFill>
              </a:rPr>
              <a:t>website should ensure account security and provide essential features for a check-in website, including login, logout, check-in, and viewing check-in history. In addition, specific functions are also required for: </a:t>
            </a:r>
            <a:endParaRPr lang="en-US" sz="1400" dirty="0" smtClean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• </a:t>
            </a:r>
            <a:r>
              <a:rPr lang="en-US" sz="1400" dirty="0">
                <a:solidFill>
                  <a:schemeClr val="dk1"/>
                </a:solidFill>
              </a:rPr>
              <a:t>Managers: additional functions for statistics and exporting to Excel, managing employee information, managing the company's </a:t>
            </a:r>
            <a:r>
              <a:rPr lang="en-US" sz="1400" dirty="0" smtClean="0">
                <a:solidFill>
                  <a:schemeClr val="dk1"/>
                </a:solidFill>
              </a:rPr>
              <a:t>branch, </a:t>
            </a:r>
            <a:r>
              <a:rPr lang="en-US" sz="1400" dirty="0">
                <a:solidFill>
                  <a:schemeClr val="dk1"/>
                </a:solidFill>
              </a:rPr>
              <a:t>and tracking the work hours of all employees.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2922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01. Requirement of Project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847040"/>
            <a:ext cx="7717500" cy="1425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dirty="0" smtClean="0"/>
              <a:t>b. DESCRIPTION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dirty="0"/>
              <a:t>Based on the previously mentioned objectives, I believe the system should have the following functions. The requirements are listed in order of priority, from top to bottom: The system consists of two main parts</a:t>
            </a:r>
            <a:r>
              <a:rPr lang="en-US" dirty="0" smtClean="0"/>
              <a:t>: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dirty="0" smtClean="0">
                <a:solidFill>
                  <a:schemeClr val="dk1"/>
                </a:solidFill>
              </a:rPr>
              <a:t>The </a:t>
            </a:r>
            <a:r>
              <a:rPr lang="en-US" dirty="0">
                <a:solidFill>
                  <a:schemeClr val="dk1"/>
                </a:solidFill>
              </a:rPr>
              <a:t>website should ensure account security and provide essential features for a check-in website, including login, logout, check-in, and viewing check-in history. In addition, specific functions are also required for: 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4" name="Google Shape;489;p60"/>
          <p:cNvSpPr txBox="1">
            <a:spLocks/>
          </p:cNvSpPr>
          <p:nvPr/>
        </p:nvSpPr>
        <p:spPr>
          <a:xfrm>
            <a:off x="713249" y="2572807"/>
            <a:ext cx="3114679" cy="1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For Employees: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• Login/Logout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• Check-in functionality </a:t>
            </a:r>
            <a:endParaRPr lang="en-US" dirty="0" smtClean="0">
              <a:solidFill>
                <a:schemeClr val="dk1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• View </a:t>
            </a:r>
            <a:r>
              <a:rPr lang="en-US" dirty="0">
                <a:solidFill>
                  <a:schemeClr val="dk1"/>
                </a:solidFill>
              </a:rPr>
              <a:t>check-in </a:t>
            </a:r>
            <a:r>
              <a:rPr lang="en-US" dirty="0" smtClean="0">
                <a:solidFill>
                  <a:schemeClr val="dk1"/>
                </a:solidFill>
              </a:rPr>
              <a:t>history and export excel file.</a:t>
            </a:r>
            <a:endParaRPr lang="en-US" dirty="0"/>
          </a:p>
        </p:txBody>
      </p:sp>
      <p:sp>
        <p:nvSpPr>
          <p:cNvPr id="5" name="Google Shape;489;p60"/>
          <p:cNvSpPr txBox="1">
            <a:spLocks/>
          </p:cNvSpPr>
          <p:nvPr/>
        </p:nvSpPr>
        <p:spPr>
          <a:xfrm>
            <a:off x="4572000" y="2581771"/>
            <a:ext cx="3272118" cy="1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For Managers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 </a:t>
            </a:r>
            <a:r>
              <a:rPr lang="en-US" dirty="0" smtClean="0">
                <a:solidFill>
                  <a:schemeClr val="dk1"/>
                </a:solidFill>
              </a:rPr>
              <a:t>All </a:t>
            </a:r>
            <a:r>
              <a:rPr lang="en-US" dirty="0">
                <a:solidFill>
                  <a:schemeClr val="dk1"/>
                </a:solidFill>
              </a:rPr>
              <a:t>employee </a:t>
            </a:r>
            <a:r>
              <a:rPr lang="en-US" dirty="0" smtClean="0">
                <a:solidFill>
                  <a:schemeClr val="dk1"/>
                </a:solidFill>
              </a:rPr>
              <a:t>features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• Management employees, employees workdays, branches, old employees 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6" name="Google Shape;489;p60"/>
          <p:cNvSpPr txBox="1">
            <a:spLocks/>
          </p:cNvSpPr>
          <p:nvPr/>
        </p:nvSpPr>
        <p:spPr>
          <a:xfrm>
            <a:off x="713225" y="2572806"/>
            <a:ext cx="8287340" cy="14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Non-functional requirements: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 The system must run smoothly and reliably.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 The manager's system should be user-friendly and easy to operate.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 User-friendly, responsive interface.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• Employees and managers can only check in when they are within the company's premises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build="p"/>
      <p:bldP spid="4" grpId="0"/>
      <p:bldP spid="4" grpId="1"/>
      <p:bldP spid="5" grpId="0"/>
      <p:bldP spid="5" grpId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22996" y="2317463"/>
            <a:ext cx="686872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Key Deliverables</a:t>
            </a:r>
            <a:endParaRPr lang="en-US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9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 Key Deliverables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SzPts val="1100"/>
              <a:buFontTx/>
              <a:buChar char="-"/>
            </a:pPr>
            <a:r>
              <a:rPr lang="en-US" sz="2400" dirty="0" err="1" smtClean="0">
                <a:solidFill>
                  <a:schemeClr val="dk1"/>
                </a:solidFill>
              </a:rPr>
              <a:t>Figma</a:t>
            </a:r>
            <a:r>
              <a:rPr lang="en-US" sz="2400" dirty="0" smtClean="0">
                <a:solidFill>
                  <a:schemeClr val="dk1"/>
                </a:solidFill>
              </a:rPr>
              <a:t> Model</a:t>
            </a:r>
            <a:endParaRPr lang="en-US" sz="2400" dirty="0">
              <a:solidFill>
                <a:schemeClr val="dk1"/>
              </a:solidFill>
            </a:endParaRPr>
          </a:p>
          <a:p>
            <a:pPr marL="171450" lvl="0" indent="-171450">
              <a:lnSpc>
                <a:spcPct val="150000"/>
              </a:lnSpc>
              <a:buSzPts val="1100"/>
              <a:buFontTx/>
              <a:buChar char="-"/>
            </a:pPr>
            <a:r>
              <a:rPr lang="en-US" sz="2400" dirty="0" smtClean="0">
                <a:solidFill>
                  <a:schemeClr val="dk1"/>
                </a:solidFill>
              </a:rPr>
              <a:t>Full </a:t>
            </a:r>
            <a:r>
              <a:rPr lang="en-US" sz="2400" dirty="0" err="1" smtClean="0">
                <a:solidFill>
                  <a:schemeClr val="dk1"/>
                </a:solidFill>
              </a:rPr>
              <a:t>UseCase</a:t>
            </a:r>
            <a:endParaRPr lang="en-US" sz="2400" dirty="0" smtClean="0">
              <a:solidFill>
                <a:schemeClr val="dk1"/>
              </a:solidFill>
            </a:endParaRPr>
          </a:p>
          <a:p>
            <a:pPr marL="171450" lvl="0" indent="-171450">
              <a:lnSpc>
                <a:spcPct val="150000"/>
              </a:lnSpc>
              <a:buSzPts val="1100"/>
              <a:buFontTx/>
              <a:buChar char="-"/>
            </a:pPr>
            <a:r>
              <a:rPr lang="en-US" sz="2400" dirty="0">
                <a:solidFill>
                  <a:schemeClr val="dk1"/>
                </a:solidFill>
              </a:rPr>
              <a:t>Requirements </a:t>
            </a:r>
            <a:r>
              <a:rPr lang="en-US" sz="2400" dirty="0" smtClean="0">
                <a:solidFill>
                  <a:schemeClr val="dk1"/>
                </a:solidFill>
              </a:rPr>
              <a:t>document</a:t>
            </a:r>
          </a:p>
          <a:p>
            <a:pPr marL="171450" lvl="0" indent="-171450">
              <a:lnSpc>
                <a:spcPct val="150000"/>
              </a:lnSpc>
              <a:buSzPts val="1100"/>
              <a:buFontTx/>
              <a:buChar char="-"/>
            </a:pPr>
            <a:r>
              <a:rPr lang="en-US" sz="2400" dirty="0" smtClean="0">
                <a:solidFill>
                  <a:schemeClr val="dk1"/>
                </a:solidFill>
              </a:rPr>
              <a:t>Source Code</a:t>
            </a:r>
            <a:endParaRPr sz="2400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22996" y="2317463"/>
            <a:ext cx="686872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Results Achieved </a:t>
            </a:r>
            <a:endParaRPr lang="en-US"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1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1067</Words>
  <Application>Microsoft Office PowerPoint</Application>
  <PresentationFormat>On-screen Show (16:9)</PresentationFormat>
  <Paragraphs>127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Lato</vt:lpstr>
      <vt:lpstr>Arial</vt:lpstr>
      <vt:lpstr>Montserrat</vt:lpstr>
      <vt:lpstr>Crimson Text</vt:lpstr>
      <vt:lpstr>Merriweather</vt:lpstr>
      <vt:lpstr>Open Sans</vt:lpstr>
      <vt:lpstr>Vidaloka</vt:lpstr>
      <vt:lpstr>Merriweather Light</vt:lpstr>
      <vt:lpstr>Minimalist Business Slides XL by Slidesgo</vt:lpstr>
      <vt:lpstr>TMA FINAL REPORT</vt:lpstr>
      <vt:lpstr>—Work Tracker Website</vt:lpstr>
      <vt:lpstr>Table of contents</vt:lpstr>
      <vt:lpstr>Requirement of Project</vt:lpstr>
      <vt:lpstr>01. Requirement of Project</vt:lpstr>
      <vt:lpstr>01. Requirement of Project</vt:lpstr>
      <vt:lpstr>Key Deliverables</vt:lpstr>
      <vt:lpstr>02. Key Deliverables</vt:lpstr>
      <vt:lpstr>Results Achieved </vt:lpstr>
      <vt:lpstr>03. Results Achieved</vt:lpstr>
      <vt:lpstr>Demo</vt:lpstr>
      <vt:lpstr>a. Demo -Login feature </vt:lpstr>
      <vt:lpstr>b. Demo -Forgot password feature </vt:lpstr>
      <vt:lpstr>c. Demo - Change password feature </vt:lpstr>
      <vt:lpstr>d. Demo -Management personal information </vt:lpstr>
      <vt:lpstr>e. Demo -Check in feature </vt:lpstr>
      <vt:lpstr>f. Demo - Statistic personal workdays </vt:lpstr>
      <vt:lpstr>g. Demo - Statistic employees workdays </vt:lpstr>
      <vt:lpstr>h. Demo - Management employees</vt:lpstr>
      <vt:lpstr>i. Demo - Management branches</vt:lpstr>
      <vt:lpstr>k. Demo -Management old employee</vt:lpstr>
      <vt:lpstr>Lessons learnt</vt:lpstr>
      <vt:lpstr>05. Lessons learnt</vt:lpstr>
      <vt:lpstr>a. Lessons learnt - Soft Skills </vt:lpstr>
      <vt:lpstr>b. Lessons learnt - Knowledge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TMA FINAL REPORT</dc:title>
  <dc:creator>Toan Nguyen Manh</dc:creator>
  <cp:lastModifiedBy>Toan Nguyen Manh</cp:lastModifiedBy>
  <cp:revision>55</cp:revision>
  <dcterms:modified xsi:type="dcterms:W3CDTF">2023-11-17T04:35:30Z</dcterms:modified>
</cp:coreProperties>
</file>