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68EC0069.xml" ContentType="application/vnd.ms-powerpoint.comments+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omments/modernComment_127_87D2FDAC.xml" ContentType="application/vnd.ms-powerpoint.comment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99" r:id="rId4"/>
    <p:sldId id="295" r:id="rId5"/>
    <p:sldId id="278" r:id="rId6"/>
    <p:sldId id="258" r:id="rId7"/>
    <p:sldId id="267" r:id="rId8"/>
    <p:sldId id="273" r:id="rId9"/>
    <p:sldId id="279" r:id="rId10"/>
    <p:sldId id="268" r:id="rId11"/>
    <p:sldId id="282" r:id="rId12"/>
    <p:sldId id="283" r:id="rId13"/>
    <p:sldId id="284" r:id="rId14"/>
    <p:sldId id="259" r:id="rId15"/>
    <p:sldId id="285" r:id="rId16"/>
    <p:sldId id="286" r:id="rId17"/>
    <p:sldId id="287" r:id="rId18"/>
    <p:sldId id="265" r:id="rId19"/>
    <p:sldId id="269" r:id="rId20"/>
    <p:sldId id="275" r:id="rId21"/>
    <p:sldId id="289" r:id="rId22"/>
    <p:sldId id="290" r:id="rId23"/>
    <p:sldId id="291" r:id="rId24"/>
    <p:sldId id="292" r:id="rId25"/>
    <p:sldId id="293" r:id="rId26"/>
    <p:sldId id="294" r:id="rId27"/>
    <p:sldId id="296" r:id="rId28"/>
    <p:sldId id="270" r:id="rId29"/>
    <p:sldId id="297" r:id="rId30"/>
    <p:sldId id="298" r:id="rId31"/>
    <p:sldId id="271" r:id="rId32"/>
    <p:sldId id="27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CE9BAC-1C54-13A4-3897-8F5954D0237B}" name="Dang Manh Cuong 20214949" initials="D2" userId="S::cuong.dm214949@sis.hust.edu.vn::e22bdf10-161b-4a88-8e4e-9aa7e12266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835"/>
    <a:srgbClr val="F8F8F8"/>
    <a:srgbClr val="F5C5DA"/>
    <a:srgbClr val="72B8FF"/>
    <a:srgbClr val="F3EA37"/>
    <a:srgbClr val="C5C234"/>
    <a:srgbClr val="71B5FE"/>
    <a:srgbClr val="F588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6C64E-ECEC-4AA1-97F2-05276B7CA9B8}" v="5" dt="2023-04-22T15:31:49.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Manh Cuong 20214949" userId="S::cuong.dm214949@sis.hust.edu.vn::e22bdf10-161b-4a88-8e4e-9aa7e12266eb" providerId="AD" clId="Web-{5D76C64E-ECEC-4AA1-97F2-05276B7CA9B8}"/>
    <pc:docChg chg="mod">
      <pc:chgData name="Dang Manh Cuong 20214949" userId="S::cuong.dm214949@sis.hust.edu.vn::e22bdf10-161b-4a88-8e4e-9aa7e12266eb" providerId="AD" clId="Web-{5D76C64E-ECEC-4AA1-97F2-05276B7CA9B8}" dt="2023-04-22T15:31:49.163" v="4"/>
      <pc:docMkLst>
        <pc:docMk/>
      </pc:docMkLst>
      <pc:sldChg chg="addCm">
        <pc:chgData name="Dang Manh Cuong 20214949" userId="S::cuong.dm214949@sis.hust.edu.vn::e22bdf10-161b-4a88-8e4e-9aa7e12266eb" providerId="AD" clId="Web-{5D76C64E-ECEC-4AA1-97F2-05276B7CA9B8}" dt="2023-04-22T15:31:49.163" v="4"/>
        <pc:sldMkLst>
          <pc:docMk/>
          <pc:sldMk cId="1760297065" sldId="256"/>
        </pc:sldMkLst>
        <pc:extLst>
          <p:ext xmlns:p="http://schemas.openxmlformats.org/presentationml/2006/main" uri="{D6D511B9-2390-475A-947B-AFAB55BFBCF1}">
            <pc226:cmChg xmlns:pc226="http://schemas.microsoft.com/office/powerpoint/2022/06/main/command" chg="add">
              <pc226:chgData name="Dang Manh Cuong 20214949" userId="S::cuong.dm214949@sis.hust.edu.vn::e22bdf10-161b-4a88-8e4e-9aa7e12266eb" providerId="AD" clId="Web-{5D76C64E-ECEC-4AA1-97F2-05276B7CA9B8}" dt="2023-04-22T15:31:30.787" v="3"/>
              <pc2:cmMkLst xmlns:pc2="http://schemas.microsoft.com/office/powerpoint/2019/9/main/command">
                <pc:docMk/>
                <pc:sldMk cId="1760297065" sldId="256"/>
                <pc2:cmMk id="{A17B0560-B399-45EF-8442-43D03F82A438}"/>
              </pc2:cmMkLst>
            </pc226:cmChg>
            <pc226:cmChg xmlns:pc226="http://schemas.microsoft.com/office/powerpoint/2022/06/main/command" chg="add">
              <pc226:chgData name="Dang Manh Cuong 20214949" userId="S::cuong.dm214949@sis.hust.edu.vn::e22bdf10-161b-4a88-8e4e-9aa7e12266eb" providerId="AD" clId="Web-{5D76C64E-ECEC-4AA1-97F2-05276B7CA9B8}" dt="2023-04-22T15:31:49.163" v="4"/>
              <pc2:cmMkLst xmlns:pc2="http://schemas.microsoft.com/office/powerpoint/2019/9/main/command">
                <pc:docMk/>
                <pc:sldMk cId="1760297065" sldId="256"/>
                <pc2:cmMk id="{A1AB5FA4-694D-4AC2-869E-F0003051AEE3}"/>
              </pc2:cmMkLst>
            </pc226:cmChg>
            <pc226:cmChg xmlns:pc226="http://schemas.microsoft.com/office/powerpoint/2022/06/main/command" chg="add">
              <pc226:chgData name="Dang Manh Cuong 20214949" userId="S::cuong.dm214949@sis.hust.edu.vn::e22bdf10-161b-4a88-8e4e-9aa7e12266eb" providerId="AD" clId="Web-{5D76C64E-ECEC-4AA1-97F2-05276B7CA9B8}" dt="2023-04-22T15:31:03.989" v="2"/>
              <pc2:cmMkLst xmlns:pc2="http://schemas.microsoft.com/office/powerpoint/2019/9/main/command">
                <pc:docMk/>
                <pc:sldMk cId="1760297065" sldId="256"/>
                <pc2:cmMk id="{F1BB05D1-AC04-4E44-9284-EB7DEDFF223C}"/>
              </pc2:cmMkLst>
            </pc226:cmChg>
          </p:ext>
        </pc:extLst>
      </pc:sldChg>
      <pc:sldChg chg="addCm">
        <pc:chgData name="Dang Manh Cuong 20214949" userId="S::cuong.dm214949@sis.hust.edu.vn::e22bdf10-161b-4a88-8e4e-9aa7e12266eb" providerId="AD" clId="Web-{5D76C64E-ECEC-4AA1-97F2-05276B7CA9B8}" dt="2023-04-22T15:30:26.972" v="1"/>
        <pc:sldMkLst>
          <pc:docMk/>
          <pc:sldMk cId="2278751660" sldId="295"/>
        </pc:sldMkLst>
        <pc:extLst>
          <p:ext xmlns:p="http://schemas.openxmlformats.org/presentationml/2006/main" uri="{D6D511B9-2390-475A-947B-AFAB55BFBCF1}">
            <pc226:cmChg xmlns:pc226="http://schemas.microsoft.com/office/powerpoint/2022/06/main/command" chg="add">
              <pc226:chgData name="Dang Manh Cuong 20214949" userId="S::cuong.dm214949@sis.hust.edu.vn::e22bdf10-161b-4a88-8e4e-9aa7e12266eb" providerId="AD" clId="Web-{5D76C64E-ECEC-4AA1-97F2-05276B7CA9B8}" dt="2023-04-22T15:30:26.972" v="1"/>
              <pc2:cmMkLst xmlns:pc2="http://schemas.microsoft.com/office/powerpoint/2019/9/main/command">
                <pc:docMk/>
                <pc:sldMk cId="2278751660" sldId="295"/>
                <pc2:cmMk id="{F9BF135C-8E3F-4519-9E75-6A174F74422C}"/>
              </pc2:cmMkLst>
            </pc226:cmChg>
          </p:ext>
        </pc:extLst>
      </pc:sldChg>
    </pc:docChg>
  </pc:docChgLst>
</pc:chgInfo>
</file>

<file path=ppt/comments/modernComment_100_68EC0069.xml><?xml version="1.0" encoding="utf-8"?>
<p188:cmLst xmlns:a="http://schemas.openxmlformats.org/drawingml/2006/main" xmlns:r="http://schemas.openxmlformats.org/officeDocument/2006/relationships" xmlns:p188="http://schemas.microsoft.com/office/powerpoint/2018/8/main">
  <p188:cm id="{F1BB05D1-AC04-4E44-9284-EB7DEDFF223C}" authorId="{A8CE9BAC-1C54-13A4-3897-8F5954D0237B}" created="2023-04-22T15:31:03.989">
    <pc:sldMkLst xmlns:pc="http://schemas.microsoft.com/office/powerpoint/2013/main/command">
      <pc:docMk/>
      <pc:sldMk cId="1760297065" sldId="256"/>
    </pc:sldMkLst>
    <p188:txBody>
      <a:bodyPr/>
      <a:lstStyle/>
      <a:p>
        <a:r>
          <a:rPr lang="en-US"/>
          <a:t>không ổn</a:t>
        </a:r>
      </a:p>
    </p188:txBody>
  </p188:cm>
  <p188:cm id="{A17B0560-B399-45EF-8442-43D03F82A438}" authorId="{A8CE9BAC-1C54-13A4-3897-8F5954D0237B}" created="2023-04-22T15:31:30.787">
    <ac:deMkLst xmlns:ac="http://schemas.microsoft.com/office/drawing/2013/main/command">
      <pc:docMk xmlns:pc="http://schemas.microsoft.com/office/powerpoint/2013/main/command"/>
      <pc:sldMk xmlns:pc="http://schemas.microsoft.com/office/powerpoint/2013/main/command" cId="1760297065" sldId="256"/>
      <ac:spMk id="12" creationId="{00000000-0000-0000-0000-000000000000}"/>
    </ac:deMkLst>
    <p188:txBody>
      <a:bodyPr/>
      <a:lstStyle/>
      <a:p>
        <a:r>
          <a:rPr lang="en-US"/>
          <a:t> tôi thấy xài arial cho cái design này k ổn chút nào</a:t>
        </a:r>
      </a:p>
    </p188:txBody>
  </p188:cm>
  <p188:cm id="{A1AB5FA4-694D-4AC2-869E-F0003051AEE3}" authorId="{A8CE9BAC-1C54-13A4-3897-8F5954D0237B}" created="2023-04-22T15:31:49.163">
    <ac:deMkLst xmlns:ac="http://schemas.microsoft.com/office/drawing/2013/main/command">
      <pc:docMk xmlns:pc="http://schemas.microsoft.com/office/powerpoint/2013/main/command"/>
      <pc:sldMk xmlns:pc="http://schemas.microsoft.com/office/powerpoint/2013/main/command" cId="1760297065" sldId="256"/>
      <ac:spMk id="12" creationId="{00000000-0000-0000-0000-000000000000}"/>
    </ac:deMkLst>
    <p188:txBody>
      <a:bodyPr/>
      <a:lstStyle/>
      <a:p>
        <a:r>
          <a:rPr lang="en-US"/>
          <a:t>vs lại là k sa đà giới thiệu tên r ý nghĩa của slogan nhóm</a:t>
        </a:r>
      </a:p>
    </p188:txBody>
  </p188:cm>
</p188:cmLst>
</file>

<file path=ppt/comments/modernComment_127_87D2FDAC.xml><?xml version="1.0" encoding="utf-8"?>
<p188:cmLst xmlns:a="http://schemas.openxmlformats.org/drawingml/2006/main" xmlns:r="http://schemas.openxmlformats.org/officeDocument/2006/relationships" xmlns:p188="http://schemas.microsoft.com/office/powerpoint/2018/8/main">
  <p188:cm id="{F9BF135C-8E3F-4519-9E75-6A174F74422C}" authorId="{A8CE9BAC-1C54-13A4-3897-8F5954D0237B}" created="2023-04-22T15:30:26.972">
    <pc:sldMkLst xmlns:pc="http://schemas.microsoft.com/office/powerpoint/2013/main/command">
      <pc:docMk/>
      <pc:sldMk cId="2278751660" sldId="295"/>
    </pc:sldMkLst>
    <p188:txBody>
      <a:bodyPr/>
      <a:lstStyle/>
      <a:p>
        <a:r>
          <a:rPr lang="en-US"/>
          <a:t>nên giới thiệu chủ đề trc rồi ms giới thiệu thành viên?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77788-7E83-46FA-AD63-5FEC81E052A6}" type="datetimeFigureOut">
              <a:rPr lang="zh-CN" altLang="en-US" smtClean="0"/>
              <a:t>2023/4/22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0F3E-62B4-489C-A384-86229AF31245}" type="slidenum">
              <a:rPr lang="zh-CN" altLang="en-US" smtClean="0"/>
              <a:t>‹#›</a:t>
            </a:fld>
            <a:endParaRPr lang="zh-CN" altLang="en-US"/>
          </a:p>
        </p:txBody>
      </p:sp>
    </p:spTree>
    <p:extLst>
      <p:ext uri="{BB962C8B-B14F-4D97-AF65-F5344CB8AC3E}">
        <p14:creationId xmlns:p14="http://schemas.microsoft.com/office/powerpoint/2010/main" val="218631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a:t>
            </a:fld>
            <a:endParaRPr lang="zh-CN" altLang="en-US"/>
          </a:p>
        </p:txBody>
      </p:sp>
    </p:spTree>
    <p:extLst>
      <p:ext uri="{BB962C8B-B14F-4D97-AF65-F5344CB8AC3E}">
        <p14:creationId xmlns:p14="http://schemas.microsoft.com/office/powerpoint/2010/main" val="360168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10</a:t>
            </a:fld>
            <a:endParaRPr lang="zh-CN" altLang="en-US"/>
          </a:p>
        </p:txBody>
      </p:sp>
    </p:spTree>
    <p:extLst>
      <p:ext uri="{BB962C8B-B14F-4D97-AF65-F5344CB8AC3E}">
        <p14:creationId xmlns:p14="http://schemas.microsoft.com/office/powerpoint/2010/main" val="337301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11</a:t>
            </a:fld>
            <a:endParaRPr lang="zh-CN" altLang="en-US"/>
          </a:p>
        </p:txBody>
      </p:sp>
    </p:spTree>
    <p:extLst>
      <p:ext uri="{BB962C8B-B14F-4D97-AF65-F5344CB8AC3E}">
        <p14:creationId xmlns:p14="http://schemas.microsoft.com/office/powerpoint/2010/main" val="196311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12</a:t>
            </a:fld>
            <a:endParaRPr lang="zh-CN" altLang="en-US"/>
          </a:p>
        </p:txBody>
      </p:sp>
    </p:spTree>
    <p:extLst>
      <p:ext uri="{BB962C8B-B14F-4D97-AF65-F5344CB8AC3E}">
        <p14:creationId xmlns:p14="http://schemas.microsoft.com/office/powerpoint/2010/main" val="140421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13</a:t>
            </a:fld>
            <a:endParaRPr lang="zh-CN" altLang="en-US"/>
          </a:p>
        </p:txBody>
      </p:sp>
    </p:spTree>
    <p:extLst>
      <p:ext uri="{BB962C8B-B14F-4D97-AF65-F5344CB8AC3E}">
        <p14:creationId xmlns:p14="http://schemas.microsoft.com/office/powerpoint/2010/main" val="371168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14</a:t>
            </a:fld>
            <a:endParaRPr lang="zh-CN" altLang="en-US"/>
          </a:p>
        </p:txBody>
      </p:sp>
    </p:spTree>
    <p:extLst>
      <p:ext uri="{BB962C8B-B14F-4D97-AF65-F5344CB8AC3E}">
        <p14:creationId xmlns:p14="http://schemas.microsoft.com/office/powerpoint/2010/main" val="1978520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15</a:t>
            </a:fld>
            <a:endParaRPr lang="zh-CN" altLang="en-US"/>
          </a:p>
        </p:txBody>
      </p:sp>
    </p:spTree>
    <p:extLst>
      <p:ext uri="{BB962C8B-B14F-4D97-AF65-F5344CB8AC3E}">
        <p14:creationId xmlns:p14="http://schemas.microsoft.com/office/powerpoint/2010/main" val="94224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16</a:t>
            </a:fld>
            <a:endParaRPr lang="zh-CN" altLang="en-US"/>
          </a:p>
        </p:txBody>
      </p:sp>
    </p:spTree>
    <p:extLst>
      <p:ext uri="{BB962C8B-B14F-4D97-AF65-F5344CB8AC3E}">
        <p14:creationId xmlns:p14="http://schemas.microsoft.com/office/powerpoint/2010/main" val="213595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17</a:t>
            </a:fld>
            <a:endParaRPr lang="zh-CN" altLang="en-US"/>
          </a:p>
        </p:txBody>
      </p:sp>
    </p:spTree>
    <p:extLst>
      <p:ext uri="{BB962C8B-B14F-4D97-AF65-F5344CB8AC3E}">
        <p14:creationId xmlns:p14="http://schemas.microsoft.com/office/powerpoint/2010/main" val="380141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18</a:t>
            </a:fld>
            <a:endParaRPr lang="zh-CN" altLang="en-US"/>
          </a:p>
        </p:txBody>
      </p:sp>
    </p:spTree>
    <p:extLst>
      <p:ext uri="{BB962C8B-B14F-4D97-AF65-F5344CB8AC3E}">
        <p14:creationId xmlns:p14="http://schemas.microsoft.com/office/powerpoint/2010/main" val="1614603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19</a:t>
            </a:fld>
            <a:endParaRPr lang="zh-CN" altLang="en-US"/>
          </a:p>
        </p:txBody>
      </p:sp>
    </p:spTree>
    <p:extLst>
      <p:ext uri="{BB962C8B-B14F-4D97-AF65-F5344CB8AC3E}">
        <p14:creationId xmlns:p14="http://schemas.microsoft.com/office/powerpoint/2010/main" val="78686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a:t>
            </a:fld>
            <a:endParaRPr lang="zh-CN" altLang="en-US"/>
          </a:p>
        </p:txBody>
      </p:sp>
    </p:spTree>
    <p:extLst>
      <p:ext uri="{BB962C8B-B14F-4D97-AF65-F5344CB8AC3E}">
        <p14:creationId xmlns:p14="http://schemas.microsoft.com/office/powerpoint/2010/main" val="3609591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20</a:t>
            </a:fld>
            <a:endParaRPr lang="zh-CN" altLang="en-US"/>
          </a:p>
        </p:txBody>
      </p:sp>
    </p:spTree>
    <p:extLst>
      <p:ext uri="{BB962C8B-B14F-4D97-AF65-F5344CB8AC3E}">
        <p14:creationId xmlns:p14="http://schemas.microsoft.com/office/powerpoint/2010/main" val="184384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21</a:t>
            </a:fld>
            <a:endParaRPr lang="zh-CN" altLang="en-US"/>
          </a:p>
        </p:txBody>
      </p:sp>
    </p:spTree>
    <p:extLst>
      <p:ext uri="{BB962C8B-B14F-4D97-AF65-F5344CB8AC3E}">
        <p14:creationId xmlns:p14="http://schemas.microsoft.com/office/powerpoint/2010/main" val="2590879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22</a:t>
            </a:fld>
            <a:endParaRPr lang="zh-CN" altLang="en-US"/>
          </a:p>
        </p:txBody>
      </p:sp>
    </p:spTree>
    <p:extLst>
      <p:ext uri="{BB962C8B-B14F-4D97-AF65-F5344CB8AC3E}">
        <p14:creationId xmlns:p14="http://schemas.microsoft.com/office/powerpoint/2010/main" val="4035988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23</a:t>
            </a:fld>
            <a:endParaRPr lang="zh-CN" altLang="en-US"/>
          </a:p>
        </p:txBody>
      </p:sp>
    </p:spTree>
    <p:extLst>
      <p:ext uri="{BB962C8B-B14F-4D97-AF65-F5344CB8AC3E}">
        <p14:creationId xmlns:p14="http://schemas.microsoft.com/office/powerpoint/2010/main" val="225209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24</a:t>
            </a:fld>
            <a:endParaRPr lang="zh-CN" altLang="en-US"/>
          </a:p>
        </p:txBody>
      </p:sp>
    </p:spTree>
    <p:extLst>
      <p:ext uri="{BB962C8B-B14F-4D97-AF65-F5344CB8AC3E}">
        <p14:creationId xmlns:p14="http://schemas.microsoft.com/office/powerpoint/2010/main" val="608632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25</a:t>
            </a:fld>
            <a:endParaRPr lang="zh-CN" altLang="en-US"/>
          </a:p>
        </p:txBody>
      </p:sp>
    </p:spTree>
    <p:extLst>
      <p:ext uri="{BB962C8B-B14F-4D97-AF65-F5344CB8AC3E}">
        <p14:creationId xmlns:p14="http://schemas.microsoft.com/office/powerpoint/2010/main" val="3428746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26</a:t>
            </a:fld>
            <a:endParaRPr lang="zh-CN" altLang="en-US"/>
          </a:p>
        </p:txBody>
      </p:sp>
    </p:spTree>
    <p:extLst>
      <p:ext uri="{BB962C8B-B14F-4D97-AF65-F5344CB8AC3E}">
        <p14:creationId xmlns:p14="http://schemas.microsoft.com/office/powerpoint/2010/main" val="730782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27</a:t>
            </a:fld>
            <a:endParaRPr lang="zh-CN" altLang="en-US"/>
          </a:p>
        </p:txBody>
      </p:sp>
    </p:spTree>
    <p:extLst>
      <p:ext uri="{BB962C8B-B14F-4D97-AF65-F5344CB8AC3E}">
        <p14:creationId xmlns:p14="http://schemas.microsoft.com/office/powerpoint/2010/main" val="2263088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28</a:t>
            </a:fld>
            <a:endParaRPr lang="zh-CN" altLang="en-US"/>
          </a:p>
        </p:txBody>
      </p:sp>
    </p:spTree>
    <p:extLst>
      <p:ext uri="{BB962C8B-B14F-4D97-AF65-F5344CB8AC3E}">
        <p14:creationId xmlns:p14="http://schemas.microsoft.com/office/powerpoint/2010/main" val="3278768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29</a:t>
            </a:fld>
            <a:endParaRPr lang="zh-CN" altLang="en-US"/>
          </a:p>
        </p:txBody>
      </p:sp>
    </p:spTree>
    <p:extLst>
      <p:ext uri="{BB962C8B-B14F-4D97-AF65-F5344CB8AC3E}">
        <p14:creationId xmlns:p14="http://schemas.microsoft.com/office/powerpoint/2010/main" val="163716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a:t>
            </a:fld>
            <a:endParaRPr lang="zh-CN" altLang="en-US"/>
          </a:p>
        </p:txBody>
      </p:sp>
    </p:spTree>
    <p:extLst>
      <p:ext uri="{BB962C8B-B14F-4D97-AF65-F5344CB8AC3E}">
        <p14:creationId xmlns:p14="http://schemas.microsoft.com/office/powerpoint/2010/main" val="3796104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30</a:t>
            </a:fld>
            <a:endParaRPr lang="zh-CN" altLang="en-US"/>
          </a:p>
        </p:txBody>
      </p:sp>
    </p:spTree>
    <p:extLst>
      <p:ext uri="{BB962C8B-B14F-4D97-AF65-F5344CB8AC3E}">
        <p14:creationId xmlns:p14="http://schemas.microsoft.com/office/powerpoint/2010/main" val="257268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31</a:t>
            </a:fld>
            <a:endParaRPr lang="zh-CN" altLang="en-US"/>
          </a:p>
        </p:txBody>
      </p:sp>
    </p:spTree>
    <p:extLst>
      <p:ext uri="{BB962C8B-B14F-4D97-AF65-F5344CB8AC3E}">
        <p14:creationId xmlns:p14="http://schemas.microsoft.com/office/powerpoint/2010/main" val="381644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4</a:t>
            </a:fld>
            <a:endParaRPr lang="zh-CN" altLang="en-US"/>
          </a:p>
        </p:txBody>
      </p:sp>
    </p:spTree>
    <p:extLst>
      <p:ext uri="{BB962C8B-B14F-4D97-AF65-F5344CB8AC3E}">
        <p14:creationId xmlns:p14="http://schemas.microsoft.com/office/powerpoint/2010/main" val="279636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5</a:t>
            </a:fld>
            <a:endParaRPr lang="zh-CN" altLang="en-US"/>
          </a:p>
        </p:txBody>
      </p:sp>
    </p:spTree>
    <p:extLst>
      <p:ext uri="{BB962C8B-B14F-4D97-AF65-F5344CB8AC3E}">
        <p14:creationId xmlns:p14="http://schemas.microsoft.com/office/powerpoint/2010/main" val="406451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6</a:t>
            </a:fld>
            <a:endParaRPr lang="zh-CN" altLang="en-US"/>
          </a:p>
        </p:txBody>
      </p:sp>
    </p:spTree>
    <p:extLst>
      <p:ext uri="{BB962C8B-B14F-4D97-AF65-F5344CB8AC3E}">
        <p14:creationId xmlns:p14="http://schemas.microsoft.com/office/powerpoint/2010/main" val="55201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7</a:t>
            </a:fld>
            <a:endParaRPr lang="zh-CN" altLang="en-US"/>
          </a:p>
        </p:txBody>
      </p:sp>
    </p:spTree>
    <p:extLst>
      <p:ext uri="{BB962C8B-B14F-4D97-AF65-F5344CB8AC3E}">
        <p14:creationId xmlns:p14="http://schemas.microsoft.com/office/powerpoint/2010/main" val="381265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8</a:t>
            </a:fld>
            <a:endParaRPr lang="zh-CN" altLang="en-US"/>
          </a:p>
        </p:txBody>
      </p:sp>
    </p:spTree>
    <p:extLst>
      <p:ext uri="{BB962C8B-B14F-4D97-AF65-F5344CB8AC3E}">
        <p14:creationId xmlns:p14="http://schemas.microsoft.com/office/powerpoint/2010/main" val="84052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9</a:t>
            </a:fld>
            <a:endParaRPr lang="zh-CN" altLang="en-US"/>
          </a:p>
        </p:txBody>
      </p:sp>
    </p:spTree>
    <p:extLst>
      <p:ext uri="{BB962C8B-B14F-4D97-AF65-F5344CB8AC3E}">
        <p14:creationId xmlns:p14="http://schemas.microsoft.com/office/powerpoint/2010/main" val="87577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6022651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51830801"/>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2053397"/>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2023/4/22</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6540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2023/4/22</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10863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5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92826236"/>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70600750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7048102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
        <p:nvSpPr>
          <p:cNvPr id="11" name="TextBox 10"/>
          <p:cNvSpPr txBox="1"/>
          <p:nvPr userDrawn="1"/>
        </p:nvSpPr>
        <p:spPr>
          <a:xfrm>
            <a:off x="2032396" y="6425536"/>
            <a:ext cx="1800200" cy="127151"/>
          </a:xfrm>
          <a:prstGeom prst="rect">
            <a:avLst/>
          </a:prstGeom>
          <a:noFill/>
        </p:spPr>
        <p:txBody>
          <a:bodyPr wrap="square" rtlCol="0">
            <a:spAutoFit/>
          </a:bodyPr>
          <a:lstStyle/>
          <a:p>
            <a:pPr marL="0" marR="0" lvl="0" indent="0" defTabSz="914377" eaLnBrk="1" fontAlgn="auto" latinLnBrk="0" hangingPunct="1">
              <a:lnSpc>
                <a:spcPct val="200000"/>
              </a:lnSpc>
              <a:spcBef>
                <a:spcPts val="0"/>
              </a:spcBef>
              <a:spcAft>
                <a:spcPts val="0"/>
              </a:spcAft>
              <a:buClrTx/>
              <a:buSzTx/>
              <a:buFontTx/>
              <a:buNone/>
              <a:tabLst/>
              <a:defRPr/>
            </a:pPr>
            <a:r>
              <a:rPr kumimoji="0" lang="en-US" altLang="zh-CN" sz="133" b="0" i="0" u="none" strike="noStrike" kern="0" cap="none" spc="0" normalizeH="0" baseline="0" noProof="0">
                <a:ln>
                  <a:noFill/>
                </a:ln>
                <a:solidFill>
                  <a:prstClr val="black"/>
                </a:solidFill>
                <a:effectLst/>
                <a:uLnTx/>
                <a:uFillTx/>
                <a:hlinkClick r:id="rId2"/>
              </a:rPr>
              <a:t>PPT</a:t>
            </a:r>
            <a:r>
              <a:rPr kumimoji="0" lang="zh-CN" altLang="en-US" sz="133" b="0" i="0" u="none" strike="noStrike" kern="0" cap="none" spc="0" normalizeH="0" baseline="0" noProof="0">
                <a:ln>
                  <a:noFill/>
                </a:ln>
                <a:solidFill>
                  <a:prstClr val="black"/>
                </a:solidFill>
                <a:effectLst/>
                <a:uLnTx/>
                <a:uFillTx/>
                <a:hlinkClick r:id="rId2"/>
              </a:rPr>
              <a:t>模板</a:t>
            </a:r>
            <a:r>
              <a:rPr kumimoji="0" lang="zh-CN" altLang="en-US" sz="133" b="0" i="0" u="none" strike="noStrike" kern="0" cap="none" spc="0" normalizeH="0" baseline="0" noProof="0">
                <a:ln>
                  <a:noFill/>
                </a:ln>
                <a:solidFill>
                  <a:prstClr val="black"/>
                </a:solidFill>
                <a:effectLst/>
                <a:uLnTx/>
                <a:uFillTx/>
              </a:rPr>
              <a:t> </a:t>
            </a:r>
            <a:r>
              <a:rPr kumimoji="0" lang="en-US" altLang="zh-CN" sz="133" b="0" i="0" u="none" strike="noStrike" kern="0" cap="none" spc="0" normalizeH="0" baseline="0" noProof="0">
                <a:ln>
                  <a:noFill/>
                </a:ln>
                <a:solidFill>
                  <a:prstClr val="black"/>
                </a:solidFill>
                <a:effectLst/>
                <a:uLnTx/>
                <a:uFillTx/>
              </a:rPr>
              <a:t>http://www.1ppt.com/moban/</a:t>
            </a:r>
            <a:r>
              <a:rPr kumimoji="0" lang="zh-CN" altLang="en-US" sz="133" b="0" i="0" u="none" strike="noStrike" kern="0" cap="none" spc="0" normalizeH="0" baseline="0" noProof="0">
                <a:ln>
                  <a:noFill/>
                </a:ln>
                <a:solidFill>
                  <a:prstClr val="black"/>
                </a:solidFill>
                <a:effectLst/>
                <a:uLnTx/>
                <a:uFillTx/>
              </a:rPr>
              <a:t> </a:t>
            </a:r>
            <a:endParaRPr kumimoji="0" lang="en-US" altLang="zh-CN" sz="133"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82683055"/>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1867005742"/>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699233021"/>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19525909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2023/4/22</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401658058"/>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28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8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68EC0069.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microsoft.com/office/2018/10/relationships/comments" Target="../comments/modernComment_127_87D2FDAC.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56790" y="947478"/>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4494962" y="5276431"/>
            <a:ext cx="2883877" cy="750694"/>
            <a:chOff x="4494961" y="5276431"/>
            <a:chExt cx="2883877" cy="750694"/>
          </a:xfrm>
        </p:grpSpPr>
        <p:sp>
          <p:nvSpPr>
            <p:cNvPr id="6" name="矩形 5"/>
            <p:cNvSpPr/>
            <p:nvPr/>
          </p:nvSpPr>
          <p:spPr>
            <a:xfrm>
              <a:off x="4494961" y="5276431"/>
              <a:ext cx="2883877" cy="750694"/>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625698" y="5426387"/>
              <a:ext cx="184731" cy="461665"/>
            </a:xfrm>
            <a:prstGeom prst="rect">
              <a:avLst/>
            </a:prstGeom>
            <a:noFill/>
          </p:spPr>
          <p:txBody>
            <a:bodyPr wrap="none" rtlCol="0">
              <a:spAutoFit/>
            </a:bodyPr>
            <a:lstStyle/>
            <a:p>
              <a:endParaRPr lang="zh-CN" altLang="en-US" sz="2400" b="1">
                <a:solidFill>
                  <a:schemeClr val="tx1">
                    <a:lumMod val="85000"/>
                    <a:lumOff val="15000"/>
                  </a:schemeClr>
                </a:solidFill>
                <a:cs typeface="+mn-ea"/>
                <a:sym typeface="+mn-lt"/>
              </a:endParaRPr>
            </a:p>
          </p:txBody>
        </p:sp>
      </p:grpSp>
      <p:sp>
        <p:nvSpPr>
          <p:cNvPr id="7" name="文本框 6"/>
          <p:cNvSpPr txBox="1"/>
          <p:nvPr/>
        </p:nvSpPr>
        <p:spPr>
          <a:xfrm>
            <a:off x="4625699" y="1627578"/>
            <a:ext cx="2693366" cy="1569660"/>
          </a:xfrm>
          <a:prstGeom prst="rect">
            <a:avLst/>
          </a:prstGeom>
          <a:noFill/>
        </p:spPr>
        <p:txBody>
          <a:bodyPr wrap="none" rtlCol="0">
            <a:spAutoFit/>
          </a:bodyPr>
          <a:lstStyle/>
          <a:p>
            <a:pPr algn="ctr"/>
            <a:r>
              <a:rPr lang="en-US" altLang="zh-CN" sz="9600"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SBA</a:t>
            </a:r>
            <a:endParaRPr lang="zh-CN" altLang="en-US" sz="9600"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2046510" y="1204202"/>
            <a:ext cx="7780768" cy="461665"/>
          </a:xfrm>
          <a:prstGeom prst="rect">
            <a:avLst/>
          </a:prstGeom>
          <a:noFill/>
        </p:spPr>
        <p:txBody>
          <a:bodyPr wrap="square" rtlCol="0">
            <a:spAutoFit/>
          </a:bodyPr>
          <a:lstStyle/>
          <a:p>
            <a:pPr algn="ctr"/>
            <a:r>
              <a:rPr lang="en-US" altLang="zh-CN" sz="2400" b="1" err="1">
                <a:solidFill>
                  <a:srgbClr val="FE6835"/>
                </a:solidFill>
                <a:latin typeface="Arial" panose="020B0604020202020204" pitchFamily="34" charset="0"/>
                <a:cs typeface="Arial" panose="020B0604020202020204" pitchFamily="34" charset="0"/>
                <a:sym typeface="+mn-lt"/>
              </a:rPr>
              <a:t>Tâm</a:t>
            </a:r>
            <a:r>
              <a:rPr lang="en-US" altLang="zh-CN" sz="2400" b="1">
                <a:solidFill>
                  <a:srgbClr val="FE6835"/>
                </a:solidFill>
                <a:latin typeface="Arial" panose="020B0604020202020204" pitchFamily="34" charset="0"/>
                <a:cs typeface="Arial" panose="020B0604020202020204" pitchFamily="34" charset="0"/>
                <a:sym typeface="+mn-lt"/>
              </a:rPr>
              <a:t> </a:t>
            </a:r>
            <a:r>
              <a:rPr lang="en-US" altLang="zh-CN" sz="2400" b="1" err="1">
                <a:solidFill>
                  <a:srgbClr val="FE6835"/>
                </a:solidFill>
                <a:latin typeface="Arial" panose="020B0604020202020204" pitchFamily="34" charset="0"/>
                <a:cs typeface="Arial" panose="020B0604020202020204" pitchFamily="34" charset="0"/>
                <a:sym typeface="+mn-lt"/>
              </a:rPr>
              <a:t>lý</a:t>
            </a:r>
            <a:r>
              <a:rPr lang="en-US" altLang="zh-CN" sz="2400" b="1">
                <a:solidFill>
                  <a:srgbClr val="FE6835"/>
                </a:solidFill>
                <a:latin typeface="Arial" panose="020B0604020202020204" pitchFamily="34" charset="0"/>
                <a:cs typeface="Arial" panose="020B0604020202020204" pitchFamily="34" charset="0"/>
                <a:sym typeface="+mn-lt"/>
              </a:rPr>
              <a:t> </a:t>
            </a:r>
            <a:r>
              <a:rPr lang="en-US" altLang="zh-CN" sz="2400" b="1" err="1">
                <a:solidFill>
                  <a:srgbClr val="FE6835"/>
                </a:solidFill>
                <a:latin typeface="Arial" panose="020B0604020202020204" pitchFamily="34" charset="0"/>
                <a:cs typeface="Arial" panose="020B0604020202020204" pitchFamily="34" charset="0"/>
                <a:sym typeface="+mn-lt"/>
              </a:rPr>
              <a:t>học</a:t>
            </a:r>
            <a:r>
              <a:rPr lang="en-US" altLang="zh-CN" sz="2400" b="1">
                <a:solidFill>
                  <a:srgbClr val="FE6835"/>
                </a:solidFill>
                <a:latin typeface="Arial" panose="020B0604020202020204" pitchFamily="34" charset="0"/>
                <a:cs typeface="Arial" panose="020B0604020202020204" pitchFamily="34" charset="0"/>
                <a:sym typeface="+mn-lt"/>
              </a:rPr>
              <a:t> </a:t>
            </a:r>
            <a:r>
              <a:rPr lang="en-US" altLang="zh-CN" sz="2400" b="1" err="1">
                <a:solidFill>
                  <a:srgbClr val="FE6835"/>
                </a:solidFill>
                <a:latin typeface="Arial" panose="020B0604020202020204" pitchFamily="34" charset="0"/>
                <a:cs typeface="Arial" panose="020B0604020202020204" pitchFamily="34" charset="0"/>
                <a:sym typeface="+mn-lt"/>
              </a:rPr>
              <a:t>ứng</a:t>
            </a:r>
            <a:r>
              <a:rPr lang="en-US" altLang="zh-CN" sz="2400" b="1">
                <a:solidFill>
                  <a:srgbClr val="FE6835"/>
                </a:solidFill>
                <a:latin typeface="Arial" panose="020B0604020202020204" pitchFamily="34" charset="0"/>
                <a:cs typeface="Arial" panose="020B0604020202020204" pitchFamily="34" charset="0"/>
                <a:sym typeface="+mn-lt"/>
              </a:rPr>
              <a:t> dụng:142893</a:t>
            </a:r>
            <a:endParaRPr lang="zh-CN" altLang="en-US" sz="2400" b="1">
              <a:solidFill>
                <a:srgbClr val="FE6835"/>
              </a:solidFill>
              <a:latin typeface="Arial" panose="020B0604020202020204" pitchFamily="34" charset="0"/>
              <a:cs typeface="Arial" panose="020B0604020202020204" pitchFamily="34" charset="0"/>
              <a:sym typeface="+mn-lt"/>
            </a:endParaRPr>
          </a:p>
        </p:txBody>
      </p:sp>
      <p:grpSp>
        <p:nvGrpSpPr>
          <p:cNvPr id="13" name="组合 12"/>
          <p:cNvGrpSpPr/>
          <p:nvPr/>
        </p:nvGrpSpPr>
        <p:grpSpPr>
          <a:xfrm>
            <a:off x="1467062" y="3061545"/>
            <a:ext cx="7795285" cy="430887"/>
            <a:chOff x="1551926" y="3396112"/>
            <a:chExt cx="7795285" cy="430887"/>
          </a:xfrm>
        </p:grpSpPr>
        <p:sp>
          <p:nvSpPr>
            <p:cNvPr id="10" name="矩形 9"/>
            <p:cNvSpPr/>
            <p:nvPr/>
          </p:nvSpPr>
          <p:spPr>
            <a:xfrm>
              <a:off x="2526584" y="3437853"/>
              <a:ext cx="6820627" cy="347407"/>
            </a:xfrm>
            <a:prstGeom prst="rect">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551926" y="3396112"/>
              <a:ext cx="6685504" cy="430887"/>
            </a:xfrm>
            <a:prstGeom prst="rect">
              <a:avLst/>
            </a:prstGeom>
            <a:noFill/>
          </p:spPr>
          <p:txBody>
            <a:bodyPr wrap="square" rtlCol="0">
              <a:spAutoFit/>
            </a:bodyPr>
            <a:lstStyle/>
            <a:p>
              <a:pPr algn="just"/>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Dám</a:t>
              </a:r>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Mơ</a:t>
              </a:r>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Lớn</a:t>
              </a:r>
              <a:endParaRPr lang="en-US" altLang="zh-CN" sz="2200">
                <a:solidFill>
                  <a:schemeClr val="bg1"/>
                </a:solidFill>
                <a:latin typeface="Arial" panose="020B0604020202020204" pitchFamily="34" charset="0"/>
                <a:cs typeface="Arial" panose="020B0604020202020204" pitchFamily="34" charset="0"/>
                <a:sym typeface="+mn-lt"/>
              </a:endParaRPr>
            </a:p>
          </p:txBody>
        </p:sp>
      </p:grpSp>
      <p:sp>
        <p:nvSpPr>
          <p:cNvPr id="12" name="矩形 11"/>
          <p:cNvSpPr/>
          <p:nvPr/>
        </p:nvSpPr>
        <p:spPr>
          <a:xfrm>
            <a:off x="2299390" y="3590778"/>
            <a:ext cx="6685504" cy="1703030"/>
          </a:xfrm>
          <a:prstGeom prst="rect">
            <a:avLst/>
          </a:prstGeom>
        </p:spPr>
        <p:txBody>
          <a:bodyPr wrap="square">
            <a:spAutoFit/>
          </a:bodyPr>
          <a:lstStyle/>
          <a:p>
            <a:pPr algn="ctr">
              <a:lnSpc>
                <a:spcPct val="150000"/>
              </a:lnSpc>
            </a:pPr>
            <a:r>
              <a:rPr lang="en-US" altLang="zh-CN">
                <a:solidFill>
                  <a:srgbClr val="FE6835"/>
                </a:solidFill>
                <a:latin typeface="Arial" panose="020B0604020202020204" pitchFamily="34" charset="0"/>
                <a:cs typeface="Arial" panose="020B0604020202020204" pitchFamily="34" charset="0"/>
                <a:sym typeface="+mn-lt"/>
              </a:rPr>
              <a:t>Con </a:t>
            </a:r>
            <a:r>
              <a:rPr lang="en-US" altLang="zh-CN" err="1">
                <a:solidFill>
                  <a:srgbClr val="FE6835"/>
                </a:solidFill>
                <a:latin typeface="Arial" panose="020B0604020202020204" pitchFamily="34" charset="0"/>
                <a:cs typeface="Arial" panose="020B0604020202020204" pitchFamily="34" charset="0"/>
                <a:sym typeface="+mn-lt"/>
              </a:rPr>
              <a:t>người</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có</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tầm</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vóc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nhỏ</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bé</a:t>
            </a:r>
            <a:r>
              <a:rPr lang="en-US" altLang="zh-CN">
                <a:solidFill>
                  <a:srgbClr val="FE6835"/>
                </a:solidFill>
                <a:latin typeface="Arial" panose="020B0604020202020204" pitchFamily="34" charset="0"/>
                <a:cs typeface="Arial" panose="020B0604020202020204" pitchFamily="34" charset="0"/>
                <a:sym typeface="+mn-lt"/>
              </a:rPr>
              <a:t> , </a:t>
            </a:r>
            <a:r>
              <a:rPr lang="en-US" altLang="zh-CN" err="1">
                <a:solidFill>
                  <a:srgbClr val="FE6835"/>
                </a:solidFill>
                <a:latin typeface="Arial" panose="020B0604020202020204" pitchFamily="34" charset="0"/>
                <a:cs typeface="Arial" panose="020B0604020202020204" pitchFamily="34" charset="0"/>
                <a:sym typeface="+mn-lt"/>
              </a:rPr>
              <a:t>nhưng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ước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mơ</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không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hề</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nhỏ</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chút</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nào</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Sinh</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viên</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Bách</a:t>
            </a:r>
            <a:r>
              <a:rPr lang="en-US" altLang="zh-CN">
                <a:solidFill>
                  <a:srgbClr val="FE6835"/>
                </a:solidFill>
                <a:latin typeface="Arial" panose="020B0604020202020204" pitchFamily="34" charset="0"/>
                <a:cs typeface="Arial" panose="020B0604020202020204" pitchFamily="34" charset="0"/>
                <a:sym typeface="+mn-lt"/>
              </a:rPr>
              <a:t> Khoa </a:t>
            </a:r>
            <a:r>
              <a:rPr lang="en-US" altLang="zh-CN" err="1">
                <a:solidFill>
                  <a:srgbClr val="FE6835"/>
                </a:solidFill>
                <a:latin typeface="Arial" panose="020B0604020202020204" pitchFamily="34" charset="0"/>
                <a:cs typeface="Arial" panose="020B0604020202020204" pitchFamily="34" charset="0"/>
                <a:sym typeface="+mn-lt"/>
              </a:rPr>
              <a:t>cũng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không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ngoại</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lệ</a:t>
            </a:r>
            <a:r>
              <a:rPr lang="en-US" altLang="zh-CN">
                <a:solidFill>
                  <a:srgbClr val="FE6835"/>
                </a:solidFill>
                <a:latin typeface="Arial" panose="020B0604020202020204" pitchFamily="34" charset="0"/>
                <a:cs typeface="Arial" panose="020B0604020202020204" pitchFamily="34" charset="0"/>
                <a:sym typeface="+mn-lt"/>
              </a:rPr>
              <a:t> - </a:t>
            </a:r>
            <a:r>
              <a:rPr lang="en-US" altLang="zh-CN" err="1">
                <a:solidFill>
                  <a:srgbClr val="FE6835"/>
                </a:solidFill>
                <a:latin typeface="Arial" panose="020B0604020202020204" pitchFamily="34" charset="0"/>
                <a:cs typeface="Arial" panose="020B0604020202020204" pitchFamily="34" charset="0"/>
                <a:sym typeface="+mn-lt"/>
              </a:rPr>
              <a:t>chúng</a:t>
            </a:r>
            <a:r>
              <a:rPr lang="en-US" altLang="zh-CN">
                <a:solidFill>
                  <a:srgbClr val="FE6835"/>
                </a:solidFill>
                <a:latin typeface="Arial" panose="020B0604020202020204" pitchFamily="34" charset="0"/>
                <a:cs typeface="Arial" panose="020B0604020202020204" pitchFamily="34" charset="0"/>
                <a:sym typeface="+mn-lt"/>
              </a:rPr>
              <a:t> ta </a:t>
            </a:r>
            <a:r>
              <a:rPr lang="en-US" altLang="zh-CN" err="1">
                <a:solidFill>
                  <a:srgbClr val="FE6835"/>
                </a:solidFill>
                <a:latin typeface="Arial" panose="020B0604020202020204" pitchFamily="34" charset="0"/>
                <a:cs typeface="Arial" panose="020B0604020202020204" pitchFamily="34" charset="0"/>
                <a:sym typeface="+mn-lt"/>
              </a:rPr>
              <a:t>có</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nhiều</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ước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mơ</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hoài</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bão</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để</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thực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hiện</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trong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tương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lai</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Có</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ước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mơ</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thì</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mới</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có</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động</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lực</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để</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hoàn</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thiện</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bản</a:t>
            </a:r>
            <a:r>
              <a:rPr lang="en-US" altLang="zh-CN">
                <a:solidFill>
                  <a:srgbClr val="FE6835"/>
                </a:solidFill>
                <a:latin typeface="Arial" panose="020B0604020202020204" pitchFamily="34" charset="0"/>
                <a:cs typeface="Arial" panose="020B0604020202020204" pitchFamily="34" charset="0"/>
                <a:sym typeface="+mn-lt"/>
              </a:rPr>
              <a:t> </a:t>
            </a:r>
            <a:r>
              <a:rPr lang="en-US" altLang="zh-CN" err="1">
                <a:solidFill>
                  <a:srgbClr val="FE6835"/>
                </a:solidFill>
                <a:latin typeface="Arial" panose="020B0604020202020204" pitchFamily="34" charset="0"/>
                <a:cs typeface="Arial" panose="020B0604020202020204" pitchFamily="34" charset="0"/>
                <a:sym typeface="+mn-lt"/>
              </a:rPr>
              <a:t>thân</a:t>
            </a:r>
            <a:endParaRPr lang="zh-CN" altLang="en-US">
              <a:solidFill>
                <a:srgbClr val="FE6835"/>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760297065"/>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3.2-Quy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thích</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5" name="矩形 14"/>
          <p:cNvSpPr/>
          <p:nvPr/>
        </p:nvSpPr>
        <p:spPr>
          <a:xfrm>
            <a:off x="2569440" y="2232392"/>
            <a:ext cx="6556661" cy="2343655"/>
          </a:xfrm>
          <a:prstGeom prst="rect">
            <a:avLst/>
          </a:prstGeom>
        </p:spPr>
        <p:txBody>
          <a:bodyPr wrap="square">
            <a:spAutoFit/>
          </a:bodyPr>
          <a:lstStyle/>
          <a:p>
            <a:pPr algn="just" defTabSz="914377">
              <a:lnSpc>
                <a:spcPct val="150000"/>
              </a:lnSpc>
              <a:defRPr/>
            </a:pPr>
            <a:r>
              <a:rPr lang="en-US" sz="2000">
                <a:latin typeface="Arial" panose="020B0604020202020204" pitchFamily="34" charset="0"/>
                <a:cs typeface="Arial" panose="020B0604020202020204" pitchFamily="34" charset="0"/>
              </a:rPr>
              <a:t>Thích </a:t>
            </a:r>
            <a:r>
              <a:rPr lang="en-US" sz="2000" err="1">
                <a:latin typeface="Arial" panose="020B0604020202020204" pitchFamily="34" charset="0"/>
                <a:cs typeface="Arial" panose="020B0604020202020204" pitchFamily="34" charset="0"/>
              </a:rPr>
              <a:t>ứng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khả</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thay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đổi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phù</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hợp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với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cường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Quy </a:t>
            </a:r>
            <a:r>
              <a:rPr lang="en-US" sz="2000" err="1">
                <a:latin typeface="Arial" panose="020B0604020202020204" pitchFamily="34" charset="0"/>
                <a:cs typeface="Arial" panose="020B0604020202020204" pitchFamily="34" charset="0"/>
              </a:rPr>
              <a:t>luật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về</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ứng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gặp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mạnh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gặp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yếu</a:t>
            </a:r>
            <a:r>
              <a:rPr lang="en-US" sz="2000">
                <a:latin typeface="Arial" panose="020B0604020202020204" pitchFamily="34" charset="0"/>
                <a:cs typeface="Arial" panose="020B0604020202020204" pitchFamily="34" charset="0"/>
              </a:rPr>
              <a:t>. </a:t>
            </a:r>
            <a:endParaRPr lang="zh-CN" altLang="en-US" sz="200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463235376"/>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43655"/>
          </a:xfrm>
          <a:prstGeom prst="rect">
            <a:avLst/>
          </a:prstGeom>
        </p:spPr>
        <p:txBody>
          <a:bodyPr wrap="square">
            <a:spAutoFit/>
          </a:bodyPr>
          <a:lstStyle/>
          <a:p>
            <a:pPr algn="just">
              <a:lnSpc>
                <a:spcPct val="150000"/>
              </a:lnSpc>
            </a:pPr>
            <a:r>
              <a:rPr lang="en-US" sz="2000" kern="0">
                <a:effectLst/>
                <a:latin typeface="Arial" panose="020B0604020202020204" pitchFamily="34" charset="0"/>
                <a:ea typeface="Times New Roman" panose="02020603050405020304" pitchFamily="18" charset="0"/>
                <a:cs typeface="Arial" panose="020B0604020202020204" pitchFamily="34" charset="0"/>
              </a:rPr>
              <a:t>Khi </a:t>
            </a:r>
            <a:r>
              <a:rPr lang="en-US" sz="2000" kern="0" err="1">
                <a:effectLst/>
                <a:latin typeface="Arial" panose="020B0604020202020204" pitchFamily="34" charset="0"/>
                <a:ea typeface="Times New Roman" panose="02020603050405020304" pitchFamily="18" charset="0"/>
                <a:cs typeface="Arial" panose="020B0604020202020204" pitchFamily="34" charset="0"/>
              </a:rPr>
              <a:t>đang</a:t>
            </a:r>
            <a:r>
              <a:rPr lang="en-US" sz="2000" kern="0">
                <a:effectLst/>
                <a:latin typeface="Arial" panose="020B0604020202020204" pitchFamily="34" charset="0"/>
                <a:ea typeface="Times New Roman" panose="02020603050405020304" pitchFamily="18" charset="0"/>
                <a:cs typeface="Arial" panose="020B0604020202020204" pitchFamily="34" charset="0"/>
              </a:rPr>
              <a:t> ở </a:t>
            </a:r>
            <a:r>
              <a:rPr lang="en-US" sz="2000" kern="0" err="1">
                <a:effectLst/>
                <a:latin typeface="Arial" panose="020B0604020202020204" pitchFamily="34" charset="0"/>
                <a:ea typeface="Times New Roman" panose="02020603050405020304" pitchFamily="18" charset="0"/>
                <a:cs typeface="Arial" panose="020B0604020202020204" pitchFamily="34" charset="0"/>
              </a:rPr>
              <a:t>ngoài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sân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nắng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cường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độ</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kích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thích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của</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ánh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sáng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mạnh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bước</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vào</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phòng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tối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như</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rạp</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chiếu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phim</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cường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độ</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kích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thích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yếu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thì</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lúc</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mắt</a:t>
            </a:r>
            <a:r>
              <a:rPr lang="en-US" sz="2000" kern="0">
                <a:effectLst/>
                <a:latin typeface="Arial" panose="020B0604020202020204" pitchFamily="34" charset="0"/>
                <a:ea typeface="Times New Roman" panose="02020603050405020304" pitchFamily="18" charset="0"/>
                <a:cs typeface="Arial" panose="020B0604020202020204" pitchFamily="34" charset="0"/>
              </a:rPr>
              <a:t> ta </a:t>
            </a:r>
            <a:r>
              <a:rPr lang="en-US" sz="2000" kern="0" err="1">
                <a:effectLst/>
                <a:latin typeface="Arial" panose="020B0604020202020204" pitchFamily="34" charset="0"/>
                <a:ea typeface="Times New Roman" panose="02020603050405020304" pitchFamily="18" charset="0"/>
                <a:cs typeface="Arial" panose="020B0604020202020204" pitchFamily="34" charset="0"/>
              </a:rPr>
              <a:t>không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thấy</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gì</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Nhưng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chỉ</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khoảng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một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phút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sau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mọi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vật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xung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quanh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bắt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hiện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rõ</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dần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lên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532723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2387" y="629266"/>
            <a:ext cx="9743768" cy="5968180"/>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5" name="矩形 14"/>
          <p:cNvSpPr/>
          <p:nvPr/>
        </p:nvSpPr>
        <p:spPr>
          <a:xfrm>
            <a:off x="2465351" y="2073471"/>
            <a:ext cx="6762703" cy="3274294"/>
          </a:xfrm>
          <a:prstGeom prst="rect">
            <a:avLst/>
          </a:prstGeom>
        </p:spPr>
        <p:txBody>
          <a:bodyPr wrap="square">
            <a:spAutoFit/>
          </a:bodyPr>
          <a:lstStyle/>
          <a:p>
            <a:pPr algn="just" defTabSz="914377">
              <a:lnSpc>
                <a:spcPct val="150000"/>
              </a:lnSpc>
              <a:defRPr/>
            </a:pP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không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tồn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tại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lập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riêng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lẻ</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chúng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qua </a:t>
            </a:r>
            <a:r>
              <a:rPr lang="en-US" sz="2000" err="1">
                <a:latin typeface="Arial" panose="020B0604020202020204" pitchFamily="34" charset="0"/>
                <a:cs typeface="Arial" panose="020B0604020202020204" pitchFamily="34" charset="0"/>
              </a:rPr>
              <a:t>lại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với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nhau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quả</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qua </a:t>
            </a:r>
            <a:r>
              <a:rPr lang="en-US" sz="2000" err="1">
                <a:latin typeface="Arial" panose="020B0604020202020204" pitchFamily="34" charset="0"/>
                <a:cs typeface="Arial" panose="020B0604020202020204" pitchFamily="34" charset="0"/>
              </a:rPr>
              <a:t>lại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thay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đổi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này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dưới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kia.Quy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luật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yếu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lên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quan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này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sẽ</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quan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tích</a:t>
            </a:r>
            <a:r>
              <a:rPr lang="en-US" sz="2000">
                <a:latin typeface="Arial" panose="020B0604020202020204" pitchFamily="34" charset="0"/>
                <a:cs typeface="Arial" panose="020B0604020202020204" pitchFamily="34" charset="0"/>
              </a:rPr>
              <a:t> kia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ngược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lại</a:t>
            </a:r>
            <a:endParaRPr lang="zh-CN" altLang="en-US" sz="200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407915958"/>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2493" y="1183483"/>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5400000">
            <a:off x="2603746" y="2215442"/>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5" name="矩形 14"/>
          <p:cNvSpPr/>
          <p:nvPr/>
        </p:nvSpPr>
        <p:spPr>
          <a:xfrm>
            <a:off x="3181460" y="2039295"/>
            <a:ext cx="4386112" cy="1323439"/>
          </a:xfrm>
          <a:prstGeom prst="rect">
            <a:avLst/>
          </a:prstGeom>
        </p:spPr>
        <p:txBody>
          <a:bodyPr wrap="square">
            <a:spAutoFit/>
          </a:bodyPr>
          <a:lstStyle/>
          <a:p>
            <a:pPr lvl="0" fontAlgn="base"/>
            <a:r>
              <a:rPr lang="en-US" sz="2000" err="1">
                <a:latin typeface="Arial" panose="020B0604020202020204" pitchFamily="34" charset="0"/>
                <a:cs typeface="Arial" panose="020B0604020202020204" pitchFamily="34" charset="0"/>
              </a:rPr>
              <a:t>Ví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dụ</a:t>
            </a:r>
            <a:r>
              <a:rPr lang="en-US" sz="2000">
                <a:latin typeface="Arial" panose="020B0604020202020204" pitchFamily="34" charset="0"/>
                <a:cs typeface="Arial" panose="020B0604020202020204" pitchFamily="34" charset="0"/>
              </a:rPr>
              <a:t> ta </a:t>
            </a:r>
            <a:r>
              <a:rPr lang="en-US" sz="2000" err="1">
                <a:latin typeface="Arial" panose="020B0604020202020204" pitchFamily="34" charset="0"/>
                <a:cs typeface="Arial" panose="020B0604020202020204" pitchFamily="34" charset="0"/>
              </a:rPr>
              <a:t>thường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nói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đói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mờ</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mắt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ăn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thức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ăn</a:t>
            </a:r>
            <a:r>
              <a:rPr lang="en-US" sz="2000">
                <a:latin typeface="Arial" panose="020B0604020202020204" pitchFamily="34" charset="0"/>
                <a:cs typeface="Arial" panose="020B0604020202020204" pitchFamily="34" charset="0"/>
              </a:rPr>
              <a:t> cay </a:t>
            </a:r>
            <a:r>
              <a:rPr lang="en-US" sz="2000" err="1">
                <a:latin typeface="Arial" panose="020B0604020202020204" pitchFamily="34" charset="0"/>
                <a:cs typeface="Arial" panose="020B0604020202020204" pitchFamily="34" charset="0"/>
              </a:rPr>
              <a:t>nồng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tiết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lạnh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thì</a:t>
            </a:r>
            <a:r>
              <a:rPr lang="en-US" sz="2000">
                <a:latin typeface="Arial" panose="020B0604020202020204" pitchFamily="34" charset="0"/>
                <a:cs typeface="Arial" panose="020B0604020202020204" pitchFamily="34" charset="0"/>
              </a:rPr>
              <a:t> con </a:t>
            </a:r>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thấy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ấm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áp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hơn</a:t>
            </a:r>
            <a:r>
              <a:rPr lang="en-US" sz="2000">
                <a:latin typeface="Arial" panose="020B0604020202020204" pitchFamily="34" charset="0"/>
                <a:cs typeface="Arial" panose="020B0604020202020204" pitchFamily="34" charset="0"/>
              </a:rPr>
              <a:t>. </a:t>
            </a: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2052" name="Picture 4" descr="Ăn cay như thế nào để tốt cho sức khỏe?">
            <a:extLst>
              <a:ext uri="{FF2B5EF4-FFF2-40B4-BE49-F238E27FC236}">
                <a16:creationId xmlns:a16="http://schemas.microsoft.com/office/drawing/2014/main" id="{0AFAFF74-14F1-CCB2-3699-01E21982C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77" y="3495267"/>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75622407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II.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Quá</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trình</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en-US" altLang="zh-CN" sz="36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39246413"/>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283303"/>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23200" cy="1833744"/>
            <a:chOff x="2183601" y="2511641"/>
            <a:chExt cx="3202727"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1209" y="3048770"/>
              <a:ext cx="2775119" cy="531583"/>
            </a:xfrm>
            <a:prstGeom prst="rect">
              <a:avLst/>
            </a:prstGeom>
            <a:noFill/>
          </p:spPr>
          <p:txBody>
            <a:bodyPr wrap="square" rtlCol="0">
              <a:spAutoFit/>
            </a:bodyPr>
            <a:lstStyle/>
            <a:p>
              <a:r>
                <a:rPr lang="en-US" altLang="zh-CN" sz="3200" b="1">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zh-CN" altLang="en-US" sz="3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466744" y="1669294"/>
            <a:ext cx="4386112" cy="3787062"/>
          </a:xfrm>
          <a:prstGeom prst="rect">
            <a:avLst/>
          </a:prstGeom>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ri giác là một quá trình tâm lý, có khả năng tập hợp các đặc tính riêng lẻ của sự vật hiện tượng, do các giác quan phản ánh, từ đó chúng ta nhận thức được sự vật và hiện tượng một cách toàn bộ. Phản ánh chính xác và trọn vẹn nhất các thuộc tính bên ngoài của các sự vật, hiện tượng khi có sự tác động trực tiếp vào các giác quan</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9158537" y="5368151"/>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1371440789"/>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3781246" cy="554212"/>
            <a:chOff x="241047" y="605471"/>
            <a:chExt cx="3781246"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215945" cy="553998"/>
            </a:xfrm>
            <a:prstGeom prst="rect">
              <a:avLst/>
            </a:prstGeom>
            <a:noFill/>
          </p:spPr>
          <p:txBody>
            <a:bodyPr wrap="none" rtlCol="0">
              <a:spAutoFit/>
            </a:bodyPr>
            <a:lstStyle/>
            <a:p>
              <a:r>
                <a:rPr lang="en-US" altLang="zh-CN" sz="3000" b="1">
                  <a:solidFill>
                    <a:schemeClr val="tx1">
                      <a:lumMod val="85000"/>
                      <a:lumOff val="15000"/>
                    </a:schemeClr>
                  </a:solidFill>
                  <a:latin typeface="Abadi" panose="020B0604020104020204" pitchFamily="34" charset="0"/>
                  <a:cs typeface="+mn-ea"/>
                  <a:sym typeface="+mn-lt"/>
                </a:rPr>
                <a:t>2.Phân </a:t>
              </a:r>
              <a:r>
                <a:rPr lang="en-US" altLang="zh-CN" sz="3000" b="1" err="1">
                  <a:solidFill>
                    <a:schemeClr val="tx1">
                      <a:lumMod val="85000"/>
                      <a:lumOff val="15000"/>
                    </a:schemeClr>
                  </a:solidFill>
                  <a:latin typeface="Abadi" panose="020B0604020104020204" pitchFamily="34" charset="0"/>
                  <a:cs typeface="+mn-ea"/>
                  <a:sym typeface="+mn-lt"/>
                </a:rPr>
                <a:t>loại</a:t>
              </a:r>
              <a:r>
                <a:rPr lang="en-US" altLang="zh-CN" sz="3000" b="1">
                  <a:solidFill>
                    <a:schemeClr val="tx1">
                      <a:lumMod val="85000"/>
                      <a:lumOff val="15000"/>
                    </a:schemeClr>
                  </a:solidFill>
                  <a:latin typeface="Abadi" panose="020B0604020104020204" pitchFamily="34" charset="0"/>
                  <a:cs typeface="+mn-ea"/>
                  <a:sym typeface="+mn-lt"/>
                </a:rPr>
                <a:t> tri </a:t>
              </a:r>
              <a:r>
                <a:rPr lang="en-US" altLang="zh-CN" sz="3000" b="1" err="1">
                  <a:solidFill>
                    <a:schemeClr val="tx1">
                      <a:lumMod val="85000"/>
                      <a:lumOff val="15000"/>
                    </a:schemeClr>
                  </a:solidFill>
                  <a:latin typeface="Abadi" panose="020B0604020104020204" pitchFamily="34" charset="0"/>
                  <a:cs typeface="+mn-ea"/>
                  <a:sym typeface="+mn-lt"/>
                </a:rPr>
                <a:t>giác</a:t>
              </a:r>
              <a:endParaRPr lang="zh-CN" altLang="en-US" sz="3000" b="1">
                <a:solidFill>
                  <a:schemeClr val="tx1">
                    <a:lumMod val="85000"/>
                    <a:lumOff val="15000"/>
                  </a:schemeClr>
                </a:solidFill>
                <a:latin typeface="Abadi" panose="020B0604020104020204" pitchFamily="34" charset="0"/>
                <a:cs typeface="+mn-ea"/>
                <a:sym typeface="+mn-lt"/>
              </a:endParaRPr>
            </a:p>
          </p:txBody>
        </p:sp>
      </p:grpSp>
      <p:grpSp>
        <p:nvGrpSpPr>
          <p:cNvPr id="10" name="组合 9"/>
          <p:cNvGrpSpPr/>
          <p:nvPr/>
        </p:nvGrpSpPr>
        <p:grpSpPr>
          <a:xfrm>
            <a:off x="6546774" y="1620677"/>
            <a:ext cx="745437" cy="650251"/>
            <a:chOff x="6546773" y="1620677"/>
            <a:chExt cx="745437" cy="650250"/>
          </a:xfrm>
        </p:grpSpPr>
        <p:sp>
          <p:nvSpPr>
            <p:cNvPr id="8" name="椭圆 7"/>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1</a:t>
              </a:r>
              <a:endParaRPr lang="zh-CN" altLang="en-US" sz="2800" b="1">
                <a:solidFill>
                  <a:schemeClr val="tx1">
                    <a:lumMod val="85000"/>
                    <a:lumOff val="15000"/>
                  </a:schemeClr>
                </a:solidFill>
                <a:cs typeface="+mn-ea"/>
                <a:sym typeface="+mn-lt"/>
              </a:endParaRPr>
            </a:p>
          </p:txBody>
        </p:sp>
      </p:grpSp>
      <p:grpSp>
        <p:nvGrpSpPr>
          <p:cNvPr id="11" name="组合 10"/>
          <p:cNvGrpSpPr/>
          <p:nvPr/>
        </p:nvGrpSpPr>
        <p:grpSpPr>
          <a:xfrm>
            <a:off x="6520802" y="3211721"/>
            <a:ext cx="745437" cy="650251"/>
            <a:chOff x="6546773" y="1620677"/>
            <a:chExt cx="745437" cy="650250"/>
          </a:xfrm>
        </p:grpSpPr>
        <p:sp>
          <p:nvSpPr>
            <p:cNvPr id="12" name="椭圆 11"/>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2</a:t>
              </a:r>
              <a:endParaRPr lang="zh-CN" altLang="en-US" sz="2800" b="1">
                <a:solidFill>
                  <a:schemeClr val="tx1">
                    <a:lumMod val="85000"/>
                    <a:lumOff val="15000"/>
                  </a:schemeClr>
                </a:solidFill>
                <a:cs typeface="+mn-ea"/>
                <a:sym typeface="+mn-lt"/>
              </a:endParaRPr>
            </a:p>
          </p:txBody>
        </p:sp>
      </p:grpSp>
      <p:grpSp>
        <p:nvGrpSpPr>
          <p:cNvPr id="14" name="组合 13"/>
          <p:cNvGrpSpPr/>
          <p:nvPr/>
        </p:nvGrpSpPr>
        <p:grpSpPr>
          <a:xfrm>
            <a:off x="6546774" y="4772623"/>
            <a:ext cx="745437" cy="650251"/>
            <a:chOff x="6546773" y="1620677"/>
            <a:chExt cx="745437" cy="650250"/>
          </a:xfrm>
        </p:grpSpPr>
        <p:sp>
          <p:nvSpPr>
            <p:cNvPr id="15" name="椭圆 14"/>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3</a:t>
              </a:r>
              <a:endParaRPr lang="zh-CN" altLang="en-US" sz="2800" b="1">
                <a:solidFill>
                  <a:schemeClr val="tx1">
                    <a:lumMod val="85000"/>
                    <a:lumOff val="15000"/>
                  </a:schemeClr>
                </a:solidFill>
                <a:cs typeface="+mn-ea"/>
                <a:sym typeface="+mn-lt"/>
              </a:endParaRPr>
            </a:p>
          </p:txBody>
        </p:sp>
      </p:grpSp>
      <p:sp>
        <p:nvSpPr>
          <p:cNvPr id="18" name="矩形 17"/>
          <p:cNvSpPr/>
          <p:nvPr/>
        </p:nvSpPr>
        <p:spPr>
          <a:xfrm>
            <a:off x="7349531" y="1637118"/>
            <a:ext cx="2896947"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quan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phân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tích</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7266239" y="3281208"/>
            <a:ext cx="4389343"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vào</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mục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đích</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7373455" y="4822011"/>
            <a:ext cx="3889206"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đối</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1090303" y="2009154"/>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27" name="Picture 26">
            <a:extLst>
              <a:ext uri="{FF2B5EF4-FFF2-40B4-BE49-F238E27FC236}">
                <a16:creationId xmlns:a16="http://schemas.microsoft.com/office/drawing/2014/main" id="{A0C64A6A-A80E-6956-8F10-3ED9646A789F}"/>
              </a:ext>
            </a:extLst>
          </p:cNvPr>
          <p:cNvPicPr>
            <a:picLocks noChangeAspect="1"/>
          </p:cNvPicPr>
          <p:nvPr/>
        </p:nvPicPr>
        <p:blipFill>
          <a:blip r:embed="rId3"/>
          <a:stretch>
            <a:fillRect/>
          </a:stretch>
        </p:blipFill>
        <p:spPr>
          <a:xfrm>
            <a:off x="2414323" y="1800991"/>
            <a:ext cx="3101609" cy="300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85678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6" name="组合 45"/>
          <p:cNvGrpSpPr/>
          <p:nvPr/>
        </p:nvGrpSpPr>
        <p:grpSpPr>
          <a:xfrm>
            <a:off x="241050" y="605473"/>
            <a:ext cx="4520230" cy="554212"/>
            <a:chOff x="241047" y="605471"/>
            <a:chExt cx="4520230"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954929"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2.1.Cơ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quan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phân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tích</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9" name="组合 8"/>
          <p:cNvGrpSpPr/>
          <p:nvPr/>
        </p:nvGrpSpPr>
        <p:grpSpPr>
          <a:xfrm>
            <a:off x="806351" y="1583382"/>
            <a:ext cx="3304493" cy="3826649"/>
            <a:chOff x="1773938" y="1828800"/>
            <a:chExt cx="2859415" cy="4115217"/>
          </a:xfrm>
        </p:grpSpPr>
        <p:sp>
          <p:nvSpPr>
            <p:cNvPr id="7" name="圆角矩形 6"/>
            <p:cNvSpPr/>
            <p:nvPr/>
          </p:nvSpPr>
          <p:spPr>
            <a:xfrm>
              <a:off x="1890330" y="2278043"/>
              <a:ext cx="2743023" cy="3665974"/>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1773938" y="2145322"/>
              <a:ext cx="2743023" cy="3665974"/>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2315485" y="1905000"/>
              <a:ext cx="1812330" cy="633045"/>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4"/>
            <p:cNvSpPr/>
            <p:nvPr/>
          </p:nvSpPr>
          <p:spPr>
            <a:xfrm>
              <a:off x="2239285" y="1828800"/>
              <a:ext cx="1812330" cy="633045"/>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4511962" y="1479850"/>
            <a:ext cx="3070123" cy="3852778"/>
            <a:chOff x="1773938" y="1828800"/>
            <a:chExt cx="2859415" cy="4115217"/>
          </a:xfrm>
        </p:grpSpPr>
        <p:sp>
          <p:nvSpPr>
            <p:cNvPr id="11" name="圆角矩形 10"/>
            <p:cNvSpPr/>
            <p:nvPr/>
          </p:nvSpPr>
          <p:spPr>
            <a:xfrm>
              <a:off x="1890330" y="2278043"/>
              <a:ext cx="2743023" cy="3665974"/>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圆角矩形 11"/>
            <p:cNvSpPr/>
            <p:nvPr/>
          </p:nvSpPr>
          <p:spPr>
            <a:xfrm>
              <a:off x="1773938" y="2145322"/>
              <a:ext cx="2743023" cy="3665974"/>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圆角矩形 12"/>
            <p:cNvSpPr/>
            <p:nvPr/>
          </p:nvSpPr>
          <p:spPr>
            <a:xfrm>
              <a:off x="2315485" y="1905000"/>
              <a:ext cx="1812330" cy="633045"/>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圆角矩形 13"/>
            <p:cNvSpPr/>
            <p:nvPr/>
          </p:nvSpPr>
          <p:spPr>
            <a:xfrm>
              <a:off x="2239285" y="1828800"/>
              <a:ext cx="1812330" cy="633045"/>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8074171" y="1479850"/>
            <a:ext cx="3176969" cy="3807719"/>
            <a:chOff x="1773938" y="1828800"/>
            <a:chExt cx="2859415" cy="4115217"/>
          </a:xfrm>
        </p:grpSpPr>
        <p:sp>
          <p:nvSpPr>
            <p:cNvPr id="16" name="圆角矩形 15"/>
            <p:cNvSpPr/>
            <p:nvPr/>
          </p:nvSpPr>
          <p:spPr>
            <a:xfrm>
              <a:off x="1890330" y="2278043"/>
              <a:ext cx="2743023" cy="3665974"/>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圆角矩形 16"/>
            <p:cNvSpPr/>
            <p:nvPr/>
          </p:nvSpPr>
          <p:spPr>
            <a:xfrm>
              <a:off x="1773938" y="2145322"/>
              <a:ext cx="2743023" cy="3665974"/>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圆角矩形 17"/>
            <p:cNvSpPr/>
            <p:nvPr/>
          </p:nvSpPr>
          <p:spPr>
            <a:xfrm>
              <a:off x="2315485" y="1905000"/>
              <a:ext cx="1812330" cy="633045"/>
            </a:xfrm>
            <a:prstGeom prst="roundRect">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圆角矩形 18"/>
            <p:cNvSpPr/>
            <p:nvPr/>
          </p:nvSpPr>
          <p:spPr>
            <a:xfrm>
              <a:off x="2239285" y="1828800"/>
              <a:ext cx="1812330" cy="633045"/>
            </a:xfrm>
            <a:prstGeom prst="roundRect">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等腰三角形 19"/>
          <p:cNvSpPr/>
          <p:nvPr/>
        </p:nvSpPr>
        <p:spPr>
          <a:xfrm rot="4791972">
            <a:off x="6970161" y="11718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rot="4791972">
            <a:off x="9815306" y="591329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1214014" y="2572849"/>
            <a:ext cx="2508867" cy="2060885"/>
          </a:xfrm>
          <a:prstGeom prst="rect">
            <a:avLst/>
          </a:prstGeom>
        </p:spPr>
        <p:txBody>
          <a:bodyPr wrap="square">
            <a:spAutoFit/>
          </a:bodyPr>
          <a:lstStyle/>
          <a:p>
            <a:pPr algn="just">
              <a:lnSpc>
                <a:spcPct val="150000"/>
              </a:lnSpc>
            </a:pPr>
            <a:r>
              <a:rPr lang="en-US" sz="2200" err="1">
                <a:latin typeface="Arial" panose="020B0604020202020204" pitchFamily="34" charset="0"/>
                <a:cs typeface="Arial" panose="020B0604020202020204" pitchFamily="34" charset="0"/>
              </a:rPr>
              <a:t>Phản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ánh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về</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hình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dạng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màu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sắc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trạng</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thái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của</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sự</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vật</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hiện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tượng</a:t>
            </a:r>
            <a:r>
              <a:rPr lang="en-US" sz="2200">
                <a:latin typeface="Arial" panose="020B0604020202020204" pitchFamily="34" charset="0"/>
                <a:cs typeface="Arial" panose="020B0604020202020204" pitchFamily="34" charset="0"/>
              </a:rPr>
              <a:t>. </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22"/>
          <p:cNvSpPr/>
          <p:nvPr/>
        </p:nvSpPr>
        <p:spPr>
          <a:xfrm>
            <a:off x="1475617" y="1600555"/>
            <a:ext cx="1920847" cy="430887"/>
          </a:xfrm>
          <a:prstGeom prst="rect">
            <a:avLst/>
          </a:prstGeom>
        </p:spPr>
        <p:txBody>
          <a:bodyPr wrap="none">
            <a:spAutoFit/>
          </a:bodyPr>
          <a:lstStyle/>
          <a:p>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nhìn</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4" name="矩形 23"/>
          <p:cNvSpPr/>
          <p:nvPr/>
        </p:nvSpPr>
        <p:spPr>
          <a:xfrm>
            <a:off x="4730105" y="2546527"/>
            <a:ext cx="2508867" cy="2060885"/>
          </a:xfrm>
          <a:prstGeom prst="rect">
            <a:avLst/>
          </a:prstGeom>
        </p:spPr>
        <p:txBody>
          <a:bodyPr wrap="square">
            <a:spAutoFit/>
          </a:bodyPr>
          <a:lstStyle/>
          <a:p>
            <a:pPr algn="just">
              <a:lnSpc>
                <a:spcPct val="150000"/>
              </a:lnSpc>
            </a:pPr>
            <a:r>
              <a:rPr lang="en-US" sz="2200" err="1">
                <a:latin typeface="Arial" panose="020B0604020202020204" pitchFamily="34" charset="0"/>
                <a:cs typeface="Arial" panose="020B0604020202020204" pitchFamily="34" charset="0"/>
              </a:rPr>
              <a:t>Phản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ánh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về</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âm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thanh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âm</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độ</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lớn</a:t>
            </a:r>
            <a:r>
              <a:rPr lang="en-US" sz="2200">
                <a:latin typeface="Arial" panose="020B0604020202020204" pitchFamily="34" charset="0"/>
                <a:cs typeface="Arial" panose="020B0604020202020204" pitchFamily="34" charset="0"/>
              </a:rPr>
              <a:t> hay </a:t>
            </a:r>
            <a:r>
              <a:rPr lang="en-US" sz="2200" err="1">
                <a:latin typeface="Arial" panose="020B0604020202020204" pitchFamily="34" charset="0"/>
                <a:cs typeface="Arial" panose="020B0604020202020204" pitchFamily="34" charset="0"/>
              </a:rPr>
              <a:t>nhỏ</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của</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đối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tượng</a:t>
            </a:r>
            <a:r>
              <a:rPr lang="en-US" sz="2200">
                <a:latin typeface="Arial" panose="020B0604020202020204" pitchFamily="34" charset="0"/>
                <a:cs typeface="Arial" panose="020B0604020202020204" pitchFamily="34" charset="0"/>
              </a:rPr>
              <a:t>.</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5" name="矩形 24"/>
          <p:cNvSpPr/>
          <p:nvPr/>
        </p:nvSpPr>
        <p:spPr>
          <a:xfrm>
            <a:off x="4984574" y="1567241"/>
            <a:ext cx="2005806" cy="430887"/>
          </a:xfrm>
          <a:prstGeom prst="rect">
            <a:avLst/>
          </a:prstGeom>
        </p:spPr>
        <p:txBody>
          <a:bodyPr wrap="none">
            <a:spAutoFit/>
          </a:bodyPr>
          <a:lstStyle/>
          <a:p>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nghe</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6" name="矩形 25"/>
          <p:cNvSpPr/>
          <p:nvPr/>
        </p:nvSpPr>
        <p:spPr>
          <a:xfrm>
            <a:off x="8253025" y="2572849"/>
            <a:ext cx="2508867" cy="1785104"/>
          </a:xfrm>
          <a:prstGeom prst="rect">
            <a:avLst/>
          </a:prstGeom>
        </p:spPr>
        <p:txBody>
          <a:bodyPr wrap="square">
            <a:spAutoFit/>
          </a:bodyPr>
          <a:lstStyle/>
          <a:p>
            <a:pPr algn="just"/>
            <a:r>
              <a:rPr lang="en-US" sz="2200" err="1">
                <a:latin typeface="Arial" panose="020B0604020202020204" pitchFamily="34" charset="0"/>
                <a:cs typeface="Arial" panose="020B0604020202020204" pitchFamily="34" charset="0"/>
              </a:rPr>
              <a:t>Phản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ánh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về</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cấu</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tạo</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bề</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mặt</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kích</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thước</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nhiệt</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độ</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của</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vật</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chất</a:t>
            </a:r>
            <a:r>
              <a:rPr lang="en-US" sz="2200">
                <a:latin typeface="Arial" panose="020B0604020202020204" pitchFamily="34" charset="0"/>
                <a:cs typeface="Arial" panose="020B0604020202020204" pitchFamily="34" charset="0"/>
              </a:rPr>
              <a:t> hay </a:t>
            </a:r>
            <a:r>
              <a:rPr lang="en-US" sz="2200" err="1">
                <a:latin typeface="Arial" panose="020B0604020202020204" pitchFamily="34" charset="0"/>
                <a:cs typeface="Arial" panose="020B0604020202020204" pitchFamily="34" charset="0"/>
              </a:rPr>
              <a:t>đối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tượng</a:t>
            </a:r>
            <a:r>
              <a:rPr lang="en-US" sz="2200">
                <a:latin typeface="Arial" panose="020B0604020202020204" pitchFamily="34" charset="0"/>
                <a:cs typeface="Arial" panose="020B0604020202020204" pitchFamily="34" charset="0"/>
              </a:rPr>
              <a:t>.</a:t>
            </a:r>
          </a:p>
        </p:txBody>
      </p:sp>
      <p:sp>
        <p:nvSpPr>
          <p:cNvPr id="27" name="矩形 26"/>
          <p:cNvSpPr/>
          <p:nvPr/>
        </p:nvSpPr>
        <p:spPr>
          <a:xfrm>
            <a:off x="8556374" y="1570431"/>
            <a:ext cx="2153282" cy="430887"/>
          </a:xfrm>
          <a:prstGeom prst="rect">
            <a:avLst/>
          </a:prstGeom>
        </p:spPr>
        <p:txBody>
          <a:bodyPr wrap="none">
            <a:spAutoFit/>
          </a:bodyPr>
          <a:lstStyle/>
          <a:p>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sờ</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mó</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8" name="组合 27"/>
          <p:cNvGrpSpPr/>
          <p:nvPr/>
        </p:nvGrpSpPr>
        <p:grpSpPr>
          <a:xfrm rot="19378871">
            <a:off x="2412690" y="5878026"/>
            <a:ext cx="1127071" cy="985612"/>
            <a:chOff x="4933741" y="160774"/>
            <a:chExt cx="753032" cy="658519"/>
          </a:xfrm>
        </p:grpSpPr>
        <p:sp>
          <p:nvSpPr>
            <p:cNvPr id="29" name="椭圆 28"/>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椭圆 44"/>
          <p:cNvSpPr/>
          <p:nvPr/>
        </p:nvSpPr>
        <p:spPr>
          <a:xfrm>
            <a:off x="8746897" y="5539329"/>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61874688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241050" y="605473"/>
            <a:ext cx="6429983" cy="554212"/>
            <a:chOff x="241047" y="605471"/>
            <a:chExt cx="6429983"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864682"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2.2.Căn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vào</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mục</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đích</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1659279" y="1841365"/>
            <a:ext cx="3799575" cy="1587639"/>
            <a:chOff x="1678075" y="1971988"/>
            <a:chExt cx="3799574" cy="1587639"/>
          </a:xfrm>
        </p:grpSpPr>
        <p:sp>
          <p:nvSpPr>
            <p:cNvPr id="6" name="矩形 5"/>
            <p:cNvSpPr/>
            <p:nvPr/>
          </p:nvSpPr>
          <p:spPr>
            <a:xfrm>
              <a:off x="1810001" y="2102616"/>
              <a:ext cx="3667648" cy="1457011"/>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678075" y="1971988"/>
              <a:ext cx="3667648" cy="145701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6705931" y="1841365"/>
            <a:ext cx="3799575" cy="1587639"/>
            <a:chOff x="1678075" y="1971988"/>
            <a:chExt cx="3799574" cy="1587639"/>
          </a:xfrm>
        </p:grpSpPr>
        <p:sp>
          <p:nvSpPr>
            <p:cNvPr id="12" name="矩形 11"/>
            <p:cNvSpPr/>
            <p:nvPr/>
          </p:nvSpPr>
          <p:spPr>
            <a:xfrm>
              <a:off x="1810001" y="2102616"/>
              <a:ext cx="3667648" cy="1457011"/>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1678075" y="1971988"/>
              <a:ext cx="3667648" cy="145701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矩形 16"/>
          <p:cNvSpPr/>
          <p:nvPr/>
        </p:nvSpPr>
        <p:spPr>
          <a:xfrm>
            <a:off x="1754948" y="2304935"/>
            <a:ext cx="3577213" cy="958660"/>
          </a:xfrm>
          <a:prstGeom prst="rect">
            <a:avLst/>
          </a:prstGeom>
        </p:spPr>
        <p:txBody>
          <a:bodyPr wrap="square">
            <a:spAutoFit/>
          </a:bodyPr>
          <a:lstStyle/>
          <a:p>
            <a:pPr>
              <a:lnSpc>
                <a:spcPct val="150000"/>
              </a:lnSpc>
            </a:pPr>
            <a:r>
              <a:rPr lang="en-US" sz="2000" err="1">
                <a:latin typeface="Arial" panose="020B0604020202020204" pitchFamily="34" charset="0"/>
                <a:cs typeface="Arial" panose="020B0604020202020204" pitchFamily="34" charset="0"/>
              </a:rPr>
              <a:t>Tiến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hành</a:t>
            </a:r>
            <a:r>
              <a:rPr lang="en-US" sz="2000">
                <a:latin typeface="Arial" panose="020B0604020202020204" pitchFamily="34" charset="0"/>
                <a:cs typeface="Arial" panose="020B0604020202020204" pitchFamily="34" charset="0"/>
              </a:rPr>
              <a:t> tri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không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mục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trước</a:t>
            </a:r>
            <a:r>
              <a:rPr lang="en-US" sz="2000">
                <a:latin typeface="Arial" panose="020B0604020202020204" pitchFamily="34" charset="0"/>
                <a:cs typeface="Arial" panose="020B0604020202020204" pitchFamily="34" charset="0"/>
              </a:rPr>
              <a:t>.</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1749714" y="1930812"/>
            <a:ext cx="3439211" cy="430887"/>
          </a:xfrm>
          <a:prstGeom prst="rect">
            <a:avLst/>
          </a:prstGeom>
        </p:spPr>
        <p:txBody>
          <a:bodyPr wrap="none">
            <a:spAutoFit/>
          </a:bodyPr>
          <a:lstStyle/>
          <a:p>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chủ</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định</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1" name="矩形 20"/>
          <p:cNvSpPr/>
          <p:nvPr/>
        </p:nvSpPr>
        <p:spPr>
          <a:xfrm>
            <a:off x="6846292" y="2304935"/>
            <a:ext cx="3577213" cy="958660"/>
          </a:xfrm>
          <a:prstGeom prst="rect">
            <a:avLst/>
          </a:prstGeom>
        </p:spPr>
        <p:txBody>
          <a:bodyPr wrap="square">
            <a:spAutoFit/>
          </a:bodyPr>
          <a:lstStyle/>
          <a:p>
            <a:pPr>
              <a:lnSpc>
                <a:spcPct val="150000"/>
              </a:lnSpc>
            </a:pPr>
            <a:r>
              <a:rPr lang="en-US" sz="2000" err="1">
                <a:latin typeface="Arial" panose="020B0604020202020204" pitchFamily="34" charset="0"/>
                <a:cs typeface="Arial" panose="020B0604020202020204" pitchFamily="34" charset="0"/>
              </a:rPr>
              <a:t>Tiến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hành</a:t>
            </a:r>
            <a:r>
              <a:rPr lang="en-US" sz="2000">
                <a:latin typeface="Arial" panose="020B0604020202020204" pitchFamily="34" charset="0"/>
                <a:cs typeface="Arial" panose="020B0604020202020204" pitchFamily="34" charset="0"/>
              </a:rPr>
              <a:t> tri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mục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trước</a:t>
            </a:r>
            <a:r>
              <a:rPr lang="en-US" sz="2000">
                <a:latin typeface="Arial" panose="020B0604020202020204" pitchFamily="34" charset="0"/>
                <a:cs typeface="Arial" panose="020B0604020202020204" pitchFamily="34" charset="0"/>
              </a:rPr>
              <a:t>.</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6841060" y="1930812"/>
            <a:ext cx="2841291" cy="430887"/>
          </a:xfrm>
          <a:prstGeom prst="rect">
            <a:avLst/>
          </a:prstGeom>
        </p:spPr>
        <p:txBody>
          <a:bodyPr wrap="none">
            <a:spAutoFit/>
          </a:bodyPr>
          <a:lstStyle/>
          <a:p>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có</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chủ</a:t>
            </a:r>
            <a:r>
              <a:rPr lang="en-US" altLang="zh-CN" sz="22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200" b="1" err="1">
                <a:solidFill>
                  <a:schemeClr val="tx1">
                    <a:lumMod val="85000"/>
                    <a:lumOff val="15000"/>
                  </a:schemeClr>
                </a:solidFill>
                <a:latin typeface="Arial" panose="020B0604020202020204" pitchFamily="34" charset="0"/>
                <a:cs typeface="Arial" panose="020B0604020202020204" pitchFamily="34" charset="0"/>
                <a:sym typeface="+mn-lt"/>
              </a:rPr>
              <a:t>định</a:t>
            </a:r>
            <a:endParaRPr lang="zh-CN" altLang="en-US" sz="2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5" name="等腰三角形 24"/>
          <p:cNvSpPr/>
          <p:nvPr/>
        </p:nvSpPr>
        <p:spPr>
          <a:xfrm rot="4791972">
            <a:off x="6929877" y="9987"/>
            <a:ext cx="1016277" cy="87610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等腰三角形 27"/>
          <p:cNvSpPr/>
          <p:nvPr/>
        </p:nvSpPr>
        <p:spPr>
          <a:xfrm rot="8151333">
            <a:off x="11477523" y="4903809"/>
            <a:ext cx="720504" cy="6211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86696395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41050" y="605473"/>
            <a:ext cx="6397347" cy="554212"/>
            <a:chOff x="241047" y="605471"/>
            <a:chExt cx="6397346"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832045"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2.3.Căn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vào</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đối</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30" name="组合 29"/>
          <p:cNvGrpSpPr/>
          <p:nvPr/>
        </p:nvGrpSpPr>
        <p:grpSpPr>
          <a:xfrm>
            <a:off x="2090030" y="4268792"/>
            <a:ext cx="8350180" cy="2009669"/>
            <a:chOff x="1879048" y="2095080"/>
            <a:chExt cx="7154420" cy="2009669"/>
          </a:xfrm>
        </p:grpSpPr>
        <p:cxnSp>
          <p:nvCxnSpPr>
            <p:cNvPr id="6" name="肘形连接符 5"/>
            <p:cNvCxnSpPr/>
            <p:nvPr/>
          </p:nvCxnSpPr>
          <p:spPr>
            <a:xfrm rot="10800000" flipV="1">
              <a:off x="1879048" y="3089867"/>
              <a:ext cx="4682528" cy="1014882"/>
            </a:xfrm>
            <a:prstGeom prst="bentConnector3">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10800000" flipV="1">
              <a:off x="6561576" y="2095080"/>
              <a:ext cx="2471892" cy="994787"/>
            </a:xfrm>
            <a:prstGeom prst="bentConnector3">
              <a:avLst>
                <a:gd name="adj1" fmla="val 100407"/>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648689" y="2987112"/>
            <a:ext cx="2707467" cy="641422"/>
            <a:chOff x="1400809" y="2987110"/>
            <a:chExt cx="1955341" cy="641421"/>
          </a:xfrm>
        </p:grpSpPr>
        <p:grpSp>
          <p:nvGrpSpPr>
            <p:cNvPr id="34" name="组合 33"/>
            <p:cNvGrpSpPr/>
            <p:nvPr/>
          </p:nvGrpSpPr>
          <p:grpSpPr>
            <a:xfrm>
              <a:off x="1407085" y="2987110"/>
              <a:ext cx="1949065" cy="641421"/>
              <a:chOff x="1366891" y="1930957"/>
              <a:chExt cx="1949065" cy="641421"/>
            </a:xfrm>
          </p:grpSpPr>
          <p:sp>
            <p:nvSpPr>
              <p:cNvPr id="31" name="矩形标注 30"/>
              <p:cNvSpPr/>
              <p:nvPr/>
            </p:nvSpPr>
            <p:spPr>
              <a:xfrm>
                <a:off x="1487156" y="2009670"/>
                <a:ext cx="1828800" cy="562708"/>
              </a:xfrm>
              <a:prstGeom prst="wedgeRectCallout">
                <a:avLst>
                  <a:gd name="adj1" fmla="val -4350"/>
                  <a:gd name="adj2" fmla="val 87501"/>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标注 32"/>
              <p:cNvSpPr/>
              <p:nvPr/>
            </p:nvSpPr>
            <p:spPr>
              <a:xfrm>
                <a:off x="1366891" y="1930957"/>
                <a:ext cx="1828800" cy="562708"/>
              </a:xfrm>
              <a:prstGeom prst="wedgeRectCallout">
                <a:avLst>
                  <a:gd name="adj1" fmla="val -4350"/>
                  <a:gd name="adj2" fmla="val 87501"/>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文本框 40"/>
            <p:cNvSpPr txBox="1"/>
            <p:nvPr/>
          </p:nvSpPr>
          <p:spPr>
            <a:xfrm>
              <a:off x="1400809" y="3023204"/>
              <a:ext cx="1820312" cy="400109"/>
            </a:xfrm>
            <a:prstGeom prst="rect">
              <a:avLst/>
            </a:prstGeom>
            <a:noFill/>
          </p:spPr>
          <p:txBody>
            <a:bodyPr wrap="none" rtlCol="0">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gian</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63" name="组合 62"/>
          <p:cNvGrpSpPr/>
          <p:nvPr/>
        </p:nvGrpSpPr>
        <p:grpSpPr>
          <a:xfrm>
            <a:off x="4203889" y="1882092"/>
            <a:ext cx="2855033" cy="641422"/>
            <a:chOff x="4011283" y="2177228"/>
            <a:chExt cx="1949065" cy="641421"/>
          </a:xfrm>
        </p:grpSpPr>
        <p:grpSp>
          <p:nvGrpSpPr>
            <p:cNvPr id="35" name="组合 34"/>
            <p:cNvGrpSpPr/>
            <p:nvPr/>
          </p:nvGrpSpPr>
          <p:grpSpPr>
            <a:xfrm>
              <a:off x="4011283" y="2177228"/>
              <a:ext cx="1949065" cy="641421"/>
              <a:chOff x="1366891" y="1930957"/>
              <a:chExt cx="1949065" cy="641421"/>
            </a:xfrm>
          </p:grpSpPr>
          <p:sp>
            <p:nvSpPr>
              <p:cNvPr id="36" name="矩形标注 35"/>
              <p:cNvSpPr/>
              <p:nvPr/>
            </p:nvSpPr>
            <p:spPr>
              <a:xfrm>
                <a:off x="1487156" y="2009670"/>
                <a:ext cx="1828800" cy="562708"/>
              </a:xfrm>
              <a:prstGeom prst="wedgeRectCallout">
                <a:avLst>
                  <a:gd name="adj1" fmla="val -4350"/>
                  <a:gd name="adj2" fmla="val 87501"/>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标注 36"/>
              <p:cNvSpPr/>
              <p:nvPr/>
            </p:nvSpPr>
            <p:spPr>
              <a:xfrm>
                <a:off x="1366891" y="1930957"/>
                <a:ext cx="1828800" cy="562708"/>
              </a:xfrm>
              <a:prstGeom prst="wedgeRectCallout">
                <a:avLst>
                  <a:gd name="adj1" fmla="val -4350"/>
                  <a:gd name="adj2" fmla="val 87501"/>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文本框 41"/>
            <p:cNvSpPr txBox="1"/>
            <p:nvPr/>
          </p:nvSpPr>
          <p:spPr>
            <a:xfrm>
              <a:off x="4191064" y="2255940"/>
              <a:ext cx="1532461" cy="400109"/>
            </a:xfrm>
            <a:prstGeom prst="rect">
              <a:avLst/>
            </a:prstGeom>
            <a:noFill/>
          </p:spPr>
          <p:txBody>
            <a:bodyPr wrap="none" rtlCol="0">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thời</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gian</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50" name="组合 49"/>
          <p:cNvGrpSpPr/>
          <p:nvPr/>
        </p:nvGrpSpPr>
        <p:grpSpPr>
          <a:xfrm>
            <a:off x="1396181" y="3855626"/>
            <a:ext cx="3125238" cy="2080454"/>
            <a:chOff x="1501250" y="3368912"/>
            <a:chExt cx="3262428" cy="2294624"/>
          </a:xfrm>
        </p:grpSpPr>
        <p:sp>
          <p:nvSpPr>
            <p:cNvPr id="45" name="矩形 44"/>
            <p:cNvSpPr/>
            <p:nvPr/>
          </p:nvSpPr>
          <p:spPr>
            <a:xfrm>
              <a:off x="2052078" y="3706280"/>
              <a:ext cx="2306547" cy="1346907"/>
            </a:xfrm>
            <a:prstGeom prst="rect">
              <a:avLst/>
            </a:prstGeom>
          </p:spPr>
          <p:txBody>
            <a:bodyPr wrap="square">
              <a:spAutoFit/>
            </a:bodyPr>
            <a:lstStyle/>
            <a:p>
              <a:pPr algn="ctr">
                <a:lnSpc>
                  <a:spcPct val="150000"/>
                </a:lnSpc>
              </a:pPr>
              <a:r>
                <a:rPr lang="en-US" altLang="zh-CN" sz="1400">
                  <a:solidFill>
                    <a:schemeClr val="tx1">
                      <a:lumMod val="85000"/>
                      <a:lumOff val="15000"/>
                    </a:schemeClr>
                  </a:solidFill>
                  <a:cs typeface="+mn-ea"/>
                  <a:sym typeface="+mn-lt"/>
                </a:rPr>
                <a:t>We must accept finite disappointment, but we must never lose infinite hope. </a:t>
              </a:r>
              <a:endParaRPr lang="zh-CN" altLang="en-US" sz="1400">
                <a:solidFill>
                  <a:schemeClr val="tx1">
                    <a:lumMod val="85000"/>
                    <a:lumOff val="15000"/>
                  </a:schemeClr>
                </a:solidFill>
                <a:cs typeface="+mn-ea"/>
                <a:sym typeface="+mn-lt"/>
              </a:endParaRPr>
            </a:p>
          </p:txBody>
        </p:sp>
        <p:sp>
          <p:nvSpPr>
            <p:cNvPr id="46" name="矩形 45"/>
            <p:cNvSpPr/>
            <p:nvPr/>
          </p:nvSpPr>
          <p:spPr>
            <a:xfrm>
              <a:off x="2611681" y="3429751"/>
              <a:ext cx="1945212" cy="400110"/>
            </a:xfrm>
            <a:prstGeom prst="rect">
              <a:avLst/>
            </a:prstGeom>
          </p:spPr>
          <p:txBody>
            <a:bodyPr wrap="none">
              <a:spAutoFit/>
            </a:bodyPr>
            <a:lstStyle/>
            <a:p>
              <a:r>
                <a:rPr lang="zh-CN" altLang="en-US" sz="2000" b="1">
                  <a:solidFill>
                    <a:schemeClr val="tx1">
                      <a:lumMod val="85000"/>
                      <a:lumOff val="15000"/>
                    </a:schemeClr>
                  </a:solidFill>
                  <a:cs typeface="+mn-ea"/>
                  <a:sym typeface="+mn-lt"/>
                </a:rPr>
                <a:t>Enter the title</a:t>
              </a:r>
            </a:p>
          </p:txBody>
        </p:sp>
        <p:sp>
          <p:nvSpPr>
            <p:cNvPr id="47" name="矩形 46"/>
            <p:cNvSpPr/>
            <p:nvPr/>
          </p:nvSpPr>
          <p:spPr>
            <a:xfrm>
              <a:off x="1501250" y="3462119"/>
              <a:ext cx="3262428" cy="2201417"/>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a:off x="1501250" y="3368912"/>
              <a:ext cx="3072220" cy="2111775"/>
            </a:xfrm>
            <a:prstGeom prst="rect">
              <a:avLst/>
            </a:prstGeom>
          </p:spPr>
          <p:txBody>
            <a:bodyPr wrap="square">
              <a:spAutoFit/>
            </a:bodyPr>
            <a:lstStyle/>
            <a:p>
              <a:pPr algn="just">
                <a:lnSpc>
                  <a:spcPct val="150000"/>
                </a:lnSpc>
              </a:pPr>
              <a:r>
                <a:rPr lang="en-US" sz="1800" err="1">
                  <a:effectLst/>
                  <a:latin typeface="Arial" panose="020B0604020202020204" pitchFamily="34" charset="0"/>
                  <a:ea typeface="Calibri" panose="020F0502020204030204" pitchFamily="34" charset="0"/>
                  <a:cs typeface="Arial" panose="020B0604020202020204" pitchFamily="34" charset="0"/>
                </a:rPr>
                <a:t>giúp</a:t>
              </a:r>
              <a:r>
                <a:rPr lang="en-US" sz="1800">
                  <a:effectLst/>
                  <a:latin typeface="Arial" panose="020B0604020202020204" pitchFamily="34" charset="0"/>
                  <a:ea typeface="Calibri" panose="020F0502020204030204" pitchFamily="34" charset="0"/>
                  <a:cs typeface="Arial" panose="020B0604020202020204" pitchFamily="34" charset="0"/>
                </a:rPr>
                <a:t> con </a:t>
              </a:r>
              <a:r>
                <a:rPr lang="en-US" sz="1800" err="1">
                  <a:effectLst/>
                  <a:latin typeface="Arial" panose="020B0604020202020204" pitchFamily="34" charset="0"/>
                  <a:ea typeface="Calibri" panose="020F0502020204030204" pitchFamily="34" charset="0"/>
                  <a:cs typeface="Arial" panose="020B0604020202020204" pitchFamily="34" charset="0"/>
                </a:rPr>
                <a:t>người</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nhận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biết</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được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hình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dạng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kích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thước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khoảng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cách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chiều</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sâu</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độ</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xa</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và</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phương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hướng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của</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sự</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vật</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51" name="组合 50"/>
          <p:cNvGrpSpPr/>
          <p:nvPr/>
        </p:nvGrpSpPr>
        <p:grpSpPr>
          <a:xfrm>
            <a:off x="4457988" y="2884717"/>
            <a:ext cx="3030078" cy="2216263"/>
            <a:chOff x="1797848" y="3404919"/>
            <a:chExt cx="2888909" cy="1884013"/>
          </a:xfrm>
        </p:grpSpPr>
        <p:sp>
          <p:nvSpPr>
            <p:cNvPr id="52" name="矩形 51"/>
            <p:cNvSpPr/>
            <p:nvPr/>
          </p:nvSpPr>
          <p:spPr>
            <a:xfrm>
              <a:off x="2052078" y="3706280"/>
              <a:ext cx="2306547" cy="1346907"/>
            </a:xfrm>
            <a:prstGeom prst="rect">
              <a:avLst/>
            </a:prstGeom>
          </p:spPr>
          <p:txBody>
            <a:bodyPr wrap="square">
              <a:spAutoFit/>
            </a:bodyPr>
            <a:lstStyle/>
            <a:p>
              <a:pPr algn="ctr">
                <a:lnSpc>
                  <a:spcPct val="150000"/>
                </a:lnSpc>
              </a:pPr>
              <a:r>
                <a:rPr lang="en-US" altLang="zh-CN" sz="1400">
                  <a:solidFill>
                    <a:schemeClr val="tx1">
                      <a:lumMod val="85000"/>
                      <a:lumOff val="15000"/>
                    </a:schemeClr>
                  </a:solidFill>
                  <a:cs typeface="+mn-ea"/>
                  <a:sym typeface="+mn-lt"/>
                </a:rPr>
                <a:t>We must accept finite disappointment, but we must never lose infinite hope. </a:t>
              </a:r>
              <a:endParaRPr lang="zh-CN" altLang="en-US" sz="1400">
                <a:solidFill>
                  <a:schemeClr val="tx1">
                    <a:lumMod val="85000"/>
                    <a:lumOff val="15000"/>
                  </a:schemeClr>
                </a:solidFill>
                <a:cs typeface="+mn-ea"/>
                <a:sym typeface="+mn-lt"/>
              </a:endParaRPr>
            </a:p>
          </p:txBody>
        </p:sp>
        <p:sp>
          <p:nvSpPr>
            <p:cNvPr id="53" name="矩形 52"/>
            <p:cNvSpPr/>
            <p:nvPr/>
          </p:nvSpPr>
          <p:spPr>
            <a:xfrm>
              <a:off x="2611681" y="3429751"/>
              <a:ext cx="1945212" cy="400110"/>
            </a:xfrm>
            <a:prstGeom prst="rect">
              <a:avLst/>
            </a:prstGeom>
          </p:spPr>
          <p:txBody>
            <a:bodyPr wrap="none">
              <a:spAutoFit/>
            </a:bodyPr>
            <a:lstStyle/>
            <a:p>
              <a:r>
                <a:rPr lang="zh-CN" altLang="en-US" sz="2000" b="1">
                  <a:solidFill>
                    <a:schemeClr val="tx1">
                      <a:lumMod val="85000"/>
                      <a:lumOff val="15000"/>
                    </a:schemeClr>
                  </a:solidFill>
                  <a:cs typeface="+mn-ea"/>
                  <a:sym typeface="+mn-lt"/>
                </a:rPr>
                <a:t>Enter the title</a:t>
              </a:r>
            </a:p>
          </p:txBody>
        </p:sp>
        <p:sp>
          <p:nvSpPr>
            <p:cNvPr id="54" name="矩形 53"/>
            <p:cNvSpPr/>
            <p:nvPr/>
          </p:nvSpPr>
          <p:spPr>
            <a:xfrm>
              <a:off x="1968352" y="3404919"/>
              <a:ext cx="2718405" cy="188401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54"/>
            <p:cNvSpPr/>
            <p:nvPr/>
          </p:nvSpPr>
          <p:spPr>
            <a:xfrm>
              <a:off x="1797848" y="3613672"/>
              <a:ext cx="2447331" cy="1326988"/>
            </a:xfrm>
            <a:prstGeom prst="rect">
              <a:avLst/>
            </a:prstGeom>
          </p:spPr>
          <p:txBody>
            <a:bodyPr wrap="square">
              <a:spAutoFit/>
            </a:bodyPr>
            <a:lstStyle/>
            <a:p>
              <a:pPr marL="685800" marR="0" algn="just">
                <a:lnSpc>
                  <a:spcPct val="107000"/>
                </a:lnSpc>
                <a:spcBef>
                  <a:spcPts val="0"/>
                </a:spcBef>
                <a:spcAft>
                  <a:spcPts val="0"/>
                </a:spcAft>
              </a:pPr>
              <a:r>
                <a:rPr lang="en-US" sz="1800" err="1">
                  <a:effectLst/>
                  <a:latin typeface="Arial" panose="020B0604020202020204" pitchFamily="34" charset="0"/>
                  <a:ea typeface="Calibri" panose="020F0502020204030204" pitchFamily="34" charset="0"/>
                  <a:cs typeface="Arial" panose="020B0604020202020204" pitchFamily="34" charset="0"/>
                </a:rPr>
                <a:t>là</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sự</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phản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ánh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về</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vận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tốc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độ</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nhanh</a:t>
              </a:r>
              <a:r>
                <a:rPr lang="en-US" sz="1800">
                  <a:effectLst/>
                  <a:latin typeface="Arial" panose="020B0604020202020204" pitchFamily="34" charset="0"/>
                  <a:ea typeface="Calibri" panose="020F0502020204030204" pitchFamily="34" charset="0"/>
                  <a:cs typeface="Arial" panose="020B0604020202020204" pitchFamily="34" charset="0"/>
                </a:rPr>
                <a:t> hay </a:t>
              </a:r>
              <a:r>
                <a:rPr lang="en-US" sz="1800" err="1">
                  <a:effectLst/>
                  <a:latin typeface="Arial" panose="020B0604020202020204" pitchFamily="34" charset="0"/>
                  <a:ea typeface="Calibri" panose="020F0502020204030204" pitchFamily="34" charset="0"/>
                  <a:cs typeface="Arial" panose="020B0604020202020204" pitchFamily="34" charset="0"/>
                </a:rPr>
                <a:t>chậm</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và</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tính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kế</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tục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của</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hiện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tượng</a:t>
              </a:r>
              <a:r>
                <a:rPr lang="en-US" sz="1800">
                  <a:effectLst/>
                  <a:latin typeface="Arial" panose="020B0604020202020204" pitchFamily="34" charset="0"/>
                  <a:ea typeface="Calibri" panose="020F0502020204030204" pitchFamily="34" charset="0"/>
                  <a:cs typeface="Arial" panose="020B0604020202020204" pitchFamily="34" charset="0"/>
                </a:rPr>
                <a:t>.</a:t>
              </a:r>
            </a:p>
          </p:txBody>
        </p:sp>
      </p:grpSp>
      <p:grpSp>
        <p:nvGrpSpPr>
          <p:cNvPr id="57" name="组合 56"/>
          <p:cNvGrpSpPr/>
          <p:nvPr/>
        </p:nvGrpSpPr>
        <p:grpSpPr>
          <a:xfrm>
            <a:off x="7658905" y="1910161"/>
            <a:ext cx="3136914" cy="2115519"/>
            <a:chOff x="1990184" y="3429751"/>
            <a:chExt cx="2566800" cy="1800931"/>
          </a:xfrm>
        </p:grpSpPr>
        <p:sp>
          <p:nvSpPr>
            <p:cNvPr id="58" name="矩形 57"/>
            <p:cNvSpPr/>
            <p:nvPr/>
          </p:nvSpPr>
          <p:spPr>
            <a:xfrm>
              <a:off x="2052078" y="3706280"/>
              <a:ext cx="2306547" cy="1346907"/>
            </a:xfrm>
            <a:prstGeom prst="rect">
              <a:avLst/>
            </a:prstGeom>
          </p:spPr>
          <p:txBody>
            <a:bodyPr wrap="square">
              <a:spAutoFit/>
            </a:bodyPr>
            <a:lstStyle/>
            <a:p>
              <a:pPr algn="ctr">
                <a:lnSpc>
                  <a:spcPct val="150000"/>
                </a:lnSpc>
              </a:pPr>
              <a:r>
                <a:rPr lang="en-US" altLang="zh-CN" sz="1400">
                  <a:solidFill>
                    <a:schemeClr val="tx1">
                      <a:lumMod val="85000"/>
                      <a:lumOff val="15000"/>
                    </a:schemeClr>
                  </a:solidFill>
                  <a:cs typeface="+mn-ea"/>
                  <a:sym typeface="+mn-lt"/>
                </a:rPr>
                <a:t>We must accept finite disappointment, but we must never lose infinite hope. </a:t>
              </a:r>
              <a:endParaRPr lang="zh-CN" altLang="en-US" sz="1400">
                <a:solidFill>
                  <a:schemeClr val="tx1">
                    <a:lumMod val="85000"/>
                    <a:lumOff val="15000"/>
                  </a:schemeClr>
                </a:solidFill>
                <a:cs typeface="+mn-ea"/>
                <a:sym typeface="+mn-lt"/>
              </a:endParaRPr>
            </a:p>
          </p:txBody>
        </p:sp>
        <p:sp>
          <p:nvSpPr>
            <p:cNvPr id="59" name="矩形 58"/>
            <p:cNvSpPr/>
            <p:nvPr/>
          </p:nvSpPr>
          <p:spPr>
            <a:xfrm>
              <a:off x="2611681" y="3429751"/>
              <a:ext cx="1945212" cy="400110"/>
            </a:xfrm>
            <a:prstGeom prst="rect">
              <a:avLst/>
            </a:prstGeom>
          </p:spPr>
          <p:txBody>
            <a:bodyPr wrap="none">
              <a:spAutoFit/>
            </a:bodyPr>
            <a:lstStyle/>
            <a:p>
              <a:r>
                <a:rPr lang="zh-CN" altLang="en-US" sz="2000" b="1">
                  <a:solidFill>
                    <a:schemeClr val="tx1">
                      <a:lumMod val="85000"/>
                      <a:lumOff val="15000"/>
                    </a:schemeClr>
                  </a:solidFill>
                  <a:cs typeface="+mn-ea"/>
                  <a:sym typeface="+mn-lt"/>
                </a:rPr>
                <a:t>Enter the title</a:t>
              </a:r>
            </a:p>
          </p:txBody>
        </p:sp>
        <p:sp>
          <p:nvSpPr>
            <p:cNvPr id="60" name="矩形 59"/>
            <p:cNvSpPr/>
            <p:nvPr/>
          </p:nvSpPr>
          <p:spPr>
            <a:xfrm>
              <a:off x="2178759" y="3462119"/>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p:nvSpPr>
          <p:spPr>
            <a:xfrm>
              <a:off x="1990184" y="3508548"/>
              <a:ext cx="2247290" cy="1574072"/>
            </a:xfrm>
            <a:prstGeom prst="rect">
              <a:avLst/>
            </a:prstGeom>
          </p:spPr>
          <p:txBody>
            <a:bodyPr wrap="square">
              <a:spAutoFit/>
            </a:bodyPr>
            <a:lstStyle/>
            <a:p>
              <a:pPr marL="685800" marR="0" algn="just">
                <a:lnSpc>
                  <a:spcPct val="107000"/>
                </a:lnSpc>
                <a:spcBef>
                  <a:spcPts val="0"/>
                </a:spcBef>
                <a:spcAft>
                  <a:spcPts val="0"/>
                </a:spcAft>
              </a:pPr>
              <a:r>
                <a:rPr lang="en-US" sz="1800" err="1">
                  <a:effectLst/>
                  <a:latin typeface="Arial" panose="020B0604020202020204" pitchFamily="34" charset="0"/>
                  <a:ea typeface="Calibri" panose="020F0502020204030204" pitchFamily="34" charset="0"/>
                  <a:cs typeface="Arial" panose="020B0604020202020204" pitchFamily="34" charset="0"/>
                </a:rPr>
                <a:t>sự</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phản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ánh</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những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thay</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đổi</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về</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vị</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trí</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sự</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chuyển</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động</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của</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các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đối</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Arial" panose="020B0604020202020204" pitchFamily="34" charset="0"/>
                  <a:ea typeface="Calibri" panose="020F0502020204030204" pitchFamily="34" charset="0"/>
                  <a:cs typeface="Arial" panose="020B0604020202020204" pitchFamily="34" charset="0"/>
                </a:rPr>
                <a:t>tượng</a:t>
              </a:r>
              <a:r>
                <a:rPr lang="en-US" sz="1800">
                  <a:effectLst/>
                  <a:latin typeface="Arial" panose="020B0604020202020204" pitchFamily="34" charset="0"/>
                  <a:ea typeface="Calibri" panose="020F0502020204030204" pitchFamily="34" charset="0"/>
                  <a:cs typeface="Arial" panose="020B0604020202020204" pitchFamily="34" charset="0"/>
                </a:rPr>
                <a:t>.</a:t>
              </a:r>
            </a:p>
            <a:p>
              <a:pPr marL="685800" marR="0" algn="just">
                <a:lnSpc>
                  <a:spcPct val="107000"/>
                </a:lnSpc>
                <a:spcBef>
                  <a:spcPts val="0"/>
                </a:spcBef>
                <a:spcAft>
                  <a:spcPts val="0"/>
                </a:spcAft>
              </a:pPr>
              <a:r>
                <a:rPr lang="en-US" sz="1800">
                  <a:effectLst/>
                  <a:latin typeface="Arial" panose="020B0604020202020204" pitchFamily="34" charset="0"/>
                  <a:ea typeface="Calibri" panose="020F0502020204030204" pitchFamily="34" charset="0"/>
                  <a:cs typeface="Arial" panose="020B0604020202020204" pitchFamily="34" charset="0"/>
                </a:rPr>
                <a:t> </a:t>
              </a:r>
            </a:p>
          </p:txBody>
        </p:sp>
      </p:grpSp>
      <p:grpSp>
        <p:nvGrpSpPr>
          <p:cNvPr id="7" name="组合 62">
            <a:extLst>
              <a:ext uri="{FF2B5EF4-FFF2-40B4-BE49-F238E27FC236}">
                <a16:creationId xmlns:a16="http://schemas.microsoft.com/office/drawing/2014/main" id="{0398AF8E-52C5-7692-8207-CA1223CD83D9}"/>
              </a:ext>
            </a:extLst>
          </p:cNvPr>
          <p:cNvGrpSpPr/>
          <p:nvPr/>
        </p:nvGrpSpPr>
        <p:grpSpPr>
          <a:xfrm>
            <a:off x="7295068" y="904196"/>
            <a:ext cx="2855033" cy="641422"/>
            <a:chOff x="4011283" y="2177228"/>
            <a:chExt cx="1949065" cy="641421"/>
          </a:xfrm>
        </p:grpSpPr>
        <p:grpSp>
          <p:nvGrpSpPr>
            <p:cNvPr id="9" name="组合 34">
              <a:extLst>
                <a:ext uri="{FF2B5EF4-FFF2-40B4-BE49-F238E27FC236}">
                  <a16:creationId xmlns:a16="http://schemas.microsoft.com/office/drawing/2014/main" id="{28390AD4-98E1-734E-093B-A777230A3EFA}"/>
                </a:ext>
              </a:extLst>
            </p:cNvPr>
            <p:cNvGrpSpPr/>
            <p:nvPr/>
          </p:nvGrpSpPr>
          <p:grpSpPr>
            <a:xfrm>
              <a:off x="4011283" y="2177228"/>
              <a:ext cx="1949065" cy="641421"/>
              <a:chOff x="1366891" y="1930957"/>
              <a:chExt cx="1949065" cy="641421"/>
            </a:xfrm>
          </p:grpSpPr>
          <p:sp>
            <p:nvSpPr>
              <p:cNvPr id="11" name="矩形标注 35">
                <a:extLst>
                  <a:ext uri="{FF2B5EF4-FFF2-40B4-BE49-F238E27FC236}">
                    <a16:creationId xmlns:a16="http://schemas.microsoft.com/office/drawing/2014/main" id="{125F67D9-0041-65DE-562C-3F39362B03B6}"/>
                  </a:ext>
                </a:extLst>
              </p:cNvPr>
              <p:cNvSpPr/>
              <p:nvPr/>
            </p:nvSpPr>
            <p:spPr>
              <a:xfrm>
                <a:off x="1487156" y="2009670"/>
                <a:ext cx="1828800" cy="562708"/>
              </a:xfrm>
              <a:prstGeom prst="wedgeRectCallout">
                <a:avLst>
                  <a:gd name="adj1" fmla="val -4350"/>
                  <a:gd name="adj2" fmla="val 87501"/>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标注 36">
                <a:extLst>
                  <a:ext uri="{FF2B5EF4-FFF2-40B4-BE49-F238E27FC236}">
                    <a16:creationId xmlns:a16="http://schemas.microsoft.com/office/drawing/2014/main" id="{B71BC9F0-E223-9FDC-BBB6-9E19A88F166D}"/>
                  </a:ext>
                </a:extLst>
              </p:cNvPr>
              <p:cNvSpPr/>
              <p:nvPr/>
            </p:nvSpPr>
            <p:spPr>
              <a:xfrm>
                <a:off x="1366891" y="1930957"/>
                <a:ext cx="1828800" cy="562708"/>
              </a:xfrm>
              <a:prstGeom prst="wedgeRectCallout">
                <a:avLst>
                  <a:gd name="adj1" fmla="val -4350"/>
                  <a:gd name="adj2" fmla="val 87501"/>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41">
              <a:extLst>
                <a:ext uri="{FF2B5EF4-FFF2-40B4-BE49-F238E27FC236}">
                  <a16:creationId xmlns:a16="http://schemas.microsoft.com/office/drawing/2014/main" id="{F399D740-411C-58FB-6C85-EA41450DA152}"/>
                </a:ext>
              </a:extLst>
            </p:cNvPr>
            <p:cNvSpPr txBox="1"/>
            <p:nvPr/>
          </p:nvSpPr>
          <p:spPr>
            <a:xfrm>
              <a:off x="4143038" y="2215972"/>
              <a:ext cx="1565291" cy="400109"/>
            </a:xfrm>
            <a:prstGeom prst="rect">
              <a:avLst/>
            </a:prstGeom>
            <a:noFill/>
          </p:spPr>
          <p:txBody>
            <a:bodyPr wrap="none" rtlCol="0">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Tri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vận</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động</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47433933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7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ppt_x"/>
                                          </p:val>
                                        </p:tav>
                                        <p:tav tm="100000">
                                          <p:val>
                                            <p:strVal val="#ppt_x"/>
                                          </p:val>
                                        </p:tav>
                                      </p:tavLst>
                                    </p:anim>
                                    <p:anim calcmode="lin" valueType="num">
                                      <p:cBhvr additive="base">
                                        <p:cTn id="1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arn(inVertical)">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barn(inVertical)">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inVertic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879880" y="316481"/>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767434" y="2783979"/>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755942" y="1458981"/>
            <a:ext cx="8282780" cy="33239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Thành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viên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nhóm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1.Đặng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Mạnh</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Cường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- 20214949(</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Nhóm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trưởng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2.Nguyễn Minh Quang - 20214775</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3.Trần Minh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Tuấn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- 20214978</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4.Nguyễn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Đình</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Hiếu</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- 20212805</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5.Nguyễn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Như</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Tùng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 20216273</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6.</a:t>
            </a:r>
            <a:r>
              <a:rPr lang="vi-VN" sz="2400" b="1">
                <a:latin typeface="Arial" panose="020B0604020202020204" pitchFamily="34" charset="0"/>
                <a:cs typeface="Arial" panose="020B0604020202020204" pitchFamily="34" charset="0"/>
              </a:rPr>
              <a:t>Nguyễn Vũ Minh Sơn – 20217248</a:t>
            </a:r>
            <a:endParaRPr lang="en-US" sz="2400" b="1">
              <a:latin typeface="Arial" panose="020B0604020202020204" pitchFamily="34" charset="0"/>
              <a:cs typeface="Arial" panose="020B0604020202020204" pitchFamily="34" charset="0"/>
            </a:endParaRP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7.</a:t>
            </a:r>
            <a:r>
              <a:rPr lang="en-US" sz="2400" b="1">
                <a:latin typeface="Arial" panose="020B0604020202020204" pitchFamily="34" charset="0"/>
                <a:cs typeface="Arial" panose="020B0604020202020204" pitchFamily="34" charset="0"/>
              </a:rPr>
              <a:t>Trần </a:t>
            </a:r>
            <a:r>
              <a:rPr lang="en-US" sz="2400" b="1" err="1">
                <a:latin typeface="Arial" panose="020B0604020202020204" pitchFamily="34" charset="0"/>
                <a:cs typeface="Arial" panose="020B0604020202020204" pitchFamily="34" charset="0"/>
              </a:rPr>
              <a:t>Việt</a:t>
            </a:r>
            <a:r>
              <a:rPr lang="en-US" sz="2400" b="1">
                <a:latin typeface="Arial" panose="020B0604020202020204" pitchFamily="34" charset="0"/>
                <a:cs typeface="Arial" panose="020B0604020202020204" pitchFamily="34" charset="0"/>
              </a:rPr>
              <a:t> Quang - 20212928 </a:t>
            </a:r>
          </a:p>
          <a:p>
            <a:pPr algn="just"/>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8.</a:t>
            </a:r>
            <a:r>
              <a:rPr lang="vi-VN" sz="2400" b="1">
                <a:latin typeface="Arial" panose="020B0604020202020204" pitchFamily="34" charset="0"/>
                <a:cs typeface="Arial" panose="020B0604020202020204" pitchFamily="34" charset="0"/>
              </a:rPr>
              <a:t>Đinh Phương Đông - 20212515</a:t>
            </a:r>
            <a:endParaRPr lang="en-US" altLang="zh-CN"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76379264"/>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Calibri" panose="020F0502020204030204" pitchFamily="34" charset="0"/>
                <a:cs typeface="Arial" panose="020B0604020202020204" pitchFamily="34" charset="0"/>
              </a:rPr>
              <a:t>3.1.Quy </a:t>
            </a:r>
            <a:r>
              <a:rPr lang="en-US" sz="2000" err="1">
                <a:effectLst/>
                <a:latin typeface="Arial" panose="020B0604020202020204" pitchFamily="34" charset="0"/>
                <a:ea typeface="Calibri" panose="020F0502020204030204" pitchFamily="34" charset="0"/>
                <a:cs typeface="Arial" panose="020B0604020202020204" pitchFamily="34" charset="0"/>
              </a:rPr>
              <a:t>luật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tính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đối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k</a:t>
            </a:r>
            <a:r>
              <a:rPr lang="vi-VN" sz="2000">
                <a:effectLst/>
                <a:latin typeface="Arial" panose="020B0604020202020204" pitchFamily="34" charset="0"/>
                <a:ea typeface="Calibri" panose="020F0502020204030204" pitchFamily="34" charset="0"/>
                <a:cs typeface="Arial" panose="020B0604020202020204" pitchFamily="34" charset="0"/>
              </a:rPr>
              <a:t>hi tri giác sự vật và hiện tượng, trong óc của chúng ta có hình ảnh của s</a:t>
            </a:r>
            <a:r>
              <a:rPr lang="en-US" sz="2000">
                <a:effectLst/>
                <a:latin typeface="Arial" panose="020B0604020202020204" pitchFamily="34" charset="0"/>
                <a:ea typeface="Calibri" panose="020F0502020204030204" pitchFamily="34" charset="0"/>
                <a:cs typeface="Arial" panose="020B0604020202020204" pitchFamily="34" charset="0"/>
              </a:rPr>
              <a:t>ự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vi-VN" sz="2000">
                <a:effectLst/>
                <a:latin typeface="Arial" panose="020B0604020202020204" pitchFamily="34" charset="0"/>
                <a:ea typeface="Calibri" panose="020F0502020204030204" pitchFamily="34" charset="0"/>
                <a:cs typeface="Arial" panose="020B0604020202020204" pitchFamily="34" charset="0"/>
              </a:rPr>
              <a:t> và h</a:t>
            </a:r>
            <a:r>
              <a:rPr lang="en-US" sz="2000" err="1">
                <a:effectLst/>
                <a:latin typeface="Arial" panose="020B0604020202020204" pitchFamily="34" charset="0"/>
                <a:ea typeface="Calibri" panose="020F0502020204030204" pitchFamily="34" charset="0"/>
                <a:cs typeface="Arial" panose="020B0604020202020204" pitchFamily="34" charset="0"/>
              </a:rPr>
              <a:t>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vi-VN" sz="2000">
                <a:effectLst/>
                <a:latin typeface="Arial" panose="020B0604020202020204" pitchFamily="34" charset="0"/>
                <a:ea typeface="Calibri" panose="020F0502020204030204" pitchFamily="34" charset="0"/>
                <a:cs typeface="Arial" panose="020B0604020202020204" pitchFamily="34" charset="0"/>
              </a:rPr>
              <a:t>, hình ảnh đó là do các thuộc tính của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vi-VN" sz="2000">
                <a:effectLst/>
                <a:latin typeface="Arial" panose="020B0604020202020204" pitchFamily="34" charset="0"/>
                <a:ea typeface="Calibri" panose="020F0502020204030204" pitchFamily="34" charset="0"/>
                <a:cs typeface="Arial" panose="020B0604020202020204" pitchFamily="34" charset="0"/>
              </a:rPr>
              <a:t> và h</a:t>
            </a:r>
            <a:r>
              <a:rPr lang="en-US" sz="2000" err="1">
                <a:effectLst/>
                <a:latin typeface="Arial" panose="020B0604020202020204" pitchFamily="34" charset="0"/>
                <a:ea typeface="Calibri" panose="020F0502020204030204" pitchFamily="34" charset="0"/>
                <a:cs typeface="Arial" panose="020B0604020202020204" pitchFamily="34" charset="0"/>
              </a:rPr>
              <a:t>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vi-VN" sz="2000">
                <a:effectLst/>
                <a:latin typeface="Arial" panose="020B0604020202020204" pitchFamily="34" charset="0"/>
                <a:ea typeface="Calibri" panose="020F0502020204030204" pitchFamily="34" charset="0"/>
                <a:cs typeface="Arial" panose="020B0604020202020204" pitchFamily="34" charset="0"/>
              </a:rPr>
              <a:t> tác động vào cơ quan cảm giác chúng ta tạo nên trong não. </a:t>
            </a:r>
            <a:r>
              <a:rPr lang="vi-VN" sz="2000">
                <a:effectLst/>
                <a:latin typeface="Arial" panose="020B0604020202020204" pitchFamily="34" charset="0"/>
                <a:ea typeface="Times New Roman" panose="02020603050405020304" pitchFamily="18" charset="0"/>
                <a:cs typeface="Arial" panose="020B0604020202020204" pitchFamily="34" charset="0"/>
              </a:rPr>
              <a:t>Hình ảnh đó một mặt phản ánh đặc điểm của đối tượng mà ta tri giác, mặt khác nó là hình ảnh chủ quan về thế giới khách quan.</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49472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715021"/>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3.2.Quy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lựa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chọn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việc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tách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trong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vô</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số</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thực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khách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quan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để</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phản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ánh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năng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con </a:t>
            </a:r>
            <a:r>
              <a:rPr lang="en-US" sz="200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chỉ</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một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đối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trong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vô</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những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xung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quanh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gọi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tính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lựa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chọn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tri </a:t>
            </a:r>
            <a:r>
              <a:rPr lang="en-US" sz="2000" err="1">
                <a:effectLst/>
                <a:latin typeface="Arial" panose="020B0604020202020204" pitchFamily="34" charset="0"/>
                <a:ea typeface="Calibri" panose="020F0502020204030204" pitchFamily="34" charset="0"/>
                <a:cs typeface="Arial" panose="020B0604020202020204" pitchFamily="34" charset="0"/>
              </a:rPr>
              <a:t>giác</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70187605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3.3.Quy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ý </a:t>
            </a:r>
            <a:r>
              <a:rPr lang="en-US" sz="2000" err="1">
                <a:effectLst/>
                <a:latin typeface="Arial" panose="020B0604020202020204" pitchFamily="34" charset="0"/>
                <a:ea typeface="Times New Roman" panose="02020603050405020304" pitchFamily="18" charset="0"/>
                <a:cs typeface="Arial" panose="020B0604020202020204" pitchFamily="34" charset="0"/>
              </a:rPr>
              <a:t>nghĩa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kết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quả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quá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trình</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biết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gì</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đặt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bằng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từ</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thấy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dụng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ra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sao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Ngay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nhìn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thấy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một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chưa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quen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biết</a:t>
            </a:r>
            <a:r>
              <a:rPr lang="en-US" sz="2000">
                <a:effectLst/>
                <a:latin typeface="Arial" panose="020B0604020202020204" pitchFamily="34" charset="0"/>
                <a:ea typeface="Calibri" panose="020F0502020204030204" pitchFamily="34" charset="0"/>
                <a:cs typeface="Arial" panose="020B0604020202020204" pitchFamily="34" charset="0"/>
              </a:rPr>
              <a:t>, ta </a:t>
            </a:r>
            <a:r>
              <a:rPr lang="en-US" sz="2000" err="1">
                <a:effectLst/>
                <a:latin typeface="Arial" panose="020B0604020202020204" pitchFamily="34" charset="0"/>
                <a:ea typeface="Calibri" panose="020F0502020204030204" pitchFamily="34" charset="0"/>
                <a:cs typeface="Arial" panose="020B0604020202020204" pitchFamily="34" charset="0"/>
              </a:rPr>
              <a:t>cũng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ghi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nhận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trong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giống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nhau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với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những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đã</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quen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biết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xếp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nhóm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đó</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45571533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3.4.Quy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ổn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định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năng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phản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ánh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không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thay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đổi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một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số</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thuộc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ngoài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mặc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dù</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điều</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kiện</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thay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đổi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Điều</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kiện</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vị</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trí</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so </a:t>
            </a:r>
            <a:r>
              <a:rPr lang="en-US" sz="2000" err="1">
                <a:effectLst/>
                <a:latin typeface="Arial" panose="020B0604020202020204" pitchFamily="34" charset="0"/>
                <a:ea typeface="Times New Roman" panose="02020603050405020304" pitchFamily="18" charset="0"/>
                <a:cs typeface="Arial" panose="020B0604020202020204" pitchFamily="34" charset="0"/>
              </a:rPr>
              <a:t>với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chủ</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thể</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chiếu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góc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chiếu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chủ</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thể</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Tính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ổn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định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tri </a:t>
            </a:r>
            <a:r>
              <a:rPr lang="en-US" sz="2000" err="1">
                <a:effectLst/>
                <a:latin typeface="Arial" panose="020B0604020202020204" pitchFamily="34" charset="0"/>
                <a:ea typeface="Calibri" panose="020F0502020204030204" pitchFamily="34" charset="0"/>
                <a:cs typeface="Arial" panose="020B0604020202020204" pitchFamily="34" charset="0"/>
              </a:rPr>
              <a:t>giác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thể</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rõ</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trong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trường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hợp</a:t>
            </a:r>
            <a:r>
              <a:rPr lang="en-US" sz="2000">
                <a:effectLst/>
                <a:latin typeface="Arial" panose="020B0604020202020204" pitchFamily="34" charset="0"/>
                <a:ea typeface="Calibri" panose="020F0502020204030204" pitchFamily="34" charset="0"/>
                <a:cs typeface="Arial" panose="020B0604020202020204" pitchFamily="34" charset="0"/>
              </a:rPr>
              <a:t> tri </a:t>
            </a:r>
            <a:r>
              <a:rPr lang="en-US" sz="2000" err="1">
                <a:effectLst/>
                <a:latin typeface="Arial" panose="020B0604020202020204" pitchFamily="34" charset="0"/>
                <a:ea typeface="Calibri" panose="020F0502020204030204" pitchFamily="34" charset="0"/>
                <a:cs typeface="Arial" panose="020B0604020202020204" pitchFamily="34" charset="0"/>
              </a:rPr>
              <a:t>giác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lớn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hình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màu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sắc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đối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a:t>
            </a: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16377991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044342"/>
          </a:xfrm>
          <a:prstGeom prst="rect">
            <a:avLst/>
          </a:prstGeom>
        </p:spPr>
        <p:txBody>
          <a:bodyPr wrap="square">
            <a:spAutoFit/>
          </a:bodyPr>
          <a:lstStyle/>
          <a:p>
            <a:pPr marR="0" lvl="0" algn="just">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3.5.Quy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mà</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mang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lại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bị</a:t>
            </a:r>
            <a:r>
              <a:rPr lang="en-US" sz="2000">
                <a:effectLst/>
                <a:latin typeface="Arial" panose="020B0604020202020204" pitchFamily="34" charset="0"/>
                <a:ea typeface="Times New Roman" panose="02020603050405020304" pitchFamily="18" charset="0"/>
                <a:cs typeface="Arial" panose="020B0604020202020204" pitchFamily="34" charset="0"/>
              </a:rPr>
              <a:t> chi </a:t>
            </a:r>
            <a:r>
              <a:rPr lang="en-US" sz="2000" err="1">
                <a:effectLst/>
                <a:latin typeface="Arial" panose="020B0604020202020204" pitchFamily="34" charset="0"/>
                <a:ea typeface="Times New Roman" panose="02020603050405020304" pitchFamily="18" charset="0"/>
                <a:cs typeface="Arial" panose="020B0604020202020204" pitchFamily="34" charset="0"/>
              </a:rPr>
              <a:t>phối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bởi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hợp</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thành</a:t>
            </a:r>
            <a:r>
              <a:rPr lang="en-US" sz="2000">
                <a:effectLst/>
                <a:latin typeface="Arial" panose="020B0604020202020204" pitchFamily="34" charset="0"/>
                <a:ea typeface="Times New Roman" panose="02020603050405020304" pitchFamily="18" charset="0"/>
                <a:cs typeface="Arial" panose="020B0604020202020204" pitchFamily="34" charset="0"/>
              </a:rPr>
              <a:t> ở </a:t>
            </a:r>
            <a:r>
              <a:rPr lang="en-US" sz="2000" err="1">
                <a:effectLst/>
                <a:latin typeface="Arial" panose="020B0604020202020204" pitchFamily="34" charset="0"/>
                <a:ea typeface="Times New Roman" panose="02020603050405020304" pitchFamily="18" charset="0"/>
                <a:cs typeface="Arial" panose="020B0604020202020204" pitchFamily="34" charset="0"/>
              </a:rPr>
              <a:t>cá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gọi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phụ</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thuộc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ảnh</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nội</a:t>
            </a:r>
            <a:r>
              <a:rPr lang="en-US" sz="2000">
                <a:effectLst/>
                <a:latin typeface="Arial" panose="020B0604020202020204" pitchFamily="34" charset="0"/>
                <a:ea typeface="Times New Roman" panose="02020603050405020304" pitchFamily="18" charset="0"/>
                <a:cs typeface="Arial" panose="020B0604020202020204" pitchFamily="34" charset="0"/>
              </a:rPr>
              <a:t> dung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sống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con </a:t>
            </a:r>
            <a:r>
              <a:rPr lang="en-US" sz="200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đặc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điểm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tâm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nhân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cách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họ</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được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gọi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tổng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giác</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87290706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75876" y="1539074"/>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3.6.Ảo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sai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lầm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đang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động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quy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xảy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ra</a:t>
            </a:r>
            <a:r>
              <a:rPr lang="en-US" sz="2000">
                <a:effectLst/>
                <a:latin typeface="Arial" panose="020B0604020202020204" pitchFamily="34" charset="0"/>
                <a:ea typeface="Times New Roman" panose="02020603050405020304" pitchFamily="18" charset="0"/>
                <a:cs typeface="Arial" panose="020B0604020202020204" pitchFamily="34" charset="0"/>
              </a:rPr>
              <a:t> ở </a:t>
            </a:r>
            <a:r>
              <a:rPr lang="en-US" sz="2000" err="1">
                <a:effectLst/>
                <a:latin typeface="Arial" panose="020B0604020202020204" pitchFamily="34" charset="0"/>
                <a:ea typeface="Times New Roman" panose="02020603050405020304" pitchFamily="18" charset="0"/>
                <a:cs typeface="Arial" panose="020B0604020202020204" pitchFamily="34" charset="0"/>
              </a:rPr>
              <a:t>tất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mọi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ở </a:t>
            </a:r>
            <a:r>
              <a:rPr lang="en-US" sz="2000" err="1">
                <a:effectLst/>
                <a:latin typeface="Arial" panose="020B0604020202020204" pitchFamily="34" charset="0"/>
                <a:ea typeface="Times New Roman" panose="02020603050405020304" pitchFamily="18" charset="0"/>
                <a:cs typeface="Arial" panose="020B0604020202020204" pitchFamily="34" charset="0"/>
              </a:rPr>
              <a:t>tất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mọi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loại</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do </a:t>
            </a:r>
            <a:r>
              <a:rPr lang="en-US" sz="2000" err="1">
                <a:effectLst/>
                <a:latin typeface="Arial" panose="020B0604020202020204" pitchFamily="34" charset="0"/>
                <a:ea typeface="Times New Roman" panose="02020603050405020304" pitchFamily="18" charset="0"/>
                <a:cs typeface="Arial" panose="020B0604020202020204" pitchFamily="34" charset="0"/>
              </a:rPr>
              <a:t>ba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nhóm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gây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sinh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(do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chi </a:t>
            </a:r>
            <a:r>
              <a:rPr lang="en-US" sz="2000" err="1">
                <a:effectLst/>
                <a:latin typeface="Arial" panose="020B0604020202020204" pitchFamily="34" charset="0"/>
                <a:ea typeface="Times New Roman" panose="02020603050405020304" pitchFamily="18" charset="0"/>
                <a:cs typeface="Arial" panose="020B0604020202020204" pitchFamily="34" charset="0"/>
              </a:rPr>
              <a:t>phối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quy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trọn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vẹn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hay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tương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phản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cảm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422218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060746" y="2532464"/>
            <a:ext cx="7928827" cy="1723549"/>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III. </a:t>
            </a:r>
            <a:r>
              <a:rPr lang="en-US" sz="2800" b="1" err="1">
                <a:latin typeface="Arial" panose="020B0604020202020204" pitchFamily="34" charset="0"/>
                <a:cs typeface="Arial" panose="020B0604020202020204" pitchFamily="34" charset="0"/>
              </a:rPr>
              <a:t>Vận</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dụng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quy</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luật</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cảm</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giác</a:t>
            </a:r>
            <a:r>
              <a:rPr lang="en-US" sz="2800" b="1">
                <a:latin typeface="Arial" panose="020B0604020202020204" pitchFamily="34" charset="0"/>
                <a:cs typeface="Arial" panose="020B0604020202020204" pitchFamily="34" charset="0"/>
              </a:rPr>
              <a:t>/tri </a:t>
            </a:r>
            <a:r>
              <a:rPr lang="en-US" sz="2800" b="1" err="1">
                <a:latin typeface="Arial" panose="020B0604020202020204" pitchFamily="34" charset="0"/>
                <a:cs typeface="Arial" panose="020B0604020202020204" pitchFamily="34" charset="0"/>
              </a:rPr>
              <a:t>giác</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để</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giải</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thích</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cách</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trang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trí</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sắp</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xếp</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hàng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hóa</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trong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siêu</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thị</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cửa</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hàng</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tiện</a:t>
            </a:r>
            <a:r>
              <a:rPr lang="en-US" sz="2800" b="1">
                <a:latin typeface="Arial" panose="020B0604020202020204" pitchFamily="34" charset="0"/>
                <a:cs typeface="Arial" panose="020B0604020202020204" pitchFamily="34" charset="0"/>
              </a:rPr>
              <a:t> </a:t>
            </a:r>
            <a:r>
              <a:rPr lang="en-US" sz="2800" b="1" err="1">
                <a:latin typeface="Arial" panose="020B0604020202020204" pitchFamily="34" charset="0"/>
                <a:cs typeface="Arial" panose="020B0604020202020204" pitchFamily="34" charset="0"/>
              </a:rPr>
              <a:t>lợi</a:t>
            </a:r>
            <a:r>
              <a:rPr lang="en-US" sz="2800" b="1">
                <a:latin typeface="Arial" panose="020B0604020202020204" pitchFamily="34" charset="0"/>
                <a:cs typeface="Arial" panose="020B0604020202020204" pitchFamily="34" charset="0"/>
              </a:rPr>
              <a:t>.</a:t>
            </a:r>
            <a:endParaRPr lang="en-US" altLang="zh-CN" sz="2800" b="1">
              <a:solidFill>
                <a:schemeClr val="tx1">
                  <a:lumMod val="85000"/>
                  <a:lumOff val="15000"/>
                </a:schemeClr>
              </a:solidFill>
              <a:latin typeface="Arial" panose="020B0604020202020204" pitchFamily="34" charset="0"/>
              <a:cs typeface="Arial" panose="020B0604020202020204" pitchFamily="34" charset="0"/>
              <a:sym typeface="+mn-lt"/>
            </a:endParaRPr>
          </a:p>
          <a:p>
            <a:pPr algn="ctr"/>
            <a:endParaRPr lang="en-US" altLang="zh-CN"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3447900828"/>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698717"/>
          </a:xfrm>
          <a:prstGeom prst="rect">
            <a:avLst/>
          </a:prstGeom>
        </p:spPr>
        <p:txBody>
          <a:bodyPr wrap="square">
            <a:spAutoFit/>
          </a:bodyPr>
          <a:lstStyle/>
          <a:p>
            <a:pPr>
              <a:lnSpc>
                <a:spcPct val="150000"/>
              </a:lnSpc>
            </a:pP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a:latin typeface="Arial" panose="020B0604020202020204" pitchFamily="34" charset="0"/>
                <a:cs typeface="Arial" panose="020B0604020202020204" pitchFamily="34" charset="0"/>
                <a:sym typeface="+mn-lt"/>
              </a:rPr>
              <a:t>I</a:t>
            </a:r>
            <a:r>
              <a:rPr lang="vi-VN" sz="1400">
                <a:latin typeface="Arial" panose="020B0604020202020204" pitchFamily="34" charset="0"/>
                <a:cs typeface="Arial" panose="020B0604020202020204" pitchFamily="34" charset="0"/>
              </a:rPr>
              <a:t>n các mác rất to 99k, 199k, 299k …</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để</a:t>
            </a:r>
            <a:r>
              <a:rPr lang="en-US" sz="1400">
                <a:latin typeface="Arial" panose="020B0604020202020204" pitchFamily="34" charset="0"/>
                <a:cs typeface="Arial" panose="020B0604020202020204" pitchFamily="34" charset="0"/>
              </a:rPr>
              <a:t> t</a:t>
            </a:r>
            <a:r>
              <a:rPr lang="vi-VN" sz="1400">
                <a:latin typeface="Arial" panose="020B0604020202020204" pitchFamily="34" charset="0"/>
                <a:cs typeface="Arial" panose="020B0604020202020204" pitchFamily="34" charset="0"/>
              </a:rPr>
              <a:t>ận dụng ngưỡng sai biệt cảm giác để khách hàng cảm thấy rẻ. </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530134"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1026" name="Picture 2" descr="Cách trưng bày hàng hóa đẹp cho siêu thị mini tăng gấp đôi doanh thu">
            <a:extLst>
              <a:ext uri="{FF2B5EF4-FFF2-40B4-BE49-F238E27FC236}">
                <a16:creationId xmlns:a16="http://schemas.microsoft.com/office/drawing/2014/main" id="{50478925-B2B4-32C7-244D-3C6A74EBC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849" y="1598613"/>
            <a:ext cx="4078079" cy="2716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矩形 16">
            <a:extLst>
              <a:ext uri="{FF2B5EF4-FFF2-40B4-BE49-F238E27FC236}">
                <a16:creationId xmlns:a16="http://schemas.microsoft.com/office/drawing/2014/main" id="{455A5B06-25BD-26A9-3A8B-D3E302EF2E64}"/>
              </a:ext>
            </a:extLst>
          </p:cNvPr>
          <p:cNvSpPr/>
          <p:nvPr/>
        </p:nvSpPr>
        <p:spPr>
          <a:xfrm>
            <a:off x="6287743" y="2610317"/>
            <a:ext cx="4836742" cy="698717"/>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Sắp xếp các đồ bán chạy ở cùng một chỗ đẹp mắt dễ nhìn nhất</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để</a:t>
            </a:r>
            <a:r>
              <a:rPr lang="en-US" sz="1400">
                <a:latin typeface="Arial" panose="020B0604020202020204" pitchFamily="34" charset="0"/>
                <a:cs typeface="Arial" panose="020B0604020202020204" pitchFamily="34" charset="0"/>
              </a:rPr>
              <a:t> t</a:t>
            </a:r>
            <a:r>
              <a:rPr lang="vi-VN" sz="1400">
                <a:latin typeface="Arial" panose="020B0604020202020204" pitchFamily="34" charset="0"/>
                <a:cs typeface="Arial" panose="020B0604020202020204" pitchFamily="34" charset="0"/>
              </a:rPr>
              <a:t>hu hút ánh nhìn.</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7" name="矩形 16">
            <a:extLst>
              <a:ext uri="{FF2B5EF4-FFF2-40B4-BE49-F238E27FC236}">
                <a16:creationId xmlns:a16="http://schemas.microsoft.com/office/drawing/2014/main" id="{B03B2219-2502-9F36-3CF3-460D66DB6154}"/>
              </a:ext>
            </a:extLst>
          </p:cNvPr>
          <p:cNvSpPr/>
          <p:nvPr/>
        </p:nvSpPr>
        <p:spPr>
          <a:xfrm>
            <a:off x="6287743" y="3468419"/>
            <a:ext cx="4836742" cy="523220"/>
          </a:xfrm>
          <a:prstGeom prst="rect">
            <a:avLst/>
          </a:prstGeom>
        </p:spPr>
        <p:txBody>
          <a:bodyPr wrap="square">
            <a:spAutoFit/>
          </a:bodyPr>
          <a:lstStyle/>
          <a:p>
            <a:r>
              <a:rPr lang="vi-VN" sz="1400">
                <a:latin typeface="Arial" panose="020B0604020202020204" pitchFamily="34" charset="0"/>
                <a:cs typeface="Arial" panose="020B0604020202020204" pitchFamily="34" charset="0"/>
              </a:rPr>
              <a:t>Các thiết bị đắt tiền sẽ được trưng bày ở 1 chỗ tạo bớt cảm giác đắt hơn cho người mua.</a:t>
            </a:r>
            <a:endParaRPr lang="en-US" sz="1400">
              <a:latin typeface="Arial" panose="020B0604020202020204" pitchFamily="34" charset="0"/>
              <a:cs typeface="Arial" panose="020B0604020202020204" pitchFamily="34" charset="0"/>
            </a:endParaRPr>
          </a:p>
        </p:txBody>
      </p:sp>
      <p:sp>
        <p:nvSpPr>
          <p:cNvPr id="28" name="矩形 16">
            <a:extLst>
              <a:ext uri="{FF2B5EF4-FFF2-40B4-BE49-F238E27FC236}">
                <a16:creationId xmlns:a16="http://schemas.microsoft.com/office/drawing/2014/main" id="{B8035D0F-346C-0BD2-A70C-A983D3AB7E9D}"/>
              </a:ext>
            </a:extLst>
          </p:cNvPr>
          <p:cNvSpPr/>
          <p:nvPr/>
        </p:nvSpPr>
        <p:spPr>
          <a:xfrm>
            <a:off x="6287743" y="4201785"/>
            <a:ext cx="4836742" cy="1991379"/>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Đặt giá theo nhận thức của người tiêu dùng: đối với những sản phẩm đặc biệt, nhằm cạnh tranh với đối thủ, chuẩn bị chuyển sang mặt hàng mới, hay vào những dịp gắn liền với một sự kiện nào đó, có thể giảm giá theo hình thức khuyến mãi. Điều này dễ tạo sự chú ý và hài lòng cho khách hàng.</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58419632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140162" y="2039485"/>
            <a:ext cx="4836742" cy="1294072"/>
          </a:xfrm>
          <a:prstGeom prst="rect">
            <a:avLst/>
          </a:prstGeom>
        </p:spPr>
        <p:txBody>
          <a:bodyPr wrap="square">
            <a:spAutoFit/>
          </a:bodyPr>
          <a:lstStyle/>
          <a:p>
            <a:pPr algn="just">
              <a:lnSpc>
                <a:spcPct val="150000"/>
              </a:lnSpc>
            </a:pPr>
            <a:r>
              <a:rPr lang="vi-VN">
                <a:latin typeface="Arial" panose="020B0604020202020204" pitchFamily="34" charset="0"/>
                <a:cs typeface="Arial" panose="020B0604020202020204" pitchFamily="34" charset="0"/>
              </a:rPr>
              <a:t>Sản phẩm nên thường xuyên thay đổi mẫu mã, hình thức quảng cáo nhằm hạn chế hiện tượng chai sạn trong cảm xúc</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2462534"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thích</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140162" y="3638173"/>
            <a:ext cx="4836742" cy="1200329"/>
          </a:xfrm>
          <a:prstGeom prst="rect">
            <a:avLst/>
          </a:prstGeom>
        </p:spPr>
        <p:txBody>
          <a:bodyPr wrap="square">
            <a:spAutoFit/>
          </a:bodyPr>
          <a:lstStyle/>
          <a:p>
            <a:pPr algn="just"/>
            <a:r>
              <a:rPr lang="vi-VN">
                <a:latin typeface="Arial" panose="020B0604020202020204" pitchFamily="34" charset="0"/>
                <a:cs typeface="Arial" panose="020B0604020202020204" pitchFamily="34" charset="0"/>
              </a:rPr>
              <a:t>Một quảng cáo gửi đến khách hàng trong một thời gian dài, không có bất kỳ sự mới mẻ nào khiến người ta cảm thấy chán và có xu hướng tìm sản phẩm mới khác thay thế.</a:t>
            </a:r>
            <a:endParaRPr lang="en-US">
              <a:latin typeface="Arial" panose="020B0604020202020204" pitchFamily="34" charset="0"/>
              <a:cs typeface="Arial" panose="020B0604020202020204" pitchFamily="34" charset="0"/>
            </a:endParaRPr>
          </a:p>
        </p:txBody>
      </p:sp>
      <p:pic>
        <p:nvPicPr>
          <p:cNvPr id="2050" name="Picture 2" descr="Trưng Bày Sản Phẩm Trên Hệ Thống Kệ Siêu Thị | Tin tức | Navavina">
            <a:extLst>
              <a:ext uri="{FF2B5EF4-FFF2-40B4-BE49-F238E27FC236}">
                <a16:creationId xmlns:a16="http://schemas.microsoft.com/office/drawing/2014/main" id="{F631A746-0E18-FD1F-7C27-38ED1E89E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052" y="1537968"/>
            <a:ext cx="3352934" cy="2326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38526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1021883"/>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Để hoa quả ở chính giữa hoặc gần lối đi, khách hàng</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nhìn</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ngon</a:t>
            </a:r>
            <a:r>
              <a:rPr lang="en-US" sz="1400">
                <a:latin typeface="Arial" panose="020B0604020202020204" pitchFamily="34" charset="0"/>
                <a:cs typeface="Arial" panose="020B0604020202020204" pitchFamily="34" charset="0"/>
              </a:rPr>
              <a:t>, n</a:t>
            </a:r>
            <a:r>
              <a:rPr lang="vi-VN" sz="1400">
                <a:latin typeface="Arial" panose="020B0604020202020204" pitchFamily="34" charset="0"/>
                <a:cs typeface="Arial" panose="020B0604020202020204" pitchFamily="34" charset="0"/>
              </a:rPr>
              <a:t>gửi thấy mùi thơm và ăn ngon sẽ có xu hướng mua hàng.</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230372"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287743" y="2968872"/>
            <a:ext cx="4836742" cy="1021883"/>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Ở các quầy thu ngân thường để những mặt hàng bánh kẹo màu sắc rực rỡ rất bắt mắt để kích thích sự tò mò muốn ăn thử  khách hàng sẽ mua.</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pic>
        <p:nvPicPr>
          <p:cNvPr id="3078" name="Picture 6" descr="10+ mẫu kệ để hoa quả, bán trái cây &amp; 5 nơi bán uy tín 2022">
            <a:extLst>
              <a:ext uri="{FF2B5EF4-FFF2-40B4-BE49-F238E27FC236}">
                <a16:creationId xmlns:a16="http://schemas.microsoft.com/office/drawing/2014/main" id="{A105A2A0-30DC-555F-08B1-F431E1C1E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202" y="1582500"/>
            <a:ext cx="4145036" cy="2763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16">
            <a:extLst>
              <a:ext uri="{FF2B5EF4-FFF2-40B4-BE49-F238E27FC236}">
                <a16:creationId xmlns:a16="http://schemas.microsoft.com/office/drawing/2014/main" id="{B5882260-C413-9695-658D-DE650D09592C}"/>
              </a:ext>
            </a:extLst>
          </p:cNvPr>
          <p:cNvSpPr/>
          <p:nvPr/>
        </p:nvSpPr>
        <p:spPr>
          <a:xfrm>
            <a:off x="6287743" y="4175149"/>
            <a:ext cx="4836742" cy="1668214"/>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Sử dụng hình ảnh người nổi tiếng là cách thức gây sự chú ý và thiện cảm với khách hàng. Các nhân vật càng nổi tiếng, lượng người hâm mộ cao và có thái độ làm việc uy tín càng khiến người tiêu dùng tin cậy và chọn mua sản phẩm.</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77019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382654" y="2373386"/>
            <a:ext cx="7256206" cy="1296123"/>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err="1">
                <a:latin typeface="Arial" panose="020B0604020202020204" pitchFamily="34" charset="0"/>
                <a:cs typeface="Arial" panose="020B0604020202020204" pitchFamily="34" charset="0"/>
              </a:rPr>
              <a:t>Vận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dụng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quy</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luật</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cảm</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giác</a:t>
            </a:r>
            <a:r>
              <a:rPr lang="en-US" sz="2800">
                <a:latin typeface="Arial" panose="020B0604020202020204" pitchFamily="34" charset="0"/>
                <a:cs typeface="Arial" panose="020B0604020202020204" pitchFamily="34" charset="0"/>
              </a:rPr>
              <a:t>/tri </a:t>
            </a:r>
            <a:r>
              <a:rPr lang="en-US" sz="2800" err="1">
                <a:latin typeface="Arial" panose="020B0604020202020204" pitchFamily="34" charset="0"/>
                <a:cs typeface="Arial" panose="020B0604020202020204" pitchFamily="34" charset="0"/>
              </a:rPr>
              <a:t>giác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để</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giải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thích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cách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trang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trí</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sắp</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xếp</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hàng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hóa</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trong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siêu</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thị</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cửa</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hàng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tiện</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lợi</a:t>
            </a:r>
            <a:r>
              <a:rPr lang="en-US" sz="2800">
                <a:latin typeface="Arial" panose="020B0604020202020204" pitchFamily="34" charset="0"/>
                <a:cs typeface="Arial" panose="020B0604020202020204" pitchFamily="34" charset="0"/>
              </a:rPr>
              <a:t>.</a:t>
            </a:r>
            <a:endParaRPr lang="en-US" altLang="zh-CN"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278751660"/>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extLst>
    <p:ext uri="{6950BFC3-D8DA-4A85-94F7-54DA5524770B}">
      <p188:commentRel xmlns:p188="http://schemas.microsoft.com/office/powerpoint/2018/8/main" r:id="rId4"/>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503990" y="1504929"/>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937137" y="4306023"/>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8360472" y="1504929"/>
            <a:ext cx="2378225" cy="176856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1503990" y="1662778"/>
            <a:ext cx="2306548" cy="1670073"/>
          </a:xfrm>
          <a:prstGeom prst="rect">
            <a:avLst/>
          </a:prstGeom>
        </p:spPr>
        <p:txBody>
          <a:bodyPr wrap="square">
            <a:spAutoFit/>
          </a:bodyPr>
          <a:lstStyle/>
          <a:p>
            <a:pPr algn="just">
              <a:lnSpc>
                <a:spcPct val="150000"/>
              </a:lnSpc>
            </a:pP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Tạo</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ấn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từ</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cái</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nhìn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đầu</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tiên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hang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bán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chạy</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xếp</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ở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vị</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trí</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đẹp</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dễ</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dàng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nhìn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thấy</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và</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bị</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khuất</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tầm</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nhìn</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矩形 15"/>
          <p:cNvSpPr/>
          <p:nvPr/>
        </p:nvSpPr>
        <p:spPr>
          <a:xfrm>
            <a:off x="4938161" y="4689589"/>
            <a:ext cx="2306548" cy="1023742"/>
          </a:xfrm>
          <a:prstGeom prst="rect">
            <a:avLst/>
          </a:prstGeom>
        </p:spPr>
        <p:txBody>
          <a:bodyPr wrap="square">
            <a:spAutoFit/>
          </a:bodyPr>
          <a:lstStyle/>
          <a:p>
            <a:pPr algn="ctr">
              <a:lnSpc>
                <a:spcPct val="150000"/>
              </a:lnSpc>
            </a:pP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Các</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sản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phẩm</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các</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thương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hiệu</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lớn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có</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không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gian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để</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riêng</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8361478" y="1888497"/>
            <a:ext cx="2306548" cy="1027397"/>
          </a:xfrm>
          <a:prstGeom prst="rect">
            <a:avLst/>
          </a:prstGeom>
        </p:spPr>
        <p:txBody>
          <a:bodyPr wrap="square">
            <a:spAutoFit/>
          </a:bodyPr>
          <a:lstStyle/>
          <a:p>
            <a:pPr algn="just">
              <a:lnSpc>
                <a:spcPct val="150000"/>
              </a:lnSpc>
            </a:pP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Đặt</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bảng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biển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ấn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hang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khuyến</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mãi</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để</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ở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nơi</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dễ</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err="1">
                <a:solidFill>
                  <a:schemeClr val="tx1">
                    <a:lumMod val="85000"/>
                    <a:lumOff val="15000"/>
                  </a:schemeClr>
                </a:solidFill>
                <a:latin typeface="Arial" panose="020B0604020202020204" pitchFamily="34" charset="0"/>
                <a:cs typeface="Arial" panose="020B0604020202020204" pitchFamily="34" charset="0"/>
                <a:sym typeface="+mn-lt"/>
              </a:rPr>
              <a:t>thấy</a:t>
            </a: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4" name="组合 24">
            <a:extLst>
              <a:ext uri="{FF2B5EF4-FFF2-40B4-BE49-F238E27FC236}">
                <a16:creationId xmlns:a16="http://schemas.microsoft.com/office/drawing/2014/main" id="{9A2A5ADF-2044-AB31-12B7-D2128AE93CFE}"/>
              </a:ext>
            </a:extLst>
          </p:cNvPr>
          <p:cNvGrpSpPr/>
          <p:nvPr/>
        </p:nvGrpSpPr>
        <p:grpSpPr>
          <a:xfrm>
            <a:off x="714200" y="633828"/>
            <a:ext cx="4125891" cy="554212"/>
            <a:chOff x="241047" y="605471"/>
            <a:chExt cx="4125891" cy="554212"/>
          </a:xfrm>
        </p:grpSpPr>
        <p:sp>
          <p:nvSpPr>
            <p:cNvPr id="25" name="椭圆 2">
              <a:extLst>
                <a:ext uri="{FF2B5EF4-FFF2-40B4-BE49-F238E27FC236}">
                  <a16:creationId xmlns:a16="http://schemas.microsoft.com/office/drawing/2014/main" id="{1E64584F-08BC-2A0F-4B36-4BAA049F4FFC}"/>
                </a:ext>
              </a:extLst>
            </p:cNvPr>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3">
              <a:extLst>
                <a:ext uri="{FF2B5EF4-FFF2-40B4-BE49-F238E27FC236}">
                  <a16:creationId xmlns:a16="http://schemas.microsoft.com/office/drawing/2014/main" id="{F1B76C23-F6F2-9851-A744-21D63AE32697}"/>
                </a:ext>
              </a:extLst>
            </p:cNvPr>
            <p:cNvSpPr txBox="1"/>
            <p:nvPr/>
          </p:nvSpPr>
          <p:spPr>
            <a:xfrm>
              <a:off x="806348" y="605471"/>
              <a:ext cx="3560590"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2.Quy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4098" name="Picture 2" descr="Cách trưng bày, sắp xếp hàng tạp hóa đẹp, gọn gàng trong cửa hàng">
            <a:extLst>
              <a:ext uri="{FF2B5EF4-FFF2-40B4-BE49-F238E27FC236}">
                <a16:creationId xmlns:a16="http://schemas.microsoft.com/office/drawing/2014/main" id="{F28F2EA6-79AE-D240-40D9-4599C5F752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116" y="4015276"/>
            <a:ext cx="2475099" cy="164625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ách trưng bày hàng hóa trong siêu thị đẹp bắt mắt">
            <a:extLst>
              <a:ext uri="{FF2B5EF4-FFF2-40B4-BE49-F238E27FC236}">
                <a16:creationId xmlns:a16="http://schemas.microsoft.com/office/drawing/2014/main" id="{6478875E-CE71-1FF4-EDBF-D9493FD19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653" y="4015276"/>
            <a:ext cx="2460369" cy="183386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âu chuyện Coca Cola: Sản phẩm phòng thí nghiệm bất ngờ nổi tiếng, trở  thành thức uống toàn cầu nhờ một tai nạn">
            <a:extLst>
              <a:ext uri="{FF2B5EF4-FFF2-40B4-BE49-F238E27FC236}">
                <a16:creationId xmlns:a16="http://schemas.microsoft.com/office/drawing/2014/main" id="{6DD5A3E2-EBF5-7478-A106-173E885202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174" y="1517913"/>
            <a:ext cx="2563188" cy="176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078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56790" y="947478"/>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4494963" y="5276431"/>
            <a:ext cx="2883878" cy="750694"/>
            <a:chOff x="4494961" y="5276431"/>
            <a:chExt cx="2883877" cy="750694"/>
          </a:xfrm>
        </p:grpSpPr>
        <p:sp>
          <p:nvSpPr>
            <p:cNvPr id="6" name="矩形 5"/>
            <p:cNvSpPr/>
            <p:nvPr/>
          </p:nvSpPr>
          <p:spPr>
            <a:xfrm>
              <a:off x="4494961" y="5276431"/>
              <a:ext cx="2883877" cy="750694"/>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651576" y="5426387"/>
              <a:ext cx="184731" cy="461665"/>
            </a:xfrm>
            <a:prstGeom prst="rect">
              <a:avLst/>
            </a:prstGeom>
            <a:noFill/>
          </p:spPr>
          <p:txBody>
            <a:bodyPr wrap="none" rtlCol="0">
              <a:spAutoFit/>
            </a:bodyPr>
            <a:lstStyle/>
            <a:p>
              <a:pPr lvl="0"/>
              <a:endParaRPr lang="zh-CN" altLang="en-US" sz="2400" b="1">
                <a:solidFill>
                  <a:prstClr val="black">
                    <a:lumMod val="85000"/>
                    <a:lumOff val="15000"/>
                  </a:prstClr>
                </a:solidFill>
                <a:cs typeface="+mn-ea"/>
                <a:sym typeface="+mn-lt"/>
              </a:endParaRPr>
            </a:p>
          </p:txBody>
        </p:sp>
      </p:grpSp>
      <p:sp>
        <p:nvSpPr>
          <p:cNvPr id="7" name="文本框 6"/>
          <p:cNvSpPr txBox="1"/>
          <p:nvPr/>
        </p:nvSpPr>
        <p:spPr>
          <a:xfrm>
            <a:off x="2005273" y="1927985"/>
            <a:ext cx="7863249" cy="1862048"/>
          </a:xfrm>
          <a:prstGeom prst="rect">
            <a:avLst/>
          </a:prstGeom>
          <a:noFill/>
        </p:spPr>
        <p:txBody>
          <a:bodyPr wrap="square" rtlCol="0">
            <a:spAutoFit/>
          </a:bodyPr>
          <a:lstStyle/>
          <a:p>
            <a:pPr algn="dist"/>
            <a:r>
              <a:rPr lang="en-US" altLang="zh-CN" sz="11500" b="1">
                <a:ln w="28575">
                  <a:solidFill>
                    <a:schemeClr val="tx1">
                      <a:lumMod val="85000"/>
                      <a:lumOff val="15000"/>
                    </a:schemeClr>
                  </a:solidFill>
                </a:ln>
                <a:solidFill>
                  <a:srgbClr val="FE6835"/>
                </a:solidFill>
                <a:cs typeface="+mn-ea"/>
                <a:sym typeface="+mn-lt"/>
              </a:rPr>
              <a:t>Thank you</a:t>
            </a:r>
            <a:endParaRPr lang="zh-CN" altLang="en-US" sz="11500" b="1">
              <a:ln w="28575">
                <a:solidFill>
                  <a:schemeClr val="tx1">
                    <a:lumMod val="85000"/>
                    <a:lumOff val="15000"/>
                  </a:schemeClr>
                </a:solidFill>
              </a:ln>
              <a:solidFill>
                <a:srgbClr val="FE6835"/>
              </a:solidFill>
              <a:cs typeface="+mn-ea"/>
              <a:sym typeface="+mn-lt"/>
            </a:endParaRPr>
          </a:p>
        </p:txBody>
      </p:sp>
      <p:sp>
        <p:nvSpPr>
          <p:cNvPr id="12" name="矩形 11"/>
          <p:cNvSpPr/>
          <p:nvPr/>
        </p:nvSpPr>
        <p:spPr>
          <a:xfrm>
            <a:off x="2888893" y="3669347"/>
            <a:ext cx="6096000" cy="787523"/>
          </a:xfrm>
          <a:prstGeom prst="rect">
            <a:avLst/>
          </a:prstGeom>
        </p:spPr>
        <p:txBody>
          <a:bodyPr>
            <a:spAutoFit/>
          </a:bodyPr>
          <a:lstStyle/>
          <a:p>
            <a:pPr algn="ctr">
              <a:lnSpc>
                <a:spcPct val="150000"/>
              </a:lnSpc>
            </a:pPr>
            <a:r>
              <a:rPr lang="en-US" altLang="zh-CN" sz="1600">
                <a:solidFill>
                  <a:srgbClr val="FE6835"/>
                </a:solidFill>
                <a:cs typeface="+mn-ea"/>
                <a:sym typeface="+mn-lt"/>
              </a:rPr>
              <a:t>We must accept finite disappointment, but we must never lose infinite hope. </a:t>
            </a:r>
            <a:endParaRPr lang="zh-CN" altLang="en-US" sz="1600">
              <a:solidFill>
                <a:srgbClr val="FE6835"/>
              </a:solidFill>
              <a:cs typeface="+mn-ea"/>
              <a:sym typeface="+mn-lt"/>
            </a:endParaRPr>
          </a:p>
        </p:txBody>
      </p:sp>
    </p:spTree>
    <p:extLst>
      <p:ext uri="{BB962C8B-B14F-4D97-AF65-F5344CB8AC3E}">
        <p14:creationId xmlns:p14="http://schemas.microsoft.com/office/powerpoint/2010/main" val="3793556833"/>
      </p:ext>
    </p:extLst>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900"/>
                                        <p:tgtEl>
                                          <p:spTgt spid="15"/>
                                        </p:tgtEl>
                                      </p:cBhvr>
                                    </p:animEffect>
                                    <p:anim calcmode="lin" valueType="num">
                                      <p:cBhvr>
                                        <p:cTn id="24" dur="900" fill="hold"/>
                                        <p:tgtEl>
                                          <p:spTgt spid="15"/>
                                        </p:tgtEl>
                                        <p:attrNameLst>
                                          <p:attrName>ppt_x</p:attrName>
                                        </p:attrNameLst>
                                      </p:cBhvr>
                                      <p:tavLst>
                                        <p:tav tm="0">
                                          <p:val>
                                            <p:strVal val="#ppt_x"/>
                                          </p:val>
                                        </p:tav>
                                        <p:tav tm="100000">
                                          <p:val>
                                            <p:strVal val="#ppt_x"/>
                                          </p:val>
                                        </p:tav>
                                      </p:tavLst>
                                    </p:anim>
                                    <p:anim calcmode="lin" valueType="num">
                                      <p:cBhvr>
                                        <p:cTn id="25" dur="9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I.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Quá</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trình</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en-US" altLang="zh-CN" sz="36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830827968"/>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539568"/>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23200" cy="1833744"/>
            <a:chOff x="2183601" y="2511641"/>
            <a:chExt cx="3202727"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1209" y="3048770"/>
              <a:ext cx="2775119" cy="531583"/>
            </a:xfrm>
            <a:prstGeom prst="rect">
              <a:avLst/>
            </a:prstGeom>
            <a:noFill/>
          </p:spPr>
          <p:txBody>
            <a:bodyPr wrap="square" rtlCol="0">
              <a:spAutoFit/>
            </a:bodyPr>
            <a:lstStyle/>
            <a:p>
              <a:r>
                <a:rPr lang="en-US" altLang="zh-CN" sz="3200" b="1">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zh-CN" altLang="en-US" sz="3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441164" y="1984391"/>
            <a:ext cx="4386112" cy="2813206"/>
          </a:xfrm>
          <a:prstGeom prst="rect">
            <a:avLst/>
          </a:prstGeom>
        </p:spPr>
        <p:txBody>
          <a:bodyPr wrap="square">
            <a:spAutoFit/>
          </a:bodyPr>
          <a:lstStyle/>
          <a:p>
            <a:pPr algn="just">
              <a:lnSpc>
                <a:spcPct val="150000"/>
              </a:lnSpc>
            </a:pPr>
            <a:r>
              <a:rPr lang="vi-VN" sz="2000">
                <a:latin typeface="Arial" panose="020B0604020202020204" pitchFamily="34" charset="0"/>
                <a:cs typeface="Arial" panose="020B0604020202020204" pitchFamily="34" charset="0"/>
              </a:rPr>
              <a:t>Cảm giác là một quá trình tâm lý phản ánh những thuộc tính riêng lẻ các thuộc tính bên ngoài của các sự vật hiện tượng khi chúng trực tiếp tác động vào giác quan của loài người.</a:t>
            </a:r>
            <a:r>
              <a:rPr lang="en-US" sz="2000">
                <a:latin typeface="Arial" panose="020B0604020202020204" pitchFamily="34" charset="0"/>
                <a:cs typeface="Arial" panose="020B0604020202020204" pitchFamily="34" charset="0"/>
              </a:rPr>
              <a:t> </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3995597675"/>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241048" y="614673"/>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53" y="605471"/>
            <a:ext cx="3817071"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2.Phân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loại</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22"/>
          <p:cNvSpPr/>
          <p:nvPr/>
        </p:nvSpPr>
        <p:spPr>
          <a:xfrm>
            <a:off x="2385167" y="3929064"/>
            <a:ext cx="5012515" cy="170544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24" name="矩形 23"/>
          <p:cNvSpPr/>
          <p:nvPr/>
        </p:nvSpPr>
        <p:spPr>
          <a:xfrm>
            <a:off x="4363857" y="1709951"/>
            <a:ext cx="5012515" cy="170544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nvGrpSpPr>
          <p:cNvPr id="15" name="组合 14"/>
          <p:cNvGrpSpPr/>
          <p:nvPr/>
        </p:nvGrpSpPr>
        <p:grpSpPr>
          <a:xfrm>
            <a:off x="2532500" y="1538980"/>
            <a:ext cx="6684811" cy="1668747"/>
            <a:chOff x="2532500" y="1349439"/>
            <a:chExt cx="6684810" cy="1668747"/>
          </a:xfrm>
        </p:grpSpPr>
        <p:grpSp>
          <p:nvGrpSpPr>
            <p:cNvPr id="8" name="组合 7"/>
            <p:cNvGrpSpPr/>
            <p:nvPr/>
          </p:nvGrpSpPr>
          <p:grpSpPr>
            <a:xfrm>
              <a:off x="2532500" y="1748771"/>
              <a:ext cx="1014884" cy="1027085"/>
              <a:chOff x="2130566" y="1989932"/>
              <a:chExt cx="1014884" cy="1027085"/>
            </a:xfrm>
          </p:grpSpPr>
          <p:sp>
            <p:nvSpPr>
              <p:cNvPr id="7" name="矩形 6"/>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6" name="矩形 5"/>
              <p:cNvSpPr/>
              <p:nvPr/>
            </p:nvSpPr>
            <p:spPr>
              <a:xfrm>
                <a:off x="2130566" y="1989932"/>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9" name="矩形 8"/>
            <p:cNvSpPr/>
            <p:nvPr/>
          </p:nvSpPr>
          <p:spPr>
            <a:xfrm>
              <a:off x="4204795" y="1349439"/>
              <a:ext cx="5012515" cy="1668747"/>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grpSp>
        <p:nvGrpSpPr>
          <p:cNvPr id="14" name="组合 13"/>
          <p:cNvGrpSpPr/>
          <p:nvPr/>
        </p:nvGrpSpPr>
        <p:grpSpPr>
          <a:xfrm>
            <a:off x="2532500" y="3786415"/>
            <a:ext cx="6684811" cy="1705443"/>
            <a:chOff x="2532500" y="3028322"/>
            <a:chExt cx="6684810" cy="1705443"/>
          </a:xfrm>
        </p:grpSpPr>
        <p:grpSp>
          <p:nvGrpSpPr>
            <p:cNvPr id="10" name="组合 9"/>
            <p:cNvGrpSpPr/>
            <p:nvPr/>
          </p:nvGrpSpPr>
          <p:grpSpPr>
            <a:xfrm>
              <a:off x="8202426" y="3451295"/>
              <a:ext cx="1014884" cy="1027085"/>
              <a:chOff x="2130566" y="1989932"/>
              <a:chExt cx="1014884" cy="1027085"/>
            </a:xfrm>
          </p:grpSpPr>
          <p:sp>
            <p:nvSpPr>
              <p:cNvPr id="11" name="矩形 10"/>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12" name="矩形 11"/>
              <p:cNvSpPr/>
              <p:nvPr/>
            </p:nvSpPr>
            <p:spPr>
              <a:xfrm>
                <a:off x="2130566" y="1989932"/>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3" name="矩形 12"/>
            <p:cNvSpPr/>
            <p:nvPr/>
          </p:nvSpPr>
          <p:spPr>
            <a:xfrm>
              <a:off x="2532500" y="3028322"/>
              <a:ext cx="5012515" cy="1705443"/>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7" name="iconfont-1013-691958"/>
          <p:cNvSpPr>
            <a:spLocks noChangeAspect="1"/>
          </p:cNvSpPr>
          <p:nvPr/>
        </p:nvSpPr>
        <p:spPr bwMode="auto">
          <a:xfrm>
            <a:off x="2679832" y="2157019"/>
            <a:ext cx="609685" cy="569064"/>
          </a:xfrm>
          <a:custGeom>
            <a:avLst/>
            <a:gdLst>
              <a:gd name="T0" fmla="*/ 10425 w 10662"/>
              <a:gd name="T1" fmla="*/ 4930 h 9951"/>
              <a:gd name="T2" fmla="*/ 7631 w 10662"/>
              <a:gd name="T3" fmla="*/ 1373 h 9951"/>
              <a:gd name="T4" fmla="*/ 7278 w 10662"/>
              <a:gd name="T5" fmla="*/ 1156 h 9951"/>
              <a:gd name="T6" fmla="*/ 4295 w 10662"/>
              <a:gd name="T7" fmla="*/ 0 h 9951"/>
              <a:gd name="T8" fmla="*/ 3595 w 10662"/>
              <a:gd name="T9" fmla="*/ 85 h 9951"/>
              <a:gd name="T10" fmla="*/ 240 w 10662"/>
              <a:gd name="T11" fmla="*/ 4634 h 9951"/>
              <a:gd name="T12" fmla="*/ 2653 w 10662"/>
              <a:gd name="T13" fmla="*/ 7995 h 9951"/>
              <a:gd name="T14" fmla="*/ 3136 w 10662"/>
              <a:gd name="T15" fmla="*/ 8342 h 9951"/>
              <a:gd name="T16" fmla="*/ 7480 w 10662"/>
              <a:gd name="T17" fmla="*/ 9445 h 9951"/>
              <a:gd name="T18" fmla="*/ 10425 w 10662"/>
              <a:gd name="T19" fmla="*/ 4930 h 9951"/>
              <a:gd name="T20" fmla="*/ 2234 w 10662"/>
              <a:gd name="T21" fmla="*/ 6995 h 9951"/>
              <a:gd name="T22" fmla="*/ 833 w 10662"/>
              <a:gd name="T23" fmla="*/ 4206 h 9951"/>
              <a:gd name="T24" fmla="*/ 2743 w 10662"/>
              <a:gd name="T25" fmla="*/ 1038 h 9951"/>
              <a:gd name="T26" fmla="*/ 6150 w 10662"/>
              <a:gd name="T27" fmla="*/ 1111 h 9951"/>
              <a:gd name="T28" fmla="*/ 2234 w 10662"/>
              <a:gd name="T29" fmla="*/ 6995 h 9951"/>
              <a:gd name="T30" fmla="*/ 8265 w 10662"/>
              <a:gd name="T31" fmla="*/ 7124 h 9951"/>
              <a:gd name="T32" fmla="*/ 7426 w 10662"/>
              <a:gd name="T33" fmla="*/ 7858 h 9951"/>
              <a:gd name="T34" fmla="*/ 6489 w 10662"/>
              <a:gd name="T35" fmla="*/ 7964 h 9951"/>
              <a:gd name="T36" fmla="*/ 6489 w 10662"/>
              <a:gd name="T37" fmla="*/ 8515 h 9951"/>
              <a:gd name="T38" fmla="*/ 5904 w 10662"/>
              <a:gd name="T39" fmla="*/ 8515 h 9951"/>
              <a:gd name="T40" fmla="*/ 5904 w 10662"/>
              <a:gd name="T41" fmla="*/ 7956 h 9951"/>
              <a:gd name="T42" fmla="*/ 5136 w 10662"/>
              <a:gd name="T43" fmla="*/ 7887 h 9951"/>
              <a:gd name="T44" fmla="*/ 4629 w 10662"/>
              <a:gd name="T45" fmla="*/ 7744 h 9951"/>
              <a:gd name="T46" fmla="*/ 4066 w 10662"/>
              <a:gd name="T47" fmla="*/ 6823 h 9951"/>
              <a:gd name="T48" fmla="*/ 4063 w 10662"/>
              <a:gd name="T49" fmla="*/ 6347 h 9951"/>
              <a:gd name="T50" fmla="*/ 4922 w 10662"/>
              <a:gd name="T51" fmla="*/ 6347 h 9951"/>
              <a:gd name="T52" fmla="*/ 4939 w 10662"/>
              <a:gd name="T53" fmla="*/ 6644 h 9951"/>
              <a:gd name="T54" fmla="*/ 5444 w 10662"/>
              <a:gd name="T55" fmla="*/ 7164 h 9951"/>
              <a:gd name="T56" fmla="*/ 5888 w 10662"/>
              <a:gd name="T57" fmla="*/ 7194 h 9951"/>
              <a:gd name="T58" fmla="*/ 5888 w 10662"/>
              <a:gd name="T59" fmla="*/ 5788 h 9951"/>
              <a:gd name="T60" fmla="*/ 5258 w 10662"/>
              <a:gd name="T61" fmla="*/ 5736 h 9951"/>
              <a:gd name="T62" fmla="*/ 4916 w 10662"/>
              <a:gd name="T63" fmla="*/ 5672 h 9951"/>
              <a:gd name="T64" fmla="*/ 4140 w 10662"/>
              <a:gd name="T65" fmla="*/ 4801 h 9951"/>
              <a:gd name="T66" fmla="*/ 4140 w 10662"/>
              <a:gd name="T67" fmla="*/ 3927 h 9951"/>
              <a:gd name="T68" fmla="*/ 5057 w 10662"/>
              <a:gd name="T69" fmla="*/ 3037 h 9951"/>
              <a:gd name="T70" fmla="*/ 5765 w 10662"/>
              <a:gd name="T71" fmla="*/ 2974 h 9951"/>
              <a:gd name="T72" fmla="*/ 5901 w 10662"/>
              <a:gd name="T73" fmla="*/ 2830 h 9951"/>
              <a:gd name="T74" fmla="*/ 5899 w 10662"/>
              <a:gd name="T75" fmla="*/ 2470 h 9951"/>
              <a:gd name="T76" fmla="*/ 6488 w 10662"/>
              <a:gd name="T77" fmla="*/ 2470 h 9951"/>
              <a:gd name="T78" fmla="*/ 6488 w 10662"/>
              <a:gd name="T79" fmla="*/ 2955 h 9951"/>
              <a:gd name="T80" fmla="*/ 7134 w 10662"/>
              <a:gd name="T81" fmla="*/ 3008 h 9951"/>
              <a:gd name="T82" fmla="*/ 7387 w 10662"/>
              <a:gd name="T83" fmla="*/ 3054 h 9951"/>
              <a:gd name="T84" fmla="*/ 8188 w 10662"/>
              <a:gd name="T85" fmla="*/ 4060 h 9951"/>
              <a:gd name="T86" fmla="*/ 8209 w 10662"/>
              <a:gd name="T87" fmla="*/ 4400 h 9951"/>
              <a:gd name="T88" fmla="*/ 7371 w 10662"/>
              <a:gd name="T89" fmla="*/ 4400 h 9951"/>
              <a:gd name="T90" fmla="*/ 6498 w 10662"/>
              <a:gd name="T91" fmla="*/ 3754 h 9951"/>
              <a:gd name="T92" fmla="*/ 6498 w 10662"/>
              <a:gd name="T93" fmla="*/ 5034 h 9951"/>
              <a:gd name="T94" fmla="*/ 6898 w 10662"/>
              <a:gd name="T95" fmla="*/ 5072 h 9951"/>
              <a:gd name="T96" fmla="*/ 7740 w 10662"/>
              <a:gd name="T97" fmla="*/ 5248 h 9951"/>
              <a:gd name="T98" fmla="*/ 8275 w 10662"/>
              <a:gd name="T99" fmla="*/ 5836 h 9951"/>
              <a:gd name="T100" fmla="*/ 8265 w 10662"/>
              <a:gd name="T101" fmla="*/ 7124 h 9951"/>
              <a:gd name="T102" fmla="*/ 7256 w 10662"/>
              <a:gd name="T103" fmla="*/ 5931 h 9951"/>
              <a:gd name="T104" fmla="*/ 6493 w 10662"/>
              <a:gd name="T105" fmla="*/ 5819 h 9951"/>
              <a:gd name="T106" fmla="*/ 6493 w 10662"/>
              <a:gd name="T107" fmla="*/ 7205 h 9951"/>
              <a:gd name="T108" fmla="*/ 6970 w 10662"/>
              <a:gd name="T109" fmla="*/ 7142 h 9951"/>
              <a:gd name="T110" fmla="*/ 7356 w 10662"/>
              <a:gd name="T111" fmla="*/ 6022 h 9951"/>
              <a:gd name="T112" fmla="*/ 7256 w 10662"/>
              <a:gd name="T113" fmla="*/ 5931 h 9951"/>
              <a:gd name="T114" fmla="*/ 5102 w 10662"/>
              <a:gd name="T115" fmla="*/ 4753 h 9951"/>
              <a:gd name="T116" fmla="*/ 5889 w 10662"/>
              <a:gd name="T117" fmla="*/ 5007 h 9951"/>
              <a:gd name="T118" fmla="*/ 5889 w 10662"/>
              <a:gd name="T119" fmla="*/ 3739 h 9951"/>
              <a:gd name="T120" fmla="*/ 5079 w 10662"/>
              <a:gd name="T121" fmla="*/ 4021 h 9951"/>
              <a:gd name="T122" fmla="*/ 5102 w 10662"/>
              <a:gd name="T123" fmla="*/ 4753 h 9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62" h="9951">
                <a:moveTo>
                  <a:pt x="10425" y="4930"/>
                </a:moveTo>
                <a:cubicBezTo>
                  <a:pt x="10223" y="3194"/>
                  <a:pt x="9249" y="2021"/>
                  <a:pt x="7631" y="1373"/>
                </a:cubicBezTo>
                <a:cubicBezTo>
                  <a:pt x="7504" y="1322"/>
                  <a:pt x="7377" y="1248"/>
                  <a:pt x="7278" y="1156"/>
                </a:cubicBezTo>
                <a:cubicBezTo>
                  <a:pt x="6472" y="407"/>
                  <a:pt x="5520" y="28"/>
                  <a:pt x="4295" y="0"/>
                </a:cubicBezTo>
                <a:cubicBezTo>
                  <a:pt x="4146" y="18"/>
                  <a:pt x="3867" y="33"/>
                  <a:pt x="3595" y="85"/>
                </a:cubicBezTo>
                <a:cubicBezTo>
                  <a:pt x="1471" y="491"/>
                  <a:pt x="0" y="2468"/>
                  <a:pt x="240" y="4634"/>
                </a:cubicBezTo>
                <a:cubicBezTo>
                  <a:pt x="412" y="6194"/>
                  <a:pt x="1251" y="7307"/>
                  <a:pt x="2653" y="7995"/>
                </a:cubicBezTo>
                <a:cubicBezTo>
                  <a:pt x="2838" y="8086"/>
                  <a:pt x="2991" y="8198"/>
                  <a:pt x="3136" y="8342"/>
                </a:cubicBezTo>
                <a:cubicBezTo>
                  <a:pt x="4368" y="9555"/>
                  <a:pt x="5832" y="9951"/>
                  <a:pt x="7480" y="9445"/>
                </a:cubicBezTo>
                <a:cubicBezTo>
                  <a:pt x="9447" y="8840"/>
                  <a:pt x="10662" y="6969"/>
                  <a:pt x="10425" y="4930"/>
                </a:cubicBezTo>
                <a:close/>
                <a:moveTo>
                  <a:pt x="2234" y="6995"/>
                </a:moveTo>
                <a:cubicBezTo>
                  <a:pt x="1582" y="6583"/>
                  <a:pt x="816" y="5521"/>
                  <a:pt x="833" y="4206"/>
                </a:cubicBezTo>
                <a:cubicBezTo>
                  <a:pt x="850" y="2790"/>
                  <a:pt x="1501" y="1720"/>
                  <a:pt x="2743" y="1038"/>
                </a:cubicBezTo>
                <a:cubicBezTo>
                  <a:pt x="3923" y="390"/>
                  <a:pt x="5338" y="565"/>
                  <a:pt x="6150" y="1111"/>
                </a:cubicBezTo>
                <a:cubicBezTo>
                  <a:pt x="3195" y="1106"/>
                  <a:pt x="1079" y="4283"/>
                  <a:pt x="2234" y="6995"/>
                </a:cubicBezTo>
                <a:close/>
                <a:moveTo>
                  <a:pt x="8265" y="7124"/>
                </a:moveTo>
                <a:cubicBezTo>
                  <a:pt x="8151" y="7551"/>
                  <a:pt x="7847" y="7784"/>
                  <a:pt x="7426" y="7858"/>
                </a:cubicBezTo>
                <a:cubicBezTo>
                  <a:pt x="7124" y="7911"/>
                  <a:pt x="6816" y="7928"/>
                  <a:pt x="6489" y="7964"/>
                </a:cubicBezTo>
                <a:lnTo>
                  <a:pt x="6489" y="8515"/>
                </a:lnTo>
                <a:lnTo>
                  <a:pt x="5904" y="8515"/>
                </a:lnTo>
                <a:lnTo>
                  <a:pt x="5904" y="7956"/>
                </a:lnTo>
                <a:cubicBezTo>
                  <a:pt x="5635" y="7933"/>
                  <a:pt x="5383" y="7924"/>
                  <a:pt x="5136" y="7887"/>
                </a:cubicBezTo>
                <a:cubicBezTo>
                  <a:pt x="4964" y="7860"/>
                  <a:pt x="4789" y="7813"/>
                  <a:pt x="4629" y="7744"/>
                </a:cubicBezTo>
                <a:cubicBezTo>
                  <a:pt x="4233" y="7571"/>
                  <a:pt x="4112" y="7213"/>
                  <a:pt x="4066" y="6823"/>
                </a:cubicBezTo>
                <a:cubicBezTo>
                  <a:pt x="4047" y="6669"/>
                  <a:pt x="4063" y="6512"/>
                  <a:pt x="4063" y="6347"/>
                </a:cubicBezTo>
                <a:lnTo>
                  <a:pt x="4922" y="6347"/>
                </a:lnTo>
                <a:cubicBezTo>
                  <a:pt x="4928" y="6446"/>
                  <a:pt x="4932" y="6545"/>
                  <a:pt x="4939" y="6644"/>
                </a:cubicBezTo>
                <a:cubicBezTo>
                  <a:pt x="4965" y="6998"/>
                  <a:pt x="5091" y="7129"/>
                  <a:pt x="5444" y="7164"/>
                </a:cubicBezTo>
                <a:cubicBezTo>
                  <a:pt x="5588" y="7178"/>
                  <a:pt x="5733" y="7184"/>
                  <a:pt x="5888" y="7194"/>
                </a:cubicBezTo>
                <a:lnTo>
                  <a:pt x="5888" y="5788"/>
                </a:lnTo>
                <a:cubicBezTo>
                  <a:pt x="5676" y="5771"/>
                  <a:pt x="5466" y="5758"/>
                  <a:pt x="5258" y="5736"/>
                </a:cubicBezTo>
                <a:cubicBezTo>
                  <a:pt x="5143" y="5723"/>
                  <a:pt x="5030" y="5696"/>
                  <a:pt x="4916" y="5672"/>
                </a:cubicBezTo>
                <a:cubicBezTo>
                  <a:pt x="4445" y="5572"/>
                  <a:pt x="4190" y="5264"/>
                  <a:pt x="4140" y="4801"/>
                </a:cubicBezTo>
                <a:cubicBezTo>
                  <a:pt x="4109" y="4513"/>
                  <a:pt x="4099" y="4213"/>
                  <a:pt x="4140" y="3927"/>
                </a:cubicBezTo>
                <a:cubicBezTo>
                  <a:pt x="4220" y="3375"/>
                  <a:pt x="4492" y="3126"/>
                  <a:pt x="5057" y="3037"/>
                </a:cubicBezTo>
                <a:cubicBezTo>
                  <a:pt x="5291" y="3000"/>
                  <a:pt x="5529" y="2986"/>
                  <a:pt x="5765" y="2974"/>
                </a:cubicBezTo>
                <a:cubicBezTo>
                  <a:pt x="5871" y="2969"/>
                  <a:pt x="5907" y="2934"/>
                  <a:pt x="5901" y="2830"/>
                </a:cubicBezTo>
                <a:cubicBezTo>
                  <a:pt x="5893" y="2714"/>
                  <a:pt x="5899" y="2598"/>
                  <a:pt x="5899" y="2470"/>
                </a:cubicBezTo>
                <a:lnTo>
                  <a:pt x="6488" y="2470"/>
                </a:lnTo>
                <a:lnTo>
                  <a:pt x="6488" y="2955"/>
                </a:lnTo>
                <a:cubicBezTo>
                  <a:pt x="6714" y="2973"/>
                  <a:pt x="6924" y="2988"/>
                  <a:pt x="7134" y="3008"/>
                </a:cubicBezTo>
                <a:cubicBezTo>
                  <a:pt x="7219" y="3017"/>
                  <a:pt x="7303" y="3035"/>
                  <a:pt x="7387" y="3054"/>
                </a:cubicBezTo>
                <a:cubicBezTo>
                  <a:pt x="7870" y="3164"/>
                  <a:pt x="8130" y="3379"/>
                  <a:pt x="8188" y="4060"/>
                </a:cubicBezTo>
                <a:cubicBezTo>
                  <a:pt x="8198" y="4169"/>
                  <a:pt x="8202" y="4279"/>
                  <a:pt x="8209" y="4400"/>
                </a:cubicBezTo>
                <a:lnTo>
                  <a:pt x="7371" y="4400"/>
                </a:lnTo>
                <a:cubicBezTo>
                  <a:pt x="7244" y="3843"/>
                  <a:pt x="7026" y="3681"/>
                  <a:pt x="6498" y="3754"/>
                </a:cubicBezTo>
                <a:lnTo>
                  <a:pt x="6498" y="5034"/>
                </a:lnTo>
                <a:cubicBezTo>
                  <a:pt x="6631" y="5046"/>
                  <a:pt x="6767" y="5048"/>
                  <a:pt x="6898" y="5072"/>
                </a:cubicBezTo>
                <a:cubicBezTo>
                  <a:pt x="7180" y="5124"/>
                  <a:pt x="7464" y="5172"/>
                  <a:pt x="7740" y="5248"/>
                </a:cubicBezTo>
                <a:cubicBezTo>
                  <a:pt x="8032" y="5329"/>
                  <a:pt x="8201" y="5549"/>
                  <a:pt x="8275" y="5836"/>
                </a:cubicBezTo>
                <a:cubicBezTo>
                  <a:pt x="8386" y="6265"/>
                  <a:pt x="8379" y="6697"/>
                  <a:pt x="8265" y="7124"/>
                </a:cubicBezTo>
                <a:close/>
                <a:moveTo>
                  <a:pt x="7256" y="5931"/>
                </a:moveTo>
                <a:cubicBezTo>
                  <a:pt x="7014" y="5811"/>
                  <a:pt x="6755" y="5817"/>
                  <a:pt x="6493" y="5819"/>
                </a:cubicBezTo>
                <a:lnTo>
                  <a:pt x="6493" y="7205"/>
                </a:lnTo>
                <a:cubicBezTo>
                  <a:pt x="6664" y="7184"/>
                  <a:pt x="6822" y="7181"/>
                  <a:pt x="6970" y="7142"/>
                </a:cubicBezTo>
                <a:cubicBezTo>
                  <a:pt x="7422" y="7025"/>
                  <a:pt x="7633" y="6400"/>
                  <a:pt x="7356" y="6022"/>
                </a:cubicBezTo>
                <a:cubicBezTo>
                  <a:pt x="7329" y="5986"/>
                  <a:pt x="7295" y="5950"/>
                  <a:pt x="7256" y="5931"/>
                </a:cubicBezTo>
                <a:close/>
                <a:moveTo>
                  <a:pt x="5102" y="4753"/>
                </a:moveTo>
                <a:cubicBezTo>
                  <a:pt x="5306" y="5009"/>
                  <a:pt x="5594" y="5009"/>
                  <a:pt x="5889" y="5007"/>
                </a:cubicBezTo>
                <a:lnTo>
                  <a:pt x="5889" y="3739"/>
                </a:lnTo>
                <a:cubicBezTo>
                  <a:pt x="5582" y="3748"/>
                  <a:pt x="5276" y="3733"/>
                  <a:pt x="5079" y="4021"/>
                </a:cubicBezTo>
                <a:cubicBezTo>
                  <a:pt x="4949" y="4211"/>
                  <a:pt x="4960" y="4574"/>
                  <a:pt x="5102" y="4753"/>
                </a:cubicBezTo>
                <a:close/>
              </a:path>
            </a:pathLst>
          </a:custGeom>
          <a:solidFill>
            <a:schemeClr val="bg1"/>
          </a:solidFill>
          <a:ln>
            <a:noFill/>
          </a:ln>
        </p:spPr>
        <p:txBody>
          <a:bodyPr/>
          <a:lstStyle/>
          <a:p>
            <a:endParaRPr lang="zh-CN" altLang="en-US">
              <a:cs typeface="+mn-ea"/>
              <a:sym typeface="+mn-lt"/>
            </a:endParaRPr>
          </a:p>
        </p:txBody>
      </p:sp>
      <p:sp>
        <p:nvSpPr>
          <p:cNvPr id="18" name="two-overlapping-rectangular-boxes_20019"/>
          <p:cNvSpPr>
            <a:spLocks noChangeAspect="1"/>
          </p:cNvSpPr>
          <p:nvPr/>
        </p:nvSpPr>
        <p:spPr bwMode="auto">
          <a:xfrm>
            <a:off x="8349759" y="4483925"/>
            <a:ext cx="609685" cy="531847"/>
          </a:xfrm>
          <a:custGeom>
            <a:avLst/>
            <a:gdLst>
              <a:gd name="T0" fmla="*/ 4027 w 4826"/>
              <a:gd name="T1" fmla="*/ 1352 h 4216"/>
              <a:gd name="T2" fmla="*/ 4027 w 4826"/>
              <a:gd name="T3" fmla="*/ 0 h 4216"/>
              <a:gd name="T4" fmla="*/ 0 w 4826"/>
              <a:gd name="T5" fmla="*/ 0 h 4216"/>
              <a:gd name="T6" fmla="*/ 0 w 4826"/>
              <a:gd name="T7" fmla="*/ 2863 h 4216"/>
              <a:gd name="T8" fmla="*/ 799 w 4826"/>
              <a:gd name="T9" fmla="*/ 2863 h 4216"/>
              <a:gd name="T10" fmla="*/ 799 w 4826"/>
              <a:gd name="T11" fmla="*/ 4216 h 4216"/>
              <a:gd name="T12" fmla="*/ 4826 w 4826"/>
              <a:gd name="T13" fmla="*/ 4216 h 4216"/>
              <a:gd name="T14" fmla="*/ 4826 w 4826"/>
              <a:gd name="T15" fmla="*/ 1352 h 4216"/>
              <a:gd name="T16" fmla="*/ 4027 w 4826"/>
              <a:gd name="T17" fmla="*/ 1352 h 4216"/>
              <a:gd name="T18" fmla="*/ 799 w 4826"/>
              <a:gd name="T19" fmla="*/ 2704 h 4216"/>
              <a:gd name="T20" fmla="*/ 159 w 4826"/>
              <a:gd name="T21" fmla="*/ 2704 h 4216"/>
              <a:gd name="T22" fmla="*/ 159 w 4826"/>
              <a:gd name="T23" fmla="*/ 159 h 4216"/>
              <a:gd name="T24" fmla="*/ 3868 w 4826"/>
              <a:gd name="T25" fmla="*/ 159 h 4216"/>
              <a:gd name="T26" fmla="*/ 3868 w 4826"/>
              <a:gd name="T27" fmla="*/ 1352 h 4216"/>
              <a:gd name="T28" fmla="*/ 799 w 4826"/>
              <a:gd name="T29" fmla="*/ 1352 h 4216"/>
              <a:gd name="T30" fmla="*/ 799 w 4826"/>
              <a:gd name="T31" fmla="*/ 2704 h 4216"/>
              <a:gd name="T32" fmla="*/ 4667 w 4826"/>
              <a:gd name="T33" fmla="*/ 4056 h 4216"/>
              <a:gd name="T34" fmla="*/ 958 w 4826"/>
              <a:gd name="T35" fmla="*/ 4056 h 4216"/>
              <a:gd name="T36" fmla="*/ 958 w 4826"/>
              <a:gd name="T37" fmla="*/ 2863 h 4216"/>
              <a:gd name="T38" fmla="*/ 958 w 4826"/>
              <a:gd name="T39" fmla="*/ 2704 h 4216"/>
              <a:gd name="T40" fmla="*/ 958 w 4826"/>
              <a:gd name="T41" fmla="*/ 1511 h 4216"/>
              <a:gd name="T42" fmla="*/ 3868 w 4826"/>
              <a:gd name="T43" fmla="*/ 1511 h 4216"/>
              <a:gd name="T44" fmla="*/ 4027 w 4826"/>
              <a:gd name="T45" fmla="*/ 1511 h 4216"/>
              <a:gd name="T46" fmla="*/ 4667 w 4826"/>
              <a:gd name="T47" fmla="*/ 1511 h 4216"/>
              <a:gd name="T48" fmla="*/ 4667 w 4826"/>
              <a:gd name="T49" fmla="*/ 4056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26" h="4216">
                <a:moveTo>
                  <a:pt x="4027" y="1352"/>
                </a:moveTo>
                <a:lnTo>
                  <a:pt x="4027" y="0"/>
                </a:lnTo>
                <a:lnTo>
                  <a:pt x="0" y="0"/>
                </a:lnTo>
                <a:lnTo>
                  <a:pt x="0" y="2863"/>
                </a:lnTo>
                <a:lnTo>
                  <a:pt x="799" y="2863"/>
                </a:lnTo>
                <a:lnTo>
                  <a:pt x="799" y="4216"/>
                </a:lnTo>
                <a:lnTo>
                  <a:pt x="4826" y="4216"/>
                </a:lnTo>
                <a:lnTo>
                  <a:pt x="4826" y="1352"/>
                </a:lnTo>
                <a:lnTo>
                  <a:pt x="4027" y="1352"/>
                </a:lnTo>
                <a:close/>
                <a:moveTo>
                  <a:pt x="799" y="2704"/>
                </a:moveTo>
                <a:lnTo>
                  <a:pt x="159" y="2704"/>
                </a:lnTo>
                <a:lnTo>
                  <a:pt x="159" y="159"/>
                </a:lnTo>
                <a:lnTo>
                  <a:pt x="3868" y="159"/>
                </a:lnTo>
                <a:lnTo>
                  <a:pt x="3868" y="1352"/>
                </a:lnTo>
                <a:lnTo>
                  <a:pt x="799" y="1352"/>
                </a:lnTo>
                <a:lnTo>
                  <a:pt x="799" y="2704"/>
                </a:lnTo>
                <a:close/>
                <a:moveTo>
                  <a:pt x="4667" y="4056"/>
                </a:moveTo>
                <a:lnTo>
                  <a:pt x="958" y="4056"/>
                </a:lnTo>
                <a:lnTo>
                  <a:pt x="958" y="2863"/>
                </a:lnTo>
                <a:lnTo>
                  <a:pt x="958" y="2704"/>
                </a:lnTo>
                <a:lnTo>
                  <a:pt x="958" y="1511"/>
                </a:lnTo>
                <a:lnTo>
                  <a:pt x="3868" y="1511"/>
                </a:lnTo>
                <a:lnTo>
                  <a:pt x="4027" y="1511"/>
                </a:lnTo>
                <a:lnTo>
                  <a:pt x="4667" y="1511"/>
                </a:lnTo>
                <a:lnTo>
                  <a:pt x="4667" y="4056"/>
                </a:lnTo>
                <a:close/>
              </a:path>
            </a:pathLst>
          </a:custGeom>
          <a:solidFill>
            <a:schemeClr val="bg1"/>
          </a:solidFill>
          <a:ln>
            <a:noFill/>
          </a:ln>
        </p:spPr>
        <p:txBody>
          <a:bodyPr/>
          <a:lstStyle/>
          <a:p>
            <a:endParaRPr lang="zh-CN" altLang="en-US">
              <a:cs typeface="+mn-ea"/>
              <a:sym typeface="+mn-lt"/>
            </a:endParaRPr>
          </a:p>
        </p:txBody>
      </p:sp>
      <p:sp>
        <p:nvSpPr>
          <p:cNvPr id="19" name="矩形 18"/>
          <p:cNvSpPr/>
          <p:nvPr/>
        </p:nvSpPr>
        <p:spPr>
          <a:xfrm>
            <a:off x="4323307" y="2052263"/>
            <a:ext cx="4713193" cy="923330"/>
          </a:xfrm>
          <a:prstGeom prst="rect">
            <a:avLst/>
          </a:prstGeom>
        </p:spPr>
        <p:txBody>
          <a:bodyPr wrap="square">
            <a:spAutoFit/>
          </a:bodyPr>
          <a:lstStyle/>
          <a:p>
            <a:pPr lvl="0" algn="just" fontAlgn="base"/>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nhìn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khứu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nếm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da (</a:t>
            </a:r>
            <a:r>
              <a:rPr lang="en-US" err="1">
                <a:latin typeface="Arial" panose="020B0604020202020204" pitchFamily="34" charset="0"/>
                <a:cs typeface="Arial" panose="020B0604020202020204" pitchFamily="34" charset="0"/>
              </a:rPr>
              <a:t>mạc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p>
        </p:txBody>
      </p:sp>
      <p:sp>
        <p:nvSpPr>
          <p:cNvPr id="20" name="矩形 19"/>
          <p:cNvSpPr/>
          <p:nvPr/>
        </p:nvSpPr>
        <p:spPr>
          <a:xfrm>
            <a:off x="5844601" y="1644208"/>
            <a:ext cx="3191899"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ngoài</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1" name="矩形 20"/>
          <p:cNvSpPr/>
          <p:nvPr/>
        </p:nvSpPr>
        <p:spPr>
          <a:xfrm>
            <a:off x="2643038" y="4313143"/>
            <a:ext cx="4610164" cy="872034"/>
          </a:xfrm>
          <a:prstGeom prst="rect">
            <a:avLst/>
          </a:prstGeom>
        </p:spPr>
        <p:txBody>
          <a:bodyPr wrap="square">
            <a:spAutoFit/>
          </a:bodyPr>
          <a:lstStyle/>
          <a:p>
            <a:pPr algn="ctr">
              <a:lnSpc>
                <a:spcPct val="150000"/>
              </a:lnSpc>
            </a:pP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sờ</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bằng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rung. </a:t>
            </a:r>
            <a:endParaRPr lang="zh-CN" altLang="en-US"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3961322" y="3900026"/>
            <a:ext cx="3158237"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trong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5" name="等腰三角形 24"/>
          <p:cNvSpPr/>
          <p:nvPr/>
        </p:nvSpPr>
        <p:spPr>
          <a:xfrm rot="4791972">
            <a:off x="9916400" y="70733"/>
            <a:ext cx="1240601" cy="106948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等腰三角形 25"/>
          <p:cNvSpPr/>
          <p:nvPr/>
        </p:nvSpPr>
        <p:spPr>
          <a:xfrm rot="4791972">
            <a:off x="160563" y="4523677"/>
            <a:ext cx="1268200" cy="1093276"/>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nvGrpSpPr>
          <p:cNvPr id="43" name="组合 42"/>
          <p:cNvGrpSpPr/>
          <p:nvPr/>
        </p:nvGrpSpPr>
        <p:grpSpPr>
          <a:xfrm>
            <a:off x="9678809" y="5491861"/>
            <a:ext cx="1510319" cy="1320759"/>
            <a:chOff x="4933741" y="160774"/>
            <a:chExt cx="753032" cy="658519"/>
          </a:xfrm>
        </p:grpSpPr>
        <p:sp>
          <p:nvSpPr>
            <p:cNvPr id="27" name="椭圆 26"/>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4" name="组合 43"/>
          <p:cNvGrpSpPr/>
          <p:nvPr/>
        </p:nvGrpSpPr>
        <p:grpSpPr>
          <a:xfrm rot="1309584">
            <a:off x="-36029" y="2342159"/>
            <a:ext cx="1119450" cy="978948"/>
            <a:chOff x="4933741" y="160774"/>
            <a:chExt cx="753032" cy="658519"/>
          </a:xfrm>
        </p:grpSpPr>
        <p:sp>
          <p:nvSpPr>
            <p:cNvPr id="45" name="椭圆 44"/>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extLst>
      <p:ext uri="{BB962C8B-B14F-4D97-AF65-F5344CB8AC3E}">
        <p14:creationId xmlns:p14="http://schemas.microsoft.com/office/powerpoint/2010/main" val="351599994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1+#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0-#ppt_w/2"/>
                                          </p:val>
                                        </p:tav>
                                        <p:tav tm="100000">
                                          <p:val>
                                            <p:strVal val="#ppt_x"/>
                                          </p:val>
                                        </p:tav>
                                      </p:tavLst>
                                    </p:anim>
                                    <p:anim calcmode="lin" valueType="num">
                                      <p:cBhvr additive="base">
                                        <p:cTn id="52" dur="500" fill="hold"/>
                                        <p:tgtEl>
                                          <p:spTgt spid="2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3" grpId="0" animBg="1"/>
      <p:bldP spid="24" grpId="0" animBg="1"/>
      <p:bldP spid="17" grpId="0" animBg="1"/>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047" y="449971"/>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241050" y="605473"/>
            <a:ext cx="6217810" cy="554212"/>
            <a:chOff x="241047" y="605471"/>
            <a:chExt cx="6217810"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652509"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806352" y="1798657"/>
            <a:ext cx="3313474" cy="3078143"/>
            <a:chOff x="2865456" y="1808702"/>
            <a:chExt cx="2751573" cy="2652766"/>
          </a:xfrm>
        </p:grpSpPr>
        <p:sp>
          <p:nvSpPr>
            <p:cNvPr id="5" name="椭圆 4"/>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6110" y="1798550"/>
            <a:ext cx="3246875" cy="3206614"/>
            <a:chOff x="2865456" y="1808702"/>
            <a:chExt cx="2751573" cy="2652766"/>
          </a:xfrm>
        </p:grpSpPr>
        <p:sp>
          <p:nvSpPr>
            <p:cNvPr id="9" name="椭圆 8"/>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8145893" y="1798657"/>
            <a:ext cx="3239755" cy="3121201"/>
            <a:chOff x="2865456" y="1808702"/>
            <a:chExt cx="2751573" cy="2652766"/>
          </a:xfrm>
        </p:grpSpPr>
        <p:sp>
          <p:nvSpPr>
            <p:cNvPr id="12" name="椭圆 11"/>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897387" y="3294232"/>
            <a:ext cx="2879314" cy="461665"/>
          </a:xfrm>
          <a:prstGeom prst="rect">
            <a:avLst/>
          </a:prstGeom>
        </p:spPr>
        <p:txBody>
          <a:bodyPr wrap="none">
            <a:spAutoFit/>
          </a:bodyPr>
          <a:lstStyle/>
          <a:p>
            <a:pPr algn="ct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5039918" y="3293690"/>
            <a:ext cx="171874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Thích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8300896" y="3293689"/>
            <a:ext cx="2652842" cy="461665"/>
          </a:xfrm>
          <a:prstGeom prst="rect">
            <a:avLst/>
          </a:prstGeom>
        </p:spPr>
        <p:txBody>
          <a:bodyPr wrap="none">
            <a:spAutoFit/>
          </a:bodyPr>
          <a:lstStyle/>
          <a:p>
            <a:pPr algn="ct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17">
            <a:extLst>
              <a:ext uri="{FF2B5EF4-FFF2-40B4-BE49-F238E27FC236}">
                <a16:creationId xmlns:a16="http://schemas.microsoft.com/office/drawing/2014/main" id="{39357945-A7BD-FA39-A5C9-9DE4E06E035A}"/>
              </a:ext>
            </a:extLst>
          </p:cNvPr>
          <p:cNvSpPr/>
          <p:nvPr/>
        </p:nvSpPr>
        <p:spPr>
          <a:xfrm>
            <a:off x="5218951" y="2778657"/>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17">
            <a:extLst>
              <a:ext uri="{FF2B5EF4-FFF2-40B4-BE49-F238E27FC236}">
                <a16:creationId xmlns:a16="http://schemas.microsoft.com/office/drawing/2014/main" id="{2123962E-4D86-776B-CD8C-25F5A183525A}"/>
              </a:ext>
            </a:extLst>
          </p:cNvPr>
          <p:cNvSpPr/>
          <p:nvPr/>
        </p:nvSpPr>
        <p:spPr>
          <a:xfrm>
            <a:off x="8935445" y="2797022"/>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4" name="矩形 17">
            <a:extLst>
              <a:ext uri="{FF2B5EF4-FFF2-40B4-BE49-F238E27FC236}">
                <a16:creationId xmlns:a16="http://schemas.microsoft.com/office/drawing/2014/main" id="{FB44D5A7-08A0-8EC1-EED8-10A113FE527F}"/>
              </a:ext>
            </a:extLst>
          </p:cNvPr>
          <p:cNvSpPr/>
          <p:nvPr/>
        </p:nvSpPr>
        <p:spPr>
          <a:xfrm>
            <a:off x="1535405" y="2743914"/>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67597909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5" name="矩形 14"/>
          <p:cNvSpPr/>
          <p:nvPr/>
        </p:nvSpPr>
        <p:spPr>
          <a:xfrm>
            <a:off x="2569440" y="2232392"/>
            <a:ext cx="6556661" cy="2125582"/>
          </a:xfrm>
          <a:prstGeom prst="rect">
            <a:avLst/>
          </a:prstGeom>
        </p:spPr>
        <p:txBody>
          <a:bodyPr wrap="square">
            <a:spAutoFit/>
          </a:bodyPr>
          <a:lstStyle/>
          <a:p>
            <a:pPr algn="just" defTabSz="914377">
              <a:lnSpc>
                <a:spcPct val="150000"/>
              </a:lnSpc>
              <a:defRPr/>
            </a:pPr>
            <a:r>
              <a:rPr lang="en-US" err="1">
                <a:latin typeface="Arial" panose="020B0604020202020204" pitchFamily="34" charset="0"/>
                <a:cs typeface="Arial" panose="020B0604020202020204" pitchFamily="34" charset="0"/>
              </a:rPr>
              <a:t>Giới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a:t>
            </a:r>
            <a:r>
              <a:rPr lang="en-US">
                <a:latin typeface="Arial" panose="020B0604020202020204" pitchFamily="34" charset="0"/>
                <a:cs typeface="Arial" panose="020B0604020202020204" pitchFamily="34" charset="0"/>
              </a:rPr>
              <a:t> ở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đủ</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endParaRPr lang="zh-CN" altLang="en-US" sz="140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1648090053"/>
      </p:ext>
    </p:ext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539699" y="1633411"/>
            <a:ext cx="6834151" cy="2260183"/>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49861" y="1505747"/>
            <a:ext cx="6669907" cy="2219471"/>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3643449" y="1874667"/>
            <a:ext cx="4075391" cy="879087"/>
          </a:xfrm>
          <a:prstGeom prst="rect">
            <a:avLst/>
          </a:prstGeom>
        </p:spPr>
        <p:txBody>
          <a:bodyPr wrap="square">
            <a:spAutoFit/>
          </a:bodyPr>
          <a:lstStyle/>
          <a:p>
            <a:pPr>
              <a:lnSpc>
                <a:spcPct val="150000"/>
              </a:lnSpc>
            </a:pPr>
            <a:r>
              <a:rPr lang="en-US" kern="0" err="1">
                <a:latin typeface="Calibri" panose="020F0502020204030204" pitchFamily="34" charset="0"/>
                <a:ea typeface="Times New Roman" panose="02020603050405020304" pitchFamily="18" charset="0"/>
              </a:rPr>
              <a:t>H</a:t>
            </a:r>
            <a:r>
              <a:rPr lang="en-US" kern="0" err="1">
                <a:effectLst/>
                <a:latin typeface="Calibri" panose="020F0502020204030204" pitchFamily="34" charset="0"/>
                <a:ea typeface="Times New Roman" panose="02020603050405020304" pitchFamily="18" charset="0"/>
              </a:rPr>
              <a:t>ạt</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bụi</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rơi</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lên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bàn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tay</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không</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đủ</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gây</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nên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cảm</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giác</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xúc</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giác</a:t>
            </a:r>
            <a:endParaRPr lang="zh-CN" altLang="en-US" sz="1600">
              <a:solidFill>
                <a:schemeClr val="tx1">
                  <a:lumMod val="85000"/>
                  <a:lumOff val="15000"/>
                </a:schemeClr>
              </a:solidFill>
              <a:cs typeface="+mn-ea"/>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3944385" y="3343113"/>
            <a:ext cx="6989227" cy="2446986"/>
            <a:chOff x="3944380" y="3343110"/>
            <a:chExt cx="6989227" cy="2446986"/>
          </a:xfrm>
        </p:grpSpPr>
        <p:grpSp>
          <p:nvGrpSpPr>
            <p:cNvPr id="12" name="组合 11"/>
            <p:cNvGrpSpPr/>
            <p:nvPr/>
          </p:nvGrpSpPr>
          <p:grpSpPr>
            <a:xfrm>
              <a:off x="3944380" y="3343110"/>
              <a:ext cx="6989227" cy="2446986"/>
              <a:chOff x="3752462" y="3369193"/>
              <a:chExt cx="7068105" cy="2474602"/>
            </a:xfrm>
          </p:grpSpPr>
          <p:sp>
            <p:nvSpPr>
              <p:cNvPr id="10" name="矩形 9"/>
              <p:cNvSpPr/>
              <p:nvPr/>
            </p:nvSpPr>
            <p:spPr>
              <a:xfrm>
                <a:off x="3752462" y="3558104"/>
                <a:ext cx="6911280" cy="228569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075386" y="3369193"/>
                <a:ext cx="6745181" cy="2244518"/>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4401641" y="4194792"/>
              <a:ext cx="4229732" cy="879087"/>
            </a:xfrm>
            <a:prstGeom prst="rect">
              <a:avLst/>
            </a:prstGeom>
          </p:spPr>
          <p:txBody>
            <a:bodyPr wrap="square">
              <a:spAutoFit/>
            </a:bodyPr>
            <a:lstStyle/>
            <a:p>
              <a:pPr>
                <a:lnSpc>
                  <a:spcPct val="150000"/>
                </a:lnSpc>
              </a:pPr>
              <a:r>
                <a:rPr lang="en-US" kern="0" err="1">
                  <a:effectLst/>
                  <a:latin typeface="Arial" panose="020B0604020202020204" pitchFamily="34" charset="0"/>
                  <a:ea typeface="Times New Roman" panose="02020603050405020304" pitchFamily="18" charset="0"/>
                  <a:cs typeface="Arial" panose="020B0604020202020204" pitchFamily="34" charset="0"/>
                </a:rPr>
                <a:t>Đèn</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pha</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chiếu</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thẳng</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vào</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mắt</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khiến</a:t>
              </a:r>
              <a:r>
                <a:rPr lang="en-US" kern="0">
                  <a:effectLst/>
                  <a:latin typeface="Arial" panose="020B0604020202020204" pitchFamily="34" charset="0"/>
                  <a:ea typeface="Times New Roman" panose="02020603050405020304" pitchFamily="18" charset="0"/>
                  <a:cs typeface="Arial" panose="020B0604020202020204" pitchFamily="34" charset="0"/>
                </a:rPr>
                <a:t> ta </a:t>
              </a:r>
              <a:r>
                <a:rPr lang="en-US" kern="0" err="1">
                  <a:effectLst/>
                  <a:latin typeface="Arial" panose="020B0604020202020204" pitchFamily="34" charset="0"/>
                  <a:ea typeface="Times New Roman" panose="02020603050405020304" pitchFamily="18" charset="0"/>
                  <a:cs typeface="Arial" panose="020B0604020202020204" pitchFamily="34" charset="0"/>
                </a:rPr>
                <a:t>mất</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cảm</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giác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nhìn</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tức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thời</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lúc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đó</a:t>
              </a:r>
              <a:endParaRPr lang="zh-CN" altLang="en-US" sz="16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1026" name="Picture 2" descr="Cát Trong Nắm Tay | Gia An's blog">
            <a:extLst>
              <a:ext uri="{FF2B5EF4-FFF2-40B4-BE49-F238E27FC236}">
                <a16:creationId xmlns:a16="http://schemas.microsoft.com/office/drawing/2014/main" id="{CFDD0A64-B4FF-D76A-7697-C022CC3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62" y="1248386"/>
            <a:ext cx="267652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Giải pháp giảm lóa khi gặp đèn pha vào ban đêm">
            <a:extLst>
              <a:ext uri="{FF2B5EF4-FFF2-40B4-BE49-F238E27FC236}">
                <a16:creationId xmlns:a16="http://schemas.microsoft.com/office/drawing/2014/main" id="{4CBE285F-A26A-01AA-2CA2-212343CEC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7925" y="3195754"/>
            <a:ext cx="2962275"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633135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0.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1.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3.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4.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5.xml><?xml version="1.0" encoding="utf-8"?>
<p:tagLst xmlns:a="http://schemas.openxmlformats.org/drawingml/2006/main" xmlns:r="http://schemas.openxmlformats.org/officeDocument/2006/relationships" xmlns:p="http://schemas.openxmlformats.org/presentationml/2006/main">
  <p:tag name="ISLIDE.ICON" val="#368820;#368813;#172501;"/>
</p:tagLst>
</file>

<file path=ppt/tags/tag6.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7.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8.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9.xml><?xml version="1.0" encoding="utf-8"?>
<p:tagLst xmlns:a="http://schemas.openxmlformats.org/drawingml/2006/main" xmlns:r="http://schemas.openxmlformats.org/officeDocument/2006/relationships" xmlns:p="http://schemas.openxmlformats.org/presentationml/2006/main">
  <p:tag name="ISLIDE.VECTOR" val="#379126;#378999;"/>
</p:tagLst>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w4s3545">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31</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revision>1</cp:revision>
  <dcterms:created xsi:type="dcterms:W3CDTF">2020-09-18T10:26:55Z</dcterms:created>
  <dcterms:modified xsi:type="dcterms:W3CDTF">2023-04-22T15:32:33Z</dcterms:modified>
</cp:coreProperties>
</file>